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2"/>
  </p:notesMasterIdLst>
  <p:sldIdLst>
    <p:sldId id="256" r:id="rId2"/>
    <p:sldId id="258" r:id="rId3"/>
    <p:sldId id="267" r:id="rId4"/>
    <p:sldId id="259" r:id="rId5"/>
    <p:sldId id="261" r:id="rId6"/>
    <p:sldId id="263" r:id="rId7"/>
    <p:sldId id="257" r:id="rId8"/>
    <p:sldId id="260" r:id="rId9"/>
    <p:sldId id="271" r:id="rId10"/>
    <p:sldId id="265" r:id="rId11"/>
    <p:sldId id="262" r:id="rId12"/>
    <p:sldId id="273" r:id="rId13"/>
    <p:sldId id="272" r:id="rId14"/>
    <p:sldId id="274" r:id="rId15"/>
    <p:sldId id="275" r:id="rId16"/>
    <p:sldId id="268" r:id="rId17"/>
    <p:sldId id="269" r:id="rId18"/>
    <p:sldId id="264" r:id="rId19"/>
    <p:sldId id="270"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418" autoAdjust="0"/>
  </p:normalViewPr>
  <p:slideViewPr>
    <p:cSldViewPr>
      <p:cViewPr varScale="1">
        <p:scale>
          <a:sx n="86" d="100"/>
          <a:sy n="86"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idser-nas01\IDSER\Collaboration\Product_Development\Migration\ACS_Tables\Comparison-MigrantChars_ACS2006-200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dser-nas01\IDSER\Collaboration\Product_Development\Migration\ACS_Tables\Comparison-MigrantChars_ACS2006-2009.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idser-nas01\IDSER\Collaboration\Product_Development\Migration\ACS_Tables\Comparison-MigrantChars_ACS2006-200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idser-nas01\IDSER\Collaboration\Product_Development\Migration\ACS_Tables\Comparison-MigrantChars_ACS2006-200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dirty="0"/>
              <a:t>State-State</a:t>
            </a:r>
            <a:r>
              <a:rPr lang="en-US" b="0" baseline="0" dirty="0"/>
              <a:t> Total Outflow of Migrants, Texas 2001-2008</a:t>
            </a:r>
          </a:p>
          <a:p>
            <a:pPr>
              <a:defRPr b="0"/>
            </a:pPr>
            <a:r>
              <a:rPr lang="en-US" b="0" baseline="0" dirty="0"/>
              <a:t>ACS estimates vs. IRS data</a:t>
            </a:r>
            <a:endParaRPr lang="en-US" b="0" dirty="0"/>
          </a:p>
        </c:rich>
      </c:tx>
      <c:layout>
        <c:manualLayout>
          <c:xMode val="edge"/>
          <c:yMode val="edge"/>
          <c:x val="0.16454886946471139"/>
          <c:y val="0"/>
        </c:manualLayout>
      </c:layout>
      <c:overlay val="0"/>
    </c:title>
    <c:autoTitleDeleted val="0"/>
    <c:plotArea>
      <c:layout>
        <c:manualLayout>
          <c:layoutTarget val="inner"/>
          <c:xMode val="edge"/>
          <c:yMode val="edge"/>
          <c:x val="7.1321834626038277E-2"/>
          <c:y val="0.11927545676451012"/>
          <c:w val="0.7346081839940799"/>
          <c:h val="0.73128007204180279"/>
        </c:manualLayout>
      </c:layout>
      <c:lineChart>
        <c:grouping val="standard"/>
        <c:varyColors val="0"/>
        <c:ser>
          <c:idx val="0"/>
          <c:order val="0"/>
          <c:tx>
            <c:v>Upper Bound (90% CI)</c:v>
          </c:tx>
          <c:spPr>
            <a:ln w="22225">
              <a:solidFill>
                <a:schemeClr val="tx1">
                  <a:lumMod val="95000"/>
                  <a:lumOff val="5000"/>
                </a:schemeClr>
              </a:solidFill>
              <a:prstDash val="dash"/>
            </a:ln>
          </c:spPr>
          <c:marker>
            <c:symbol val="none"/>
          </c:marker>
          <c:cat>
            <c:numRef>
              <c:f>'Y:\Users\utm595\My Documents\IDSER Projects\ACS\[res1_migraTexas.xlsx]2009-2000'!$J$86:$J$93</c:f>
              <c:numCache>
                <c:formatCode>General</c:formatCode>
                <c:ptCount val="8"/>
                <c:pt idx="0">
                  <c:v>2001</c:v>
                </c:pt>
                <c:pt idx="1">
                  <c:v>2002</c:v>
                </c:pt>
                <c:pt idx="2">
                  <c:v>2003</c:v>
                </c:pt>
                <c:pt idx="3">
                  <c:v>2004</c:v>
                </c:pt>
                <c:pt idx="4">
                  <c:v>2005</c:v>
                </c:pt>
                <c:pt idx="5">
                  <c:v>2006</c:v>
                </c:pt>
                <c:pt idx="6">
                  <c:v>2007</c:v>
                </c:pt>
                <c:pt idx="7">
                  <c:v>2008</c:v>
                </c:pt>
              </c:numCache>
            </c:numRef>
          </c:cat>
          <c:val>
            <c:numRef>
              <c:f>'Y:\Users\utm595\My Documents\IDSER Projects\ACS\[res1_migraTexas.xlsx]2009-2000'!$M$99:$M$106</c:f>
              <c:numCache>
                <c:formatCode>General</c:formatCode>
                <c:ptCount val="8"/>
                <c:pt idx="0">
                  <c:v>441336.44635151059</c:v>
                </c:pt>
                <c:pt idx="1">
                  <c:v>417957.4751016674</c:v>
                </c:pt>
                <c:pt idx="2">
                  <c:v>372663.09505216329</c:v>
                </c:pt>
                <c:pt idx="3">
                  <c:v>420321.14373227756</c:v>
                </c:pt>
                <c:pt idx="4">
                  <c:v>418279.08358834655</c:v>
                </c:pt>
                <c:pt idx="5">
                  <c:v>494250.58448715007</c:v>
                </c:pt>
                <c:pt idx="6">
                  <c:v>448705.6542703326</c:v>
                </c:pt>
                <c:pt idx="7">
                  <c:v>451040.54390777525</c:v>
                </c:pt>
              </c:numCache>
            </c:numRef>
          </c:val>
          <c:smooth val="0"/>
        </c:ser>
        <c:ser>
          <c:idx val="1"/>
          <c:order val="1"/>
          <c:tx>
            <c:v>ACS estimates</c:v>
          </c:tx>
          <c:spPr>
            <a:ln>
              <a:solidFill>
                <a:schemeClr val="tx1">
                  <a:lumMod val="95000"/>
                  <a:lumOff val="5000"/>
                </a:schemeClr>
              </a:solidFill>
            </a:ln>
          </c:spPr>
          <c:marker>
            <c:symbol val="square"/>
            <c:size val="7"/>
            <c:spPr>
              <a:solidFill>
                <a:schemeClr val="tx1">
                  <a:lumMod val="95000"/>
                  <a:lumOff val="5000"/>
                </a:schemeClr>
              </a:solidFill>
              <a:ln cap="sq">
                <a:solidFill>
                  <a:schemeClr val="tx1">
                    <a:lumMod val="95000"/>
                    <a:lumOff val="5000"/>
                  </a:schemeClr>
                </a:solidFill>
              </a:ln>
            </c:spPr>
          </c:marker>
          <c:cat>
            <c:numRef>
              <c:f>'Y:\Users\utm595\My Documents\IDSER Projects\ACS\[res1_migraTexas.xlsx]2009-2000'!$J$86:$J$93</c:f>
              <c:numCache>
                <c:formatCode>General</c:formatCode>
                <c:ptCount val="8"/>
                <c:pt idx="0">
                  <c:v>2001</c:v>
                </c:pt>
                <c:pt idx="1">
                  <c:v>2002</c:v>
                </c:pt>
                <c:pt idx="2">
                  <c:v>2003</c:v>
                </c:pt>
                <c:pt idx="3">
                  <c:v>2004</c:v>
                </c:pt>
                <c:pt idx="4">
                  <c:v>2005</c:v>
                </c:pt>
                <c:pt idx="5">
                  <c:v>2006</c:v>
                </c:pt>
                <c:pt idx="6">
                  <c:v>2007</c:v>
                </c:pt>
                <c:pt idx="7">
                  <c:v>2008</c:v>
                </c:pt>
              </c:numCache>
            </c:numRef>
          </c:cat>
          <c:val>
            <c:numRef>
              <c:f>'Y:\Users\utm595\My Documents\IDSER Projects\ACS\[res1_migraTexas.xlsx]2009-2000'!$L$99:$L$106</c:f>
              <c:numCache>
                <c:formatCode>General</c:formatCode>
                <c:ptCount val="8"/>
                <c:pt idx="0">
                  <c:v>397284</c:v>
                </c:pt>
                <c:pt idx="1">
                  <c:v>375120</c:v>
                </c:pt>
                <c:pt idx="2">
                  <c:v>332298</c:v>
                </c:pt>
                <c:pt idx="3">
                  <c:v>377347</c:v>
                </c:pt>
                <c:pt idx="4">
                  <c:v>386021</c:v>
                </c:pt>
                <c:pt idx="5">
                  <c:v>459110</c:v>
                </c:pt>
                <c:pt idx="6">
                  <c:v>415249</c:v>
                </c:pt>
                <c:pt idx="7">
                  <c:v>418500</c:v>
                </c:pt>
              </c:numCache>
            </c:numRef>
          </c:val>
          <c:smooth val="0"/>
        </c:ser>
        <c:ser>
          <c:idx val="2"/>
          <c:order val="2"/>
          <c:tx>
            <c:v>Lower Bound (90% CI)</c:v>
          </c:tx>
          <c:spPr>
            <a:ln w="22225">
              <a:solidFill>
                <a:schemeClr val="tx1">
                  <a:lumMod val="95000"/>
                  <a:lumOff val="5000"/>
                </a:schemeClr>
              </a:solidFill>
              <a:prstDash val="dash"/>
            </a:ln>
          </c:spPr>
          <c:marker>
            <c:symbol val="none"/>
          </c:marker>
          <c:cat>
            <c:numRef>
              <c:f>'Y:\Users\utm595\My Documents\IDSER Projects\ACS\[res1_migraTexas.xlsx]2009-2000'!$J$86:$J$93</c:f>
              <c:numCache>
                <c:formatCode>General</c:formatCode>
                <c:ptCount val="8"/>
                <c:pt idx="0">
                  <c:v>2001</c:v>
                </c:pt>
                <c:pt idx="1">
                  <c:v>2002</c:v>
                </c:pt>
                <c:pt idx="2">
                  <c:v>2003</c:v>
                </c:pt>
                <c:pt idx="3">
                  <c:v>2004</c:v>
                </c:pt>
                <c:pt idx="4">
                  <c:v>2005</c:v>
                </c:pt>
                <c:pt idx="5">
                  <c:v>2006</c:v>
                </c:pt>
                <c:pt idx="6">
                  <c:v>2007</c:v>
                </c:pt>
                <c:pt idx="7">
                  <c:v>2008</c:v>
                </c:pt>
              </c:numCache>
            </c:numRef>
          </c:cat>
          <c:val>
            <c:numRef>
              <c:f>'Y:\Users\utm595\My Documents\IDSER Projects\ACS\[res1_migraTexas.xlsx]2009-2000'!$K$99:$K$106</c:f>
              <c:numCache>
                <c:formatCode>General</c:formatCode>
                <c:ptCount val="8"/>
                <c:pt idx="0">
                  <c:v>353231.55364848953</c:v>
                </c:pt>
                <c:pt idx="1">
                  <c:v>332282.5248983326</c:v>
                </c:pt>
                <c:pt idx="2">
                  <c:v>291932.90494783677</c:v>
                </c:pt>
                <c:pt idx="3">
                  <c:v>334372.85626772244</c:v>
                </c:pt>
                <c:pt idx="4">
                  <c:v>353762.91641165368</c:v>
                </c:pt>
                <c:pt idx="5">
                  <c:v>423969.41551285004</c:v>
                </c:pt>
                <c:pt idx="6">
                  <c:v>381792.34572966729</c:v>
                </c:pt>
                <c:pt idx="7">
                  <c:v>385959.45609222481</c:v>
                </c:pt>
              </c:numCache>
            </c:numRef>
          </c:val>
          <c:smooth val="0"/>
        </c:ser>
        <c:ser>
          <c:idx val="3"/>
          <c:order val="3"/>
          <c:tx>
            <c:v>IRS data</c:v>
          </c:tx>
          <c:spPr>
            <a:ln>
              <a:solidFill>
                <a:srgbClr val="C00000"/>
              </a:solidFill>
            </a:ln>
          </c:spPr>
          <c:marker>
            <c:symbol val="triangle"/>
            <c:size val="7"/>
            <c:spPr>
              <a:solidFill>
                <a:srgbClr val="C00000"/>
              </a:solidFill>
              <a:ln>
                <a:solidFill>
                  <a:schemeClr val="tx1">
                    <a:lumMod val="95000"/>
                    <a:lumOff val="5000"/>
                  </a:schemeClr>
                </a:solidFill>
              </a:ln>
            </c:spPr>
          </c:marker>
          <c:val>
            <c:numRef>
              <c:f>'Y:\Users\utm595\My Documents\IDSER Projects\ACS\[res1_migraTexas.xlsx]2009-2000'!$S$99:$S$106</c:f>
              <c:numCache>
                <c:formatCode>General</c:formatCode>
                <c:ptCount val="8"/>
                <c:pt idx="0">
                  <c:v>366941</c:v>
                </c:pt>
                <c:pt idx="1">
                  <c:v>352335</c:v>
                </c:pt>
                <c:pt idx="2">
                  <c:v>344830</c:v>
                </c:pt>
                <c:pt idx="3">
                  <c:v>334158</c:v>
                </c:pt>
                <c:pt idx="4">
                  <c:v>339086</c:v>
                </c:pt>
                <c:pt idx="5">
                  <c:v>345402</c:v>
                </c:pt>
                <c:pt idx="6">
                  <c:v>357094</c:v>
                </c:pt>
                <c:pt idx="7">
                  <c:v>354440</c:v>
                </c:pt>
              </c:numCache>
            </c:numRef>
          </c:val>
          <c:smooth val="0"/>
        </c:ser>
        <c:dLbls>
          <c:showLegendKey val="0"/>
          <c:showVal val="0"/>
          <c:showCatName val="0"/>
          <c:showSerName val="0"/>
          <c:showPercent val="0"/>
          <c:showBubbleSize val="0"/>
        </c:dLbls>
        <c:marker val="1"/>
        <c:smooth val="0"/>
        <c:axId val="53427200"/>
        <c:axId val="53437184"/>
      </c:lineChart>
      <c:catAx>
        <c:axId val="53427200"/>
        <c:scaling>
          <c:orientation val="minMax"/>
        </c:scaling>
        <c:delete val="0"/>
        <c:axPos val="b"/>
        <c:numFmt formatCode="General" sourceLinked="1"/>
        <c:majorTickMark val="out"/>
        <c:minorTickMark val="none"/>
        <c:tickLblPos val="nextTo"/>
        <c:txPr>
          <a:bodyPr/>
          <a:lstStyle/>
          <a:p>
            <a:pPr>
              <a:defRPr sz="1100"/>
            </a:pPr>
            <a:endParaRPr lang="en-US"/>
          </a:p>
        </c:txPr>
        <c:crossAx val="53437184"/>
        <c:crosses val="autoZero"/>
        <c:auto val="1"/>
        <c:lblAlgn val="ctr"/>
        <c:lblOffset val="100"/>
        <c:noMultiLvlLbl val="0"/>
      </c:catAx>
      <c:valAx>
        <c:axId val="53437184"/>
        <c:scaling>
          <c:orientation val="minMax"/>
          <c:min val="200000"/>
        </c:scaling>
        <c:delete val="0"/>
        <c:axPos val="l"/>
        <c:majorGridlines>
          <c:spPr>
            <a:ln>
              <a:solidFill>
                <a:schemeClr val="bg1">
                  <a:lumMod val="75000"/>
                  <a:alpha val="39000"/>
                </a:schemeClr>
              </a:solidFill>
            </a:ln>
          </c:spPr>
        </c:majorGridlines>
        <c:numFmt formatCode="#,##0" sourceLinked="0"/>
        <c:majorTickMark val="out"/>
        <c:minorTickMark val="none"/>
        <c:tickLblPos val="nextTo"/>
        <c:txPr>
          <a:bodyPr/>
          <a:lstStyle/>
          <a:p>
            <a:pPr>
              <a:defRPr sz="1100"/>
            </a:pPr>
            <a:endParaRPr lang="en-US"/>
          </a:p>
        </c:txPr>
        <c:crossAx val="53427200"/>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dirty="0"/>
              <a:t>State-State</a:t>
            </a:r>
            <a:r>
              <a:rPr lang="en-US" b="0" baseline="0" dirty="0"/>
              <a:t> Total Inflow of Migrants, Texas 2001-2008</a:t>
            </a:r>
          </a:p>
          <a:p>
            <a:pPr>
              <a:defRPr b="0"/>
            </a:pPr>
            <a:r>
              <a:rPr lang="en-US" b="0" baseline="0" dirty="0"/>
              <a:t>ACS estimates vs. IRS data</a:t>
            </a:r>
            <a:endParaRPr lang="en-US" b="0" dirty="0"/>
          </a:p>
        </c:rich>
      </c:tx>
      <c:layout>
        <c:manualLayout>
          <c:xMode val="edge"/>
          <c:yMode val="edge"/>
          <c:x val="0.17391290861369604"/>
          <c:y val="0"/>
        </c:manualLayout>
      </c:layout>
      <c:overlay val="0"/>
    </c:title>
    <c:autoTitleDeleted val="0"/>
    <c:plotArea>
      <c:layout>
        <c:manualLayout>
          <c:layoutTarget val="inner"/>
          <c:xMode val="edge"/>
          <c:yMode val="edge"/>
          <c:x val="7.1321834626038277E-2"/>
          <c:y val="0.11927545676451012"/>
          <c:w val="0.7346081839940799"/>
          <c:h val="0.73128007204180279"/>
        </c:manualLayout>
      </c:layout>
      <c:lineChart>
        <c:grouping val="standard"/>
        <c:varyColors val="0"/>
        <c:ser>
          <c:idx val="0"/>
          <c:order val="0"/>
          <c:tx>
            <c:v>Upper Bound (90% CI)</c:v>
          </c:tx>
          <c:spPr>
            <a:ln w="22225">
              <a:solidFill>
                <a:schemeClr val="tx1">
                  <a:lumMod val="95000"/>
                  <a:lumOff val="5000"/>
                </a:schemeClr>
              </a:solidFill>
              <a:prstDash val="dash"/>
            </a:ln>
          </c:spPr>
          <c:marker>
            <c:symbol val="none"/>
          </c:marker>
          <c:cat>
            <c:numRef>
              <c:f>'Y:\Users\utm595\My Documents\IDSER Projects\ACS\[res1_migraTexas.xlsx]2009-2000'!$J$86:$J$93</c:f>
              <c:numCache>
                <c:formatCode>General</c:formatCode>
                <c:ptCount val="8"/>
                <c:pt idx="0">
                  <c:v>2001</c:v>
                </c:pt>
                <c:pt idx="1">
                  <c:v>2002</c:v>
                </c:pt>
                <c:pt idx="2">
                  <c:v>2003</c:v>
                </c:pt>
                <c:pt idx="3">
                  <c:v>2004</c:v>
                </c:pt>
                <c:pt idx="4">
                  <c:v>2005</c:v>
                </c:pt>
                <c:pt idx="5">
                  <c:v>2006</c:v>
                </c:pt>
                <c:pt idx="6">
                  <c:v>2007</c:v>
                </c:pt>
                <c:pt idx="7">
                  <c:v>2008</c:v>
                </c:pt>
              </c:numCache>
            </c:numRef>
          </c:cat>
          <c:val>
            <c:numRef>
              <c:f>'Y:\Users\utm595\My Documents\IDSER Projects\ACS\[res1_migraTexas.xlsx]2009-2000'!$K$86:$K$93</c:f>
              <c:numCache>
                <c:formatCode>General</c:formatCode>
                <c:ptCount val="8"/>
                <c:pt idx="0">
                  <c:v>378898.35905220133</c:v>
                </c:pt>
                <c:pt idx="1">
                  <c:v>313159.12827827292</c:v>
                </c:pt>
                <c:pt idx="2">
                  <c:v>326077.30757602502</c:v>
                </c:pt>
                <c:pt idx="3">
                  <c:v>366554.73345274385</c:v>
                </c:pt>
                <c:pt idx="4">
                  <c:v>465598.85759389499</c:v>
                </c:pt>
                <c:pt idx="5">
                  <c:v>587549.63835375756</c:v>
                </c:pt>
                <c:pt idx="6">
                  <c:v>522157.03520267666</c:v>
                </c:pt>
                <c:pt idx="7">
                  <c:v>510788.22566540976</c:v>
                </c:pt>
              </c:numCache>
            </c:numRef>
          </c:val>
          <c:smooth val="0"/>
        </c:ser>
        <c:ser>
          <c:idx val="1"/>
          <c:order val="1"/>
          <c:tx>
            <c:v>ACS estimates</c:v>
          </c:tx>
          <c:spPr>
            <a:ln>
              <a:solidFill>
                <a:schemeClr val="tx1">
                  <a:lumMod val="95000"/>
                  <a:lumOff val="5000"/>
                </a:schemeClr>
              </a:solidFill>
            </a:ln>
          </c:spPr>
          <c:marker>
            <c:symbol val="square"/>
            <c:size val="7"/>
            <c:spPr>
              <a:solidFill>
                <a:schemeClr val="tx1">
                  <a:lumMod val="95000"/>
                  <a:lumOff val="5000"/>
                </a:schemeClr>
              </a:solidFill>
              <a:ln cap="sq">
                <a:solidFill>
                  <a:schemeClr val="tx1">
                    <a:lumMod val="95000"/>
                    <a:lumOff val="5000"/>
                  </a:schemeClr>
                </a:solidFill>
              </a:ln>
            </c:spPr>
          </c:marker>
          <c:cat>
            <c:numRef>
              <c:f>'Y:\Users\utm595\My Documents\IDSER Projects\ACS\[res1_migraTexas.xlsx]2009-2000'!$J$86:$J$93</c:f>
              <c:numCache>
                <c:formatCode>General</c:formatCode>
                <c:ptCount val="8"/>
                <c:pt idx="0">
                  <c:v>2001</c:v>
                </c:pt>
                <c:pt idx="1">
                  <c:v>2002</c:v>
                </c:pt>
                <c:pt idx="2">
                  <c:v>2003</c:v>
                </c:pt>
                <c:pt idx="3">
                  <c:v>2004</c:v>
                </c:pt>
                <c:pt idx="4">
                  <c:v>2005</c:v>
                </c:pt>
                <c:pt idx="5">
                  <c:v>2006</c:v>
                </c:pt>
                <c:pt idx="6">
                  <c:v>2007</c:v>
                </c:pt>
                <c:pt idx="7">
                  <c:v>2008</c:v>
                </c:pt>
              </c:numCache>
            </c:numRef>
          </c:cat>
          <c:val>
            <c:numRef>
              <c:f>'Y:\Users\utm595\My Documents\IDSER Projects\ACS\[res1_migraTexas.xlsx]2009-2000'!$L$86:$L$93</c:f>
              <c:numCache>
                <c:formatCode>General</c:formatCode>
                <c:ptCount val="8"/>
                <c:pt idx="0">
                  <c:v>424399</c:v>
                </c:pt>
                <c:pt idx="1">
                  <c:v>354843</c:v>
                </c:pt>
                <c:pt idx="2">
                  <c:v>368301</c:v>
                </c:pt>
                <c:pt idx="3">
                  <c:v>409517</c:v>
                </c:pt>
                <c:pt idx="4">
                  <c:v>501108</c:v>
                </c:pt>
                <c:pt idx="5">
                  <c:v>628514</c:v>
                </c:pt>
                <c:pt idx="6">
                  <c:v>560921</c:v>
                </c:pt>
                <c:pt idx="7">
                  <c:v>547921</c:v>
                </c:pt>
              </c:numCache>
            </c:numRef>
          </c:val>
          <c:smooth val="0"/>
        </c:ser>
        <c:ser>
          <c:idx val="2"/>
          <c:order val="2"/>
          <c:tx>
            <c:v>Lower Bound (90% CI)</c:v>
          </c:tx>
          <c:spPr>
            <a:ln w="22225">
              <a:solidFill>
                <a:schemeClr val="tx1">
                  <a:lumMod val="95000"/>
                  <a:lumOff val="5000"/>
                </a:schemeClr>
              </a:solidFill>
              <a:prstDash val="dash"/>
            </a:ln>
          </c:spPr>
          <c:marker>
            <c:symbol val="none"/>
          </c:marker>
          <c:cat>
            <c:numRef>
              <c:f>'Y:\Users\utm595\My Documents\IDSER Projects\ACS\[res1_migraTexas.xlsx]2009-2000'!$J$86:$J$93</c:f>
              <c:numCache>
                <c:formatCode>General</c:formatCode>
                <c:ptCount val="8"/>
                <c:pt idx="0">
                  <c:v>2001</c:v>
                </c:pt>
                <c:pt idx="1">
                  <c:v>2002</c:v>
                </c:pt>
                <c:pt idx="2">
                  <c:v>2003</c:v>
                </c:pt>
                <c:pt idx="3">
                  <c:v>2004</c:v>
                </c:pt>
                <c:pt idx="4">
                  <c:v>2005</c:v>
                </c:pt>
                <c:pt idx="5">
                  <c:v>2006</c:v>
                </c:pt>
                <c:pt idx="6">
                  <c:v>2007</c:v>
                </c:pt>
                <c:pt idx="7">
                  <c:v>2008</c:v>
                </c:pt>
              </c:numCache>
            </c:numRef>
          </c:cat>
          <c:val>
            <c:numRef>
              <c:f>'Y:\Users\utm595\My Documents\IDSER Projects\ACS\[res1_migraTexas.xlsx]2009-2000'!$M$86:$M$93</c:f>
              <c:numCache>
                <c:formatCode>General</c:formatCode>
                <c:ptCount val="8"/>
                <c:pt idx="0">
                  <c:v>469899.64094779856</c:v>
                </c:pt>
                <c:pt idx="1">
                  <c:v>396526.87172172696</c:v>
                </c:pt>
                <c:pt idx="2">
                  <c:v>411024.69242397498</c:v>
                </c:pt>
                <c:pt idx="3">
                  <c:v>456225.26654725627</c:v>
                </c:pt>
                <c:pt idx="4">
                  <c:v>538997.14240610495</c:v>
                </c:pt>
                <c:pt idx="5">
                  <c:v>669478.36164624256</c:v>
                </c:pt>
                <c:pt idx="6">
                  <c:v>599684.96479732345</c:v>
                </c:pt>
                <c:pt idx="7">
                  <c:v>585053.77433459018</c:v>
                </c:pt>
              </c:numCache>
            </c:numRef>
          </c:val>
          <c:smooth val="0"/>
        </c:ser>
        <c:ser>
          <c:idx val="3"/>
          <c:order val="3"/>
          <c:tx>
            <c:v>IRS data</c:v>
          </c:tx>
          <c:spPr>
            <a:ln>
              <a:solidFill>
                <a:srgbClr val="C00000"/>
              </a:solidFill>
            </a:ln>
          </c:spPr>
          <c:marker>
            <c:symbol val="triangle"/>
            <c:size val="7"/>
            <c:spPr>
              <a:solidFill>
                <a:srgbClr val="C00000"/>
              </a:solidFill>
              <a:ln>
                <a:solidFill>
                  <a:schemeClr val="tx1">
                    <a:lumMod val="95000"/>
                    <a:lumOff val="5000"/>
                  </a:schemeClr>
                </a:solidFill>
              </a:ln>
            </c:spPr>
          </c:marker>
          <c:val>
            <c:numRef>
              <c:f>'Y:\Users\utm595\My Documents\IDSER Projects\ACS\[res1_migraTexas.xlsx]2009-2000'!$R$86:$R$93</c:f>
              <c:numCache>
                <c:formatCode>General</c:formatCode>
                <c:ptCount val="8"/>
                <c:pt idx="0">
                  <c:v>407015</c:v>
                </c:pt>
                <c:pt idx="1">
                  <c:v>398262</c:v>
                </c:pt>
                <c:pt idx="2">
                  <c:v>375506</c:v>
                </c:pt>
                <c:pt idx="3">
                  <c:v>373109</c:v>
                </c:pt>
                <c:pt idx="4">
                  <c:v>394212</c:v>
                </c:pt>
                <c:pt idx="5">
                  <c:v>525405</c:v>
                </c:pt>
                <c:pt idx="6">
                  <c:v>493218</c:v>
                </c:pt>
                <c:pt idx="7">
                  <c:v>493840</c:v>
                </c:pt>
              </c:numCache>
            </c:numRef>
          </c:val>
          <c:smooth val="0"/>
        </c:ser>
        <c:dLbls>
          <c:showLegendKey val="0"/>
          <c:showVal val="0"/>
          <c:showCatName val="0"/>
          <c:showSerName val="0"/>
          <c:showPercent val="0"/>
          <c:showBubbleSize val="0"/>
        </c:dLbls>
        <c:marker val="1"/>
        <c:smooth val="0"/>
        <c:axId val="6114304"/>
        <c:axId val="6124288"/>
      </c:lineChart>
      <c:catAx>
        <c:axId val="6114304"/>
        <c:scaling>
          <c:orientation val="minMax"/>
        </c:scaling>
        <c:delete val="0"/>
        <c:axPos val="b"/>
        <c:numFmt formatCode="General" sourceLinked="1"/>
        <c:majorTickMark val="out"/>
        <c:minorTickMark val="none"/>
        <c:tickLblPos val="nextTo"/>
        <c:txPr>
          <a:bodyPr/>
          <a:lstStyle/>
          <a:p>
            <a:pPr>
              <a:defRPr sz="1100"/>
            </a:pPr>
            <a:endParaRPr lang="en-US"/>
          </a:p>
        </c:txPr>
        <c:crossAx val="6124288"/>
        <c:crosses val="autoZero"/>
        <c:auto val="1"/>
        <c:lblAlgn val="ctr"/>
        <c:lblOffset val="100"/>
        <c:noMultiLvlLbl val="0"/>
      </c:catAx>
      <c:valAx>
        <c:axId val="6124288"/>
        <c:scaling>
          <c:orientation val="minMax"/>
          <c:min val="200000"/>
        </c:scaling>
        <c:delete val="0"/>
        <c:axPos val="l"/>
        <c:majorGridlines>
          <c:spPr>
            <a:ln>
              <a:solidFill>
                <a:schemeClr val="bg1">
                  <a:lumMod val="75000"/>
                  <a:alpha val="39000"/>
                </a:schemeClr>
              </a:solidFill>
            </a:ln>
          </c:spPr>
        </c:majorGridlines>
        <c:numFmt formatCode="#,##0" sourceLinked="0"/>
        <c:majorTickMark val="out"/>
        <c:minorTickMark val="none"/>
        <c:tickLblPos val="nextTo"/>
        <c:txPr>
          <a:bodyPr/>
          <a:lstStyle/>
          <a:p>
            <a:pPr>
              <a:defRPr sz="1100"/>
            </a:pPr>
            <a:endParaRPr lang="en-US"/>
          </a:p>
        </c:txPr>
        <c:crossAx val="6114304"/>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Sex Composition of Texas Domestic Migrants, 2005 to 2010</a:t>
            </a:r>
          </a:p>
        </c:rich>
      </c:tx>
      <c:layout/>
      <c:overlay val="0"/>
    </c:title>
    <c:autoTitleDeleted val="0"/>
    <c:plotArea>
      <c:layout/>
      <c:lineChart>
        <c:grouping val="standard"/>
        <c:varyColors val="0"/>
        <c:ser>
          <c:idx val="0"/>
          <c:order val="0"/>
          <c:tx>
            <c:v>Male</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(DomesticMigChars!$C$5,DomesticMigChars!$E$5,DomesticMigChars!$M$5,DomesticMigChars!$U$5,DomesticMigChars!$AC$5)</c:f>
              <c:numCache>
                <c:formatCode>General</c:formatCode>
                <c:ptCount val="5"/>
                <c:pt idx="0">
                  <c:v>50.56</c:v>
                </c:pt>
                <c:pt idx="1">
                  <c:v>52.290000000000006</c:v>
                </c:pt>
                <c:pt idx="2">
                  <c:v>51.949999999999996</c:v>
                </c:pt>
                <c:pt idx="3">
                  <c:v>51.75</c:v>
                </c:pt>
                <c:pt idx="4">
                  <c:v>52.59</c:v>
                </c:pt>
              </c:numCache>
            </c:numRef>
          </c:val>
          <c:smooth val="0"/>
        </c:ser>
        <c:ser>
          <c:idx val="1"/>
          <c:order val="1"/>
          <c:tx>
            <c:v>Female</c:v>
          </c:tx>
          <c:val>
            <c:numRef>
              <c:f>(DomesticMigChars!$C$6,DomesticMigChars!$E$6,DomesticMigChars!$M$6,DomesticMigChars!$U$6,DomesticMigChars!$AC$6)</c:f>
              <c:numCache>
                <c:formatCode>General</c:formatCode>
                <c:ptCount val="5"/>
                <c:pt idx="0">
                  <c:v>49.44</c:v>
                </c:pt>
                <c:pt idx="1">
                  <c:v>47.71</c:v>
                </c:pt>
                <c:pt idx="2">
                  <c:v>48.05</c:v>
                </c:pt>
                <c:pt idx="3">
                  <c:v>48.25</c:v>
                </c:pt>
                <c:pt idx="4">
                  <c:v>47.41</c:v>
                </c:pt>
              </c:numCache>
            </c:numRef>
          </c:val>
          <c:smooth val="0"/>
        </c:ser>
        <c:dLbls>
          <c:showLegendKey val="0"/>
          <c:showVal val="0"/>
          <c:showCatName val="0"/>
          <c:showSerName val="0"/>
          <c:showPercent val="0"/>
          <c:showBubbleSize val="0"/>
        </c:dLbls>
        <c:marker val="1"/>
        <c:smooth val="0"/>
        <c:axId val="44588032"/>
        <c:axId val="46396160"/>
      </c:lineChart>
      <c:catAx>
        <c:axId val="44588032"/>
        <c:scaling>
          <c:orientation val="minMax"/>
        </c:scaling>
        <c:delete val="0"/>
        <c:axPos val="b"/>
        <c:numFmt formatCode="General" sourceLinked="1"/>
        <c:majorTickMark val="none"/>
        <c:minorTickMark val="none"/>
        <c:tickLblPos val="nextTo"/>
        <c:crossAx val="46396160"/>
        <c:crosses val="autoZero"/>
        <c:auto val="1"/>
        <c:lblAlgn val="ctr"/>
        <c:lblOffset val="100"/>
        <c:noMultiLvlLbl val="0"/>
      </c:catAx>
      <c:valAx>
        <c:axId val="46396160"/>
        <c:scaling>
          <c:orientation val="minMax"/>
        </c:scaling>
        <c:delete val="0"/>
        <c:axPos val="l"/>
        <c:majorGridlines/>
        <c:title>
          <c:tx>
            <c:rich>
              <a:bodyPr rot="-5400000" vert="horz"/>
              <a:lstStyle/>
              <a:p>
                <a:pPr>
                  <a:defRPr/>
                </a:pPr>
                <a:r>
                  <a:rPr lang="en-US"/>
                  <a:t>Percent</a:t>
                </a:r>
              </a:p>
            </c:rich>
          </c:tx>
          <c:layout/>
          <c:overlay val="0"/>
        </c:title>
        <c:numFmt formatCode="General" sourceLinked="1"/>
        <c:majorTickMark val="none"/>
        <c:minorTickMark val="none"/>
        <c:tickLblPos val="nextTo"/>
        <c:spPr>
          <a:ln w="9525">
            <a:noFill/>
          </a:ln>
        </c:spPr>
        <c:crossAx val="44588032"/>
        <c:crosses val="autoZero"/>
        <c:crossBetween val="between"/>
      </c:valAx>
    </c:plotArea>
    <c:legend>
      <c:legendPos val="b"/>
      <c:layout/>
      <c:overlay val="0"/>
    </c:legend>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Age Composition of Texas Domestic Migrants, 2005 to 2010</a:t>
            </a:r>
          </a:p>
        </c:rich>
      </c:tx>
      <c:layout/>
      <c:overlay val="0"/>
    </c:title>
    <c:autoTitleDeleted val="0"/>
    <c:plotArea>
      <c:layout/>
      <c:lineChart>
        <c:grouping val="standard"/>
        <c:varyColors val="0"/>
        <c:ser>
          <c:idx val="0"/>
          <c:order val="0"/>
          <c:tx>
            <c:v>Under 18</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(DomesticMigChars!$C$8,DomesticMigChars!$E$8,DomesticMigChars!$M$8,DomesticMigChars!$U$8,DomesticMigChars!$AC$8)</c:f>
              <c:numCache>
                <c:formatCode>General</c:formatCode>
                <c:ptCount val="5"/>
                <c:pt idx="0">
                  <c:v>26.79</c:v>
                </c:pt>
                <c:pt idx="1">
                  <c:v>24.89</c:v>
                </c:pt>
                <c:pt idx="2">
                  <c:v>23.87</c:v>
                </c:pt>
                <c:pt idx="3">
                  <c:v>25.830000000000002</c:v>
                </c:pt>
                <c:pt idx="4">
                  <c:v>22.93</c:v>
                </c:pt>
              </c:numCache>
            </c:numRef>
          </c:val>
          <c:smooth val="0"/>
        </c:ser>
        <c:ser>
          <c:idx val="1"/>
          <c:order val="1"/>
          <c:tx>
            <c:v>18 to 24</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(DomesticMigChars!$C$9,DomesticMigChars!$E$9,DomesticMigChars!$M$9,DomesticMigChars!$U$9,DomesticMigChars!$AC$9)</c:f>
              <c:numCache>
                <c:formatCode>General</c:formatCode>
                <c:ptCount val="5"/>
                <c:pt idx="0">
                  <c:v>16.37</c:v>
                </c:pt>
                <c:pt idx="1">
                  <c:v>18</c:v>
                </c:pt>
                <c:pt idx="2">
                  <c:v>18.53</c:v>
                </c:pt>
                <c:pt idx="3">
                  <c:v>18.95</c:v>
                </c:pt>
                <c:pt idx="4">
                  <c:v>18.3</c:v>
                </c:pt>
              </c:numCache>
            </c:numRef>
          </c:val>
          <c:smooth val="0"/>
        </c:ser>
        <c:ser>
          <c:idx val="2"/>
          <c:order val="2"/>
          <c:tx>
            <c:v>25 to 34</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(DomesticMigChars!$C$10,DomesticMigChars!$E$10,DomesticMigChars!$M$10,DomesticMigChars!$U$10,DomesticMigChars!$AC$10)</c:f>
              <c:numCache>
                <c:formatCode>General</c:formatCode>
                <c:ptCount val="5"/>
                <c:pt idx="0">
                  <c:v>22.55</c:v>
                </c:pt>
                <c:pt idx="1">
                  <c:v>20.010000000000005</c:v>
                </c:pt>
                <c:pt idx="2">
                  <c:v>23.08</c:v>
                </c:pt>
                <c:pt idx="3">
                  <c:v>22.959999999999997</c:v>
                </c:pt>
                <c:pt idx="4">
                  <c:v>24.54</c:v>
                </c:pt>
              </c:numCache>
            </c:numRef>
          </c:val>
          <c:smooth val="0"/>
        </c:ser>
        <c:ser>
          <c:idx val="3"/>
          <c:order val="3"/>
          <c:tx>
            <c:v>35 to 44</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(DomesticMigChars!$C$11,DomesticMigChars!$E$11,DomesticMigChars!$M$11,DomesticMigChars!$U$11,DomesticMigChars!$AC$11)</c:f>
              <c:numCache>
                <c:formatCode>General</c:formatCode>
                <c:ptCount val="5"/>
                <c:pt idx="0">
                  <c:v>13.91</c:v>
                </c:pt>
                <c:pt idx="1">
                  <c:v>15.2</c:v>
                </c:pt>
                <c:pt idx="2">
                  <c:v>15</c:v>
                </c:pt>
                <c:pt idx="3">
                  <c:v>13.8</c:v>
                </c:pt>
                <c:pt idx="4">
                  <c:v>14.350000000000001</c:v>
                </c:pt>
              </c:numCache>
            </c:numRef>
          </c:val>
          <c:smooth val="0"/>
        </c:ser>
        <c:ser>
          <c:idx val="4"/>
          <c:order val="4"/>
          <c:tx>
            <c:v>45 to 54</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(DomesticMigChars!$C$12,DomesticMigChars!$E$12,DomesticMigChars!$M$12,DomesticMigChars!$U$12,DomesticMigChars!$AC$12)</c:f>
              <c:numCache>
                <c:formatCode>General</c:formatCode>
                <c:ptCount val="5"/>
                <c:pt idx="0">
                  <c:v>9.2199999999999989</c:v>
                </c:pt>
                <c:pt idx="1">
                  <c:v>9.99</c:v>
                </c:pt>
                <c:pt idx="2">
                  <c:v>8.5400000000000009</c:v>
                </c:pt>
                <c:pt idx="3">
                  <c:v>8.6399999999999988</c:v>
                </c:pt>
                <c:pt idx="4">
                  <c:v>9.0400000000000009</c:v>
                </c:pt>
              </c:numCache>
            </c:numRef>
          </c:val>
          <c:smooth val="0"/>
        </c:ser>
        <c:ser>
          <c:idx val="5"/>
          <c:order val="5"/>
          <c:tx>
            <c:v>55 to 64</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(DomesticMigChars!$C$13,DomesticMigChars!$E$13,DomesticMigChars!$M$13,DomesticMigChars!$U$13,DomesticMigChars!$AC$13)</c:f>
              <c:numCache>
                <c:formatCode>General</c:formatCode>
                <c:ptCount val="5"/>
                <c:pt idx="0">
                  <c:v>5.78</c:v>
                </c:pt>
                <c:pt idx="1">
                  <c:v>6.38</c:v>
                </c:pt>
                <c:pt idx="2">
                  <c:v>5.6199999999999992</c:v>
                </c:pt>
                <c:pt idx="3">
                  <c:v>5.39</c:v>
                </c:pt>
                <c:pt idx="4">
                  <c:v>5.6899999999999995</c:v>
                </c:pt>
              </c:numCache>
            </c:numRef>
          </c:val>
          <c:smooth val="0"/>
        </c:ser>
        <c:ser>
          <c:idx val="6"/>
          <c:order val="6"/>
          <c:tx>
            <c:v>65 plus</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(DomesticMigChars!$C$14,DomesticMigChars!$E$14,DomesticMigChars!$M$14,DomesticMigChars!$U$14,DomesticMigChars!$AC$14)</c:f>
              <c:numCache>
                <c:formatCode>General</c:formatCode>
                <c:ptCount val="5"/>
                <c:pt idx="0">
                  <c:v>5.39</c:v>
                </c:pt>
                <c:pt idx="1">
                  <c:v>5.52</c:v>
                </c:pt>
                <c:pt idx="2">
                  <c:v>5.35</c:v>
                </c:pt>
                <c:pt idx="3">
                  <c:v>4.4400000000000004</c:v>
                </c:pt>
                <c:pt idx="4">
                  <c:v>5.14</c:v>
                </c:pt>
              </c:numCache>
            </c:numRef>
          </c:val>
          <c:smooth val="0"/>
        </c:ser>
        <c:dLbls>
          <c:showLegendKey val="0"/>
          <c:showVal val="0"/>
          <c:showCatName val="0"/>
          <c:showSerName val="0"/>
          <c:showPercent val="0"/>
          <c:showBubbleSize val="0"/>
        </c:dLbls>
        <c:marker val="1"/>
        <c:smooth val="0"/>
        <c:axId val="46340736"/>
        <c:axId val="46354816"/>
      </c:lineChart>
      <c:catAx>
        <c:axId val="46340736"/>
        <c:scaling>
          <c:orientation val="minMax"/>
        </c:scaling>
        <c:delete val="0"/>
        <c:axPos val="b"/>
        <c:numFmt formatCode="General" sourceLinked="1"/>
        <c:majorTickMark val="none"/>
        <c:minorTickMark val="none"/>
        <c:tickLblPos val="nextTo"/>
        <c:txPr>
          <a:bodyPr/>
          <a:lstStyle/>
          <a:p>
            <a:pPr>
              <a:defRPr sz="1400"/>
            </a:pPr>
            <a:endParaRPr lang="en-US"/>
          </a:p>
        </c:txPr>
        <c:crossAx val="46354816"/>
        <c:crossesAt val="0"/>
        <c:auto val="1"/>
        <c:lblAlgn val="ctr"/>
        <c:lblOffset val="100"/>
        <c:noMultiLvlLbl val="0"/>
      </c:catAx>
      <c:valAx>
        <c:axId val="46354816"/>
        <c:scaling>
          <c:orientation val="minMax"/>
        </c:scaling>
        <c:delete val="0"/>
        <c:axPos val="l"/>
        <c:majorGridlines/>
        <c:title>
          <c:tx>
            <c:rich>
              <a:bodyPr rot="-5400000" vert="horz"/>
              <a:lstStyle/>
              <a:p>
                <a:pPr>
                  <a:defRPr sz="1400"/>
                </a:pPr>
                <a:r>
                  <a:rPr lang="en-US" sz="1400"/>
                  <a:t>Percent</a:t>
                </a:r>
              </a:p>
            </c:rich>
          </c:tx>
          <c:layout/>
          <c:overlay val="0"/>
        </c:title>
        <c:numFmt formatCode="General" sourceLinked="1"/>
        <c:majorTickMark val="cross"/>
        <c:minorTickMark val="none"/>
        <c:tickLblPos val="nextTo"/>
        <c:spPr>
          <a:ln w="9525">
            <a:noFill/>
          </a:ln>
        </c:spPr>
        <c:txPr>
          <a:bodyPr/>
          <a:lstStyle/>
          <a:p>
            <a:pPr>
              <a:defRPr sz="1400"/>
            </a:pPr>
            <a:endParaRPr lang="en-US"/>
          </a:p>
        </c:txPr>
        <c:crossAx val="46340736"/>
        <c:crosses val="autoZero"/>
        <c:crossBetween val="between"/>
      </c:valAx>
    </c:plotArea>
    <c:legend>
      <c:legendPos val="b"/>
      <c:layout/>
      <c:overlay val="0"/>
      <c:txPr>
        <a:bodyPr/>
        <a:lstStyle/>
        <a:p>
          <a:pPr>
            <a:defRPr sz="12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Educational Attainment of Texas Domestic Migrants, 2005</a:t>
            </a:r>
            <a:r>
              <a:rPr lang="en-US" baseline="0"/>
              <a:t> to 2010</a:t>
            </a:r>
            <a:endParaRPr lang="en-US"/>
          </a:p>
        </c:rich>
      </c:tx>
      <c:layout/>
      <c:overlay val="0"/>
    </c:title>
    <c:autoTitleDeleted val="0"/>
    <c:plotArea>
      <c:layout/>
      <c:lineChart>
        <c:grouping val="standard"/>
        <c:varyColors val="0"/>
        <c:ser>
          <c:idx val="0"/>
          <c:order val="0"/>
          <c:tx>
            <c:v>No high school</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(DomesticMigChars!$C$22,DomesticMigChars!$E$22,DomesticMigChars!$M$22,DomesticMigChars!$U$22,DomesticMigChars!$AC$22)</c:f>
              <c:numCache>
                <c:formatCode>General</c:formatCode>
                <c:ptCount val="5"/>
                <c:pt idx="0">
                  <c:v>32.410000000000004</c:v>
                </c:pt>
                <c:pt idx="1">
                  <c:v>32.33</c:v>
                </c:pt>
                <c:pt idx="2">
                  <c:v>29.55</c:v>
                </c:pt>
                <c:pt idx="3">
                  <c:v>29.86</c:v>
                </c:pt>
                <c:pt idx="4">
                  <c:v>28.279999999999998</c:v>
                </c:pt>
              </c:numCache>
            </c:numRef>
          </c:val>
          <c:smooth val="0"/>
        </c:ser>
        <c:ser>
          <c:idx val="1"/>
          <c:order val="1"/>
          <c:tx>
            <c:v>High school or GED</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(DomesticMigChars!$C$23,DomesticMigChars!$E$23,DomesticMigChars!$M$23,DomesticMigChars!$U$23,DomesticMigChars!$AC$23)</c:f>
              <c:numCache>
                <c:formatCode>General</c:formatCode>
                <c:ptCount val="5"/>
                <c:pt idx="0">
                  <c:v>18.37</c:v>
                </c:pt>
                <c:pt idx="1">
                  <c:v>19.559999999999999</c:v>
                </c:pt>
                <c:pt idx="2">
                  <c:v>19.52</c:v>
                </c:pt>
                <c:pt idx="3">
                  <c:v>18.66</c:v>
                </c:pt>
                <c:pt idx="4">
                  <c:v>19.420000000000002</c:v>
                </c:pt>
              </c:numCache>
            </c:numRef>
          </c:val>
          <c:smooth val="0"/>
        </c:ser>
        <c:ser>
          <c:idx val="2"/>
          <c:order val="2"/>
          <c:tx>
            <c:v>Some college</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(DomesticMigChars!$C$24,DomesticMigChars!$E$24,DomesticMigChars!$M$24,DomesticMigChars!$U$24,DomesticMigChars!$AC$24)</c:f>
              <c:numCache>
                <c:formatCode>General</c:formatCode>
                <c:ptCount val="5"/>
                <c:pt idx="0">
                  <c:v>23.91</c:v>
                </c:pt>
                <c:pt idx="1">
                  <c:v>22.73</c:v>
                </c:pt>
                <c:pt idx="2">
                  <c:v>22.53</c:v>
                </c:pt>
                <c:pt idx="3">
                  <c:v>24.279999999999998</c:v>
                </c:pt>
                <c:pt idx="4">
                  <c:v>24.650000000000002</c:v>
                </c:pt>
              </c:numCache>
            </c:numRef>
          </c:val>
          <c:smooth val="0"/>
        </c:ser>
        <c:ser>
          <c:idx val="3"/>
          <c:order val="3"/>
          <c:tx>
            <c:v>College graduate</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(DomesticMigChars!$C$25,DomesticMigChars!$E$25,DomesticMigChars!$M$25,DomesticMigChars!$U$25,DomesticMigChars!$AC$25)</c:f>
              <c:numCache>
                <c:formatCode>General</c:formatCode>
                <c:ptCount val="5"/>
                <c:pt idx="0">
                  <c:v>13.950000000000001</c:v>
                </c:pt>
                <c:pt idx="1">
                  <c:v>13.33</c:v>
                </c:pt>
                <c:pt idx="2">
                  <c:v>16.53</c:v>
                </c:pt>
                <c:pt idx="3">
                  <c:v>15.739999999999998</c:v>
                </c:pt>
                <c:pt idx="4">
                  <c:v>15.61</c:v>
                </c:pt>
              </c:numCache>
            </c:numRef>
          </c:val>
          <c:smooth val="0"/>
        </c:ser>
        <c:ser>
          <c:idx val="4"/>
          <c:order val="4"/>
          <c:tx>
            <c:v>Graduate or professional degree</c:v>
          </c:tx>
          <c:cat>
            <c:numRef>
              <c:f>(DomesticMigChars!$B$1,DomesticMigChars!$D$1,DomesticMigChars!$L$1,DomesticMigChars!$T$1,DomesticMigChars!$AB$1)</c:f>
              <c:numCache>
                <c:formatCode>General</c:formatCode>
                <c:ptCount val="5"/>
                <c:pt idx="0">
                  <c:v>2005</c:v>
                </c:pt>
                <c:pt idx="1">
                  <c:v>2006</c:v>
                </c:pt>
                <c:pt idx="2">
                  <c:v>2007</c:v>
                </c:pt>
                <c:pt idx="3">
                  <c:v>2008</c:v>
                </c:pt>
                <c:pt idx="4">
                  <c:v>2009</c:v>
                </c:pt>
              </c:numCache>
            </c:numRef>
          </c:cat>
          <c:val>
            <c:numRef>
              <c:f>(DomesticMigChars!$C$26,DomesticMigChars!$E$26,DomesticMigChars!$M$26,DomesticMigChars!$U$26,DomesticMigChars!$AC$26)</c:f>
              <c:numCache>
                <c:formatCode>General</c:formatCode>
                <c:ptCount val="5"/>
                <c:pt idx="0">
                  <c:v>11.370000000000001</c:v>
                </c:pt>
                <c:pt idx="1">
                  <c:v>12.04</c:v>
                </c:pt>
                <c:pt idx="2">
                  <c:v>11.870000000000001</c:v>
                </c:pt>
                <c:pt idx="3">
                  <c:v>11.450000000000001</c:v>
                </c:pt>
                <c:pt idx="4">
                  <c:v>12.04</c:v>
                </c:pt>
              </c:numCache>
            </c:numRef>
          </c:val>
          <c:smooth val="0"/>
        </c:ser>
        <c:dLbls>
          <c:showLegendKey val="0"/>
          <c:showVal val="0"/>
          <c:showCatName val="0"/>
          <c:showSerName val="0"/>
          <c:showPercent val="0"/>
          <c:showBubbleSize val="0"/>
        </c:dLbls>
        <c:marker val="1"/>
        <c:smooth val="0"/>
        <c:axId val="46288896"/>
        <c:axId val="46290432"/>
      </c:lineChart>
      <c:catAx>
        <c:axId val="46288896"/>
        <c:scaling>
          <c:orientation val="minMax"/>
        </c:scaling>
        <c:delete val="0"/>
        <c:axPos val="b"/>
        <c:numFmt formatCode="General" sourceLinked="1"/>
        <c:majorTickMark val="none"/>
        <c:minorTickMark val="none"/>
        <c:tickLblPos val="nextTo"/>
        <c:txPr>
          <a:bodyPr/>
          <a:lstStyle/>
          <a:p>
            <a:pPr>
              <a:defRPr sz="1400"/>
            </a:pPr>
            <a:endParaRPr lang="en-US"/>
          </a:p>
        </c:txPr>
        <c:crossAx val="46290432"/>
        <c:crosses val="autoZero"/>
        <c:auto val="1"/>
        <c:lblAlgn val="ctr"/>
        <c:lblOffset val="100"/>
        <c:noMultiLvlLbl val="0"/>
      </c:catAx>
      <c:valAx>
        <c:axId val="46290432"/>
        <c:scaling>
          <c:orientation val="minMax"/>
          <c:min val="10"/>
        </c:scaling>
        <c:delete val="0"/>
        <c:axPos val="l"/>
        <c:majorGridlines/>
        <c:title>
          <c:tx>
            <c:rich>
              <a:bodyPr rot="-5400000" vert="horz"/>
              <a:lstStyle/>
              <a:p>
                <a:pPr>
                  <a:defRPr sz="1400"/>
                </a:pPr>
                <a:r>
                  <a:rPr lang="en-US" sz="1400"/>
                  <a:t>Percent</a:t>
                </a:r>
              </a:p>
            </c:rich>
          </c:tx>
          <c:layout/>
          <c:overlay val="0"/>
        </c:title>
        <c:numFmt formatCode="General" sourceLinked="1"/>
        <c:majorTickMark val="none"/>
        <c:minorTickMark val="none"/>
        <c:tickLblPos val="nextTo"/>
        <c:spPr>
          <a:ln w="9525">
            <a:noFill/>
          </a:ln>
        </c:spPr>
        <c:txPr>
          <a:bodyPr/>
          <a:lstStyle/>
          <a:p>
            <a:pPr>
              <a:defRPr sz="1400"/>
            </a:pPr>
            <a:endParaRPr lang="en-US"/>
          </a:p>
        </c:txPr>
        <c:crossAx val="46288896"/>
        <c:crosses val="autoZero"/>
        <c:crossBetween val="between"/>
      </c:valAx>
    </c:plotArea>
    <c:legend>
      <c:legendPos val="b"/>
      <c:layout/>
      <c:overlay val="0"/>
      <c:txPr>
        <a:bodyPr/>
        <a:lstStyle/>
        <a:p>
          <a:pPr>
            <a:defRPr sz="1200"/>
          </a:pPr>
          <a:endParaRPr lang="en-US"/>
        </a:p>
      </c:txPr>
    </c:legend>
    <c:plotVisOnly val="1"/>
    <c:dispBlanksAs val="zero"/>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Employment Status of Texas Domestic Migrants, 2005 to 2010</a:t>
            </a:r>
          </a:p>
        </c:rich>
      </c:tx>
      <c:layout/>
      <c:overlay val="0"/>
    </c:title>
    <c:autoTitleDeleted val="0"/>
    <c:plotArea>
      <c:layout/>
      <c:lineChart>
        <c:grouping val="standard"/>
        <c:varyColors val="0"/>
        <c:ser>
          <c:idx val="0"/>
          <c:order val="0"/>
          <c:tx>
            <c:v>Not in labor force</c:v>
          </c:tx>
          <c:cat>
            <c:numRef>
              <c:f>(DomesticMigChars!$B$1,DomesticMigChars!$D$1,DomesticMigChars!$L$1,DomesticMigChars!$T$1,DomesticMigChars!$AH$1,DomesticMigChars!$AJ$1)</c:f>
              <c:numCache>
                <c:formatCode>General</c:formatCode>
                <c:ptCount val="6"/>
                <c:pt idx="0">
                  <c:v>2005</c:v>
                </c:pt>
                <c:pt idx="1">
                  <c:v>2006</c:v>
                </c:pt>
                <c:pt idx="2">
                  <c:v>2007</c:v>
                </c:pt>
                <c:pt idx="3">
                  <c:v>2008</c:v>
                </c:pt>
                <c:pt idx="4">
                  <c:v>2009</c:v>
                </c:pt>
                <c:pt idx="5">
                  <c:v>2010</c:v>
                </c:pt>
              </c:numCache>
            </c:numRef>
          </c:cat>
          <c:val>
            <c:numRef>
              <c:f>(DomesticMigChars!$C$28,DomesticMigChars!$E$28,DomesticMigChars!$M$28,DomesticMigChars!$U$28,DomesticMigChars!$AC$28,DomesticMigChars!$AK$28)</c:f>
              <c:numCache>
                <c:formatCode>General</c:formatCode>
                <c:ptCount val="6"/>
                <c:pt idx="0">
                  <c:v>23.8</c:v>
                </c:pt>
                <c:pt idx="1">
                  <c:v>28.01</c:v>
                </c:pt>
                <c:pt idx="2">
                  <c:v>25.35</c:v>
                </c:pt>
                <c:pt idx="3">
                  <c:v>22.1</c:v>
                </c:pt>
                <c:pt idx="4">
                  <c:v>22.779999999999998</c:v>
                </c:pt>
                <c:pt idx="5">
                  <c:v>24.19</c:v>
                </c:pt>
              </c:numCache>
            </c:numRef>
          </c:val>
          <c:smooth val="0"/>
        </c:ser>
        <c:ser>
          <c:idx val="1"/>
          <c:order val="1"/>
          <c:tx>
            <c:v>Employed</c:v>
          </c:tx>
          <c:cat>
            <c:numRef>
              <c:f>(DomesticMigChars!$B$1,DomesticMigChars!$D$1,DomesticMigChars!$L$1,DomesticMigChars!$T$1,DomesticMigChars!$AH$1,DomesticMigChars!$AJ$1)</c:f>
              <c:numCache>
                <c:formatCode>General</c:formatCode>
                <c:ptCount val="6"/>
                <c:pt idx="0">
                  <c:v>2005</c:v>
                </c:pt>
                <c:pt idx="1">
                  <c:v>2006</c:v>
                </c:pt>
                <c:pt idx="2">
                  <c:v>2007</c:v>
                </c:pt>
                <c:pt idx="3">
                  <c:v>2008</c:v>
                </c:pt>
                <c:pt idx="4">
                  <c:v>2009</c:v>
                </c:pt>
                <c:pt idx="5">
                  <c:v>2010</c:v>
                </c:pt>
              </c:numCache>
            </c:numRef>
          </c:cat>
          <c:val>
            <c:numRef>
              <c:f>(DomesticMigChars!$C$29,DomesticMigChars!$E$29,DomesticMigChars!$M$29,DomesticMigChars!$U$29,DomesticMigChars!$AC$29,DomesticMigChars!$AK$29)</c:f>
              <c:numCache>
                <c:formatCode>General</c:formatCode>
                <c:ptCount val="6"/>
                <c:pt idx="0">
                  <c:v>39.94</c:v>
                </c:pt>
                <c:pt idx="1">
                  <c:v>37.410000000000004</c:v>
                </c:pt>
                <c:pt idx="2">
                  <c:v>42.01</c:v>
                </c:pt>
                <c:pt idx="3">
                  <c:v>43.44</c:v>
                </c:pt>
                <c:pt idx="4">
                  <c:v>42.53</c:v>
                </c:pt>
                <c:pt idx="5">
                  <c:v>39.08</c:v>
                </c:pt>
              </c:numCache>
            </c:numRef>
          </c:val>
          <c:smooth val="0"/>
        </c:ser>
        <c:ser>
          <c:idx val="2"/>
          <c:order val="2"/>
          <c:tx>
            <c:v>Unemployed</c:v>
          </c:tx>
          <c:cat>
            <c:numRef>
              <c:f>(DomesticMigChars!$B$1,DomesticMigChars!$D$1,DomesticMigChars!$L$1,DomesticMigChars!$T$1,DomesticMigChars!$AH$1,DomesticMigChars!$AJ$1)</c:f>
              <c:numCache>
                <c:formatCode>General</c:formatCode>
                <c:ptCount val="6"/>
                <c:pt idx="0">
                  <c:v>2005</c:v>
                </c:pt>
                <c:pt idx="1">
                  <c:v>2006</c:v>
                </c:pt>
                <c:pt idx="2">
                  <c:v>2007</c:v>
                </c:pt>
                <c:pt idx="3">
                  <c:v>2008</c:v>
                </c:pt>
                <c:pt idx="4">
                  <c:v>2009</c:v>
                </c:pt>
                <c:pt idx="5">
                  <c:v>2010</c:v>
                </c:pt>
              </c:numCache>
            </c:numRef>
          </c:cat>
          <c:val>
            <c:numRef>
              <c:f>(DomesticMigChars!$C$30,DomesticMigChars!$E$30,DomesticMigChars!$M$30,DomesticMigChars!$U$30,DomesticMigChars!$AC$30,DomesticMigChars!$AK$30)</c:f>
              <c:numCache>
                <c:formatCode>General</c:formatCode>
                <c:ptCount val="6"/>
                <c:pt idx="0">
                  <c:v>8.99</c:v>
                </c:pt>
                <c:pt idx="1">
                  <c:v>8.31</c:v>
                </c:pt>
                <c:pt idx="2">
                  <c:v>5.6099999999999994</c:v>
                </c:pt>
                <c:pt idx="3">
                  <c:v>5.57</c:v>
                </c:pt>
                <c:pt idx="4">
                  <c:v>8.19</c:v>
                </c:pt>
                <c:pt idx="5">
                  <c:v>8.58</c:v>
                </c:pt>
              </c:numCache>
            </c:numRef>
          </c:val>
          <c:smooth val="0"/>
        </c:ser>
        <c:ser>
          <c:idx val="3"/>
          <c:order val="3"/>
          <c:tx>
            <c:v>Armed forces</c:v>
          </c:tx>
          <c:cat>
            <c:numRef>
              <c:f>(DomesticMigChars!$B$1,DomesticMigChars!$D$1,DomesticMigChars!$L$1,DomesticMigChars!$T$1,DomesticMigChars!$AH$1,DomesticMigChars!$AJ$1)</c:f>
              <c:numCache>
                <c:formatCode>General</c:formatCode>
                <c:ptCount val="6"/>
                <c:pt idx="0">
                  <c:v>2005</c:v>
                </c:pt>
                <c:pt idx="1">
                  <c:v>2006</c:v>
                </c:pt>
                <c:pt idx="2">
                  <c:v>2007</c:v>
                </c:pt>
                <c:pt idx="3">
                  <c:v>2008</c:v>
                </c:pt>
                <c:pt idx="4">
                  <c:v>2009</c:v>
                </c:pt>
                <c:pt idx="5">
                  <c:v>2010</c:v>
                </c:pt>
              </c:numCache>
            </c:numRef>
          </c:cat>
          <c:val>
            <c:numRef>
              <c:f>(DomesticMigChars!$C$31,DomesticMigChars!$E$31,DomesticMigChars!$M$31,DomesticMigChars!$U$31,DomesticMigChars!$AC$31,DomesticMigChars!$AK$31)</c:f>
              <c:numCache>
                <c:formatCode>General</c:formatCode>
                <c:ptCount val="6"/>
                <c:pt idx="0">
                  <c:v>27.27</c:v>
                </c:pt>
                <c:pt idx="1">
                  <c:v>26.259999999999998</c:v>
                </c:pt>
                <c:pt idx="2">
                  <c:v>27.03</c:v>
                </c:pt>
                <c:pt idx="3">
                  <c:v>28.89</c:v>
                </c:pt>
                <c:pt idx="4">
                  <c:v>26.5</c:v>
                </c:pt>
                <c:pt idx="5">
                  <c:v>28.150000000000002</c:v>
                </c:pt>
              </c:numCache>
            </c:numRef>
          </c:val>
          <c:smooth val="0"/>
        </c:ser>
        <c:dLbls>
          <c:showLegendKey val="0"/>
          <c:showVal val="0"/>
          <c:showCatName val="0"/>
          <c:showSerName val="0"/>
          <c:showPercent val="0"/>
          <c:showBubbleSize val="0"/>
        </c:dLbls>
        <c:marker val="1"/>
        <c:smooth val="0"/>
        <c:axId val="46419968"/>
        <c:axId val="46421504"/>
      </c:lineChart>
      <c:catAx>
        <c:axId val="46419968"/>
        <c:scaling>
          <c:orientation val="minMax"/>
        </c:scaling>
        <c:delete val="0"/>
        <c:axPos val="b"/>
        <c:numFmt formatCode="General" sourceLinked="1"/>
        <c:majorTickMark val="none"/>
        <c:minorTickMark val="none"/>
        <c:tickLblPos val="nextTo"/>
        <c:txPr>
          <a:bodyPr/>
          <a:lstStyle/>
          <a:p>
            <a:pPr>
              <a:defRPr sz="1400"/>
            </a:pPr>
            <a:endParaRPr lang="en-US"/>
          </a:p>
        </c:txPr>
        <c:crossAx val="46421504"/>
        <c:crosses val="autoZero"/>
        <c:auto val="1"/>
        <c:lblAlgn val="ctr"/>
        <c:lblOffset val="100"/>
        <c:noMultiLvlLbl val="0"/>
      </c:catAx>
      <c:valAx>
        <c:axId val="46421504"/>
        <c:scaling>
          <c:orientation val="minMax"/>
        </c:scaling>
        <c:delete val="0"/>
        <c:axPos val="l"/>
        <c:majorGridlines/>
        <c:title>
          <c:tx>
            <c:rich>
              <a:bodyPr rot="-5400000" vert="horz"/>
              <a:lstStyle/>
              <a:p>
                <a:pPr>
                  <a:defRPr sz="1400"/>
                </a:pPr>
                <a:r>
                  <a:rPr lang="en-US" sz="1400"/>
                  <a:t>Percent</a:t>
                </a:r>
              </a:p>
            </c:rich>
          </c:tx>
          <c:layout/>
          <c:overlay val="0"/>
        </c:title>
        <c:numFmt formatCode="General" sourceLinked="1"/>
        <c:majorTickMark val="none"/>
        <c:minorTickMark val="none"/>
        <c:tickLblPos val="nextTo"/>
        <c:spPr>
          <a:ln w="9525">
            <a:noFill/>
          </a:ln>
        </c:spPr>
        <c:txPr>
          <a:bodyPr/>
          <a:lstStyle/>
          <a:p>
            <a:pPr>
              <a:defRPr sz="1400"/>
            </a:pPr>
            <a:endParaRPr lang="en-US"/>
          </a:p>
        </c:txPr>
        <c:crossAx val="46419968"/>
        <c:crosses val="autoZero"/>
        <c:crossBetween val="between"/>
      </c:valAx>
    </c:plotArea>
    <c:legend>
      <c:legendPos val="b"/>
      <c:layout/>
      <c:overlay val="0"/>
      <c:txPr>
        <a:bodyPr/>
        <a:lstStyle/>
        <a:p>
          <a:pPr>
            <a:defRPr sz="1400"/>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0.00917</cdr:x>
      <cdr:y>0.92982</cdr:y>
    </cdr:from>
    <cdr:to>
      <cdr:x>0.79817</cdr:x>
      <cdr:y>0.98246</cdr:y>
    </cdr:to>
    <cdr:sp macro="" textlink="">
      <cdr:nvSpPr>
        <cdr:cNvPr id="2" name="TextBox 1"/>
        <cdr:cNvSpPr txBox="1"/>
      </cdr:nvSpPr>
      <cdr:spPr>
        <a:xfrm xmlns:a="http://schemas.openxmlformats.org/drawingml/2006/main">
          <a:off x="76164" y="4038580"/>
          <a:ext cx="6553236" cy="2286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smtClean="0"/>
            <a:t>Source: Derived by authors from ACS 1-Year Estimates and IRS State-to-State Migration Flows data.</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0.00909</cdr:x>
      <cdr:y>0.92982</cdr:y>
    </cdr:from>
    <cdr:to>
      <cdr:x>0.86364</cdr:x>
      <cdr:y>0.98246</cdr:y>
    </cdr:to>
    <cdr:sp macro="" textlink="">
      <cdr:nvSpPr>
        <cdr:cNvPr id="2" name="TextBox 1"/>
        <cdr:cNvSpPr txBox="1"/>
      </cdr:nvSpPr>
      <cdr:spPr>
        <a:xfrm xmlns:a="http://schemas.openxmlformats.org/drawingml/2006/main">
          <a:off x="76192" y="4038580"/>
          <a:ext cx="7162808" cy="2286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smtClean="0"/>
            <a:t>Source: Derived by authors from ACS 1-Year Estimates and IRS State-to-State Migration Flows.</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A78EE-8CA0-4CB8-937A-01590EEB450A}" type="datetimeFigureOut">
              <a:rPr lang="en-US" smtClean="0"/>
              <a:pPr/>
              <a:t>1/20/2012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993938-9BC1-4F8B-AFE6-8A42403D4C0B}" type="slidenum">
              <a:rPr lang="en-US" smtClean="0"/>
              <a:pPr/>
              <a:t>‹#›</a:t>
            </a:fld>
            <a:endParaRPr lang="en-US" dirty="0"/>
          </a:p>
        </p:txBody>
      </p:sp>
    </p:spTree>
    <p:extLst>
      <p:ext uri="{BB962C8B-B14F-4D97-AF65-F5344CB8AC3E}">
        <p14:creationId xmlns:p14="http://schemas.microsoft.com/office/powerpoint/2010/main" val="230674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3</a:t>
            </a:fld>
            <a:endParaRPr lang="en-US" dirty="0"/>
          </a:p>
        </p:txBody>
      </p:sp>
    </p:spTree>
    <p:extLst>
      <p:ext uri="{BB962C8B-B14F-4D97-AF65-F5344CB8AC3E}">
        <p14:creationId xmlns:p14="http://schemas.microsoft.com/office/powerpoint/2010/main" val="3626606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12</a:t>
            </a:fld>
            <a:endParaRPr lang="en-US" dirty="0"/>
          </a:p>
        </p:txBody>
      </p:sp>
    </p:spTree>
    <p:extLst>
      <p:ext uri="{BB962C8B-B14F-4D97-AF65-F5344CB8AC3E}">
        <p14:creationId xmlns:p14="http://schemas.microsoft.com/office/powerpoint/2010/main" val="378742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13</a:t>
            </a:fld>
            <a:endParaRPr lang="en-US" dirty="0"/>
          </a:p>
        </p:txBody>
      </p:sp>
    </p:spTree>
    <p:extLst>
      <p:ext uri="{BB962C8B-B14F-4D97-AF65-F5344CB8AC3E}">
        <p14:creationId xmlns:p14="http://schemas.microsoft.com/office/powerpoint/2010/main" val="3964765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14</a:t>
            </a:fld>
            <a:endParaRPr lang="en-US" dirty="0"/>
          </a:p>
        </p:txBody>
      </p:sp>
    </p:spTree>
    <p:extLst>
      <p:ext uri="{BB962C8B-B14F-4D97-AF65-F5344CB8AC3E}">
        <p14:creationId xmlns:p14="http://schemas.microsoft.com/office/powerpoint/2010/main" val="3118508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15</a:t>
            </a:fld>
            <a:endParaRPr lang="en-US" dirty="0"/>
          </a:p>
        </p:txBody>
      </p:sp>
    </p:spTree>
    <p:extLst>
      <p:ext uri="{BB962C8B-B14F-4D97-AF65-F5344CB8AC3E}">
        <p14:creationId xmlns:p14="http://schemas.microsoft.com/office/powerpoint/2010/main" val="2411098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16</a:t>
            </a:fld>
            <a:endParaRPr lang="en-US" dirty="0"/>
          </a:p>
        </p:txBody>
      </p:sp>
    </p:spTree>
    <p:extLst>
      <p:ext uri="{BB962C8B-B14F-4D97-AF65-F5344CB8AC3E}">
        <p14:creationId xmlns:p14="http://schemas.microsoft.com/office/powerpoint/2010/main" val="2640200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net inflow of migrant taxpayers </a:t>
            </a:r>
            <a:r>
              <a:rPr lang="en-US" dirty="0" smtClean="0"/>
              <a:t>produced an increase in the State’s 2008 total adjusted gross income of $2.7 billion.</a:t>
            </a:r>
            <a:r>
              <a:rPr lang="en-US" baseline="0" dirty="0" smtClean="0"/>
              <a:t> </a:t>
            </a:r>
          </a:p>
          <a:p>
            <a:r>
              <a:rPr lang="en-US" baseline="0" dirty="0" smtClean="0"/>
              <a:t>The gain of $12.4 billion in aggregated AGI represents 2.6% of the total AGI in Texas in 2008.</a:t>
            </a:r>
          </a:p>
          <a:p>
            <a:r>
              <a:rPr lang="en-US" baseline="0" dirty="0" smtClean="0"/>
              <a:t>The average adjusted gross income of filers moving to Texas has historically been slightly greater than those moving out of Texas. However, in 2008 the average AGI of out-migrants was slightly greater than that of in-migrants to Texas.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Texas is one of six U.S. states that does not have a state income tax. Tax revenues generally come from property and sales taxes. </a:t>
            </a:r>
          </a:p>
        </p:txBody>
      </p:sp>
      <p:sp>
        <p:nvSpPr>
          <p:cNvPr id="4" name="Slide Number Placeholder 3"/>
          <p:cNvSpPr>
            <a:spLocks noGrp="1"/>
          </p:cNvSpPr>
          <p:nvPr>
            <p:ph type="sldNum" sz="quarter" idx="10"/>
          </p:nvPr>
        </p:nvSpPr>
        <p:spPr/>
        <p:txBody>
          <a:bodyPr/>
          <a:lstStyle/>
          <a:p>
            <a:fld id="{F5993938-9BC1-4F8B-AFE6-8A42403D4C0B}" type="slidenum">
              <a:rPr lang="en-US" smtClean="0"/>
              <a:pPr/>
              <a:t>17</a:t>
            </a:fld>
            <a:endParaRPr lang="en-US" dirty="0"/>
          </a:p>
        </p:txBody>
      </p:sp>
    </p:spTree>
    <p:extLst>
      <p:ext uri="{BB962C8B-B14F-4D97-AF65-F5344CB8AC3E}">
        <p14:creationId xmlns:p14="http://schemas.microsoft.com/office/powerpoint/2010/main" val="3078995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a:t>
            </a:r>
            <a:r>
              <a:rPr lang="en-US" baseline="0" dirty="0" smtClean="0"/>
              <a:t> are the points of origin and destination for these tax flows? </a:t>
            </a:r>
          </a:p>
          <a:p>
            <a:r>
              <a:rPr lang="en-US" baseline="0" dirty="0" smtClean="0"/>
              <a:t>These states accounted for more that 50% of all Texas in and out migration. CA is the top state of origin. It is also the top state of destination for Texans. Only OK has more people moving into it from Texas than moving out of it to go to Texas. However, this is by a very small margin. Also, when we look at the flows of aggregate AGI’s, we see that Texas gained more AGI from OK in-migrants than what was lost to out-migrants to OK. In fact, Texas gained more AGI from in-migrants than was lost with out-migrants. The only state where Texas’ out-migrants AGI exceeded that of in-migrants AGI was Colorado.  A net of 24 million AGI was taken from Texas to Colorado in 2008.</a:t>
            </a:r>
          </a:p>
        </p:txBody>
      </p:sp>
      <p:sp>
        <p:nvSpPr>
          <p:cNvPr id="4" name="Slide Number Placeholder 3"/>
          <p:cNvSpPr>
            <a:spLocks noGrp="1"/>
          </p:cNvSpPr>
          <p:nvPr>
            <p:ph type="sldNum" sz="quarter" idx="10"/>
          </p:nvPr>
        </p:nvSpPr>
        <p:spPr/>
        <p:txBody>
          <a:bodyPr/>
          <a:lstStyle/>
          <a:p>
            <a:fld id="{F5993938-9BC1-4F8B-AFE6-8A42403D4C0B}" type="slidenum">
              <a:rPr lang="en-US" smtClean="0"/>
              <a:pPr/>
              <a:t>18</a:t>
            </a:fld>
            <a:endParaRPr lang="en-US" dirty="0"/>
          </a:p>
        </p:txBody>
      </p:sp>
    </p:spTree>
    <p:extLst>
      <p:ext uri="{BB962C8B-B14F-4D97-AF65-F5344CB8AC3E}">
        <p14:creationId xmlns:p14="http://schemas.microsoft.com/office/powerpoint/2010/main" val="3540781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Texas ranks 1</a:t>
            </a:r>
            <a:r>
              <a:rPr lang="en-US" baseline="30000" dirty="0" smtClean="0"/>
              <a:t>st</a:t>
            </a:r>
            <a:r>
              <a:rPr lang="en-US" dirty="0" smtClean="0"/>
              <a:t> in percent of uninsured,</a:t>
            </a:r>
            <a:r>
              <a:rPr lang="en-US" baseline="0" dirty="0" smtClean="0"/>
              <a:t> uninsured children, and uninsured non-elderly</a:t>
            </a:r>
          </a:p>
          <a:p>
            <a:r>
              <a:rPr lang="en-US" baseline="0" dirty="0" smtClean="0"/>
              <a:t>Texas is fourth in percent living below the poverty level.</a:t>
            </a:r>
          </a:p>
          <a:p>
            <a:r>
              <a:rPr lang="en-US" baseline="0" dirty="0" smtClean="0"/>
              <a:t>10</a:t>
            </a:r>
            <a:r>
              <a:rPr lang="en-US" baseline="30000" dirty="0" smtClean="0"/>
              <a:t>th</a:t>
            </a:r>
            <a:r>
              <a:rPr lang="en-US" baseline="0" dirty="0" smtClean="0"/>
              <a:t> highest foreclosure rate</a:t>
            </a:r>
          </a:p>
          <a:p>
            <a:r>
              <a:rPr lang="en-US" baseline="0" dirty="0" smtClean="0"/>
              <a:t>1</a:t>
            </a:r>
            <a:r>
              <a:rPr lang="en-US" baseline="30000" dirty="0" smtClean="0"/>
              <a:t>st</a:t>
            </a:r>
            <a:r>
              <a:rPr lang="en-US" baseline="0" dirty="0" smtClean="0"/>
              <a:t> in carbon emissions and toxic chemicals released into </a:t>
            </a:r>
            <a:r>
              <a:rPr lang="en-US" baseline="0" dirty="0" smtClean="0"/>
              <a:t>water.</a:t>
            </a:r>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19</a:t>
            </a:fld>
            <a:endParaRPr lang="en-US" dirty="0"/>
          </a:p>
        </p:txBody>
      </p:sp>
    </p:spTree>
    <p:extLst>
      <p:ext uri="{BB962C8B-B14F-4D97-AF65-F5344CB8AC3E}">
        <p14:creationId xmlns:p14="http://schemas.microsoft.com/office/powerpoint/2010/main" val="1150091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20</a:t>
            </a:fld>
            <a:endParaRPr lang="en-US" dirty="0"/>
          </a:p>
        </p:txBody>
      </p:sp>
    </p:spTree>
    <p:extLst>
      <p:ext uri="{BB962C8B-B14F-4D97-AF65-F5344CB8AC3E}">
        <p14:creationId xmlns:p14="http://schemas.microsoft.com/office/powerpoint/2010/main" val="1028821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decennial census captured where a person resided 5 years ago at almost any geographical level. However,</a:t>
            </a:r>
            <a:r>
              <a:rPr lang="en-US" baseline="0" dirty="0" smtClean="0"/>
              <a:t> these data are no longer collected as part of the decennial census.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information is now captured in the American Community Survey. The ACS mobility item assesses where a person (1 year or older) lived 1 year ago. This is then compared to where they currently reside to determine if a person has remained in the same house, moved within the same county/state, moved to a different state, or moved to another country.</a:t>
            </a:r>
            <a:endParaRPr lang="en-US" dirty="0" smtClean="0"/>
          </a:p>
          <a:p>
            <a:r>
              <a:rPr lang="en-US" dirty="0" smtClean="0"/>
              <a:t>CPS</a:t>
            </a:r>
            <a:r>
              <a:rPr lang="en-US" baseline="0" dirty="0" smtClean="0"/>
              <a:t> captures migration data as part of the Annual Social and Economic Supplement (ASEC) but data are only available at the national and regional levels. Reasons for move were added in 1998.</a:t>
            </a:r>
          </a:p>
          <a:p>
            <a:r>
              <a:rPr lang="en-US" baseline="0" dirty="0" smtClean="0"/>
              <a:t>The Survey of Income and Program Participation (SIPP) is a longitudinal panel survey that includes a migration history module but focuses mostly on the time of year in which the move took place and duration at current residence.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statistics</a:t>
            </a:r>
            <a:r>
              <a:rPr lang="en-US" baseline="0" dirty="0" smtClean="0"/>
              <a:t> of income division of the IRS tracks the movement of tax filers by matching federal tax returns from the current year with the previous year. For each matching pair, the IRS provides information on the inflow and outflow of federal returns for states. </a:t>
            </a:r>
            <a:endParaRPr lang="en-US" dirty="0" smtClean="0"/>
          </a:p>
          <a:p>
            <a:endParaRPr lang="en-US" dirty="0" smtClean="0"/>
          </a:p>
          <a:p>
            <a:r>
              <a:rPr lang="en-US" baseline="0" dirty="0" smtClean="0"/>
              <a:t>IRS </a:t>
            </a:r>
            <a:r>
              <a:rPr lang="en-US" baseline="0" dirty="0" smtClean="0"/>
              <a:t>data in contrast are problematic in measuring incomes at the very low end of the distribution. For instance, they do not include individuals whose income is so low, they would not be required to file a tax return.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4</a:t>
            </a:fld>
            <a:endParaRPr lang="en-US" dirty="0"/>
          </a:p>
        </p:txBody>
      </p:sp>
    </p:spTree>
    <p:extLst>
      <p:ext uri="{BB962C8B-B14F-4D97-AF65-F5344CB8AC3E}">
        <p14:creationId xmlns:p14="http://schemas.microsoft.com/office/powerpoint/2010/main" val="357891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5</a:t>
            </a:fld>
            <a:endParaRPr lang="en-US" dirty="0"/>
          </a:p>
        </p:txBody>
      </p:sp>
    </p:spTree>
    <p:extLst>
      <p:ext uri="{BB962C8B-B14F-4D97-AF65-F5344CB8AC3E}">
        <p14:creationId xmlns:p14="http://schemas.microsoft.com/office/powerpoint/2010/main" val="1779642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6</a:t>
            </a:fld>
            <a:endParaRPr lang="en-US" dirty="0"/>
          </a:p>
        </p:txBody>
      </p:sp>
    </p:spTree>
    <p:extLst>
      <p:ext uri="{BB962C8B-B14F-4D97-AF65-F5344CB8AC3E}">
        <p14:creationId xmlns:p14="http://schemas.microsoft.com/office/powerpoint/2010/main" val="2428141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7</a:t>
            </a:fld>
            <a:endParaRPr lang="en-US" dirty="0"/>
          </a:p>
        </p:txBody>
      </p:sp>
    </p:spTree>
    <p:extLst>
      <p:ext uri="{BB962C8B-B14F-4D97-AF65-F5344CB8AC3E}">
        <p14:creationId xmlns:p14="http://schemas.microsoft.com/office/powerpoint/2010/main" val="1260387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ACS is a national survey collected by the</a:t>
            </a:r>
            <a:r>
              <a:rPr lang="en-US" baseline="0" dirty="0" smtClean="0"/>
              <a:t> U.S. Census Bureau meant to capture timely demographic, housing, social, and economic data every year. The single year estimates are derived for geographic areas of populations 65,000 or larger. The ACS mobility item assesses where a person (1 year or older) lived 1 year ago. This is then compared to where they currently reside to determine if a person has remained in the same house, moved within the same county/state, moved to a different state, or moved to another country</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F5993938-9BC1-4F8B-AFE6-8A42403D4C0B}" type="slidenum">
              <a:rPr lang="en-US" smtClean="0"/>
              <a:pPr/>
              <a:t>8</a:t>
            </a:fld>
            <a:endParaRPr lang="en-US" dirty="0"/>
          </a:p>
        </p:txBody>
      </p:sp>
    </p:spTree>
    <p:extLst>
      <p:ext uri="{BB962C8B-B14F-4D97-AF65-F5344CB8AC3E}">
        <p14:creationId xmlns:p14="http://schemas.microsoft.com/office/powerpoint/2010/main" val="115068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Adjusted gross income includes all taxable</a:t>
            </a:r>
            <a:r>
              <a:rPr lang="en-US" baseline="0" dirty="0" smtClean="0"/>
              <a:t> income, including wages, salaries, interest, dividend income, refunds from state or local governments, alimony, business income or losses, capital gains, pensions and annuities, rents and royalties, farm income or losses, unemployment compensation, and portions of Social Security payments minus adjustments (IRA deductions, moving expenses, self-employment tax, self-employment health insurance, Keogh deductions, penalties on early withdrawals of savings, and alimony paid). </a:t>
            </a:r>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9</a:t>
            </a:fld>
            <a:endParaRPr lang="en-US" dirty="0"/>
          </a:p>
        </p:txBody>
      </p:sp>
    </p:spTree>
    <p:extLst>
      <p:ext uri="{BB962C8B-B14F-4D97-AF65-F5344CB8AC3E}">
        <p14:creationId xmlns:p14="http://schemas.microsoft.com/office/powerpoint/2010/main" val="3487793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10</a:t>
            </a:fld>
            <a:endParaRPr lang="en-US" dirty="0"/>
          </a:p>
        </p:txBody>
      </p:sp>
    </p:spTree>
    <p:extLst>
      <p:ext uri="{BB962C8B-B14F-4D97-AF65-F5344CB8AC3E}">
        <p14:creationId xmlns:p14="http://schemas.microsoft.com/office/powerpoint/2010/main" val="3487793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cellchi2</a:t>
            </a:r>
            <a:r>
              <a:rPr lang="en-US" baseline="0" dirty="0" smtClean="0"/>
              <a:t> option displays the contributions of the cells to the overall chi-square statistic.</a:t>
            </a:r>
            <a:endParaRPr lang="en-US" dirty="0"/>
          </a:p>
        </p:txBody>
      </p:sp>
      <p:sp>
        <p:nvSpPr>
          <p:cNvPr id="4" name="Slide Number Placeholder 3"/>
          <p:cNvSpPr>
            <a:spLocks noGrp="1"/>
          </p:cNvSpPr>
          <p:nvPr>
            <p:ph type="sldNum" sz="quarter" idx="10"/>
          </p:nvPr>
        </p:nvSpPr>
        <p:spPr/>
        <p:txBody>
          <a:bodyPr/>
          <a:lstStyle/>
          <a:p>
            <a:fld id="{F5993938-9BC1-4F8B-AFE6-8A42403D4C0B}" type="slidenum">
              <a:rPr lang="en-US" smtClean="0"/>
              <a:pPr/>
              <a:t>11</a:t>
            </a:fld>
            <a:endParaRPr lang="en-US" dirty="0"/>
          </a:p>
        </p:txBody>
      </p:sp>
    </p:spTree>
    <p:extLst>
      <p:ext uri="{BB962C8B-B14F-4D97-AF65-F5344CB8AC3E}">
        <p14:creationId xmlns:p14="http://schemas.microsoft.com/office/powerpoint/2010/main" val="390455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17F93E5-5767-4CA5-B108-5B2F004E172B}" type="datetimeFigureOut">
              <a:rPr lang="en-US" smtClean="0"/>
              <a:pPr/>
              <a:t>1/20/2012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1F1D7E3-4C63-4F85-9AA6-ED5A91C1EF81}"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F1D7E3-4C63-4F85-9AA6-ED5A91C1EF81}" type="slidenum">
              <a:rPr lang="en-US" smtClean="0"/>
              <a:pPr/>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F1D7E3-4C63-4F85-9AA6-ED5A91C1EF81}" type="slidenum">
              <a:rPr lang="en-US" smtClean="0"/>
              <a:pPr/>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F1D7E3-4C63-4F85-9AA6-ED5A91C1EF81}" type="slidenum">
              <a:rPr lang="en-US" smtClean="0"/>
              <a:pPr/>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F1D7E3-4C63-4F85-9AA6-ED5A91C1EF8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F1D7E3-4C63-4F85-9AA6-ED5A91C1EF81}"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F1D7E3-4C63-4F85-9AA6-ED5A91C1EF81}" type="slidenum">
              <a:rPr lang="en-US" smtClean="0"/>
              <a:pPr/>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F1D7E3-4C63-4F85-9AA6-ED5A91C1EF81}" type="slidenum">
              <a:rPr lang="en-US" smtClean="0"/>
              <a:pPr/>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F1D7E3-4C63-4F85-9AA6-ED5A91C1EF8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F1D7E3-4C63-4F85-9AA6-ED5A91C1EF8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F93E5-5767-4CA5-B108-5B2F004E172B}" type="datetimeFigureOut">
              <a:rPr lang="en-US" smtClean="0"/>
              <a:pPr/>
              <a:t>1/20/2012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F1D7E3-4C63-4F85-9AA6-ED5A91C1EF8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17F93E5-5767-4CA5-B108-5B2F004E172B}" type="datetimeFigureOut">
              <a:rPr lang="en-US" smtClean="0"/>
              <a:pPr/>
              <a:t>1/20/2012</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1F1D7E3-4C63-4F85-9AA6-ED5A91C1EF8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 Analysis of Texas Migration Patterns and Economic </a:t>
            </a:r>
            <a:r>
              <a:rPr lang="en-US" dirty="0"/>
              <a:t>I</a:t>
            </a:r>
            <a:r>
              <a:rPr lang="en-US" dirty="0" smtClean="0"/>
              <a:t>mplications</a:t>
            </a:r>
            <a:endParaRPr lang="en-US" dirty="0"/>
          </a:p>
        </p:txBody>
      </p:sp>
      <p:sp>
        <p:nvSpPr>
          <p:cNvPr id="3" name="Subtitle 2"/>
          <p:cNvSpPr>
            <a:spLocks noGrp="1"/>
          </p:cNvSpPr>
          <p:nvPr>
            <p:ph type="subTitle" idx="1"/>
          </p:nvPr>
        </p:nvSpPr>
        <p:spPr>
          <a:xfrm>
            <a:off x="1219200" y="3767862"/>
            <a:ext cx="6781800" cy="2099538"/>
          </a:xfrm>
        </p:spPr>
        <p:txBody>
          <a:bodyPr>
            <a:normAutofit fontScale="92500" lnSpcReduction="20000"/>
          </a:bodyPr>
          <a:lstStyle/>
          <a:p>
            <a:pPr algn="ctr"/>
            <a:endParaRPr lang="en-US" dirty="0" smtClean="0"/>
          </a:p>
          <a:p>
            <a:pPr algn="ctr"/>
            <a:r>
              <a:rPr lang="en-US" dirty="0" smtClean="0"/>
              <a:t>Lila Valencia, Miguel Flores, &amp; Nazrul Hoque </a:t>
            </a:r>
            <a:endParaRPr lang="en-US" dirty="0"/>
          </a:p>
          <a:p>
            <a:pPr algn="ctr"/>
            <a:r>
              <a:rPr lang="en-US" dirty="0" smtClean="0"/>
              <a:t>University of Texas at San Antonio</a:t>
            </a:r>
          </a:p>
          <a:p>
            <a:pPr algn="ctr"/>
            <a:endParaRPr lang="en-US" dirty="0"/>
          </a:p>
          <a:p>
            <a:pPr algn="ctr"/>
            <a:r>
              <a:rPr lang="en-US" dirty="0" smtClean="0"/>
              <a:t>Applied Demography Conference</a:t>
            </a:r>
          </a:p>
          <a:p>
            <a:pPr algn="ctr"/>
            <a:r>
              <a:rPr lang="en-US" dirty="0" smtClean="0"/>
              <a:t>January 2012</a:t>
            </a:r>
            <a:endParaRPr lang="en-US" dirty="0"/>
          </a:p>
        </p:txBody>
      </p:sp>
    </p:spTree>
    <p:extLst>
      <p:ext uri="{BB962C8B-B14F-4D97-AF65-F5344CB8AC3E}">
        <p14:creationId xmlns:p14="http://schemas.microsoft.com/office/powerpoint/2010/main" val="287431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fontScale="92500" lnSpcReduction="20000"/>
          </a:bodyPr>
          <a:lstStyle/>
          <a:p>
            <a:r>
              <a:rPr lang="en-US" dirty="0" smtClean="0"/>
              <a:t>Inflow – taxpayers who filed federal tax returns in Texas but filed from a different state in the previous year.</a:t>
            </a:r>
          </a:p>
          <a:p>
            <a:r>
              <a:rPr lang="en-US" dirty="0" smtClean="0"/>
              <a:t>Outflow – taxpayers who filed federal tax returns in a state other than Texas but filed from Texas the previous year.</a:t>
            </a:r>
          </a:p>
          <a:p>
            <a:r>
              <a:rPr lang="en-US" dirty="0" smtClean="0"/>
              <a:t>Net Flow – the difference between inflow tax returns and outflow tax returns. A positive net flow indicates more inflow than outflow in Texas, and vice versa. </a:t>
            </a:r>
          </a:p>
          <a:p>
            <a:r>
              <a:rPr lang="en-US" dirty="0" smtClean="0"/>
              <a:t>Adjusted gross income – gross income (total non-tax-exempt money, goods, property, and services) minus adjustments to income. </a:t>
            </a:r>
          </a:p>
          <a:p>
            <a:r>
              <a:rPr lang="en-US" dirty="0"/>
              <a:t>Exemptions – the characteristics of a taxpayer, such as age or number of dependents, that allow the taxpayer to make certain deductions from taxable income.</a:t>
            </a:r>
          </a:p>
          <a:p>
            <a:endParaRPr lang="en-US" dirty="0"/>
          </a:p>
        </p:txBody>
      </p:sp>
      <p:sp>
        <p:nvSpPr>
          <p:cNvPr id="3" name="Title 2"/>
          <p:cNvSpPr>
            <a:spLocks noGrp="1"/>
          </p:cNvSpPr>
          <p:nvPr>
            <p:ph type="title"/>
          </p:nvPr>
        </p:nvSpPr>
        <p:spPr/>
        <p:txBody>
          <a:bodyPr/>
          <a:lstStyle/>
          <a:p>
            <a:r>
              <a:rPr lang="en-US" dirty="0" smtClean="0"/>
              <a:t>Methods</a:t>
            </a:r>
            <a:endParaRPr lang="en-US" dirty="0"/>
          </a:p>
        </p:txBody>
      </p:sp>
    </p:spTree>
    <p:extLst>
      <p:ext uri="{BB962C8B-B14F-4D97-AF65-F5344CB8AC3E}">
        <p14:creationId xmlns:p14="http://schemas.microsoft.com/office/powerpoint/2010/main" val="4189257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Statistical Methods</a:t>
            </a:r>
            <a:endParaRPr lang="en-US" dirty="0"/>
          </a:p>
        </p:txBody>
      </p:sp>
      <p:sp>
        <p:nvSpPr>
          <p:cNvPr id="4" name="Content Placeholder 1"/>
          <p:cNvSpPr>
            <a:spLocks noGrp="1"/>
          </p:cNvSpPr>
          <p:nvPr>
            <p:ph idx="1"/>
          </p:nvPr>
        </p:nvSpPr>
        <p:spPr/>
        <p:txBody>
          <a:bodyPr>
            <a:normAutofit lnSpcReduction="10000"/>
          </a:bodyPr>
          <a:lstStyle/>
          <a:p>
            <a:r>
              <a:rPr lang="en-US" dirty="0" smtClean="0"/>
              <a:t>Descriptive analysis evaluating similarities and differences between IRS and ACS estimates</a:t>
            </a:r>
          </a:p>
          <a:p>
            <a:r>
              <a:rPr lang="en-US" dirty="0" smtClean="0"/>
              <a:t>Descriptive analysis of IRS State-to-State Migration data to determine state of origin of inflows to Texas, destination state of outflows in Texas, and the associated aggregate adjusted gross income of these in/outflows.</a:t>
            </a:r>
          </a:p>
          <a:p>
            <a:r>
              <a:rPr lang="en-US" dirty="0" smtClean="0"/>
              <a:t>Bivariate analysis of ACS 1-Year Estimates of characteristics of domestic migrants to Texas, including a Chi-square test of independence with the cellchi2 option.</a:t>
            </a:r>
            <a:endParaRPr lang="en-US" dirty="0"/>
          </a:p>
          <a:p>
            <a:endParaRPr lang="en-US" dirty="0"/>
          </a:p>
        </p:txBody>
      </p:sp>
    </p:spTree>
    <p:extLst>
      <p:ext uri="{BB962C8B-B14F-4D97-AF65-F5344CB8AC3E}">
        <p14:creationId xmlns:p14="http://schemas.microsoft.com/office/powerpoint/2010/main" val="3735090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55965065"/>
              </p:ext>
            </p:extLst>
          </p:nvPr>
        </p:nvGraphicFramePr>
        <p:xfrm>
          <a:off x="990600" y="2057400"/>
          <a:ext cx="71628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0104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17131258"/>
              </p:ext>
            </p:extLst>
          </p:nvPr>
        </p:nvGraphicFramePr>
        <p:xfrm>
          <a:off x="457200" y="2057400"/>
          <a:ext cx="83058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4409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964105059"/>
              </p:ext>
            </p:extLst>
          </p:nvPr>
        </p:nvGraphicFramePr>
        <p:xfrm>
          <a:off x="914400" y="2133600"/>
          <a:ext cx="7239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990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069906487"/>
              </p:ext>
            </p:extLst>
          </p:nvPr>
        </p:nvGraphicFramePr>
        <p:xfrm>
          <a:off x="990600" y="2133600"/>
          <a:ext cx="71628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8618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789735737"/>
              </p:ext>
            </p:extLst>
          </p:nvPr>
        </p:nvGraphicFramePr>
        <p:xfrm>
          <a:off x="688975" y="2514604"/>
          <a:ext cx="3797300" cy="2743195"/>
        </p:xfrm>
        <a:graphic>
          <a:graphicData uri="http://schemas.openxmlformats.org/drawingml/2006/table">
            <a:tbl>
              <a:tblPr>
                <a:tableStyleId>{8A107856-5554-42FB-B03E-39F5DBC370BA}</a:tableStyleId>
              </a:tblPr>
              <a:tblGrid>
                <a:gridCol w="1011341"/>
                <a:gridCol w="944555"/>
                <a:gridCol w="1078128"/>
                <a:gridCol w="763276"/>
              </a:tblGrid>
              <a:tr h="391885">
                <a:tc gridSpan="4">
                  <a:txBody>
                    <a:bodyPr/>
                    <a:lstStyle/>
                    <a:p>
                      <a:pPr algn="ctr" fontAlgn="b"/>
                      <a:r>
                        <a:rPr lang="en-US" sz="1400" b="1" u="none" strike="noStrike" dirty="0" smtClean="0">
                          <a:effectLst/>
                        </a:rPr>
                        <a:t>Flows </a:t>
                      </a:r>
                      <a:r>
                        <a:rPr lang="en-US" sz="1400" b="1" u="none" strike="noStrike" dirty="0">
                          <a:effectLst/>
                        </a:rPr>
                        <a:t>of Federal Tax Returns </a:t>
                      </a:r>
                      <a:r>
                        <a:rPr lang="en-US" sz="1400" b="1" u="none" strike="noStrike" dirty="0" smtClean="0">
                          <a:effectLst/>
                        </a:rPr>
                        <a:t>in</a:t>
                      </a:r>
                      <a:r>
                        <a:rPr lang="en-US" sz="1400" b="1" u="none" strike="noStrike" baseline="0" dirty="0" smtClean="0">
                          <a:effectLst/>
                        </a:rPr>
                        <a:t> </a:t>
                      </a:r>
                      <a:r>
                        <a:rPr lang="en-US" sz="1400" b="1" u="none" strike="noStrike" dirty="0" smtClean="0">
                          <a:effectLst/>
                        </a:rPr>
                        <a:t>Texas</a:t>
                      </a:r>
                      <a:endParaRPr lang="en-US" sz="1400" b="1" i="0" u="none" strike="noStrike" dirty="0">
                        <a:solidFill>
                          <a:srgbClr val="000000"/>
                        </a:solidFill>
                        <a:effectLst/>
                        <a:latin typeface="Calibri"/>
                      </a:endParaRPr>
                    </a:p>
                  </a:txBody>
                  <a:tcPr marL="9525" marR="9525" marT="9525" marB="0" anchor="ctr" anchorCtr="1"/>
                </a:tc>
                <a:tc hMerge="1">
                  <a:txBody>
                    <a:bodyPr/>
                    <a:lstStyle/>
                    <a:p>
                      <a:endParaRPr lang="en-US"/>
                    </a:p>
                  </a:txBody>
                  <a:tcPr/>
                </a:tc>
                <a:tc hMerge="1">
                  <a:txBody>
                    <a:bodyPr/>
                    <a:lstStyle/>
                    <a:p>
                      <a:endParaRPr lang="en-US"/>
                    </a:p>
                  </a:txBody>
                  <a:tcPr/>
                </a:tc>
                <a:tc hMerge="1">
                  <a:txBody>
                    <a:bodyPr/>
                    <a:lstStyle/>
                    <a:p>
                      <a:endParaRPr lang="en-US"/>
                    </a:p>
                  </a:txBody>
                  <a:tcPr/>
                </a:tc>
              </a:tr>
              <a:tr h="391885">
                <a:tc>
                  <a:txBody>
                    <a:bodyPr/>
                    <a:lstStyle/>
                    <a:p>
                      <a:pPr algn="ctr" fontAlgn="b"/>
                      <a:r>
                        <a:rPr lang="en-US" sz="1200" b="1" u="none" strike="noStrike" dirty="0">
                          <a:effectLst/>
                        </a:rPr>
                        <a:t>Year</a:t>
                      </a:r>
                      <a:endParaRPr lang="en-US" sz="1200" b="1" i="0" u="none" strike="noStrike" dirty="0">
                        <a:solidFill>
                          <a:srgbClr val="000000"/>
                        </a:solidFill>
                        <a:effectLst/>
                        <a:latin typeface="Calibri"/>
                      </a:endParaRPr>
                    </a:p>
                  </a:txBody>
                  <a:tcPr marL="9525" marR="9525" marT="9525" marB="0" anchor="b"/>
                </a:tc>
                <a:tc>
                  <a:txBody>
                    <a:bodyPr/>
                    <a:lstStyle/>
                    <a:p>
                      <a:pPr algn="ctr" fontAlgn="b"/>
                      <a:r>
                        <a:rPr lang="en-US" sz="1200" b="1" u="none" strike="noStrike" dirty="0">
                          <a:effectLst/>
                        </a:rPr>
                        <a:t>Inflow</a:t>
                      </a:r>
                      <a:endParaRPr lang="en-US" sz="1200" b="1" i="0" u="none" strike="noStrike" dirty="0">
                        <a:solidFill>
                          <a:srgbClr val="000000"/>
                        </a:solidFill>
                        <a:effectLst/>
                        <a:latin typeface="Calibri"/>
                      </a:endParaRPr>
                    </a:p>
                  </a:txBody>
                  <a:tcPr marL="9525" marR="9525" marT="9525" marB="0" anchor="b"/>
                </a:tc>
                <a:tc>
                  <a:txBody>
                    <a:bodyPr/>
                    <a:lstStyle/>
                    <a:p>
                      <a:pPr algn="ctr" fontAlgn="b"/>
                      <a:r>
                        <a:rPr lang="en-US" sz="1200" b="1" u="none" strike="noStrike" dirty="0">
                          <a:effectLst/>
                        </a:rPr>
                        <a:t>Outflow</a:t>
                      </a:r>
                      <a:endParaRPr lang="en-US" sz="1200" b="1" i="0" u="none" strike="noStrike" dirty="0">
                        <a:solidFill>
                          <a:srgbClr val="000000"/>
                        </a:solidFill>
                        <a:effectLst/>
                        <a:latin typeface="Calibri"/>
                      </a:endParaRPr>
                    </a:p>
                  </a:txBody>
                  <a:tcPr marL="9525" marR="9525" marT="9525" marB="0" anchor="b"/>
                </a:tc>
                <a:tc>
                  <a:txBody>
                    <a:bodyPr/>
                    <a:lstStyle/>
                    <a:p>
                      <a:pPr algn="ctr" fontAlgn="b"/>
                      <a:r>
                        <a:rPr lang="en-US" sz="1200" b="1" u="none" strike="noStrike" dirty="0">
                          <a:effectLst/>
                        </a:rPr>
                        <a:t>Net Flow</a:t>
                      </a:r>
                      <a:endParaRPr lang="en-US" sz="1200" b="1"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2004</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174,524</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157,728</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16,796</a:t>
                      </a:r>
                      <a:endParaRPr lang="en-US" sz="1200" b="0"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2005</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228,934</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160,307</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68,627</a:t>
                      </a:r>
                      <a:endParaRPr lang="en-US" sz="1200" b="0"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2006</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214,272</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165,976</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48,296</a:t>
                      </a:r>
                      <a:endParaRPr lang="en-US" sz="1200" b="0"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2007</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221,169</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168,206</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52,963</a:t>
                      </a:r>
                      <a:endParaRPr lang="en-US" sz="1200" b="0"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2008</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219,308</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163,782</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55,526</a:t>
                      </a:r>
                      <a:endParaRPr lang="en-US" sz="1200" b="0" i="0" u="none" strike="noStrike" dirty="0">
                        <a:solidFill>
                          <a:srgbClr val="000000"/>
                        </a:solidFill>
                        <a:effectLst/>
                        <a:latin typeface="Calibri"/>
                      </a:endParaRPr>
                    </a:p>
                  </a:txBody>
                  <a:tcPr marL="9525" marR="9525" marT="9525" marB="0" anchor="b"/>
                </a:tc>
              </a:tr>
            </a:tbl>
          </a:graphicData>
        </a:graphic>
      </p:graphicFrame>
      <p:graphicFrame>
        <p:nvGraphicFramePr>
          <p:cNvPr id="6" name="Content Placeholder 5"/>
          <p:cNvGraphicFramePr>
            <a:graphicFrameLocks noGrp="1"/>
          </p:cNvGraphicFramePr>
          <p:nvPr>
            <p:ph sz="quarter" idx="14"/>
            <p:extLst>
              <p:ext uri="{D42A27DB-BD31-4B8C-83A1-F6EECF244321}">
                <p14:modId xmlns:p14="http://schemas.microsoft.com/office/powerpoint/2010/main" val="3882316947"/>
              </p:ext>
            </p:extLst>
          </p:nvPr>
        </p:nvGraphicFramePr>
        <p:xfrm>
          <a:off x="4648200" y="2514603"/>
          <a:ext cx="3797300" cy="2743195"/>
        </p:xfrm>
        <a:graphic>
          <a:graphicData uri="http://schemas.openxmlformats.org/drawingml/2006/table">
            <a:tbl>
              <a:tblPr>
                <a:tableStyleId>{8A107856-5554-42FB-B03E-39F5DBC370BA}</a:tableStyleId>
              </a:tblPr>
              <a:tblGrid>
                <a:gridCol w="1011341"/>
                <a:gridCol w="944555"/>
                <a:gridCol w="1078128"/>
                <a:gridCol w="763276"/>
              </a:tblGrid>
              <a:tr h="391885">
                <a:tc gridSpan="4">
                  <a:txBody>
                    <a:bodyPr/>
                    <a:lstStyle/>
                    <a:p>
                      <a:pPr algn="ctr" fontAlgn="b"/>
                      <a:r>
                        <a:rPr lang="en-US" sz="1400" b="1" u="none" strike="noStrike" dirty="0" smtClean="0">
                          <a:effectLst/>
                        </a:rPr>
                        <a:t>Flows </a:t>
                      </a:r>
                      <a:r>
                        <a:rPr lang="en-US" sz="1400" b="1" u="none" strike="noStrike" dirty="0">
                          <a:effectLst/>
                        </a:rPr>
                        <a:t>of Exemptions </a:t>
                      </a:r>
                      <a:r>
                        <a:rPr lang="en-US" sz="1400" b="1" u="none" strike="noStrike" dirty="0" smtClean="0">
                          <a:effectLst/>
                        </a:rPr>
                        <a:t>in</a:t>
                      </a:r>
                      <a:r>
                        <a:rPr lang="en-US" sz="1400" b="1" u="none" strike="noStrike" baseline="0" dirty="0" smtClean="0">
                          <a:effectLst/>
                        </a:rPr>
                        <a:t> </a:t>
                      </a:r>
                      <a:r>
                        <a:rPr lang="en-US" sz="1400" b="1" u="none" strike="noStrike" dirty="0" smtClean="0">
                          <a:effectLst/>
                        </a:rPr>
                        <a:t>Texas</a:t>
                      </a:r>
                      <a:endParaRPr lang="en-US" sz="1400" b="1" i="0" u="none" strike="noStrike" dirty="0">
                        <a:solidFill>
                          <a:srgbClr val="000000"/>
                        </a:solidFill>
                        <a:effectLst/>
                        <a:latin typeface="Calibri"/>
                      </a:endParaRPr>
                    </a:p>
                  </a:txBody>
                  <a:tcPr marL="9525" marR="9525" marT="9525" marB="0" anchor="ctr" anchorCtr="1"/>
                </a:tc>
                <a:tc hMerge="1">
                  <a:txBody>
                    <a:bodyPr/>
                    <a:lstStyle/>
                    <a:p>
                      <a:endParaRPr lang="en-US"/>
                    </a:p>
                  </a:txBody>
                  <a:tcPr/>
                </a:tc>
                <a:tc hMerge="1">
                  <a:txBody>
                    <a:bodyPr/>
                    <a:lstStyle/>
                    <a:p>
                      <a:endParaRPr lang="en-US"/>
                    </a:p>
                  </a:txBody>
                  <a:tcPr/>
                </a:tc>
                <a:tc hMerge="1">
                  <a:txBody>
                    <a:bodyPr/>
                    <a:lstStyle/>
                    <a:p>
                      <a:endParaRPr lang="en-US"/>
                    </a:p>
                  </a:txBody>
                  <a:tcPr/>
                </a:tc>
              </a:tr>
              <a:tr h="391885">
                <a:tc>
                  <a:txBody>
                    <a:bodyPr/>
                    <a:lstStyle/>
                    <a:p>
                      <a:pPr algn="ctr" fontAlgn="b"/>
                      <a:r>
                        <a:rPr lang="en-US" sz="1200" b="1" u="none" strike="noStrike" dirty="0">
                          <a:effectLst/>
                        </a:rPr>
                        <a:t>Year</a:t>
                      </a:r>
                      <a:endParaRPr lang="en-US" sz="1200" b="1" i="0" u="none" strike="noStrike" dirty="0">
                        <a:solidFill>
                          <a:srgbClr val="000000"/>
                        </a:solidFill>
                        <a:effectLst/>
                        <a:latin typeface="Calibri"/>
                      </a:endParaRPr>
                    </a:p>
                  </a:txBody>
                  <a:tcPr marL="9525" marR="9525" marT="9525" marB="0" anchor="b"/>
                </a:tc>
                <a:tc>
                  <a:txBody>
                    <a:bodyPr/>
                    <a:lstStyle/>
                    <a:p>
                      <a:pPr algn="ctr" fontAlgn="b"/>
                      <a:r>
                        <a:rPr lang="en-US" sz="1200" b="1" u="none" strike="noStrike" dirty="0">
                          <a:effectLst/>
                        </a:rPr>
                        <a:t>Inflow</a:t>
                      </a:r>
                      <a:endParaRPr lang="en-US" sz="1200" b="1" i="0" u="none" strike="noStrike" dirty="0">
                        <a:solidFill>
                          <a:srgbClr val="000000"/>
                        </a:solidFill>
                        <a:effectLst/>
                        <a:latin typeface="Calibri"/>
                      </a:endParaRPr>
                    </a:p>
                  </a:txBody>
                  <a:tcPr marL="9525" marR="9525" marT="9525" marB="0" anchor="b"/>
                </a:tc>
                <a:tc>
                  <a:txBody>
                    <a:bodyPr/>
                    <a:lstStyle/>
                    <a:p>
                      <a:pPr algn="ctr" fontAlgn="b"/>
                      <a:r>
                        <a:rPr lang="en-US" sz="1200" b="1" u="none" strike="noStrike" dirty="0">
                          <a:effectLst/>
                        </a:rPr>
                        <a:t>Outflow</a:t>
                      </a:r>
                      <a:endParaRPr lang="en-US" sz="1200" b="1" i="0" u="none" strike="noStrike" dirty="0">
                        <a:solidFill>
                          <a:srgbClr val="000000"/>
                        </a:solidFill>
                        <a:effectLst/>
                        <a:latin typeface="Calibri"/>
                      </a:endParaRPr>
                    </a:p>
                  </a:txBody>
                  <a:tcPr marL="9525" marR="9525" marT="9525" marB="0" anchor="b"/>
                </a:tc>
                <a:tc>
                  <a:txBody>
                    <a:bodyPr/>
                    <a:lstStyle/>
                    <a:p>
                      <a:pPr algn="ctr" fontAlgn="b"/>
                      <a:r>
                        <a:rPr lang="en-US" sz="1200" b="1" u="none" strike="noStrike" dirty="0">
                          <a:effectLst/>
                        </a:rPr>
                        <a:t>Net Flow</a:t>
                      </a:r>
                      <a:endParaRPr lang="en-US" sz="1200" b="1"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2004</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367,442</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321,719</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45,723</a:t>
                      </a:r>
                      <a:endParaRPr lang="en-US" sz="1200" b="0"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2005</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497,625</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328,077</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169,548</a:t>
                      </a:r>
                      <a:endParaRPr lang="en-US" sz="1200" b="0"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2006</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461,085</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340,178</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120,907</a:t>
                      </a:r>
                      <a:endParaRPr lang="en-US" sz="1200" b="0"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2007</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463,563</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337,997</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125,566</a:t>
                      </a:r>
                      <a:endParaRPr lang="en-US" sz="1200" b="0" i="0" u="none" strike="noStrike" dirty="0">
                        <a:solidFill>
                          <a:srgbClr val="000000"/>
                        </a:solidFill>
                        <a:effectLst/>
                        <a:latin typeface="Calibri"/>
                      </a:endParaRPr>
                    </a:p>
                  </a:txBody>
                  <a:tcPr marL="9525" marR="9525" marT="9525" marB="0" anchor="b"/>
                </a:tc>
              </a:tr>
              <a:tr h="391885">
                <a:tc>
                  <a:txBody>
                    <a:bodyPr/>
                    <a:lstStyle/>
                    <a:p>
                      <a:pPr algn="ctr" fontAlgn="b"/>
                      <a:r>
                        <a:rPr lang="en-US" sz="1200" u="none" strike="noStrike" dirty="0">
                          <a:effectLst/>
                        </a:rPr>
                        <a:t>2008</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456,286</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329,215</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127,071</a:t>
                      </a:r>
                      <a:endParaRPr lang="en-US" sz="12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603849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052784411"/>
              </p:ext>
            </p:extLst>
          </p:nvPr>
        </p:nvGraphicFramePr>
        <p:xfrm>
          <a:off x="457200" y="2286006"/>
          <a:ext cx="4267200" cy="4038597"/>
        </p:xfrm>
        <a:graphic>
          <a:graphicData uri="http://schemas.openxmlformats.org/drawingml/2006/table">
            <a:tbl>
              <a:tblPr>
                <a:tableStyleId>{8A107856-5554-42FB-B03E-39F5DBC370BA}</a:tableStyleId>
              </a:tblPr>
              <a:tblGrid>
                <a:gridCol w="1136490"/>
                <a:gridCol w="1061440"/>
                <a:gridCol w="1211542"/>
                <a:gridCol w="857728"/>
              </a:tblGrid>
              <a:tr h="588068">
                <a:tc gridSpan="4">
                  <a:txBody>
                    <a:bodyPr/>
                    <a:lstStyle/>
                    <a:p>
                      <a:pPr algn="ctr" fontAlgn="b"/>
                      <a:r>
                        <a:rPr lang="en-US" sz="1600" b="1" u="none" strike="noStrike" dirty="0" smtClean="0">
                          <a:effectLst/>
                        </a:rPr>
                        <a:t>Flows </a:t>
                      </a:r>
                      <a:r>
                        <a:rPr lang="en-US" sz="1600" b="1" u="none" strike="noStrike" dirty="0">
                          <a:effectLst/>
                        </a:rPr>
                        <a:t>of Income into and out of Texas</a:t>
                      </a:r>
                      <a:endParaRPr lang="en-US" sz="1600" b="1" i="0" u="none" strike="noStrike" dirty="0">
                        <a:solidFill>
                          <a:srgbClr val="000000"/>
                        </a:solidFill>
                        <a:effectLst/>
                        <a:latin typeface="Calibri"/>
                      </a:endParaRPr>
                    </a:p>
                  </a:txBody>
                  <a:tcPr marL="9525" marR="9525" marT="9525" marB="0" anchor="ctr" anchorCtr="1"/>
                </a:tc>
                <a:tc hMerge="1">
                  <a:txBody>
                    <a:bodyPr/>
                    <a:lstStyle/>
                    <a:p>
                      <a:endParaRPr lang="en-US"/>
                    </a:p>
                  </a:txBody>
                  <a:tcPr/>
                </a:tc>
                <a:tc hMerge="1">
                  <a:txBody>
                    <a:bodyPr/>
                    <a:lstStyle/>
                    <a:p>
                      <a:endParaRPr lang="en-US"/>
                    </a:p>
                  </a:txBody>
                  <a:tcPr/>
                </a:tc>
                <a:tc hMerge="1">
                  <a:txBody>
                    <a:bodyPr/>
                    <a:lstStyle/>
                    <a:p>
                      <a:endParaRPr lang="en-US"/>
                    </a:p>
                  </a:txBody>
                  <a:tcPr/>
                </a:tc>
              </a:tr>
              <a:tr h="420053">
                <a:tc>
                  <a:txBody>
                    <a:bodyPr/>
                    <a:lstStyle/>
                    <a:p>
                      <a:pPr algn="ctr" fontAlgn="b"/>
                      <a:endParaRPr lang="en-US" sz="1400" b="1" i="0" u="none" strike="noStrike" dirty="0">
                        <a:solidFill>
                          <a:srgbClr val="000000"/>
                        </a:solidFill>
                        <a:effectLst/>
                        <a:latin typeface="Calibri"/>
                      </a:endParaRPr>
                    </a:p>
                  </a:txBody>
                  <a:tcPr marL="9525" marR="9525" marT="9525" marB="0" anchor="b"/>
                </a:tc>
                <a:tc gridSpan="3">
                  <a:txBody>
                    <a:bodyPr/>
                    <a:lstStyle/>
                    <a:p>
                      <a:pPr algn="ctr" fontAlgn="b"/>
                      <a:r>
                        <a:rPr lang="en-US" sz="1400" b="1" u="none" strike="noStrike" dirty="0" smtClean="0">
                          <a:effectLst/>
                        </a:rPr>
                        <a:t>Aggregate </a:t>
                      </a:r>
                      <a:r>
                        <a:rPr lang="en-US" sz="1400" b="1" u="none" strike="noStrike" dirty="0">
                          <a:effectLst/>
                        </a:rPr>
                        <a:t>AGI ($ 000)</a:t>
                      </a:r>
                      <a:endParaRPr lang="en-US" sz="1400" b="1"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r>
              <a:tr h="429111">
                <a:tc>
                  <a:txBody>
                    <a:bodyPr/>
                    <a:lstStyle/>
                    <a:p>
                      <a:pPr algn="ctr" fontAlgn="b"/>
                      <a:r>
                        <a:rPr lang="en-US" sz="1400" u="none" strike="noStrike" dirty="0">
                          <a:effectLst/>
                        </a:rPr>
                        <a:t>Year</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Inflow</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Outflow</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Net Flow</a:t>
                      </a:r>
                      <a:endParaRPr lang="en-US" sz="1400" b="0" i="0" u="none" strike="noStrike" dirty="0">
                        <a:solidFill>
                          <a:srgbClr val="000000"/>
                        </a:solidFill>
                        <a:effectLst/>
                        <a:latin typeface="Calibri"/>
                      </a:endParaRPr>
                    </a:p>
                  </a:txBody>
                  <a:tcPr marL="9525" marR="9525" marT="9525" marB="0" anchor="b"/>
                </a:tc>
              </a:tr>
              <a:tr h="429111">
                <a:tc>
                  <a:txBody>
                    <a:bodyPr/>
                    <a:lstStyle/>
                    <a:p>
                      <a:pPr algn="ctr" fontAlgn="b"/>
                      <a:r>
                        <a:rPr lang="en-US" sz="1400" u="none" strike="noStrike" dirty="0">
                          <a:effectLst/>
                        </a:rPr>
                        <a:t>2004</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8,249,134</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7,160,794</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1,088,340</a:t>
                      </a:r>
                      <a:endParaRPr lang="en-US" sz="1400" b="0" i="0" u="none" strike="noStrike" dirty="0">
                        <a:solidFill>
                          <a:srgbClr val="000000"/>
                        </a:solidFill>
                        <a:effectLst/>
                        <a:latin typeface="Calibri"/>
                      </a:endParaRPr>
                    </a:p>
                  </a:txBody>
                  <a:tcPr marL="9525" marR="9525" marT="9525" marB="0" anchor="b"/>
                </a:tc>
              </a:tr>
              <a:tr h="429111">
                <a:tc>
                  <a:txBody>
                    <a:bodyPr/>
                    <a:lstStyle/>
                    <a:p>
                      <a:pPr algn="ctr" fontAlgn="b"/>
                      <a:r>
                        <a:rPr lang="en-US" sz="1400" u="none" strike="noStrike" dirty="0">
                          <a:effectLst/>
                        </a:rPr>
                        <a:t>2005</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10,556,998</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7,643,970</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2,913,028</a:t>
                      </a:r>
                      <a:endParaRPr lang="en-US" sz="1400" b="0" i="0" u="none" strike="noStrike" dirty="0">
                        <a:solidFill>
                          <a:srgbClr val="000000"/>
                        </a:solidFill>
                        <a:effectLst/>
                        <a:latin typeface="Calibri"/>
                      </a:endParaRPr>
                    </a:p>
                  </a:txBody>
                  <a:tcPr marL="9525" marR="9525" marT="9525" marB="0" anchor="b"/>
                </a:tc>
              </a:tr>
              <a:tr h="429111">
                <a:tc>
                  <a:txBody>
                    <a:bodyPr/>
                    <a:lstStyle/>
                    <a:p>
                      <a:pPr algn="ctr" fontAlgn="b"/>
                      <a:r>
                        <a:rPr lang="en-US" sz="1400" u="none" strike="noStrike" dirty="0">
                          <a:effectLst/>
                        </a:rPr>
                        <a:t>2006</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10,948,655</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8,018,668</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2,929,987</a:t>
                      </a:r>
                      <a:endParaRPr lang="en-US" sz="1400" b="0" i="0" u="none" strike="noStrike" dirty="0">
                        <a:solidFill>
                          <a:srgbClr val="000000"/>
                        </a:solidFill>
                        <a:effectLst/>
                        <a:latin typeface="Calibri"/>
                      </a:endParaRPr>
                    </a:p>
                  </a:txBody>
                  <a:tcPr marL="9525" marR="9525" marT="9525" marB="0" anchor="b"/>
                </a:tc>
              </a:tr>
              <a:tr h="429111">
                <a:tc>
                  <a:txBody>
                    <a:bodyPr/>
                    <a:lstStyle/>
                    <a:p>
                      <a:pPr algn="ctr" fontAlgn="b"/>
                      <a:r>
                        <a:rPr lang="en-US" sz="1400" u="none" strike="noStrike" dirty="0">
                          <a:effectLst/>
                        </a:rPr>
                        <a:t>2007</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11,340,728</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8,563,093</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2,777,635</a:t>
                      </a:r>
                      <a:endParaRPr lang="en-US" sz="1400" b="0" i="0" u="none" strike="noStrike" dirty="0">
                        <a:solidFill>
                          <a:srgbClr val="000000"/>
                        </a:solidFill>
                        <a:effectLst/>
                        <a:latin typeface="Calibri"/>
                      </a:endParaRPr>
                    </a:p>
                  </a:txBody>
                  <a:tcPr marL="9525" marR="9525" marT="9525" marB="0" anchor="b"/>
                </a:tc>
              </a:tr>
              <a:tr h="429111">
                <a:tc>
                  <a:txBody>
                    <a:bodyPr/>
                    <a:lstStyle/>
                    <a:p>
                      <a:pPr algn="ctr" fontAlgn="b"/>
                      <a:r>
                        <a:rPr lang="en-US" sz="1400" u="none" strike="noStrike" dirty="0">
                          <a:effectLst/>
                        </a:rPr>
                        <a:t>2008</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10,667,787</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8,002,155</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2,665,632</a:t>
                      </a:r>
                      <a:endParaRPr lang="en-US" sz="1400" b="0" i="0" u="none" strike="noStrike" dirty="0">
                        <a:solidFill>
                          <a:srgbClr val="000000"/>
                        </a:solidFill>
                        <a:effectLst/>
                        <a:latin typeface="Calibri"/>
                      </a:endParaRPr>
                    </a:p>
                  </a:txBody>
                  <a:tcPr marL="9525" marR="9525" marT="9525" marB="0" anchor="b"/>
                </a:tc>
              </a:tr>
              <a:tr h="455810">
                <a:tc>
                  <a:txBody>
                    <a:bodyPr/>
                    <a:lstStyle/>
                    <a:p>
                      <a:pPr algn="ctr" fontAlgn="b"/>
                      <a:r>
                        <a:rPr lang="en-US" sz="1400" b="0" i="0" u="none" strike="noStrike" dirty="0" smtClean="0">
                          <a:solidFill>
                            <a:srgbClr val="000000"/>
                          </a:solidFill>
                          <a:effectLst/>
                          <a:latin typeface="+mj-lt"/>
                        </a:rPr>
                        <a:t>Total</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0" i="0" u="none" strike="noStrike" dirty="0" smtClean="0">
                          <a:solidFill>
                            <a:srgbClr val="000000"/>
                          </a:solidFill>
                          <a:effectLst/>
                          <a:latin typeface="+mj-lt"/>
                        </a:rPr>
                        <a:t>51,763,302</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0" i="0" u="none" strike="noStrike" dirty="0" smtClean="0">
                          <a:solidFill>
                            <a:srgbClr val="000000"/>
                          </a:solidFill>
                          <a:effectLst/>
                          <a:latin typeface="+mj-lt"/>
                        </a:rPr>
                        <a:t>39,388,680</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0" i="0" u="none" strike="noStrike" dirty="0" smtClean="0">
                          <a:solidFill>
                            <a:srgbClr val="000000"/>
                          </a:solidFill>
                          <a:effectLst/>
                          <a:latin typeface="+mj-lt"/>
                        </a:rPr>
                        <a:t>12,374,622</a:t>
                      </a:r>
                      <a:endParaRPr lang="en-US" sz="1400" b="0" i="0" u="none" strike="noStrike" dirty="0">
                        <a:solidFill>
                          <a:srgbClr val="000000"/>
                        </a:solidFill>
                        <a:effectLst/>
                        <a:latin typeface="+mj-lt"/>
                      </a:endParaRPr>
                    </a:p>
                  </a:txBody>
                  <a:tcPr marL="9525" marR="9525" marT="9525" marB="0" anchor="b"/>
                </a:tc>
              </a:tr>
            </a:tbl>
          </a:graphicData>
        </a:graphic>
      </p:graphicFrame>
      <p:graphicFrame>
        <p:nvGraphicFramePr>
          <p:cNvPr id="6" name="Content Placeholder 5"/>
          <p:cNvGraphicFramePr>
            <a:graphicFrameLocks noGrp="1"/>
          </p:cNvGraphicFramePr>
          <p:nvPr>
            <p:ph sz="quarter" idx="14"/>
            <p:extLst>
              <p:ext uri="{D42A27DB-BD31-4B8C-83A1-F6EECF244321}">
                <p14:modId xmlns:p14="http://schemas.microsoft.com/office/powerpoint/2010/main" val="532720382"/>
              </p:ext>
            </p:extLst>
          </p:nvPr>
        </p:nvGraphicFramePr>
        <p:xfrm>
          <a:off x="5029200" y="2285996"/>
          <a:ext cx="3505200" cy="4038606"/>
        </p:xfrm>
        <a:graphic>
          <a:graphicData uri="http://schemas.openxmlformats.org/drawingml/2006/table">
            <a:tbl>
              <a:tblPr>
                <a:tableStyleId>{8A107856-5554-42FB-B03E-39F5DBC370BA}</a:tableStyleId>
              </a:tblPr>
              <a:tblGrid>
                <a:gridCol w="1168400"/>
                <a:gridCol w="1091242"/>
                <a:gridCol w="1245558"/>
              </a:tblGrid>
              <a:tr h="1078369">
                <a:tc gridSpan="3">
                  <a:txBody>
                    <a:bodyPr/>
                    <a:lstStyle/>
                    <a:p>
                      <a:pPr algn="ctr" fontAlgn="b"/>
                      <a:r>
                        <a:rPr lang="en-US" sz="1600" b="1" u="none" strike="noStrike" dirty="0" smtClean="0">
                          <a:effectLst/>
                        </a:rPr>
                        <a:t>Average AGI, </a:t>
                      </a:r>
                      <a:r>
                        <a:rPr lang="en-US" sz="1600" b="1" u="none" strike="noStrike" dirty="0">
                          <a:effectLst/>
                        </a:rPr>
                        <a:t>Net Returns, and Net Aggregate AGI</a:t>
                      </a:r>
                      <a:endParaRPr lang="en-US" sz="1600" b="1" i="0" u="none" strike="noStrike" dirty="0">
                        <a:solidFill>
                          <a:srgbClr val="000000"/>
                        </a:solidFill>
                        <a:effectLst/>
                        <a:latin typeface="Calibri"/>
                      </a:endParaRPr>
                    </a:p>
                  </a:txBody>
                  <a:tcPr marL="9525" marR="9525" marT="9525" marB="0" anchor="ctr" anchorCtr="1"/>
                </a:tc>
                <a:tc hMerge="1">
                  <a:txBody>
                    <a:bodyPr/>
                    <a:lstStyle/>
                    <a:p>
                      <a:endParaRPr lang="en-US"/>
                    </a:p>
                  </a:txBody>
                  <a:tcPr/>
                </a:tc>
                <a:tc hMerge="1">
                  <a:txBody>
                    <a:bodyPr/>
                    <a:lstStyle/>
                    <a:p>
                      <a:endParaRPr lang="en-US"/>
                    </a:p>
                  </a:txBody>
                  <a:tcPr/>
                </a:tc>
              </a:tr>
              <a:tr h="422891">
                <a:tc>
                  <a:txBody>
                    <a:bodyPr/>
                    <a:lstStyle/>
                    <a:p>
                      <a:pPr algn="ctr" fontAlgn="b"/>
                      <a:endParaRPr lang="en-US" sz="1400" b="1" i="0" u="none" strike="noStrike" dirty="0">
                        <a:solidFill>
                          <a:srgbClr val="000000"/>
                        </a:solidFill>
                        <a:effectLst/>
                        <a:latin typeface="Calibri"/>
                      </a:endParaRPr>
                    </a:p>
                  </a:txBody>
                  <a:tcPr marL="9525" marR="9525" marT="9525" marB="0" anchor="b"/>
                </a:tc>
                <a:tc gridSpan="2">
                  <a:txBody>
                    <a:bodyPr/>
                    <a:lstStyle/>
                    <a:p>
                      <a:pPr algn="ctr" fontAlgn="b"/>
                      <a:r>
                        <a:rPr lang="en-US" sz="1400" b="1" u="none" strike="noStrike" dirty="0">
                          <a:effectLst/>
                        </a:rPr>
                        <a:t>Average AGI per Return</a:t>
                      </a:r>
                      <a:endParaRPr lang="en-US" sz="1400" b="1" i="0" u="none" strike="noStrike" dirty="0">
                        <a:solidFill>
                          <a:srgbClr val="000000"/>
                        </a:solidFill>
                        <a:effectLst/>
                        <a:latin typeface="Calibri"/>
                      </a:endParaRPr>
                    </a:p>
                  </a:txBody>
                  <a:tcPr marL="9525" marR="9525" marT="9525" marB="0" anchor="b"/>
                </a:tc>
                <a:tc hMerge="1">
                  <a:txBody>
                    <a:bodyPr/>
                    <a:lstStyle/>
                    <a:p>
                      <a:endParaRPr lang="en-US"/>
                    </a:p>
                  </a:txBody>
                  <a:tcPr/>
                </a:tc>
              </a:tr>
              <a:tr h="422891">
                <a:tc>
                  <a:txBody>
                    <a:bodyPr/>
                    <a:lstStyle/>
                    <a:p>
                      <a:pPr algn="ctr" fontAlgn="b"/>
                      <a:r>
                        <a:rPr lang="en-US" sz="1400" u="none" strike="noStrike" dirty="0">
                          <a:effectLst/>
                        </a:rPr>
                        <a:t>Year</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Into Texas</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Out </a:t>
                      </a:r>
                      <a:r>
                        <a:rPr lang="en-US" sz="1400" u="none" strike="noStrike" dirty="0" smtClean="0">
                          <a:effectLst/>
                        </a:rPr>
                        <a:t>of Texas</a:t>
                      </a:r>
                      <a:endParaRPr lang="en-US" sz="1400" b="0" i="0" u="none" strike="noStrike" dirty="0">
                        <a:solidFill>
                          <a:srgbClr val="000000"/>
                        </a:solidFill>
                        <a:effectLst/>
                        <a:latin typeface="Calibri"/>
                      </a:endParaRPr>
                    </a:p>
                  </a:txBody>
                  <a:tcPr marL="9525" marR="9525" marT="9525" marB="0" anchor="b"/>
                </a:tc>
              </a:tr>
              <a:tr h="422891">
                <a:tc>
                  <a:txBody>
                    <a:bodyPr/>
                    <a:lstStyle/>
                    <a:p>
                      <a:pPr algn="ctr" fontAlgn="b"/>
                      <a:r>
                        <a:rPr lang="en-US" sz="1400" u="none" strike="noStrike" dirty="0">
                          <a:effectLst/>
                        </a:rPr>
                        <a:t>2004</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$47,266</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$45,400</a:t>
                      </a:r>
                      <a:endParaRPr lang="en-US" sz="1400" b="0" i="0" u="none" strike="noStrike" dirty="0">
                        <a:solidFill>
                          <a:srgbClr val="000000"/>
                        </a:solidFill>
                        <a:effectLst/>
                        <a:latin typeface="Calibri"/>
                      </a:endParaRPr>
                    </a:p>
                  </a:txBody>
                  <a:tcPr marL="9525" marR="9525" marT="9525" marB="0" anchor="b"/>
                </a:tc>
              </a:tr>
              <a:tr h="422891">
                <a:tc>
                  <a:txBody>
                    <a:bodyPr/>
                    <a:lstStyle/>
                    <a:p>
                      <a:pPr algn="ctr" fontAlgn="b"/>
                      <a:r>
                        <a:rPr lang="en-US" sz="1400" u="none" strike="noStrike" dirty="0">
                          <a:effectLst/>
                        </a:rPr>
                        <a:t>2005</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$46,114</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$47,683</a:t>
                      </a:r>
                      <a:endParaRPr lang="en-US" sz="1400" b="0" i="0" u="none" strike="noStrike" dirty="0">
                        <a:solidFill>
                          <a:srgbClr val="000000"/>
                        </a:solidFill>
                        <a:effectLst/>
                        <a:latin typeface="Calibri"/>
                      </a:endParaRPr>
                    </a:p>
                  </a:txBody>
                  <a:tcPr marL="9525" marR="9525" marT="9525" marB="0" anchor="b"/>
                </a:tc>
              </a:tr>
              <a:tr h="422891">
                <a:tc>
                  <a:txBody>
                    <a:bodyPr/>
                    <a:lstStyle/>
                    <a:p>
                      <a:pPr algn="ctr" fontAlgn="b"/>
                      <a:r>
                        <a:rPr lang="en-US" sz="1400" u="none" strike="noStrike" dirty="0">
                          <a:effectLst/>
                        </a:rPr>
                        <a:t>2006</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$51,097</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$48,312</a:t>
                      </a:r>
                      <a:endParaRPr lang="en-US" sz="1400" b="0" i="0" u="none" strike="noStrike" dirty="0">
                        <a:solidFill>
                          <a:srgbClr val="000000"/>
                        </a:solidFill>
                        <a:effectLst/>
                        <a:latin typeface="Calibri"/>
                      </a:endParaRPr>
                    </a:p>
                  </a:txBody>
                  <a:tcPr marL="9525" marR="9525" marT="9525" marB="0" anchor="b"/>
                </a:tc>
              </a:tr>
              <a:tr h="422891">
                <a:tc>
                  <a:txBody>
                    <a:bodyPr/>
                    <a:lstStyle/>
                    <a:p>
                      <a:pPr algn="ctr" fontAlgn="b"/>
                      <a:r>
                        <a:rPr lang="en-US" sz="1400" u="none" strike="noStrike" dirty="0">
                          <a:effectLst/>
                        </a:rPr>
                        <a:t>2007</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$51,276</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$50,908</a:t>
                      </a:r>
                      <a:endParaRPr lang="en-US" sz="1400" b="0" i="0" u="none" strike="noStrike" dirty="0">
                        <a:solidFill>
                          <a:srgbClr val="000000"/>
                        </a:solidFill>
                        <a:effectLst/>
                        <a:latin typeface="Calibri"/>
                      </a:endParaRPr>
                    </a:p>
                  </a:txBody>
                  <a:tcPr marL="9525" marR="9525" marT="9525" marB="0" anchor="b"/>
                </a:tc>
              </a:tr>
              <a:tr h="422891">
                <a:tc>
                  <a:txBody>
                    <a:bodyPr/>
                    <a:lstStyle/>
                    <a:p>
                      <a:pPr algn="ctr" fontAlgn="b"/>
                      <a:r>
                        <a:rPr lang="en-US" sz="1400" u="none" strike="noStrike" dirty="0">
                          <a:effectLst/>
                        </a:rPr>
                        <a:t>2008</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$48,643</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$48,859</a:t>
                      </a:r>
                      <a:endParaRPr lang="en-US" sz="1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884792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a:t>
            </a:r>
            <a:endParaRPr lang="en-US" dirty="0"/>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10609326"/>
              </p:ext>
            </p:extLst>
          </p:nvPr>
        </p:nvGraphicFramePr>
        <p:xfrm>
          <a:off x="533401" y="2239959"/>
          <a:ext cx="3956048" cy="4008445"/>
        </p:xfrm>
        <a:graphic>
          <a:graphicData uri="http://schemas.openxmlformats.org/drawingml/2006/table">
            <a:tbl>
              <a:tblPr>
                <a:tableStyleId>{8A107856-5554-42FB-B03E-39F5DBC370BA}</a:tableStyleId>
              </a:tblPr>
              <a:tblGrid>
                <a:gridCol w="621063"/>
                <a:gridCol w="1135853"/>
                <a:gridCol w="717108"/>
                <a:gridCol w="1482024"/>
              </a:tblGrid>
              <a:tr h="438047">
                <a:tc gridSpan="4">
                  <a:txBody>
                    <a:bodyPr/>
                    <a:lstStyle/>
                    <a:p>
                      <a:pPr algn="ctr" fontAlgn="b"/>
                      <a:r>
                        <a:rPr lang="en-US" sz="1100" b="1" u="none" strike="noStrike" dirty="0">
                          <a:effectLst/>
                        </a:rPr>
                        <a:t>Exemptions and Income Inflow into Texas: </a:t>
                      </a:r>
                      <a:endParaRPr lang="en-US" sz="1100" b="1" u="none" strike="noStrike" dirty="0" smtClean="0">
                        <a:effectLst/>
                      </a:endParaRPr>
                    </a:p>
                    <a:p>
                      <a:pPr algn="ctr" fontAlgn="b"/>
                      <a:r>
                        <a:rPr lang="en-US" sz="1100" b="1" u="none" strike="noStrike" dirty="0" smtClean="0">
                          <a:effectLst/>
                        </a:rPr>
                        <a:t>Top </a:t>
                      </a:r>
                      <a:r>
                        <a:rPr lang="en-US" sz="1100" b="1" u="none" strike="noStrike" dirty="0">
                          <a:effectLst/>
                        </a:rPr>
                        <a:t>Ten Origin States, 2008</a:t>
                      </a:r>
                      <a:endParaRPr lang="en-US" sz="1100" b="1" i="0" u="none" strike="noStrike" dirty="0">
                        <a:solidFill>
                          <a:srgbClr val="000000"/>
                        </a:solidFill>
                        <a:effectLst/>
                        <a:latin typeface="+mj-lt"/>
                      </a:endParaRPr>
                    </a:p>
                  </a:txBody>
                  <a:tcPr marL="8443" marR="8443" marT="8619" marB="0" anchor="ctr" anchorCtr="1"/>
                </a:tc>
                <a:tc hMerge="1">
                  <a:txBody>
                    <a:bodyPr/>
                    <a:lstStyle/>
                    <a:p>
                      <a:endParaRPr lang="en-US"/>
                    </a:p>
                  </a:txBody>
                  <a:tcPr/>
                </a:tc>
                <a:tc hMerge="1">
                  <a:txBody>
                    <a:bodyPr/>
                    <a:lstStyle/>
                    <a:p>
                      <a:endParaRPr lang="en-US"/>
                    </a:p>
                  </a:txBody>
                  <a:tcPr/>
                </a:tc>
                <a:tc hMerge="1">
                  <a:txBody>
                    <a:bodyPr/>
                    <a:lstStyle/>
                    <a:p>
                      <a:endParaRPr lang="en-US"/>
                    </a:p>
                  </a:txBody>
                  <a:tcPr/>
                </a:tc>
              </a:tr>
              <a:tr h="481827">
                <a:tc>
                  <a:txBody>
                    <a:bodyPr/>
                    <a:lstStyle/>
                    <a:p>
                      <a:pPr algn="ctr" fontAlgn="b"/>
                      <a:r>
                        <a:rPr lang="en-US" sz="1000" u="none" strike="noStrike" dirty="0" smtClean="0">
                          <a:effectLst/>
                        </a:rPr>
                        <a:t>Rank* </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Origin State</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Exemptions</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000" u="none" strike="noStrike" dirty="0">
                          <a:effectLst/>
                        </a:rPr>
                        <a:t>Aggregate Adjusted Gross Income ($ 000)</a:t>
                      </a:r>
                      <a:endParaRPr lang="en-US" sz="1000" b="0" i="0" u="none" strike="noStrike" dirty="0">
                        <a:solidFill>
                          <a:srgbClr val="000000"/>
                        </a:solidFill>
                        <a:effectLst/>
                        <a:latin typeface="+mj-lt"/>
                      </a:endParaRPr>
                    </a:p>
                  </a:txBody>
                  <a:tcPr marL="8443" marR="8443" marT="8619" marB="0" anchor="b"/>
                </a:tc>
              </a:tr>
              <a:tr h="240913">
                <a:tc>
                  <a:txBody>
                    <a:bodyPr/>
                    <a:lstStyle/>
                    <a:p>
                      <a:pPr algn="ctr" fontAlgn="b"/>
                      <a:r>
                        <a:rPr lang="en-US" sz="1000" u="none" strike="noStrike" dirty="0">
                          <a:effectLst/>
                        </a:rPr>
                        <a:t>1</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CALIFORNIA</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56,682</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1,316,386</a:t>
                      </a:r>
                      <a:endParaRPr lang="en-US" sz="1100" b="0" i="0" u="none" strike="noStrike" dirty="0">
                        <a:solidFill>
                          <a:srgbClr val="000000"/>
                        </a:solidFill>
                        <a:effectLst/>
                        <a:latin typeface="+mj-lt"/>
                      </a:endParaRPr>
                    </a:p>
                  </a:txBody>
                  <a:tcPr marL="8443" marR="8443" marT="8619" marB="0" anchor="b"/>
                </a:tc>
              </a:tr>
              <a:tr h="240913">
                <a:tc>
                  <a:txBody>
                    <a:bodyPr/>
                    <a:lstStyle/>
                    <a:p>
                      <a:pPr algn="ctr" fontAlgn="b"/>
                      <a:r>
                        <a:rPr lang="en-US" sz="1000" u="none" strike="noStrike" dirty="0">
                          <a:effectLst/>
                        </a:rPr>
                        <a:t>2</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FLORIDA</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35,455</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730,009</a:t>
                      </a:r>
                      <a:endParaRPr lang="en-US" sz="1100" b="0" i="0" u="none" strike="noStrike" dirty="0">
                        <a:solidFill>
                          <a:srgbClr val="000000"/>
                        </a:solidFill>
                        <a:effectLst/>
                        <a:latin typeface="+mj-lt"/>
                      </a:endParaRPr>
                    </a:p>
                  </a:txBody>
                  <a:tcPr marL="8443" marR="8443" marT="8619" marB="0" anchor="b"/>
                </a:tc>
              </a:tr>
              <a:tr h="240913">
                <a:tc>
                  <a:txBody>
                    <a:bodyPr/>
                    <a:lstStyle/>
                    <a:p>
                      <a:pPr algn="ctr" fontAlgn="b"/>
                      <a:r>
                        <a:rPr lang="en-US" sz="1000" u="none" strike="noStrike" dirty="0">
                          <a:effectLst/>
                        </a:rPr>
                        <a:t>3</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LOUISIANA</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24,485</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538,274</a:t>
                      </a:r>
                      <a:endParaRPr lang="en-US" sz="1100" b="0" i="0" u="none" strike="noStrike" dirty="0">
                        <a:solidFill>
                          <a:srgbClr val="000000"/>
                        </a:solidFill>
                        <a:effectLst/>
                        <a:latin typeface="+mj-lt"/>
                      </a:endParaRPr>
                    </a:p>
                  </a:txBody>
                  <a:tcPr marL="8443" marR="8443" marT="8619" marB="0" anchor="b"/>
                </a:tc>
              </a:tr>
              <a:tr h="240913">
                <a:tc>
                  <a:txBody>
                    <a:bodyPr/>
                    <a:lstStyle/>
                    <a:p>
                      <a:pPr algn="ctr" fontAlgn="b"/>
                      <a:r>
                        <a:rPr lang="en-US" sz="1000" u="none" strike="noStrike" dirty="0" smtClean="0">
                          <a:effectLst/>
                        </a:rPr>
                        <a:t>4</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OKLAHOMA</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20,164</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468,619</a:t>
                      </a:r>
                      <a:endParaRPr lang="en-US" sz="1100" b="0" i="0" u="none" strike="noStrike" dirty="0">
                        <a:solidFill>
                          <a:srgbClr val="000000"/>
                        </a:solidFill>
                        <a:effectLst/>
                        <a:latin typeface="+mj-lt"/>
                      </a:endParaRPr>
                    </a:p>
                  </a:txBody>
                  <a:tcPr marL="8443" marR="8443" marT="8619" marB="0" anchor="b"/>
                </a:tc>
              </a:tr>
              <a:tr h="240913">
                <a:tc>
                  <a:txBody>
                    <a:bodyPr/>
                    <a:lstStyle/>
                    <a:p>
                      <a:pPr algn="ctr" fontAlgn="b"/>
                      <a:r>
                        <a:rPr lang="en-US" sz="1000" u="none" strike="noStrike" dirty="0" smtClean="0">
                          <a:effectLst/>
                        </a:rPr>
                        <a:t>5</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GEORGIA</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18,622</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377,599</a:t>
                      </a:r>
                      <a:endParaRPr lang="en-US" sz="1100" b="0" i="0" u="none" strike="noStrike" dirty="0">
                        <a:solidFill>
                          <a:srgbClr val="000000"/>
                        </a:solidFill>
                        <a:effectLst/>
                        <a:latin typeface="+mj-lt"/>
                      </a:endParaRPr>
                    </a:p>
                  </a:txBody>
                  <a:tcPr marL="8443" marR="8443" marT="8619" marB="0" anchor="b"/>
                </a:tc>
              </a:tr>
              <a:tr h="240913">
                <a:tc>
                  <a:txBody>
                    <a:bodyPr/>
                    <a:lstStyle/>
                    <a:p>
                      <a:pPr algn="ctr" fontAlgn="b"/>
                      <a:r>
                        <a:rPr lang="en-US" sz="1000" u="none" strike="noStrike" dirty="0" smtClean="0">
                          <a:effectLst/>
                        </a:rPr>
                        <a:t>6</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ILLINOIS</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17,154</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498,060</a:t>
                      </a:r>
                      <a:endParaRPr lang="en-US" sz="1100" b="0" i="0" u="none" strike="noStrike" dirty="0">
                        <a:solidFill>
                          <a:srgbClr val="000000"/>
                        </a:solidFill>
                        <a:effectLst/>
                        <a:latin typeface="+mj-lt"/>
                      </a:endParaRPr>
                    </a:p>
                  </a:txBody>
                  <a:tcPr marL="8443" marR="8443" marT="8619" marB="0" anchor="b"/>
                </a:tc>
              </a:tr>
              <a:tr h="240913">
                <a:tc>
                  <a:txBody>
                    <a:bodyPr/>
                    <a:lstStyle/>
                    <a:p>
                      <a:pPr algn="ctr" fontAlgn="b"/>
                      <a:r>
                        <a:rPr lang="en-US" sz="1000" u="none" strike="noStrike" dirty="0">
                          <a:effectLst/>
                        </a:rPr>
                        <a:t>7</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ARIZONA</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16,933</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349,336</a:t>
                      </a:r>
                      <a:endParaRPr lang="en-US" sz="1100" b="0" i="0" u="none" strike="noStrike" dirty="0">
                        <a:solidFill>
                          <a:srgbClr val="000000"/>
                        </a:solidFill>
                        <a:effectLst/>
                        <a:latin typeface="+mj-lt"/>
                      </a:endParaRPr>
                    </a:p>
                  </a:txBody>
                  <a:tcPr marL="8443" marR="8443" marT="8619" marB="0" anchor="b"/>
                </a:tc>
              </a:tr>
              <a:tr h="240913">
                <a:tc>
                  <a:txBody>
                    <a:bodyPr/>
                    <a:lstStyle/>
                    <a:p>
                      <a:pPr algn="ctr" fontAlgn="b"/>
                      <a:r>
                        <a:rPr lang="en-US" sz="1000" u="none" strike="noStrike" dirty="0">
                          <a:effectLst/>
                        </a:rPr>
                        <a:t>8</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COLORADO</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15,813</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370,367</a:t>
                      </a:r>
                      <a:endParaRPr lang="en-US" sz="1100" b="0" i="0" u="none" strike="noStrike" dirty="0">
                        <a:solidFill>
                          <a:srgbClr val="000000"/>
                        </a:solidFill>
                        <a:effectLst/>
                        <a:latin typeface="+mj-lt"/>
                      </a:endParaRPr>
                    </a:p>
                  </a:txBody>
                  <a:tcPr marL="8443" marR="8443" marT="8619" marB="0" anchor="b"/>
                </a:tc>
              </a:tr>
              <a:tr h="240913">
                <a:tc>
                  <a:txBody>
                    <a:bodyPr/>
                    <a:lstStyle/>
                    <a:p>
                      <a:pPr algn="ctr" fontAlgn="b"/>
                      <a:r>
                        <a:rPr lang="en-US" sz="1000" u="none" strike="noStrike" dirty="0" smtClean="0">
                          <a:effectLst/>
                        </a:rPr>
                        <a:t>9</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VIRGINIA</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14,640</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411,287</a:t>
                      </a:r>
                      <a:endParaRPr lang="en-US" sz="1100" b="0" i="0" u="none" strike="noStrike" dirty="0">
                        <a:solidFill>
                          <a:srgbClr val="000000"/>
                        </a:solidFill>
                        <a:effectLst/>
                        <a:latin typeface="+mj-lt"/>
                      </a:endParaRPr>
                    </a:p>
                  </a:txBody>
                  <a:tcPr marL="8443" marR="8443" marT="8619" marB="0" anchor="b"/>
                </a:tc>
              </a:tr>
              <a:tr h="205839">
                <a:tc>
                  <a:txBody>
                    <a:bodyPr/>
                    <a:lstStyle/>
                    <a:p>
                      <a:pPr algn="ctr" fontAlgn="b"/>
                      <a:r>
                        <a:rPr lang="en-US" sz="1000" u="none" strike="noStrike" dirty="0" smtClean="0">
                          <a:effectLst/>
                        </a:rPr>
                        <a:t>10</a:t>
                      </a:r>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NEW YORK</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14,129</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412,660</a:t>
                      </a:r>
                      <a:endParaRPr lang="en-US" sz="1100" b="0" i="0" u="none" strike="noStrike" dirty="0">
                        <a:solidFill>
                          <a:srgbClr val="000000"/>
                        </a:solidFill>
                        <a:effectLst/>
                        <a:latin typeface="+mj-lt"/>
                      </a:endParaRPr>
                    </a:p>
                  </a:txBody>
                  <a:tcPr marL="8443" marR="8443" marT="8619" marB="0" anchor="b"/>
                </a:tc>
              </a:tr>
              <a:tr h="205839">
                <a:tc>
                  <a:txBody>
                    <a:bodyPr/>
                    <a:lstStyle/>
                    <a:p>
                      <a:pPr algn="ctr" fontAlgn="b"/>
                      <a:endParaRPr lang="en-US" sz="1000" b="0" i="0" u="none" strike="noStrike" dirty="0">
                        <a:solidFill>
                          <a:srgbClr val="000000"/>
                        </a:solidFill>
                        <a:effectLst/>
                        <a:latin typeface="+mj-lt"/>
                      </a:endParaRPr>
                    </a:p>
                  </a:txBody>
                  <a:tcPr marL="8443" marR="8443" marT="8619" marB="0" anchor="b"/>
                </a:tc>
                <a:tc>
                  <a:txBody>
                    <a:bodyPr/>
                    <a:lstStyle/>
                    <a:p>
                      <a:pPr algn="l" fontAlgn="b"/>
                      <a:endParaRPr lang="en-US" sz="1000" b="0" i="0" u="none" strike="noStrike" dirty="0">
                        <a:solidFill>
                          <a:srgbClr val="000000"/>
                        </a:solidFill>
                        <a:effectLst/>
                        <a:latin typeface="+mj-lt"/>
                      </a:endParaRPr>
                    </a:p>
                  </a:txBody>
                  <a:tcPr marL="8443" marR="8443" marT="8619" marB="0" anchor="b"/>
                </a:tc>
                <a:tc>
                  <a:txBody>
                    <a:bodyPr/>
                    <a:lstStyle/>
                    <a:p>
                      <a:pPr algn="l" fontAlgn="b"/>
                      <a:endParaRPr lang="en-US" sz="1100" b="0" i="0" u="none" strike="noStrike" dirty="0">
                        <a:solidFill>
                          <a:srgbClr val="000000"/>
                        </a:solidFill>
                        <a:effectLst/>
                        <a:latin typeface="+mj-lt"/>
                      </a:endParaRPr>
                    </a:p>
                  </a:txBody>
                  <a:tcPr marL="8443" marR="8443" marT="8619" marB="0" anchor="b"/>
                </a:tc>
                <a:tc>
                  <a:txBody>
                    <a:bodyPr/>
                    <a:lstStyle/>
                    <a:p>
                      <a:pPr algn="l" fontAlgn="b"/>
                      <a:endParaRPr lang="en-US" sz="1100" b="0" i="0" u="none" strike="noStrike" dirty="0">
                        <a:solidFill>
                          <a:srgbClr val="000000"/>
                        </a:solidFill>
                        <a:effectLst/>
                        <a:latin typeface="+mj-lt"/>
                      </a:endParaRPr>
                    </a:p>
                  </a:txBody>
                  <a:tcPr marL="8443" marR="8443" marT="8619" marB="0" anchor="b"/>
                </a:tc>
              </a:tr>
              <a:tr h="267763">
                <a:tc>
                  <a:txBody>
                    <a:bodyPr/>
                    <a:lstStyle/>
                    <a:p>
                      <a:pPr algn="ctr" fontAlgn="b"/>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TX Total Mig - US</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456,286</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10,667,787</a:t>
                      </a:r>
                      <a:endParaRPr lang="en-US" sz="1100" b="0" i="0" u="none" strike="noStrike" dirty="0">
                        <a:solidFill>
                          <a:srgbClr val="000000"/>
                        </a:solidFill>
                        <a:effectLst/>
                        <a:latin typeface="+mj-lt"/>
                      </a:endParaRPr>
                    </a:p>
                  </a:txBody>
                  <a:tcPr marL="8443" marR="8443" marT="8619" marB="0" anchor="b"/>
                </a:tc>
              </a:tr>
              <a:tr h="240913">
                <a:tc>
                  <a:txBody>
                    <a:bodyPr/>
                    <a:lstStyle/>
                    <a:p>
                      <a:pPr algn="ctr" fontAlgn="b"/>
                      <a:endParaRPr lang="en-US" sz="1000" b="0" i="0" u="none" strike="noStrike" dirty="0">
                        <a:solidFill>
                          <a:srgbClr val="000000"/>
                        </a:solidFill>
                        <a:effectLst/>
                        <a:latin typeface="+mj-lt"/>
                      </a:endParaRPr>
                    </a:p>
                  </a:txBody>
                  <a:tcPr marL="8443" marR="8443" marT="8619" marB="0" anchor="b"/>
                </a:tc>
                <a:tc>
                  <a:txBody>
                    <a:bodyPr/>
                    <a:lstStyle/>
                    <a:p>
                      <a:pPr algn="l" fontAlgn="b"/>
                      <a:r>
                        <a:rPr lang="en-US" sz="1000" u="none" strike="noStrike" dirty="0">
                          <a:effectLst/>
                        </a:rPr>
                        <a:t>% Top Ten State</a:t>
                      </a:r>
                      <a:endParaRPr lang="en-US" sz="10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51.3</a:t>
                      </a:r>
                      <a:endParaRPr lang="en-US" sz="1100" b="0" i="0" u="none" strike="noStrike" dirty="0">
                        <a:solidFill>
                          <a:srgbClr val="000000"/>
                        </a:solidFill>
                        <a:effectLst/>
                        <a:latin typeface="+mj-lt"/>
                      </a:endParaRPr>
                    </a:p>
                  </a:txBody>
                  <a:tcPr marL="8443" marR="8443" marT="8619" marB="0" anchor="b"/>
                </a:tc>
                <a:tc>
                  <a:txBody>
                    <a:bodyPr/>
                    <a:lstStyle/>
                    <a:p>
                      <a:pPr algn="ctr" fontAlgn="b"/>
                      <a:r>
                        <a:rPr lang="en-US" sz="1100" u="none" strike="noStrike" dirty="0">
                          <a:effectLst/>
                        </a:rPr>
                        <a:t>51.3</a:t>
                      </a:r>
                      <a:endParaRPr lang="en-US" sz="1100" b="0" i="0" u="none" strike="noStrike" dirty="0">
                        <a:solidFill>
                          <a:srgbClr val="000000"/>
                        </a:solidFill>
                        <a:effectLst/>
                        <a:latin typeface="+mj-lt"/>
                      </a:endParaRPr>
                    </a:p>
                  </a:txBody>
                  <a:tcPr marL="8443" marR="8443" marT="8619" marB="0" anchor="b"/>
                </a:tc>
              </a:tr>
            </a:tbl>
          </a:graphicData>
        </a:graphic>
      </p:graphicFrame>
      <p:graphicFrame>
        <p:nvGraphicFramePr>
          <p:cNvPr id="9" name="Content Placeholder 8"/>
          <p:cNvGraphicFramePr>
            <a:graphicFrameLocks noGrp="1"/>
          </p:cNvGraphicFramePr>
          <p:nvPr>
            <p:ph sz="quarter" idx="14"/>
            <p:extLst>
              <p:ext uri="{D42A27DB-BD31-4B8C-83A1-F6EECF244321}">
                <p14:modId xmlns:p14="http://schemas.microsoft.com/office/powerpoint/2010/main" val="3649891353"/>
              </p:ext>
            </p:extLst>
          </p:nvPr>
        </p:nvGraphicFramePr>
        <p:xfrm>
          <a:off x="4645024" y="2239962"/>
          <a:ext cx="3889375" cy="4008443"/>
        </p:xfrm>
        <a:graphic>
          <a:graphicData uri="http://schemas.openxmlformats.org/drawingml/2006/table">
            <a:tbl>
              <a:tblPr>
                <a:tableStyleId>{8A107856-5554-42FB-B03E-39F5DBC370BA}</a:tableStyleId>
              </a:tblPr>
              <a:tblGrid>
                <a:gridCol w="629859"/>
                <a:gridCol w="1094378"/>
                <a:gridCol w="818816"/>
                <a:gridCol w="1346322"/>
              </a:tblGrid>
              <a:tr h="435952">
                <a:tc gridSpan="4">
                  <a:txBody>
                    <a:bodyPr/>
                    <a:lstStyle/>
                    <a:p>
                      <a:pPr algn="ctr" fontAlgn="b"/>
                      <a:r>
                        <a:rPr lang="en-US" sz="1100" b="1" u="none" strike="noStrike" dirty="0">
                          <a:effectLst/>
                        </a:rPr>
                        <a:t>Exemptions and Income Outflow from Texas: </a:t>
                      </a:r>
                      <a:endParaRPr lang="en-US" sz="1100" b="1" u="none" strike="noStrike" dirty="0" smtClean="0">
                        <a:effectLst/>
                      </a:endParaRPr>
                    </a:p>
                    <a:p>
                      <a:pPr algn="ctr" fontAlgn="b"/>
                      <a:r>
                        <a:rPr lang="en-US" sz="1100" b="1" u="none" strike="noStrike" dirty="0" smtClean="0">
                          <a:effectLst/>
                        </a:rPr>
                        <a:t>Top </a:t>
                      </a:r>
                      <a:r>
                        <a:rPr lang="en-US" sz="1100" b="1" u="none" strike="noStrike" dirty="0">
                          <a:effectLst/>
                        </a:rPr>
                        <a:t>Ten Destination States, 2008</a:t>
                      </a:r>
                      <a:endParaRPr lang="en-US" sz="1100" b="1" i="0" u="none" strike="noStrike" dirty="0">
                        <a:solidFill>
                          <a:srgbClr val="000000"/>
                        </a:solidFill>
                        <a:effectLst/>
                        <a:latin typeface="+mj-lt"/>
                      </a:endParaRPr>
                    </a:p>
                  </a:txBody>
                  <a:tcPr marL="7534" marR="7534" marT="7704" marB="0" anchor="ctr" anchorCtr="1"/>
                </a:tc>
                <a:tc hMerge="1">
                  <a:txBody>
                    <a:bodyPr/>
                    <a:lstStyle/>
                    <a:p>
                      <a:endParaRPr lang="en-US"/>
                    </a:p>
                  </a:txBody>
                  <a:tcPr/>
                </a:tc>
                <a:tc hMerge="1">
                  <a:txBody>
                    <a:bodyPr/>
                    <a:lstStyle/>
                    <a:p>
                      <a:endParaRPr lang="en-US"/>
                    </a:p>
                  </a:txBody>
                  <a:tcPr/>
                </a:tc>
                <a:tc hMerge="1">
                  <a:txBody>
                    <a:bodyPr/>
                    <a:lstStyle/>
                    <a:p>
                      <a:endParaRPr lang="en-US"/>
                    </a:p>
                  </a:txBody>
                  <a:tcPr/>
                </a:tc>
              </a:tr>
              <a:tr h="476333">
                <a:tc>
                  <a:txBody>
                    <a:bodyPr/>
                    <a:lstStyle/>
                    <a:p>
                      <a:pPr algn="ctr" fontAlgn="b"/>
                      <a:r>
                        <a:rPr lang="en-US" sz="1000" u="none" strike="noStrike" dirty="0" smtClean="0">
                          <a:effectLst/>
                        </a:rPr>
                        <a:t>Rank* </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000" u="none" strike="noStrike" dirty="0">
                          <a:effectLst/>
                        </a:rPr>
                        <a:t>Destination State</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000" u="none" strike="noStrike" dirty="0">
                          <a:effectLst/>
                        </a:rPr>
                        <a:t>Exemptions</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000" u="none" strike="noStrike" dirty="0">
                          <a:effectLst/>
                        </a:rPr>
                        <a:t>Aggregate Adjusted Gross Income ($ 000)</a:t>
                      </a:r>
                      <a:endParaRPr lang="en-US" sz="1000" b="0" i="0" u="none" strike="noStrike" dirty="0">
                        <a:solidFill>
                          <a:srgbClr val="000000"/>
                        </a:solidFill>
                        <a:effectLst/>
                        <a:latin typeface="+mj-lt"/>
                      </a:endParaRPr>
                    </a:p>
                  </a:txBody>
                  <a:tcPr marL="7534" marR="7534" marT="7704" marB="0" anchor="b"/>
                </a:tc>
              </a:tr>
              <a:tr h="238166">
                <a:tc>
                  <a:txBody>
                    <a:bodyPr/>
                    <a:lstStyle/>
                    <a:p>
                      <a:pPr algn="ctr" fontAlgn="b"/>
                      <a:r>
                        <a:rPr lang="en-US" sz="1000" u="none" strike="noStrike" dirty="0">
                          <a:effectLst/>
                        </a:rPr>
                        <a:t>1</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CALIFORNIA</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34,010</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909,746</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r>
                        <a:rPr lang="en-US" sz="1000" u="none" strike="noStrike" dirty="0">
                          <a:effectLst/>
                        </a:rPr>
                        <a:t>2</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LOUISIANA</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22,522</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403,484</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r>
                        <a:rPr lang="en-US" sz="1000" u="none" strike="noStrike" dirty="0" smtClean="0">
                          <a:effectLst/>
                        </a:rPr>
                        <a:t>3</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OKLAHOMA</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20,711</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437,429</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r>
                        <a:rPr lang="en-US" sz="1000" u="none" strike="noStrike" dirty="0" smtClean="0">
                          <a:effectLst/>
                        </a:rPr>
                        <a:t>4</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FLORIDA</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19,223</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484,651</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r>
                        <a:rPr lang="en-US" sz="1000" b="0" i="0" u="none" strike="noStrike" dirty="0" smtClean="0">
                          <a:solidFill>
                            <a:srgbClr val="000000"/>
                          </a:solidFill>
                          <a:effectLst/>
                          <a:latin typeface="+mj-lt"/>
                        </a:rPr>
                        <a:t>5</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COLORADO</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14,195</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394,268</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r>
                        <a:rPr lang="en-US" sz="1000" u="none" strike="noStrike" dirty="0">
                          <a:effectLst/>
                        </a:rPr>
                        <a:t>6</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GEORGIA</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13,492</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305,186</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r>
                        <a:rPr lang="en-US" sz="1000" u="none" strike="noStrike" dirty="0">
                          <a:effectLst/>
                        </a:rPr>
                        <a:t>7</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VIRGINIA</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12,021</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333,493</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r>
                        <a:rPr lang="en-US" sz="1000" u="none" strike="noStrike" dirty="0" smtClean="0">
                          <a:effectLst/>
                        </a:rPr>
                        <a:t>8</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NEW MEXICO</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11,759</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227,224</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r>
                        <a:rPr lang="en-US" sz="1000" u="none" strike="noStrike" dirty="0" smtClean="0">
                          <a:effectLst/>
                        </a:rPr>
                        <a:t>9</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ARIZONA</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11,003</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268,751</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r>
                        <a:rPr lang="en-US" sz="1000" u="none" strike="noStrike" dirty="0" smtClean="0">
                          <a:effectLst/>
                        </a:rPr>
                        <a:t>10</a:t>
                      </a:r>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NEW YORK</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9,628</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315,488</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endParaRPr lang="en-US" sz="1000" b="0" i="0" u="none" strike="noStrike" dirty="0">
                        <a:solidFill>
                          <a:srgbClr val="000000"/>
                        </a:solidFill>
                        <a:effectLst/>
                        <a:latin typeface="+mj-lt"/>
                      </a:endParaRPr>
                    </a:p>
                  </a:txBody>
                  <a:tcPr marL="7534" marR="7534" marT="7704" marB="0" anchor="b"/>
                </a:tc>
                <a:tc>
                  <a:txBody>
                    <a:bodyPr/>
                    <a:lstStyle/>
                    <a:p>
                      <a:pPr algn="l" fontAlgn="b"/>
                      <a:endParaRPr lang="en-US" sz="1000" b="0" i="0" u="none" strike="noStrike" dirty="0">
                        <a:solidFill>
                          <a:srgbClr val="000000"/>
                        </a:solidFill>
                        <a:effectLst/>
                        <a:latin typeface="+mj-lt"/>
                      </a:endParaRPr>
                    </a:p>
                  </a:txBody>
                  <a:tcPr marL="7534" marR="7534" marT="7704" marB="0" anchor="b"/>
                </a:tc>
                <a:tc>
                  <a:txBody>
                    <a:bodyPr/>
                    <a:lstStyle/>
                    <a:p>
                      <a:pPr algn="ctr" fontAlgn="b"/>
                      <a:endParaRPr lang="en-US" sz="1100" b="0" i="0" u="none" strike="noStrike" dirty="0">
                        <a:solidFill>
                          <a:srgbClr val="000000"/>
                        </a:solidFill>
                        <a:effectLst/>
                        <a:latin typeface="+mj-lt"/>
                      </a:endParaRPr>
                    </a:p>
                  </a:txBody>
                  <a:tcPr marL="7534" marR="7534" marT="7704" marB="0" anchor="b"/>
                </a:tc>
                <a:tc>
                  <a:txBody>
                    <a:bodyPr/>
                    <a:lstStyle/>
                    <a:p>
                      <a:pPr algn="ctr" fontAlgn="b"/>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TX Total Mig - US</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329,215</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8,002,155</a:t>
                      </a:r>
                      <a:endParaRPr lang="en-US" sz="1100" b="0" i="0" u="none" strike="noStrike" dirty="0">
                        <a:solidFill>
                          <a:srgbClr val="000000"/>
                        </a:solidFill>
                        <a:effectLst/>
                        <a:latin typeface="+mj-lt"/>
                      </a:endParaRPr>
                    </a:p>
                  </a:txBody>
                  <a:tcPr marL="7534" marR="7534" marT="7704" marB="0" anchor="b"/>
                </a:tc>
              </a:tr>
              <a:tr h="238166">
                <a:tc>
                  <a:txBody>
                    <a:bodyPr/>
                    <a:lstStyle/>
                    <a:p>
                      <a:pPr algn="ctr" fontAlgn="b"/>
                      <a:endParaRPr lang="en-US" sz="1000" b="0" i="0" u="none" strike="noStrike" dirty="0">
                        <a:solidFill>
                          <a:srgbClr val="000000"/>
                        </a:solidFill>
                        <a:effectLst/>
                        <a:latin typeface="+mj-lt"/>
                      </a:endParaRPr>
                    </a:p>
                  </a:txBody>
                  <a:tcPr marL="7534" marR="7534" marT="7704" marB="0" anchor="b"/>
                </a:tc>
                <a:tc>
                  <a:txBody>
                    <a:bodyPr/>
                    <a:lstStyle/>
                    <a:p>
                      <a:pPr algn="l" fontAlgn="b"/>
                      <a:r>
                        <a:rPr lang="en-US" sz="1000" u="none" strike="noStrike" dirty="0">
                          <a:effectLst/>
                        </a:rPr>
                        <a:t>% Top Ten State</a:t>
                      </a:r>
                      <a:endParaRPr lang="en-US" sz="10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51.2</a:t>
                      </a:r>
                      <a:endParaRPr lang="en-US" sz="1100" b="0" i="0" u="none" strike="noStrike" dirty="0">
                        <a:solidFill>
                          <a:srgbClr val="000000"/>
                        </a:solidFill>
                        <a:effectLst/>
                        <a:latin typeface="+mj-lt"/>
                      </a:endParaRPr>
                    </a:p>
                  </a:txBody>
                  <a:tcPr marL="7534" marR="7534" marT="7704" marB="0" anchor="b"/>
                </a:tc>
                <a:tc>
                  <a:txBody>
                    <a:bodyPr/>
                    <a:lstStyle/>
                    <a:p>
                      <a:pPr algn="ctr" fontAlgn="b"/>
                      <a:r>
                        <a:rPr lang="en-US" sz="1100" u="none" strike="noStrike" dirty="0">
                          <a:effectLst/>
                        </a:rPr>
                        <a:t>51.0</a:t>
                      </a:r>
                      <a:endParaRPr lang="en-US" sz="1100" b="0" i="0" u="none" strike="noStrike" dirty="0">
                        <a:solidFill>
                          <a:srgbClr val="000000"/>
                        </a:solidFill>
                        <a:effectLst/>
                        <a:latin typeface="+mj-lt"/>
                      </a:endParaRPr>
                    </a:p>
                  </a:txBody>
                  <a:tcPr marL="7534" marR="7534" marT="7704" marB="0" anchor="b"/>
                </a:tc>
              </a:tr>
            </a:tbl>
          </a:graphicData>
        </a:graphic>
      </p:graphicFrame>
      <p:sp>
        <p:nvSpPr>
          <p:cNvPr id="2" name="TextBox 1"/>
          <p:cNvSpPr txBox="1"/>
          <p:nvPr/>
        </p:nvSpPr>
        <p:spPr>
          <a:xfrm>
            <a:off x="685800" y="6400800"/>
            <a:ext cx="3459601" cy="307777"/>
          </a:xfrm>
          <a:prstGeom prst="rect">
            <a:avLst/>
          </a:prstGeom>
          <a:noFill/>
        </p:spPr>
        <p:txBody>
          <a:bodyPr wrap="none" rtlCol="0">
            <a:spAutoFit/>
          </a:bodyPr>
          <a:lstStyle/>
          <a:p>
            <a:r>
              <a:rPr lang="en-US" sz="1400" dirty="0" smtClean="0"/>
              <a:t>*Ranking by total number of exemptions.</a:t>
            </a:r>
            <a:endParaRPr lang="en-US" sz="1400" dirty="0"/>
          </a:p>
        </p:txBody>
      </p:sp>
    </p:spTree>
    <p:extLst>
      <p:ext uri="{BB962C8B-B14F-4D97-AF65-F5344CB8AC3E}">
        <p14:creationId xmlns:p14="http://schemas.microsoft.com/office/powerpoint/2010/main" val="31125323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Conclusions</a:t>
            </a:r>
            <a:endParaRPr lang="en-US" dirty="0"/>
          </a:p>
        </p:txBody>
      </p:sp>
      <p:sp>
        <p:nvSpPr>
          <p:cNvPr id="4" name="Text Placeholder 3"/>
          <p:cNvSpPr>
            <a:spLocks noGrp="1"/>
          </p:cNvSpPr>
          <p:nvPr>
            <p:ph type="body" idx="1"/>
          </p:nvPr>
        </p:nvSpPr>
        <p:spPr/>
        <p:txBody>
          <a:bodyPr/>
          <a:lstStyle/>
          <a:p>
            <a:r>
              <a:rPr lang="en-US" dirty="0" smtClean="0"/>
              <a:t>Push Factors</a:t>
            </a:r>
            <a:endParaRPr lang="en-US" dirty="0"/>
          </a:p>
        </p:txBody>
      </p:sp>
      <p:sp>
        <p:nvSpPr>
          <p:cNvPr id="2" name="Content Placeholder 1"/>
          <p:cNvSpPr>
            <a:spLocks noGrp="1"/>
          </p:cNvSpPr>
          <p:nvPr>
            <p:ph sz="half" idx="2"/>
          </p:nvPr>
        </p:nvSpPr>
        <p:spPr/>
        <p:txBody>
          <a:bodyPr/>
          <a:lstStyle/>
          <a:p>
            <a:r>
              <a:rPr lang="en-US" dirty="0" smtClean="0"/>
              <a:t>Minimal safety net</a:t>
            </a:r>
          </a:p>
          <a:p>
            <a:r>
              <a:rPr lang="en-US" dirty="0" smtClean="0"/>
              <a:t>High property taxes</a:t>
            </a:r>
          </a:p>
          <a:p>
            <a:r>
              <a:rPr lang="en-US" dirty="0" smtClean="0"/>
              <a:t>Relatively lower-performing public schools</a:t>
            </a:r>
          </a:p>
          <a:p>
            <a:r>
              <a:rPr lang="en-US" dirty="0" smtClean="0"/>
              <a:t>Low insurance rates</a:t>
            </a:r>
          </a:p>
          <a:p>
            <a:r>
              <a:rPr lang="en-US" dirty="0" smtClean="0"/>
              <a:t>High pollution rates</a:t>
            </a:r>
          </a:p>
          <a:p>
            <a:endParaRPr lang="en-US" dirty="0"/>
          </a:p>
        </p:txBody>
      </p:sp>
      <p:sp>
        <p:nvSpPr>
          <p:cNvPr id="5" name="Text Placeholder 4"/>
          <p:cNvSpPr>
            <a:spLocks noGrp="1"/>
          </p:cNvSpPr>
          <p:nvPr>
            <p:ph type="body" sz="quarter" idx="3"/>
          </p:nvPr>
        </p:nvSpPr>
        <p:spPr/>
        <p:txBody>
          <a:bodyPr/>
          <a:lstStyle/>
          <a:p>
            <a:r>
              <a:rPr lang="en-US" dirty="0" smtClean="0"/>
              <a:t>Pull Factors</a:t>
            </a:r>
            <a:endParaRPr lang="en-US" dirty="0"/>
          </a:p>
        </p:txBody>
      </p:sp>
      <p:sp>
        <p:nvSpPr>
          <p:cNvPr id="6" name="Content Placeholder 5"/>
          <p:cNvSpPr>
            <a:spLocks noGrp="1"/>
          </p:cNvSpPr>
          <p:nvPr>
            <p:ph sz="quarter" idx="4"/>
          </p:nvPr>
        </p:nvSpPr>
        <p:spPr/>
        <p:txBody>
          <a:bodyPr/>
          <a:lstStyle/>
          <a:p>
            <a:r>
              <a:rPr lang="en-US" dirty="0" smtClean="0"/>
              <a:t>No state income tax</a:t>
            </a:r>
          </a:p>
          <a:p>
            <a:r>
              <a:rPr lang="en-US" dirty="0" smtClean="0"/>
              <a:t>Lower than average unemployment</a:t>
            </a:r>
          </a:p>
          <a:p>
            <a:r>
              <a:rPr lang="en-US" dirty="0" smtClean="0"/>
              <a:t>Relatively affordable housing</a:t>
            </a:r>
          </a:p>
          <a:p>
            <a:r>
              <a:rPr lang="en-US" dirty="0" smtClean="0"/>
              <a:t>Relatively affordable higher education</a:t>
            </a:r>
            <a:endParaRPr lang="en-US" dirty="0"/>
          </a:p>
        </p:txBody>
      </p:sp>
    </p:spTree>
    <p:extLst>
      <p:ext uri="{BB962C8B-B14F-4D97-AF65-F5344CB8AC3E}">
        <p14:creationId xmlns:p14="http://schemas.microsoft.com/office/powerpoint/2010/main" val="48668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Texas is characterized by large and rapid growth.</a:t>
            </a:r>
          </a:p>
          <a:p>
            <a:r>
              <a:rPr lang="en-US" dirty="0" smtClean="0"/>
              <a:t>One of the fastest growing states in the nation.</a:t>
            </a:r>
          </a:p>
          <a:p>
            <a:r>
              <a:rPr lang="en-US" dirty="0" smtClean="0"/>
              <a:t>Second in population only to California.</a:t>
            </a:r>
          </a:p>
          <a:p>
            <a:pPr marL="0" indent="0">
              <a:buNone/>
            </a:pPr>
            <a:endParaRPr lang="en-US" dirty="0"/>
          </a:p>
        </p:txBody>
      </p:sp>
      <p:sp>
        <p:nvSpPr>
          <p:cNvPr id="3" name="Title 2"/>
          <p:cNvSpPr>
            <a:spLocks noGrp="1"/>
          </p:cNvSpPr>
          <p:nvPr>
            <p:ph type="title"/>
          </p:nvPr>
        </p:nvSpPr>
        <p:spPr/>
        <p:txBody>
          <a:bodyPr/>
          <a:lstStyle/>
          <a:p>
            <a:r>
              <a:rPr lang="en-US" dirty="0" smtClean="0"/>
              <a:t>Background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39862888"/>
              </p:ext>
            </p:extLst>
          </p:nvPr>
        </p:nvGraphicFramePr>
        <p:xfrm>
          <a:off x="304800" y="3670009"/>
          <a:ext cx="8458203" cy="2629330"/>
        </p:xfrm>
        <a:graphic>
          <a:graphicData uri="http://schemas.openxmlformats.org/drawingml/2006/table">
            <a:tbl>
              <a:tblPr firstRow="1" bandRow="1">
                <a:tableStyleId>{8A107856-5554-42FB-B03E-39F5DBC370BA}</a:tableStyleId>
              </a:tblPr>
              <a:tblGrid>
                <a:gridCol w="2114550"/>
                <a:gridCol w="1722968"/>
                <a:gridCol w="1722968"/>
                <a:gridCol w="1566334"/>
                <a:gridCol w="1331383"/>
              </a:tblGrid>
              <a:tr h="527353">
                <a:tc>
                  <a:txBody>
                    <a:bodyPr/>
                    <a:lstStyle/>
                    <a:p>
                      <a:pPr marL="117475" indent="0" algn="l"/>
                      <a:endParaRPr lang="en-US" sz="1200" b="1" dirty="0">
                        <a:solidFill>
                          <a:srgbClr val="1B1E7A"/>
                        </a:solidFill>
                        <a:latin typeface="Arial" pitchFamily="34" charset="0"/>
                        <a:cs typeface="Arial" pitchFamily="34" charset="0"/>
                      </a:endParaRPr>
                    </a:p>
                  </a:txBody>
                  <a:tcPr anchor="b"/>
                </a:tc>
                <a:tc>
                  <a:txBody>
                    <a:bodyPr/>
                    <a:lstStyle/>
                    <a:p>
                      <a:pPr marL="233363" indent="0" algn="ctr"/>
                      <a:r>
                        <a:rPr lang="en-US" sz="1200" dirty="0" smtClean="0"/>
                        <a:t>2000</a:t>
                      </a:r>
                    </a:p>
                    <a:p>
                      <a:pPr marL="233363" indent="0" algn="ctr"/>
                      <a:r>
                        <a:rPr lang="en-US" sz="1200" dirty="0" smtClean="0"/>
                        <a:t>Population*</a:t>
                      </a:r>
                      <a:endParaRPr lang="en-US" sz="1200" b="1" dirty="0">
                        <a:solidFill>
                          <a:srgbClr val="1B1E7A"/>
                        </a:solidFill>
                        <a:latin typeface="Arial" pitchFamily="34" charset="0"/>
                        <a:cs typeface="Arial" pitchFamily="34" charset="0"/>
                      </a:endParaRPr>
                    </a:p>
                  </a:txBody>
                  <a:tcPr anchor="b"/>
                </a:tc>
                <a:tc>
                  <a:txBody>
                    <a:bodyPr/>
                    <a:lstStyle/>
                    <a:p>
                      <a:pPr marL="233363" indent="0" algn="ctr" defTabSz="914400" rtl="0" eaLnBrk="1" latinLnBrk="0" hangingPunct="1"/>
                      <a:r>
                        <a:rPr lang="en-US" sz="1200" kern="1200" dirty="0" smtClean="0"/>
                        <a:t>2010</a:t>
                      </a:r>
                    </a:p>
                    <a:p>
                      <a:pPr marL="233363" indent="0" algn="ctr" defTabSz="914400" rtl="0" eaLnBrk="1" latinLnBrk="0" hangingPunct="1"/>
                      <a:r>
                        <a:rPr lang="en-US" sz="1200" kern="1200" dirty="0" smtClean="0"/>
                        <a:t>Population*</a:t>
                      </a:r>
                      <a:endParaRPr lang="en-US" sz="1200" b="1" kern="1200" dirty="0" smtClean="0">
                        <a:solidFill>
                          <a:srgbClr val="1B1E7A"/>
                        </a:solidFill>
                        <a:latin typeface="Arial" pitchFamily="34" charset="0"/>
                        <a:ea typeface="+mn-ea"/>
                        <a:cs typeface="Arial" pitchFamily="34" charset="0"/>
                      </a:endParaRPr>
                    </a:p>
                  </a:txBody>
                  <a:tcPr anchor="b"/>
                </a:tc>
                <a:tc>
                  <a:txBody>
                    <a:bodyPr/>
                    <a:lstStyle/>
                    <a:p>
                      <a:pPr marL="233363" indent="0" algn="ctr" defTabSz="914400" rtl="0" eaLnBrk="1" latinLnBrk="0" hangingPunct="1"/>
                      <a:r>
                        <a:rPr lang="en-US" sz="1200" kern="1200" dirty="0" smtClean="0"/>
                        <a:t>Numerical</a:t>
                      </a:r>
                    </a:p>
                    <a:p>
                      <a:pPr marL="233363" indent="0" algn="ctr" defTabSz="914400" rtl="0" eaLnBrk="1" latinLnBrk="0" hangingPunct="1"/>
                      <a:r>
                        <a:rPr lang="en-US" sz="1200" kern="1200" dirty="0" smtClean="0"/>
                        <a:t>Change</a:t>
                      </a:r>
                    </a:p>
                    <a:p>
                      <a:pPr marL="233363" indent="0" algn="ctr" defTabSz="914400" rtl="0" eaLnBrk="1" latinLnBrk="0" hangingPunct="1"/>
                      <a:r>
                        <a:rPr lang="en-US" sz="1200" kern="1200" dirty="0" smtClean="0"/>
                        <a:t>2000-2010</a:t>
                      </a:r>
                      <a:endParaRPr lang="en-US" sz="1200" b="1" kern="1200" dirty="0" smtClean="0">
                        <a:solidFill>
                          <a:srgbClr val="1B1E7A"/>
                        </a:solidFill>
                        <a:latin typeface="Arial" pitchFamily="34" charset="0"/>
                        <a:ea typeface="+mn-ea"/>
                        <a:cs typeface="Arial" pitchFamily="34" charset="0"/>
                      </a:endParaRPr>
                    </a:p>
                  </a:txBody>
                  <a:tcPr anchor="b"/>
                </a:tc>
                <a:tc>
                  <a:txBody>
                    <a:bodyPr/>
                    <a:lstStyle/>
                    <a:p>
                      <a:pPr marL="58738" indent="0" algn="ctr"/>
                      <a:r>
                        <a:rPr lang="en-US" sz="1200" dirty="0" smtClean="0"/>
                        <a:t>Percent</a:t>
                      </a:r>
                    </a:p>
                    <a:p>
                      <a:pPr marL="58738" indent="0" algn="ctr"/>
                      <a:r>
                        <a:rPr lang="en-US" sz="1200" dirty="0" smtClean="0"/>
                        <a:t>Change</a:t>
                      </a:r>
                    </a:p>
                    <a:p>
                      <a:pPr marL="58738" indent="0" algn="ctr"/>
                      <a:r>
                        <a:rPr lang="en-US" sz="1200" dirty="0" smtClean="0"/>
                        <a:t>2000-2010</a:t>
                      </a:r>
                      <a:endParaRPr lang="en-US" sz="1200" b="1" dirty="0">
                        <a:solidFill>
                          <a:srgbClr val="1B1E7A"/>
                        </a:solidFill>
                        <a:latin typeface="Arial" pitchFamily="34" charset="0"/>
                        <a:cs typeface="Arial" pitchFamily="34" charset="0"/>
                      </a:endParaRPr>
                    </a:p>
                  </a:txBody>
                  <a:tcPr anchor="b"/>
                </a:tc>
              </a:tr>
              <a:tr h="224857">
                <a:tc>
                  <a:txBody>
                    <a:bodyPr/>
                    <a:lstStyle/>
                    <a:p>
                      <a:pPr algn="l" rtl="0" fontAlgn="ctr"/>
                      <a:r>
                        <a:rPr lang="en-US" sz="1200" u="none" strike="noStrike" dirty="0">
                          <a:effectLst/>
                        </a:rPr>
                        <a:t>United States</a:t>
                      </a:r>
                      <a:endParaRPr lang="en-US" sz="1200" b="0" i="0" u="none" strike="noStrike" dirty="0">
                        <a:solidFill>
                          <a:srgbClr val="1B1E7A"/>
                        </a:solidFill>
                        <a:effectLst/>
                        <a:latin typeface="Calibri"/>
                      </a:endParaRPr>
                    </a:p>
                  </a:txBody>
                  <a:tcPr marL="9525" marR="9525" marT="9525" marB="0" anchor="ctr"/>
                </a:tc>
                <a:tc>
                  <a:txBody>
                    <a:bodyPr/>
                    <a:lstStyle/>
                    <a:p>
                      <a:pPr marL="0" indent="0" algn="r" defTabSz="914400" rtl="0" eaLnBrk="1" fontAlgn="b" latinLnBrk="0" hangingPunct="1">
                        <a:tabLst>
                          <a:tab pos="1312863" algn="dec"/>
                        </a:tabLst>
                      </a:pPr>
                      <a:r>
                        <a:rPr lang="en-US" sz="1200" u="none" strike="noStrike" kern="1200" dirty="0" smtClean="0">
                          <a:effectLst/>
                        </a:rPr>
                        <a:t>         281,421,906</a:t>
                      </a:r>
                      <a:endParaRPr lang="en-US" sz="1200" u="none" strike="noStrike" kern="1200" dirty="0" smtClean="0">
                        <a:solidFill>
                          <a:srgbClr val="1B1E7A"/>
                        </a:solidFill>
                        <a:effectLst/>
                        <a:latin typeface="+mn-lt"/>
                        <a:ea typeface="+mn-ea"/>
                        <a:cs typeface="+mn-cs"/>
                      </a:endParaRPr>
                    </a:p>
                  </a:txBody>
                  <a:tcPr marL="9525" marR="9525" marT="952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tab pos="1312863" algn="dec"/>
                        </a:tabLst>
                        <a:defRPr/>
                      </a:pPr>
                      <a:r>
                        <a:rPr lang="en-US" sz="1200" u="none" strike="noStrike" kern="1200" dirty="0" smtClean="0">
                          <a:effectLst/>
                        </a:rPr>
                        <a:t>308,745,538</a:t>
                      </a:r>
                      <a:endParaRPr lang="en-US" sz="1200" u="none" strike="noStrike" kern="1200" dirty="0" smtClean="0">
                        <a:solidFill>
                          <a:srgbClr val="1B1E7A"/>
                        </a:solidFill>
                        <a:effectLst/>
                        <a:latin typeface="+mn-lt"/>
                        <a:ea typeface="+mn-ea"/>
                        <a:cs typeface="+mn-cs"/>
                      </a:endParaRPr>
                    </a:p>
                  </a:txBody>
                  <a:tcPr marL="9525" marR="9525" marT="9525" marB="0" anchor="b"/>
                </a:tc>
                <a:tc>
                  <a:txBody>
                    <a:bodyPr/>
                    <a:lstStyle/>
                    <a:p>
                      <a:pPr marL="0" indent="0" algn="r" defTabSz="914400" rtl="0" eaLnBrk="1" fontAlgn="b" latinLnBrk="0" hangingPunct="1">
                        <a:tabLst>
                          <a:tab pos="1312863" algn="dec"/>
                        </a:tabLst>
                      </a:pPr>
                      <a:r>
                        <a:rPr lang="en-US" sz="1200" u="none" strike="noStrike" kern="1200" dirty="0" smtClean="0">
                          <a:effectLst/>
                        </a:rPr>
                        <a:t>27,323,632</a:t>
                      </a:r>
                      <a:endParaRPr lang="en-US" sz="1200" u="none" strike="noStrike" kern="1200" dirty="0" smtClean="0">
                        <a:solidFill>
                          <a:srgbClr val="1B1E7A"/>
                        </a:solidFill>
                        <a:effectLst/>
                        <a:latin typeface="+mn-lt"/>
                        <a:ea typeface="+mn-ea"/>
                        <a:cs typeface="+mn-cs"/>
                      </a:endParaRPr>
                    </a:p>
                  </a:txBody>
                  <a:tcPr marL="9525" marR="9525" marT="9525" marB="0" anchor="b"/>
                </a:tc>
                <a:tc>
                  <a:txBody>
                    <a:bodyPr/>
                    <a:lstStyle/>
                    <a:p>
                      <a:pPr marL="0" algn="r" defTabSz="914400" rtl="0" eaLnBrk="1" fontAlgn="b" latinLnBrk="0" hangingPunct="1">
                        <a:tabLst>
                          <a:tab pos="744538" algn="dec"/>
                        </a:tabLst>
                      </a:pPr>
                      <a:r>
                        <a:rPr lang="en-US" sz="1200" u="none" strike="noStrike" kern="1200" dirty="0" smtClean="0">
                          <a:effectLst/>
                        </a:rPr>
                        <a:t>9.7%</a:t>
                      </a:r>
                      <a:endParaRPr lang="en-US" sz="1200" u="none" strike="noStrike" kern="1200" dirty="0" smtClean="0">
                        <a:solidFill>
                          <a:srgbClr val="1B1E7A"/>
                        </a:solidFill>
                        <a:effectLst/>
                        <a:latin typeface="+mn-lt"/>
                        <a:ea typeface="+mn-ea"/>
                        <a:cs typeface="+mn-cs"/>
                      </a:endParaRPr>
                    </a:p>
                  </a:txBody>
                  <a:tcPr marL="9525" marR="9525" marT="9525" marB="0" anchor="b"/>
                </a:tc>
              </a:tr>
              <a:tr h="224857">
                <a:tc>
                  <a:txBody>
                    <a:bodyPr/>
                    <a:lstStyle/>
                    <a:p>
                      <a:pPr algn="l" rtl="0" fontAlgn="ctr"/>
                      <a:r>
                        <a:rPr lang="en-US" sz="1200" u="none" strike="noStrike" dirty="0">
                          <a:effectLst/>
                        </a:rPr>
                        <a:t>Texas</a:t>
                      </a:r>
                      <a:endParaRPr lang="en-US" sz="1200" b="1" i="0" u="none" strike="noStrike" dirty="0">
                        <a:solidFill>
                          <a:srgbClr val="1B1E7A"/>
                        </a:solidFill>
                        <a:effectLst/>
                        <a:latin typeface="Calibri"/>
                      </a:endParaRPr>
                    </a:p>
                  </a:txBody>
                  <a:tcPr marL="9525" marR="9525" marT="9525" marB="0" anchor="ctr"/>
                </a:tc>
                <a:tc>
                  <a:txBody>
                    <a:bodyPr/>
                    <a:lstStyle/>
                    <a:p>
                      <a:pPr marL="0" indent="0" algn="r" defTabSz="914400" rtl="0" eaLnBrk="1" fontAlgn="b" latinLnBrk="0" hangingPunct="1">
                        <a:tabLst>
                          <a:tab pos="1312863" algn="dec"/>
                        </a:tabLst>
                      </a:pPr>
                      <a:r>
                        <a:rPr lang="en-US" sz="1200" u="none" strike="noStrike" kern="1200" dirty="0" smtClean="0">
                          <a:effectLst/>
                        </a:rPr>
                        <a:t>	20,851,820</a:t>
                      </a:r>
                      <a:endParaRPr lang="en-US" sz="1200" b="1" u="none" strike="noStrike" kern="1200" dirty="0" smtClean="0">
                        <a:solidFill>
                          <a:srgbClr val="1B1E7A"/>
                        </a:solidFill>
                        <a:effectLst/>
                        <a:latin typeface="+mn-lt"/>
                        <a:ea typeface="+mn-ea"/>
                        <a:cs typeface="+mn-cs"/>
                      </a:endParaRPr>
                    </a:p>
                  </a:txBody>
                  <a:tcPr marL="9525" marR="9525" marT="9525" marB="0" anchor="b"/>
                </a:tc>
                <a:tc>
                  <a:txBody>
                    <a:bodyPr/>
                    <a:lstStyle/>
                    <a:p>
                      <a:pPr marL="0" indent="0" algn="r" defTabSz="914400" rtl="0" eaLnBrk="1" fontAlgn="b" latinLnBrk="0" hangingPunct="1">
                        <a:tabLst>
                          <a:tab pos="1312863" algn="dec"/>
                        </a:tabLst>
                      </a:pPr>
                      <a:r>
                        <a:rPr lang="en-US" sz="1200" u="none" strike="noStrike" kern="1200" dirty="0" smtClean="0">
                          <a:effectLst/>
                        </a:rPr>
                        <a:t>25,145,561</a:t>
                      </a:r>
                      <a:endParaRPr lang="en-US" sz="1200" b="1" u="none" strike="noStrike" kern="1200" dirty="0" smtClean="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4,293,741</a:t>
                      </a:r>
                      <a:endParaRPr lang="en-US" sz="1200" b="1"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20.6%</a:t>
                      </a:r>
                      <a:endParaRPr lang="en-US" sz="1200" b="1" u="none" strike="noStrike" kern="1200" dirty="0">
                        <a:solidFill>
                          <a:srgbClr val="1B1E7A"/>
                        </a:solidFill>
                        <a:effectLst/>
                        <a:latin typeface="+mn-lt"/>
                        <a:ea typeface="+mn-ea"/>
                        <a:cs typeface="+mn-cs"/>
                      </a:endParaRPr>
                    </a:p>
                  </a:txBody>
                  <a:tcPr marL="9525" marR="9525" marT="9525" marB="0" anchor="b"/>
                </a:tc>
              </a:tr>
              <a:tr h="218399">
                <a:tc>
                  <a:txBody>
                    <a:bodyPr/>
                    <a:lstStyle/>
                    <a:p>
                      <a:pPr algn="l" rtl="0" fontAlgn="ctr"/>
                      <a:r>
                        <a:rPr lang="en-US" sz="1200" u="none" strike="noStrike" dirty="0">
                          <a:effectLst/>
                        </a:rPr>
                        <a:t>California</a:t>
                      </a:r>
                      <a:endParaRPr lang="en-US" sz="1200" b="0" i="0" u="none" strike="noStrike" dirty="0">
                        <a:solidFill>
                          <a:srgbClr val="1B1E7A"/>
                        </a:solidFill>
                        <a:effectLst/>
                        <a:latin typeface="Calibri"/>
                      </a:endParaRPr>
                    </a:p>
                  </a:txBody>
                  <a:tcPr marL="9525" marR="9525" marT="9525" marB="0" anchor="ctr"/>
                </a:tc>
                <a:tc>
                  <a:txBody>
                    <a:bodyPr/>
                    <a:lstStyle/>
                    <a:p>
                      <a:pPr marL="0" indent="0" algn="r" defTabSz="914400" rtl="0" eaLnBrk="1" fontAlgn="b" latinLnBrk="0" hangingPunct="1">
                        <a:tabLst>
                          <a:tab pos="1312863" algn="dec"/>
                        </a:tabLst>
                      </a:pPr>
                      <a:r>
                        <a:rPr lang="en-US" sz="1200" u="none" strike="noStrike" kern="1200" dirty="0" smtClean="0">
                          <a:effectLst/>
                        </a:rPr>
                        <a:t>	33,871,648</a:t>
                      </a:r>
                      <a:endParaRPr lang="en-US" sz="1200" u="none" strike="noStrike" kern="1200" dirty="0" smtClean="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37,253,956</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3,382,308</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10.0%</a:t>
                      </a:r>
                      <a:endParaRPr lang="en-US" sz="1200" u="none" strike="noStrike" kern="1200" dirty="0">
                        <a:solidFill>
                          <a:srgbClr val="1B1E7A"/>
                        </a:solidFill>
                        <a:effectLst/>
                        <a:latin typeface="+mn-lt"/>
                        <a:ea typeface="+mn-ea"/>
                        <a:cs typeface="+mn-cs"/>
                      </a:endParaRPr>
                    </a:p>
                  </a:txBody>
                  <a:tcPr marL="9525" marR="9525" marT="9525" marB="0" anchor="b"/>
                </a:tc>
              </a:tr>
              <a:tr h="218399">
                <a:tc>
                  <a:txBody>
                    <a:bodyPr/>
                    <a:lstStyle/>
                    <a:p>
                      <a:pPr algn="l" rtl="0" fontAlgn="ctr"/>
                      <a:r>
                        <a:rPr lang="en-US" sz="1200" u="none" strike="noStrike" dirty="0">
                          <a:effectLst/>
                        </a:rPr>
                        <a:t>Florida</a:t>
                      </a:r>
                      <a:endParaRPr lang="en-US" sz="1200" b="0" i="0" u="none" strike="noStrike" dirty="0">
                        <a:solidFill>
                          <a:srgbClr val="1B1E7A"/>
                        </a:solidFill>
                        <a:effectLst/>
                        <a:latin typeface="Calibri"/>
                      </a:endParaRPr>
                    </a:p>
                  </a:txBody>
                  <a:tcPr marL="9525" marR="9525" marT="9525" marB="0" anchor="ctr"/>
                </a:tc>
                <a:tc>
                  <a:txBody>
                    <a:bodyPr/>
                    <a:lstStyle/>
                    <a:p>
                      <a:pPr marL="0" indent="0" algn="r" defTabSz="914400" rtl="0" eaLnBrk="1" fontAlgn="b" latinLnBrk="0" hangingPunct="1">
                        <a:tabLst>
                          <a:tab pos="1312863" algn="dec"/>
                        </a:tabLst>
                      </a:pPr>
                      <a:r>
                        <a:rPr lang="en-US" sz="1200" u="none" strike="noStrike" kern="1200" dirty="0" smtClean="0">
                          <a:effectLst/>
                        </a:rPr>
                        <a:t>	15,982,378</a:t>
                      </a:r>
                      <a:endParaRPr lang="en-US" sz="1200" u="none" strike="noStrike" kern="1200" dirty="0" smtClean="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18,801,310</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2,818,932</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17.6%</a:t>
                      </a:r>
                      <a:endParaRPr lang="en-US" sz="1200" u="none" strike="noStrike" kern="1200" dirty="0">
                        <a:solidFill>
                          <a:srgbClr val="1B1E7A"/>
                        </a:solidFill>
                        <a:effectLst/>
                        <a:latin typeface="+mn-lt"/>
                        <a:ea typeface="+mn-ea"/>
                        <a:cs typeface="+mn-cs"/>
                      </a:endParaRPr>
                    </a:p>
                  </a:txBody>
                  <a:tcPr marL="9525" marR="9525" marT="9525" marB="0" anchor="b"/>
                </a:tc>
              </a:tr>
              <a:tr h="218399">
                <a:tc>
                  <a:txBody>
                    <a:bodyPr/>
                    <a:lstStyle/>
                    <a:p>
                      <a:pPr algn="l" rtl="0" fontAlgn="ctr"/>
                      <a:r>
                        <a:rPr lang="en-US" sz="1200" u="none" strike="noStrike" dirty="0">
                          <a:effectLst/>
                        </a:rPr>
                        <a:t>Georgia</a:t>
                      </a:r>
                      <a:endParaRPr lang="en-US" sz="1200" b="0" i="0" u="none" strike="noStrike" dirty="0">
                        <a:solidFill>
                          <a:srgbClr val="1B1E7A"/>
                        </a:solidFill>
                        <a:effectLst/>
                        <a:latin typeface="Calibri"/>
                      </a:endParaRPr>
                    </a:p>
                  </a:txBody>
                  <a:tcPr marL="9525" marR="9525" marT="9525" marB="0" anchor="ctr"/>
                </a:tc>
                <a:tc>
                  <a:txBody>
                    <a:bodyPr/>
                    <a:lstStyle/>
                    <a:p>
                      <a:pPr marL="0" indent="0" algn="r" defTabSz="914400" rtl="0" eaLnBrk="1" fontAlgn="b" latinLnBrk="0" hangingPunct="1">
                        <a:tabLst>
                          <a:tab pos="1312863" algn="dec"/>
                        </a:tabLst>
                      </a:pPr>
                      <a:r>
                        <a:rPr lang="en-US" sz="1200" u="none" strike="noStrike" kern="1200" dirty="0" smtClean="0">
                          <a:effectLst/>
                        </a:rPr>
                        <a:t>	8,186,453</a:t>
                      </a:r>
                      <a:endParaRPr lang="en-US" sz="1200" u="none" strike="noStrike" kern="1200" dirty="0" smtClean="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9,687,653</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1,501,200</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18.3%</a:t>
                      </a:r>
                      <a:endParaRPr lang="en-US" sz="1200" u="none" strike="noStrike" kern="1200" dirty="0">
                        <a:solidFill>
                          <a:srgbClr val="1B1E7A"/>
                        </a:solidFill>
                        <a:effectLst/>
                        <a:latin typeface="+mn-lt"/>
                        <a:ea typeface="+mn-ea"/>
                        <a:cs typeface="+mn-cs"/>
                      </a:endParaRPr>
                    </a:p>
                  </a:txBody>
                  <a:tcPr marL="9525" marR="9525" marT="9525" marB="0" anchor="b"/>
                </a:tc>
              </a:tr>
              <a:tr h="218399">
                <a:tc>
                  <a:txBody>
                    <a:bodyPr/>
                    <a:lstStyle/>
                    <a:p>
                      <a:pPr algn="l" rtl="0" fontAlgn="b"/>
                      <a:r>
                        <a:rPr lang="en-US" sz="1200" u="none" strike="noStrike" dirty="0">
                          <a:effectLst/>
                        </a:rPr>
                        <a:t>North Carolina</a:t>
                      </a:r>
                      <a:endParaRPr lang="en-US" sz="1200" b="0" i="0" u="none" strike="noStrike" dirty="0">
                        <a:solidFill>
                          <a:srgbClr val="1B1E7A"/>
                        </a:solidFill>
                        <a:effectLst/>
                        <a:latin typeface="Calibri"/>
                      </a:endParaRPr>
                    </a:p>
                  </a:txBody>
                  <a:tcPr marL="9525" marR="9525" marT="9525" marB="0" anchor="b"/>
                </a:tc>
                <a:tc>
                  <a:txBody>
                    <a:bodyPr/>
                    <a:lstStyle/>
                    <a:p>
                      <a:pPr algn="r" fontAlgn="b"/>
                      <a:r>
                        <a:rPr lang="en-US" sz="1200" u="none" strike="noStrike" kern="1200" dirty="0">
                          <a:effectLst/>
                        </a:rPr>
                        <a:t>           8,049,313 </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           9,535,483 </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         1,486,170 </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18.5%</a:t>
                      </a:r>
                      <a:endParaRPr lang="en-US" sz="1200" u="none" strike="noStrike" kern="1200" dirty="0">
                        <a:solidFill>
                          <a:srgbClr val="1B1E7A"/>
                        </a:solidFill>
                        <a:effectLst/>
                        <a:latin typeface="+mn-lt"/>
                        <a:ea typeface="+mn-ea"/>
                        <a:cs typeface="+mn-cs"/>
                      </a:endParaRPr>
                    </a:p>
                  </a:txBody>
                  <a:tcPr marL="9525" marR="9525" marT="9525" marB="0" anchor="b"/>
                </a:tc>
              </a:tr>
              <a:tr h="218399">
                <a:tc>
                  <a:txBody>
                    <a:bodyPr/>
                    <a:lstStyle/>
                    <a:p>
                      <a:pPr algn="l" rtl="0" fontAlgn="b"/>
                      <a:r>
                        <a:rPr lang="en-US" sz="1200" u="none" strike="noStrike" dirty="0">
                          <a:effectLst/>
                        </a:rPr>
                        <a:t>Arizona</a:t>
                      </a:r>
                      <a:endParaRPr lang="en-US" sz="1200" b="0" i="0" u="none" strike="noStrike" dirty="0">
                        <a:solidFill>
                          <a:srgbClr val="1B1E7A"/>
                        </a:solidFill>
                        <a:effectLst/>
                        <a:latin typeface="Calibri"/>
                      </a:endParaRPr>
                    </a:p>
                  </a:txBody>
                  <a:tcPr marL="9525" marR="9525" marT="9525" marB="0" anchor="b"/>
                </a:tc>
                <a:tc>
                  <a:txBody>
                    <a:bodyPr/>
                    <a:lstStyle/>
                    <a:p>
                      <a:pPr algn="r" fontAlgn="b"/>
                      <a:r>
                        <a:rPr lang="en-US" sz="1200" u="none" strike="noStrike" kern="1200" dirty="0">
                          <a:effectLst/>
                        </a:rPr>
                        <a:t>           5,130,632 </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           6,392,017 </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         1,261,385 </a:t>
                      </a:r>
                      <a:endParaRPr lang="en-US" sz="1200" u="none" strike="noStrike" kern="1200" dirty="0">
                        <a:solidFill>
                          <a:srgbClr val="1B1E7A"/>
                        </a:solidFill>
                        <a:effectLst/>
                        <a:latin typeface="+mn-lt"/>
                        <a:ea typeface="+mn-ea"/>
                        <a:cs typeface="+mn-cs"/>
                      </a:endParaRPr>
                    </a:p>
                  </a:txBody>
                  <a:tcPr marL="9525" marR="9525" marT="9525" marB="0" anchor="b"/>
                </a:tc>
                <a:tc>
                  <a:txBody>
                    <a:bodyPr/>
                    <a:lstStyle/>
                    <a:p>
                      <a:pPr algn="r" fontAlgn="b"/>
                      <a:r>
                        <a:rPr lang="en-US" sz="1200" u="none" strike="noStrike" kern="1200" dirty="0">
                          <a:effectLst/>
                        </a:rPr>
                        <a:t>24.6%</a:t>
                      </a:r>
                      <a:endParaRPr lang="en-US" sz="1200" u="none" strike="noStrike" kern="1200" dirty="0">
                        <a:solidFill>
                          <a:srgbClr val="1B1E7A"/>
                        </a:solidFill>
                        <a:effectLst/>
                        <a:latin typeface="+mn-lt"/>
                        <a:ea typeface="+mn-ea"/>
                        <a:cs typeface="+mn-cs"/>
                      </a:endParaRPr>
                    </a:p>
                  </a:txBody>
                  <a:tcPr marL="9525" marR="9525" marT="9525" marB="0" anchor="b"/>
                </a:tc>
              </a:tr>
              <a:tr h="447541">
                <a:tc gridSpan="5">
                  <a:txBody>
                    <a:bodyPr/>
                    <a:lstStyle/>
                    <a:p>
                      <a:pPr marL="339725" indent="-339725"/>
                      <a:r>
                        <a:rPr lang="en-US" sz="1050" dirty="0" smtClean="0"/>
                        <a:t>Population values are decennial</a:t>
                      </a:r>
                      <a:r>
                        <a:rPr lang="en-US" sz="1050" baseline="0" dirty="0" smtClean="0"/>
                        <a:t> </a:t>
                      </a:r>
                      <a:r>
                        <a:rPr lang="en-US" sz="1050" dirty="0" smtClean="0"/>
                        <a:t>census counts for April 1, 2000 and April 1, 2010.</a:t>
                      </a:r>
                    </a:p>
                    <a:p>
                      <a:pPr marL="339725" indent="-339725"/>
                      <a:endParaRPr lang="en-US" sz="500" b="1" dirty="0" smtClean="0">
                        <a:solidFill>
                          <a:srgbClr val="1B1E7A"/>
                        </a:solidFill>
                        <a:latin typeface="Arial" pitchFamily="34" charset="0"/>
                        <a:cs typeface="Arial" pitchFamily="34" charset="0"/>
                      </a:endParaRPr>
                    </a:p>
                  </a:txBody>
                  <a:tcPr anchor="b"/>
                </a:tc>
                <a:tc hMerge="1">
                  <a:txBody>
                    <a:bodyPr/>
                    <a:lstStyle/>
                    <a:p>
                      <a:pPr marL="0" indent="0" algn="l" defTabSz="914400" rtl="0" eaLnBrk="1" latinLnBrk="0" hangingPunct="1">
                        <a:tabLst>
                          <a:tab pos="1312863" algn="dec"/>
                        </a:tabLst>
                      </a:pPr>
                      <a:endParaRPr lang="en-US" sz="1450" b="1" kern="1200" spc="-100" baseline="0" dirty="0" smtClean="0">
                        <a:solidFill>
                          <a:sysClr val="windowText" lastClr="000000"/>
                        </a:solidFill>
                        <a:latin typeface="Arial Black" pitchFamily="34" charset="0"/>
                        <a:ea typeface="+mn-ea"/>
                        <a:cs typeface="+mn-cs"/>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marL="0" indent="0" algn="l" defTabSz="914400" rtl="0" eaLnBrk="1" latinLnBrk="0" hangingPunct="1">
                        <a:tabLst>
                          <a:tab pos="1312863" algn="dec"/>
                        </a:tabLst>
                      </a:pPr>
                      <a:endParaRPr lang="en-US" sz="1450" b="1" kern="1200" spc="-100" baseline="0" dirty="0" smtClean="0">
                        <a:solidFill>
                          <a:sysClr val="windowText" lastClr="000000"/>
                        </a:solidFill>
                        <a:latin typeface="Arial Black" pitchFamily="34" charset="0"/>
                        <a:ea typeface="+mn-ea"/>
                        <a:cs typeface="+mn-cs"/>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marL="0" indent="0" algn="l" defTabSz="914400" rtl="0" eaLnBrk="1" latinLnBrk="0" hangingPunct="1">
                        <a:tabLst>
                          <a:tab pos="1312863" algn="dec"/>
                        </a:tabLst>
                      </a:pPr>
                      <a:endParaRPr lang="en-US" sz="1450" b="1" kern="1200" spc="-100" baseline="0" dirty="0" smtClean="0">
                        <a:solidFill>
                          <a:sysClr val="windowText" lastClr="000000"/>
                        </a:solidFill>
                        <a:latin typeface="Arial Black" pitchFamily="34" charset="0"/>
                        <a:ea typeface="+mn-ea"/>
                        <a:cs typeface="+mn-cs"/>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marL="0" algn="l" defTabSz="914400" rtl="0" eaLnBrk="1" latinLnBrk="0" hangingPunct="1">
                        <a:tabLst>
                          <a:tab pos="631825" algn="dec"/>
                        </a:tabLst>
                      </a:pPr>
                      <a:endParaRPr lang="en-US" sz="1450" b="1" kern="1200" spc="-100" baseline="0" dirty="0" smtClean="0">
                        <a:solidFill>
                          <a:sysClr val="windowText" lastClr="000000"/>
                        </a:solidFill>
                        <a:latin typeface="Arial Black" pitchFamily="34" charset="0"/>
                        <a:ea typeface="+mn-ea"/>
                        <a:cs typeface="+mn-cs"/>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5" name="TextBox 4"/>
          <p:cNvSpPr txBox="1"/>
          <p:nvPr/>
        </p:nvSpPr>
        <p:spPr>
          <a:xfrm>
            <a:off x="6525920" y="6062990"/>
            <a:ext cx="2389480" cy="261610"/>
          </a:xfrm>
          <a:prstGeom prst="rect">
            <a:avLst/>
          </a:prstGeom>
          <a:noFill/>
        </p:spPr>
        <p:txBody>
          <a:bodyPr wrap="square" rtlCol="0">
            <a:spAutoFit/>
          </a:bodyPr>
          <a:lstStyle/>
          <a:p>
            <a:r>
              <a:rPr lang="en-US" sz="1100" dirty="0" smtClean="0">
                <a:solidFill>
                  <a:schemeClr val="accent1">
                    <a:lumMod val="75000"/>
                  </a:schemeClr>
                </a:solidFill>
              </a:rPr>
              <a:t>15.7% of numerical change in U.S. </a:t>
            </a:r>
            <a:endParaRPr lang="en-US" sz="1100" dirty="0">
              <a:solidFill>
                <a:schemeClr val="accent1">
                  <a:lumMod val="75000"/>
                </a:schemeClr>
              </a:solidFill>
            </a:endParaRPr>
          </a:p>
        </p:txBody>
      </p:sp>
      <p:cxnSp>
        <p:nvCxnSpPr>
          <p:cNvPr id="6" name="Straight Arrow Connector 5"/>
          <p:cNvCxnSpPr/>
          <p:nvPr/>
        </p:nvCxnSpPr>
        <p:spPr>
          <a:xfrm flipH="1">
            <a:off x="7620001" y="4724400"/>
            <a:ext cx="2285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7835986" y="4724400"/>
            <a:ext cx="12614" cy="1066800"/>
          </a:xfrm>
          <a:prstGeom prst="line">
            <a:avLst/>
          </a:prstGeom>
        </p:spPr>
        <p:style>
          <a:lnRef idx="1">
            <a:schemeClr val="accent1"/>
          </a:lnRef>
          <a:fillRef idx="0">
            <a:schemeClr val="accent1"/>
          </a:fillRef>
          <a:effectRef idx="0">
            <a:schemeClr val="accent1"/>
          </a:effectRef>
          <a:fontRef idx="minor">
            <a:schemeClr val="tx1"/>
          </a:fontRef>
        </p:style>
      </p:cxnSp>
      <p:sp>
        <p:nvSpPr>
          <p:cNvPr id="8" name="Left Brace 7"/>
          <p:cNvSpPr/>
          <p:nvPr/>
        </p:nvSpPr>
        <p:spPr>
          <a:xfrm rot="5400000">
            <a:off x="7683586" y="5099932"/>
            <a:ext cx="304800" cy="1676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Rectangle 16"/>
          <p:cNvSpPr/>
          <p:nvPr/>
        </p:nvSpPr>
        <p:spPr>
          <a:xfrm>
            <a:off x="31376" y="6521404"/>
            <a:ext cx="8001000" cy="276999"/>
          </a:xfrm>
          <a:prstGeom prst="rect">
            <a:avLst/>
          </a:prstGeom>
        </p:spPr>
        <p:txBody>
          <a:bodyPr wrap="square">
            <a:spAutoFit/>
          </a:bodyPr>
          <a:lstStyle/>
          <a:p>
            <a:r>
              <a:rPr lang="en-US" sz="1200" dirty="0" smtClean="0">
                <a:solidFill>
                  <a:schemeClr val="tx1">
                    <a:lumMod val="50000"/>
                    <a:lumOff val="50000"/>
                  </a:schemeClr>
                </a:solidFill>
                <a:latin typeface="+mn-lt"/>
              </a:rPr>
              <a:t>Source: U.S. Census Bureau. 2000 and 2010 </a:t>
            </a:r>
            <a:r>
              <a:rPr lang="en-US" sz="1200" dirty="0" smtClean="0">
                <a:solidFill>
                  <a:schemeClr val="tx1">
                    <a:lumMod val="50000"/>
                    <a:lumOff val="50000"/>
                  </a:schemeClr>
                </a:solidFill>
              </a:rPr>
              <a:t>Apportionment Data</a:t>
            </a:r>
            <a:r>
              <a:rPr lang="en-US" sz="1100" dirty="0" smtClean="0">
                <a:solidFill>
                  <a:schemeClr val="tx1">
                    <a:lumMod val="50000"/>
                    <a:lumOff val="50000"/>
                  </a:schemeClr>
                </a:solidFill>
              </a:rPr>
              <a:t>.				</a:t>
            </a:r>
            <a:endParaRPr lang="en-US" sz="1100" dirty="0">
              <a:solidFill>
                <a:schemeClr val="tx1">
                  <a:lumMod val="50000"/>
                  <a:lumOff val="50000"/>
                </a:schemeClr>
              </a:solidFill>
            </a:endParaRPr>
          </a:p>
        </p:txBody>
      </p:sp>
    </p:spTree>
    <p:extLst>
      <p:ext uri="{BB962C8B-B14F-4D97-AF65-F5344CB8AC3E}">
        <p14:creationId xmlns:p14="http://schemas.microsoft.com/office/powerpoint/2010/main" val="686032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lnSpcReduction="10000"/>
          </a:bodyPr>
          <a:lstStyle/>
          <a:p>
            <a:r>
              <a:rPr lang="en-US" dirty="0" smtClean="0"/>
              <a:t>Increases in net AGI can produce related increases in consumer expenditures, jobs, GDP, and state sales/property, and income taxes.</a:t>
            </a:r>
          </a:p>
          <a:p>
            <a:r>
              <a:rPr lang="en-US" dirty="0" smtClean="0"/>
              <a:t>Future studies could evaluate economic impact of net migration flows, particularly net AGI’s, in states with and without state income tax.</a:t>
            </a:r>
          </a:p>
          <a:p>
            <a:r>
              <a:rPr lang="en-US" dirty="0" smtClean="0"/>
              <a:t>Compare ACS household incomes of in- versus out-migrants with IRS inflow and outflow AGIs.</a:t>
            </a:r>
          </a:p>
          <a:p>
            <a:r>
              <a:rPr lang="en-US" dirty="0"/>
              <a:t>While it is </a:t>
            </a:r>
            <a:r>
              <a:rPr lang="en-US" dirty="0" smtClean="0"/>
              <a:t>clear migration is an important part of Texas’ growth, </a:t>
            </a:r>
            <a:r>
              <a:rPr lang="en-US" dirty="0"/>
              <a:t>motivations for migrating to or from Texas are less </a:t>
            </a:r>
            <a:r>
              <a:rPr lang="en-US" dirty="0" smtClean="0"/>
              <a:t>clear, but there is some evidence of an economic pull.</a:t>
            </a:r>
            <a:endParaRPr lang="en-US" dirty="0"/>
          </a:p>
          <a:p>
            <a:endParaRPr lang="en-US" dirty="0" smtClean="0"/>
          </a:p>
          <a:p>
            <a:endParaRPr lang="en-US" dirty="0"/>
          </a:p>
        </p:txBody>
      </p:sp>
      <p:sp>
        <p:nvSpPr>
          <p:cNvPr id="5" name="Title 4"/>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104279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57400"/>
            <a:ext cx="7745505" cy="3877815"/>
          </a:xfrm>
        </p:spPr>
        <p:txBody>
          <a:bodyPr>
            <a:normAutofit/>
          </a:bodyPr>
          <a:lstStyle/>
          <a:p>
            <a:r>
              <a:rPr lang="en-US" sz="2000" dirty="0" smtClean="0"/>
              <a:t>Texas has had a net surplus of migrants dating back to 1960.</a:t>
            </a:r>
          </a:p>
          <a:p>
            <a:r>
              <a:rPr lang="en-US" sz="2000" dirty="0" smtClean="0"/>
              <a:t>In the </a:t>
            </a:r>
            <a:r>
              <a:rPr lang="en-US" sz="2000" dirty="0"/>
              <a:t>last decade, </a:t>
            </a:r>
            <a:r>
              <a:rPr lang="en-US" sz="2000" dirty="0" smtClean="0"/>
              <a:t>net </a:t>
            </a:r>
            <a:r>
              <a:rPr lang="en-US" sz="2000" dirty="0"/>
              <a:t>migration </a:t>
            </a:r>
            <a:r>
              <a:rPr lang="en-US" sz="2000" dirty="0" smtClean="0"/>
              <a:t>contributed </a:t>
            </a:r>
            <a:r>
              <a:rPr lang="en-US" sz="2000" dirty="0"/>
              <a:t>a little less than half to the </a:t>
            </a:r>
            <a:r>
              <a:rPr lang="en-US" sz="2000" dirty="0" smtClean="0"/>
              <a:t>Texas total population growth.</a:t>
            </a:r>
            <a:endParaRPr lang="en-US" sz="2000" dirty="0"/>
          </a:p>
          <a:p>
            <a:endParaRPr lang="en-US" sz="2000" dirty="0"/>
          </a:p>
        </p:txBody>
      </p:sp>
      <p:sp>
        <p:nvSpPr>
          <p:cNvPr id="3" name="Title 2"/>
          <p:cNvSpPr>
            <a:spLocks noGrp="1"/>
          </p:cNvSpPr>
          <p:nvPr>
            <p:ph type="title"/>
          </p:nvPr>
        </p:nvSpPr>
        <p:spPr/>
        <p:txBody>
          <a:bodyPr/>
          <a:lstStyle/>
          <a:p>
            <a:r>
              <a:rPr lang="en-US" dirty="0" smtClean="0"/>
              <a:t>Background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79507950"/>
              </p:ext>
            </p:extLst>
          </p:nvPr>
        </p:nvGraphicFramePr>
        <p:xfrm>
          <a:off x="152400" y="3200400"/>
          <a:ext cx="8762999" cy="3209541"/>
        </p:xfrm>
        <a:graphic>
          <a:graphicData uri="http://schemas.openxmlformats.org/drawingml/2006/table">
            <a:tbl>
              <a:tblPr firstRow="1" bandRow="1">
                <a:tableStyleId>{8A107856-5554-42FB-B03E-39F5DBC370BA}</a:tableStyleId>
              </a:tblPr>
              <a:tblGrid>
                <a:gridCol w="839011"/>
                <a:gridCol w="1320664"/>
                <a:gridCol w="1320664"/>
                <a:gridCol w="1087606"/>
                <a:gridCol w="1173328"/>
                <a:gridCol w="939736"/>
                <a:gridCol w="1009921"/>
                <a:gridCol w="1072069"/>
              </a:tblGrid>
              <a:tr h="254585">
                <a:tc gridSpan="8">
                  <a:txBody>
                    <a:bodyPr/>
                    <a:lstStyle/>
                    <a:p>
                      <a:pPr>
                        <a:tabLst>
                          <a:tab pos="7720013" algn="ctr"/>
                        </a:tabLst>
                      </a:pPr>
                      <a:r>
                        <a:rPr lang="en-US" sz="1050" b="1" dirty="0" smtClean="0"/>
                        <a:t>	</a:t>
                      </a:r>
                      <a:r>
                        <a:rPr lang="en-US" sz="1100" b="1" dirty="0" smtClean="0"/>
                        <a:t>Percent Change</a:t>
                      </a:r>
                      <a:r>
                        <a:rPr lang="en-US" sz="1100" b="1" baseline="0" dirty="0" smtClean="0"/>
                        <a:t> </a:t>
                      </a:r>
                      <a:r>
                        <a:rPr lang="en-US" sz="1100" b="1" dirty="0" smtClean="0"/>
                        <a:t>Due to</a:t>
                      </a:r>
                      <a:endParaRPr lang="en-US" sz="1100" b="1" dirty="0">
                        <a:solidFill>
                          <a:srgbClr val="1B1E7A"/>
                        </a:solidFill>
                        <a:latin typeface="Arial" pitchFamily="34" charset="0"/>
                        <a:cs typeface="Arial" pitchFamily="34" charset="0"/>
                      </a:endParaRPr>
                    </a:p>
                  </a:txBody>
                  <a:tcPr anchor="ct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hMerge="1">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19316">
                <a:tc>
                  <a:txBody>
                    <a:bodyPr/>
                    <a:lstStyle/>
                    <a:p>
                      <a:pPr algn="l"/>
                      <a:r>
                        <a:rPr lang="en-US" sz="1100" b="1" dirty="0" smtClean="0"/>
                        <a:t>Year*</a:t>
                      </a:r>
                      <a:endParaRPr lang="en-US" sz="1100" b="1" dirty="0">
                        <a:solidFill>
                          <a:srgbClr val="1B1E7A"/>
                        </a:solidFill>
                        <a:latin typeface="Arial" pitchFamily="34" charset="0"/>
                        <a:cs typeface="Arial" pitchFamily="34" charset="0"/>
                      </a:endParaRPr>
                    </a:p>
                  </a:txBody>
                  <a:tcPr anchor="b"/>
                </a:tc>
                <a:tc>
                  <a:txBody>
                    <a:bodyPr/>
                    <a:lstStyle/>
                    <a:p>
                      <a:pPr marL="117475" indent="0" algn="ctr"/>
                      <a:r>
                        <a:rPr lang="en-US" sz="1100" b="1" dirty="0" smtClean="0"/>
                        <a:t>Population</a:t>
                      </a:r>
                      <a:endParaRPr lang="en-US" sz="1100" b="1" dirty="0">
                        <a:solidFill>
                          <a:srgbClr val="1B1E7A"/>
                        </a:solidFill>
                        <a:latin typeface="Arial" pitchFamily="34" charset="0"/>
                        <a:cs typeface="Arial" pitchFamily="34" charset="0"/>
                      </a:endParaRPr>
                    </a:p>
                  </a:txBody>
                  <a:tcPr anchor="b"/>
                </a:tc>
                <a:tc>
                  <a:txBody>
                    <a:bodyPr/>
                    <a:lstStyle/>
                    <a:p>
                      <a:pPr marL="4763" indent="0" algn="ctr"/>
                      <a:r>
                        <a:rPr lang="en-US" sz="1100" b="1" dirty="0" smtClean="0"/>
                        <a:t>Numerical</a:t>
                      </a:r>
                    </a:p>
                    <a:p>
                      <a:pPr marL="4763" indent="0" algn="ctr"/>
                      <a:r>
                        <a:rPr lang="en-US" sz="1100" b="1" dirty="0" smtClean="0"/>
                        <a:t>Change</a:t>
                      </a:r>
                      <a:endParaRPr lang="en-US" sz="1100" b="1" dirty="0">
                        <a:solidFill>
                          <a:srgbClr val="1B1E7A"/>
                        </a:solidFill>
                        <a:latin typeface="Arial" pitchFamily="34" charset="0"/>
                        <a:cs typeface="Arial" pitchFamily="34" charset="0"/>
                      </a:endParaRPr>
                    </a:p>
                  </a:txBody>
                  <a:tcPr anchor="b"/>
                </a:tc>
                <a:tc>
                  <a:txBody>
                    <a:bodyPr/>
                    <a:lstStyle/>
                    <a:p>
                      <a:pPr marL="0" indent="0" algn="ctr">
                        <a:tabLst/>
                      </a:pPr>
                      <a:r>
                        <a:rPr lang="en-US" sz="1100" b="1" dirty="0" smtClean="0"/>
                        <a:t>Natural</a:t>
                      </a:r>
                    </a:p>
                    <a:p>
                      <a:pPr marL="0" indent="0" algn="ctr">
                        <a:tabLst/>
                      </a:pPr>
                      <a:r>
                        <a:rPr lang="en-US" sz="1100" b="1" kern="1200" dirty="0" smtClean="0"/>
                        <a:t>Increase</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58738" indent="0" algn="ctr"/>
                      <a:r>
                        <a:rPr lang="en-US" sz="1100" b="1" dirty="0" smtClean="0"/>
                        <a:t>Net</a:t>
                      </a:r>
                    </a:p>
                    <a:p>
                      <a:pPr marL="0" indent="0" algn="ctr"/>
                      <a:r>
                        <a:rPr lang="en-US" sz="1100" b="1" dirty="0" smtClean="0"/>
                        <a:t>Migration</a:t>
                      </a:r>
                      <a:endParaRPr lang="en-US" sz="1100" b="1" dirty="0">
                        <a:solidFill>
                          <a:srgbClr val="1B1E7A"/>
                        </a:solidFill>
                        <a:latin typeface="Arial" pitchFamily="34" charset="0"/>
                        <a:cs typeface="Arial" pitchFamily="34" charset="0"/>
                      </a:endParaRPr>
                    </a:p>
                  </a:txBody>
                  <a:tcPr anchor="b"/>
                </a:tc>
                <a:tc>
                  <a:txBody>
                    <a:bodyPr/>
                    <a:lstStyle/>
                    <a:p>
                      <a:pPr algn="ctr"/>
                      <a:r>
                        <a:rPr lang="en-US" sz="1100" b="1" dirty="0" smtClean="0"/>
                        <a:t>Percent</a:t>
                      </a:r>
                    </a:p>
                    <a:p>
                      <a:pPr algn="ctr"/>
                      <a:r>
                        <a:rPr lang="en-US" sz="1100" b="1" dirty="0" smtClean="0"/>
                        <a:t>Change</a:t>
                      </a:r>
                      <a:endParaRPr lang="en-US" sz="1100" b="1" dirty="0">
                        <a:solidFill>
                          <a:srgbClr val="1B1E7A"/>
                        </a:solidFill>
                        <a:latin typeface="Arial" pitchFamily="34" charset="0"/>
                        <a:cs typeface="Arial" pitchFamily="34" charset="0"/>
                      </a:endParaRPr>
                    </a:p>
                  </a:txBody>
                  <a:tcPr anchor="b"/>
                </a:tc>
                <a:tc>
                  <a:txBody>
                    <a:bodyPr/>
                    <a:lstStyle/>
                    <a:p>
                      <a:pPr algn="ctr"/>
                      <a:r>
                        <a:rPr lang="en-US" sz="1100" b="1" dirty="0" smtClean="0"/>
                        <a:t>Natural</a:t>
                      </a:r>
                    </a:p>
                    <a:p>
                      <a:pPr algn="ctr"/>
                      <a:r>
                        <a:rPr lang="en-US" sz="1100" b="1" dirty="0" smtClean="0"/>
                        <a:t>Increase</a:t>
                      </a:r>
                      <a:endParaRPr lang="en-US" sz="1100" b="1" dirty="0">
                        <a:solidFill>
                          <a:srgbClr val="1B1E7A"/>
                        </a:solidFill>
                        <a:latin typeface="Arial" pitchFamily="34" charset="0"/>
                        <a:cs typeface="Arial" pitchFamily="34" charset="0"/>
                      </a:endParaRPr>
                    </a:p>
                  </a:txBody>
                  <a:tcPr anchor="b"/>
                </a:tc>
                <a:tc>
                  <a:txBody>
                    <a:bodyPr/>
                    <a:lstStyle/>
                    <a:p>
                      <a:pPr algn="ctr"/>
                      <a:r>
                        <a:rPr lang="en-US" sz="1100" b="1" dirty="0" smtClean="0"/>
                        <a:t>Net</a:t>
                      </a:r>
                    </a:p>
                    <a:p>
                      <a:pPr algn="ctr"/>
                      <a:r>
                        <a:rPr lang="en-US" sz="1100" b="1" dirty="0" smtClean="0"/>
                        <a:t>Migration</a:t>
                      </a:r>
                      <a:endParaRPr lang="en-US" sz="1100" b="1" dirty="0">
                        <a:solidFill>
                          <a:srgbClr val="1B1E7A"/>
                        </a:solidFill>
                        <a:latin typeface="Arial" pitchFamily="34" charset="0"/>
                        <a:cs typeface="Arial" pitchFamily="34" charset="0"/>
                      </a:endParaRPr>
                    </a:p>
                  </a:txBody>
                  <a:tcPr anchor="b"/>
                </a:tc>
              </a:tr>
              <a:tr h="299901">
                <a:tc>
                  <a:txBody>
                    <a:bodyPr/>
                    <a:lstStyle/>
                    <a:p>
                      <a:pPr algn="l"/>
                      <a:r>
                        <a:rPr lang="en-US" sz="1100" dirty="0" smtClean="0"/>
                        <a:t>1950</a:t>
                      </a:r>
                      <a:endParaRPr lang="en-US" sz="1100" b="1" dirty="0">
                        <a:solidFill>
                          <a:srgbClr val="1B1E7A"/>
                        </a:solidFill>
                        <a:latin typeface="Arial" pitchFamily="34" charset="0"/>
                        <a:cs typeface="Arial" pitchFamily="34" charset="0"/>
                      </a:endParaRPr>
                    </a:p>
                  </a:txBody>
                  <a:tcPr anchor="b"/>
                </a:tc>
                <a:tc>
                  <a:txBody>
                    <a:bodyPr/>
                    <a:lstStyle/>
                    <a:p>
                      <a:pPr marL="0" algn="ctr" defTabSz="914400" rtl="0" eaLnBrk="1" latinLnBrk="0" hangingPunct="1">
                        <a:tabLst>
                          <a:tab pos="1084263" algn="r"/>
                        </a:tabLst>
                      </a:pPr>
                      <a:r>
                        <a:rPr lang="en-US" sz="1100" kern="1200" dirty="0" smtClean="0"/>
                        <a:t>	7,711,194</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690563" algn="dec"/>
                        </a:tabLst>
                      </a:pPr>
                      <a:r>
                        <a:rPr lang="en-US" sz="1100" kern="1200" dirty="0" smtClean="0"/>
                        <a:t>	--</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509588" algn="dec"/>
                        </a:tabLst>
                      </a:pPr>
                      <a:r>
                        <a:rPr lang="en-US" sz="1100" kern="1200" dirty="0" smtClean="0"/>
                        <a:t>	--</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574675" algn="dec"/>
                        </a:tabLst>
                      </a:pPr>
                      <a:r>
                        <a:rPr lang="en-US" sz="1100" kern="1200" dirty="0" smtClean="0"/>
                        <a:t>	--</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574675" algn="dec"/>
                        </a:tabLst>
                      </a:pPr>
                      <a:r>
                        <a:rPr lang="en-US" sz="1100" kern="1200" dirty="0" smtClean="0"/>
                        <a:t>	--</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574675" algn="dec"/>
                        </a:tabLst>
                      </a:pPr>
                      <a:r>
                        <a:rPr lang="en-US" sz="1100" kern="1200" dirty="0" smtClean="0"/>
                        <a:t>--</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574675" algn="dec"/>
                        </a:tabLst>
                      </a:pPr>
                      <a:r>
                        <a:rPr lang="en-US" sz="1100" kern="1200" dirty="0" smtClean="0"/>
                        <a:t>--</a:t>
                      </a:r>
                      <a:endParaRPr lang="en-US" sz="1100" b="1" kern="1200" dirty="0">
                        <a:solidFill>
                          <a:srgbClr val="1B1E7A"/>
                        </a:solidFill>
                        <a:latin typeface="Arial" pitchFamily="34" charset="0"/>
                        <a:ea typeface="+mn-ea"/>
                        <a:cs typeface="Arial" pitchFamily="34" charset="0"/>
                      </a:endParaRPr>
                    </a:p>
                  </a:txBody>
                  <a:tcPr anchor="b"/>
                </a:tc>
              </a:tr>
              <a:tr h="299901">
                <a:tc>
                  <a:txBody>
                    <a:bodyPr/>
                    <a:lstStyle/>
                    <a:p>
                      <a:pPr algn="l"/>
                      <a:r>
                        <a:rPr lang="en-US" sz="1100" dirty="0" smtClean="0"/>
                        <a:t>1960</a:t>
                      </a:r>
                      <a:endParaRPr lang="en-US" sz="1100" b="1" dirty="0">
                        <a:solidFill>
                          <a:srgbClr val="1B1E7A"/>
                        </a:solidFill>
                        <a:latin typeface="Arial" pitchFamily="34" charset="0"/>
                        <a:cs typeface="Arial" pitchFamily="34" charset="0"/>
                      </a:endParaRPr>
                    </a:p>
                  </a:txBody>
                  <a:tcPr anchor="b"/>
                </a:tc>
                <a:tc>
                  <a:txBody>
                    <a:bodyPr/>
                    <a:lstStyle/>
                    <a:p>
                      <a:pPr marL="0" algn="ctr" defTabSz="914400" rtl="0" eaLnBrk="1" latinLnBrk="0" hangingPunct="1">
                        <a:tabLst>
                          <a:tab pos="1084263" algn="r"/>
                        </a:tabLst>
                      </a:pPr>
                      <a:r>
                        <a:rPr lang="en-US" sz="1100" kern="1200" dirty="0" smtClean="0"/>
                        <a:t>	9,579,677</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966788" algn="r"/>
                        </a:tabLst>
                      </a:pPr>
                      <a:r>
                        <a:rPr lang="en-US" sz="1100" kern="1200" dirty="0" smtClean="0"/>
                        <a:t>	1,868,483</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796925" algn="r"/>
                          <a:tab pos="1084263" algn="r"/>
                        </a:tabLst>
                      </a:pPr>
                      <a:r>
                        <a:rPr lang="en-US" sz="1100" kern="1200" dirty="0" smtClean="0"/>
                        <a:t>	1,754,652</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862013" algn="r"/>
                          <a:tab pos="1084263" algn="r"/>
                        </a:tabLst>
                      </a:pPr>
                      <a:r>
                        <a:rPr lang="en-US" sz="1100" kern="1200" dirty="0" smtClean="0"/>
                        <a:t>	113,831</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24.2</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93.91</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algn="ctr">
                        <a:tabLst>
                          <a:tab pos="174625" algn="dec"/>
                        </a:tabLst>
                      </a:pPr>
                      <a:r>
                        <a:rPr lang="en-US" sz="1100" dirty="0" smtClean="0"/>
                        <a:t>	6.09</a:t>
                      </a:r>
                      <a:endParaRPr lang="en-US" sz="1100" b="1" dirty="0">
                        <a:solidFill>
                          <a:srgbClr val="1B1E7A"/>
                        </a:solidFill>
                        <a:latin typeface="Arial" pitchFamily="34" charset="0"/>
                        <a:cs typeface="Arial" pitchFamily="34" charset="0"/>
                      </a:endParaRPr>
                    </a:p>
                  </a:txBody>
                  <a:tcPr anchor="b"/>
                </a:tc>
              </a:tr>
              <a:tr h="299901">
                <a:tc>
                  <a:txBody>
                    <a:bodyPr/>
                    <a:lstStyle/>
                    <a:p>
                      <a:pPr algn="l"/>
                      <a:r>
                        <a:rPr lang="en-US" sz="1100" dirty="0" smtClean="0"/>
                        <a:t>1970</a:t>
                      </a:r>
                      <a:endParaRPr lang="en-US" sz="1100" b="1" dirty="0">
                        <a:solidFill>
                          <a:srgbClr val="1B1E7A"/>
                        </a:solidFill>
                        <a:latin typeface="Arial" pitchFamily="34" charset="0"/>
                        <a:cs typeface="Arial" pitchFamily="34" charset="0"/>
                      </a:endParaRPr>
                    </a:p>
                  </a:txBody>
                  <a:tcPr anchor="b"/>
                </a:tc>
                <a:tc>
                  <a:txBody>
                    <a:bodyPr/>
                    <a:lstStyle/>
                    <a:p>
                      <a:pPr marL="0" algn="ctr" defTabSz="914400" rtl="0" eaLnBrk="1" latinLnBrk="0" hangingPunct="1">
                        <a:tabLst>
                          <a:tab pos="1084263" algn="r"/>
                        </a:tabLst>
                      </a:pPr>
                      <a:r>
                        <a:rPr lang="en-US" sz="1100" kern="1200" dirty="0" smtClean="0"/>
                        <a:t>	11,196,730</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966788" algn="r"/>
                        </a:tabLst>
                      </a:pPr>
                      <a:r>
                        <a:rPr lang="en-US" sz="1100" kern="1200" dirty="0" smtClean="0"/>
                        <a:t>	1,617,053</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796925" algn="r"/>
                          <a:tab pos="1084263" algn="r"/>
                        </a:tabLst>
                      </a:pPr>
                      <a:r>
                        <a:rPr lang="en-US" sz="1100" kern="1200" dirty="0" smtClean="0"/>
                        <a:t>	1,402,683</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862013" algn="r"/>
                          <a:tab pos="1084263" algn="r"/>
                        </a:tabLst>
                      </a:pPr>
                      <a:r>
                        <a:rPr lang="en-US" sz="1100" kern="1200" dirty="0" smtClean="0"/>
                        <a:t>	214,370</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16.9</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86.74</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	13.26</a:t>
                      </a:r>
                      <a:endParaRPr lang="en-US" sz="1100" b="1" kern="1200" dirty="0" smtClean="0">
                        <a:solidFill>
                          <a:srgbClr val="1B1E7A"/>
                        </a:solidFill>
                        <a:latin typeface="Arial" pitchFamily="34" charset="0"/>
                        <a:ea typeface="+mn-ea"/>
                        <a:cs typeface="Arial" pitchFamily="34" charset="0"/>
                      </a:endParaRPr>
                    </a:p>
                  </a:txBody>
                  <a:tcPr anchor="b"/>
                </a:tc>
              </a:tr>
              <a:tr h="299901">
                <a:tc>
                  <a:txBody>
                    <a:bodyPr/>
                    <a:lstStyle/>
                    <a:p>
                      <a:pPr algn="l"/>
                      <a:r>
                        <a:rPr lang="en-US" sz="1100" dirty="0" smtClean="0"/>
                        <a:t>1980</a:t>
                      </a:r>
                      <a:endParaRPr lang="en-US" sz="1100" b="1" dirty="0">
                        <a:solidFill>
                          <a:srgbClr val="1B1E7A"/>
                        </a:solidFill>
                        <a:latin typeface="Arial" pitchFamily="34" charset="0"/>
                        <a:cs typeface="Arial" pitchFamily="34" charset="0"/>
                      </a:endParaRPr>
                    </a:p>
                  </a:txBody>
                  <a:tcPr anchor="b"/>
                </a:tc>
                <a:tc>
                  <a:txBody>
                    <a:bodyPr/>
                    <a:lstStyle/>
                    <a:p>
                      <a:pPr marL="0" algn="ctr" defTabSz="914400" rtl="0" eaLnBrk="1" latinLnBrk="0" hangingPunct="1">
                        <a:tabLst>
                          <a:tab pos="1084263" algn="r"/>
                        </a:tabLst>
                      </a:pPr>
                      <a:r>
                        <a:rPr lang="en-US" sz="1100" kern="1200" dirty="0" smtClean="0"/>
                        <a:t>	14,229,191</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966788" algn="r"/>
                        </a:tabLst>
                      </a:pPr>
                      <a:r>
                        <a:rPr lang="en-US" sz="1100" kern="1200" dirty="0" smtClean="0"/>
                        <a:t>	3,032,461</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796925" algn="r"/>
                          <a:tab pos="1084263" algn="r"/>
                        </a:tabLst>
                      </a:pPr>
                      <a:r>
                        <a:rPr lang="en-US" sz="1100" kern="1200" dirty="0" smtClean="0"/>
                        <a:t>	1,260,794</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862013" algn="r"/>
                          <a:tab pos="1084263" algn="r"/>
                        </a:tabLst>
                      </a:pPr>
                      <a:r>
                        <a:rPr lang="en-US" sz="1100" kern="1200" dirty="0" smtClean="0"/>
                        <a:t>	1,771,667</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27.1</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41.58</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58.42</a:t>
                      </a:r>
                      <a:endParaRPr lang="en-US" sz="1100" b="1" kern="1200" dirty="0" smtClean="0">
                        <a:solidFill>
                          <a:srgbClr val="1B1E7A"/>
                        </a:solidFill>
                        <a:latin typeface="Arial" pitchFamily="34" charset="0"/>
                        <a:ea typeface="+mn-ea"/>
                        <a:cs typeface="Arial" pitchFamily="34" charset="0"/>
                      </a:endParaRPr>
                    </a:p>
                  </a:txBody>
                  <a:tcPr anchor="b"/>
                </a:tc>
              </a:tr>
              <a:tr h="299901">
                <a:tc>
                  <a:txBody>
                    <a:bodyPr/>
                    <a:lstStyle/>
                    <a:p>
                      <a:pPr algn="l"/>
                      <a:r>
                        <a:rPr lang="en-US" sz="1100" dirty="0" smtClean="0"/>
                        <a:t>1990</a:t>
                      </a:r>
                      <a:endParaRPr lang="en-US" sz="1100" b="1" dirty="0">
                        <a:solidFill>
                          <a:srgbClr val="1B1E7A"/>
                        </a:solidFill>
                        <a:latin typeface="Arial" pitchFamily="34" charset="0"/>
                        <a:cs typeface="Arial" pitchFamily="34" charset="0"/>
                      </a:endParaRPr>
                    </a:p>
                  </a:txBody>
                  <a:tcPr anchor="b"/>
                </a:tc>
                <a:tc>
                  <a:txBody>
                    <a:bodyPr/>
                    <a:lstStyle/>
                    <a:p>
                      <a:pPr marL="0" algn="ctr" defTabSz="914400" rtl="0" eaLnBrk="1" latinLnBrk="0" hangingPunct="1">
                        <a:tabLst>
                          <a:tab pos="1084263" algn="r"/>
                        </a:tabLst>
                      </a:pPr>
                      <a:r>
                        <a:rPr lang="en-US" sz="1100" kern="1200" dirty="0" smtClean="0"/>
                        <a:t>	16,986,510</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966788" algn="r"/>
                        </a:tabLst>
                      </a:pPr>
                      <a:r>
                        <a:rPr lang="en-US" sz="1100" kern="1200" dirty="0" smtClean="0"/>
                        <a:t>	2,757,319</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796925" algn="r"/>
                          <a:tab pos="1084263" algn="r"/>
                        </a:tabLst>
                      </a:pPr>
                      <a:r>
                        <a:rPr lang="en-US" sz="1100" kern="1200" dirty="0" smtClean="0"/>
                        <a:t>	1,815,670</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862013" algn="r"/>
                          <a:tab pos="1084263" algn="r"/>
                        </a:tabLst>
                      </a:pPr>
                      <a:r>
                        <a:rPr lang="en-US" sz="1100" kern="1200" dirty="0" smtClean="0"/>
                        <a:t>	941,649</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19.9</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65.85</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34.15</a:t>
                      </a:r>
                      <a:endParaRPr lang="en-US" sz="1100" b="1" kern="1200" dirty="0" smtClean="0">
                        <a:solidFill>
                          <a:srgbClr val="1B1E7A"/>
                        </a:solidFill>
                        <a:latin typeface="Arial" pitchFamily="34" charset="0"/>
                        <a:ea typeface="+mn-ea"/>
                        <a:cs typeface="Arial" pitchFamily="34" charset="0"/>
                      </a:endParaRPr>
                    </a:p>
                  </a:txBody>
                  <a:tcPr anchor="b"/>
                </a:tc>
              </a:tr>
              <a:tr h="299901">
                <a:tc>
                  <a:txBody>
                    <a:bodyPr/>
                    <a:lstStyle/>
                    <a:p>
                      <a:pPr algn="l"/>
                      <a:r>
                        <a:rPr lang="en-US" sz="1100" dirty="0" smtClean="0"/>
                        <a:t>2000</a:t>
                      </a:r>
                      <a:endParaRPr lang="en-US" sz="1100" b="1" dirty="0">
                        <a:solidFill>
                          <a:srgbClr val="1B1E7A"/>
                        </a:solidFill>
                        <a:latin typeface="Arial" pitchFamily="34" charset="0"/>
                        <a:cs typeface="Arial" pitchFamily="34" charset="0"/>
                      </a:endParaRPr>
                    </a:p>
                  </a:txBody>
                  <a:tcPr anchor="b"/>
                </a:tc>
                <a:tc>
                  <a:txBody>
                    <a:bodyPr/>
                    <a:lstStyle/>
                    <a:p>
                      <a:pPr marL="0" algn="ctr" defTabSz="914400" rtl="0" eaLnBrk="1" latinLnBrk="0" hangingPunct="1">
                        <a:tabLst>
                          <a:tab pos="1084263" algn="r"/>
                        </a:tabLst>
                      </a:pPr>
                      <a:r>
                        <a:rPr lang="en-US" sz="1100" kern="1200" dirty="0" smtClean="0"/>
                        <a:t>	20,851,028</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966788" algn="r"/>
                        </a:tabLst>
                      </a:pPr>
                      <a:r>
                        <a:rPr lang="en-US" sz="1100" kern="1200" dirty="0" smtClean="0"/>
                        <a:t>	3,865,310</a:t>
                      </a:r>
                      <a:endParaRPr lang="en-US" sz="1100" b="1" kern="1200" dirty="0">
                        <a:solidFill>
                          <a:srgbClr val="1B1E7A"/>
                        </a:solidFill>
                        <a:latin typeface="Arial" pitchFamily="34" charset="0"/>
                        <a:ea typeface="+mn-ea"/>
                        <a:cs typeface="Arial" pitchFamily="34" charset="0"/>
                      </a:endParaRPr>
                    </a:p>
                  </a:txBody>
                  <a:tcPr marL="0" marR="0" marT="0" marB="0" anchor="b"/>
                </a:tc>
                <a:tc>
                  <a:txBody>
                    <a:bodyPr/>
                    <a:lstStyle/>
                    <a:p>
                      <a:pPr marL="0" algn="ctr" defTabSz="914400" rtl="0" eaLnBrk="1" latinLnBrk="0" hangingPunct="1">
                        <a:tabLst>
                          <a:tab pos="796925" algn="r"/>
                          <a:tab pos="1084263" algn="r"/>
                        </a:tabLst>
                      </a:pPr>
                      <a:r>
                        <a:rPr lang="en-US" sz="1100" kern="1200" dirty="0" smtClean="0"/>
                        <a:t>	1,919,281</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862013" algn="r"/>
                          <a:tab pos="1084263" algn="r"/>
                        </a:tabLst>
                      </a:pPr>
                      <a:r>
                        <a:rPr lang="en-US" sz="1100" kern="1200" dirty="0" smtClean="0"/>
                        <a:t>	1,946,029</a:t>
                      </a:r>
                      <a:endParaRPr lang="en-US" sz="1100" b="1" kern="1200" dirty="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22.8</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49.65</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50.35</a:t>
                      </a:r>
                      <a:endParaRPr lang="en-US" sz="1100" b="1" kern="1200" dirty="0" smtClean="0">
                        <a:solidFill>
                          <a:srgbClr val="1B1E7A"/>
                        </a:solidFill>
                        <a:latin typeface="Arial" pitchFamily="34" charset="0"/>
                        <a:ea typeface="+mn-ea"/>
                        <a:cs typeface="Arial" pitchFamily="34" charset="0"/>
                      </a:endParaRPr>
                    </a:p>
                  </a:txBody>
                  <a:tcPr anchor="b"/>
                </a:tc>
              </a:tr>
              <a:tr h="299901">
                <a:tc>
                  <a:txBody>
                    <a:bodyPr/>
                    <a:lstStyle/>
                    <a:p>
                      <a:pPr algn="l"/>
                      <a:r>
                        <a:rPr lang="en-US" sz="1100" dirty="0" smtClean="0"/>
                        <a:t>2009</a:t>
                      </a:r>
                      <a:endParaRPr lang="en-US" sz="1100" b="1" dirty="0">
                        <a:solidFill>
                          <a:srgbClr val="1B1E7A"/>
                        </a:solidFill>
                        <a:latin typeface="Arial" pitchFamily="34" charset="0"/>
                        <a:cs typeface="Arial" pitchFamily="34" charset="0"/>
                      </a:endParaRPr>
                    </a:p>
                  </a:txBody>
                  <a:tcPr anchor="b"/>
                </a:tc>
                <a:tc>
                  <a:txBody>
                    <a:bodyPr/>
                    <a:lstStyle/>
                    <a:p>
                      <a:pPr marL="0" algn="ctr" defTabSz="914400" rtl="0" eaLnBrk="1" latinLnBrk="0" hangingPunct="1">
                        <a:tabLst>
                          <a:tab pos="1084263" algn="r"/>
                        </a:tabLst>
                      </a:pPr>
                      <a:r>
                        <a:rPr lang="en-US" sz="1100" kern="1200" dirty="0" smtClean="0"/>
                        <a:t>	24,782,302</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966788" algn="r"/>
                        </a:tabLst>
                      </a:pPr>
                      <a:r>
                        <a:rPr lang="en-US" sz="1100" kern="1200" dirty="0" smtClean="0"/>
                        <a:t>	           3,930,484</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796925" algn="r"/>
                          <a:tab pos="1084263" algn="r"/>
                        </a:tabLst>
                      </a:pPr>
                      <a:r>
                        <a:rPr lang="en-US" sz="1100" kern="1200" dirty="0" smtClean="0"/>
                        <a:t>	2,124,124</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862013" algn="r"/>
                          <a:tab pos="1084263" algn="r"/>
                        </a:tabLst>
                      </a:pPr>
                      <a:r>
                        <a:rPr lang="en-US" sz="1100" kern="1200" dirty="0" smtClean="0"/>
                        <a:t>	1,781,785</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18.8</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54.04</a:t>
                      </a:r>
                      <a:endParaRPr lang="en-US" sz="1100" b="1" kern="1200" dirty="0" smtClean="0">
                        <a:solidFill>
                          <a:srgbClr val="1B1E7A"/>
                        </a:solidFill>
                        <a:latin typeface="Arial" pitchFamily="34" charset="0"/>
                        <a:ea typeface="+mn-ea"/>
                        <a:cs typeface="Arial" pitchFamily="34" charset="0"/>
                      </a:endParaRPr>
                    </a:p>
                  </a:txBody>
                  <a:tcPr anchor="b"/>
                </a:tc>
                <a:tc>
                  <a:txBody>
                    <a:bodyPr/>
                    <a:lstStyle/>
                    <a:p>
                      <a:pPr marL="0" algn="ctr" defTabSz="914400" rtl="0" eaLnBrk="1" latinLnBrk="0" hangingPunct="1">
                        <a:tabLst>
                          <a:tab pos="174625" algn="dec"/>
                        </a:tabLst>
                      </a:pPr>
                      <a:r>
                        <a:rPr lang="en-US" sz="1100" kern="1200" dirty="0" smtClean="0"/>
                        <a:t>45.33</a:t>
                      </a:r>
                      <a:endParaRPr lang="en-US" sz="1100" b="1" kern="1200" dirty="0" smtClean="0">
                        <a:solidFill>
                          <a:srgbClr val="1B1E7A"/>
                        </a:solidFill>
                        <a:latin typeface="Arial" pitchFamily="34" charset="0"/>
                        <a:ea typeface="+mn-ea"/>
                        <a:cs typeface="Arial" pitchFamily="34" charset="0"/>
                      </a:endParaRPr>
                    </a:p>
                  </a:txBody>
                  <a:tcPr anchor="b"/>
                </a:tc>
              </a:tr>
              <a:tr h="424434">
                <a:tc gridSpan="8">
                  <a:txBody>
                    <a:bodyPr/>
                    <a:lstStyle/>
                    <a:p>
                      <a:pPr marL="339725" indent="-339725"/>
                      <a:r>
                        <a:rPr lang="en-US" sz="900" dirty="0" smtClean="0"/>
                        <a:t>*All values for the decennial dates are for the indicated</a:t>
                      </a:r>
                      <a:r>
                        <a:rPr lang="en-US" sz="900" baseline="0" dirty="0" smtClean="0"/>
                        <a:t> </a:t>
                      </a:r>
                      <a:r>
                        <a:rPr lang="en-US" sz="900" dirty="0" smtClean="0"/>
                        <a:t>census year.  Values for 2011 are for July 1 as estimated by the U.S. Census Bureau. </a:t>
                      </a:r>
                    </a:p>
                    <a:p>
                      <a:pPr marL="914400" indent="-914400"/>
                      <a:r>
                        <a:rPr lang="en-US" sz="900" dirty="0" smtClean="0"/>
                        <a:t>Note: Residual values are not presented in this table. </a:t>
                      </a:r>
                      <a:endParaRPr lang="en-US" sz="900" b="0" dirty="0" smtClean="0">
                        <a:solidFill>
                          <a:srgbClr val="1B1E7A"/>
                        </a:solidFill>
                        <a:latin typeface="Arial" pitchFamily="34" charset="0"/>
                        <a:cs typeface="Arial" pitchFamily="34" charset="0"/>
                      </a:endParaRPr>
                    </a:p>
                  </a:txBody>
                  <a:tcPr anchor="ctr"/>
                </a:tc>
                <a:tc hMerge="1">
                  <a:txBody>
                    <a:bodyPr/>
                    <a:lstStyle/>
                    <a:p>
                      <a:pPr algn="l"/>
                      <a:endParaRPr lang="en-US" sz="200" b="1" dirty="0">
                        <a:solidFill>
                          <a:schemeClr val="tx1"/>
                        </a:solidFill>
                        <a:latin typeface="Arial Narrow" pitchFamily="34" charset="0"/>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algn="r"/>
                      <a:endParaRPr lang="en-US" sz="200" b="1" dirty="0">
                        <a:solidFill>
                          <a:schemeClr val="tx1"/>
                        </a:solidFill>
                        <a:latin typeface="Arial Narrow"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algn="r"/>
                      <a:endParaRPr lang="en-US" sz="200" b="1" dirty="0">
                        <a:solidFill>
                          <a:schemeClr val="tx1"/>
                        </a:solidFill>
                        <a:latin typeface="Arial Narrow"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marL="0" algn="ctr" defTabSz="914400" rtl="0" eaLnBrk="1" latinLnBrk="0" hangingPunct="1">
                        <a:tabLst>
                          <a:tab pos="174625" algn="dec"/>
                        </a:tabLst>
                      </a:pPr>
                      <a:endParaRPr lang="en-US" sz="200" b="1" kern="1200" dirty="0" smtClean="0">
                        <a:solidFill>
                          <a:schemeClr val="tx1"/>
                        </a:solidFill>
                        <a:latin typeface="Arial Narrow" pitchFamily="34" charset="0"/>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marL="0" algn="ctr" defTabSz="914400" rtl="0" eaLnBrk="1" latinLnBrk="0" hangingPunct="1">
                        <a:tabLst>
                          <a:tab pos="174625" algn="dec"/>
                        </a:tabLst>
                      </a:pPr>
                      <a:endParaRPr lang="en-US" sz="200" b="1" kern="1200" dirty="0" smtClean="0">
                        <a:solidFill>
                          <a:schemeClr val="tx1"/>
                        </a:solidFill>
                        <a:latin typeface="Arial Narrow" pitchFamily="34" charset="0"/>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6" name="Rectangle 5"/>
          <p:cNvSpPr/>
          <p:nvPr/>
        </p:nvSpPr>
        <p:spPr>
          <a:xfrm>
            <a:off x="31376" y="6564124"/>
            <a:ext cx="8807824" cy="446276"/>
          </a:xfrm>
          <a:prstGeom prst="rect">
            <a:avLst/>
          </a:prstGeom>
        </p:spPr>
        <p:txBody>
          <a:bodyPr wrap="square">
            <a:spAutoFit/>
          </a:bodyPr>
          <a:lstStyle/>
          <a:p>
            <a:r>
              <a:rPr lang="en-US" sz="1200" dirty="0" smtClean="0">
                <a:solidFill>
                  <a:schemeClr val="tx1">
                    <a:lumMod val="50000"/>
                    <a:lumOff val="50000"/>
                  </a:schemeClr>
                </a:solidFill>
                <a:latin typeface="+mn-lt"/>
              </a:rPr>
              <a:t>Source: Derived from U.S. Census Bureau Estimates for dates indicated by the Texas State</a:t>
            </a:r>
            <a:r>
              <a:rPr lang="en-US" sz="1200" dirty="0" smtClean="0">
                <a:solidFill>
                  <a:schemeClr val="tx1">
                    <a:lumMod val="50000"/>
                    <a:lumOff val="50000"/>
                  </a:schemeClr>
                </a:solidFill>
              </a:rPr>
              <a:t> Data Center</a:t>
            </a:r>
            <a:r>
              <a:rPr lang="en-US" sz="1100" dirty="0" smtClean="0">
                <a:solidFill>
                  <a:schemeClr val="tx1">
                    <a:lumMod val="50000"/>
                    <a:lumOff val="50000"/>
                  </a:schemeClr>
                </a:solidFill>
              </a:rPr>
              <a:t>.			</a:t>
            </a:r>
            <a:endParaRPr lang="en-US" sz="1100" dirty="0">
              <a:solidFill>
                <a:schemeClr val="tx1">
                  <a:lumMod val="50000"/>
                  <a:lumOff val="50000"/>
                </a:schemeClr>
              </a:solidFill>
            </a:endParaRPr>
          </a:p>
        </p:txBody>
      </p:sp>
    </p:spTree>
    <p:extLst>
      <p:ext uri="{BB962C8B-B14F-4D97-AF65-F5344CB8AC3E}">
        <p14:creationId xmlns:p14="http://schemas.microsoft.com/office/powerpoint/2010/main" val="2603341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076253"/>
          </a:xfrm>
        </p:spPr>
        <p:txBody>
          <a:bodyPr>
            <a:normAutofit/>
          </a:bodyPr>
          <a:lstStyle/>
          <a:p>
            <a:r>
              <a:rPr lang="en-US" dirty="0" smtClean="0"/>
              <a:t>Common data sources used in estimating domestic migration include the decennial census, ACS, CPS, SIPP, and IRS.</a:t>
            </a:r>
          </a:p>
          <a:p>
            <a:r>
              <a:rPr lang="en-US" dirty="0" smtClean="0"/>
              <a:t>Hughes et al. (2007) and officials at the North Dakota State Data Center have used tax returns and exemptions as a proxy for net population flows. </a:t>
            </a:r>
          </a:p>
          <a:p>
            <a:r>
              <a:rPr lang="en-US" dirty="0" smtClean="0"/>
              <a:t>The U.S. Census Bureau incorporates IRS data in their estimates of net internal migration.</a:t>
            </a:r>
          </a:p>
          <a:p>
            <a:endParaRPr lang="en-US" dirty="0"/>
          </a:p>
        </p:txBody>
      </p:sp>
      <p:sp>
        <p:nvSpPr>
          <p:cNvPr id="3" name="Title 2"/>
          <p:cNvSpPr>
            <a:spLocks noGrp="1"/>
          </p:cNvSpPr>
          <p:nvPr>
            <p:ph type="title"/>
          </p:nvPr>
        </p:nvSpPr>
        <p:spPr/>
        <p:txBody>
          <a:bodyPr/>
          <a:lstStyle/>
          <a:p>
            <a:r>
              <a:rPr lang="en-US" dirty="0" smtClean="0"/>
              <a:t>Literature Review</a:t>
            </a:r>
            <a:endParaRPr lang="en-US" dirty="0"/>
          </a:p>
        </p:txBody>
      </p:sp>
    </p:spTree>
    <p:extLst>
      <p:ext uri="{BB962C8B-B14F-4D97-AF65-F5344CB8AC3E}">
        <p14:creationId xmlns:p14="http://schemas.microsoft.com/office/powerpoint/2010/main" val="1560548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ACS – IRS Comparison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61445183"/>
              </p:ext>
            </p:extLst>
          </p:nvPr>
        </p:nvGraphicFramePr>
        <p:xfrm>
          <a:off x="457200" y="2133600"/>
          <a:ext cx="83058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0722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ACS – IRS Comparison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8035344"/>
              </p:ext>
            </p:extLst>
          </p:nvPr>
        </p:nvGraphicFramePr>
        <p:xfrm>
          <a:off x="457200" y="2133600"/>
          <a:ext cx="83820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1649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Take two distinct approaches to explore who is moving to Texas and how these characteristics may impact the Texas economy</a:t>
            </a:r>
          </a:p>
          <a:p>
            <a:pPr lvl="1"/>
            <a:r>
              <a:rPr lang="en-US" dirty="0" smtClean="0"/>
              <a:t>Exploring </a:t>
            </a:r>
            <a:r>
              <a:rPr lang="en-US" dirty="0"/>
              <a:t>economic impact using aggregate adjusted gross income generated from net gains of migrants</a:t>
            </a:r>
            <a:r>
              <a:rPr lang="en-US" dirty="0" smtClean="0"/>
              <a:t>.</a:t>
            </a:r>
          </a:p>
          <a:p>
            <a:pPr lvl="1"/>
            <a:r>
              <a:rPr lang="en-US" dirty="0" smtClean="0"/>
              <a:t>Estimating demographic and socioeconomic characteristics of domestic migrants to Texas</a:t>
            </a:r>
          </a:p>
        </p:txBody>
      </p:sp>
      <p:sp>
        <p:nvSpPr>
          <p:cNvPr id="3" name="Title 2"/>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335502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 Census Bureau American Community Survey, Single-Year estimates</a:t>
            </a:r>
          </a:p>
          <a:p>
            <a:r>
              <a:rPr lang="en-US" dirty="0" smtClean="0"/>
              <a:t>U.S. Internal Revenue Service State-to-State Migration Data based on individual income tax returns</a:t>
            </a:r>
          </a:p>
          <a:p>
            <a:endParaRPr lang="en-US" dirty="0"/>
          </a:p>
        </p:txBody>
      </p:sp>
      <p:sp>
        <p:nvSpPr>
          <p:cNvPr id="3" name="Title 2"/>
          <p:cNvSpPr>
            <a:spLocks noGrp="1"/>
          </p:cNvSpPr>
          <p:nvPr>
            <p:ph type="title"/>
          </p:nvPr>
        </p:nvSpPr>
        <p:spPr/>
        <p:txBody>
          <a:bodyPr/>
          <a:lstStyle/>
          <a:p>
            <a:r>
              <a:rPr lang="en-US" dirty="0" smtClean="0"/>
              <a:t>Data Sources</a:t>
            </a:r>
            <a:endParaRPr lang="en-US" dirty="0"/>
          </a:p>
        </p:txBody>
      </p:sp>
    </p:spTree>
    <p:extLst>
      <p:ext uri="{BB962C8B-B14F-4D97-AF65-F5344CB8AC3E}">
        <p14:creationId xmlns:p14="http://schemas.microsoft.com/office/powerpoint/2010/main" val="3599698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Methods</a:t>
            </a:r>
            <a:endParaRPr lang="en-US" dirty="0"/>
          </a:p>
        </p:txBody>
      </p:sp>
      <p:sp>
        <p:nvSpPr>
          <p:cNvPr id="4" name="Content Placeholder 3"/>
          <p:cNvSpPr>
            <a:spLocks noGrp="1"/>
          </p:cNvSpPr>
          <p:nvPr>
            <p:ph idx="1"/>
          </p:nvPr>
        </p:nvSpPr>
        <p:spPr>
          <a:xfrm>
            <a:off x="381001" y="2248347"/>
            <a:ext cx="8382000" cy="3847653"/>
          </a:xfrm>
        </p:spPr>
        <p:txBody>
          <a:bodyPr>
            <a:normAutofit fontScale="92500" lnSpcReduction="20000"/>
          </a:bodyPr>
          <a:lstStyle/>
          <a:p>
            <a:r>
              <a:rPr lang="en-US" dirty="0" smtClean="0"/>
              <a:t>ACS 1-Year Estimates characteristics of domestic migrants to Texas</a:t>
            </a:r>
          </a:p>
          <a:p>
            <a:pPr lvl="1"/>
            <a:r>
              <a:rPr lang="en-US" dirty="0" smtClean="0"/>
              <a:t>Sex </a:t>
            </a:r>
          </a:p>
          <a:p>
            <a:pPr lvl="1"/>
            <a:r>
              <a:rPr lang="en-US" dirty="0" smtClean="0"/>
              <a:t>Age group (Under 18, 18-24, 25-34, 35-44, 45-54, 55-64, 65+)</a:t>
            </a:r>
          </a:p>
          <a:p>
            <a:pPr lvl="1"/>
            <a:r>
              <a:rPr lang="en-US" dirty="0" smtClean="0"/>
              <a:t>Race/Ethnicity (NH White, NH Black, NH Asian, NH Other, Hispanic)</a:t>
            </a:r>
          </a:p>
          <a:p>
            <a:pPr lvl="1"/>
            <a:r>
              <a:rPr lang="en-US" dirty="0" smtClean="0"/>
              <a:t>Educational attainment (&lt;HS, HS or GED, some college, college grad, graduate or professional degree)</a:t>
            </a:r>
          </a:p>
          <a:p>
            <a:pPr lvl="1"/>
            <a:r>
              <a:rPr lang="en-US" dirty="0" smtClean="0"/>
              <a:t>Occupation (including Management, Business, &amp; Finance; Computer, Engineering, &amp; Science; Service; and Construction &amp; Extraction occupations)</a:t>
            </a:r>
          </a:p>
          <a:p>
            <a:pPr lvl="1"/>
            <a:r>
              <a:rPr lang="en-US" dirty="0" smtClean="0"/>
              <a:t>Industry (20 NAICS general categories, including Utilities; Construction; Manufacturing, Wholesale and Retail Trade)</a:t>
            </a:r>
            <a:endParaRPr lang="en-US" dirty="0"/>
          </a:p>
        </p:txBody>
      </p:sp>
    </p:spTree>
    <p:extLst>
      <p:ext uri="{BB962C8B-B14F-4D97-AF65-F5344CB8AC3E}">
        <p14:creationId xmlns:p14="http://schemas.microsoft.com/office/powerpoint/2010/main" val="8987431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988</TotalTime>
  <Words>2102</Words>
  <Application>Microsoft Office PowerPoint</Application>
  <PresentationFormat>On-screen Show (4:3)</PresentationFormat>
  <Paragraphs>448</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Hardcover</vt:lpstr>
      <vt:lpstr>An Analysis of Texas Migration Patterns and Economic Implications</vt:lpstr>
      <vt:lpstr>Background</vt:lpstr>
      <vt:lpstr>Background</vt:lpstr>
      <vt:lpstr>Literature Review</vt:lpstr>
      <vt:lpstr>ACS – IRS Comparison</vt:lpstr>
      <vt:lpstr>ACS – IRS Comparison</vt:lpstr>
      <vt:lpstr>Objectives</vt:lpstr>
      <vt:lpstr>Data Sources</vt:lpstr>
      <vt:lpstr>Methods</vt:lpstr>
      <vt:lpstr>Methods</vt:lpstr>
      <vt:lpstr>Statistical Methods</vt:lpstr>
      <vt:lpstr>Results</vt:lpstr>
      <vt:lpstr>Results</vt:lpstr>
      <vt:lpstr>Results</vt:lpstr>
      <vt:lpstr>Results</vt:lpstr>
      <vt:lpstr>Results</vt:lpstr>
      <vt:lpstr>Results</vt:lpstr>
      <vt:lpstr>Results</vt:lpstr>
      <vt:lpstr>Conclusions</vt:lpstr>
      <vt:lpstr>Conclusions</vt:lpstr>
    </vt:vector>
  </TitlesOfParts>
  <Company>UTSA/IDSER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Analysis of Texas Migration Patterns and economic implications</dc:title>
  <dc:creator>LValencia</dc:creator>
  <cp:lastModifiedBy>LValencia</cp:lastModifiedBy>
  <cp:revision>51</cp:revision>
  <dcterms:created xsi:type="dcterms:W3CDTF">2011-10-17T15:48:35Z</dcterms:created>
  <dcterms:modified xsi:type="dcterms:W3CDTF">2012-01-20T19:08:09Z</dcterms:modified>
</cp:coreProperties>
</file>