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1" r:id="rId5"/>
    <p:sldId id="263" r:id="rId6"/>
    <p:sldId id="264" r:id="rId7"/>
    <p:sldId id="262" r:id="rId8"/>
    <p:sldId id="256" r:id="rId9"/>
    <p:sldId id="257" r:id="rId10"/>
    <p:sldId id="258" r:id="rId11"/>
    <p:sldId id="259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07FBD-B772-4C39-B257-A4E2CF94D3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50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C2379-F131-453F-86EB-0ADA70653D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68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C7BF8-4015-42DC-B52F-9691966B6B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3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86BF-946A-4BA7-A973-2EF2714237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78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D758A-2FE6-4443-B2AE-45639DED10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12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E1279-B1CF-461F-A3C2-2D51B1E024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92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0739E-8B1A-4D64-B921-E9433B877A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766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570B-6474-4281-9AA3-4CAA80AEA6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3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197D2-0354-4B39-9096-833D7E46F7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27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4792E-C7F5-4236-9FF4-CEDBD7E1EC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32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F847D-9246-432A-A31A-144A37C74A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80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07FBD-B772-4C39-B257-A4E2CF94D3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012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C2379-F131-453F-86EB-0ADA70653D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68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C7BF8-4015-42DC-B52F-9691966B6B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76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86BF-946A-4BA7-A973-2EF2714237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21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D758A-2FE6-4443-B2AE-45639DED10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343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E1279-B1CF-461F-A3C2-2D51B1E024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3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0739E-8B1A-4D64-B921-E9433B877A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6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570B-6474-4281-9AA3-4CAA80AEA6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86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197D2-0354-4B39-9096-833D7E46F7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8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4792E-C7F5-4236-9FF4-CEDBD7E1EC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901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F847D-9246-432A-A31A-144A37C74A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14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6E7EC-D92B-4167-8A82-9E07EEB264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845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F04D4-C150-4F0C-B709-DA901EF0E7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3112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5199B-B8ED-4E36-88B9-72342F4DD0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056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45459-AD41-4A62-93AF-E439116393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97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6E89F-DB40-41F0-88F7-9A8A5A96A1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205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6C934-79F4-4441-98F4-6797FF6EA0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2EC55-0CF3-47A4-89BC-5144928105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6236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965F6-B3BA-4CFD-9D93-F0A91715F3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61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1B8C8-3725-472F-A95E-382B5D8962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023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F46B0-ADC2-4ECE-A52B-EBD639C385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117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96F46-9FF5-495E-8A1E-0E35003100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69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3B265-B5F3-4B11-AE44-74815819783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8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3B265-B5F3-4B11-AE44-74815819783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54116-C0C4-46E7-B0EA-51EAD25F55F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3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3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609600"/>
            <a:ext cx="7505700" cy="13716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Arial Black" pitchFamily="34" charset="0"/>
              </a:rPr>
              <a:t>An Evaluation of Population  Estimates Produced by the Ratio-correlation Method for 254 Counties in Texas with the 2010 Census Counts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752600" y="39624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0000"/>
                </a:solidFill>
              </a:rPr>
              <a:t>Nazrul</a:t>
            </a:r>
            <a:r>
              <a:rPr lang="en-US" sz="2400" b="1" dirty="0" smtClean="0">
                <a:solidFill>
                  <a:srgbClr val="000000"/>
                </a:solidFill>
              </a:rPr>
              <a:t> Hoque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Department of Demography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University of Texas at San Antonio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066800" y="21336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8970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63563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Principles of Population Estimation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7150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1900" b="1" dirty="0" smtClean="0"/>
              <a:t>Population Estimates are generally more accurate:</a:t>
            </a:r>
          </a:p>
          <a:p>
            <a:pPr eaLnBrk="1" hangingPunct="1">
              <a:spcAft>
                <a:spcPct val="20000"/>
              </a:spcAft>
            </a:pPr>
            <a:r>
              <a:rPr lang="en-US" sz="1900" b="1" dirty="0" smtClean="0"/>
              <a:t>For geographic areas with larger population than for those with smaller populations. </a:t>
            </a:r>
          </a:p>
          <a:p>
            <a:pPr eaLnBrk="1" hangingPunct="1">
              <a:spcAft>
                <a:spcPct val="20000"/>
              </a:spcAft>
            </a:pPr>
            <a:r>
              <a:rPr lang="en-US" sz="1900" b="1" dirty="0" smtClean="0"/>
              <a:t>For total populations rather than for population subgroups because estimates of such characteristics involve additional assumptions that may prove to be in error.</a:t>
            </a:r>
          </a:p>
          <a:p>
            <a:pPr eaLnBrk="1" hangingPunct="1">
              <a:spcAft>
                <a:spcPct val="20000"/>
              </a:spcAft>
            </a:pPr>
            <a:r>
              <a:rPr lang="en-US" sz="1900" b="1" dirty="0" smtClean="0"/>
              <a:t>For short rather than long periods of time past the reference date for the base data used in the estimates (i.e. last census).</a:t>
            </a:r>
          </a:p>
          <a:p>
            <a:pPr eaLnBrk="1" hangingPunct="1">
              <a:spcAft>
                <a:spcPct val="20000"/>
              </a:spcAft>
            </a:pPr>
            <a:r>
              <a:rPr lang="en-US" sz="1900" b="1" dirty="0" smtClean="0"/>
              <a:t>For areas that show consistency in the direction of change during the estimation period compared to the period from which the base data are derived.</a:t>
            </a:r>
          </a:p>
          <a:p>
            <a:pPr eaLnBrk="1" hangingPunct="1">
              <a:spcAft>
                <a:spcPct val="20000"/>
              </a:spcAft>
            </a:pPr>
            <a:r>
              <a:rPr lang="en-US" sz="1900" b="1" dirty="0" smtClean="0"/>
              <a:t>For areas that experience slow rather than rapid change.</a:t>
            </a:r>
          </a:p>
          <a:p>
            <a:pPr eaLnBrk="1" hangingPunct="1">
              <a:spcAft>
                <a:spcPct val="20000"/>
              </a:spcAft>
            </a:pPr>
            <a:r>
              <a:rPr lang="en-US" sz="1900" b="1" dirty="0" smtClean="0"/>
              <a:t>If completed with data that directly determines population change (such as data  on births, deaths, and migration) rather than when they employ indirect or  symptomatic indicators of population change.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876300" y="6858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5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000" b="1" dirty="0" smtClean="0"/>
              <a:t>     Estimate error may be defined as the difference between the estimated population for a particular area in a particular year and the actual population for the same area and year: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000" b="1" dirty="0" smtClean="0"/>
              <a:t>		Estimation Error = Estimate Value – Census Count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000" b="1" dirty="0" smtClean="0"/>
              <a:t>		Rate (percent) of Error =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000" b="1" dirty="0" smtClean="0"/>
              <a:t>    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000" b="1" dirty="0" smtClean="0"/>
              <a:t>Usually Examine: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000" b="1" dirty="0" smtClean="0"/>
              <a:t>Overall level or rate of estimation error across all areas for which estimates have been made (assuming census counts or other values selected as a standard for comparison are the “correct” values)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000" b="1" dirty="0" smtClean="0"/>
              <a:t>How many geographic areas are estimated within different ranges of error and the number of areas that were overestimated and underestimated compared to census values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000" b="1" dirty="0" smtClean="0"/>
              <a:t>How the error rates vary by selected factors such as: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1800" b="1" dirty="0" smtClean="0"/>
              <a:t>Population size of areas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1800" b="1" dirty="0" smtClean="0"/>
              <a:t>Areas’ rates of population growth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1800" b="1" dirty="0" smtClean="0"/>
              <a:t>For different types or levels of geography (place, county, etc.)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Estimate Error 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4572000" y="2362200"/>
          <a:ext cx="3657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2323800" imgH="406080" progId="Equation.DSMT4">
                  <p:embed/>
                </p:oleObj>
              </mc:Choice>
              <mc:Fallback>
                <p:oleObj name="Equation" r:id="rId3" imgW="2323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2200"/>
                        <a:ext cx="36576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457200" y="7620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/>
          <a:lstStyle/>
          <a:p>
            <a:pPr eaLnBrk="1" hangingPunct="1"/>
            <a:r>
              <a:rPr lang="en-US" sz="3000" b="1" smtClean="0"/>
              <a:t>Commonly Used Measures of Error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376420"/>
              </p:ext>
            </p:extLst>
          </p:nvPr>
        </p:nvGraphicFramePr>
        <p:xfrm>
          <a:off x="473075" y="2111375"/>
          <a:ext cx="8196263" cy="401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6298920" imgH="3085920" progId="Equation.DSMT4">
                  <p:embed/>
                </p:oleObj>
              </mc:Choice>
              <mc:Fallback>
                <p:oleObj name="Equation" r:id="rId3" imgW="629892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2111375"/>
                        <a:ext cx="8196263" cy="401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295400" y="10668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0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63426"/>
              </p:ext>
            </p:extLst>
          </p:nvPr>
        </p:nvGraphicFramePr>
        <p:xfrm>
          <a:off x="495600" y="838200"/>
          <a:ext cx="8191200" cy="5105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5877759" imgH="3663539" progId="Word.Document.12">
                  <p:embed/>
                </p:oleObj>
              </mc:Choice>
              <mc:Fallback>
                <p:oleObj name="Document" r:id="rId4" imgW="5877759" imgH="36635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5600" y="838200"/>
                        <a:ext cx="8191200" cy="5105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98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810083"/>
              </p:ext>
            </p:extLst>
          </p:nvPr>
        </p:nvGraphicFramePr>
        <p:xfrm>
          <a:off x="485481" y="838200"/>
          <a:ext cx="8191203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4" imgW="5877759" imgH="3663539" progId="Word.Document.12">
                  <p:embed/>
                </p:oleObj>
              </mc:Choice>
              <mc:Fallback>
                <p:oleObj name="Document" r:id="rId4" imgW="5877759" imgH="36635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5481" y="838200"/>
                        <a:ext cx="8191203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70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27634"/>
              </p:ext>
            </p:extLst>
          </p:nvPr>
        </p:nvGraphicFramePr>
        <p:xfrm>
          <a:off x="1371600" y="823469"/>
          <a:ext cx="6400800" cy="491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4123414" imgH="3163981" progId="Word.Document.12">
                  <p:embed/>
                </p:oleObj>
              </mc:Choice>
              <mc:Fallback>
                <p:oleObj name="Document" r:id="rId4" imgW="4123414" imgH="31639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823469"/>
                        <a:ext cx="6400800" cy="491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471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498433"/>
              </p:ext>
            </p:extLst>
          </p:nvPr>
        </p:nvGraphicFramePr>
        <p:xfrm>
          <a:off x="480236" y="838200"/>
          <a:ext cx="82385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4" imgW="5877759" imgH="2175665" progId="Word.Document.12">
                  <p:embed/>
                </p:oleObj>
              </mc:Choice>
              <mc:Fallback>
                <p:oleObj name="Document" r:id="rId4" imgW="5877759" imgH="2175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0236" y="838200"/>
                        <a:ext cx="8238500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 descr="Y:\Collaboration\Nazrul.Hoque\2010 Evaluation of Pop Estimates\CountyPctEr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0" y="0"/>
            <a:ext cx="88750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21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Office Theme</vt:lpstr>
      <vt:lpstr>Default Design</vt:lpstr>
      <vt:lpstr>1_Default Design</vt:lpstr>
      <vt:lpstr>2_Default Design</vt:lpstr>
      <vt:lpstr>Equation</vt:lpstr>
      <vt:lpstr>MathType 6.0 Equation</vt:lpstr>
      <vt:lpstr>Document</vt:lpstr>
      <vt:lpstr>An Evaluation of Population  Estimates Produced by the Ratio-correlation Method for 254 Counties in Texas with the 2010 Census Counts</vt:lpstr>
      <vt:lpstr>Principles of Population Estimation</vt:lpstr>
      <vt:lpstr>Estimate Error </vt:lpstr>
      <vt:lpstr>Commonly Used Measures of Error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Espinoza</dc:creator>
  <cp:lastModifiedBy>bpt091</cp:lastModifiedBy>
  <cp:revision>8</cp:revision>
  <cp:lastPrinted>2012-01-06T23:09:47Z</cp:lastPrinted>
  <dcterms:created xsi:type="dcterms:W3CDTF">2006-08-16T00:00:00Z</dcterms:created>
  <dcterms:modified xsi:type="dcterms:W3CDTF">2012-01-09T12:38:59Z</dcterms:modified>
</cp:coreProperties>
</file>