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15" r:id="rId3"/>
    <p:sldId id="323" r:id="rId4"/>
    <p:sldId id="322" r:id="rId5"/>
    <p:sldId id="324" r:id="rId6"/>
    <p:sldId id="319" r:id="rId7"/>
    <p:sldId id="316" r:id="rId8"/>
    <p:sldId id="314" r:id="rId9"/>
    <p:sldId id="258" r:id="rId10"/>
    <p:sldId id="282" r:id="rId11"/>
    <p:sldId id="259" r:id="rId12"/>
    <p:sldId id="260" r:id="rId13"/>
    <p:sldId id="285" r:id="rId14"/>
    <p:sldId id="289" r:id="rId15"/>
    <p:sldId id="292" r:id="rId16"/>
    <p:sldId id="293" r:id="rId17"/>
    <p:sldId id="310" r:id="rId18"/>
    <p:sldId id="294" r:id="rId19"/>
    <p:sldId id="295" r:id="rId20"/>
    <p:sldId id="296" r:id="rId21"/>
    <p:sldId id="297" r:id="rId22"/>
    <p:sldId id="298" r:id="rId23"/>
    <p:sldId id="299" r:id="rId24"/>
    <p:sldId id="313" r:id="rId25"/>
    <p:sldId id="300" r:id="rId26"/>
    <p:sldId id="301" r:id="rId27"/>
    <p:sldId id="302" r:id="rId28"/>
    <p:sldId id="303" r:id="rId29"/>
    <p:sldId id="304" r:id="rId30"/>
    <p:sldId id="305" r:id="rId31"/>
    <p:sldId id="306" r:id="rId32"/>
    <p:sldId id="307" r:id="rId33"/>
    <p:sldId id="308" r:id="rId34"/>
    <p:sldId id="311" r:id="rId35"/>
    <p:sldId id="326" r:id="rId36"/>
    <p:sldId id="325" r:id="rId37"/>
    <p:sldId id="309" r:id="rId38"/>
    <p:sldId id="312" r:id="rId3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mruan"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660"/>
  </p:normalViewPr>
  <p:slideViewPr>
    <p:cSldViewPr>
      <p:cViewPr varScale="1">
        <p:scale>
          <a:sx n="69" d="100"/>
          <a:sy n="69" d="100"/>
        </p:scale>
        <p:origin x="-9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6AA73CF-7A4A-42BF-AD6F-F5CFD1679C1C}" type="datetimeFigureOut">
              <a:rPr lang="en-US" smtClean="0"/>
              <a:pPr/>
              <a:t>2/8/2012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A54CA55-523D-4170-84C8-D61F800D524E}" type="slidenum">
              <a:rPr lang="en-US" smtClean="0"/>
              <a:pPr/>
              <a:t>‹#›</a:t>
            </a:fld>
            <a:endParaRPr lang="en-US" dirty="0"/>
          </a:p>
        </p:txBody>
      </p:sp>
    </p:spTree>
    <p:extLst>
      <p:ext uri="{BB962C8B-B14F-4D97-AF65-F5344CB8AC3E}">
        <p14:creationId xmlns="" xmlns:p14="http://schemas.microsoft.com/office/powerpoint/2010/main" val="226389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6</a:t>
            </a:fld>
            <a:endParaRPr lang="en-US" dirty="0"/>
          </a:p>
        </p:txBody>
      </p:sp>
    </p:spTree>
    <p:extLst>
      <p:ext uri="{BB962C8B-B14F-4D97-AF65-F5344CB8AC3E}">
        <p14:creationId xmlns="" xmlns:p14="http://schemas.microsoft.com/office/powerpoint/2010/main" val="143500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Regression methodology is done with consistent aggregate independent and dependent variables.</a:t>
            </a:r>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8</a:t>
            </a:fld>
            <a:endParaRPr lang="en-US" dirty="0"/>
          </a:p>
        </p:txBody>
      </p:sp>
    </p:spTree>
    <p:extLst>
      <p:ext uri="{BB962C8B-B14F-4D97-AF65-F5344CB8AC3E}">
        <p14:creationId xmlns="" xmlns:p14="http://schemas.microsoft.com/office/powerpoint/2010/main" val="10662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Median HH Inc and Poverty Rate for 2010 were obtained from ACS since they don’t have the long form for the decennial census to capture this data. Median HH Inc and Poverty for 2000 were based on decennial census data.  HPI (House Price Index) with a basis of 100 for 1995 was 170 in 2009 (average</a:t>
            </a:r>
            <a:r>
              <a:rPr lang="en-US" baseline="0" dirty="0" smtClean="0"/>
              <a:t> of the 4 quarters) and 110 for 2000. Median House Value for 2000 was obtained from Census 2000 from SF3 by tract.  Median Home Value for 2010 was obtained from ACS 2005-2009 data  </a:t>
            </a:r>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Elem, MS and HS shape files were available</a:t>
            </a:r>
            <a:r>
              <a:rPr lang="en-US" baseline="0" dirty="0" smtClean="0"/>
              <a:t> from the City website for ABQ in SP coordinates.  Ethnicity data was available from APS (2008-09 Demographics, APS Research, Deployment and Accountability/HL/0109).  This pdf document was converted to space delimited text file, then brought into Excel and ArcMap and joined to the relevant shapefile.</a:t>
            </a:r>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high %</a:t>
            </a:r>
            <a:r>
              <a:rPr lang="en-US" baseline="0" dirty="0" smtClean="0"/>
              <a:t> students in the meal program in ES in areas of high minority population</a:t>
            </a:r>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Low-Low</a:t>
            </a:r>
            <a:r>
              <a:rPr lang="en-US" baseline="0" dirty="0" smtClean="0"/>
              <a:t> – An area with low poverty is surrounded by other areas of low poverty; High-high – an area </a:t>
            </a:r>
            <a:r>
              <a:rPr lang="en-US" baseline="0" smtClean="0"/>
              <a:t>with high </a:t>
            </a:r>
            <a:r>
              <a:rPr lang="en-US" baseline="0" dirty="0" smtClean="0"/>
              <a:t>poverty is surrounded by other high poverty areas.</a:t>
            </a:r>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18</a:t>
            </a:fld>
            <a:endParaRPr lang="en-US" dirty="0"/>
          </a:p>
        </p:txBody>
      </p:sp>
    </p:spTree>
    <p:extLst>
      <p:ext uri="{BB962C8B-B14F-4D97-AF65-F5344CB8AC3E}">
        <p14:creationId xmlns="" xmlns:p14="http://schemas.microsoft.com/office/powerpoint/2010/main" val="353792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4CA55-523D-4170-84C8-D61F800D524E}"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4FF2D8-4A6A-40B0-AE63-8E46E0D8F7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4A6ADC-9052-4D75-84D9-8B1935242F2B}" type="datetimeFigureOut">
              <a:rPr lang="en-US" smtClean="0"/>
              <a:pPr/>
              <a:t>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54FF2D8-4A6A-40B0-AE63-8E46E0D8F75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4A6ADC-9052-4D75-84D9-8B1935242F2B}" type="datetimeFigureOut">
              <a:rPr lang="en-US" smtClean="0"/>
              <a:pPr/>
              <a:t>2/8/2012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4FF2D8-4A6A-40B0-AE63-8E46E0D8F75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vasan01@unm.edu" TargetMode="External"/><Relationship Id="rId2" Type="http://schemas.openxmlformats.org/officeDocument/2006/relationships/hyperlink" Target="mailto:nneferta@unm.edu" TargetMode="External"/><Relationship Id="rId1" Type="http://schemas.openxmlformats.org/officeDocument/2006/relationships/slideLayout" Target="../slideLayouts/slideLayout2.xml"/><Relationship Id="rId4" Type="http://schemas.openxmlformats.org/officeDocument/2006/relationships/hyperlink" Target="mailto:xmruan@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Geography is Destiny:   </a:t>
            </a:r>
            <a:endParaRPr lang="en-US" dirty="0"/>
          </a:p>
        </p:txBody>
      </p:sp>
      <p:sp>
        <p:nvSpPr>
          <p:cNvPr id="3" name="Subtitle 2"/>
          <p:cNvSpPr>
            <a:spLocks noGrp="1"/>
          </p:cNvSpPr>
          <p:nvPr>
            <p:ph type="subTitle" idx="1"/>
          </p:nvPr>
        </p:nvSpPr>
        <p:spPr>
          <a:xfrm>
            <a:off x="533400" y="3228536"/>
            <a:ext cx="7854696" cy="3096064"/>
          </a:xfrm>
        </p:spPr>
        <p:txBody>
          <a:bodyPr>
            <a:normAutofit fontScale="32500" lnSpcReduction="20000"/>
          </a:bodyPr>
          <a:lstStyle/>
          <a:p>
            <a:r>
              <a:rPr lang="en-US" sz="11200" dirty="0" smtClean="0"/>
              <a:t>Educational Attainment Case Study in a New Mexico Public School District</a:t>
            </a:r>
          </a:p>
          <a:p>
            <a:endParaRPr lang="en-US" dirty="0" smtClean="0"/>
          </a:p>
          <a:p>
            <a:endParaRPr lang="en-US" dirty="0" smtClean="0"/>
          </a:p>
          <a:p>
            <a:r>
              <a:rPr lang="en-US" sz="6200" dirty="0" smtClean="0"/>
              <a:t>Geospatial &amp; Population Studies </a:t>
            </a:r>
          </a:p>
          <a:p>
            <a:r>
              <a:rPr lang="en-US" sz="6200" dirty="0" smtClean="0"/>
              <a:t>University of New Mexico, Albuquerque, New Mexico</a:t>
            </a:r>
          </a:p>
          <a:p>
            <a:endParaRPr lang="en-US" sz="6200" dirty="0" smtClean="0"/>
          </a:p>
          <a:p>
            <a:r>
              <a:rPr lang="en-US" sz="6200" dirty="0" err="1" smtClean="0"/>
              <a:t>Adelemar</a:t>
            </a:r>
            <a:r>
              <a:rPr lang="en-US" sz="6200" dirty="0" smtClean="0"/>
              <a:t> </a:t>
            </a:r>
            <a:r>
              <a:rPr lang="en-US" sz="6200" dirty="0" err="1" smtClean="0"/>
              <a:t>Alcantara</a:t>
            </a:r>
            <a:r>
              <a:rPr lang="en-US" sz="6200" dirty="0" smtClean="0"/>
              <a:t>, </a:t>
            </a:r>
            <a:r>
              <a:rPr lang="en-US" sz="6200" dirty="0" err="1" smtClean="0"/>
              <a:t>Nomalanga</a:t>
            </a:r>
            <a:r>
              <a:rPr lang="en-US" sz="6200" dirty="0" smtClean="0"/>
              <a:t> </a:t>
            </a:r>
            <a:r>
              <a:rPr lang="en-US" sz="6200" dirty="0" err="1" smtClean="0"/>
              <a:t>Nefertari</a:t>
            </a:r>
            <a:r>
              <a:rPr lang="en-US" sz="6200" dirty="0" smtClean="0"/>
              <a:t>, </a:t>
            </a:r>
          </a:p>
          <a:p>
            <a:r>
              <a:rPr lang="en-US" sz="6200" dirty="0" err="1" smtClean="0"/>
              <a:t>Srini</a:t>
            </a:r>
            <a:r>
              <a:rPr lang="en-US" sz="6200" dirty="0" smtClean="0"/>
              <a:t> </a:t>
            </a:r>
            <a:r>
              <a:rPr lang="en-US" sz="6200" dirty="0" err="1" smtClean="0"/>
              <a:t>Vasan</a:t>
            </a:r>
            <a:r>
              <a:rPr lang="en-US" sz="6200" dirty="0" smtClean="0"/>
              <a:t>, </a:t>
            </a:r>
            <a:r>
              <a:rPr lang="en-US" sz="6200" dirty="0" err="1" smtClean="0"/>
              <a:t>Xiaomin</a:t>
            </a:r>
            <a:r>
              <a:rPr lang="en-US" sz="6200" dirty="0" smtClean="0"/>
              <a:t> </a:t>
            </a:r>
            <a:r>
              <a:rPr lang="en-US" sz="6200" dirty="0" err="1" smtClean="0"/>
              <a:t>Ruan</a:t>
            </a:r>
            <a:endParaRPr lang="en-US" sz="6200" dirty="0" smtClean="0"/>
          </a:p>
          <a:p>
            <a:endParaRPr lang="en-US" sz="6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2800" dirty="0" smtClean="0"/>
              <a:t>Ethnic Diversity in Elementary Schools  (Data Source: Albuquerque Public Schools)</a:t>
            </a:r>
            <a:endParaRPr lang="en-US" sz="2800" dirty="0"/>
          </a:p>
        </p:txBody>
      </p:sp>
      <p:pic>
        <p:nvPicPr>
          <p:cNvPr id="4" name="Content Placeholder 3" descr="ES_ABQ_Ethnicity.jpg"/>
          <p:cNvPicPr>
            <a:picLocks noGrp="1" noChangeAspect="1"/>
          </p:cNvPicPr>
          <p:nvPr>
            <p:ph idx="1"/>
          </p:nvPr>
        </p:nvPicPr>
        <p:blipFill>
          <a:blip r:embed="rId3" cstate="print"/>
          <a:stretch>
            <a:fillRect/>
          </a:stretch>
        </p:blipFill>
        <p:spPr>
          <a:xfrm>
            <a:off x="609600" y="1752600"/>
            <a:ext cx="7395882" cy="4495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rmAutofit/>
          </a:bodyPr>
          <a:lstStyle/>
          <a:p>
            <a:r>
              <a:rPr lang="en-US" sz="1800" dirty="0" smtClean="0"/>
              <a:t>2010 Income and Poverty Data: Albuquerque (Data Source: ACS Census 2005-09)</a:t>
            </a:r>
            <a:endParaRPr lang="en-US" sz="1800" dirty="0"/>
          </a:p>
        </p:txBody>
      </p:sp>
      <p:pic>
        <p:nvPicPr>
          <p:cNvPr id="5" name="Content Placeholder 4" descr="ABQ_Median_HH_Inc_Distn.jpg"/>
          <p:cNvPicPr>
            <a:picLocks noGrp="1" noChangeAspect="1"/>
          </p:cNvPicPr>
          <p:nvPr>
            <p:ph sz="half" idx="1"/>
          </p:nvPr>
        </p:nvPicPr>
        <p:blipFill>
          <a:blip r:embed="rId2" cstate="print"/>
          <a:stretch>
            <a:fillRect/>
          </a:stretch>
        </p:blipFill>
        <p:spPr>
          <a:xfrm>
            <a:off x="22194" y="685800"/>
            <a:ext cx="4572000" cy="5916708"/>
          </a:xfrm>
        </p:spPr>
      </p:pic>
      <p:pic>
        <p:nvPicPr>
          <p:cNvPr id="6" name="Content Placeholder 5" descr="ABQ_Poverty_Rate Distn.jpg"/>
          <p:cNvPicPr>
            <a:picLocks noGrp="1" noChangeAspect="1"/>
          </p:cNvPicPr>
          <p:nvPr>
            <p:ph sz="half" idx="2"/>
          </p:nvPr>
        </p:nvPicPr>
        <p:blipFill>
          <a:blip r:embed="rId3" cstate="print"/>
          <a:stretch>
            <a:fillRect/>
          </a:stretch>
        </p:blipFill>
        <p:spPr>
          <a:xfrm>
            <a:off x="4572000" y="685800"/>
            <a:ext cx="4572000" cy="591670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r>
              <a:rPr lang="en-US" sz="2000" dirty="0" smtClean="0"/>
              <a:t>2010 Poverty Rate vs. M</a:t>
            </a:r>
            <a:r>
              <a:rPr lang="en-US" sz="2000" b="1" dirty="0"/>
              <a:t>APS Elementary Schools									</a:t>
            </a:r>
            <a:br>
              <a:rPr lang="en-US" sz="2000" b="1" dirty="0"/>
            </a:br>
            <a:r>
              <a:rPr lang="en-US" sz="2000" b="1" dirty="0"/>
              <a:t>	Enrolled	African				Native	Reduced		</a:t>
            </a:r>
            <a:br>
              <a:rPr lang="en-US" sz="2000" b="1" dirty="0"/>
            </a:br>
            <a:r>
              <a:rPr lang="en-US" sz="2000" b="1" dirty="0"/>
              <a:t>ID	Students	American	Asian	Caucasian	Hispanic	American	Meal	% ELL	</a:t>
            </a:r>
            <a:br>
              <a:rPr lang="en-US" sz="2000" b="1" dirty="0"/>
            </a:br>
            <a:r>
              <a:rPr lang="en-US" sz="2000" b="1" dirty="0"/>
              <a:t>									</a:t>
            </a:r>
            <a:br>
              <a:rPr lang="en-US" sz="2000" b="1" dirty="0"/>
            </a:br>
            <a:r>
              <a:rPr lang="en-US" sz="2000" b="1" dirty="0"/>
              <a:t>Income Tier 1	</a:t>
            </a:r>
            <a:r>
              <a:rPr lang="en-US" sz="2000" dirty="0"/>
              <a:t>9,330	4.4	1.2	12.3	77.6	4.5	82.3	37.8	</a:t>
            </a:r>
            <a:br>
              <a:rPr lang="en-US" sz="2000" dirty="0"/>
            </a:br>
            <a:r>
              <a:rPr lang="en-US" sz="2000" b="1" dirty="0"/>
              <a:t>Income Tier 2	</a:t>
            </a:r>
            <a:r>
              <a:rPr lang="en-US" sz="2000" dirty="0"/>
              <a:t>13,538	6.3	2.9	19.9	66.6	6.9	67.9	26.3	</a:t>
            </a:r>
            <a:br>
              <a:rPr lang="en-US" sz="2000" dirty="0"/>
            </a:br>
            <a:r>
              <a:rPr lang="en-US" sz="2000" b="1" dirty="0"/>
              <a:t>Income Tier 3	</a:t>
            </a:r>
            <a:r>
              <a:rPr lang="en-US" sz="2000" dirty="0"/>
              <a:t>8,212	3.5	2.5	30.4	57.8	5.5	56.4	16.9	</a:t>
            </a:r>
            <a:br>
              <a:rPr lang="en-US" sz="2000" dirty="0"/>
            </a:br>
            <a:r>
              <a:rPr lang="en-US" sz="2000" b="1" dirty="0"/>
              <a:t>Income Tier 4	</a:t>
            </a:r>
            <a:r>
              <a:rPr lang="en-US" sz="2000" dirty="0"/>
              <a:t>7,500	3.5	2.6	49.5	39.9	4.5	26.3	5.4	</a:t>
            </a:r>
            <a:br>
              <a:rPr lang="en-US" sz="2000" dirty="0"/>
            </a:br>
            <a:r>
              <a:rPr lang="en-US" sz="2000" b="1" dirty="0"/>
              <a:t>Income Tier 5	</a:t>
            </a:r>
            <a:r>
              <a:rPr lang="en-US" sz="2000" dirty="0"/>
              <a:t>3,161	1.8	7.5	70.5	19.2	1.2	9.2	3.7	</a:t>
            </a:r>
            <a:br>
              <a:rPr lang="en-US" sz="2000" dirty="0"/>
            </a:br>
            <a:r>
              <a:rPr lang="en-US" sz="2000" b="1" dirty="0"/>
              <a:t>	</a:t>
            </a:r>
            <a:br>
              <a:rPr lang="en-US" sz="2000" b="1" dirty="0"/>
            </a:br>
            <a:r>
              <a:rPr lang="en-US" sz="2000" dirty="0"/>
              <a:t>M</a:t>
            </a:r>
            <a:r>
              <a:rPr lang="en-US" sz="2000" dirty="0" smtClean="0"/>
              <a:t>edian Household Income Across Census Tracts</a:t>
            </a:r>
            <a:endParaRPr lang="en-US" sz="2000" dirty="0"/>
          </a:p>
        </p:txBody>
      </p:sp>
      <p:pic>
        <p:nvPicPr>
          <p:cNvPr id="1027" name="Picture 3"/>
          <p:cNvPicPr>
            <a:picLocks noChangeAspect="1" noChangeArrowheads="1"/>
          </p:cNvPicPr>
          <p:nvPr/>
        </p:nvPicPr>
        <p:blipFill>
          <a:blip r:embed="rId3" cstate="print"/>
          <a:srcRect/>
          <a:stretch>
            <a:fillRect/>
          </a:stretch>
        </p:blipFill>
        <p:spPr bwMode="auto">
          <a:xfrm>
            <a:off x="1168153" y="2238209"/>
            <a:ext cx="5543550" cy="4434840"/>
          </a:xfrm>
          <a:prstGeom prst="rect">
            <a:avLst/>
          </a:prstGeom>
          <a:noFill/>
          <a:ln w="9525">
            <a:noFill/>
            <a:miter lim="800000"/>
            <a:headEnd/>
            <a:tailEnd/>
          </a:ln>
        </p:spPr>
      </p:pic>
      <p:graphicFrame>
        <p:nvGraphicFramePr>
          <p:cNvPr id="1028" name="Object 2"/>
          <p:cNvGraphicFramePr>
            <a:graphicFrameLocks noChangeAspect="1"/>
          </p:cNvGraphicFramePr>
          <p:nvPr/>
        </p:nvGraphicFramePr>
        <p:xfrm>
          <a:off x="914400" y="1143000"/>
          <a:ext cx="6477000" cy="1344613"/>
        </p:xfrm>
        <a:graphic>
          <a:graphicData uri="http://schemas.openxmlformats.org/presentationml/2006/ole">
            <p:oleObj spid="_x0000_s1080" name="Document" r:id="rId4" imgW="6077945" imgH="1344725" progId="Word.Documen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Elementary Schools: Poverty and Median Household Income</a:t>
            </a:r>
            <a:endParaRPr lang="en-US" sz="2800" dirty="0"/>
          </a:p>
        </p:txBody>
      </p:sp>
      <p:pic>
        <p:nvPicPr>
          <p:cNvPr id="8" name="Content Placeholder 7" descr="ES_ABQ_Poverty2010.jpg"/>
          <p:cNvPicPr>
            <a:picLocks noGrp="1" noChangeAspect="1"/>
          </p:cNvPicPr>
          <p:nvPr>
            <p:ph sz="half" idx="1"/>
          </p:nvPr>
        </p:nvPicPr>
        <p:blipFill>
          <a:blip r:embed="rId2" cstate="print"/>
          <a:stretch>
            <a:fillRect/>
          </a:stretch>
        </p:blipFill>
        <p:spPr>
          <a:xfrm>
            <a:off x="152400" y="1752600"/>
            <a:ext cx="4540624" cy="4267200"/>
          </a:xfrm>
        </p:spPr>
      </p:pic>
      <p:pic>
        <p:nvPicPr>
          <p:cNvPr id="10" name="Content Placeholder 9" descr="ES_ABQ_HouseholdInc2010.jpg"/>
          <p:cNvPicPr>
            <a:picLocks noGrp="1" noChangeAspect="1"/>
          </p:cNvPicPr>
          <p:nvPr>
            <p:ph sz="half" idx="2"/>
          </p:nvPr>
        </p:nvPicPr>
        <p:blipFill>
          <a:blip r:embed="rId3" cstate="print"/>
          <a:stretch>
            <a:fillRect/>
          </a:stretch>
        </p:blipFill>
        <p:spPr>
          <a:xfrm>
            <a:off x="4495800" y="1752600"/>
            <a:ext cx="4419600" cy="4267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1800" dirty="0" smtClean="0"/>
              <a:t> </a:t>
            </a:r>
            <a:endParaRPr lang="en-US" sz="1800" dirty="0"/>
          </a:p>
        </p:txBody>
      </p:sp>
      <p:pic>
        <p:nvPicPr>
          <p:cNvPr id="6" name="Content Placeholder 5" descr="ES_ABQ_Ethnicity_Red_Meal_Pgm.jpg"/>
          <p:cNvPicPr>
            <a:picLocks noGrp="1" noChangeAspect="1"/>
          </p:cNvPicPr>
          <p:nvPr>
            <p:ph idx="1"/>
          </p:nvPr>
        </p:nvPicPr>
        <p:blipFill>
          <a:blip r:embed="rId3" cstate="print"/>
          <a:stretch>
            <a:fillRect/>
          </a:stretch>
        </p:blipFill>
        <p:spPr>
          <a:xfrm>
            <a:off x="685800" y="1066800"/>
            <a:ext cx="7543800" cy="5181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a:bodyPr>
          <a:lstStyle/>
          <a:p>
            <a:r>
              <a:rPr lang="en-US" sz="2000" dirty="0" smtClean="0"/>
              <a:t>AYP2011-12 Math Proficiency vs. Proportion of ES students in Meal Program</a:t>
            </a:r>
            <a:endParaRPr lang="en-US" sz="2000" dirty="0"/>
          </a:p>
        </p:txBody>
      </p:sp>
      <p:pic>
        <p:nvPicPr>
          <p:cNvPr id="4" name="Content Placeholder 3" descr="ES_ABQ_AYP2011-12Math_Red_Meal.jpg"/>
          <p:cNvPicPr>
            <a:picLocks noGrp="1" noChangeAspect="1"/>
          </p:cNvPicPr>
          <p:nvPr>
            <p:ph idx="1"/>
          </p:nvPr>
        </p:nvPicPr>
        <p:blipFill>
          <a:blip r:embed="rId2" cstate="print"/>
          <a:stretch>
            <a:fillRect/>
          </a:stretch>
        </p:blipFill>
        <p:spPr>
          <a:xfrm>
            <a:off x="1143000" y="838200"/>
            <a:ext cx="6934200" cy="5486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000" dirty="0" smtClean="0"/>
              <a:t>AYP2011-12 Reading Proficiency vs. Proportion of ES students in Meal Program</a:t>
            </a:r>
            <a:endParaRPr lang="en-US" sz="2000" dirty="0"/>
          </a:p>
        </p:txBody>
      </p:sp>
      <p:pic>
        <p:nvPicPr>
          <p:cNvPr id="4" name="Content Placeholder 3" descr="ES_ABQ_AYP2011-12Rdg_Red_Meal.jpg"/>
          <p:cNvPicPr>
            <a:picLocks noGrp="1" noChangeAspect="1"/>
          </p:cNvPicPr>
          <p:nvPr>
            <p:ph idx="1"/>
          </p:nvPr>
        </p:nvPicPr>
        <p:blipFill>
          <a:blip r:embed="rId2" cstate="print"/>
          <a:stretch>
            <a:fillRect/>
          </a:stretch>
        </p:blipFill>
        <p:spPr>
          <a:xfrm>
            <a:off x="1143000" y="990600"/>
            <a:ext cx="6934200" cy="5486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Clustering Effect: Spatial Autocorrelation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Prior to running a regression, it is important to assess if the dependent (and independent) variables exhibit a neighborhood clustering effect, i.e., low (or high) performance scores in an area within a school boundary affect the performance scores to be low (or high) in the neighboring area(s).</a:t>
            </a:r>
          </a:p>
          <a:p>
            <a:r>
              <a:rPr lang="en-US" dirty="0" smtClean="0"/>
              <a:t>If the clustering is significant, then the model must take the spatial lag phenomenon into account.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Spatial Autocorrelation: Poverty</a:t>
            </a:r>
            <a:endParaRPr lang="en-US" dirty="0"/>
          </a:p>
        </p:txBody>
      </p:sp>
      <p:pic>
        <p:nvPicPr>
          <p:cNvPr id="5" name="Content Placeholder 4"/>
          <p:cNvPicPr>
            <a:picLocks noGrp="1"/>
          </p:cNvPicPr>
          <p:nvPr>
            <p:ph idx="1"/>
          </p:nvPr>
        </p:nvPicPr>
        <p:blipFill>
          <a:blip r:embed="rId3" cstate="print"/>
          <a:srcRect/>
          <a:stretch>
            <a:fillRect/>
          </a:stretch>
        </p:blipFill>
        <p:spPr bwMode="auto">
          <a:xfrm>
            <a:off x="0" y="1371600"/>
            <a:ext cx="8686800" cy="5257800"/>
          </a:xfrm>
          <a:prstGeom prst="rect">
            <a:avLst/>
          </a:prstGeom>
          <a:noFill/>
          <a:ln w="9525">
            <a:noFill/>
            <a:miter lim="800000"/>
            <a:headEnd/>
            <a:tailEnd/>
          </a:ln>
        </p:spPr>
      </p:pic>
      <p:sp>
        <p:nvSpPr>
          <p:cNvPr id="6" name="TextBox 5"/>
          <p:cNvSpPr txBox="1"/>
          <p:nvPr/>
        </p:nvSpPr>
        <p:spPr>
          <a:xfrm>
            <a:off x="6096000" y="3276600"/>
            <a:ext cx="1143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Low-Low</a:t>
            </a:r>
            <a:endParaRPr lang="en-US" dirty="0"/>
          </a:p>
        </p:txBody>
      </p:sp>
      <p:sp>
        <p:nvSpPr>
          <p:cNvPr id="8" name="TextBox 7"/>
          <p:cNvSpPr txBox="1"/>
          <p:nvPr/>
        </p:nvSpPr>
        <p:spPr>
          <a:xfrm>
            <a:off x="4495800" y="4648200"/>
            <a:ext cx="13716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High-High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dirty="0" smtClean="0"/>
              <a:t>Spatial Autocorrelation: Proportion of Students on Reduced Price Meal Program</a:t>
            </a:r>
            <a:endParaRPr lang="en-US" sz="2400" dirty="0"/>
          </a:p>
        </p:txBody>
      </p:sp>
      <p:pic>
        <p:nvPicPr>
          <p:cNvPr id="4" name="Content Placeholder 3"/>
          <p:cNvPicPr>
            <a:picLocks noGrp="1"/>
          </p:cNvPicPr>
          <p:nvPr>
            <p:ph idx="1"/>
          </p:nvPr>
        </p:nvPicPr>
        <p:blipFill>
          <a:blip r:embed="rId3" cstate="print"/>
          <a:srcRect/>
          <a:stretch>
            <a:fillRect/>
          </a:stretch>
        </p:blipFill>
        <p:spPr bwMode="auto">
          <a:xfrm>
            <a:off x="304800" y="1295400"/>
            <a:ext cx="8153400" cy="5562599"/>
          </a:xfrm>
          <a:prstGeom prst="rect">
            <a:avLst/>
          </a:prstGeom>
          <a:noFill/>
          <a:ln w="9525">
            <a:noFill/>
            <a:miter lim="800000"/>
            <a:headEnd/>
            <a:tailEnd/>
          </a:ln>
        </p:spPr>
      </p:pic>
      <p:sp>
        <p:nvSpPr>
          <p:cNvPr id="6" name="TextBox 5"/>
          <p:cNvSpPr txBox="1"/>
          <p:nvPr/>
        </p:nvSpPr>
        <p:spPr>
          <a:xfrm>
            <a:off x="5867400" y="3276600"/>
            <a:ext cx="1143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Low-Low</a:t>
            </a:r>
            <a:endParaRPr lang="en-US" dirty="0"/>
          </a:p>
        </p:txBody>
      </p:sp>
      <p:sp>
        <p:nvSpPr>
          <p:cNvPr id="7" name="TextBox 6"/>
          <p:cNvSpPr txBox="1"/>
          <p:nvPr/>
        </p:nvSpPr>
        <p:spPr>
          <a:xfrm>
            <a:off x="4267200" y="3352800"/>
            <a:ext cx="121629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High_Low</a:t>
            </a:r>
            <a:endParaRPr lang="en-US" dirty="0"/>
          </a:p>
        </p:txBody>
      </p:sp>
      <p:cxnSp>
        <p:nvCxnSpPr>
          <p:cNvPr id="9" name="Straight Arrow Connector 8"/>
          <p:cNvCxnSpPr/>
          <p:nvPr/>
        </p:nvCxnSpPr>
        <p:spPr>
          <a:xfrm>
            <a:off x="5029200" y="36576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3581400"/>
            <a:ext cx="381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3200" y="4495800"/>
            <a:ext cx="13716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High-High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Social scientists link segregation by race to socioeconomic status, resident location, and language (</a:t>
            </a:r>
            <a:r>
              <a:rPr lang="en-US" dirty="0" err="1" smtClean="0"/>
              <a:t>Orfield</a:t>
            </a:r>
            <a:r>
              <a:rPr lang="en-US" dirty="0" smtClean="0"/>
              <a:t> and Lee, 2005).</a:t>
            </a:r>
          </a:p>
          <a:p>
            <a:endParaRPr lang="en-US" dirty="0" smtClean="0"/>
          </a:p>
          <a:p>
            <a:r>
              <a:rPr lang="en-US" dirty="0"/>
              <a:t>T</a:t>
            </a:r>
            <a:r>
              <a:rPr lang="en-US" dirty="0" smtClean="0"/>
              <a:t>he U.S. educational system is unequal, offering very different learning opportunities based on a child’s social status (Hammond, 2011), skin color (</a:t>
            </a:r>
            <a:r>
              <a:rPr lang="en-US" dirty="0" err="1" smtClean="0"/>
              <a:t>Kozol</a:t>
            </a:r>
            <a:r>
              <a:rPr lang="en-US" dirty="0" smtClean="0"/>
              <a:t>, 1991) and neighborhood (de Souza Briggs, 2005).</a:t>
            </a:r>
          </a:p>
          <a:p>
            <a:endParaRPr lang="en-US" dirty="0" smtClean="0"/>
          </a:p>
        </p:txBody>
      </p:sp>
    </p:spTree>
    <p:extLst>
      <p:ext uri="{BB962C8B-B14F-4D97-AF65-F5344CB8AC3E}">
        <p14:creationId xmlns="" xmlns:p14="http://schemas.microsoft.com/office/powerpoint/2010/main" val="6523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400" dirty="0" smtClean="0"/>
              <a:t>Spatial Autocorrelations in Elementary Schools % Proficiency</a:t>
            </a:r>
            <a:br>
              <a:rPr lang="en-US" sz="2400" dirty="0" smtClean="0"/>
            </a:br>
            <a:r>
              <a:rPr lang="en-US" sz="2400" dirty="0" smtClean="0"/>
              <a:t>2004-2005				2005-2006</a:t>
            </a:r>
            <a:endParaRPr lang="en-US" sz="2400" dirty="0"/>
          </a:p>
        </p:txBody>
      </p:sp>
      <p:graphicFrame>
        <p:nvGraphicFramePr>
          <p:cNvPr id="20484" name="Object 4"/>
          <p:cNvGraphicFramePr>
            <a:graphicFrameLocks noChangeAspect="1"/>
          </p:cNvGraphicFramePr>
          <p:nvPr>
            <p:extLst>
              <p:ext uri="{D42A27DB-BD31-4B8C-83A1-F6EECF244321}">
                <p14:modId xmlns="" xmlns:p14="http://schemas.microsoft.com/office/powerpoint/2010/main" val="2818525733"/>
              </p:ext>
            </p:extLst>
          </p:nvPr>
        </p:nvGraphicFramePr>
        <p:xfrm>
          <a:off x="4343400" y="2743200"/>
          <a:ext cx="4251379" cy="2462213"/>
        </p:xfrm>
        <a:graphic>
          <a:graphicData uri="http://schemas.openxmlformats.org/presentationml/2006/ole">
            <p:oleObj spid="_x0000_s20537" name="Document" r:id="rId3" imgW="6397837" imgH="3705385" progId="Word.Document.12">
              <p:embed/>
            </p:oleObj>
          </a:graphicData>
        </a:graphic>
      </p:graphicFrame>
      <p:pic>
        <p:nvPicPr>
          <p:cNvPr id="10" name="Content Placeholder 9"/>
          <p:cNvPicPr>
            <a:picLocks noGrp="1"/>
          </p:cNvPicPr>
          <p:nvPr>
            <p:ph sz="half" idx="1"/>
          </p:nvPr>
        </p:nvPicPr>
        <p:blipFill>
          <a:blip r:embed="rId4" cstate="print"/>
          <a:srcRect/>
          <a:stretch>
            <a:fillRect/>
          </a:stretch>
        </p:blipFill>
        <p:spPr bwMode="auto">
          <a:xfrm>
            <a:off x="457200" y="2819400"/>
            <a:ext cx="4038600" cy="2277272"/>
          </a:xfrm>
          <a:prstGeom prst="rect">
            <a:avLst/>
          </a:prstGeom>
          <a:noFill/>
          <a:ln w="9525">
            <a:noFill/>
            <a:miter lim="800000"/>
            <a:headEnd/>
            <a:tailEnd/>
          </a:ln>
        </p:spPr>
      </p:pic>
      <p:sp>
        <p:nvSpPr>
          <p:cNvPr id="6" name="TextBox 5"/>
          <p:cNvSpPr txBox="1"/>
          <p:nvPr/>
        </p:nvSpPr>
        <p:spPr>
          <a:xfrm>
            <a:off x="3657600" y="5638800"/>
            <a:ext cx="1066800" cy="646331"/>
          </a:xfrm>
          <a:prstGeom prst="rect">
            <a:avLst/>
          </a:prstGeom>
          <a:noFill/>
        </p:spPr>
        <p:txBody>
          <a:bodyPr wrap="square" rtlCol="0">
            <a:spAutoFit/>
          </a:bodyPr>
          <a:lstStyle/>
          <a:p>
            <a:r>
              <a:rPr lang="en-US" dirty="0" smtClean="0"/>
              <a:t>H=High L=Low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Spatial Autocorrelations in % Proficiency</a:t>
            </a:r>
            <a:br>
              <a:rPr lang="en-US" sz="3200" dirty="0" smtClean="0"/>
            </a:br>
            <a:r>
              <a:rPr lang="en-US" sz="3200" dirty="0" smtClean="0"/>
              <a:t>Grade 3 vs. 4			Grade 4 vs. 5</a:t>
            </a:r>
            <a:endParaRPr lang="en-US" sz="3200" dirty="0"/>
          </a:p>
        </p:txBody>
      </p:sp>
      <p:graphicFrame>
        <p:nvGraphicFramePr>
          <p:cNvPr id="21506" name="Object 2"/>
          <p:cNvGraphicFramePr>
            <a:graphicFrameLocks noChangeAspect="1"/>
          </p:cNvGraphicFramePr>
          <p:nvPr/>
        </p:nvGraphicFramePr>
        <p:xfrm>
          <a:off x="135607" y="2438400"/>
          <a:ext cx="4368131" cy="2808915"/>
        </p:xfrm>
        <a:graphic>
          <a:graphicData uri="http://schemas.openxmlformats.org/presentationml/2006/ole">
            <p:oleObj spid="_x0000_s21558" name="Document" r:id="rId3" imgW="5959920" imgH="3832647" progId="Word.Document.12">
              <p:embed/>
            </p:oleObj>
          </a:graphicData>
        </a:graphic>
      </p:graphicFrame>
      <p:pic>
        <p:nvPicPr>
          <p:cNvPr id="6" name="Content Placeholder 5"/>
          <p:cNvPicPr>
            <a:picLocks noGrp="1"/>
          </p:cNvPicPr>
          <p:nvPr>
            <p:ph sz="half" idx="2"/>
          </p:nvPr>
        </p:nvPicPr>
        <p:blipFill>
          <a:blip r:embed="rId4" cstate="print"/>
          <a:srcRect/>
          <a:stretch>
            <a:fillRect/>
          </a:stretch>
        </p:blipFill>
        <p:spPr bwMode="auto">
          <a:xfrm>
            <a:off x="4648200" y="2743200"/>
            <a:ext cx="4038600" cy="2457055"/>
          </a:xfrm>
          <a:prstGeom prst="rect">
            <a:avLst/>
          </a:prstGeom>
          <a:noFill/>
          <a:ln w="9525">
            <a:noFill/>
            <a:miter lim="800000"/>
            <a:headEnd/>
            <a:tailEnd/>
          </a:ln>
        </p:spPr>
      </p:pic>
      <p:sp>
        <p:nvSpPr>
          <p:cNvPr id="7" name="TextBox 6"/>
          <p:cNvSpPr txBox="1"/>
          <p:nvPr/>
        </p:nvSpPr>
        <p:spPr>
          <a:xfrm>
            <a:off x="3657600" y="5638800"/>
            <a:ext cx="1066800" cy="646331"/>
          </a:xfrm>
          <a:prstGeom prst="rect">
            <a:avLst/>
          </a:prstGeom>
          <a:noFill/>
        </p:spPr>
        <p:txBody>
          <a:bodyPr wrap="square" rtlCol="0">
            <a:spAutoFit/>
          </a:bodyPr>
          <a:lstStyle/>
          <a:p>
            <a:r>
              <a:rPr lang="en-US" dirty="0" smtClean="0"/>
              <a:t>H=High L=Low</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Spatial Autocorrelations in % Proficiency</a:t>
            </a:r>
            <a:br>
              <a:rPr lang="en-US" sz="3200" dirty="0" smtClean="0"/>
            </a:br>
            <a:r>
              <a:rPr lang="en-US" sz="3200" dirty="0" smtClean="0"/>
              <a:t>Reading vs. Math	     Math vs. Science</a:t>
            </a:r>
            <a:endParaRPr lang="en-US" sz="3200" dirty="0"/>
          </a:p>
        </p:txBody>
      </p:sp>
      <p:pic>
        <p:nvPicPr>
          <p:cNvPr id="5" name="Content Placeholder 4"/>
          <p:cNvPicPr>
            <a:picLocks noGrp="1"/>
          </p:cNvPicPr>
          <p:nvPr>
            <p:ph sz="half" idx="1"/>
          </p:nvPr>
        </p:nvPicPr>
        <p:blipFill>
          <a:blip r:embed="rId2" cstate="print"/>
          <a:srcRect/>
          <a:stretch>
            <a:fillRect/>
          </a:stretch>
        </p:blipFill>
        <p:spPr bwMode="auto">
          <a:xfrm>
            <a:off x="533400" y="2747564"/>
            <a:ext cx="4038600" cy="2277272"/>
          </a:xfrm>
          <a:prstGeom prst="rect">
            <a:avLst/>
          </a:prstGeom>
          <a:noFill/>
          <a:ln w="9525">
            <a:noFill/>
            <a:miter lim="800000"/>
            <a:headEnd/>
            <a:tailEnd/>
          </a:ln>
        </p:spPr>
      </p:pic>
      <p:pic>
        <p:nvPicPr>
          <p:cNvPr id="6" name="Content Placeholder 5"/>
          <p:cNvPicPr>
            <a:picLocks noGrp="1"/>
          </p:cNvPicPr>
          <p:nvPr>
            <p:ph sz="half" idx="2"/>
          </p:nvPr>
        </p:nvPicPr>
        <p:blipFill>
          <a:blip r:embed="rId3" cstate="print"/>
          <a:srcRect/>
          <a:stretch>
            <a:fillRect/>
          </a:stretch>
        </p:blipFill>
        <p:spPr bwMode="auto">
          <a:xfrm>
            <a:off x="4724400" y="2627430"/>
            <a:ext cx="4038600" cy="2277272"/>
          </a:xfrm>
          <a:prstGeom prst="rect">
            <a:avLst/>
          </a:prstGeom>
          <a:noFill/>
          <a:ln w="9525">
            <a:noFill/>
            <a:miter lim="800000"/>
            <a:headEnd/>
            <a:tailEnd/>
          </a:ln>
        </p:spPr>
      </p:pic>
      <p:sp>
        <p:nvSpPr>
          <p:cNvPr id="7" name="TextBox 6"/>
          <p:cNvSpPr txBox="1"/>
          <p:nvPr/>
        </p:nvSpPr>
        <p:spPr>
          <a:xfrm>
            <a:off x="838200" y="3505200"/>
            <a:ext cx="609600" cy="381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H-L</a:t>
            </a:r>
            <a:endParaRPr lang="en-US" dirty="0"/>
          </a:p>
        </p:txBody>
      </p:sp>
      <p:sp>
        <p:nvSpPr>
          <p:cNvPr id="8" name="TextBox 7"/>
          <p:cNvSpPr txBox="1"/>
          <p:nvPr/>
        </p:nvSpPr>
        <p:spPr>
          <a:xfrm>
            <a:off x="5257800" y="3505200"/>
            <a:ext cx="609600" cy="381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H-L</a:t>
            </a:r>
            <a:endParaRPr lang="en-US" dirty="0"/>
          </a:p>
        </p:txBody>
      </p:sp>
      <p:sp>
        <p:nvSpPr>
          <p:cNvPr id="9" name="TextBox 8"/>
          <p:cNvSpPr txBox="1"/>
          <p:nvPr/>
        </p:nvSpPr>
        <p:spPr>
          <a:xfrm>
            <a:off x="3048000" y="3581400"/>
            <a:ext cx="762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H-H</a:t>
            </a:r>
            <a:endParaRPr lang="en-US" dirty="0"/>
          </a:p>
        </p:txBody>
      </p:sp>
      <p:sp>
        <p:nvSpPr>
          <p:cNvPr id="15" name="TextBox 14"/>
          <p:cNvSpPr txBox="1"/>
          <p:nvPr/>
        </p:nvSpPr>
        <p:spPr>
          <a:xfrm>
            <a:off x="7239000" y="3581400"/>
            <a:ext cx="762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H-H</a:t>
            </a:r>
            <a:endParaRPr lang="en-US" dirty="0"/>
          </a:p>
        </p:txBody>
      </p:sp>
      <p:sp>
        <p:nvSpPr>
          <p:cNvPr id="16" name="TextBox 15"/>
          <p:cNvSpPr txBox="1"/>
          <p:nvPr/>
        </p:nvSpPr>
        <p:spPr>
          <a:xfrm>
            <a:off x="6629400" y="4343400"/>
            <a:ext cx="533400" cy="2769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200" dirty="0" smtClean="0"/>
              <a:t>L-L</a:t>
            </a:r>
            <a:endParaRPr lang="en-US" sz="1200" dirty="0"/>
          </a:p>
        </p:txBody>
      </p:sp>
      <p:sp>
        <p:nvSpPr>
          <p:cNvPr id="17" name="TextBox 16"/>
          <p:cNvSpPr txBox="1"/>
          <p:nvPr/>
        </p:nvSpPr>
        <p:spPr>
          <a:xfrm>
            <a:off x="2438400" y="4343401"/>
            <a:ext cx="457200" cy="2769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200" dirty="0" smtClean="0"/>
              <a:t>L-L</a:t>
            </a:r>
            <a:endParaRPr lang="en-US" sz="1200" dirty="0"/>
          </a:p>
        </p:txBody>
      </p:sp>
      <p:sp>
        <p:nvSpPr>
          <p:cNvPr id="11" name="TextBox 10"/>
          <p:cNvSpPr txBox="1"/>
          <p:nvPr/>
        </p:nvSpPr>
        <p:spPr>
          <a:xfrm>
            <a:off x="3657600" y="5638800"/>
            <a:ext cx="1066800" cy="646331"/>
          </a:xfrm>
          <a:prstGeom prst="rect">
            <a:avLst/>
          </a:prstGeom>
          <a:noFill/>
        </p:spPr>
        <p:txBody>
          <a:bodyPr wrap="square" rtlCol="0">
            <a:spAutoFit/>
          </a:bodyPr>
          <a:lstStyle/>
          <a:p>
            <a:r>
              <a:rPr lang="en-US" dirty="0" smtClean="0"/>
              <a:t>H=High L=Low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dirty="0" smtClean="0"/>
              <a:t>Modeling of Standardized Test Proficiency: Elementary Schools</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smtClean="0"/>
              <a:t>Proficiency data is available for 2004, 2005 and 2006 for Grades 3-5 and for Reading, Math and Science.</a:t>
            </a:r>
          </a:p>
          <a:p>
            <a:r>
              <a:rPr lang="en-US" dirty="0" smtClean="0"/>
              <a:t>Calculated for each elementary school Average Proficiency by Subject or by Grade</a:t>
            </a:r>
          </a:p>
          <a:p>
            <a:r>
              <a:rPr lang="en-US" dirty="0" smtClean="0"/>
              <a:t>Model Average Proficiency = f(Geographic characteristics)</a:t>
            </a:r>
          </a:p>
          <a:p>
            <a:r>
              <a:rPr lang="en-US" dirty="0" smtClean="0"/>
              <a:t>Geographic characteristics considered:</a:t>
            </a:r>
          </a:p>
          <a:p>
            <a:pPr lvl="1"/>
            <a:r>
              <a:rPr lang="en-US" dirty="0" smtClean="0"/>
              <a:t>Proportion of students in reduced price meal program (proxy for poverty and median household income)</a:t>
            </a:r>
          </a:p>
          <a:p>
            <a:pPr lvl="1"/>
            <a:r>
              <a:rPr lang="en-US" dirty="0" smtClean="0"/>
              <a:t>School enrollment size</a:t>
            </a:r>
          </a:p>
          <a:p>
            <a:pPr lvl="1"/>
            <a:r>
              <a:rPr lang="en-US" dirty="0" smtClean="0"/>
              <a:t>Housing characteristics (home size, price, single unit/not, age of house)</a:t>
            </a:r>
          </a:p>
          <a:p>
            <a:pPr lvl="1"/>
            <a:r>
              <a:rPr lang="en-US" dirty="0" smtClean="0"/>
              <a:t>Student characteristics (proportion foreign born)</a:t>
            </a:r>
          </a:p>
          <a:p>
            <a:pPr lvl="1"/>
            <a:r>
              <a:rPr lang="en-US" dirty="0" smtClean="0"/>
              <a:t>Spatial autocorrelation (neighborhood cluster effects)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graphicFrame>
        <p:nvGraphicFramePr>
          <p:cNvPr id="4" name="Content Placeholder 3"/>
          <p:cNvGraphicFramePr>
            <a:graphicFrameLocks noGrp="1"/>
          </p:cNvGraphicFramePr>
          <p:nvPr>
            <p:ph idx="1"/>
          </p:nvPr>
        </p:nvGraphicFramePr>
        <p:xfrm>
          <a:off x="457200" y="2819400"/>
          <a:ext cx="8229600" cy="2489200"/>
        </p:xfrm>
        <a:graphic>
          <a:graphicData uri="http://schemas.openxmlformats.org/drawingml/2006/table">
            <a:tbl>
              <a:tblPr firstRow="1" bandRow="1">
                <a:tableStyleId>{5C22544A-7EE6-4342-B048-85BDC9FD1C3A}</a:tableStyleId>
              </a:tblPr>
              <a:tblGrid>
                <a:gridCol w="914400"/>
                <a:gridCol w="914400"/>
                <a:gridCol w="914400"/>
                <a:gridCol w="914400"/>
                <a:gridCol w="990600"/>
                <a:gridCol w="914400"/>
                <a:gridCol w="914400"/>
                <a:gridCol w="838200"/>
                <a:gridCol w="914400"/>
              </a:tblGrid>
              <a:tr h="370840">
                <a:tc>
                  <a:txBody>
                    <a:bodyPr/>
                    <a:lstStyle/>
                    <a:p>
                      <a:endParaRPr lang="en-US" dirty="0"/>
                    </a:p>
                  </a:txBody>
                  <a:tcPr/>
                </a:tc>
                <a:tc>
                  <a:txBody>
                    <a:bodyPr/>
                    <a:lstStyle/>
                    <a:p>
                      <a:r>
                        <a:rPr lang="en-US" sz="1600" dirty="0" smtClean="0"/>
                        <a:t>Grade3</a:t>
                      </a:r>
                    </a:p>
                    <a:p>
                      <a:r>
                        <a:rPr lang="en-US" sz="1000" dirty="0" smtClean="0"/>
                        <a:t>Proficient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Grade4</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Proficient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Grade5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Proficient %</a:t>
                      </a:r>
                    </a:p>
                    <a:p>
                      <a:endParaRPr lang="en-US" dirty="0"/>
                    </a:p>
                  </a:txBody>
                  <a:tcPr/>
                </a:tc>
                <a:tc>
                  <a:txBody>
                    <a:bodyPr/>
                    <a:lstStyle/>
                    <a:p>
                      <a:r>
                        <a:rPr lang="en-US" sz="1600" dirty="0" smtClean="0"/>
                        <a:t>Reading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Proficient %</a:t>
                      </a:r>
                    </a:p>
                    <a:p>
                      <a:endParaRPr lang="en-US" sz="1600" dirty="0"/>
                    </a:p>
                  </a:txBody>
                  <a:tcPr/>
                </a:tc>
                <a:tc>
                  <a:txBody>
                    <a:bodyPr/>
                    <a:lstStyle/>
                    <a:p>
                      <a:r>
                        <a:rPr lang="en-US" sz="1600" dirty="0" smtClean="0"/>
                        <a:t>Math</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Proficient</a:t>
                      </a:r>
                      <a:r>
                        <a:rPr lang="en-US" sz="1000" baseline="0" dirty="0" smtClean="0"/>
                        <a:t> </a:t>
                      </a:r>
                      <a:r>
                        <a:rPr lang="en-US" sz="1000" dirty="0" smtClean="0"/>
                        <a:t>%</a:t>
                      </a:r>
                    </a:p>
                    <a:p>
                      <a:endParaRPr lang="en-US" sz="1600" dirty="0"/>
                    </a:p>
                  </a:txBody>
                  <a:tcPr/>
                </a:tc>
                <a:tc>
                  <a:txBody>
                    <a:bodyPr/>
                    <a:lstStyle/>
                    <a:p>
                      <a:r>
                        <a:rPr lang="en-US" sz="1000" dirty="0" smtClean="0"/>
                        <a:t>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Proficient %</a:t>
                      </a:r>
                    </a:p>
                    <a:p>
                      <a:endParaRPr lang="en-US" sz="1600" dirty="0"/>
                    </a:p>
                  </a:txBody>
                  <a:tcPr/>
                </a:tc>
                <a:tc>
                  <a:txBody>
                    <a:bodyPr/>
                    <a:lstStyle/>
                    <a:p>
                      <a:r>
                        <a:rPr lang="en-US" sz="1200" dirty="0" smtClean="0"/>
                        <a:t>% Students in lunch</a:t>
                      </a:r>
                      <a:r>
                        <a:rPr lang="en-US" sz="1200" baseline="0" dirty="0" smtClean="0"/>
                        <a:t> program*</a:t>
                      </a:r>
                      <a:endParaRPr lang="en-US" sz="1200" dirty="0"/>
                    </a:p>
                  </a:txBody>
                  <a:tcPr/>
                </a:tc>
                <a:tc>
                  <a:txBody>
                    <a:bodyPr/>
                    <a:lstStyle/>
                    <a:p>
                      <a:r>
                        <a:rPr lang="en-US" sz="1050" dirty="0" smtClean="0"/>
                        <a:t>School Enrollment</a:t>
                      </a:r>
                      <a:endParaRPr lang="en-US" sz="1050" dirty="0"/>
                    </a:p>
                  </a:txBody>
                  <a:tcPr/>
                </a:tc>
              </a:tr>
              <a:tr h="370840">
                <a:tc>
                  <a:txBody>
                    <a:bodyPr/>
                    <a:lstStyle/>
                    <a:p>
                      <a:pPr algn="l" fontAlgn="b"/>
                      <a:r>
                        <a:rPr lang="en-US" sz="1100" b="0" i="0" u="none" strike="noStrike" dirty="0">
                          <a:solidFill>
                            <a:srgbClr val="000000"/>
                          </a:solidFill>
                          <a:latin typeface="Calibri"/>
                        </a:rPr>
                        <a:t>Mean</a:t>
                      </a:r>
                    </a:p>
                  </a:txBody>
                  <a:tcPr marL="0" marR="0" marT="0" marB="0" anchor="b"/>
                </a:tc>
                <a:tc>
                  <a:txBody>
                    <a:bodyPr/>
                    <a:lstStyle/>
                    <a:p>
                      <a:pPr algn="r" fontAlgn="b"/>
                      <a:r>
                        <a:rPr lang="en-US" sz="1100" b="0" i="0" u="none" strike="noStrike" dirty="0">
                          <a:solidFill>
                            <a:srgbClr val="000000"/>
                          </a:solidFill>
                          <a:latin typeface="Calibri"/>
                        </a:rPr>
                        <a:t>58.9</a:t>
                      </a:r>
                    </a:p>
                  </a:txBody>
                  <a:tcPr marL="0" marR="0" marT="0" marB="0" anchor="b"/>
                </a:tc>
                <a:tc>
                  <a:txBody>
                    <a:bodyPr/>
                    <a:lstStyle/>
                    <a:p>
                      <a:pPr algn="r" fontAlgn="b"/>
                      <a:r>
                        <a:rPr lang="en-US" sz="1100" b="0" i="0" u="none" strike="noStrike">
                          <a:solidFill>
                            <a:srgbClr val="000000"/>
                          </a:solidFill>
                          <a:latin typeface="Calibri"/>
                        </a:rPr>
                        <a:t>49.4</a:t>
                      </a:r>
                    </a:p>
                  </a:txBody>
                  <a:tcPr marL="0" marR="0" marT="0" marB="0" anchor="b"/>
                </a:tc>
                <a:tc>
                  <a:txBody>
                    <a:bodyPr/>
                    <a:lstStyle/>
                    <a:p>
                      <a:pPr algn="r" fontAlgn="b"/>
                      <a:r>
                        <a:rPr lang="en-US" sz="1100" b="0" i="0" u="none" strike="noStrike">
                          <a:solidFill>
                            <a:srgbClr val="000000"/>
                          </a:solidFill>
                          <a:latin typeface="Calibri"/>
                        </a:rPr>
                        <a:t>45.7</a:t>
                      </a:r>
                    </a:p>
                  </a:txBody>
                  <a:tcPr marL="0" marR="0" marT="0" marB="0" anchor="b"/>
                </a:tc>
                <a:tc>
                  <a:txBody>
                    <a:bodyPr/>
                    <a:lstStyle/>
                    <a:p>
                      <a:pPr algn="r" fontAlgn="b"/>
                      <a:r>
                        <a:rPr lang="en-US" sz="1100" b="0" i="0" u="none" strike="noStrike">
                          <a:solidFill>
                            <a:srgbClr val="000000"/>
                          </a:solidFill>
                          <a:latin typeface="Calibri"/>
                        </a:rPr>
                        <a:t>55.1</a:t>
                      </a:r>
                    </a:p>
                  </a:txBody>
                  <a:tcPr marL="0" marR="0" marT="0" marB="0" anchor="b"/>
                </a:tc>
                <a:tc>
                  <a:txBody>
                    <a:bodyPr/>
                    <a:lstStyle/>
                    <a:p>
                      <a:pPr algn="r" fontAlgn="b"/>
                      <a:r>
                        <a:rPr lang="en-US" sz="1100" b="0" i="0" u="none" strike="noStrike">
                          <a:solidFill>
                            <a:srgbClr val="000000"/>
                          </a:solidFill>
                          <a:latin typeface="Calibri"/>
                        </a:rPr>
                        <a:t>40.4</a:t>
                      </a:r>
                    </a:p>
                  </a:txBody>
                  <a:tcPr marL="0" marR="0" marT="0" marB="0" anchor="b"/>
                </a:tc>
                <a:tc>
                  <a:txBody>
                    <a:bodyPr/>
                    <a:lstStyle/>
                    <a:p>
                      <a:pPr algn="r" fontAlgn="b"/>
                      <a:r>
                        <a:rPr lang="en-US" sz="1100" b="0" i="0" u="none" strike="noStrike">
                          <a:solidFill>
                            <a:srgbClr val="000000"/>
                          </a:solidFill>
                          <a:latin typeface="Calibri"/>
                        </a:rPr>
                        <a:t>58.4</a:t>
                      </a:r>
                    </a:p>
                  </a:txBody>
                  <a:tcPr marL="0" marR="0" marT="0" marB="0" anchor="b"/>
                </a:tc>
                <a:tc>
                  <a:txBody>
                    <a:bodyPr/>
                    <a:lstStyle/>
                    <a:p>
                      <a:pPr algn="r" fontAlgn="b"/>
                      <a:r>
                        <a:rPr lang="en-US" sz="1100" b="0" i="0" u="none" strike="noStrike" dirty="0">
                          <a:solidFill>
                            <a:srgbClr val="000000"/>
                          </a:solidFill>
                          <a:latin typeface="Calibri"/>
                        </a:rPr>
                        <a:t>58.3</a:t>
                      </a:r>
                    </a:p>
                  </a:txBody>
                  <a:tcPr marL="0" marR="0" marT="0" marB="0" anchor="b"/>
                </a:tc>
                <a:tc>
                  <a:txBody>
                    <a:bodyPr/>
                    <a:lstStyle/>
                    <a:p>
                      <a:pPr algn="r" fontAlgn="b"/>
                      <a:r>
                        <a:rPr lang="en-US" sz="1100" b="0" i="0" u="none" strike="noStrike">
                          <a:solidFill>
                            <a:srgbClr val="000000"/>
                          </a:solidFill>
                          <a:latin typeface="Calibri"/>
                        </a:rPr>
                        <a:t>519</a:t>
                      </a:r>
                    </a:p>
                  </a:txBody>
                  <a:tcPr marL="0" marR="0" marT="0" marB="0" anchor="b"/>
                </a:tc>
              </a:tr>
              <a:tr h="370840">
                <a:tc>
                  <a:txBody>
                    <a:bodyPr/>
                    <a:lstStyle/>
                    <a:p>
                      <a:pPr algn="l" fontAlgn="b"/>
                      <a:r>
                        <a:rPr lang="en-US" sz="1100" b="0" i="0" u="none" strike="noStrike" dirty="0" smtClean="0">
                          <a:solidFill>
                            <a:srgbClr val="000000"/>
                          </a:solidFill>
                          <a:latin typeface="Calibri"/>
                        </a:rPr>
                        <a:t>Std Dev</a:t>
                      </a:r>
                      <a:endParaRPr lang="en-US" sz="1100" b="0" i="0" u="none" strike="noStrike" dirty="0">
                        <a:solidFill>
                          <a:srgbClr val="000000"/>
                        </a:solidFill>
                        <a:latin typeface="Calibri"/>
                      </a:endParaRPr>
                    </a:p>
                  </a:txBody>
                  <a:tcPr marL="0" marR="0" marT="0" marB="0" anchor="b"/>
                </a:tc>
                <a:tc>
                  <a:txBody>
                    <a:bodyPr/>
                    <a:lstStyle/>
                    <a:p>
                      <a:pPr algn="r" fontAlgn="b"/>
                      <a:r>
                        <a:rPr lang="en-US" sz="1100" b="0" i="0" u="none" strike="noStrike">
                          <a:solidFill>
                            <a:srgbClr val="000000"/>
                          </a:solidFill>
                          <a:latin typeface="Calibri"/>
                        </a:rPr>
                        <a:t>14.5</a:t>
                      </a:r>
                    </a:p>
                  </a:txBody>
                  <a:tcPr marL="0" marR="0" marT="0" marB="0" anchor="b"/>
                </a:tc>
                <a:tc>
                  <a:txBody>
                    <a:bodyPr/>
                    <a:lstStyle/>
                    <a:p>
                      <a:pPr algn="r" fontAlgn="b"/>
                      <a:r>
                        <a:rPr lang="en-US" sz="1100" b="0" i="0" u="none" strike="noStrike">
                          <a:solidFill>
                            <a:srgbClr val="000000"/>
                          </a:solidFill>
                          <a:latin typeface="Calibri"/>
                        </a:rPr>
                        <a:t>16.4</a:t>
                      </a:r>
                    </a:p>
                  </a:txBody>
                  <a:tcPr marL="0" marR="0" marT="0" marB="0" anchor="b"/>
                </a:tc>
                <a:tc>
                  <a:txBody>
                    <a:bodyPr/>
                    <a:lstStyle/>
                    <a:p>
                      <a:pPr algn="r" fontAlgn="b"/>
                      <a:r>
                        <a:rPr lang="en-US" sz="1100" b="0" i="0" u="none" strike="noStrike">
                          <a:solidFill>
                            <a:srgbClr val="000000"/>
                          </a:solidFill>
                          <a:latin typeface="Calibri"/>
                        </a:rPr>
                        <a:t>15.9</a:t>
                      </a:r>
                    </a:p>
                  </a:txBody>
                  <a:tcPr marL="0" marR="0" marT="0" marB="0" anchor="b"/>
                </a:tc>
                <a:tc>
                  <a:txBody>
                    <a:bodyPr/>
                    <a:lstStyle/>
                    <a:p>
                      <a:pPr algn="r" fontAlgn="b"/>
                      <a:r>
                        <a:rPr lang="en-US" sz="1100" b="0" i="0" u="none" strike="noStrike">
                          <a:solidFill>
                            <a:srgbClr val="000000"/>
                          </a:solidFill>
                          <a:latin typeface="Calibri"/>
                        </a:rPr>
                        <a:t>15.7</a:t>
                      </a:r>
                    </a:p>
                  </a:txBody>
                  <a:tcPr marL="0" marR="0" marT="0" marB="0" anchor="b"/>
                </a:tc>
                <a:tc>
                  <a:txBody>
                    <a:bodyPr/>
                    <a:lstStyle/>
                    <a:p>
                      <a:pPr algn="r" fontAlgn="b"/>
                      <a:r>
                        <a:rPr lang="en-US" sz="1100" b="0" i="0" u="none" strike="noStrike">
                          <a:solidFill>
                            <a:srgbClr val="000000"/>
                          </a:solidFill>
                          <a:latin typeface="Calibri"/>
                        </a:rPr>
                        <a:t>14.9</a:t>
                      </a:r>
                    </a:p>
                  </a:txBody>
                  <a:tcPr marL="0" marR="0" marT="0" marB="0" anchor="b"/>
                </a:tc>
                <a:tc>
                  <a:txBody>
                    <a:bodyPr/>
                    <a:lstStyle/>
                    <a:p>
                      <a:pPr algn="r" fontAlgn="b"/>
                      <a:r>
                        <a:rPr lang="en-US" sz="1100" b="0" i="0" u="none" strike="noStrike">
                          <a:solidFill>
                            <a:srgbClr val="000000"/>
                          </a:solidFill>
                          <a:latin typeface="Calibri"/>
                        </a:rPr>
                        <a:t>15.7</a:t>
                      </a:r>
                    </a:p>
                  </a:txBody>
                  <a:tcPr marL="0" marR="0" marT="0" marB="0" anchor="b"/>
                </a:tc>
                <a:tc>
                  <a:txBody>
                    <a:bodyPr/>
                    <a:lstStyle/>
                    <a:p>
                      <a:pPr algn="r" fontAlgn="b"/>
                      <a:r>
                        <a:rPr lang="en-US" sz="1100" b="0" i="0" u="none" strike="noStrike">
                          <a:solidFill>
                            <a:srgbClr val="000000"/>
                          </a:solidFill>
                          <a:latin typeface="Calibri"/>
                        </a:rPr>
                        <a:t>27.3</a:t>
                      </a:r>
                    </a:p>
                  </a:txBody>
                  <a:tcPr marL="0" marR="0" marT="0" marB="0" anchor="b"/>
                </a:tc>
                <a:tc>
                  <a:txBody>
                    <a:bodyPr/>
                    <a:lstStyle/>
                    <a:p>
                      <a:pPr algn="r" fontAlgn="b"/>
                      <a:r>
                        <a:rPr lang="en-US" sz="1100" b="0" i="0" u="none" strike="noStrike" dirty="0">
                          <a:solidFill>
                            <a:srgbClr val="000000"/>
                          </a:solidFill>
                          <a:latin typeface="Calibri"/>
                        </a:rPr>
                        <a:t>203</a:t>
                      </a:r>
                    </a:p>
                  </a:txBody>
                  <a:tcPr marL="0" marR="0" marT="0" marB="0" anchor="b"/>
                </a:tc>
              </a:tr>
              <a:tr h="370840">
                <a:tc>
                  <a:txBody>
                    <a:bodyPr/>
                    <a:lstStyle/>
                    <a:p>
                      <a:pPr algn="l" fontAlgn="b"/>
                      <a:r>
                        <a:rPr lang="en-US" sz="1100" b="0" i="0" u="none" strike="noStrike">
                          <a:solidFill>
                            <a:srgbClr val="000000"/>
                          </a:solidFill>
                          <a:latin typeface="Calibri"/>
                        </a:rPr>
                        <a:t>Min</a:t>
                      </a:r>
                    </a:p>
                  </a:txBody>
                  <a:tcPr marL="0" marR="0" marT="0" marB="0" anchor="b"/>
                </a:tc>
                <a:tc>
                  <a:txBody>
                    <a:bodyPr/>
                    <a:lstStyle/>
                    <a:p>
                      <a:pPr algn="r" fontAlgn="b"/>
                      <a:r>
                        <a:rPr lang="en-US" sz="1100" b="0" i="0" u="none" strike="noStrike">
                          <a:solidFill>
                            <a:srgbClr val="000000"/>
                          </a:solidFill>
                          <a:latin typeface="Calibri"/>
                        </a:rPr>
                        <a:t>27.6</a:t>
                      </a:r>
                    </a:p>
                  </a:txBody>
                  <a:tcPr marL="0" marR="0" marT="0" marB="0" anchor="b"/>
                </a:tc>
                <a:tc>
                  <a:txBody>
                    <a:bodyPr/>
                    <a:lstStyle/>
                    <a:p>
                      <a:pPr algn="r" fontAlgn="b"/>
                      <a:r>
                        <a:rPr lang="en-US" sz="1100" b="0" i="0" u="none" strike="noStrike">
                          <a:solidFill>
                            <a:srgbClr val="000000"/>
                          </a:solidFill>
                          <a:latin typeface="Calibri"/>
                        </a:rPr>
                        <a:t>14.4</a:t>
                      </a:r>
                    </a:p>
                  </a:txBody>
                  <a:tcPr marL="0" marR="0" marT="0" marB="0" anchor="b"/>
                </a:tc>
                <a:tc>
                  <a:txBody>
                    <a:bodyPr/>
                    <a:lstStyle/>
                    <a:p>
                      <a:pPr algn="r" fontAlgn="b"/>
                      <a:r>
                        <a:rPr lang="en-US" sz="1100" b="0" i="0" u="none" strike="noStrike">
                          <a:solidFill>
                            <a:srgbClr val="000000"/>
                          </a:solidFill>
                          <a:latin typeface="Calibri"/>
                        </a:rPr>
                        <a:t>14.1</a:t>
                      </a:r>
                    </a:p>
                  </a:txBody>
                  <a:tcPr marL="0" marR="0" marT="0" marB="0" anchor="b"/>
                </a:tc>
                <a:tc>
                  <a:txBody>
                    <a:bodyPr/>
                    <a:lstStyle/>
                    <a:p>
                      <a:pPr algn="r" fontAlgn="b"/>
                      <a:r>
                        <a:rPr lang="en-US" sz="1100" b="0" i="0" u="none" strike="noStrike">
                          <a:solidFill>
                            <a:srgbClr val="000000"/>
                          </a:solidFill>
                          <a:latin typeface="Calibri"/>
                        </a:rPr>
                        <a:t>22.1</a:t>
                      </a:r>
                    </a:p>
                  </a:txBody>
                  <a:tcPr marL="0" marR="0" marT="0" marB="0" anchor="b"/>
                </a:tc>
                <a:tc>
                  <a:txBody>
                    <a:bodyPr/>
                    <a:lstStyle/>
                    <a:p>
                      <a:pPr algn="r" fontAlgn="b"/>
                      <a:r>
                        <a:rPr lang="en-US" sz="1100" b="0" i="0" u="none" strike="noStrike">
                          <a:solidFill>
                            <a:srgbClr val="000000"/>
                          </a:solidFill>
                          <a:latin typeface="Calibri"/>
                        </a:rPr>
                        <a:t>10.9</a:t>
                      </a:r>
                    </a:p>
                  </a:txBody>
                  <a:tcPr marL="0" marR="0" marT="0" marB="0" anchor="b"/>
                </a:tc>
                <a:tc>
                  <a:txBody>
                    <a:bodyPr/>
                    <a:lstStyle/>
                    <a:p>
                      <a:pPr algn="r" fontAlgn="b"/>
                      <a:r>
                        <a:rPr lang="en-US" sz="1100" b="0" i="0" u="none" strike="noStrike" dirty="0">
                          <a:solidFill>
                            <a:srgbClr val="000000"/>
                          </a:solidFill>
                          <a:latin typeface="Calibri"/>
                        </a:rPr>
                        <a:t>23.8</a:t>
                      </a:r>
                    </a:p>
                  </a:txBody>
                  <a:tcPr marL="0" marR="0" marT="0" marB="0" anchor="b"/>
                </a:tc>
                <a:tc>
                  <a:txBody>
                    <a:bodyPr/>
                    <a:lstStyle/>
                    <a:p>
                      <a:pPr algn="r" fontAlgn="b"/>
                      <a:r>
                        <a:rPr lang="en-US" sz="1100" b="0" i="0" u="none" strike="noStrike">
                          <a:solidFill>
                            <a:srgbClr val="000000"/>
                          </a:solidFill>
                          <a:latin typeface="Calibri"/>
                        </a:rPr>
                        <a:t>0.0</a:t>
                      </a:r>
                    </a:p>
                  </a:txBody>
                  <a:tcPr marL="0" marR="0" marT="0" marB="0" anchor="b"/>
                </a:tc>
                <a:tc>
                  <a:txBody>
                    <a:bodyPr/>
                    <a:lstStyle/>
                    <a:p>
                      <a:pPr algn="r" fontAlgn="b"/>
                      <a:r>
                        <a:rPr lang="en-US" sz="1100" b="0" i="0" u="none" strike="noStrike">
                          <a:solidFill>
                            <a:srgbClr val="000000"/>
                          </a:solidFill>
                          <a:latin typeface="Calibri"/>
                        </a:rPr>
                        <a:t>220</a:t>
                      </a:r>
                    </a:p>
                  </a:txBody>
                  <a:tcPr marL="0" marR="0" marT="0" marB="0" anchor="b"/>
                </a:tc>
              </a:tr>
              <a:tr h="370840">
                <a:tc>
                  <a:txBody>
                    <a:bodyPr/>
                    <a:lstStyle/>
                    <a:p>
                      <a:pPr algn="l" fontAlgn="b"/>
                      <a:r>
                        <a:rPr lang="en-US" sz="1100" b="0" i="0" u="none" strike="noStrike" dirty="0">
                          <a:solidFill>
                            <a:srgbClr val="000000"/>
                          </a:solidFill>
                          <a:latin typeface="Calibri"/>
                        </a:rPr>
                        <a:t>Max</a:t>
                      </a:r>
                    </a:p>
                  </a:txBody>
                  <a:tcPr marL="0" marR="0" marT="0" marB="0" anchor="b"/>
                </a:tc>
                <a:tc>
                  <a:txBody>
                    <a:bodyPr/>
                    <a:lstStyle/>
                    <a:p>
                      <a:pPr algn="r" fontAlgn="b"/>
                      <a:r>
                        <a:rPr lang="en-US" sz="1100" b="0" i="0" u="none" strike="noStrike">
                          <a:solidFill>
                            <a:srgbClr val="000000"/>
                          </a:solidFill>
                          <a:latin typeface="Calibri"/>
                        </a:rPr>
                        <a:t>88.2</a:t>
                      </a:r>
                    </a:p>
                  </a:txBody>
                  <a:tcPr marL="0" marR="0" marT="0" marB="0" anchor="b"/>
                </a:tc>
                <a:tc>
                  <a:txBody>
                    <a:bodyPr/>
                    <a:lstStyle/>
                    <a:p>
                      <a:pPr algn="r" fontAlgn="b"/>
                      <a:r>
                        <a:rPr lang="en-US" sz="1100" b="0" i="0" u="none" strike="noStrike">
                          <a:solidFill>
                            <a:srgbClr val="000000"/>
                          </a:solidFill>
                          <a:latin typeface="Calibri"/>
                        </a:rPr>
                        <a:t>86.0</a:t>
                      </a:r>
                    </a:p>
                  </a:txBody>
                  <a:tcPr marL="0" marR="0" marT="0" marB="0" anchor="b"/>
                </a:tc>
                <a:tc>
                  <a:txBody>
                    <a:bodyPr/>
                    <a:lstStyle/>
                    <a:p>
                      <a:pPr algn="r" fontAlgn="b"/>
                      <a:r>
                        <a:rPr lang="en-US" sz="1100" b="0" i="0" u="none" strike="noStrike">
                          <a:solidFill>
                            <a:srgbClr val="000000"/>
                          </a:solidFill>
                          <a:latin typeface="Calibri"/>
                        </a:rPr>
                        <a:t>81.0</a:t>
                      </a:r>
                    </a:p>
                  </a:txBody>
                  <a:tcPr marL="0" marR="0" marT="0" marB="0" anchor="b"/>
                </a:tc>
                <a:tc>
                  <a:txBody>
                    <a:bodyPr/>
                    <a:lstStyle/>
                    <a:p>
                      <a:pPr algn="r" fontAlgn="b"/>
                      <a:r>
                        <a:rPr lang="en-US" sz="1100" b="0" i="0" u="none" strike="noStrike">
                          <a:solidFill>
                            <a:srgbClr val="000000"/>
                          </a:solidFill>
                          <a:latin typeface="Calibri"/>
                        </a:rPr>
                        <a:t>87.1</a:t>
                      </a:r>
                    </a:p>
                  </a:txBody>
                  <a:tcPr marL="0" marR="0" marT="0" marB="0" anchor="b"/>
                </a:tc>
                <a:tc>
                  <a:txBody>
                    <a:bodyPr/>
                    <a:lstStyle/>
                    <a:p>
                      <a:pPr algn="r" fontAlgn="b"/>
                      <a:r>
                        <a:rPr lang="en-US" sz="1100" b="0" i="0" u="none" strike="noStrike">
                          <a:solidFill>
                            <a:srgbClr val="000000"/>
                          </a:solidFill>
                          <a:latin typeface="Calibri"/>
                        </a:rPr>
                        <a:t>76.7</a:t>
                      </a:r>
                    </a:p>
                  </a:txBody>
                  <a:tcPr marL="0" marR="0" marT="0" marB="0" anchor="b"/>
                </a:tc>
                <a:tc>
                  <a:txBody>
                    <a:bodyPr/>
                    <a:lstStyle/>
                    <a:p>
                      <a:pPr algn="r" fontAlgn="b"/>
                      <a:r>
                        <a:rPr lang="en-US" sz="1100" b="0" i="0" u="none" strike="noStrike" dirty="0">
                          <a:solidFill>
                            <a:srgbClr val="000000"/>
                          </a:solidFill>
                          <a:latin typeface="Calibri"/>
                        </a:rPr>
                        <a:t>91.0</a:t>
                      </a:r>
                    </a:p>
                  </a:txBody>
                  <a:tcPr marL="0" marR="0" marT="0" marB="0" anchor="b"/>
                </a:tc>
                <a:tc>
                  <a:txBody>
                    <a:bodyPr/>
                    <a:lstStyle/>
                    <a:p>
                      <a:pPr algn="r" fontAlgn="b"/>
                      <a:r>
                        <a:rPr lang="en-US" sz="1100" b="0" i="0" u="none" strike="noStrike" dirty="0">
                          <a:solidFill>
                            <a:srgbClr val="000000"/>
                          </a:solidFill>
                          <a:latin typeface="Calibri"/>
                        </a:rPr>
                        <a:t>99.1</a:t>
                      </a:r>
                    </a:p>
                  </a:txBody>
                  <a:tcPr marL="0" marR="0" marT="0" marB="0" anchor="b"/>
                </a:tc>
                <a:tc>
                  <a:txBody>
                    <a:bodyPr/>
                    <a:lstStyle/>
                    <a:p>
                      <a:pPr algn="r" fontAlgn="b"/>
                      <a:r>
                        <a:rPr lang="en-US" sz="1100" b="0" i="0" u="none" strike="noStrike" dirty="0">
                          <a:solidFill>
                            <a:srgbClr val="000000"/>
                          </a:solidFill>
                          <a:latin typeface="Calibri"/>
                        </a:rPr>
                        <a:t>1347</a:t>
                      </a:r>
                    </a:p>
                  </a:txBody>
                  <a:tcPr marL="0" marR="0" marT="0" marB="0" anchor="b"/>
                </a:tc>
              </a:tr>
            </a:tbl>
          </a:graphicData>
        </a:graphic>
      </p:graphicFrame>
      <p:sp>
        <p:nvSpPr>
          <p:cNvPr id="5" name="TextBox 4"/>
          <p:cNvSpPr txBox="1"/>
          <p:nvPr/>
        </p:nvSpPr>
        <p:spPr>
          <a:xfrm>
            <a:off x="1752600" y="5562600"/>
            <a:ext cx="6779933" cy="923330"/>
          </a:xfrm>
          <a:prstGeom prst="rect">
            <a:avLst/>
          </a:prstGeom>
          <a:noFill/>
        </p:spPr>
        <p:txBody>
          <a:bodyPr wrap="none" rtlCol="0">
            <a:spAutoFit/>
          </a:bodyPr>
          <a:lstStyle/>
          <a:p>
            <a:r>
              <a:rPr lang="en-US" dirty="0" smtClean="0"/>
              <a:t>Sample size = 83</a:t>
            </a:r>
          </a:p>
          <a:p>
            <a:r>
              <a:rPr lang="en-US" dirty="0" smtClean="0"/>
              <a:t>Data from 2004-06</a:t>
            </a:r>
          </a:p>
          <a:p>
            <a:r>
              <a:rPr lang="en-US" dirty="0" smtClean="0"/>
              <a:t>					* free/reduced price</a:t>
            </a:r>
            <a:endParaRPr lang="en-US" dirty="0"/>
          </a:p>
        </p:txBody>
      </p:sp>
      <p:sp>
        <p:nvSpPr>
          <p:cNvPr id="6" name="TextBox 5"/>
          <p:cNvSpPr txBox="1"/>
          <p:nvPr/>
        </p:nvSpPr>
        <p:spPr>
          <a:xfrm>
            <a:off x="1524000" y="2362200"/>
            <a:ext cx="7234673" cy="369332"/>
          </a:xfrm>
          <a:prstGeom prst="rect">
            <a:avLst/>
          </a:prstGeom>
          <a:noFill/>
        </p:spPr>
        <p:txBody>
          <a:bodyPr wrap="none" rtlCol="0">
            <a:spAutoFit/>
          </a:bodyPr>
          <a:lstStyle/>
          <a:p>
            <a:r>
              <a:rPr lang="en-US" dirty="0" smtClean="0">
                <a:sym typeface="Wingdings" pitchFamily="2" charset="2"/>
              </a:rPr>
              <a:t>---Dependent variables------------------------------   -</a:t>
            </a:r>
            <a:r>
              <a:rPr lang="en-US" dirty="0" err="1" smtClean="0">
                <a:sym typeface="Wingdings" pitchFamily="2" charset="2"/>
              </a:rPr>
              <a:t>Indep</a:t>
            </a:r>
            <a:r>
              <a:rPr lang="en-US" dirty="0" smtClean="0">
                <a:sym typeface="Wingdings" pitchFamily="2" charset="2"/>
              </a:rPr>
              <a:t> </a:t>
            </a:r>
            <a:r>
              <a:rPr lang="en-US" dirty="0" err="1" smtClean="0">
                <a:sym typeface="Wingdings" pitchFamily="2" charset="2"/>
              </a:rPr>
              <a:t>Var</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Grade 3 proficiency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Spatial Weight      : 		ABQ_ES_AYP_Scores_04-06_sel.gal </a:t>
            </a:r>
          </a:p>
          <a:p>
            <a:r>
              <a:rPr lang="en-US" dirty="0" smtClean="0"/>
              <a:t>Dependent Variable  :     	Grade_3  		Number of Observations:   83</a:t>
            </a:r>
          </a:p>
          <a:p>
            <a:r>
              <a:rPr lang="en-US" dirty="0" smtClean="0"/>
              <a:t>Mean dependent variable  :    	 58.8575  		Number of Variables   :    4</a:t>
            </a:r>
          </a:p>
          <a:p>
            <a:r>
              <a:rPr lang="en-US" dirty="0" smtClean="0"/>
              <a:t>S.D. dependent variable :    	 14.3955  		Degrees of Freedom    :   79</a:t>
            </a:r>
          </a:p>
          <a:p>
            <a:r>
              <a:rPr lang="en-US" dirty="0" smtClean="0"/>
              <a:t>Lag coefficient   (Rho)  :   	 0.132027 </a:t>
            </a:r>
          </a:p>
          <a:p>
            <a:r>
              <a:rPr lang="en-US" dirty="0" smtClean="0"/>
              <a:t> </a:t>
            </a:r>
          </a:p>
          <a:p>
            <a:r>
              <a:rPr lang="en-US" dirty="0" smtClean="0"/>
              <a:t> R-squared           :    		0.615457 	 	Log likelihood        :    -299.589</a:t>
            </a:r>
          </a:p>
          <a:p>
            <a:r>
              <a:rPr lang="en-US" dirty="0" smtClean="0"/>
              <a:t> S.E of regression   :     	8.92684</a:t>
            </a:r>
          </a:p>
          <a:p>
            <a:r>
              <a:rPr lang="en-US" dirty="0" smtClean="0"/>
              <a:t> </a:t>
            </a:r>
          </a:p>
          <a:p>
            <a:r>
              <a:rPr lang="en-US" dirty="0" smtClean="0"/>
              <a:t> </a:t>
            </a:r>
          </a:p>
          <a:p>
            <a:r>
              <a:rPr lang="en-US" dirty="0" smtClean="0"/>
              <a:t>------------------------------------------------------------------------------------------------------------------</a:t>
            </a:r>
          </a:p>
          <a:p>
            <a:r>
              <a:rPr lang="en-US" dirty="0" smtClean="0"/>
              <a:t>    Variable    	Coefficient     	Std.Error    		z-value      	Probability </a:t>
            </a:r>
          </a:p>
          <a:p>
            <a:r>
              <a:rPr lang="en-US" dirty="0" smtClean="0"/>
              <a:t>------------------------------------------------------------------------------------------------------------------</a:t>
            </a:r>
          </a:p>
          <a:p>
            <a:r>
              <a:rPr lang="en-US" dirty="0" smtClean="0"/>
              <a:t>   Spatial Lag    	0.1320266    		 0.09250636      	 1.427217    	0.1535175</a:t>
            </a:r>
          </a:p>
          <a:p>
            <a:r>
              <a:rPr lang="en-US" dirty="0" smtClean="0"/>
              <a:t>    CONSTANT      	77.91945       	7.583669      	 10.27464    	0.0000000</a:t>
            </a:r>
          </a:p>
          <a:p>
            <a:r>
              <a:rPr lang="en-US" dirty="0" smtClean="0"/>
              <a:t>    Enrollment  	 -0.00977247    	0.004744913      	-2.059568    0.0394398</a:t>
            </a:r>
          </a:p>
          <a:p>
            <a:r>
              <a:rPr lang="en-US" dirty="0" smtClean="0"/>
              <a:t>    Reduced$_Meal    -0.3721078     	0.04127908       	-9.01444    	0.0000000</a:t>
            </a:r>
          </a:p>
          <a:p>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Grade 4 Proficiency</a:t>
            </a:r>
            <a:endParaRPr lang="en-US" dirty="0"/>
          </a:p>
        </p:txBody>
      </p:sp>
      <p:sp>
        <p:nvSpPr>
          <p:cNvPr id="3" name="Content Placeholder 2"/>
          <p:cNvSpPr>
            <a:spLocks noGrp="1"/>
          </p:cNvSpPr>
          <p:nvPr>
            <p:ph idx="1"/>
          </p:nvPr>
        </p:nvSpPr>
        <p:spPr/>
        <p:txBody>
          <a:bodyPr>
            <a:normAutofit fontScale="47500" lnSpcReduction="20000"/>
          </a:bodyPr>
          <a:lstStyle/>
          <a:p>
            <a:r>
              <a:rPr lang="en-US" sz="2900" dirty="0" smtClean="0"/>
              <a:t>Spatial Weight      : 		ABQ_ES_AYP_Scores_04-06_sel.gal </a:t>
            </a:r>
          </a:p>
          <a:p>
            <a:r>
              <a:rPr lang="en-US" sz="2900" dirty="0" smtClean="0"/>
              <a:t>Dependent Variable  :    	 Grade_4  		Number of Observations:   83</a:t>
            </a:r>
          </a:p>
          <a:p>
            <a:r>
              <a:rPr lang="en-US" sz="2900" dirty="0" smtClean="0"/>
              <a:t>Mean dependent variable :     	49.3816  		Number of Variables   :    4</a:t>
            </a:r>
          </a:p>
          <a:p>
            <a:r>
              <a:rPr lang="en-US" sz="2900" dirty="0" smtClean="0"/>
              <a:t>S.D. dependent variable  :     	 16.291  		Degrees of Freedom    :   79</a:t>
            </a:r>
          </a:p>
          <a:p>
            <a:r>
              <a:rPr lang="en-US" sz="2900" dirty="0" smtClean="0"/>
              <a:t>Lag coefficient   (Rho)  :    	0.141061 </a:t>
            </a:r>
          </a:p>
          <a:p>
            <a:r>
              <a:rPr lang="en-US" sz="2900" dirty="0" smtClean="0"/>
              <a:t> </a:t>
            </a:r>
          </a:p>
          <a:p>
            <a:r>
              <a:rPr lang="en-US" sz="2900" dirty="0" smtClean="0"/>
              <a:t> R-squared           :    		0.771243  		Log likelihood        :    -288.319</a:t>
            </a:r>
          </a:p>
          <a:p>
            <a:r>
              <a:rPr lang="en-US" sz="2900" dirty="0" smtClean="0"/>
              <a:t>S.E of regression   :     	7.79173</a:t>
            </a:r>
          </a:p>
          <a:p>
            <a:r>
              <a:rPr lang="en-US" sz="2900" dirty="0" smtClean="0"/>
              <a:t> </a:t>
            </a:r>
          </a:p>
          <a:p>
            <a:r>
              <a:rPr lang="en-US" sz="2900" dirty="0" smtClean="0"/>
              <a:t>--------------------------------------------------------------------------------------------------------------------</a:t>
            </a:r>
          </a:p>
          <a:p>
            <a:r>
              <a:rPr lang="en-US" sz="2900" dirty="0" smtClean="0"/>
              <a:t>    Variable    	Coefficient    	 Std.Error   	 	z-value   	Probability </a:t>
            </a:r>
          </a:p>
          <a:p>
            <a:r>
              <a:rPr lang="en-US" sz="2900" dirty="0" smtClean="0"/>
              <a:t>---------------------------------------------------------------------------------------------------------------------</a:t>
            </a:r>
          </a:p>
          <a:p>
            <a:r>
              <a:rPr lang="en-US" sz="2900" dirty="0" smtClean="0"/>
              <a:t> Spatial Lag     	0.1410607     	0.08116509      	 1.737948    	0.0822200</a:t>
            </a:r>
          </a:p>
          <a:p>
            <a:r>
              <a:rPr lang="en-US" sz="2900" dirty="0" smtClean="0"/>
              <a:t>    CONSTANT      	75.46071        	6.27453      		 12.02651   	 0.0000000</a:t>
            </a:r>
          </a:p>
          <a:p>
            <a:r>
              <a:rPr lang="en-US" sz="2900" dirty="0" smtClean="0"/>
              <a:t>    Enrollment  	 -0.01072057    	0.004140331     	 -2.589303    0.0096171</a:t>
            </a:r>
          </a:p>
          <a:p>
            <a:r>
              <a:rPr lang="en-US" sz="2900" dirty="0" smtClean="0"/>
              <a:t>    Reduced$_Meal    -0.4707315     	0.03945933      	-11.92953    	0.0000000</a:t>
            </a:r>
          </a:p>
          <a:p>
            <a:r>
              <a:rPr lang="en-US" sz="2900" dirty="0" smtClean="0"/>
              <a:t>-----------------------------------------------------------------------------------------------------------------------</a:t>
            </a:r>
            <a:endParaRPr lang="en-US" sz="29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Grade 5 Proficiency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Spatial Weight      : 		ABQ_ES_AYP_Scores_04-06_sel.gal </a:t>
            </a:r>
          </a:p>
          <a:p>
            <a:r>
              <a:rPr lang="en-US" dirty="0" smtClean="0"/>
              <a:t>Dependent Variable  :     		Grade_5  	Number of Observations:   	83</a:t>
            </a:r>
          </a:p>
          <a:p>
            <a:r>
              <a:rPr lang="en-US" dirty="0" smtClean="0"/>
              <a:t>Mean dependent variable  :  		45.7328  	Number of Variables   :    	4</a:t>
            </a:r>
          </a:p>
          <a:p>
            <a:r>
              <a:rPr lang="en-US" dirty="0" smtClean="0"/>
              <a:t>S.D. dependent variable  :     	15.8451  	Degrees of Freedom    :   	79</a:t>
            </a:r>
          </a:p>
          <a:p>
            <a:r>
              <a:rPr lang="en-US" dirty="0" smtClean="0"/>
              <a:t>Lag coefficient.   (Rho)  :    	 	0.11861 </a:t>
            </a:r>
          </a:p>
          <a:p>
            <a:r>
              <a:rPr lang="en-US" dirty="0" smtClean="0"/>
              <a:t> </a:t>
            </a:r>
          </a:p>
          <a:p>
            <a:r>
              <a:rPr lang="en-US" dirty="0" smtClean="0"/>
              <a:t> R-squared           :    		0.775549  	Log likelihood        :    -285.185</a:t>
            </a:r>
          </a:p>
          <a:p>
            <a:r>
              <a:rPr lang="en-US" dirty="0" smtClean="0"/>
              <a:t>S.E of regression   :     		7.50681</a:t>
            </a:r>
          </a:p>
          <a:p>
            <a:r>
              <a:rPr lang="en-US" dirty="0" smtClean="0"/>
              <a:t> </a:t>
            </a:r>
          </a:p>
          <a:p>
            <a:r>
              <a:rPr lang="en-US" dirty="0" smtClean="0"/>
              <a:t>------------------------------------------------------------------------------------------------------</a:t>
            </a:r>
          </a:p>
          <a:p>
            <a:r>
              <a:rPr lang="en-US" dirty="0" smtClean="0"/>
              <a:t>    Variable    	Coefficient     Std.Error    	z-value      	Probability </a:t>
            </a:r>
          </a:p>
          <a:p>
            <a:r>
              <a:rPr lang="en-US" dirty="0" smtClean="0"/>
              <a:t>------------------------------------------------------------------------------------------------------</a:t>
            </a:r>
          </a:p>
          <a:p>
            <a:r>
              <a:rPr lang="en-US" dirty="0" smtClean="0"/>
              <a:t> Spatial Lag     	0.1186098     0.08207464       	1.445146    		0.1484170</a:t>
            </a:r>
          </a:p>
          <a:p>
            <a:r>
              <a:rPr lang="en-US" dirty="0" smtClean="0"/>
              <a:t>  CONSTANT      	72.99909       5.969793       	12.22808    	0.0000000</a:t>
            </a:r>
          </a:p>
          <a:p>
            <a:r>
              <a:rPr lang="en-US" dirty="0" smtClean="0"/>
              <a:t>  Enrollment   	-0.01057688    0.003987834      	-2.652286    	0.0079950</a:t>
            </a:r>
          </a:p>
          <a:p>
            <a:r>
              <a:rPr lang="en-US" dirty="0" smtClean="0"/>
              <a:t>  Reduced$_Meal	-0.4657184     0.03828291      	-12.16518    	0.0000000</a:t>
            </a:r>
          </a:p>
          <a:p>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Reading Proficiency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Spatial Weight      : 		ABQ_ES_AYP_Scores_04-06_sel.gal </a:t>
            </a:r>
          </a:p>
          <a:p>
            <a:r>
              <a:rPr lang="en-US" dirty="0" smtClean="0"/>
              <a:t>Dependent Variable  :     		Reading  	Number of Observations:   83</a:t>
            </a:r>
          </a:p>
          <a:p>
            <a:r>
              <a:rPr lang="en-US" dirty="0" smtClean="0"/>
              <a:t>Mean dependent variable  :     	55.1388  	Number of Variables   :    4</a:t>
            </a:r>
          </a:p>
          <a:p>
            <a:r>
              <a:rPr lang="en-US" dirty="0" smtClean="0"/>
              <a:t>S.D. dependent variable  :     	15.5705  	Degrees of Freedom    :   79</a:t>
            </a:r>
          </a:p>
          <a:p>
            <a:r>
              <a:rPr lang="en-US" dirty="0" smtClean="0"/>
              <a:t>Lag coefficient.   (Rho)  :   		0.0962956 </a:t>
            </a:r>
          </a:p>
          <a:p>
            <a:r>
              <a:rPr lang="en-US" dirty="0" smtClean="0"/>
              <a:t> </a:t>
            </a:r>
          </a:p>
          <a:p>
            <a:r>
              <a:rPr lang="en-US" dirty="0" smtClean="0"/>
              <a:t> R-squared           :    		0.799442  	Log likelihood        :    -279.028</a:t>
            </a:r>
          </a:p>
          <a:p>
            <a:r>
              <a:rPr lang="en-US" dirty="0" smtClean="0"/>
              <a:t>S.E of regression   :     		6.97306</a:t>
            </a:r>
          </a:p>
          <a:p>
            <a:r>
              <a:rPr lang="en-US" dirty="0" smtClean="0"/>
              <a:t>  </a:t>
            </a:r>
          </a:p>
          <a:p>
            <a:r>
              <a:rPr lang="en-US" dirty="0" smtClean="0"/>
              <a:t>-------------------------------------------------------------------------------------------------------</a:t>
            </a:r>
          </a:p>
          <a:p>
            <a:r>
              <a:rPr lang="en-US" dirty="0" smtClean="0"/>
              <a:t>    Variable    	Coefficient    	Std.Error    	z-value      Probability </a:t>
            </a:r>
          </a:p>
          <a:p>
            <a:r>
              <a:rPr lang="en-US" dirty="0" smtClean="0"/>
              <a:t>-------------------------------------------------------------------------------------------------------</a:t>
            </a:r>
          </a:p>
          <a:p>
            <a:r>
              <a:rPr lang="en-US" dirty="0" smtClean="0"/>
              <a:t> Spatial Lag     	0.0962956     	0.07294631       	1.320089    0.1868055</a:t>
            </a:r>
          </a:p>
          <a:p>
            <a:r>
              <a:rPr lang="en-US" dirty="0" smtClean="0"/>
              <a:t> CONSTANT      	82.15085       	5.926905       	13.86067    0.0000000</a:t>
            </a:r>
          </a:p>
          <a:p>
            <a:r>
              <a:rPr lang="en-US" dirty="0" smtClean="0"/>
              <a:t> Enrollment  	-0.008761601    	0.003700134      	-2.367915    0.0178886</a:t>
            </a:r>
          </a:p>
          <a:p>
            <a:r>
              <a:rPr lang="en-US" dirty="0" smtClean="0"/>
              <a:t> Reduced$_Meal  -0.4758448     	0.03471009      	-13.70912    0.0000000</a:t>
            </a:r>
          </a:p>
          <a:p>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Math Proficiency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Spatial Weight      : 		ABQ_ES_AYP_Scores_04-06_sel.gal </a:t>
            </a:r>
          </a:p>
          <a:p>
            <a:r>
              <a:rPr lang="en-US" dirty="0" smtClean="0"/>
              <a:t>Dependent Variable  :       	 	Math  	Number of Observations:   83</a:t>
            </a:r>
          </a:p>
          <a:p>
            <a:r>
              <a:rPr lang="en-US" dirty="0" smtClean="0"/>
              <a:t>Mean dependent variable  :      	40.402  	Number of Variables   :    4</a:t>
            </a:r>
          </a:p>
          <a:p>
            <a:r>
              <a:rPr lang="en-US" dirty="0" smtClean="0"/>
              <a:t>S.D. dependent variable  :     	14.8316  	Degrees of Freedom    :   79</a:t>
            </a:r>
          </a:p>
          <a:p>
            <a:r>
              <a:rPr lang="en-US" dirty="0" smtClean="0"/>
              <a:t>Lag coefficient   (Rho)  :    		0.244109 </a:t>
            </a:r>
          </a:p>
          <a:p>
            <a:endParaRPr lang="en-US" dirty="0" smtClean="0"/>
          </a:p>
          <a:p>
            <a:r>
              <a:rPr lang="en-US" dirty="0" smtClean="0"/>
              <a:t>R-squared           :    		0.616427  	Log likelihood        :    -302.279</a:t>
            </a:r>
          </a:p>
          <a:p>
            <a:r>
              <a:rPr lang="en-US" dirty="0" smtClean="0"/>
              <a:t>S.E of regression   :     		9.18572</a:t>
            </a:r>
          </a:p>
          <a:p>
            <a:endParaRPr lang="en-US" dirty="0" smtClean="0"/>
          </a:p>
          <a:p>
            <a:r>
              <a:rPr lang="en-US" dirty="0" smtClean="0"/>
              <a:t>-----------------------------------------------------------------------------------------------------</a:t>
            </a:r>
          </a:p>
          <a:p>
            <a:r>
              <a:rPr lang="en-US" dirty="0" smtClean="0"/>
              <a:t>    Variable    	Coefficient     	Std.Error    	z-value      Probability </a:t>
            </a:r>
          </a:p>
          <a:p>
            <a:r>
              <a:rPr lang="en-US" dirty="0" smtClean="0"/>
              <a:t>-----------------------------------------------------------------------------------------------------</a:t>
            </a:r>
          </a:p>
          <a:p>
            <a:r>
              <a:rPr lang="en-US" dirty="0" smtClean="0"/>
              <a:t> Spatial Lag     	0.2441089      	0.1025697       	2.379932    0.0173158</a:t>
            </a:r>
          </a:p>
          <a:p>
            <a:r>
              <a:rPr lang="en-US" dirty="0" smtClean="0"/>
              <a:t> CONSTANT      	55.96954       	6.762024        	8.27704    	0.0000000</a:t>
            </a:r>
          </a:p>
          <a:p>
            <a:r>
              <a:rPr lang="en-US" dirty="0" smtClean="0"/>
              <a:t> Enrollment 	 -0.009529536    	0.004883451      	-1.951394    0.0510101</a:t>
            </a:r>
          </a:p>
          <a:p>
            <a:r>
              <a:rPr lang="en-US" dirty="0" smtClean="0"/>
              <a:t> Reduced$_Meal    -0.3495093     	0.04479889      	 -7.80174    0.0000000</a:t>
            </a:r>
          </a:p>
          <a:p>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opportunity</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r>
              <a:rPr lang="en-US" sz="4400" dirty="0" smtClean="0"/>
              <a:t>The geography through which a student enters school reflects the opportunity and expectations she is encouraged to embrace. </a:t>
            </a:r>
          </a:p>
          <a:p>
            <a:pPr marL="0" indent="0">
              <a:buNone/>
            </a:pPr>
            <a:endParaRPr lang="en-US" sz="4400" dirty="0" smtClean="0"/>
          </a:p>
          <a:p>
            <a:r>
              <a:rPr lang="en-US" sz="4400" dirty="0" smtClean="0"/>
              <a:t> Geographic resource and mobility disparities are widening since the late 80’s and neighborhoods show </a:t>
            </a:r>
            <a:r>
              <a:rPr lang="en-US" sz="4400" dirty="0" err="1" smtClean="0"/>
              <a:t>resegregation</a:t>
            </a:r>
            <a:r>
              <a:rPr lang="en-US" sz="4400" dirty="0" smtClean="0"/>
              <a:t> trends(</a:t>
            </a:r>
            <a:r>
              <a:rPr lang="en-US" sz="4400" dirty="0" err="1" smtClean="0"/>
              <a:t>Orfield</a:t>
            </a:r>
            <a:r>
              <a:rPr lang="en-US" sz="4400" dirty="0" smtClean="0"/>
              <a:t>, 2001).</a:t>
            </a:r>
          </a:p>
          <a:p>
            <a:endParaRPr lang="en-US" sz="4400" dirty="0" smtClean="0"/>
          </a:p>
          <a:p>
            <a:r>
              <a:rPr lang="en-US" sz="4400" dirty="0" smtClean="0"/>
              <a:t>According to </a:t>
            </a:r>
            <a:r>
              <a:rPr lang="en-US" sz="4400" dirty="0" err="1" smtClean="0"/>
              <a:t>Peske</a:t>
            </a:r>
            <a:r>
              <a:rPr lang="en-US" sz="4400" dirty="0" smtClean="0"/>
              <a:t> &amp; Haycock (2006), poor and minority students are “shortchanged on teacher quality” throughout the nation, routinely assigned “teachers with less experience, less education, and less skill than those who teach other children.”</a:t>
            </a:r>
          </a:p>
          <a:p>
            <a:endParaRPr lang="en-US" sz="4400" dirty="0" smtClean="0"/>
          </a:p>
          <a:p>
            <a:endParaRPr lang="en-US" dirty="0" smtClean="0"/>
          </a:p>
          <a:p>
            <a:pPr marL="0" indent="0">
              <a:buNone/>
            </a:pPr>
            <a:r>
              <a:rPr lang="en-US" dirty="0" smtClean="0"/>
              <a:t/>
            </a:r>
            <a:br>
              <a:rPr lang="en-US" dirty="0" smtClean="0"/>
            </a:br>
            <a:endParaRPr lang="en-US" dirty="0" smtClean="0"/>
          </a:p>
          <a:p>
            <a:endParaRPr lang="en-US" dirty="0"/>
          </a:p>
        </p:txBody>
      </p:sp>
    </p:spTree>
    <p:extLst>
      <p:ext uri="{BB962C8B-B14F-4D97-AF65-F5344CB8AC3E}">
        <p14:creationId xmlns="" xmlns:p14="http://schemas.microsoft.com/office/powerpoint/2010/main" val="138533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Science Proficiency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Spatial Weight      : 		ABQ_ES_AYP_Scores_04-06_sel.gal </a:t>
            </a:r>
          </a:p>
          <a:p>
            <a:r>
              <a:rPr lang="en-US" dirty="0" smtClean="0"/>
              <a:t>Dependent Variable  :     		Science  	Number of Observations:   83</a:t>
            </a:r>
          </a:p>
          <a:p>
            <a:r>
              <a:rPr lang="en-US" dirty="0" smtClean="0"/>
              <a:t>Mean dependent variable  :     	58.4312  	Number of Variables   :    4</a:t>
            </a:r>
          </a:p>
          <a:p>
            <a:r>
              <a:rPr lang="en-US" dirty="0" smtClean="0"/>
              <a:t>S.D. dependent variable  :     	15.6125  	Degrees of Freedom    :   79</a:t>
            </a:r>
          </a:p>
          <a:p>
            <a:r>
              <a:rPr lang="en-US" dirty="0" smtClean="0"/>
              <a:t>Lag coefficient   (Rho)  :    		0.113911 </a:t>
            </a:r>
          </a:p>
          <a:p>
            <a:r>
              <a:rPr lang="en-US" dirty="0" smtClean="0"/>
              <a:t> </a:t>
            </a:r>
          </a:p>
          <a:p>
            <a:r>
              <a:rPr lang="en-US" dirty="0" smtClean="0"/>
              <a:t>R-squared           :    	0.820923  		Log likelihood        :    -274.577</a:t>
            </a:r>
          </a:p>
          <a:p>
            <a:r>
              <a:rPr lang="en-US" dirty="0" smtClean="0"/>
              <a:t>S.E of regression   :     	6.60681</a:t>
            </a:r>
          </a:p>
          <a:p>
            <a:r>
              <a:rPr lang="en-US" dirty="0" smtClean="0"/>
              <a:t>  </a:t>
            </a:r>
          </a:p>
          <a:p>
            <a:r>
              <a:rPr lang="en-US" dirty="0" smtClean="0"/>
              <a:t>--------------------------------------------------------------------------------------------------------</a:t>
            </a:r>
          </a:p>
          <a:p>
            <a:r>
              <a:rPr lang="en-US" dirty="0" smtClean="0"/>
              <a:t>    Variable    	Coefficient     	Std.Error    	z-value      Probability </a:t>
            </a:r>
          </a:p>
          <a:p>
            <a:r>
              <a:rPr lang="en-US" dirty="0" smtClean="0"/>
              <a:t>--------------------------------------------------------------------------------------------------------</a:t>
            </a:r>
          </a:p>
          <a:p>
            <a:r>
              <a:rPr lang="en-US" dirty="0" smtClean="0"/>
              <a:t> Spatial Lag    	0.1139105    	 0.06734686       	1.691401    	0.0907602</a:t>
            </a:r>
          </a:p>
          <a:p>
            <a:r>
              <a:rPr lang="en-US" dirty="0" smtClean="0"/>
              <a:t> CONSTANT       	85.7427       	5.751032        	14.9091    	0.0000000</a:t>
            </a:r>
          </a:p>
          <a:p>
            <a:r>
              <a:rPr lang="en-US" dirty="0" smtClean="0"/>
              <a:t> Enrollment   	-0.01243312    	0.003517584      	-3.534563   0.0004085</a:t>
            </a:r>
          </a:p>
          <a:p>
            <a:r>
              <a:rPr lang="en-US" dirty="0" smtClean="0"/>
              <a:t> Reduced$_Meal 	-0.4711527      	0.0326414       	-14.4342    	0.0000000</a:t>
            </a:r>
          </a:p>
          <a:p>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Reading Proficiency</a:t>
            </a:r>
            <a:endParaRPr lang="en-US" dirty="0"/>
          </a:p>
        </p:txBody>
      </p:sp>
      <p:pic>
        <p:nvPicPr>
          <p:cNvPr id="22533" name="Picture 5"/>
          <p:cNvPicPr>
            <a:picLocks noChangeAspect="1" noChangeArrowheads="1"/>
          </p:cNvPicPr>
          <p:nvPr/>
        </p:nvPicPr>
        <p:blipFill>
          <a:blip r:embed="rId2" cstate="print"/>
          <a:srcRect/>
          <a:stretch>
            <a:fillRect/>
          </a:stretch>
        </p:blipFill>
        <p:spPr bwMode="auto">
          <a:xfrm>
            <a:off x="685800" y="1600200"/>
            <a:ext cx="7607402" cy="459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Math Proficiency</a:t>
            </a: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609600" y="1676400"/>
            <a:ext cx="8001000" cy="4820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Science Proficiency</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609600" y="1752600"/>
            <a:ext cx="8138369" cy="4903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Strong spatial neighborhood clustering effects are revealed for math proficiency</a:t>
            </a:r>
          </a:p>
          <a:p>
            <a:r>
              <a:rPr lang="en-US" dirty="0" smtClean="0"/>
              <a:t>Elementary school student performance in standardized tests is strongly and negatively correlated to </a:t>
            </a:r>
          </a:p>
          <a:p>
            <a:pPr lvl="1"/>
            <a:r>
              <a:rPr lang="en-US" dirty="0" smtClean="0"/>
              <a:t>Proportion of students in free/reduced meal program (proxy for local poverty rate) </a:t>
            </a:r>
          </a:p>
          <a:p>
            <a:pPr lvl="1"/>
            <a:r>
              <a:rPr lang="en-US" dirty="0" smtClean="0"/>
              <a:t>School enrollment size</a:t>
            </a:r>
          </a:p>
          <a:p>
            <a:r>
              <a:rPr lang="en-US" dirty="0" smtClean="0"/>
              <a:t>Regression Model R</a:t>
            </a:r>
            <a:r>
              <a:rPr lang="en-US" baseline="30000" dirty="0" smtClean="0"/>
              <a:t>2</a:t>
            </a:r>
            <a:r>
              <a:rPr lang="en-US" dirty="0" smtClean="0"/>
              <a:t> values range from 0.615 to 0.821</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end result of high </a:t>
            </a:r>
            <a:r>
              <a:rPr lang="en-US" dirty="0" smtClean="0"/>
              <a:t>R-square </a:t>
            </a:r>
            <a:r>
              <a:rPr lang="en-US" dirty="0"/>
              <a:t>value obtained </a:t>
            </a:r>
            <a:r>
              <a:rPr lang="en-US" dirty="0" smtClean="0"/>
              <a:t>is </a:t>
            </a:r>
            <a:r>
              <a:rPr lang="en-US" dirty="0"/>
              <a:t>also an indication that despite aggregation, a clear relationship could be established between student performance, % students on meal program and class (enrollment) size. </a:t>
            </a:r>
          </a:p>
        </p:txBody>
      </p:sp>
    </p:spTree>
    <p:extLst>
      <p:ext uri="{BB962C8B-B14F-4D97-AF65-F5344CB8AC3E}">
        <p14:creationId xmlns="" xmlns:p14="http://schemas.microsoft.com/office/powerpoint/2010/main" val="4256949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Ongoing correlations on </a:t>
            </a:r>
            <a:r>
              <a:rPr lang="en-US" dirty="0"/>
              <a:t>race/income/achievement </a:t>
            </a:r>
            <a:r>
              <a:rPr lang="en-US" dirty="0" smtClean="0"/>
              <a:t>data in the geography of schools</a:t>
            </a:r>
            <a:r>
              <a:rPr lang="en-US" dirty="0"/>
              <a:t> </a:t>
            </a:r>
            <a:r>
              <a:rPr lang="en-US" dirty="0" smtClean="0"/>
              <a:t>and neighborhoods point to structurally embedded race and class barriers obstructing the educational mobility of lower </a:t>
            </a:r>
            <a:r>
              <a:rPr lang="en-US" dirty="0" err="1" smtClean="0"/>
              <a:t>ses</a:t>
            </a:r>
            <a:r>
              <a:rPr lang="en-US" dirty="0" smtClean="0"/>
              <a:t> students and students of color.</a:t>
            </a:r>
          </a:p>
          <a:p>
            <a:endParaRPr lang="en-US" dirty="0" smtClean="0"/>
          </a:p>
          <a:p>
            <a:r>
              <a:rPr lang="en-US" dirty="0" smtClean="0"/>
              <a:t>Educators and planners can benefit from seeing the geographic patterns that link neighborhoods, schools and population characteristics and from the perspective which demographers offer.</a:t>
            </a:r>
          </a:p>
          <a:p>
            <a:pPr marL="0" indent="0">
              <a:buNone/>
            </a:pPr>
            <a:endParaRPr lang="en-US" dirty="0" smtClean="0"/>
          </a:p>
          <a:p>
            <a:r>
              <a:rPr lang="en-US" dirty="0" smtClean="0"/>
              <a:t>Demographers have both civic responsibility and agency to provide useful data to community planners and educators for community development.  </a:t>
            </a:r>
          </a:p>
          <a:p>
            <a:endParaRPr lang="en-US" dirty="0" smtClean="0"/>
          </a:p>
          <a:p>
            <a:endParaRPr lang="en-US" dirty="0"/>
          </a:p>
          <a:p>
            <a:endParaRPr lang="en-US" dirty="0"/>
          </a:p>
        </p:txBody>
      </p:sp>
    </p:spTree>
    <p:extLst>
      <p:ext uri="{BB962C8B-B14F-4D97-AF65-F5344CB8AC3E}">
        <p14:creationId xmlns="" xmlns:p14="http://schemas.microsoft.com/office/powerpoint/2010/main" val="132516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Sources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Median Household Income and Poverty Rate Data from 2005-2009 American Community Survey Census Data</a:t>
            </a:r>
          </a:p>
          <a:p>
            <a:pPr lvl="0"/>
            <a:r>
              <a:rPr lang="en-US" dirty="0" smtClean="0"/>
              <a:t>Median Home Price from Census Data</a:t>
            </a:r>
          </a:p>
          <a:p>
            <a:pPr>
              <a:buNone/>
            </a:pPr>
            <a:r>
              <a:rPr lang="en-US" dirty="0" smtClean="0"/>
              <a:t> </a:t>
            </a:r>
          </a:p>
          <a:p>
            <a:pPr lvl="0"/>
            <a:r>
              <a:rPr lang="en-US" dirty="0" smtClean="0"/>
              <a:t>School Data: </a:t>
            </a:r>
          </a:p>
          <a:p>
            <a:pPr lvl="0"/>
            <a:r>
              <a:rPr lang="en-US" dirty="0" smtClean="0"/>
              <a:t>Ethnicity Data from APS Research, Deployment and Accountability/HL/0109: Albuquerque Public Schools, 2008-09 Student Demographics</a:t>
            </a:r>
          </a:p>
          <a:p>
            <a:pPr lvl="0"/>
            <a:r>
              <a:rPr lang="en-US" dirty="0" smtClean="0"/>
              <a:t>Proficiency data from Albuquerque Public Schools and NM Public Education Department</a:t>
            </a:r>
          </a:p>
          <a:p>
            <a:pPr lvl="0"/>
            <a:r>
              <a:rPr lang="en-US" dirty="0" smtClean="0"/>
              <a:t>School boundary and location data from City of Albuquerque GIS website http://www.cabq.gov/gis</a:t>
            </a:r>
          </a:p>
          <a:p>
            <a:pPr lvl="0">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Please contact</a:t>
            </a:r>
          </a:p>
          <a:p>
            <a:pPr lvl="1"/>
            <a:r>
              <a:rPr lang="en-US" dirty="0" err="1" smtClean="0"/>
              <a:t>Nomalanga</a:t>
            </a:r>
            <a:r>
              <a:rPr lang="en-US" dirty="0" smtClean="0"/>
              <a:t>, </a:t>
            </a:r>
            <a:r>
              <a:rPr lang="en-US" dirty="0" smtClean="0">
                <a:hlinkClick r:id="rId2"/>
              </a:rPr>
              <a:t>nneferta@unm.edu</a:t>
            </a:r>
            <a:r>
              <a:rPr lang="en-US" dirty="0" smtClean="0"/>
              <a:t>, or</a:t>
            </a:r>
          </a:p>
          <a:p>
            <a:pPr lvl="1"/>
            <a:r>
              <a:rPr lang="en-US" dirty="0" err="1" smtClean="0"/>
              <a:t>Srini</a:t>
            </a:r>
            <a:r>
              <a:rPr lang="en-US" dirty="0" smtClean="0"/>
              <a:t> </a:t>
            </a:r>
            <a:r>
              <a:rPr lang="en-US" dirty="0" err="1" smtClean="0"/>
              <a:t>Vasan</a:t>
            </a:r>
            <a:r>
              <a:rPr lang="en-US" dirty="0" smtClean="0"/>
              <a:t>, </a:t>
            </a:r>
            <a:r>
              <a:rPr lang="en-US" dirty="0" smtClean="0">
                <a:hlinkClick r:id="rId3"/>
              </a:rPr>
              <a:t>svasan01@unm.edu</a:t>
            </a:r>
            <a:r>
              <a:rPr lang="en-US" dirty="0" smtClean="0"/>
              <a:t>, or</a:t>
            </a:r>
          </a:p>
          <a:p>
            <a:pPr lvl="1"/>
            <a:r>
              <a:rPr lang="en-US" dirty="0" err="1" smtClean="0"/>
              <a:t>Xiaomin</a:t>
            </a:r>
            <a:r>
              <a:rPr lang="en-US" dirty="0" smtClean="0"/>
              <a:t> </a:t>
            </a:r>
            <a:r>
              <a:rPr lang="en-US" dirty="0" err="1" smtClean="0"/>
              <a:t>Ruan</a:t>
            </a:r>
            <a:r>
              <a:rPr lang="en-US" dirty="0" smtClean="0"/>
              <a:t>, </a:t>
            </a:r>
            <a:r>
              <a:rPr lang="en-US" dirty="0" smtClean="0">
                <a:hlinkClick r:id="rId4"/>
              </a:rPr>
              <a:t>xmruan@gmail.com</a:t>
            </a:r>
            <a:r>
              <a:rPr lang="en-US" dirty="0" smtClean="0"/>
              <a:t>.</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Schools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Increase property values for homeowners and neighborhoods (</a:t>
            </a:r>
            <a:r>
              <a:rPr lang="en-US" dirty="0" err="1" smtClean="0"/>
              <a:t>Fac</a:t>
            </a:r>
            <a:r>
              <a:rPr lang="en-US" dirty="0" smtClean="0"/>
              <a:t> &amp; </a:t>
            </a:r>
            <a:r>
              <a:rPr lang="en-US" dirty="0" err="1" smtClean="0"/>
              <a:t>Grenet</a:t>
            </a:r>
            <a:r>
              <a:rPr lang="en-US" dirty="0" smtClean="0"/>
              <a:t>, 2007)</a:t>
            </a:r>
          </a:p>
          <a:p>
            <a:pPr marL="0" indent="0">
              <a:buNone/>
            </a:pPr>
            <a:endParaRPr lang="en-US" dirty="0" smtClean="0"/>
          </a:p>
          <a:p>
            <a:r>
              <a:rPr lang="en-US" dirty="0" smtClean="0"/>
              <a:t>Have well-qualified, experienced teachers</a:t>
            </a:r>
            <a:r>
              <a:rPr lang="en-US" dirty="0"/>
              <a:t> </a:t>
            </a:r>
            <a:r>
              <a:rPr lang="en-US" dirty="0" smtClean="0"/>
              <a:t>with adequate fiscal and social resources and are whiter and more affluent in student composition with smaller classroom sizes (Hammond, 1998).</a:t>
            </a:r>
          </a:p>
          <a:p>
            <a:endParaRPr lang="en-US" dirty="0" smtClean="0"/>
          </a:p>
          <a:p>
            <a:endParaRPr lang="en-US" dirty="0"/>
          </a:p>
        </p:txBody>
      </p:sp>
    </p:spTree>
    <p:extLst>
      <p:ext uri="{BB962C8B-B14F-4D97-AF65-F5344CB8AC3E}">
        <p14:creationId xmlns="" xmlns:p14="http://schemas.microsoft.com/office/powerpoint/2010/main" val="260951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Research Question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Is </a:t>
            </a:r>
            <a:r>
              <a:rPr lang="en-US" dirty="0"/>
              <a:t>there a relationship between student geographic location (residence), income, ethnicity and educational achievement in Albuquerque </a:t>
            </a:r>
            <a:r>
              <a:rPr lang="en-US" dirty="0" smtClean="0"/>
              <a:t>elementary schools consistent </a:t>
            </a:r>
            <a:r>
              <a:rPr lang="en-US" dirty="0"/>
              <a:t>with national metro-area trends?  </a:t>
            </a:r>
          </a:p>
          <a:p>
            <a:endParaRPr lang="en-US" dirty="0"/>
          </a:p>
          <a:p>
            <a:endParaRPr lang="en-US" dirty="0"/>
          </a:p>
        </p:txBody>
      </p:sp>
    </p:spTree>
    <p:extLst>
      <p:ext uri="{BB962C8B-B14F-4D97-AF65-F5344CB8AC3E}">
        <p14:creationId xmlns="" xmlns:p14="http://schemas.microsoft.com/office/powerpoint/2010/main" val="297498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a:t>
            </a:r>
            <a:endParaRPr lang="en-US" dirty="0"/>
          </a:p>
        </p:txBody>
      </p:sp>
      <p:sp>
        <p:nvSpPr>
          <p:cNvPr id="3" name="Content Placeholder 2"/>
          <p:cNvSpPr>
            <a:spLocks noGrp="1"/>
          </p:cNvSpPr>
          <p:nvPr>
            <p:ph idx="1"/>
          </p:nvPr>
        </p:nvSpPr>
        <p:spPr/>
        <p:txBody>
          <a:bodyPr/>
          <a:lstStyle/>
          <a:p>
            <a:r>
              <a:rPr lang="en-US" dirty="0"/>
              <a:t>New Mexico is one of the poorest states in the nation with poverty rates between 25.4% and 40.39%.  </a:t>
            </a:r>
            <a:r>
              <a:rPr lang="en-US" dirty="0" smtClean="0"/>
              <a:t>Over </a:t>
            </a:r>
            <a:r>
              <a:rPr lang="en-US" dirty="0"/>
              <a:t>80% of student qualify for a free lunch </a:t>
            </a:r>
            <a:r>
              <a:rPr lang="en-US" dirty="0" smtClean="0"/>
              <a:t>program. School </a:t>
            </a:r>
            <a:r>
              <a:rPr lang="en-US" dirty="0"/>
              <a:t>populations range from 72% to 98% minority throughout the state (U.S. Department of Commerce</a:t>
            </a:r>
            <a:r>
              <a:rPr lang="en-US" dirty="0" smtClean="0"/>
              <a:t>).</a:t>
            </a:r>
          </a:p>
          <a:p>
            <a:pPr marL="0" indent="0">
              <a:buNone/>
            </a:pPr>
            <a:endParaRPr lang="en-US" dirty="0" smtClean="0"/>
          </a:p>
          <a:p>
            <a:r>
              <a:rPr lang="en-US" dirty="0" smtClean="0"/>
              <a:t>Albuquerque is the largest city in New Mexico, home to 32% of the state’s 2 million residents. Albuquerque Public Schools (APS) is the largest school district in the state (BBER, 2010).</a:t>
            </a:r>
            <a:endParaRPr lang="en-US" dirty="0"/>
          </a:p>
          <a:p>
            <a:endParaRPr lang="en-US" dirty="0"/>
          </a:p>
        </p:txBody>
      </p:sp>
    </p:spTree>
    <p:extLst>
      <p:ext uri="{BB962C8B-B14F-4D97-AF65-F5344CB8AC3E}">
        <p14:creationId xmlns="" xmlns:p14="http://schemas.microsoft.com/office/powerpoint/2010/main" val="213060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APS Elementary Schools</a:t>
            </a:r>
            <a:endParaRPr lang="en-US" sz="4000" dirty="0"/>
          </a:p>
        </p:txBody>
      </p:sp>
      <p:sp>
        <p:nvSpPr>
          <p:cNvPr id="3" name="Content Placeholder 2"/>
          <p:cNvSpPr>
            <a:spLocks noGrp="1"/>
          </p:cNvSpPr>
          <p:nvPr>
            <p:ph idx="1"/>
          </p:nvPr>
        </p:nvSpPr>
        <p:spPr>
          <a:xfrm>
            <a:off x="457200" y="1752600"/>
            <a:ext cx="8229600" cy="4191000"/>
          </a:xfrm>
        </p:spPr>
        <p:txBody>
          <a:bodyPr/>
          <a:lstStyle/>
          <a:p>
            <a:r>
              <a:rPr lang="en-US" sz="2400" dirty="0" smtClean="0"/>
              <a:t>Caucasians are overrepresented in the highest income group, and significantly underrepresented among lower income students.</a:t>
            </a:r>
          </a:p>
          <a:p>
            <a:r>
              <a:rPr lang="en-US" sz="2400" dirty="0" smtClean="0"/>
              <a:t>Hispanic student enrollments = Reduced Meal student percentages in lowest half of income.</a:t>
            </a:r>
          </a:p>
          <a:p>
            <a:pPr marL="0" indent="0">
              <a:buNone/>
            </a:pPr>
            <a:endParaRPr lang="en-US" sz="2400" dirty="0" smtClean="0"/>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624969426"/>
              </p:ext>
            </p:extLst>
          </p:nvPr>
        </p:nvGraphicFramePr>
        <p:xfrm>
          <a:off x="1447800" y="3962401"/>
          <a:ext cx="5943599" cy="2024982"/>
        </p:xfrm>
        <a:graphic>
          <a:graphicData uri="http://schemas.openxmlformats.org/drawingml/2006/table">
            <a:tbl>
              <a:tblPr/>
              <a:tblGrid>
                <a:gridCol w="1108295"/>
                <a:gridCol w="696363"/>
                <a:gridCol w="696363"/>
                <a:gridCol w="500204"/>
                <a:gridCol w="784634"/>
                <a:gridCol w="627706"/>
                <a:gridCol w="500204"/>
                <a:gridCol w="627706"/>
                <a:gridCol w="402124"/>
              </a:tblGrid>
              <a:tr h="155272">
                <a:tc gridSpan="9">
                  <a:txBody>
                    <a:bodyPr/>
                    <a:lstStyle/>
                    <a:p>
                      <a:pPr algn="ctr" fontAlgn="b"/>
                      <a:r>
                        <a:rPr lang="en-US" sz="1100" b="1" i="0" u="none" strike="noStrike" dirty="0">
                          <a:solidFill>
                            <a:srgbClr val="000000"/>
                          </a:solidFill>
                          <a:effectLst/>
                          <a:latin typeface="Cambria"/>
                        </a:rPr>
                        <a:t>APS ELEMENTARY SCHOOLS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628">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r>
              <a:tr h="185628">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AFRICAN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F.N.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REDUCED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85628">
                <a:tc>
                  <a:txBody>
                    <a:bodyPr/>
                    <a:lstStyle/>
                    <a:p>
                      <a:pPr algn="l" fontAlgn="b"/>
                      <a:r>
                        <a:rPr lang="en-US" sz="1100" b="1" i="0" u="none" strike="noStrike" dirty="0">
                          <a:solidFill>
                            <a:srgbClr val="000000"/>
                          </a:solidFill>
                          <a:effectLst/>
                          <a:latin typeface="Calibri"/>
                        </a:rPr>
                        <a:t>INCOME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solidFill>
                            <a:srgbClr val="000000"/>
                          </a:solidFill>
                          <a:effectLst/>
                          <a:latin typeface="Calibri"/>
                        </a:rPr>
                        <a:t>ENROLLED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solidFill>
                            <a:srgbClr val="000000"/>
                          </a:solidFill>
                          <a:effectLst/>
                          <a:latin typeface="Calibri"/>
                        </a:rPr>
                        <a:t>AMERICAN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solidFill>
                            <a:srgbClr val="000000"/>
                          </a:solidFill>
                          <a:effectLst/>
                          <a:latin typeface="Calibri"/>
                        </a:rPr>
                        <a:t>ASIAN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solidFill>
                            <a:srgbClr val="000000"/>
                          </a:solidFill>
                          <a:effectLst/>
                          <a:latin typeface="Calibri"/>
                        </a:rPr>
                        <a:t>CAUCASIAN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solidFill>
                            <a:srgbClr val="000000"/>
                          </a:solidFill>
                          <a:effectLst/>
                          <a:latin typeface="Calibri"/>
                        </a:rPr>
                        <a:t>HISPANIC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solidFill>
                            <a:srgbClr val="000000"/>
                          </a:solidFill>
                          <a:effectLst/>
                          <a:latin typeface="Calibri"/>
                        </a:rPr>
                        <a:t>INDIAN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solidFill>
                            <a:srgbClr val="000000"/>
                          </a:solidFill>
                          <a:effectLst/>
                          <a:latin typeface="Calibri"/>
                        </a:rPr>
                        <a:t>MEAL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solidFill>
                            <a:srgbClr val="000000"/>
                          </a:solidFill>
                          <a:effectLst/>
                          <a:latin typeface="Calibri"/>
                        </a:rPr>
                        <a:t>% ELL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85628">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5628">
                <a:tc>
                  <a:txBody>
                    <a:bodyPr/>
                    <a:lstStyle/>
                    <a:p>
                      <a:pPr algn="ctr" fontAlgn="b"/>
                      <a:r>
                        <a:rPr lang="en-US" sz="1100" b="1" i="0" u="none" strike="noStrike">
                          <a:solidFill>
                            <a:srgbClr val="000000"/>
                          </a:solidFill>
                          <a:effectLst/>
                          <a:latin typeface="Calibri"/>
                        </a:rPr>
                        <a:t>21,092-37,130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1" i="0" u="none" strike="noStrike">
                          <a:solidFill>
                            <a:srgbClr val="000000"/>
                          </a:solidFill>
                          <a:effectLst/>
                          <a:latin typeface="Calibri"/>
                        </a:rPr>
                        <a:t>10,575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73.2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100" b="1" i="0" u="none" strike="noStrike">
                          <a:solidFill>
                            <a:srgbClr val="000000"/>
                          </a:solidFill>
                          <a:effectLst/>
                          <a:latin typeface="Calibri"/>
                        </a:rPr>
                        <a:t>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75.9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100" b="1" i="0" u="none" strike="noStrike">
                          <a:solidFill>
                            <a:srgbClr val="000000"/>
                          </a:solidFill>
                          <a:effectLst/>
                          <a:latin typeface="Calibri"/>
                        </a:rPr>
                        <a:t>32.7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628">
                <a:tc>
                  <a:txBody>
                    <a:bodyPr/>
                    <a:lstStyle/>
                    <a:p>
                      <a:pPr algn="ctr" fontAlgn="b"/>
                      <a:r>
                        <a:rPr lang="en-US" sz="1100" b="1" i="0" u="none" strike="noStrike">
                          <a:solidFill>
                            <a:srgbClr val="000000"/>
                          </a:solidFill>
                          <a:effectLst/>
                          <a:latin typeface="Calibri"/>
                        </a:rPr>
                        <a:t>37,130-48,633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a:rPr>
                        <a:t>11,226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22.0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65.7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100" b="1" i="0" u="none" strike="noStrike">
                          <a:solidFill>
                            <a:srgbClr val="000000"/>
                          </a:solidFill>
                          <a:effectLst/>
                          <a:latin typeface="Calibri"/>
                        </a:rPr>
                        <a:t>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65.9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100" b="1" i="0" u="none" strike="noStrike">
                          <a:solidFill>
                            <a:srgbClr val="000000"/>
                          </a:solidFill>
                          <a:effectLst/>
                          <a:latin typeface="Calibri"/>
                        </a:rPr>
                        <a:t>26.1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628">
                <a:tc>
                  <a:txBody>
                    <a:bodyPr/>
                    <a:lstStyle/>
                    <a:p>
                      <a:pPr algn="ctr" fontAlgn="b"/>
                      <a:r>
                        <a:rPr lang="en-US" sz="1100" b="1" i="0" u="none" strike="noStrike">
                          <a:solidFill>
                            <a:srgbClr val="000000"/>
                          </a:solidFill>
                          <a:effectLst/>
                          <a:latin typeface="Calibri"/>
                        </a:rPr>
                        <a:t>48,633-65,423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a:rPr>
                        <a:t>8,148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3.34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30.6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51.5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100" b="1" i="0" u="none" strike="noStrike">
                          <a:solidFill>
                            <a:srgbClr val="000000"/>
                          </a:solidFill>
                          <a:effectLst/>
                          <a:latin typeface="Calibri"/>
                        </a:rPr>
                        <a:t>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100" b="1" i="0" u="none" strike="noStrike">
                          <a:solidFill>
                            <a:srgbClr val="000000"/>
                          </a:solidFill>
                          <a:effectLst/>
                          <a:latin typeface="Calibri"/>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628">
                <a:tc>
                  <a:txBody>
                    <a:bodyPr/>
                    <a:lstStyle/>
                    <a:p>
                      <a:pPr algn="ctr" fontAlgn="b"/>
                      <a:r>
                        <a:rPr lang="en-US" sz="1100" b="1" i="0" u="none" strike="noStrike">
                          <a:solidFill>
                            <a:srgbClr val="000000"/>
                          </a:solidFill>
                          <a:effectLst/>
                          <a:latin typeface="Calibri"/>
                        </a:rPr>
                        <a:t>65,423-102,843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a:rPr>
                        <a:t>6,107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59.8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5628">
                <a:tc gridSpan="9">
                  <a:txBody>
                    <a:bodyPr/>
                    <a:lstStyle/>
                    <a:p>
                      <a:pPr algn="ctr" fontAlgn="b"/>
                      <a:r>
                        <a:rPr lang="en-US" sz="1100" b="1" i="1" u="none" strike="noStrike">
                          <a:solidFill>
                            <a:srgbClr val="000000"/>
                          </a:solidFill>
                          <a:effectLst/>
                          <a:latin typeface="Calibri"/>
                        </a:rPr>
                        <a:t>Students by Income, Ethnicity, Reduce Meals and ELL Classes, 2010, NM Dept. of 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272">
                <a:tc gridSpan="9">
                  <a:txBody>
                    <a:bodyPr/>
                    <a:lstStyle/>
                    <a:p>
                      <a:pPr algn="ctr" fontAlgn="b"/>
                      <a:r>
                        <a:rPr lang="en-US" sz="1100" b="1" i="1"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151593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Aggregate Data</a:t>
            </a:r>
          </a:p>
          <a:p>
            <a:pPr marL="0" indent="0">
              <a:buNone/>
            </a:pPr>
            <a:endParaRPr lang="en-US" dirty="0" smtClean="0"/>
          </a:p>
          <a:p>
            <a:r>
              <a:rPr lang="en-US" dirty="0" smtClean="0"/>
              <a:t>Individual </a:t>
            </a:r>
            <a:r>
              <a:rPr lang="en-US" dirty="0"/>
              <a:t>student performance data is not </a:t>
            </a:r>
            <a:r>
              <a:rPr lang="en-US" dirty="0" smtClean="0"/>
              <a:t>available because of legal confidentiality requirements.  Instead, we use publicly </a:t>
            </a:r>
            <a:r>
              <a:rPr lang="en-US" dirty="0"/>
              <a:t>available aggregate data on student </a:t>
            </a:r>
            <a:r>
              <a:rPr lang="en-US" dirty="0" smtClean="0"/>
              <a:t>performance.</a:t>
            </a:r>
          </a:p>
          <a:p>
            <a:endParaRPr lang="en-US" dirty="0" smtClean="0"/>
          </a:p>
          <a:p>
            <a:r>
              <a:rPr lang="en-US" dirty="0" smtClean="0"/>
              <a:t>Since </a:t>
            </a:r>
            <a:r>
              <a:rPr lang="en-US" dirty="0"/>
              <a:t>this data is available over a geography </a:t>
            </a:r>
            <a:r>
              <a:rPr lang="en-US" dirty="0" smtClean="0"/>
              <a:t>(ES </a:t>
            </a:r>
            <a:r>
              <a:rPr lang="en-US" dirty="0"/>
              <a:t>school district), the corresponding independent variables are also aggregated </a:t>
            </a:r>
            <a:r>
              <a:rPr lang="en-US" dirty="0" smtClean="0"/>
              <a:t>(over </a:t>
            </a:r>
            <a:r>
              <a:rPr lang="en-US" dirty="0"/>
              <a:t>census tracts and/or ES districts, such as poverty level, median HH income, % foreign born students, median household value, no of bedrooms, % single unit dwelling, etc.). </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392777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marL="0" indent="0">
              <a:buNone/>
            </a:pPr>
            <a:r>
              <a:rPr lang="en-US" dirty="0" smtClean="0"/>
              <a:t>Student Performance</a:t>
            </a:r>
          </a:p>
          <a:p>
            <a:pPr marL="0" indent="0">
              <a:buNone/>
            </a:pPr>
            <a:endParaRPr lang="en-US" dirty="0" smtClean="0"/>
          </a:p>
          <a:p>
            <a:r>
              <a:rPr lang="en-US" dirty="0" smtClean="0"/>
              <a:t>Proficiency scores from elementary schools (grades 3-5) in the 2004-2006 time frame were obtained in Reading, Math and Science.  The scores were spatially mapped (using ArcGIS and </a:t>
            </a:r>
            <a:r>
              <a:rPr lang="en-US" dirty="0" err="1" smtClean="0"/>
              <a:t>GeoDa</a:t>
            </a:r>
            <a:r>
              <a:rPr lang="en-US" dirty="0" smtClean="0"/>
              <a:t>) as a function of geographical variables, followed by running regression models of student performance.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3426</TotalTime>
  <Words>1465</Words>
  <Application>Microsoft Office PowerPoint</Application>
  <PresentationFormat>On-screen Show (4:3)</PresentationFormat>
  <Paragraphs>374</Paragraphs>
  <Slides>38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Flow</vt:lpstr>
      <vt:lpstr>Document</vt:lpstr>
      <vt:lpstr>Geography is Destiny:   </vt:lpstr>
      <vt:lpstr>Introduction</vt:lpstr>
      <vt:lpstr>Geographic opportunity</vt:lpstr>
      <vt:lpstr>Good Schools</vt:lpstr>
      <vt:lpstr>Primary Research Question</vt:lpstr>
      <vt:lpstr>New Mexico</vt:lpstr>
      <vt:lpstr>APS Elementary Schools</vt:lpstr>
      <vt:lpstr>Methodology </vt:lpstr>
      <vt:lpstr>Methodology</vt:lpstr>
      <vt:lpstr>Ethnic Diversity in Elementary Schools  (Data Source: Albuquerque Public Schools)</vt:lpstr>
      <vt:lpstr>2010 Income and Poverty Data: Albuquerque (Data Source: ACS Census 2005-09)</vt:lpstr>
      <vt:lpstr>2010 Poverty Rate vs. MAPS Elementary Schools           Enrolled African    Native Reduced   ID Students American Asian Caucasian Hispanic American Meal % ELL            Income Tier 1 9,330 4.4 1.2 12.3 77.6 4.5 82.3 37.8  Income Tier 2 13,538 6.3 2.9 19.9 66.6 6.9 67.9 26.3  Income Tier 3 8,212 3.5 2.5 30.4 57.8 5.5 56.4 16.9  Income Tier 4 7,500 3.5 2.6 49.5 39.9 4.5 26.3 5.4  Income Tier 5 3,161 1.8 7.5 70.5 19.2 1.2 9.2 3.7    Median Household Income Across Census Tracts</vt:lpstr>
      <vt:lpstr>Elementary Schools: Poverty and Median Household Income</vt:lpstr>
      <vt:lpstr> </vt:lpstr>
      <vt:lpstr>AYP2011-12 Math Proficiency vs. Proportion of ES students in Meal Program</vt:lpstr>
      <vt:lpstr>AYP2011-12 Reading Proficiency vs. Proportion of ES students in Meal Program</vt:lpstr>
      <vt:lpstr> Clustering Effect: Spatial Autocorrelation</vt:lpstr>
      <vt:lpstr>Spatial Autocorrelation: Poverty</vt:lpstr>
      <vt:lpstr>Spatial Autocorrelation: Proportion of Students on Reduced Price Meal Program</vt:lpstr>
      <vt:lpstr>Spatial Autocorrelations in Elementary Schools % Proficiency 2004-2005    2005-2006</vt:lpstr>
      <vt:lpstr>Spatial Autocorrelations in % Proficiency Grade 3 vs. 4   Grade 4 vs. 5</vt:lpstr>
      <vt:lpstr>Spatial Autocorrelations in % Proficiency Reading vs. Math      Math vs. Science</vt:lpstr>
      <vt:lpstr>Modeling of Standardized Test Proficiency: Elementary Schools</vt:lpstr>
      <vt:lpstr>Descriptive Statistics</vt:lpstr>
      <vt:lpstr>Results: Grade 3 proficiency</vt:lpstr>
      <vt:lpstr>Results: Grade 4 Proficiency</vt:lpstr>
      <vt:lpstr>Results: Grade 5 Proficiency</vt:lpstr>
      <vt:lpstr>Results: Reading Proficiency</vt:lpstr>
      <vt:lpstr>Results: Math Proficiency</vt:lpstr>
      <vt:lpstr>Results: Science Proficiency</vt:lpstr>
      <vt:lpstr>Reading Proficiency</vt:lpstr>
      <vt:lpstr>Math Proficiency</vt:lpstr>
      <vt:lpstr>Science Proficiency</vt:lpstr>
      <vt:lpstr>Conclusions</vt:lpstr>
      <vt:lpstr>Results</vt:lpstr>
      <vt:lpstr>Conclusions</vt:lpstr>
      <vt:lpstr>Data Sources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Zoning, Poverty, etc Study ABQ</dc:title>
  <dc:creator>svasan01</dc:creator>
  <cp:lastModifiedBy>Nefertari</cp:lastModifiedBy>
  <cp:revision>205</cp:revision>
  <cp:lastPrinted>2011-12-21T22:08:54Z</cp:lastPrinted>
  <dcterms:created xsi:type="dcterms:W3CDTF">2011-09-27T17:43:07Z</dcterms:created>
  <dcterms:modified xsi:type="dcterms:W3CDTF">2012-02-08T14:17:32Z</dcterms:modified>
</cp:coreProperties>
</file>