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56" r:id="rId2"/>
    <p:sldId id="258" r:id="rId3"/>
    <p:sldId id="257" r:id="rId4"/>
    <p:sldId id="260" r:id="rId5"/>
    <p:sldId id="259" r:id="rId6"/>
    <p:sldId id="261" r:id="rId7"/>
    <p:sldId id="262" r:id="rId8"/>
    <p:sldId id="263" r:id="rId9"/>
    <p:sldId id="266" r:id="rId10"/>
    <p:sldId id="268" r:id="rId11"/>
    <p:sldId id="288" r:id="rId12"/>
    <p:sldId id="276" r:id="rId13"/>
    <p:sldId id="274" r:id="rId14"/>
    <p:sldId id="272" r:id="rId15"/>
    <p:sldId id="273" r:id="rId16"/>
    <p:sldId id="275" r:id="rId17"/>
    <p:sldId id="291" r:id="rId18"/>
    <p:sldId id="280"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569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HAREDNCS_POPSHARE_SERVER\POPSHARE\POP\Shared\DART\Professional%20Meetings\Applied%20Demography%202012\Panel%20on%20DA\WEST\APPDEMGRAPH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HAREDNCS_POPSHARE_SERVER\POPSHARE\POP\Shared\DART\Professional%20Meetings\Applied%20Demography%202012\Panel%20on%20DA\WEST\APPDEMGRAPH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HAREDNCS_POPSHARE_SERVER\POPSHARE\POP\Shared\DART\Professional%20Meetings\Applied%20Demography%202012\Panel%20on%20DA\WEST\APPDEMGRAPH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HAREDNCS_POPSHARE_SERVER\POPSHARE\POP\Shared\DART\Professional%20Meetings\Applied%20Demography%202012\Panel%20on%20DA\WEST\APPDEMGRAPH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HAREDNCS_POPSHARE_SERVER\POPSHARE\POP\Shared\DART\Professional%20Meetings\Applied%20Demography%202012\Panel%20on%20DA\WEST\APPDEMGRAPH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areaChart>
        <c:grouping val="standard"/>
        <c:ser>
          <c:idx val="2"/>
          <c:order val="2"/>
          <c:tx>
            <c:strRef>
              <c:f>'65-100'!$I$1</c:f>
              <c:strCache>
                <c:ptCount val="1"/>
                <c:pt idx="0">
                  <c:v>Census Counts</c:v>
                </c:pt>
              </c:strCache>
            </c:strRef>
          </c:tx>
          <c:spPr>
            <a:solidFill>
              <a:schemeClr val="bg1">
                <a:lumMod val="75000"/>
              </a:schemeClr>
            </a:solidFill>
          </c:spPr>
          <c:cat>
            <c:strRef>
              <c:f>'65-100'!$F$2:$F$38</c:f>
              <c:strCache>
                <c:ptCount val="36"/>
                <c:pt idx="0">
                  <c:v>65</c:v>
                </c:pt>
                <c:pt idx="1">
                  <c:v>66</c:v>
                </c:pt>
                <c:pt idx="2">
                  <c:v>67</c:v>
                </c:pt>
                <c:pt idx="3">
                  <c:v>68</c:v>
                </c:pt>
                <c:pt idx="4">
                  <c:v>69</c:v>
                </c:pt>
                <c:pt idx="5">
                  <c:v>70</c:v>
                </c:pt>
                <c:pt idx="6">
                  <c:v>71</c:v>
                </c:pt>
                <c:pt idx="7">
                  <c:v>72</c:v>
                </c:pt>
                <c:pt idx="8">
                  <c:v>73</c:v>
                </c:pt>
                <c:pt idx="9">
                  <c:v>74</c:v>
                </c:pt>
                <c:pt idx="10">
                  <c:v>75</c:v>
                </c:pt>
                <c:pt idx="11">
                  <c:v>76</c:v>
                </c:pt>
                <c:pt idx="12">
                  <c:v>77</c:v>
                </c:pt>
                <c:pt idx="13">
                  <c:v>78</c:v>
                </c:pt>
                <c:pt idx="14">
                  <c:v>79</c:v>
                </c:pt>
                <c:pt idx="15">
                  <c:v>80</c:v>
                </c:pt>
                <c:pt idx="16">
                  <c:v>81</c:v>
                </c:pt>
                <c:pt idx="17">
                  <c:v>82</c:v>
                </c:pt>
                <c:pt idx="18">
                  <c:v>83</c:v>
                </c:pt>
                <c:pt idx="19">
                  <c:v>84</c:v>
                </c:pt>
                <c:pt idx="20">
                  <c:v>85</c:v>
                </c:pt>
                <c:pt idx="21">
                  <c:v>86</c:v>
                </c:pt>
                <c:pt idx="22">
                  <c:v>87</c:v>
                </c:pt>
                <c:pt idx="23">
                  <c:v>88</c:v>
                </c:pt>
                <c:pt idx="24">
                  <c:v>89</c:v>
                </c:pt>
                <c:pt idx="25">
                  <c:v>90</c:v>
                </c:pt>
                <c:pt idx="26">
                  <c:v>91</c:v>
                </c:pt>
                <c:pt idx="27">
                  <c:v>92</c:v>
                </c:pt>
                <c:pt idx="28">
                  <c:v>93</c:v>
                </c:pt>
                <c:pt idx="29">
                  <c:v>94</c:v>
                </c:pt>
                <c:pt idx="30">
                  <c:v>95</c:v>
                </c:pt>
                <c:pt idx="31">
                  <c:v>96</c:v>
                </c:pt>
                <c:pt idx="32">
                  <c:v>97</c:v>
                </c:pt>
                <c:pt idx="33">
                  <c:v>98</c:v>
                </c:pt>
                <c:pt idx="34">
                  <c:v>99</c:v>
                </c:pt>
                <c:pt idx="35">
                  <c:v>100+</c:v>
                </c:pt>
              </c:strCache>
            </c:strRef>
          </c:cat>
          <c:val>
            <c:numRef>
              <c:f>'65-100'!$I$2:$I$38</c:f>
              <c:numCache>
                <c:formatCode>#,##0</c:formatCode>
                <c:ptCount val="37"/>
                <c:pt idx="0">
                  <c:v>2680.761</c:v>
                </c:pt>
                <c:pt idx="1">
                  <c:v>2639.1410000000001</c:v>
                </c:pt>
                <c:pt idx="2">
                  <c:v>2649.3649999999998</c:v>
                </c:pt>
                <c:pt idx="3">
                  <c:v>2323.672</c:v>
                </c:pt>
                <c:pt idx="4">
                  <c:v>2142.3240000000001</c:v>
                </c:pt>
                <c:pt idx="5">
                  <c:v>2043.1209999999999</c:v>
                </c:pt>
                <c:pt idx="6">
                  <c:v>1949.3229999999999</c:v>
                </c:pt>
                <c:pt idx="7">
                  <c:v>1864.2750000000001</c:v>
                </c:pt>
                <c:pt idx="8">
                  <c:v>1736.96</c:v>
                </c:pt>
                <c:pt idx="9">
                  <c:v>1684.4870000000001</c:v>
                </c:pt>
                <c:pt idx="10">
                  <c:v>1620.077</c:v>
                </c:pt>
                <c:pt idx="11">
                  <c:v>1471.07</c:v>
                </c:pt>
                <c:pt idx="12">
                  <c:v>1455.33</c:v>
                </c:pt>
                <c:pt idx="13">
                  <c:v>1400.1229999999998</c:v>
                </c:pt>
                <c:pt idx="14">
                  <c:v>1371.194999999997</c:v>
                </c:pt>
                <c:pt idx="15">
                  <c:v>1308.511</c:v>
                </c:pt>
                <c:pt idx="16">
                  <c:v>1212.865</c:v>
                </c:pt>
                <c:pt idx="17">
                  <c:v>1161.421</c:v>
                </c:pt>
                <c:pt idx="18">
                  <c:v>1074.809</c:v>
                </c:pt>
                <c:pt idx="19">
                  <c:v>985.721</c:v>
                </c:pt>
                <c:pt idx="20">
                  <c:v>914.72299999999996</c:v>
                </c:pt>
                <c:pt idx="21">
                  <c:v>814.21100000000001</c:v>
                </c:pt>
                <c:pt idx="22">
                  <c:v>712.90800000000002</c:v>
                </c:pt>
                <c:pt idx="23">
                  <c:v>640.61900000000003</c:v>
                </c:pt>
                <c:pt idx="24">
                  <c:v>537.99800000000005</c:v>
                </c:pt>
                <c:pt idx="25">
                  <c:v>435.56299999999999</c:v>
                </c:pt>
                <c:pt idx="26">
                  <c:v>344.98699999999889</c:v>
                </c:pt>
                <c:pt idx="27">
                  <c:v>281.38900000000001</c:v>
                </c:pt>
                <c:pt idx="28">
                  <c:v>216.97800000000001</c:v>
                </c:pt>
                <c:pt idx="29">
                  <c:v>169.44900000000001</c:v>
                </c:pt>
                <c:pt idx="30">
                  <c:v>129.71699999999998</c:v>
                </c:pt>
                <c:pt idx="31">
                  <c:v>95.222999999999999</c:v>
                </c:pt>
                <c:pt idx="32">
                  <c:v>68.137999999999991</c:v>
                </c:pt>
                <c:pt idx="33">
                  <c:v>45.9</c:v>
                </c:pt>
                <c:pt idx="34">
                  <c:v>32.266000000000012</c:v>
                </c:pt>
                <c:pt idx="35">
                  <c:v>53</c:v>
                </c:pt>
              </c:numCache>
            </c:numRef>
          </c:val>
        </c:ser>
        <c:axId val="94908416"/>
        <c:axId val="94910336"/>
      </c:areaChart>
      <c:lineChart>
        <c:grouping val="standard"/>
        <c:ser>
          <c:idx val="0"/>
          <c:order val="0"/>
          <c:tx>
            <c:strRef>
              <c:f>'65-100'!$G$1</c:f>
              <c:strCache>
                <c:ptCount val="1"/>
                <c:pt idx="0">
                  <c:v>Low DA Estimate</c:v>
                </c:pt>
              </c:strCache>
            </c:strRef>
          </c:tx>
          <c:spPr>
            <a:ln w="31750">
              <a:solidFill>
                <a:schemeClr val="tx2"/>
              </a:solidFill>
              <a:prstDash val="sysDash"/>
            </a:ln>
          </c:spPr>
          <c:marker>
            <c:symbol val="none"/>
          </c:marker>
          <c:cat>
            <c:strRef>
              <c:f>'65-100'!$F$2:$F$38</c:f>
              <c:strCache>
                <c:ptCount val="36"/>
                <c:pt idx="0">
                  <c:v>65</c:v>
                </c:pt>
                <c:pt idx="1">
                  <c:v>66</c:v>
                </c:pt>
                <c:pt idx="2">
                  <c:v>67</c:v>
                </c:pt>
                <c:pt idx="3">
                  <c:v>68</c:v>
                </c:pt>
                <c:pt idx="4">
                  <c:v>69</c:v>
                </c:pt>
                <c:pt idx="5">
                  <c:v>70</c:v>
                </c:pt>
                <c:pt idx="6">
                  <c:v>71</c:v>
                </c:pt>
                <c:pt idx="7">
                  <c:v>72</c:v>
                </c:pt>
                <c:pt idx="8">
                  <c:v>73</c:v>
                </c:pt>
                <c:pt idx="9">
                  <c:v>74</c:v>
                </c:pt>
                <c:pt idx="10">
                  <c:v>75</c:v>
                </c:pt>
                <c:pt idx="11">
                  <c:v>76</c:v>
                </c:pt>
                <c:pt idx="12">
                  <c:v>77</c:v>
                </c:pt>
                <c:pt idx="13">
                  <c:v>78</c:v>
                </c:pt>
                <c:pt idx="14">
                  <c:v>79</c:v>
                </c:pt>
                <c:pt idx="15">
                  <c:v>80</c:v>
                </c:pt>
                <c:pt idx="16">
                  <c:v>81</c:v>
                </c:pt>
                <c:pt idx="17">
                  <c:v>82</c:v>
                </c:pt>
                <c:pt idx="18">
                  <c:v>83</c:v>
                </c:pt>
                <c:pt idx="19">
                  <c:v>84</c:v>
                </c:pt>
                <c:pt idx="20">
                  <c:v>85</c:v>
                </c:pt>
                <c:pt idx="21">
                  <c:v>86</c:v>
                </c:pt>
                <c:pt idx="22">
                  <c:v>87</c:v>
                </c:pt>
                <c:pt idx="23">
                  <c:v>88</c:v>
                </c:pt>
                <c:pt idx="24">
                  <c:v>89</c:v>
                </c:pt>
                <c:pt idx="25">
                  <c:v>90</c:v>
                </c:pt>
                <c:pt idx="26">
                  <c:v>91</c:v>
                </c:pt>
                <c:pt idx="27">
                  <c:v>92</c:v>
                </c:pt>
                <c:pt idx="28">
                  <c:v>93</c:v>
                </c:pt>
                <c:pt idx="29">
                  <c:v>94</c:v>
                </c:pt>
                <c:pt idx="30">
                  <c:v>95</c:v>
                </c:pt>
                <c:pt idx="31">
                  <c:v>96</c:v>
                </c:pt>
                <c:pt idx="32">
                  <c:v>97</c:v>
                </c:pt>
                <c:pt idx="33">
                  <c:v>98</c:v>
                </c:pt>
                <c:pt idx="34">
                  <c:v>99</c:v>
                </c:pt>
                <c:pt idx="35">
                  <c:v>100+</c:v>
                </c:pt>
              </c:strCache>
            </c:strRef>
          </c:cat>
          <c:val>
            <c:numRef>
              <c:f>'65-100'!$G$2:$G$38</c:f>
              <c:numCache>
                <c:formatCode>#,##0</c:formatCode>
                <c:ptCount val="37"/>
                <c:pt idx="0">
                  <c:v>2658.44</c:v>
                </c:pt>
                <c:pt idx="1">
                  <c:v>2686.0439999999999</c:v>
                </c:pt>
                <c:pt idx="2">
                  <c:v>2667.2310000000002</c:v>
                </c:pt>
                <c:pt idx="3">
                  <c:v>2329.38</c:v>
                </c:pt>
                <c:pt idx="4">
                  <c:v>2134.0949999999998</c:v>
                </c:pt>
                <c:pt idx="5">
                  <c:v>2000.42</c:v>
                </c:pt>
                <c:pt idx="6">
                  <c:v>1934.1009999999999</c:v>
                </c:pt>
                <c:pt idx="7">
                  <c:v>1836.8979999999999</c:v>
                </c:pt>
                <c:pt idx="8">
                  <c:v>1704.424</c:v>
                </c:pt>
                <c:pt idx="9">
                  <c:v>1653.799</c:v>
                </c:pt>
                <c:pt idx="10">
                  <c:v>1580.2370000000001</c:v>
                </c:pt>
                <c:pt idx="11">
                  <c:v>1442.1289999999999</c:v>
                </c:pt>
                <c:pt idx="12">
                  <c:v>1420.1189999999999</c:v>
                </c:pt>
                <c:pt idx="13">
                  <c:v>1373.4690000000001</c:v>
                </c:pt>
                <c:pt idx="14">
                  <c:v>1338.0319999999999</c:v>
                </c:pt>
                <c:pt idx="15">
                  <c:v>1258.2639999999999</c:v>
                </c:pt>
                <c:pt idx="16">
                  <c:v>1186.6289999999999</c:v>
                </c:pt>
                <c:pt idx="17">
                  <c:v>1131.309</c:v>
                </c:pt>
                <c:pt idx="18">
                  <c:v>1046.865</c:v>
                </c:pt>
                <c:pt idx="19">
                  <c:v>960.19</c:v>
                </c:pt>
                <c:pt idx="20">
                  <c:v>887.78900000000135</c:v>
                </c:pt>
                <c:pt idx="21">
                  <c:v>794.59400000000005</c:v>
                </c:pt>
                <c:pt idx="22">
                  <c:v>696.10500000000002</c:v>
                </c:pt>
                <c:pt idx="23">
                  <c:v>628.69600000000003</c:v>
                </c:pt>
                <c:pt idx="24">
                  <c:v>525.74699999999996</c:v>
                </c:pt>
                <c:pt idx="25">
                  <c:v>427.37</c:v>
                </c:pt>
                <c:pt idx="26">
                  <c:v>343.00599999999969</c:v>
                </c:pt>
                <c:pt idx="27">
                  <c:v>279.39299999999969</c:v>
                </c:pt>
                <c:pt idx="28">
                  <c:v>217.77399999999992</c:v>
                </c:pt>
                <c:pt idx="29">
                  <c:v>171.21099999999998</c:v>
                </c:pt>
                <c:pt idx="30">
                  <c:v>132.083</c:v>
                </c:pt>
                <c:pt idx="31">
                  <c:v>97.763999999999996</c:v>
                </c:pt>
                <c:pt idx="32">
                  <c:v>71.498000000000005</c:v>
                </c:pt>
                <c:pt idx="33">
                  <c:v>50.74</c:v>
                </c:pt>
                <c:pt idx="34">
                  <c:v>36.341000000000001</c:v>
                </c:pt>
                <c:pt idx="35">
                  <c:v>143</c:v>
                </c:pt>
              </c:numCache>
            </c:numRef>
          </c:val>
        </c:ser>
        <c:ser>
          <c:idx val="1"/>
          <c:order val="1"/>
          <c:tx>
            <c:strRef>
              <c:f>'65-100'!$H$1</c:f>
              <c:strCache>
                <c:ptCount val="1"/>
                <c:pt idx="0">
                  <c:v>High DA Estimate</c:v>
                </c:pt>
              </c:strCache>
            </c:strRef>
          </c:tx>
          <c:spPr>
            <a:ln w="31750">
              <a:solidFill>
                <a:srgbClr val="FF0000"/>
              </a:solidFill>
              <a:prstDash val="sysDash"/>
            </a:ln>
          </c:spPr>
          <c:marker>
            <c:symbol val="none"/>
          </c:marker>
          <c:cat>
            <c:strRef>
              <c:f>'65-100'!$F$2:$F$38</c:f>
              <c:strCache>
                <c:ptCount val="36"/>
                <c:pt idx="0">
                  <c:v>65</c:v>
                </c:pt>
                <c:pt idx="1">
                  <c:v>66</c:v>
                </c:pt>
                <c:pt idx="2">
                  <c:v>67</c:v>
                </c:pt>
                <c:pt idx="3">
                  <c:v>68</c:v>
                </c:pt>
                <c:pt idx="4">
                  <c:v>69</c:v>
                </c:pt>
                <c:pt idx="5">
                  <c:v>70</c:v>
                </c:pt>
                <c:pt idx="6">
                  <c:v>71</c:v>
                </c:pt>
                <c:pt idx="7">
                  <c:v>72</c:v>
                </c:pt>
                <c:pt idx="8">
                  <c:v>73</c:v>
                </c:pt>
                <c:pt idx="9">
                  <c:v>74</c:v>
                </c:pt>
                <c:pt idx="10">
                  <c:v>75</c:v>
                </c:pt>
                <c:pt idx="11">
                  <c:v>76</c:v>
                </c:pt>
                <c:pt idx="12">
                  <c:v>77</c:v>
                </c:pt>
                <c:pt idx="13">
                  <c:v>78</c:v>
                </c:pt>
                <c:pt idx="14">
                  <c:v>79</c:v>
                </c:pt>
                <c:pt idx="15">
                  <c:v>80</c:v>
                </c:pt>
                <c:pt idx="16">
                  <c:v>81</c:v>
                </c:pt>
                <c:pt idx="17">
                  <c:v>82</c:v>
                </c:pt>
                <c:pt idx="18">
                  <c:v>83</c:v>
                </c:pt>
                <c:pt idx="19">
                  <c:v>84</c:v>
                </c:pt>
                <c:pt idx="20">
                  <c:v>85</c:v>
                </c:pt>
                <c:pt idx="21">
                  <c:v>86</c:v>
                </c:pt>
                <c:pt idx="22">
                  <c:v>87</c:v>
                </c:pt>
                <c:pt idx="23">
                  <c:v>88</c:v>
                </c:pt>
                <c:pt idx="24">
                  <c:v>89</c:v>
                </c:pt>
                <c:pt idx="25">
                  <c:v>90</c:v>
                </c:pt>
                <c:pt idx="26">
                  <c:v>91</c:v>
                </c:pt>
                <c:pt idx="27">
                  <c:v>92</c:v>
                </c:pt>
                <c:pt idx="28">
                  <c:v>93</c:v>
                </c:pt>
                <c:pt idx="29">
                  <c:v>94</c:v>
                </c:pt>
                <c:pt idx="30">
                  <c:v>95</c:v>
                </c:pt>
                <c:pt idx="31">
                  <c:v>96</c:v>
                </c:pt>
                <c:pt idx="32">
                  <c:v>97</c:v>
                </c:pt>
                <c:pt idx="33">
                  <c:v>98</c:v>
                </c:pt>
                <c:pt idx="34">
                  <c:v>99</c:v>
                </c:pt>
                <c:pt idx="35">
                  <c:v>100+</c:v>
                </c:pt>
              </c:strCache>
            </c:strRef>
          </c:cat>
          <c:val>
            <c:numRef>
              <c:f>'65-100'!$H$2:$H$38</c:f>
              <c:numCache>
                <c:formatCode>#,##0</c:formatCode>
                <c:ptCount val="37"/>
                <c:pt idx="0">
                  <c:v>2701.165</c:v>
                </c:pt>
                <c:pt idx="1">
                  <c:v>2801.4740000000002</c:v>
                </c:pt>
                <c:pt idx="2">
                  <c:v>2821.05</c:v>
                </c:pt>
                <c:pt idx="3">
                  <c:v>2485.8720000000012</c:v>
                </c:pt>
                <c:pt idx="4">
                  <c:v>2292.4340000000002</c:v>
                </c:pt>
                <c:pt idx="5">
                  <c:v>2023.931</c:v>
                </c:pt>
                <c:pt idx="6">
                  <c:v>1964.1109999999999</c:v>
                </c:pt>
                <c:pt idx="7">
                  <c:v>1870.6669999999999</c:v>
                </c:pt>
                <c:pt idx="8">
                  <c:v>1739.7729999999999</c:v>
                </c:pt>
                <c:pt idx="9">
                  <c:v>1691.413</c:v>
                </c:pt>
                <c:pt idx="10">
                  <c:v>1592.7670000000001</c:v>
                </c:pt>
                <c:pt idx="11">
                  <c:v>1455.547</c:v>
                </c:pt>
                <c:pt idx="12">
                  <c:v>1434.867</c:v>
                </c:pt>
                <c:pt idx="13">
                  <c:v>1388.751</c:v>
                </c:pt>
                <c:pt idx="14">
                  <c:v>1353.8579999999999</c:v>
                </c:pt>
                <c:pt idx="15">
                  <c:v>1273.8989999999999</c:v>
                </c:pt>
                <c:pt idx="16">
                  <c:v>1201.9000000000001</c:v>
                </c:pt>
                <c:pt idx="17">
                  <c:v>1146.252</c:v>
                </c:pt>
                <c:pt idx="18">
                  <c:v>1060.962</c:v>
                </c:pt>
                <c:pt idx="19">
                  <c:v>973.28800000000172</c:v>
                </c:pt>
                <c:pt idx="20">
                  <c:v>899.97400000000005</c:v>
                </c:pt>
                <c:pt idx="21">
                  <c:v>805.56</c:v>
                </c:pt>
                <c:pt idx="22">
                  <c:v>705.86099999999828</c:v>
                </c:pt>
                <c:pt idx="23">
                  <c:v>637.42499999999939</c:v>
                </c:pt>
                <c:pt idx="24">
                  <c:v>533.01099999999997</c:v>
                </c:pt>
                <c:pt idx="25">
                  <c:v>433.29799999999921</c:v>
                </c:pt>
                <c:pt idx="26">
                  <c:v>347.70499999999993</c:v>
                </c:pt>
                <c:pt idx="27">
                  <c:v>283.20099999999934</c:v>
                </c:pt>
                <c:pt idx="28">
                  <c:v>220.75399999999999</c:v>
                </c:pt>
                <c:pt idx="29">
                  <c:v>173.54900000000001</c:v>
                </c:pt>
                <c:pt idx="30">
                  <c:v>133.89800000000034</c:v>
                </c:pt>
                <c:pt idx="31">
                  <c:v>99.116</c:v>
                </c:pt>
                <c:pt idx="32">
                  <c:v>72.498999999999995</c:v>
                </c:pt>
                <c:pt idx="33">
                  <c:v>51.462000000000003</c:v>
                </c:pt>
                <c:pt idx="34">
                  <c:v>36.871000000000002</c:v>
                </c:pt>
                <c:pt idx="35">
                  <c:v>146</c:v>
                </c:pt>
              </c:numCache>
            </c:numRef>
          </c:val>
        </c:ser>
        <c:marker val="1"/>
        <c:axId val="94908416"/>
        <c:axId val="94910336"/>
      </c:lineChart>
      <c:catAx>
        <c:axId val="94908416"/>
        <c:scaling>
          <c:orientation val="minMax"/>
        </c:scaling>
        <c:axPos val="b"/>
        <c:minorGridlines/>
        <c:title>
          <c:tx>
            <c:rich>
              <a:bodyPr/>
              <a:lstStyle/>
              <a:p>
                <a:pPr>
                  <a:defRPr sz="1400"/>
                </a:pPr>
                <a:r>
                  <a:rPr lang="en-US" sz="1400"/>
                  <a:t>Age at Census</a:t>
                </a:r>
              </a:p>
            </c:rich>
          </c:tx>
          <c:layout/>
        </c:title>
        <c:numFmt formatCode="General" sourceLinked="1"/>
        <c:majorTickMark val="none"/>
        <c:tickLblPos val="nextTo"/>
        <c:txPr>
          <a:bodyPr/>
          <a:lstStyle/>
          <a:p>
            <a:pPr>
              <a:defRPr sz="1100" baseline="0"/>
            </a:pPr>
            <a:endParaRPr lang="en-US"/>
          </a:p>
        </c:txPr>
        <c:crossAx val="94910336"/>
        <c:crosses val="autoZero"/>
        <c:auto val="1"/>
        <c:lblAlgn val="ctr"/>
        <c:lblOffset val="100"/>
        <c:tickLblSkip val="5"/>
        <c:tickMarkSkip val="5"/>
      </c:catAx>
      <c:valAx>
        <c:axId val="94910336"/>
        <c:scaling>
          <c:orientation val="minMax"/>
        </c:scaling>
        <c:axPos val="l"/>
        <c:majorGridlines>
          <c:spPr>
            <a:ln>
              <a:solidFill>
                <a:srgbClr val="4F81BD">
                  <a:alpha val="0"/>
                </a:srgbClr>
              </a:solidFill>
            </a:ln>
          </c:spPr>
        </c:majorGridlines>
        <c:title>
          <c:tx>
            <c:rich>
              <a:bodyPr/>
              <a:lstStyle/>
              <a:p>
                <a:pPr>
                  <a:defRPr sz="1400" b="0"/>
                </a:pPr>
                <a:r>
                  <a:rPr lang="en-US" sz="1400" b="0" dirty="0" smtClean="0"/>
                  <a:t>Population  (in  thousands)</a:t>
                </a:r>
                <a:endParaRPr lang="en-US" sz="1400" b="0" dirty="0"/>
              </a:p>
            </c:rich>
          </c:tx>
          <c:layout>
            <c:manualLayout>
              <c:xMode val="edge"/>
              <c:yMode val="edge"/>
              <c:x val="2.0679014154866643E-2"/>
              <c:y val="0.28988021116750623"/>
            </c:manualLayout>
          </c:layout>
        </c:title>
        <c:numFmt formatCode="#,##0" sourceLinked="1"/>
        <c:tickLblPos val="nextTo"/>
        <c:txPr>
          <a:bodyPr/>
          <a:lstStyle/>
          <a:p>
            <a:pPr>
              <a:defRPr sz="1100" baseline="0"/>
            </a:pPr>
            <a:endParaRPr lang="en-US"/>
          </a:p>
        </c:txPr>
        <c:crossAx val="94908416"/>
        <c:crossesAt val="1"/>
        <c:crossBetween val="midCat"/>
      </c:valAx>
    </c:plotArea>
    <c:legend>
      <c:legendPos val="t"/>
      <c:layout>
        <c:manualLayout>
          <c:xMode val="edge"/>
          <c:yMode val="edge"/>
          <c:x val="3.1805507674062802E-2"/>
          <c:y val="2.2662889518413696E-2"/>
          <c:w val="0.93361115324682564"/>
          <c:h val="7.1830694447107296E-2"/>
        </c:manualLayout>
      </c:layout>
      <c:txPr>
        <a:bodyPr/>
        <a:lstStyle/>
        <a:p>
          <a:pPr>
            <a:defRPr sz="12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'Applied Dem'!$H$3</c:f>
              <c:strCache>
                <c:ptCount val="1"/>
                <c:pt idx="0">
                  <c:v>Medicare Range</c:v>
                </c:pt>
              </c:strCache>
            </c:strRef>
          </c:tx>
          <c:spPr>
            <a:ln w="31750" cmpd="sng">
              <a:solidFill>
                <a:srgbClr val="FF0000"/>
              </a:solidFill>
              <a:prstDash val="sysDash"/>
            </a:ln>
          </c:spPr>
          <c:marker>
            <c:symbol val="none"/>
          </c:marker>
          <c:cat>
            <c:numRef>
              <c:f>'Applied Dem'!$G$4:$G$13</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Dem'!$H$4:$H$13</c:f>
              <c:numCache>
                <c:formatCode>#,##0</c:formatCode>
                <c:ptCount val="10"/>
                <c:pt idx="0">
                  <c:v>120.23099999999999</c:v>
                </c:pt>
                <c:pt idx="1">
                  <c:v>114.824</c:v>
                </c:pt>
                <c:pt idx="2">
                  <c:v>109.74100000000001</c:v>
                </c:pt>
                <c:pt idx="3">
                  <c:v>96.477999999999994</c:v>
                </c:pt>
                <c:pt idx="4">
                  <c:v>88.315000000000012</c:v>
                </c:pt>
                <c:pt idx="5">
                  <c:v>82.384</c:v>
                </c:pt>
                <c:pt idx="6">
                  <c:v>76.195999999999998</c:v>
                </c:pt>
                <c:pt idx="7">
                  <c:v>71.584000000000003</c:v>
                </c:pt>
                <c:pt idx="8">
                  <c:v>64.27</c:v>
                </c:pt>
                <c:pt idx="9">
                  <c:v>61.913999999999994</c:v>
                </c:pt>
              </c:numCache>
            </c:numRef>
          </c:val>
        </c:ser>
        <c:ser>
          <c:idx val="1"/>
          <c:order val="1"/>
          <c:tx>
            <c:strRef>
              <c:f>'Applied Dem'!$I$3</c:f>
              <c:strCache>
                <c:ptCount val="1"/>
              </c:strCache>
            </c:strRef>
          </c:tx>
          <c:spPr>
            <a:ln w="31750" cmpd="sng">
              <a:solidFill>
                <a:srgbClr val="FF0000"/>
              </a:solidFill>
              <a:prstDash val="sysDash"/>
            </a:ln>
          </c:spPr>
          <c:marker>
            <c:symbol val="none"/>
          </c:marker>
          <c:cat>
            <c:numRef>
              <c:f>'Applied Dem'!$G$4:$G$13</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Dem'!$I$4:$I$13</c:f>
              <c:numCache>
                <c:formatCode>#,##0</c:formatCode>
                <c:ptCount val="10"/>
                <c:pt idx="0">
                  <c:v>119.611</c:v>
                </c:pt>
                <c:pt idx="1">
                  <c:v>120.14</c:v>
                </c:pt>
                <c:pt idx="2">
                  <c:v>118.074</c:v>
                </c:pt>
                <c:pt idx="3">
                  <c:v>105.599</c:v>
                </c:pt>
                <c:pt idx="4">
                  <c:v>97.807000000000002</c:v>
                </c:pt>
                <c:pt idx="5">
                  <c:v>86.099000000000004</c:v>
                </c:pt>
                <c:pt idx="6">
                  <c:v>80.154999999999987</c:v>
                </c:pt>
                <c:pt idx="7">
                  <c:v>75.641999999999996</c:v>
                </c:pt>
                <c:pt idx="8">
                  <c:v>68.153999999999982</c:v>
                </c:pt>
                <c:pt idx="9">
                  <c:v>65.837999999999994</c:v>
                </c:pt>
              </c:numCache>
            </c:numRef>
          </c:val>
        </c:ser>
        <c:ser>
          <c:idx val="2"/>
          <c:order val="2"/>
          <c:tx>
            <c:strRef>
              <c:f>'Applied Dem'!$J$3</c:f>
              <c:strCache>
                <c:ptCount val="1"/>
                <c:pt idx="0">
                  <c:v>Census 2010</c:v>
                </c:pt>
              </c:strCache>
            </c:strRef>
          </c:tx>
          <c:spPr>
            <a:ln w="31750" cmpd="sng">
              <a:solidFill>
                <a:schemeClr val="tx1"/>
              </a:solidFill>
            </a:ln>
          </c:spPr>
          <c:marker>
            <c:symbol val="none"/>
          </c:marker>
          <c:cat>
            <c:numRef>
              <c:f>'Applied Dem'!$G$4:$G$13</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Dem'!$J$4:$J$13</c:f>
              <c:numCache>
                <c:formatCode>#,##0</c:formatCode>
                <c:ptCount val="10"/>
                <c:pt idx="0">
                  <c:v>117.229</c:v>
                </c:pt>
                <c:pt idx="1">
                  <c:v>109.124</c:v>
                </c:pt>
                <c:pt idx="2">
                  <c:v>105.35799999999999</c:v>
                </c:pt>
                <c:pt idx="3">
                  <c:v>93.694999999999993</c:v>
                </c:pt>
                <c:pt idx="4">
                  <c:v>86.903999999999996</c:v>
                </c:pt>
                <c:pt idx="5">
                  <c:v>83.846000000000004</c:v>
                </c:pt>
                <c:pt idx="6">
                  <c:v>75.975999999999999</c:v>
                </c:pt>
                <c:pt idx="7">
                  <c:v>71.763000000000005</c:v>
                </c:pt>
                <c:pt idx="8">
                  <c:v>65.057999999999993</c:v>
                </c:pt>
                <c:pt idx="9">
                  <c:v>63.028000000000006</c:v>
                </c:pt>
              </c:numCache>
            </c:numRef>
          </c:val>
        </c:ser>
        <c:ser>
          <c:idx val="3"/>
          <c:order val="3"/>
          <c:tx>
            <c:strRef>
              <c:f>'Applied Dem'!$K$3</c:f>
              <c:strCache>
                <c:ptCount val="1"/>
                <c:pt idx="0">
                  <c:v>Cohort Component Range</c:v>
                </c:pt>
              </c:strCache>
            </c:strRef>
          </c:tx>
          <c:spPr>
            <a:ln w="31750" cmpd="sng">
              <a:solidFill>
                <a:srgbClr val="00B050"/>
              </a:solidFill>
            </a:ln>
          </c:spPr>
          <c:marker>
            <c:symbol val="none"/>
          </c:marker>
          <c:cat>
            <c:numRef>
              <c:f>'Applied Dem'!$G$4:$G$13</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Dem'!$K$4:$K$13</c:f>
              <c:numCache>
                <c:formatCode>#,##0</c:formatCode>
                <c:ptCount val="10"/>
                <c:pt idx="0">
                  <c:v>113.751</c:v>
                </c:pt>
                <c:pt idx="1">
                  <c:v>108.384</c:v>
                </c:pt>
                <c:pt idx="2">
                  <c:v>101.66500000000001</c:v>
                </c:pt>
                <c:pt idx="3">
                  <c:v>95.563999999999993</c:v>
                </c:pt>
                <c:pt idx="4">
                  <c:v>83.144000000000005</c:v>
                </c:pt>
                <c:pt idx="5">
                  <c:v>79.664000000000001</c:v>
                </c:pt>
                <c:pt idx="6">
                  <c:v>74.215000000000003</c:v>
                </c:pt>
                <c:pt idx="7">
                  <c:v>70.266000000000005</c:v>
                </c:pt>
                <c:pt idx="8">
                  <c:v>60.969000000000001</c:v>
                </c:pt>
                <c:pt idx="9">
                  <c:v>57.023000000000003</c:v>
                </c:pt>
              </c:numCache>
            </c:numRef>
          </c:val>
        </c:ser>
        <c:ser>
          <c:idx val="4"/>
          <c:order val="4"/>
          <c:tx>
            <c:strRef>
              <c:f>'Applied Dem'!$L$3</c:f>
              <c:strCache>
                <c:ptCount val="1"/>
              </c:strCache>
            </c:strRef>
          </c:tx>
          <c:spPr>
            <a:ln w="31750" cmpd="sng">
              <a:solidFill>
                <a:srgbClr val="00B050"/>
              </a:solidFill>
            </a:ln>
          </c:spPr>
          <c:marker>
            <c:symbol val="none"/>
          </c:marker>
          <c:cat>
            <c:numRef>
              <c:f>'Applied Dem'!$G$4:$G$13</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Dem'!$L$4:$L$13</c:f>
              <c:numCache>
                <c:formatCode>#,##0</c:formatCode>
                <c:ptCount val="10"/>
                <c:pt idx="0">
                  <c:v>124.06100000000002</c:v>
                </c:pt>
                <c:pt idx="1">
                  <c:v>119.492</c:v>
                </c:pt>
                <c:pt idx="2">
                  <c:v>113.788</c:v>
                </c:pt>
                <c:pt idx="3">
                  <c:v>108.55</c:v>
                </c:pt>
                <c:pt idx="4">
                  <c:v>96.577999999999989</c:v>
                </c:pt>
                <c:pt idx="5">
                  <c:v>94.350999999999999</c:v>
                </c:pt>
                <c:pt idx="6">
                  <c:v>89.228999999999999</c:v>
                </c:pt>
                <c:pt idx="7">
                  <c:v>85.654999999999987</c:v>
                </c:pt>
                <c:pt idx="8">
                  <c:v>76.055999999999983</c:v>
                </c:pt>
                <c:pt idx="9">
                  <c:v>72.647999999999996</c:v>
                </c:pt>
              </c:numCache>
            </c:numRef>
          </c:val>
        </c:ser>
        <c:marker val="1"/>
        <c:axId val="95379456"/>
        <c:axId val="95380992"/>
      </c:lineChart>
      <c:catAx>
        <c:axId val="95379456"/>
        <c:scaling>
          <c:orientation val="minMax"/>
        </c:scaling>
        <c:axPos val="b"/>
        <c:minorGridlines>
          <c:spPr>
            <a:ln>
              <a:solidFill>
                <a:schemeClr val="tx1">
                  <a:lumMod val="50000"/>
                  <a:lumOff val="50000"/>
                </a:schemeClr>
              </a:solidFill>
              <a:prstDash val="sysDot"/>
            </a:ln>
          </c:spPr>
        </c:minorGridlines>
        <c:numFmt formatCode="General" sourceLinked="1"/>
        <c:tickLblPos val="nextTo"/>
        <c:crossAx val="95380992"/>
        <c:crosses val="autoZero"/>
        <c:auto val="1"/>
        <c:lblAlgn val="ctr"/>
        <c:lblOffset val="100"/>
      </c:catAx>
      <c:valAx>
        <c:axId val="95380992"/>
        <c:scaling>
          <c:orientation val="minMax"/>
          <c:max val="160"/>
          <c:min val="40"/>
        </c:scaling>
        <c:axPos val="l"/>
        <c:numFmt formatCode="#,##0" sourceLinked="1"/>
        <c:tickLblPos val="nextTo"/>
        <c:crossAx val="95379456"/>
        <c:crosses val="autoZero"/>
        <c:crossBetween val="midCat"/>
        <c:majorUnit val="20"/>
      </c:valAx>
    </c:plotArea>
    <c:legend>
      <c:legendPos val="b"/>
      <c:legendEntry>
        <c:idx val="1"/>
        <c:delete val="1"/>
      </c:legendEntry>
      <c:legendEntry>
        <c:idx val="4"/>
        <c:delete val="1"/>
      </c:legendEntry>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'Applied Dem'!$H$22</c:f>
              <c:strCache>
                <c:ptCount val="1"/>
                <c:pt idx="0">
                  <c:v>Medicare Range</c:v>
                </c:pt>
              </c:strCache>
            </c:strRef>
          </c:tx>
          <c:spPr>
            <a:ln w="31750">
              <a:solidFill>
                <a:srgbClr val="FF0000"/>
              </a:solidFill>
              <a:prstDash val="sysDash"/>
            </a:ln>
          </c:spPr>
          <c:marker>
            <c:symbol val="none"/>
          </c:marker>
          <c:cat>
            <c:numRef>
              <c:f>'Applied Dem'!$G$23:$G$32</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Dem'!$H$23:$H$32</c:f>
              <c:numCache>
                <c:formatCode>#,##0</c:formatCode>
                <c:ptCount val="10"/>
                <c:pt idx="0">
                  <c:v>142.465</c:v>
                </c:pt>
                <c:pt idx="1">
                  <c:v>140.60999999999999</c:v>
                </c:pt>
                <c:pt idx="2">
                  <c:v>136.61799999999999</c:v>
                </c:pt>
                <c:pt idx="3">
                  <c:v>123.422</c:v>
                </c:pt>
                <c:pt idx="4">
                  <c:v>115.54600000000002</c:v>
                </c:pt>
                <c:pt idx="5">
                  <c:v>109.95399999999999</c:v>
                </c:pt>
                <c:pt idx="6">
                  <c:v>102.19799999999999</c:v>
                </c:pt>
                <c:pt idx="7">
                  <c:v>97.949000000000012</c:v>
                </c:pt>
                <c:pt idx="8">
                  <c:v>90.489000000000004</c:v>
                </c:pt>
                <c:pt idx="9">
                  <c:v>89.585999999999999</c:v>
                </c:pt>
              </c:numCache>
            </c:numRef>
          </c:val>
        </c:ser>
        <c:ser>
          <c:idx val="1"/>
          <c:order val="1"/>
          <c:tx>
            <c:strRef>
              <c:f>'Applied Dem'!$I$22</c:f>
              <c:strCache>
                <c:ptCount val="1"/>
                <c:pt idx="0">
                  <c:v>Medicare</c:v>
                </c:pt>
              </c:strCache>
            </c:strRef>
          </c:tx>
          <c:spPr>
            <a:ln w="31750">
              <a:solidFill>
                <a:srgbClr val="FF0000"/>
              </a:solidFill>
              <a:prstDash val="sysDash"/>
            </a:ln>
          </c:spPr>
          <c:marker>
            <c:symbol val="none"/>
          </c:marker>
          <c:cat>
            <c:numRef>
              <c:f>'Applied Dem'!$G$23:$G$32</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Dem'!$I$23:$I$32</c:f>
              <c:numCache>
                <c:formatCode>#,##0</c:formatCode>
                <c:ptCount val="10"/>
                <c:pt idx="0">
                  <c:v>142.19999999999999</c:v>
                </c:pt>
                <c:pt idx="1">
                  <c:v>146.02200000000002</c:v>
                </c:pt>
                <c:pt idx="2">
                  <c:v>145.02600000000001</c:v>
                </c:pt>
                <c:pt idx="3">
                  <c:v>132.81300000000002</c:v>
                </c:pt>
                <c:pt idx="4">
                  <c:v>125.548</c:v>
                </c:pt>
                <c:pt idx="5">
                  <c:v>113.523</c:v>
                </c:pt>
                <c:pt idx="6">
                  <c:v>106.12299999999999</c:v>
                </c:pt>
                <c:pt idx="7">
                  <c:v>102.131</c:v>
                </c:pt>
                <c:pt idx="8">
                  <c:v>94.652999999999992</c:v>
                </c:pt>
                <c:pt idx="9">
                  <c:v>93.941000000000017</c:v>
                </c:pt>
              </c:numCache>
            </c:numRef>
          </c:val>
        </c:ser>
        <c:ser>
          <c:idx val="2"/>
          <c:order val="2"/>
          <c:tx>
            <c:strRef>
              <c:f>'Applied Dem'!$J$22</c:f>
              <c:strCache>
                <c:ptCount val="1"/>
                <c:pt idx="0">
                  <c:v>Census 2010</c:v>
                </c:pt>
              </c:strCache>
            </c:strRef>
          </c:tx>
          <c:spPr>
            <a:ln>
              <a:solidFill>
                <a:schemeClr val="tx1"/>
              </a:solidFill>
            </a:ln>
          </c:spPr>
          <c:marker>
            <c:symbol val="none"/>
          </c:marker>
          <c:cat>
            <c:numRef>
              <c:f>'Applied Dem'!$G$23:$G$32</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Dem'!$J$23:$J$32</c:f>
              <c:numCache>
                <c:formatCode>#,##0</c:formatCode>
                <c:ptCount val="10"/>
                <c:pt idx="0">
                  <c:v>148.93900000000002</c:v>
                </c:pt>
                <c:pt idx="1">
                  <c:v>139.77099999999999</c:v>
                </c:pt>
                <c:pt idx="2">
                  <c:v>137.65600000000001</c:v>
                </c:pt>
                <c:pt idx="3">
                  <c:v>124.54</c:v>
                </c:pt>
                <c:pt idx="4">
                  <c:v>117.521</c:v>
                </c:pt>
                <c:pt idx="5">
                  <c:v>114.28400000000002</c:v>
                </c:pt>
                <c:pt idx="6">
                  <c:v>104.05</c:v>
                </c:pt>
                <c:pt idx="7">
                  <c:v>100.569</c:v>
                </c:pt>
                <c:pt idx="8">
                  <c:v>93.619</c:v>
                </c:pt>
                <c:pt idx="9">
                  <c:v>92.774000000000001</c:v>
                </c:pt>
              </c:numCache>
            </c:numRef>
          </c:val>
        </c:ser>
        <c:ser>
          <c:idx val="3"/>
          <c:order val="3"/>
          <c:tx>
            <c:strRef>
              <c:f>'Applied Dem'!$K$22</c:f>
              <c:strCache>
                <c:ptCount val="1"/>
                <c:pt idx="0">
                  <c:v>Cohort Component Range</c:v>
                </c:pt>
              </c:strCache>
            </c:strRef>
          </c:tx>
          <c:spPr>
            <a:ln w="31750" cmpd="sng">
              <a:solidFill>
                <a:srgbClr val="00B050"/>
              </a:solidFill>
              <a:prstDash val="solid"/>
            </a:ln>
          </c:spPr>
          <c:marker>
            <c:symbol val="none"/>
          </c:marker>
          <c:cat>
            <c:numRef>
              <c:f>'Applied Dem'!$G$23:$G$32</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Dem'!$K$23:$K$32</c:f>
              <c:numCache>
                <c:formatCode>#,##0</c:formatCode>
                <c:ptCount val="10"/>
                <c:pt idx="0">
                  <c:v>139.06100000000001</c:v>
                </c:pt>
                <c:pt idx="1">
                  <c:v>132.99600000000001</c:v>
                </c:pt>
                <c:pt idx="2">
                  <c:v>126.151</c:v>
                </c:pt>
                <c:pt idx="3">
                  <c:v>119.93700000000001</c:v>
                </c:pt>
                <c:pt idx="4">
                  <c:v>108.104</c:v>
                </c:pt>
                <c:pt idx="5">
                  <c:v>103.11999999999999</c:v>
                </c:pt>
                <c:pt idx="6">
                  <c:v>97.819000000000003</c:v>
                </c:pt>
                <c:pt idx="7">
                  <c:v>93.304000000000002</c:v>
                </c:pt>
                <c:pt idx="8">
                  <c:v>83.513999999999996</c:v>
                </c:pt>
                <c:pt idx="9">
                  <c:v>80.546999999999997</c:v>
                </c:pt>
              </c:numCache>
            </c:numRef>
          </c:val>
        </c:ser>
        <c:ser>
          <c:idx val="4"/>
          <c:order val="4"/>
          <c:tx>
            <c:strRef>
              <c:f>'Applied Dem'!$L$22</c:f>
              <c:strCache>
                <c:ptCount val="1"/>
                <c:pt idx="0">
                  <c:v>cohort</c:v>
                </c:pt>
              </c:strCache>
            </c:strRef>
          </c:tx>
          <c:spPr>
            <a:ln w="31750" cmpd="sng">
              <a:solidFill>
                <a:srgbClr val="00B050"/>
              </a:solidFill>
              <a:prstDash val="solid"/>
            </a:ln>
          </c:spPr>
          <c:marker>
            <c:symbol val="none"/>
          </c:marker>
          <c:cat>
            <c:numRef>
              <c:f>'Applied Dem'!$G$23:$G$32</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Dem'!$L$23:$L$32</c:f>
              <c:numCache>
                <c:formatCode>#,##0</c:formatCode>
                <c:ptCount val="10"/>
                <c:pt idx="0">
                  <c:v>149.12</c:v>
                </c:pt>
                <c:pt idx="1">
                  <c:v>143.76399999999998</c:v>
                </c:pt>
                <c:pt idx="2">
                  <c:v>137.85700000000003</c:v>
                </c:pt>
                <c:pt idx="3">
                  <c:v>132.58600000000001</c:v>
                </c:pt>
                <c:pt idx="4">
                  <c:v>121.29400000000001</c:v>
                </c:pt>
                <c:pt idx="5">
                  <c:v>117.44900000000001</c:v>
                </c:pt>
                <c:pt idx="6">
                  <c:v>112.532</c:v>
                </c:pt>
                <c:pt idx="7">
                  <c:v>108.425</c:v>
                </c:pt>
                <c:pt idx="8">
                  <c:v>98.281000000000006</c:v>
                </c:pt>
                <c:pt idx="9">
                  <c:v>95.837999999999994</c:v>
                </c:pt>
              </c:numCache>
            </c:numRef>
          </c:val>
        </c:ser>
        <c:marker val="1"/>
        <c:axId val="94848512"/>
        <c:axId val="94850048"/>
      </c:lineChart>
      <c:catAx>
        <c:axId val="94848512"/>
        <c:scaling>
          <c:orientation val="minMax"/>
        </c:scaling>
        <c:axPos val="b"/>
        <c:minorGridlines>
          <c:spPr>
            <a:ln>
              <a:solidFill>
                <a:sysClr val="windowText" lastClr="000000">
                  <a:lumMod val="50000"/>
                  <a:lumOff val="50000"/>
                </a:sysClr>
              </a:solidFill>
              <a:prstDash val="sysDot"/>
            </a:ln>
          </c:spPr>
        </c:minorGridlines>
        <c:numFmt formatCode="General" sourceLinked="1"/>
        <c:tickLblPos val="nextTo"/>
        <c:crossAx val="94850048"/>
        <c:crosses val="autoZero"/>
        <c:auto val="1"/>
        <c:lblAlgn val="ctr"/>
        <c:lblOffset val="100"/>
      </c:catAx>
      <c:valAx>
        <c:axId val="94850048"/>
        <c:scaling>
          <c:orientation val="minMax"/>
          <c:max val="160"/>
          <c:min val="40"/>
        </c:scaling>
        <c:axPos val="l"/>
        <c:numFmt formatCode="#,##0" sourceLinked="1"/>
        <c:tickLblPos val="nextTo"/>
        <c:crossAx val="94848512"/>
        <c:crosses val="autoZero"/>
        <c:crossBetween val="midCat"/>
        <c:majorUnit val="20"/>
      </c:valAx>
    </c:plotArea>
    <c:legend>
      <c:legendPos val="b"/>
      <c:legendEntry>
        <c:idx val="1"/>
        <c:delete val="1"/>
      </c:legendEntry>
      <c:legendEntry>
        <c:idx val="4"/>
        <c:delete val="1"/>
      </c:legendEntry>
      <c:layout>
        <c:manualLayout>
          <c:xMode val="edge"/>
          <c:yMode val="edge"/>
          <c:x val="0.16954177440688428"/>
          <c:y val="0.90662294357254025"/>
          <c:w val="0.66091631448897925"/>
          <c:h val="9.3377056427459706E-2"/>
        </c:manualLayout>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7.7311642794460719E-2"/>
          <c:y val="4.124194323497378E-2"/>
          <c:w val="0.89382946345017145"/>
          <c:h val="0.76600479173089675"/>
        </c:manualLayout>
      </c:layout>
      <c:lineChart>
        <c:grouping val="standard"/>
        <c:ser>
          <c:idx val="0"/>
          <c:order val="0"/>
          <c:tx>
            <c:strRef>
              <c:f>'Applied Dem'!$H$50</c:f>
              <c:strCache>
                <c:ptCount val="1"/>
                <c:pt idx="0">
                  <c:v>Medicare Range</c:v>
                </c:pt>
              </c:strCache>
            </c:strRef>
          </c:tx>
          <c:spPr>
            <a:ln w="31750" cmpd="sng">
              <a:solidFill>
                <a:srgbClr val="FF0000"/>
              </a:solidFill>
              <a:prstDash val="sysDash"/>
            </a:ln>
          </c:spPr>
          <c:marker>
            <c:symbol val="none"/>
          </c:marker>
          <c:cat>
            <c:numRef>
              <c:f>'Applied Dem'!$G$51:$G$60</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Dem'!$H$51:$H$60</c:f>
              <c:numCache>
                <c:formatCode>#,##0</c:formatCode>
                <c:ptCount val="10"/>
                <c:pt idx="0">
                  <c:v>1168.865</c:v>
                </c:pt>
                <c:pt idx="1">
                  <c:v>1166.059</c:v>
                </c:pt>
                <c:pt idx="2">
                  <c:v>1168.43</c:v>
                </c:pt>
                <c:pt idx="3">
                  <c:v>1006.9649999999999</c:v>
                </c:pt>
                <c:pt idx="4">
                  <c:v>914.04599999999994</c:v>
                </c:pt>
                <c:pt idx="5">
                  <c:v>850.55</c:v>
                </c:pt>
                <c:pt idx="6">
                  <c:v>821.32499999999993</c:v>
                </c:pt>
                <c:pt idx="7">
                  <c:v>773.404</c:v>
                </c:pt>
                <c:pt idx="8">
                  <c:v>711.55499999999984</c:v>
                </c:pt>
                <c:pt idx="9">
                  <c:v>683.72</c:v>
                </c:pt>
              </c:numCache>
            </c:numRef>
          </c:val>
        </c:ser>
        <c:ser>
          <c:idx val="1"/>
          <c:order val="1"/>
          <c:tx>
            <c:strRef>
              <c:f>'Applied Dem'!$I$50</c:f>
              <c:strCache>
                <c:ptCount val="1"/>
              </c:strCache>
            </c:strRef>
          </c:tx>
          <c:spPr>
            <a:ln w="31750" cmpd="sng">
              <a:solidFill>
                <a:srgbClr val="FF0000"/>
              </a:solidFill>
              <a:prstDash val="sysDash"/>
            </a:ln>
          </c:spPr>
          <c:marker>
            <c:symbol val="none"/>
          </c:marker>
          <c:cat>
            <c:numRef>
              <c:f>'Applied Dem'!$G$51:$G$60</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Dem'!$I$51:$I$60</c:f>
              <c:numCache>
                <c:formatCode>#,##0</c:formatCode>
                <c:ptCount val="10"/>
                <c:pt idx="0">
                  <c:v>1194.8899999999999</c:v>
                </c:pt>
                <c:pt idx="1">
                  <c:v>1224.7190000000001</c:v>
                </c:pt>
                <c:pt idx="2">
                  <c:v>1245.4290000000001</c:v>
                </c:pt>
                <c:pt idx="3">
                  <c:v>1083.259</c:v>
                </c:pt>
                <c:pt idx="4">
                  <c:v>989.87099999999998</c:v>
                </c:pt>
                <c:pt idx="5">
                  <c:v>861.83999999999992</c:v>
                </c:pt>
                <c:pt idx="6">
                  <c:v>835.30399999999997</c:v>
                </c:pt>
                <c:pt idx="7">
                  <c:v>788.54599999999994</c:v>
                </c:pt>
                <c:pt idx="8">
                  <c:v>727.03899999999999</c:v>
                </c:pt>
                <c:pt idx="9">
                  <c:v>699.84799999999984</c:v>
                </c:pt>
              </c:numCache>
            </c:numRef>
          </c:val>
        </c:ser>
        <c:ser>
          <c:idx val="2"/>
          <c:order val="2"/>
          <c:tx>
            <c:strRef>
              <c:f>'Applied Dem'!$J$50</c:f>
              <c:strCache>
                <c:ptCount val="1"/>
                <c:pt idx="0">
                  <c:v>Census 2010</c:v>
                </c:pt>
              </c:strCache>
            </c:strRef>
          </c:tx>
          <c:spPr>
            <a:ln w="31750">
              <a:solidFill>
                <a:schemeClr val="tx1"/>
              </a:solidFill>
            </a:ln>
          </c:spPr>
          <c:marker>
            <c:symbol val="none"/>
          </c:marker>
          <c:cat>
            <c:numRef>
              <c:f>'Applied Dem'!$G$51:$G$60</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Dem'!$J$51:$J$60</c:f>
              <c:numCache>
                <c:formatCode>#,##0</c:formatCode>
                <c:ptCount val="10"/>
                <c:pt idx="0">
                  <c:v>1156.0809999999999</c:v>
                </c:pt>
                <c:pt idx="1">
                  <c:v>1139.1519999999998</c:v>
                </c:pt>
                <c:pt idx="2">
                  <c:v>1143.548</c:v>
                </c:pt>
                <c:pt idx="3">
                  <c:v>993.601</c:v>
                </c:pt>
                <c:pt idx="4">
                  <c:v>907.8549999999999</c:v>
                </c:pt>
                <c:pt idx="5">
                  <c:v>861.76499999999999</c:v>
                </c:pt>
                <c:pt idx="6">
                  <c:v>824.17200000000003</c:v>
                </c:pt>
                <c:pt idx="7">
                  <c:v>781.96299999999985</c:v>
                </c:pt>
                <c:pt idx="8">
                  <c:v>722.80499999999984</c:v>
                </c:pt>
                <c:pt idx="9">
                  <c:v>693.596</c:v>
                </c:pt>
              </c:numCache>
            </c:numRef>
          </c:val>
        </c:ser>
        <c:ser>
          <c:idx val="3"/>
          <c:order val="3"/>
          <c:tx>
            <c:strRef>
              <c:f>'Applied Dem'!$K$50</c:f>
              <c:strCache>
                <c:ptCount val="1"/>
                <c:pt idx="0">
                  <c:v>Cohort Component Range</c:v>
                </c:pt>
              </c:strCache>
            </c:strRef>
          </c:tx>
          <c:spPr>
            <a:ln w="31750" cmpd="sng">
              <a:solidFill>
                <a:srgbClr val="00B050"/>
              </a:solidFill>
              <a:prstDash val="solid"/>
            </a:ln>
          </c:spPr>
          <c:marker>
            <c:symbol val="none"/>
          </c:marker>
          <c:cat>
            <c:numRef>
              <c:f>'Applied Dem'!$G$51:$G$60</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Dem'!$K$51:$K$60</c:f>
              <c:numCache>
                <c:formatCode>#,##0</c:formatCode>
                <c:ptCount val="10"/>
                <c:pt idx="0">
                  <c:v>1113.912</c:v>
                </c:pt>
                <c:pt idx="1">
                  <c:v>1113.6139999999998</c:v>
                </c:pt>
                <c:pt idx="2">
                  <c:v>1120.1609999999998</c:v>
                </c:pt>
                <c:pt idx="3">
                  <c:v>958.04</c:v>
                </c:pt>
                <c:pt idx="4">
                  <c:v>880.73599999999999</c:v>
                </c:pt>
                <c:pt idx="5">
                  <c:v>825.29800000000012</c:v>
                </c:pt>
                <c:pt idx="6">
                  <c:v>797.38800000000003</c:v>
                </c:pt>
                <c:pt idx="7">
                  <c:v>757.52699999999993</c:v>
                </c:pt>
                <c:pt idx="8">
                  <c:v>690.31399999999996</c:v>
                </c:pt>
                <c:pt idx="9">
                  <c:v>664.01800000000003</c:v>
                </c:pt>
              </c:numCache>
            </c:numRef>
          </c:val>
        </c:ser>
        <c:ser>
          <c:idx val="4"/>
          <c:order val="4"/>
          <c:tx>
            <c:strRef>
              <c:f>'Applied Dem'!$L$50</c:f>
              <c:strCache>
                <c:ptCount val="1"/>
                <c:pt idx="0">
                  <c:v>Component-H</c:v>
                </c:pt>
              </c:strCache>
            </c:strRef>
          </c:tx>
          <c:spPr>
            <a:ln w="31750" cmpd="sng">
              <a:solidFill>
                <a:srgbClr val="00B050"/>
              </a:solidFill>
              <a:prstDash val="solid"/>
            </a:ln>
          </c:spPr>
          <c:marker>
            <c:symbol val="none"/>
          </c:marker>
          <c:cat>
            <c:numRef>
              <c:f>'Applied Dem'!$G$51:$G$60</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Dem'!$L$51:$L$60</c:f>
              <c:numCache>
                <c:formatCode>#,##0</c:formatCode>
                <c:ptCount val="10"/>
                <c:pt idx="0">
                  <c:v>1144.579</c:v>
                </c:pt>
                <c:pt idx="1">
                  <c:v>1145.7370000000001</c:v>
                </c:pt>
                <c:pt idx="2">
                  <c:v>1156.8729999999998</c:v>
                </c:pt>
                <c:pt idx="3">
                  <c:v>996.15099999999984</c:v>
                </c:pt>
                <c:pt idx="4">
                  <c:v>923.67400000000009</c:v>
                </c:pt>
                <c:pt idx="5">
                  <c:v>873.86399999999992</c:v>
                </c:pt>
                <c:pt idx="6">
                  <c:v>849.17800000000011</c:v>
                </c:pt>
                <c:pt idx="7">
                  <c:v>812.42399999999998</c:v>
                </c:pt>
                <c:pt idx="8">
                  <c:v>744.55099999999993</c:v>
                </c:pt>
                <c:pt idx="9">
                  <c:v>720.25400000000002</c:v>
                </c:pt>
              </c:numCache>
            </c:numRef>
          </c:val>
        </c:ser>
        <c:marker val="1"/>
        <c:axId val="95588736"/>
        <c:axId val="95590272"/>
      </c:lineChart>
      <c:catAx>
        <c:axId val="95588736"/>
        <c:scaling>
          <c:orientation val="minMax"/>
        </c:scaling>
        <c:axPos val="b"/>
        <c:minorGridlines>
          <c:spPr>
            <a:ln>
              <a:solidFill>
                <a:schemeClr val="tx1">
                  <a:lumMod val="50000"/>
                  <a:lumOff val="50000"/>
                </a:schemeClr>
              </a:solidFill>
              <a:prstDash val="sysDot"/>
            </a:ln>
          </c:spPr>
        </c:minorGridlines>
        <c:numFmt formatCode="General" sourceLinked="1"/>
        <c:tickLblPos val="nextTo"/>
        <c:crossAx val="95590272"/>
        <c:crosses val="autoZero"/>
        <c:auto val="1"/>
        <c:lblAlgn val="ctr"/>
        <c:lblOffset val="100"/>
      </c:catAx>
      <c:valAx>
        <c:axId val="95590272"/>
        <c:scaling>
          <c:orientation val="minMax"/>
          <c:max val="1400"/>
          <c:min val="600"/>
        </c:scaling>
        <c:axPos val="l"/>
        <c:numFmt formatCode="#,##0" sourceLinked="0"/>
        <c:tickLblPos val="nextTo"/>
        <c:crossAx val="95588736"/>
        <c:crosses val="autoZero"/>
        <c:crossBetween val="midCat"/>
        <c:majorUnit val="100"/>
        <c:minorUnit val="50"/>
      </c:valAx>
    </c:plotArea>
    <c:legend>
      <c:legendPos val="b"/>
      <c:legendEntry>
        <c:idx val="1"/>
        <c:delete val="1"/>
      </c:legendEntry>
      <c:legendEntry>
        <c:idx val="4"/>
        <c:delete val="1"/>
      </c:legendEntry>
      <c:txPr>
        <a:bodyPr/>
        <a:lstStyle/>
        <a:p>
          <a:pPr>
            <a:defRPr sz="1000" baseline="0"/>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'Applied Dem'!$H$68</c:f>
              <c:strCache>
                <c:ptCount val="1"/>
                <c:pt idx="0">
                  <c:v>Medicare Range</c:v>
                </c:pt>
              </c:strCache>
            </c:strRef>
          </c:tx>
          <c:spPr>
            <a:ln w="31750">
              <a:solidFill>
                <a:srgbClr val="FF0000"/>
              </a:solidFill>
              <a:prstDash val="sysDash"/>
            </a:ln>
          </c:spPr>
          <c:marker>
            <c:symbol val="none"/>
          </c:marker>
          <c:cat>
            <c:numRef>
              <c:f>'Applied Dem'!$G$69:$G$78</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Dem'!$H$69:$H$78</c:f>
              <c:numCache>
                <c:formatCode>#,##0</c:formatCode>
                <c:ptCount val="10"/>
                <c:pt idx="0">
                  <c:v>1245.7629999999999</c:v>
                </c:pt>
                <c:pt idx="1">
                  <c:v>1254.569</c:v>
                </c:pt>
                <c:pt idx="2">
                  <c:v>1262.4250000000002</c:v>
                </c:pt>
                <c:pt idx="3">
                  <c:v>1104.3339999999998</c:v>
                </c:pt>
                <c:pt idx="4">
                  <c:v>1014.1660000000001</c:v>
                </c:pt>
                <c:pt idx="5">
                  <c:v>957.89400000000001</c:v>
                </c:pt>
                <c:pt idx="6">
                  <c:v>933.596</c:v>
                </c:pt>
                <c:pt idx="7">
                  <c:v>893.04499999999996</c:v>
                </c:pt>
                <c:pt idx="8">
                  <c:v>834.54300000000001</c:v>
                </c:pt>
                <c:pt idx="9">
                  <c:v>816.29200000000003</c:v>
                </c:pt>
              </c:numCache>
            </c:numRef>
          </c:val>
        </c:ser>
        <c:ser>
          <c:idx val="1"/>
          <c:order val="1"/>
          <c:tx>
            <c:strRef>
              <c:f>'Applied Dem'!$I$68</c:f>
              <c:strCache>
                <c:ptCount val="1"/>
                <c:pt idx="0">
                  <c:v>Medicare-H</c:v>
                </c:pt>
              </c:strCache>
            </c:strRef>
          </c:tx>
          <c:spPr>
            <a:ln w="31750" cmpd="sng">
              <a:solidFill>
                <a:srgbClr val="FF0000"/>
              </a:solidFill>
              <a:prstDash val="sysDash"/>
            </a:ln>
          </c:spPr>
          <c:marker>
            <c:symbol val="none"/>
          </c:marker>
          <c:cat>
            <c:numRef>
              <c:f>'Applied Dem'!$G$69:$G$78</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Dem'!$I$69:$I$78</c:f>
              <c:numCache>
                <c:formatCode>#,##0</c:formatCode>
                <c:ptCount val="10"/>
                <c:pt idx="0">
                  <c:v>1272.1239999999998</c:v>
                </c:pt>
                <c:pt idx="1">
                  <c:v>1307.9939999999999</c:v>
                </c:pt>
                <c:pt idx="2">
                  <c:v>1330.625</c:v>
                </c:pt>
                <c:pt idx="3">
                  <c:v>1172.1129999999998</c:v>
                </c:pt>
                <c:pt idx="4">
                  <c:v>1081.8969999999999</c:v>
                </c:pt>
                <c:pt idx="5">
                  <c:v>966.64800000000002</c:v>
                </c:pt>
                <c:pt idx="6">
                  <c:v>945.02300000000002</c:v>
                </c:pt>
                <c:pt idx="7">
                  <c:v>906.14</c:v>
                </c:pt>
                <c:pt idx="8">
                  <c:v>848.428</c:v>
                </c:pt>
                <c:pt idx="9">
                  <c:v>831.20299999999997</c:v>
                </c:pt>
              </c:numCache>
            </c:numRef>
          </c:val>
        </c:ser>
        <c:ser>
          <c:idx val="2"/>
          <c:order val="2"/>
          <c:tx>
            <c:strRef>
              <c:f>'Applied Dem'!$J$68</c:f>
              <c:strCache>
                <c:ptCount val="1"/>
                <c:pt idx="0">
                  <c:v>Census 2010</c:v>
                </c:pt>
              </c:strCache>
            </c:strRef>
          </c:tx>
          <c:spPr>
            <a:ln w="31750">
              <a:solidFill>
                <a:schemeClr val="tx1"/>
              </a:solidFill>
            </a:ln>
          </c:spPr>
          <c:marker>
            <c:symbol val="none"/>
          </c:marker>
          <c:cat>
            <c:numRef>
              <c:f>'Applied Dem'!$G$69:$G$78</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Dem'!$J$69:$J$78</c:f>
              <c:numCache>
                <c:formatCode>#,##0</c:formatCode>
                <c:ptCount val="10"/>
                <c:pt idx="0">
                  <c:v>1258.5119999999999</c:v>
                </c:pt>
                <c:pt idx="1">
                  <c:v>1251.0939999999998</c:v>
                </c:pt>
                <c:pt idx="2">
                  <c:v>1262.8029999999999</c:v>
                </c:pt>
                <c:pt idx="3">
                  <c:v>1111.836</c:v>
                </c:pt>
                <c:pt idx="4">
                  <c:v>1030.0439999999999</c:v>
                </c:pt>
                <c:pt idx="5">
                  <c:v>983.226</c:v>
                </c:pt>
                <c:pt idx="6">
                  <c:v>945.125</c:v>
                </c:pt>
                <c:pt idx="7">
                  <c:v>909.98</c:v>
                </c:pt>
                <c:pt idx="8">
                  <c:v>855.47799999999984</c:v>
                </c:pt>
                <c:pt idx="9">
                  <c:v>835.08900000000017</c:v>
                </c:pt>
              </c:numCache>
            </c:numRef>
          </c:val>
        </c:ser>
        <c:ser>
          <c:idx val="3"/>
          <c:order val="3"/>
          <c:tx>
            <c:strRef>
              <c:f>'Applied Dem'!$K$68</c:f>
              <c:strCache>
                <c:ptCount val="1"/>
                <c:pt idx="0">
                  <c:v>Cohort Component range</c:v>
                </c:pt>
              </c:strCache>
            </c:strRef>
          </c:tx>
          <c:spPr>
            <a:ln w="31750">
              <a:solidFill>
                <a:srgbClr val="00B050"/>
              </a:solidFill>
            </a:ln>
          </c:spPr>
          <c:marker>
            <c:symbol val="none"/>
          </c:marker>
          <c:cat>
            <c:numRef>
              <c:f>'Applied Dem'!$G$69:$G$78</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Dem'!$K$69:$K$78</c:f>
              <c:numCache>
                <c:formatCode>#,##0</c:formatCode>
                <c:ptCount val="10"/>
                <c:pt idx="0">
                  <c:v>1195.3529999999998</c:v>
                </c:pt>
                <c:pt idx="1">
                  <c:v>1203.3599999999999</c:v>
                </c:pt>
                <c:pt idx="2">
                  <c:v>1211.3619999999999</c:v>
                </c:pt>
                <c:pt idx="3">
                  <c:v>1052.855</c:v>
                </c:pt>
                <c:pt idx="4">
                  <c:v>976.54699999999991</c:v>
                </c:pt>
                <c:pt idx="5">
                  <c:v>926.62800000000004</c:v>
                </c:pt>
                <c:pt idx="6">
                  <c:v>901.29900000000009</c:v>
                </c:pt>
                <c:pt idx="7">
                  <c:v>866.72</c:v>
                </c:pt>
                <c:pt idx="8">
                  <c:v>802.91300000000001</c:v>
                </c:pt>
                <c:pt idx="9">
                  <c:v>786.43</c:v>
                </c:pt>
              </c:numCache>
            </c:numRef>
          </c:val>
        </c:ser>
        <c:ser>
          <c:idx val="4"/>
          <c:order val="4"/>
          <c:tx>
            <c:strRef>
              <c:f>'Applied Dem'!$L$68</c:f>
              <c:strCache>
                <c:ptCount val="1"/>
                <c:pt idx="0">
                  <c:v>Component-H</c:v>
                </c:pt>
              </c:strCache>
            </c:strRef>
          </c:tx>
          <c:spPr>
            <a:ln w="31750" cmpd="sng">
              <a:solidFill>
                <a:srgbClr val="00B050"/>
              </a:solidFill>
            </a:ln>
          </c:spPr>
          <c:marker>
            <c:symbol val="none"/>
          </c:marker>
          <c:cat>
            <c:numRef>
              <c:f>'Applied Dem'!$G$69:$G$78</c:f>
              <c:numCache>
                <c:formatCode>General</c:formatCode>
                <c:ptCount val="10"/>
                <c:pt idx="0">
                  <c:v>65</c:v>
                </c:pt>
                <c:pt idx="1">
                  <c:v>66</c:v>
                </c:pt>
                <c:pt idx="2">
                  <c:v>67</c:v>
                </c:pt>
                <c:pt idx="3">
                  <c:v>68</c:v>
                </c:pt>
                <c:pt idx="4">
                  <c:v>69</c:v>
                </c:pt>
                <c:pt idx="5">
                  <c:v>70</c:v>
                </c:pt>
                <c:pt idx="6">
                  <c:v>71</c:v>
                </c:pt>
                <c:pt idx="7">
                  <c:v>72</c:v>
                </c:pt>
                <c:pt idx="8">
                  <c:v>73</c:v>
                </c:pt>
                <c:pt idx="9">
                  <c:v>74</c:v>
                </c:pt>
              </c:numCache>
            </c:numRef>
          </c:cat>
          <c:val>
            <c:numRef>
              <c:f>'Applied Dem'!$L$69:$L$78</c:f>
              <c:numCache>
                <c:formatCode>#,##0</c:formatCode>
                <c:ptCount val="10"/>
                <c:pt idx="0">
                  <c:v>1225.585</c:v>
                </c:pt>
                <c:pt idx="1">
                  <c:v>1234.9390000000001</c:v>
                </c:pt>
                <c:pt idx="2">
                  <c:v>1247.0450000000001</c:v>
                </c:pt>
                <c:pt idx="3">
                  <c:v>1090.271</c:v>
                </c:pt>
                <c:pt idx="4">
                  <c:v>1018.604</c:v>
                </c:pt>
                <c:pt idx="5">
                  <c:v>974.3359999999999</c:v>
                </c:pt>
                <c:pt idx="6">
                  <c:v>951.60699999999997</c:v>
                </c:pt>
                <c:pt idx="7">
                  <c:v>919.78599999999994</c:v>
                </c:pt>
                <c:pt idx="8">
                  <c:v>855.31999999999994</c:v>
                </c:pt>
                <c:pt idx="9">
                  <c:v>841.15899999999999</c:v>
                </c:pt>
              </c:numCache>
            </c:numRef>
          </c:val>
        </c:ser>
        <c:marker val="1"/>
        <c:axId val="96703232"/>
        <c:axId val="96704768"/>
      </c:lineChart>
      <c:catAx>
        <c:axId val="96703232"/>
        <c:scaling>
          <c:orientation val="minMax"/>
        </c:scaling>
        <c:axPos val="b"/>
        <c:minorGridlines>
          <c:spPr>
            <a:ln>
              <a:solidFill>
                <a:sysClr val="windowText" lastClr="000000">
                  <a:lumMod val="50000"/>
                  <a:lumOff val="50000"/>
                </a:sysClr>
              </a:solidFill>
              <a:prstDash val="sysDot"/>
            </a:ln>
          </c:spPr>
        </c:minorGridlines>
        <c:numFmt formatCode="General" sourceLinked="1"/>
        <c:tickLblPos val="nextTo"/>
        <c:crossAx val="96704768"/>
        <c:crosses val="autoZero"/>
        <c:auto val="1"/>
        <c:lblAlgn val="ctr"/>
        <c:lblOffset val="100"/>
      </c:catAx>
      <c:valAx>
        <c:axId val="96704768"/>
        <c:scaling>
          <c:orientation val="minMax"/>
          <c:max val="1400"/>
          <c:min val="600"/>
        </c:scaling>
        <c:axPos val="l"/>
        <c:numFmt formatCode="#,##0" sourceLinked="1"/>
        <c:tickLblPos val="nextTo"/>
        <c:crossAx val="96703232"/>
        <c:crosses val="autoZero"/>
        <c:crossBetween val="midCat"/>
        <c:majorUnit val="100"/>
      </c:valAx>
    </c:plotArea>
    <c:legend>
      <c:legendPos val="b"/>
      <c:legendEntry>
        <c:idx val="1"/>
        <c:delete val="1"/>
      </c:legendEntry>
      <c:legendEntry>
        <c:idx val="4"/>
        <c:delete val="1"/>
      </c:legendEntry>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8B08D6-8F1D-4C66-BAA3-D13B91E41A3C}" type="datetimeFigureOut">
              <a:rPr lang="en-US" smtClean="0"/>
              <a:pPr/>
              <a:t>12/29/2011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82FA338-7D7B-44FB-AB00-DC9C0498ECB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43E983-7E42-4B9D-90DF-1F94E24BE79C}" type="datetimeFigureOut">
              <a:rPr lang="en-US" smtClean="0"/>
              <a:pPr/>
              <a:t>12/29/2011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ADAB3B1-3CD8-4667-98EF-EA116D2745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BAEC5-3A18-4575-A9A3-3B06F3648031}" type="datetime1">
              <a:rPr lang="en-US" smtClean="0"/>
              <a:pPr/>
              <a:t>12/29/2011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97039-1A08-47DD-AFCC-6D79DDD1BD20}" type="datetime1">
              <a:rPr lang="en-US" smtClean="0"/>
              <a:pPr/>
              <a:t>12/29/2011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78278-696E-4F02-828A-776762456EB2}" type="datetime1">
              <a:rPr lang="en-US" smtClean="0"/>
              <a:pPr/>
              <a:t>12/29/2011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38900-C8C4-4CE1-87FD-C02BE0590898}" type="datetime1">
              <a:rPr lang="en-US" smtClean="0"/>
              <a:pPr/>
              <a:t>12/29/2011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07516-DC18-48C6-958C-B730AC2D3E6B}" type="datetime1">
              <a:rPr lang="en-US" smtClean="0"/>
              <a:pPr/>
              <a:t>12/29/2011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7C593-B360-40EF-A866-A3B24559BFB8}" type="datetime1">
              <a:rPr lang="en-US" smtClean="0"/>
              <a:pPr/>
              <a:t>12/29/2011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7F55D6-CD6F-4D94-BB88-01AED4E99D7A}" type="datetime1">
              <a:rPr lang="en-US" smtClean="0"/>
              <a:pPr/>
              <a:t>12/29/2011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0BBE22-EA78-435C-8687-DBA0D005D721}" type="datetime1">
              <a:rPr lang="en-US" smtClean="0"/>
              <a:pPr/>
              <a:t>12/29/2011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BED36-0297-4F4C-9BA2-8676CAD8F48B}" type="datetime1">
              <a:rPr lang="en-US" smtClean="0"/>
              <a:pPr/>
              <a:t>12/29/2011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9D2F04-5BF4-4AF5-8E5A-88509AFE4BC1}" type="datetime1">
              <a:rPr lang="en-US" smtClean="0"/>
              <a:pPr/>
              <a:t>12/29/2011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8DD3-47EA-4347-B3A6-7042C0343981}" type="datetime1">
              <a:rPr lang="en-US" smtClean="0"/>
              <a:pPr/>
              <a:t>12/29/2011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0784D6B2-AB35-4C9C-A674-BEEDE1C92FDC}" type="datetime1">
              <a:rPr lang="en-US" smtClean="0"/>
              <a:pPr/>
              <a:t>12/29/2011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bg1"/>
                </a:solidFill>
                <a:latin typeface="Arial"/>
              </a:defRPr>
            </a:lvl1pPr>
          </a:lstStyle>
          <a:p>
            <a:fld id="{8C6B5B77-4519-43AE-B0BC-D3C0E1CB2607}" type="slidenum">
              <a:rPr lang="en-US" smtClean="0"/>
              <a:pPr/>
              <a:t>‹#›</a:t>
            </a:fld>
            <a:endParaRPr lang="en-US" dirty="0"/>
          </a:p>
        </p:txBody>
      </p:sp>
      <p:pic>
        <p:nvPicPr>
          <p:cNvPr id="9" name="Picture 8" descr="PP_Band_blue.jpg"/>
          <p:cNvPicPr>
            <a:picLocks noChangeAspect="1"/>
          </p:cNvPicPr>
          <p:nvPr/>
        </p:nvPicPr>
        <p:blipFill>
          <a:blip r:embed="rId13"/>
          <a:stretch>
            <a:fillRect/>
          </a:stretch>
        </p:blipFill>
        <p:spPr>
          <a:xfrm>
            <a:off x="0" y="5417575"/>
            <a:ext cx="9155239" cy="145166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Clr>
          <a:srgbClr val="1C5696"/>
        </a:buClr>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Kirsten.K.West@censu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3708"/>
            <a:ext cx="7772400" cy="1323832"/>
          </a:xfrm>
        </p:spPr>
        <p:txBody>
          <a:bodyPr>
            <a:normAutofit/>
          </a:bodyPr>
          <a:lstStyle/>
          <a:p>
            <a:r>
              <a:rPr lang="en-US" sz="4000" dirty="0" smtClean="0">
                <a:latin typeface="+mj-lt"/>
              </a:rPr>
              <a:t>Using the Medicare Enrollment File </a:t>
            </a:r>
            <a:br>
              <a:rPr lang="en-US" sz="4000" dirty="0" smtClean="0">
                <a:latin typeface="+mj-lt"/>
              </a:rPr>
            </a:br>
            <a:r>
              <a:rPr lang="en-US" sz="4000" dirty="0" smtClean="0">
                <a:latin typeface="+mj-lt"/>
              </a:rPr>
              <a:t>for the DA 2010 Estimates </a:t>
            </a:r>
            <a:endParaRPr lang="en-US" sz="4000" dirty="0">
              <a:latin typeface="+mj-lt"/>
            </a:endParaRPr>
          </a:p>
        </p:txBody>
      </p:sp>
      <p:sp>
        <p:nvSpPr>
          <p:cNvPr id="3" name="Subtitle 2"/>
          <p:cNvSpPr>
            <a:spLocks noGrp="1"/>
          </p:cNvSpPr>
          <p:nvPr>
            <p:ph type="subTitle" idx="1"/>
          </p:nvPr>
        </p:nvSpPr>
        <p:spPr>
          <a:xfrm>
            <a:off x="685800" y="2784144"/>
            <a:ext cx="7772400" cy="3193575"/>
          </a:xfrm>
        </p:spPr>
        <p:txBody>
          <a:bodyPr>
            <a:normAutofit fontScale="25000" lnSpcReduction="20000"/>
          </a:bodyPr>
          <a:lstStyle/>
          <a:p>
            <a:r>
              <a:rPr lang="en-US" sz="9800" dirty="0" smtClean="0">
                <a:solidFill>
                  <a:schemeClr val="tx1"/>
                </a:solidFill>
                <a:latin typeface="+mn-lt"/>
              </a:rPr>
              <a:t>Kirsten West</a:t>
            </a:r>
          </a:p>
          <a:p>
            <a:r>
              <a:rPr lang="en-US" sz="9800" dirty="0" smtClean="0">
                <a:solidFill>
                  <a:schemeClr val="tx1"/>
                </a:solidFill>
                <a:latin typeface="+mn-lt"/>
              </a:rPr>
              <a:t>Population Division, U.S. Census Bureau</a:t>
            </a:r>
          </a:p>
          <a:p>
            <a:endParaRPr lang="en-US" sz="9600" dirty="0" smtClean="0">
              <a:solidFill>
                <a:schemeClr val="tx1"/>
              </a:solidFill>
              <a:latin typeface="+mj-lt"/>
            </a:endParaRPr>
          </a:p>
          <a:p>
            <a:r>
              <a:rPr lang="en-US" sz="8000" dirty="0" smtClean="0">
                <a:solidFill>
                  <a:schemeClr val="tx1"/>
                </a:solidFill>
                <a:latin typeface="+mj-lt"/>
              </a:rPr>
              <a:t>Prepared for the Applied Demography Conference</a:t>
            </a:r>
          </a:p>
          <a:p>
            <a:r>
              <a:rPr lang="en-US" sz="8000" dirty="0" smtClean="0">
                <a:solidFill>
                  <a:schemeClr val="tx1"/>
                </a:solidFill>
                <a:latin typeface="+mj-lt"/>
              </a:rPr>
              <a:t>San Antonio, TX</a:t>
            </a:r>
          </a:p>
          <a:p>
            <a:r>
              <a:rPr lang="en-US" sz="8000" dirty="0" smtClean="0">
                <a:solidFill>
                  <a:schemeClr val="tx1"/>
                </a:solidFill>
                <a:latin typeface="+mj-lt"/>
              </a:rPr>
              <a:t> January 8-10, 2012</a:t>
            </a:r>
          </a:p>
          <a:p>
            <a:endParaRPr lang="en-US" sz="7400" dirty="0" smtClean="0">
              <a:latin typeface="+mj-lt"/>
            </a:endParaRPr>
          </a:p>
          <a:p>
            <a:endParaRPr lang="en-US" sz="2000" dirty="0" smtClean="0"/>
          </a:p>
          <a:p>
            <a:pPr algn="l"/>
            <a:r>
              <a:rPr lang="en-US" sz="6400" i="1" dirty="0" smtClean="0">
                <a:solidFill>
                  <a:schemeClr val="tx1"/>
                </a:solidFill>
                <a:latin typeface="+mj-lt"/>
              </a:rPr>
              <a:t>This presentation is released to inform interested parties of ongoing research  and to encourage discussion of work in progress.  Any views expressed on statistical, methodological, technical, or operational issues are those of the author and not necessarily those of the U.S. Census Bureau</a:t>
            </a:r>
            <a:r>
              <a:rPr lang="en-US" sz="7200" i="1" dirty="0" smtClean="0">
                <a:solidFill>
                  <a:schemeClr val="tx1"/>
                </a:solidFill>
                <a:latin typeface="+mj-lt"/>
              </a:rPr>
              <a:t>.  </a:t>
            </a:r>
          </a:p>
          <a:p>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Implementation Results</a:t>
            </a:r>
            <a:endParaRPr lang="en-US" dirty="0"/>
          </a:p>
        </p:txBody>
      </p:sp>
      <p:graphicFrame>
        <p:nvGraphicFramePr>
          <p:cNvPr id="3" name="Content Placeholder 5"/>
          <p:cNvGraphicFramePr>
            <a:graphicFrameLocks/>
          </p:cNvGraphicFramePr>
          <p:nvPr/>
        </p:nvGraphicFramePr>
        <p:xfrm>
          <a:off x="457199" y="1454150"/>
          <a:ext cx="8229602" cy="4259745"/>
        </p:xfrm>
        <a:graphic>
          <a:graphicData uri="http://schemas.openxmlformats.org/drawingml/2006/table">
            <a:tbl>
              <a:tblPr firstRow="1" bandRow="1">
                <a:tableStyleId>{5C22544A-7EE6-4342-B048-85BDC9FD1C3A}</a:tableStyleId>
              </a:tblPr>
              <a:tblGrid>
                <a:gridCol w="1295622"/>
                <a:gridCol w="1386796"/>
                <a:gridCol w="1386796"/>
                <a:gridCol w="1386796"/>
                <a:gridCol w="1386796"/>
                <a:gridCol w="1386796"/>
              </a:tblGrid>
              <a:tr h="605243">
                <a:tc rowSpan="2">
                  <a:txBody>
                    <a:bodyPr/>
                    <a:lstStyle/>
                    <a:p>
                      <a:r>
                        <a:rPr lang="en-US" dirty="0" smtClean="0"/>
                        <a:t>DA Estimates Series</a:t>
                      </a:r>
                      <a:endParaRPr lang="en-US" dirty="0"/>
                    </a:p>
                  </a:txBody>
                  <a:tcPr anchor="b"/>
                </a:tc>
                <a:tc gridSpan="5">
                  <a:txBody>
                    <a:bodyPr/>
                    <a:lstStyle/>
                    <a:p>
                      <a:pPr algn="ctr"/>
                      <a:r>
                        <a:rPr lang="en-US" dirty="0" smtClean="0"/>
                        <a:t>Estimated Population  Aged 65 and Older on</a:t>
                      </a:r>
                      <a:r>
                        <a:rPr lang="en-US" baseline="0" dirty="0" smtClean="0"/>
                        <a:t> April 1, 2010 by Race and Sex  </a:t>
                      </a:r>
                      <a:endParaRPr lang="en-US" dirty="0"/>
                    </a:p>
                  </a:txBody>
                  <a:tcPr anchor="b"/>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05243">
                <a:tc vMerge="1">
                  <a:txBody>
                    <a:bodyPr/>
                    <a:lstStyle/>
                    <a:p>
                      <a:endParaRPr lang="en-US" dirty="0"/>
                    </a:p>
                  </a:txBody>
                  <a:tcPr/>
                </a:tc>
                <a:tc>
                  <a:txBody>
                    <a:bodyPr/>
                    <a:lstStyle/>
                    <a:p>
                      <a:pPr algn="r"/>
                      <a:r>
                        <a:rPr lang="en-US" dirty="0" smtClean="0"/>
                        <a:t>Total</a:t>
                      </a:r>
                      <a:endParaRPr lang="en-US" dirty="0"/>
                    </a:p>
                  </a:txBody>
                  <a:tcPr anchor="b"/>
                </a:tc>
                <a:tc>
                  <a:txBody>
                    <a:bodyPr/>
                    <a:lstStyle/>
                    <a:p>
                      <a:pPr algn="r"/>
                      <a:r>
                        <a:rPr lang="en-US" dirty="0" smtClean="0"/>
                        <a:t>Black </a:t>
                      </a:r>
                    </a:p>
                    <a:p>
                      <a:pPr algn="r"/>
                      <a:r>
                        <a:rPr lang="en-US" dirty="0" smtClean="0"/>
                        <a:t>Male</a:t>
                      </a:r>
                      <a:endParaRPr lang="en-US" dirty="0"/>
                    </a:p>
                  </a:txBody>
                  <a:tcPr anchor="b"/>
                </a:tc>
                <a:tc>
                  <a:txBody>
                    <a:bodyPr/>
                    <a:lstStyle/>
                    <a:p>
                      <a:pPr algn="r"/>
                      <a:r>
                        <a:rPr lang="en-US" dirty="0" smtClean="0"/>
                        <a:t>Black Female</a:t>
                      </a:r>
                      <a:endParaRPr lang="en-US" dirty="0"/>
                    </a:p>
                  </a:txBody>
                  <a:tcPr anchor="b"/>
                </a:tc>
                <a:tc>
                  <a:txBody>
                    <a:bodyPr/>
                    <a:lstStyle/>
                    <a:p>
                      <a:pPr algn="r"/>
                      <a:r>
                        <a:rPr lang="en-US" dirty="0" smtClean="0"/>
                        <a:t>Non-Black Male</a:t>
                      </a:r>
                      <a:endParaRPr lang="en-US" dirty="0"/>
                    </a:p>
                  </a:txBody>
                  <a:tcPr anchor="b"/>
                </a:tc>
                <a:tc>
                  <a:txBody>
                    <a:bodyPr/>
                    <a:lstStyle/>
                    <a:p>
                      <a:pPr algn="r"/>
                      <a:r>
                        <a:rPr lang="en-US" dirty="0" smtClean="0"/>
                        <a:t>Non-Black Female</a:t>
                      </a:r>
                      <a:endParaRPr lang="en-US" dirty="0"/>
                    </a:p>
                  </a:txBody>
                  <a:tcPr anchor="b"/>
                </a:tc>
              </a:tr>
              <a:tr h="345853">
                <a:tc gridSpan="6">
                  <a:txBody>
                    <a:bodyPr/>
                    <a:lstStyle/>
                    <a:p>
                      <a:pPr algn="l"/>
                      <a:r>
                        <a:rPr lang="en-US" dirty="0" smtClean="0"/>
                        <a:t>Low DA Series: Method</a:t>
                      </a:r>
                      <a:r>
                        <a:rPr lang="en-US" baseline="0" dirty="0" smtClean="0"/>
                        <a:t> 1 lower bound estimate  (in thousands)</a:t>
                      </a:r>
                      <a:endParaRPr lang="en-US" dirty="0"/>
                    </a:p>
                  </a:txBody>
                  <a:tcPr anchor="b"/>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05243">
                <a:tc>
                  <a:txBody>
                    <a:bodyPr/>
                    <a:lstStyle/>
                    <a:p>
                      <a:r>
                        <a:rPr lang="en-US" baseline="0" dirty="0" smtClean="0"/>
                        <a:t>Estimate</a:t>
                      </a:r>
                      <a:endParaRPr lang="en-US" dirty="0"/>
                    </a:p>
                  </a:txBody>
                  <a:tcPr anchor="b"/>
                </a:tc>
                <a:tc>
                  <a:txBody>
                    <a:bodyPr/>
                    <a:lstStyle/>
                    <a:p>
                      <a:pPr algn="r"/>
                      <a:endParaRPr lang="en-US" dirty="0" smtClean="0"/>
                    </a:p>
                    <a:p>
                      <a:pPr algn="r"/>
                      <a:r>
                        <a:rPr lang="en-US" dirty="0" smtClean="0"/>
                        <a:t>39,814</a:t>
                      </a:r>
                      <a:endParaRPr lang="en-US" dirty="0"/>
                    </a:p>
                  </a:txBody>
                  <a:tcPr anchor="b"/>
                </a:tc>
                <a:tc>
                  <a:txBody>
                    <a:bodyPr/>
                    <a:lstStyle/>
                    <a:p>
                      <a:pPr algn="r"/>
                      <a:endParaRPr lang="en-US" dirty="0" smtClean="0"/>
                    </a:p>
                    <a:p>
                      <a:pPr algn="r"/>
                      <a:r>
                        <a:rPr lang="en-US" dirty="0" smtClean="0"/>
                        <a:t>1,367</a:t>
                      </a:r>
                      <a:endParaRPr lang="en-US" dirty="0"/>
                    </a:p>
                  </a:txBody>
                  <a:tcPr anchor="b"/>
                </a:tc>
                <a:tc>
                  <a:txBody>
                    <a:bodyPr/>
                    <a:lstStyle/>
                    <a:p>
                      <a:pPr algn="r"/>
                      <a:endParaRPr lang="en-US" dirty="0" smtClean="0"/>
                    </a:p>
                    <a:p>
                      <a:pPr algn="r"/>
                      <a:r>
                        <a:rPr lang="en-US" dirty="0" smtClean="0"/>
                        <a:t>2,065</a:t>
                      </a:r>
                      <a:endParaRPr lang="en-US" dirty="0"/>
                    </a:p>
                  </a:txBody>
                  <a:tcPr anchor="b"/>
                </a:tc>
                <a:tc>
                  <a:txBody>
                    <a:bodyPr/>
                    <a:lstStyle/>
                    <a:p>
                      <a:pPr algn="r"/>
                      <a:endParaRPr lang="en-US" dirty="0" smtClean="0"/>
                    </a:p>
                    <a:p>
                      <a:pPr algn="r"/>
                      <a:r>
                        <a:rPr lang="en-US" dirty="0" smtClean="0"/>
                        <a:t>15,903</a:t>
                      </a:r>
                      <a:endParaRPr lang="en-US" dirty="0"/>
                    </a:p>
                  </a:txBody>
                  <a:tcPr anchor="b"/>
                </a:tc>
                <a:tc>
                  <a:txBody>
                    <a:bodyPr/>
                    <a:lstStyle/>
                    <a:p>
                      <a:pPr algn="r"/>
                      <a:endParaRPr lang="en-US" dirty="0" smtClean="0"/>
                    </a:p>
                    <a:p>
                      <a:pPr algn="r"/>
                      <a:r>
                        <a:rPr lang="en-US" dirty="0" smtClean="0"/>
                        <a:t>20,479</a:t>
                      </a:r>
                      <a:endParaRPr lang="en-US" dirty="0"/>
                    </a:p>
                  </a:txBody>
                  <a:tcPr anchor="b"/>
                </a:tc>
              </a:tr>
              <a:tr h="369569">
                <a:tc gridSpan="6">
                  <a:txBody>
                    <a:bodyPr/>
                    <a:lstStyle/>
                    <a:p>
                      <a:r>
                        <a:rPr lang="en-US" dirty="0" smtClean="0"/>
                        <a:t>Low</a:t>
                      </a:r>
                      <a:r>
                        <a:rPr lang="en-US" baseline="0" dirty="0" smtClean="0"/>
                        <a:t> Middle, Middle and High Middle DA Series: Method 1 estimate (in thousands)</a:t>
                      </a:r>
                      <a:endParaRPr lang="en-US" dirty="0"/>
                    </a:p>
                  </a:txBody>
                  <a:tcPr anchor="b"/>
                </a:tc>
                <a:tc hMerge="1">
                  <a:txBody>
                    <a:bodyPr/>
                    <a:lstStyle/>
                    <a:p>
                      <a:pPr algn="r"/>
                      <a:endParaRPr lang="en-US" dirty="0"/>
                    </a:p>
                  </a:txBody>
                  <a:tcPr anchor="b"/>
                </a:tc>
                <a:tc hMerge="1">
                  <a:txBody>
                    <a:bodyPr/>
                    <a:lstStyle/>
                    <a:p>
                      <a:pPr algn="r"/>
                      <a:endParaRPr lang="en-US" dirty="0"/>
                    </a:p>
                  </a:txBody>
                  <a:tcPr anchor="b"/>
                </a:tc>
                <a:tc hMerge="1">
                  <a:txBody>
                    <a:bodyPr/>
                    <a:lstStyle/>
                    <a:p>
                      <a:pPr algn="r"/>
                      <a:endParaRPr lang="en-US" dirty="0"/>
                    </a:p>
                  </a:txBody>
                  <a:tcPr anchor="b"/>
                </a:tc>
                <a:tc hMerge="1">
                  <a:txBody>
                    <a:bodyPr/>
                    <a:lstStyle/>
                    <a:p>
                      <a:pPr algn="r"/>
                      <a:endParaRPr lang="en-US" dirty="0"/>
                    </a:p>
                  </a:txBody>
                  <a:tcPr anchor="b"/>
                </a:tc>
                <a:tc hMerge="1">
                  <a:txBody>
                    <a:bodyPr/>
                    <a:lstStyle/>
                    <a:p>
                      <a:pPr algn="r"/>
                      <a:endParaRPr lang="en-US" dirty="0"/>
                    </a:p>
                  </a:txBody>
                  <a:tcPr anchor="b"/>
                </a:tc>
              </a:tr>
              <a:tr h="515130">
                <a:tc>
                  <a:txBody>
                    <a:bodyPr/>
                    <a:lstStyle/>
                    <a:p>
                      <a:r>
                        <a:rPr lang="en-US" dirty="0" smtClean="0"/>
                        <a:t>Estimate</a:t>
                      </a:r>
                      <a:endParaRPr lang="en-US" dirty="0"/>
                    </a:p>
                  </a:txBody>
                  <a:tcPr anchor="b"/>
                </a:tc>
                <a:tc>
                  <a:txBody>
                    <a:bodyPr/>
                    <a:lstStyle/>
                    <a:p>
                      <a:pPr algn="r"/>
                      <a:r>
                        <a:rPr lang="en-US" dirty="0" smtClean="0"/>
                        <a:t>39,957</a:t>
                      </a:r>
                      <a:endParaRPr lang="en-US" dirty="0"/>
                    </a:p>
                  </a:txBody>
                  <a:tcPr anchor="b"/>
                </a:tc>
                <a:tc>
                  <a:txBody>
                    <a:bodyPr/>
                    <a:lstStyle/>
                    <a:p>
                      <a:pPr algn="r"/>
                      <a:r>
                        <a:rPr lang="en-US" dirty="0" smtClean="0"/>
                        <a:t>1,388</a:t>
                      </a:r>
                      <a:endParaRPr lang="en-US" dirty="0"/>
                    </a:p>
                  </a:txBody>
                  <a:tcPr anchor="b"/>
                </a:tc>
                <a:tc>
                  <a:txBody>
                    <a:bodyPr/>
                    <a:lstStyle/>
                    <a:p>
                      <a:pPr algn="r"/>
                      <a:r>
                        <a:rPr lang="en-US" dirty="0" smtClean="0"/>
                        <a:t>2,088</a:t>
                      </a:r>
                      <a:endParaRPr lang="en-US" dirty="0"/>
                    </a:p>
                  </a:txBody>
                  <a:tcPr anchor="b"/>
                </a:tc>
                <a:tc>
                  <a:txBody>
                    <a:bodyPr/>
                    <a:lstStyle/>
                    <a:p>
                      <a:pPr algn="r"/>
                      <a:r>
                        <a:rPr lang="en-US" dirty="0" smtClean="0"/>
                        <a:t>15,953</a:t>
                      </a:r>
                      <a:endParaRPr lang="en-US" dirty="0"/>
                    </a:p>
                  </a:txBody>
                  <a:tcPr anchor="b"/>
                </a:tc>
                <a:tc>
                  <a:txBody>
                    <a:bodyPr/>
                    <a:lstStyle/>
                    <a:p>
                      <a:pPr algn="r"/>
                      <a:r>
                        <a:rPr lang="en-US" dirty="0" smtClean="0"/>
                        <a:t>20,528</a:t>
                      </a:r>
                      <a:endParaRPr lang="en-US" dirty="0"/>
                    </a:p>
                  </a:txBody>
                  <a:tcPr anchor="b"/>
                </a:tc>
              </a:tr>
              <a:tr h="448966">
                <a:tc gridSpan="6">
                  <a:txBody>
                    <a:bodyPr/>
                    <a:lstStyle/>
                    <a:p>
                      <a:pPr algn="l"/>
                      <a:r>
                        <a:rPr lang="en-US" dirty="0" smtClean="0"/>
                        <a:t>High DA Series:  Method</a:t>
                      </a:r>
                      <a:r>
                        <a:rPr lang="en-US" baseline="0" dirty="0" smtClean="0"/>
                        <a:t> 2 upper bound estimate (in thousands)</a:t>
                      </a:r>
                      <a:endParaRPr lang="en-US" dirty="0"/>
                    </a:p>
                  </a:txBody>
                  <a:tcPr anchor="b"/>
                </a:tc>
                <a:tc hMerge="1">
                  <a:txBody>
                    <a:bodyPr/>
                    <a:lstStyle/>
                    <a:p>
                      <a:pPr algn="r"/>
                      <a:endParaRPr lang="en-US" dirty="0"/>
                    </a:p>
                  </a:txBody>
                  <a:tcPr/>
                </a:tc>
                <a:tc hMerge="1">
                  <a:txBody>
                    <a:bodyPr/>
                    <a:lstStyle/>
                    <a:p>
                      <a:pPr algn="r"/>
                      <a:endParaRPr lang="en-US" dirty="0"/>
                    </a:p>
                  </a:txBody>
                  <a:tcPr/>
                </a:tc>
                <a:tc hMerge="1">
                  <a:txBody>
                    <a:bodyPr/>
                    <a:lstStyle/>
                    <a:p>
                      <a:pPr algn="r"/>
                      <a:endParaRPr lang="en-US" dirty="0"/>
                    </a:p>
                  </a:txBody>
                  <a:tcPr/>
                </a:tc>
                <a:tc hMerge="1">
                  <a:txBody>
                    <a:bodyPr/>
                    <a:lstStyle/>
                    <a:p>
                      <a:pPr algn="r"/>
                      <a:endParaRPr lang="en-US" dirty="0"/>
                    </a:p>
                  </a:txBody>
                  <a:tcPr/>
                </a:tc>
                <a:tc hMerge="1">
                  <a:txBody>
                    <a:bodyPr/>
                    <a:lstStyle/>
                    <a:p>
                      <a:pPr algn="r"/>
                      <a:endParaRPr lang="en-US" dirty="0"/>
                    </a:p>
                  </a:txBody>
                  <a:tcPr/>
                </a:tc>
              </a:tr>
              <a:tr h="605243">
                <a:tc>
                  <a:txBody>
                    <a:bodyPr/>
                    <a:lstStyle/>
                    <a:p>
                      <a:r>
                        <a:rPr lang="en-US" dirty="0" smtClean="0"/>
                        <a:t>Estimate</a:t>
                      </a:r>
                      <a:endParaRPr lang="en-US" dirty="0"/>
                    </a:p>
                  </a:txBody>
                  <a:tcPr anchor="b"/>
                </a:tc>
                <a:tc>
                  <a:txBody>
                    <a:bodyPr/>
                    <a:lstStyle/>
                    <a:p>
                      <a:pPr algn="r"/>
                      <a:endParaRPr lang="en-US" dirty="0" smtClean="0"/>
                    </a:p>
                    <a:p>
                      <a:pPr algn="r"/>
                      <a:r>
                        <a:rPr lang="en-US" dirty="0" smtClean="0"/>
                        <a:t>40,876</a:t>
                      </a:r>
                      <a:endParaRPr lang="en-US" dirty="0"/>
                    </a:p>
                  </a:txBody>
                  <a:tcPr anchor="b"/>
                </a:tc>
                <a:tc>
                  <a:txBody>
                    <a:bodyPr/>
                    <a:lstStyle/>
                    <a:p>
                      <a:pPr algn="r"/>
                      <a:endParaRPr lang="en-US" dirty="0" smtClean="0"/>
                    </a:p>
                    <a:p>
                      <a:pPr algn="r"/>
                      <a:r>
                        <a:rPr lang="en-US" dirty="0" smtClean="0"/>
                        <a:t>1,439</a:t>
                      </a:r>
                      <a:endParaRPr lang="en-US" dirty="0"/>
                    </a:p>
                  </a:txBody>
                  <a:tcPr anchor="b"/>
                </a:tc>
                <a:tc>
                  <a:txBody>
                    <a:bodyPr/>
                    <a:lstStyle/>
                    <a:p>
                      <a:pPr algn="r"/>
                      <a:endParaRPr lang="en-US" dirty="0" smtClean="0"/>
                    </a:p>
                    <a:p>
                      <a:pPr algn="r"/>
                      <a:r>
                        <a:rPr lang="en-US" dirty="0" smtClean="0"/>
                        <a:t>2,151</a:t>
                      </a:r>
                      <a:endParaRPr lang="en-US" dirty="0"/>
                    </a:p>
                  </a:txBody>
                  <a:tcPr anchor="b"/>
                </a:tc>
                <a:tc>
                  <a:txBody>
                    <a:bodyPr/>
                    <a:lstStyle/>
                    <a:p>
                      <a:pPr algn="r"/>
                      <a:endParaRPr lang="en-US" dirty="0" smtClean="0"/>
                    </a:p>
                    <a:p>
                      <a:pPr algn="r"/>
                      <a:r>
                        <a:rPr lang="en-US" dirty="0" smtClean="0"/>
                        <a:t>16,379</a:t>
                      </a:r>
                      <a:endParaRPr lang="en-US" dirty="0"/>
                    </a:p>
                  </a:txBody>
                  <a:tcPr anchor="b"/>
                </a:tc>
                <a:tc>
                  <a:txBody>
                    <a:bodyPr/>
                    <a:lstStyle/>
                    <a:p>
                      <a:pPr algn="r"/>
                      <a:endParaRPr lang="en-US" dirty="0" smtClean="0"/>
                    </a:p>
                    <a:p>
                      <a:pPr algn="r"/>
                      <a:r>
                        <a:rPr lang="en-US" dirty="0" smtClean="0"/>
                        <a:t>20,907</a:t>
                      </a:r>
                    </a:p>
                  </a:txBody>
                  <a:tcPr anchor="b"/>
                </a:tc>
              </a:tr>
            </a:tbl>
          </a:graphicData>
        </a:graphic>
      </p:graphicFrame>
      <p:sp>
        <p:nvSpPr>
          <p:cNvPr id="4" name="Slide Number Placeholder 3"/>
          <p:cNvSpPr>
            <a:spLocks noGrp="1"/>
          </p:cNvSpPr>
          <p:nvPr>
            <p:ph type="sldNum" sz="quarter" idx="12"/>
          </p:nvPr>
        </p:nvSpPr>
        <p:spPr>
          <a:noFill/>
        </p:spPr>
        <p:txBody>
          <a:bodyPr/>
          <a:lstStyle/>
          <a:p>
            <a:fld id="{8C6B5B77-4519-43AE-B0BC-D3C0E1CB2607}" type="slidenum">
              <a:rPr lang="en-US" smtClean="0">
                <a:solidFill>
                  <a:schemeClr val="tx1"/>
                </a:solidFill>
              </a:rPr>
              <a:pPr/>
              <a:t>10</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765" y="274638"/>
            <a:ext cx="6387151" cy="1143000"/>
          </a:xfrm>
        </p:spPr>
        <p:txBody>
          <a:bodyPr>
            <a:noAutofit/>
          </a:bodyPr>
          <a:lstStyle/>
          <a:p>
            <a:pPr algn="l"/>
            <a:r>
              <a:rPr lang="en-US" sz="2400" dirty="0" smtClean="0"/>
              <a:t>Census Population Counts and Demographic Analysis Estimates of the Population</a:t>
            </a:r>
            <a:br>
              <a:rPr lang="en-US" sz="2400" dirty="0" smtClean="0"/>
            </a:br>
            <a:r>
              <a:rPr lang="en-US" sz="2400" dirty="0" smtClean="0"/>
              <a:t> Aged 65-100+: 2010</a:t>
            </a:r>
            <a:endParaRPr lang="en-US" sz="2400" dirty="0"/>
          </a:p>
        </p:txBody>
      </p:sp>
      <p:sp>
        <p:nvSpPr>
          <p:cNvPr id="4" name="Slide Number Placeholder 3"/>
          <p:cNvSpPr>
            <a:spLocks noGrp="1"/>
          </p:cNvSpPr>
          <p:nvPr>
            <p:ph type="sldNum" sz="quarter" idx="12"/>
          </p:nvPr>
        </p:nvSpPr>
        <p:spPr>
          <a:noFill/>
        </p:spPr>
        <p:txBody>
          <a:bodyPr/>
          <a:lstStyle/>
          <a:p>
            <a:fld id="{8C6B5B77-4519-43AE-B0BC-D3C0E1CB2607}" type="slidenum">
              <a:rPr lang="en-US" smtClean="0">
                <a:solidFill>
                  <a:schemeClr val="tx1"/>
                </a:solidFill>
              </a:rPr>
              <a:pPr/>
              <a:t>11</a:t>
            </a:fld>
            <a:endParaRPr lang="en-US" dirty="0">
              <a:solidFill>
                <a:schemeClr val="tx1"/>
              </a:solidFill>
            </a:endParaRPr>
          </a:p>
        </p:txBody>
      </p:sp>
      <p:sp>
        <p:nvSpPr>
          <p:cNvPr id="5" name="Rectangle 4"/>
          <p:cNvSpPr/>
          <p:nvPr/>
        </p:nvSpPr>
        <p:spPr>
          <a:xfrm rot="10800000" flipV="1">
            <a:off x="436729" y="5776643"/>
            <a:ext cx="2552132" cy="276999"/>
          </a:xfrm>
          <a:prstGeom prst="rect">
            <a:avLst/>
          </a:prstGeom>
        </p:spPr>
        <p:txBody>
          <a:bodyPr wrap="square">
            <a:spAutoFit/>
          </a:bodyPr>
          <a:lstStyle/>
          <a:p>
            <a:r>
              <a:rPr lang="en-US" sz="1200" dirty="0" smtClean="0"/>
              <a:t>Source:  U.S. Census Bureau</a:t>
            </a:r>
            <a:endParaRPr lang="en-US" sz="1200" dirty="0"/>
          </a:p>
        </p:txBody>
      </p:sp>
      <p:graphicFrame>
        <p:nvGraphicFramePr>
          <p:cNvPr id="6" name="Chart 5"/>
          <p:cNvGraphicFramePr>
            <a:graphicFrameLocks/>
          </p:cNvGraphicFramePr>
          <p:nvPr/>
        </p:nvGraphicFramePr>
        <p:xfrm>
          <a:off x="436729" y="1417639"/>
          <a:ext cx="7724632" cy="43590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sz="2400" dirty="0" smtClean="0"/>
              <a:t>In 2010, it is possible to produce DA estimates for the population aged 65 to 74 using the cohort-component approach.</a:t>
            </a:r>
          </a:p>
          <a:p>
            <a:pPr>
              <a:buNone/>
            </a:pPr>
            <a:endParaRPr lang="en-US" sz="2400" dirty="0" smtClean="0"/>
          </a:p>
          <a:p>
            <a:r>
              <a:rPr lang="en-US" sz="2400" dirty="0" smtClean="0"/>
              <a:t>This allows us to assess the consistency between the Medicare- and the component-based estimates for these limited ages for the Black and non-Black populations by sex.</a:t>
            </a:r>
          </a:p>
          <a:p>
            <a:pPr>
              <a:buNone/>
            </a:pPr>
            <a:endParaRPr lang="en-US" sz="2400" dirty="0" smtClean="0"/>
          </a:p>
          <a:p>
            <a:r>
              <a:rPr lang="en-US" sz="2400" dirty="0" smtClean="0"/>
              <a:t>We can compare both sets to the Census 2010 results.</a:t>
            </a:r>
          </a:p>
          <a:p>
            <a:pPr>
              <a:buNone/>
            </a:pPr>
            <a:endParaRPr lang="en-US" sz="3400" dirty="0" smtClean="0"/>
          </a:p>
          <a:p>
            <a:pPr>
              <a:lnSpc>
                <a:spcPct val="170000"/>
              </a:lnSpc>
              <a:buNone/>
            </a:pPr>
            <a:endParaRPr lang="en-US" sz="3400" dirty="0" smtClean="0"/>
          </a:p>
          <a:p>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Comparison of the Census 2010, the Cohort-Component and the Medicare-Based Estimates: Black Males</a:t>
            </a:r>
            <a:endParaRPr lang="en-US" sz="2400" dirty="0"/>
          </a:p>
        </p:txBody>
      </p:sp>
      <p:sp>
        <p:nvSpPr>
          <p:cNvPr id="5" name="Slide Number Placeholder 4"/>
          <p:cNvSpPr>
            <a:spLocks noGrp="1"/>
          </p:cNvSpPr>
          <p:nvPr>
            <p:ph type="sldNum" sz="quarter" idx="12"/>
          </p:nvPr>
        </p:nvSpPr>
        <p:spPr/>
        <p:txBody>
          <a:bodyPr/>
          <a:lstStyle/>
          <a:p>
            <a:fld id="{8C6B5B77-4519-43AE-B0BC-D3C0E1CB2607}" type="slidenum">
              <a:rPr lang="en-US" smtClean="0">
                <a:solidFill>
                  <a:schemeClr val="tx1"/>
                </a:solidFill>
              </a:rPr>
              <a:pPr/>
              <a:t>13</a:t>
            </a:fld>
            <a:endParaRPr lang="en-US" dirty="0">
              <a:solidFill>
                <a:schemeClr val="tx1"/>
              </a:solidFill>
            </a:endParaRPr>
          </a:p>
        </p:txBody>
      </p:sp>
      <p:graphicFrame>
        <p:nvGraphicFramePr>
          <p:cNvPr id="8" name="Table 7"/>
          <p:cNvGraphicFramePr>
            <a:graphicFrameLocks noGrp="1"/>
          </p:cNvGraphicFramePr>
          <p:nvPr/>
        </p:nvGraphicFramePr>
        <p:xfrm>
          <a:off x="641441" y="1417638"/>
          <a:ext cx="7438033" cy="725061"/>
        </p:xfrm>
        <a:graphic>
          <a:graphicData uri="http://schemas.openxmlformats.org/drawingml/2006/table">
            <a:tbl>
              <a:tblPr/>
              <a:tblGrid>
                <a:gridCol w="780213"/>
                <a:gridCol w="665782"/>
                <a:gridCol w="665782"/>
                <a:gridCol w="665782"/>
                <a:gridCol w="665782"/>
                <a:gridCol w="665782"/>
                <a:gridCol w="665782"/>
                <a:gridCol w="665782"/>
                <a:gridCol w="665782"/>
                <a:gridCol w="665782"/>
                <a:gridCol w="665782"/>
              </a:tblGrid>
              <a:tr h="241687">
                <a:tc>
                  <a:txBody>
                    <a:bodyPr/>
                    <a:lstStyle/>
                    <a:p>
                      <a:pPr algn="l" fontAlgn="b"/>
                      <a:r>
                        <a:rPr lang="en-US" sz="1200" b="1" i="0" u="none" strike="noStrike" dirty="0">
                          <a:solidFill>
                            <a:srgbClr val="000000"/>
                          </a:solidFill>
                          <a:latin typeface="Calibri"/>
                        </a:rPr>
                        <a:t>Source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65</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66</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67</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68</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69</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70</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71</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72</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73</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74</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687">
                <a:tc>
                  <a:txBody>
                    <a:bodyPr/>
                    <a:lstStyle/>
                    <a:p>
                      <a:pPr algn="l" fontAlgn="b"/>
                      <a:r>
                        <a:rPr lang="en-US" sz="1200" b="1" i="0" u="none" strike="noStrike" dirty="0">
                          <a:solidFill>
                            <a:srgbClr val="000000"/>
                          </a:solidFill>
                          <a:latin typeface="Calibri"/>
                        </a:rPr>
                        <a:t>Medicare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687">
                <a:tc>
                  <a:txBody>
                    <a:bodyPr/>
                    <a:lstStyle/>
                    <a:p>
                      <a:pPr algn="l" fontAlgn="b"/>
                      <a:r>
                        <a:rPr lang="en-US" sz="1200" b="1" i="0" u="none" strike="noStrike">
                          <a:solidFill>
                            <a:srgbClr val="000000"/>
                          </a:solidFill>
                          <a:latin typeface="Calibri"/>
                        </a:rPr>
                        <a:t>Component</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457200" y="5813946"/>
            <a:ext cx="1923347" cy="276999"/>
          </a:xfrm>
          <a:prstGeom prst="rect">
            <a:avLst/>
          </a:prstGeom>
          <a:noFill/>
        </p:spPr>
        <p:txBody>
          <a:bodyPr wrap="none" rtlCol="0">
            <a:spAutoFit/>
          </a:bodyPr>
          <a:lstStyle/>
          <a:p>
            <a:r>
              <a:rPr lang="en-US" sz="1200" dirty="0" smtClean="0"/>
              <a:t>Source:  U.S. Census Bureau</a:t>
            </a:r>
            <a:endParaRPr lang="en-US" sz="1200" dirty="0"/>
          </a:p>
        </p:txBody>
      </p:sp>
      <p:sp>
        <p:nvSpPr>
          <p:cNvPr id="10" name="TextBox 9"/>
          <p:cNvSpPr txBox="1"/>
          <p:nvPr/>
        </p:nvSpPr>
        <p:spPr>
          <a:xfrm rot="16200000">
            <a:off x="-165488" y="3471752"/>
            <a:ext cx="1812035" cy="276999"/>
          </a:xfrm>
          <a:prstGeom prst="rect">
            <a:avLst/>
          </a:prstGeom>
          <a:noFill/>
        </p:spPr>
        <p:txBody>
          <a:bodyPr wrap="square" rtlCol="0">
            <a:spAutoFit/>
          </a:bodyPr>
          <a:lstStyle/>
          <a:p>
            <a:r>
              <a:rPr lang="en-US" sz="1200" dirty="0" smtClean="0"/>
              <a:t>Population (in Thousands)</a:t>
            </a:r>
            <a:endParaRPr lang="en-US" sz="1200" dirty="0"/>
          </a:p>
        </p:txBody>
      </p:sp>
      <p:sp>
        <p:nvSpPr>
          <p:cNvPr id="11" name="TextBox 10"/>
          <p:cNvSpPr txBox="1"/>
          <p:nvPr/>
        </p:nvSpPr>
        <p:spPr>
          <a:xfrm rot="10800000" flipV="1">
            <a:off x="4435515" y="5745416"/>
            <a:ext cx="996287" cy="246221"/>
          </a:xfrm>
          <a:prstGeom prst="rect">
            <a:avLst/>
          </a:prstGeom>
          <a:noFill/>
        </p:spPr>
        <p:txBody>
          <a:bodyPr wrap="square" rtlCol="0">
            <a:spAutoFit/>
          </a:bodyPr>
          <a:lstStyle/>
          <a:p>
            <a:r>
              <a:rPr lang="en-US" sz="1000" dirty="0" smtClean="0"/>
              <a:t>Age at Census</a:t>
            </a:r>
            <a:endParaRPr lang="en-US" sz="1000" dirty="0"/>
          </a:p>
        </p:txBody>
      </p:sp>
      <p:graphicFrame>
        <p:nvGraphicFramePr>
          <p:cNvPr id="13" name="Chart 12"/>
          <p:cNvGraphicFramePr>
            <a:graphicFrameLocks/>
          </p:cNvGraphicFramePr>
          <p:nvPr/>
        </p:nvGraphicFramePr>
        <p:xfrm>
          <a:off x="879029" y="2347414"/>
          <a:ext cx="7200445" cy="33294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t>Comparison of the Census 2010, the Cohort-Component and the Medicare-Based Estimates: Black Females</a:t>
            </a:r>
            <a:endParaRPr lang="en-US" sz="2400" dirty="0"/>
          </a:p>
        </p:txBody>
      </p:sp>
      <p:sp>
        <p:nvSpPr>
          <p:cNvPr id="5" name="Slide Number Placeholder 4"/>
          <p:cNvSpPr>
            <a:spLocks noGrp="1"/>
          </p:cNvSpPr>
          <p:nvPr>
            <p:ph type="sldNum" sz="quarter" idx="12"/>
          </p:nvPr>
        </p:nvSpPr>
        <p:spPr/>
        <p:txBody>
          <a:bodyPr/>
          <a:lstStyle/>
          <a:p>
            <a:fld id="{8C6B5B77-4519-43AE-B0BC-D3C0E1CB2607}" type="slidenum">
              <a:rPr lang="en-US" smtClean="0">
                <a:solidFill>
                  <a:schemeClr val="tx1"/>
                </a:solidFill>
              </a:rPr>
              <a:pPr/>
              <a:t>14</a:t>
            </a:fld>
            <a:endParaRPr lang="en-US" dirty="0">
              <a:solidFill>
                <a:schemeClr val="tx1"/>
              </a:solidFill>
            </a:endParaRPr>
          </a:p>
        </p:txBody>
      </p:sp>
      <p:graphicFrame>
        <p:nvGraphicFramePr>
          <p:cNvPr id="7" name="Table 6"/>
          <p:cNvGraphicFramePr>
            <a:graphicFrameLocks noGrp="1"/>
          </p:cNvGraphicFramePr>
          <p:nvPr/>
        </p:nvGraphicFramePr>
        <p:xfrm>
          <a:off x="709684" y="1417639"/>
          <a:ext cx="7369793" cy="827388"/>
        </p:xfrm>
        <a:graphic>
          <a:graphicData uri="http://schemas.openxmlformats.org/drawingml/2006/table">
            <a:tbl>
              <a:tblPr/>
              <a:tblGrid>
                <a:gridCol w="773053"/>
                <a:gridCol w="659674"/>
                <a:gridCol w="659674"/>
                <a:gridCol w="659674"/>
                <a:gridCol w="659674"/>
                <a:gridCol w="659674"/>
                <a:gridCol w="659674"/>
                <a:gridCol w="659674"/>
                <a:gridCol w="659674"/>
                <a:gridCol w="659674"/>
                <a:gridCol w="659674"/>
              </a:tblGrid>
              <a:tr h="239271">
                <a:tc>
                  <a:txBody>
                    <a:bodyPr/>
                    <a:lstStyle/>
                    <a:p>
                      <a:pPr algn="l" fontAlgn="b"/>
                      <a:r>
                        <a:rPr lang="en-US" sz="1200" b="1" i="0" u="none" strike="noStrike" dirty="0">
                          <a:solidFill>
                            <a:srgbClr val="000000"/>
                          </a:solidFill>
                          <a:latin typeface="Calibri"/>
                        </a:rPr>
                        <a:t>Source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65</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66</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67</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68</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69</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70</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71</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72</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73</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74</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365">
                <a:tc>
                  <a:txBody>
                    <a:bodyPr/>
                    <a:lstStyle/>
                    <a:p>
                      <a:pPr algn="l" fontAlgn="b"/>
                      <a:r>
                        <a:rPr lang="en-US" sz="1200" b="1" i="0" u="none" strike="noStrike" dirty="0">
                          <a:solidFill>
                            <a:srgbClr val="000000"/>
                          </a:solidFill>
                          <a:latin typeface="Calibri"/>
                        </a:rPr>
                        <a:t>Medicare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752">
                <a:tc>
                  <a:txBody>
                    <a:bodyPr/>
                    <a:lstStyle/>
                    <a:p>
                      <a:pPr algn="l" fontAlgn="b"/>
                      <a:r>
                        <a:rPr lang="en-US" sz="1200" b="1" i="0" u="none" strike="noStrike" dirty="0">
                          <a:solidFill>
                            <a:srgbClr val="000000"/>
                          </a:solidFill>
                          <a:latin typeface="Calibri"/>
                        </a:rPr>
                        <a:t>Component</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rot="5400000" flipV="1">
            <a:off x="-370746" y="3396273"/>
            <a:ext cx="1992574" cy="276999"/>
          </a:xfrm>
          <a:prstGeom prst="rect">
            <a:avLst/>
          </a:prstGeom>
        </p:spPr>
        <p:txBody>
          <a:bodyPr wrap="square">
            <a:spAutoFit/>
          </a:bodyPr>
          <a:lstStyle/>
          <a:p>
            <a:r>
              <a:rPr lang="en-US" sz="1200" dirty="0" smtClean="0"/>
              <a:t>Population (in Thousands)</a:t>
            </a:r>
            <a:endParaRPr lang="en-US" sz="1200" dirty="0"/>
          </a:p>
        </p:txBody>
      </p:sp>
      <p:sp>
        <p:nvSpPr>
          <p:cNvPr id="10" name="TextBox 9"/>
          <p:cNvSpPr txBox="1"/>
          <p:nvPr/>
        </p:nvSpPr>
        <p:spPr>
          <a:xfrm>
            <a:off x="457200" y="5813946"/>
            <a:ext cx="1965025" cy="276999"/>
          </a:xfrm>
          <a:prstGeom prst="rect">
            <a:avLst/>
          </a:prstGeom>
          <a:noFill/>
        </p:spPr>
        <p:txBody>
          <a:bodyPr wrap="none" rtlCol="0">
            <a:spAutoFit/>
          </a:bodyPr>
          <a:lstStyle/>
          <a:p>
            <a:r>
              <a:rPr lang="en-US" sz="1200" dirty="0" smtClean="0"/>
              <a:t>Source:  U.S. </a:t>
            </a:r>
            <a:r>
              <a:rPr lang="en-US" sz="1200" smtClean="0"/>
              <a:t>Census Bureau</a:t>
            </a:r>
            <a:endParaRPr lang="en-US" sz="1200" dirty="0"/>
          </a:p>
        </p:txBody>
      </p:sp>
      <p:graphicFrame>
        <p:nvGraphicFramePr>
          <p:cNvPr id="11" name="Chart 10"/>
          <p:cNvGraphicFramePr>
            <a:graphicFrameLocks/>
          </p:cNvGraphicFramePr>
          <p:nvPr/>
        </p:nvGraphicFramePr>
        <p:xfrm>
          <a:off x="764041" y="2538484"/>
          <a:ext cx="7315436" cy="3275462"/>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217159" y="5813946"/>
            <a:ext cx="914399" cy="246221"/>
          </a:xfrm>
          <a:prstGeom prst="rect">
            <a:avLst/>
          </a:prstGeom>
          <a:noFill/>
        </p:spPr>
        <p:txBody>
          <a:bodyPr wrap="square" rtlCol="0">
            <a:spAutoFit/>
          </a:bodyPr>
          <a:lstStyle/>
          <a:p>
            <a:r>
              <a:rPr lang="en-US" sz="1000" dirty="0" smtClean="0"/>
              <a:t>Age at Census</a:t>
            </a:r>
            <a:endParaRPr lang="en-US"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Comparison of the Census 2010, the Cohort-Component and the Medicare-Based Estimates: Non-Black Males</a:t>
            </a:r>
            <a:endParaRPr lang="en-US" sz="2400" dirty="0"/>
          </a:p>
        </p:txBody>
      </p:sp>
      <p:sp>
        <p:nvSpPr>
          <p:cNvPr id="5" name="Slide Number Placeholder 4"/>
          <p:cNvSpPr>
            <a:spLocks noGrp="1"/>
          </p:cNvSpPr>
          <p:nvPr>
            <p:ph type="sldNum" sz="quarter" idx="12"/>
          </p:nvPr>
        </p:nvSpPr>
        <p:spPr/>
        <p:txBody>
          <a:bodyPr/>
          <a:lstStyle/>
          <a:p>
            <a:fld id="{8C6B5B77-4519-43AE-B0BC-D3C0E1CB2607}" type="slidenum">
              <a:rPr lang="en-US" smtClean="0">
                <a:solidFill>
                  <a:schemeClr val="tx1"/>
                </a:solidFill>
              </a:rPr>
              <a:pPr/>
              <a:t>15</a:t>
            </a:fld>
            <a:endParaRPr lang="en-US" dirty="0">
              <a:solidFill>
                <a:schemeClr val="tx1"/>
              </a:solidFill>
            </a:endParaRPr>
          </a:p>
        </p:txBody>
      </p:sp>
      <p:graphicFrame>
        <p:nvGraphicFramePr>
          <p:cNvPr id="6" name="Table 5"/>
          <p:cNvGraphicFramePr>
            <a:graphicFrameLocks noGrp="1"/>
          </p:cNvGraphicFramePr>
          <p:nvPr/>
        </p:nvGraphicFramePr>
        <p:xfrm>
          <a:off x="723322" y="1417638"/>
          <a:ext cx="7233323" cy="794257"/>
        </p:xfrm>
        <a:graphic>
          <a:graphicData uri="http://schemas.openxmlformats.org/drawingml/2006/table">
            <a:tbl>
              <a:tblPr/>
              <a:tblGrid>
                <a:gridCol w="887114"/>
                <a:gridCol w="479285"/>
                <a:gridCol w="629134"/>
                <a:gridCol w="629134"/>
                <a:gridCol w="629134"/>
                <a:gridCol w="629134"/>
                <a:gridCol w="629134"/>
                <a:gridCol w="629134"/>
                <a:gridCol w="629134"/>
                <a:gridCol w="629134"/>
                <a:gridCol w="833852"/>
              </a:tblGrid>
              <a:tr h="218121">
                <a:tc>
                  <a:txBody>
                    <a:bodyPr/>
                    <a:lstStyle/>
                    <a:p>
                      <a:pPr algn="l" fontAlgn="b"/>
                      <a:r>
                        <a:rPr lang="en-US" sz="1200" b="1" i="0" u="none" strike="noStrike" dirty="0">
                          <a:solidFill>
                            <a:srgbClr val="000000"/>
                          </a:solidFill>
                          <a:latin typeface="Calibri"/>
                        </a:rPr>
                        <a:t>Source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65</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66</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67</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68</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69</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70</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71</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72</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73</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74</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68">
                <a:tc>
                  <a:txBody>
                    <a:bodyPr/>
                    <a:lstStyle/>
                    <a:p>
                      <a:pPr algn="l" fontAlgn="b"/>
                      <a:r>
                        <a:rPr lang="en-US" sz="1200" b="1" i="0" u="none" strike="noStrike" dirty="0">
                          <a:solidFill>
                            <a:srgbClr val="000000"/>
                          </a:solidFill>
                          <a:latin typeface="Calibri"/>
                        </a:rPr>
                        <a:t>Medicare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68">
                <a:tc>
                  <a:txBody>
                    <a:bodyPr/>
                    <a:lstStyle/>
                    <a:p>
                      <a:pPr algn="l" fontAlgn="b"/>
                      <a:r>
                        <a:rPr lang="en-US" sz="1200" b="1" i="0" u="none" strike="noStrike">
                          <a:solidFill>
                            <a:srgbClr val="000000"/>
                          </a:solidFill>
                          <a:latin typeface="Calibri"/>
                        </a:rPr>
                        <a:t>Component</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rot="5400000" flipV="1">
            <a:off x="-168217" y="3519100"/>
            <a:ext cx="1828800" cy="276999"/>
          </a:xfrm>
          <a:prstGeom prst="rect">
            <a:avLst/>
          </a:prstGeom>
        </p:spPr>
        <p:txBody>
          <a:bodyPr wrap="square">
            <a:spAutoFit/>
          </a:bodyPr>
          <a:lstStyle/>
          <a:p>
            <a:r>
              <a:rPr lang="en-US" sz="1200" dirty="0" smtClean="0"/>
              <a:t>Population (in Thousands)</a:t>
            </a:r>
            <a:r>
              <a:rPr lang="en-US" sz="1200" b="1" dirty="0" smtClean="0"/>
              <a:t> </a:t>
            </a:r>
            <a:endParaRPr lang="en-US" sz="1200" b="1" dirty="0"/>
          </a:p>
        </p:txBody>
      </p:sp>
      <p:sp>
        <p:nvSpPr>
          <p:cNvPr id="11" name="Rectangle 10"/>
          <p:cNvSpPr/>
          <p:nvPr/>
        </p:nvSpPr>
        <p:spPr>
          <a:xfrm>
            <a:off x="457200" y="5784237"/>
            <a:ext cx="2639916" cy="276999"/>
          </a:xfrm>
          <a:prstGeom prst="rect">
            <a:avLst/>
          </a:prstGeom>
        </p:spPr>
        <p:txBody>
          <a:bodyPr wrap="square">
            <a:spAutoFit/>
          </a:bodyPr>
          <a:lstStyle/>
          <a:p>
            <a:r>
              <a:rPr lang="en-US" sz="1200" dirty="0" smtClean="0"/>
              <a:t>Source:  U.S. Census Bureau</a:t>
            </a:r>
            <a:endParaRPr lang="en-US" sz="1200" dirty="0"/>
          </a:p>
        </p:txBody>
      </p:sp>
      <p:graphicFrame>
        <p:nvGraphicFramePr>
          <p:cNvPr id="8" name="Chart 7"/>
          <p:cNvGraphicFramePr>
            <a:graphicFrameLocks/>
          </p:cNvGraphicFramePr>
          <p:nvPr/>
        </p:nvGraphicFramePr>
        <p:xfrm>
          <a:off x="884683" y="2429301"/>
          <a:ext cx="7071962" cy="335493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380932" y="5784237"/>
            <a:ext cx="1078172" cy="246221"/>
          </a:xfrm>
          <a:prstGeom prst="rect">
            <a:avLst/>
          </a:prstGeom>
          <a:noFill/>
        </p:spPr>
        <p:txBody>
          <a:bodyPr wrap="square" rtlCol="0">
            <a:spAutoFit/>
          </a:bodyPr>
          <a:lstStyle/>
          <a:p>
            <a:r>
              <a:rPr lang="en-US" sz="1000" dirty="0" smtClean="0"/>
              <a:t>Age at Census</a:t>
            </a:r>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Comparison of the Census 2010, the Cohort-Component and the Medicare-Based Estimates: Non-Black Females</a:t>
            </a:r>
            <a:endParaRPr lang="en-US" sz="2400" dirty="0"/>
          </a:p>
        </p:txBody>
      </p:sp>
      <p:sp>
        <p:nvSpPr>
          <p:cNvPr id="5" name="Slide Number Placeholder 4"/>
          <p:cNvSpPr>
            <a:spLocks noGrp="1"/>
          </p:cNvSpPr>
          <p:nvPr>
            <p:ph type="sldNum" sz="quarter" idx="12"/>
          </p:nvPr>
        </p:nvSpPr>
        <p:spPr/>
        <p:txBody>
          <a:bodyPr/>
          <a:lstStyle/>
          <a:p>
            <a:fld id="{8C6B5B77-4519-43AE-B0BC-D3C0E1CB2607}" type="slidenum">
              <a:rPr lang="en-US" smtClean="0">
                <a:solidFill>
                  <a:schemeClr val="tx1"/>
                </a:solidFill>
              </a:rPr>
              <a:pPr/>
              <a:t>16</a:t>
            </a:fld>
            <a:endParaRPr lang="en-US" dirty="0">
              <a:solidFill>
                <a:schemeClr val="tx1"/>
              </a:solidFill>
            </a:endParaRPr>
          </a:p>
        </p:txBody>
      </p:sp>
      <p:graphicFrame>
        <p:nvGraphicFramePr>
          <p:cNvPr id="6" name="Table 5"/>
          <p:cNvGraphicFramePr>
            <a:graphicFrameLocks noGrp="1"/>
          </p:cNvGraphicFramePr>
          <p:nvPr/>
        </p:nvGraphicFramePr>
        <p:xfrm>
          <a:off x="900753" y="1241946"/>
          <a:ext cx="7383437" cy="846160"/>
        </p:xfrm>
        <a:graphic>
          <a:graphicData uri="http://schemas.openxmlformats.org/drawingml/2006/table">
            <a:tbl>
              <a:tblPr/>
              <a:tblGrid>
                <a:gridCol w="866134"/>
                <a:gridCol w="569248"/>
                <a:gridCol w="660895"/>
                <a:gridCol w="660895"/>
                <a:gridCol w="660895"/>
                <a:gridCol w="660895"/>
                <a:gridCol w="660895"/>
                <a:gridCol w="660895"/>
                <a:gridCol w="660895"/>
                <a:gridCol w="660895"/>
                <a:gridCol w="660895"/>
              </a:tblGrid>
              <a:tr h="278891">
                <a:tc>
                  <a:txBody>
                    <a:bodyPr/>
                    <a:lstStyle/>
                    <a:p>
                      <a:pPr algn="l" fontAlgn="b"/>
                      <a:r>
                        <a:rPr lang="en-US" sz="1200" b="1" i="0" u="none" strike="noStrike" dirty="0">
                          <a:solidFill>
                            <a:srgbClr val="000000"/>
                          </a:solidFill>
                          <a:latin typeface="Calibri"/>
                        </a:rPr>
                        <a:t>Source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65</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66</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67</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68</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69</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70</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71</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72</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73</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74</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891">
                <a:tc>
                  <a:txBody>
                    <a:bodyPr/>
                    <a:lstStyle/>
                    <a:p>
                      <a:pPr algn="l" fontAlgn="b"/>
                      <a:r>
                        <a:rPr lang="en-US" sz="1200" b="1" i="0" u="none" strike="noStrike" dirty="0">
                          <a:solidFill>
                            <a:srgbClr val="000000"/>
                          </a:solidFill>
                          <a:latin typeface="Calibri"/>
                        </a:rPr>
                        <a:t>Medicare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FF0000"/>
                          </a:solidFill>
                          <a:latin typeface="Calibri"/>
                        </a:rPr>
                        <a:t>Below</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378">
                <a:tc>
                  <a:txBody>
                    <a:bodyPr/>
                    <a:lstStyle/>
                    <a:p>
                      <a:pPr algn="l" fontAlgn="b"/>
                      <a:r>
                        <a:rPr lang="en-US" sz="1200" b="1" i="0" u="none" strike="noStrike" dirty="0">
                          <a:solidFill>
                            <a:srgbClr val="000000"/>
                          </a:solidFill>
                          <a:latin typeface="Calibri"/>
                        </a:rPr>
                        <a:t>Component</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1F497D"/>
                          </a:solidFill>
                          <a:latin typeface="Calibri"/>
                        </a:rPr>
                        <a:t>Above</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B050"/>
                          </a:solidFill>
                          <a:latin typeface="Calibri"/>
                        </a:rPr>
                        <a:t>Within</a:t>
                      </a:r>
                    </a:p>
                  </a:txBody>
                  <a:tcPr marL="8530" marR="8530" marT="85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rot="10800000" flipV="1">
            <a:off x="408267" y="5814958"/>
            <a:ext cx="2349746" cy="276999"/>
          </a:xfrm>
          <a:prstGeom prst="rect">
            <a:avLst/>
          </a:prstGeom>
        </p:spPr>
        <p:txBody>
          <a:bodyPr wrap="square">
            <a:spAutoFit/>
          </a:bodyPr>
          <a:lstStyle/>
          <a:p>
            <a:r>
              <a:rPr lang="en-US" sz="1200" dirty="0" smtClean="0"/>
              <a:t>Source:  U.S. Census Bureau</a:t>
            </a:r>
            <a:endParaRPr lang="en-US" sz="1200" dirty="0"/>
          </a:p>
        </p:txBody>
      </p:sp>
      <p:sp>
        <p:nvSpPr>
          <p:cNvPr id="10" name="Rectangle 9"/>
          <p:cNvSpPr/>
          <p:nvPr/>
        </p:nvSpPr>
        <p:spPr>
          <a:xfrm rot="16200000">
            <a:off x="32133" y="3360859"/>
            <a:ext cx="1839863" cy="276999"/>
          </a:xfrm>
          <a:prstGeom prst="rect">
            <a:avLst/>
          </a:prstGeom>
        </p:spPr>
        <p:txBody>
          <a:bodyPr wrap="square">
            <a:spAutoFit/>
          </a:bodyPr>
          <a:lstStyle/>
          <a:p>
            <a:r>
              <a:rPr lang="en-US" sz="1200" dirty="0" smtClean="0"/>
              <a:t>Population (in Thousands)</a:t>
            </a:r>
            <a:endParaRPr lang="en-US" sz="1200" dirty="0"/>
          </a:p>
        </p:txBody>
      </p:sp>
      <p:graphicFrame>
        <p:nvGraphicFramePr>
          <p:cNvPr id="8" name="Chart 7"/>
          <p:cNvGraphicFramePr>
            <a:graphicFrameLocks/>
          </p:cNvGraphicFramePr>
          <p:nvPr/>
        </p:nvGraphicFramePr>
        <p:xfrm>
          <a:off x="1090564" y="2279176"/>
          <a:ext cx="7193626" cy="3535782"/>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585648" y="5814958"/>
            <a:ext cx="912429" cy="246221"/>
          </a:xfrm>
          <a:prstGeom prst="rect">
            <a:avLst/>
          </a:prstGeom>
          <a:noFill/>
        </p:spPr>
        <p:txBody>
          <a:bodyPr wrap="none" rtlCol="0">
            <a:spAutoFit/>
          </a:bodyPr>
          <a:lstStyle/>
          <a:p>
            <a:r>
              <a:rPr lang="en-US" sz="1000" dirty="0" smtClean="0"/>
              <a:t>Age at Census</a:t>
            </a:r>
            <a:endParaRPr 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0705"/>
          </a:xfrm>
        </p:spPr>
        <p:txBody>
          <a:bodyPr>
            <a:noAutofit/>
          </a:bodyPr>
          <a:lstStyle/>
          <a:p>
            <a:pPr algn="l"/>
            <a:r>
              <a:rPr lang="en-US" sz="3600" dirty="0" smtClean="0"/>
              <a:t>Conclusion</a:t>
            </a:r>
            <a:endParaRPr lang="en-US" sz="3600" dirty="0"/>
          </a:p>
        </p:txBody>
      </p:sp>
      <p:graphicFrame>
        <p:nvGraphicFramePr>
          <p:cNvPr id="5" name="Content Placeholder 4"/>
          <p:cNvGraphicFramePr>
            <a:graphicFrameLocks noGrp="1"/>
          </p:cNvGraphicFramePr>
          <p:nvPr>
            <p:ph idx="1"/>
          </p:nvPr>
        </p:nvGraphicFramePr>
        <p:xfrm>
          <a:off x="259307" y="1272746"/>
          <a:ext cx="8427495" cy="4593781"/>
        </p:xfrm>
        <a:graphic>
          <a:graphicData uri="http://schemas.openxmlformats.org/drawingml/2006/table">
            <a:tbl>
              <a:tblPr firstRow="1" bandRow="1">
                <a:tableStyleId>{5C22544A-7EE6-4342-B048-85BDC9FD1C3A}</a:tableStyleId>
              </a:tblPr>
              <a:tblGrid>
                <a:gridCol w="518615"/>
                <a:gridCol w="869019"/>
                <a:gridCol w="1081568"/>
                <a:gridCol w="905026"/>
                <a:gridCol w="1063825"/>
                <a:gridCol w="915661"/>
                <a:gridCol w="1045704"/>
                <a:gridCol w="878024"/>
                <a:gridCol w="1150053"/>
              </a:tblGrid>
              <a:tr h="384152">
                <a:tc rowSpan="2">
                  <a:txBody>
                    <a:bodyPr/>
                    <a:lstStyle/>
                    <a:p>
                      <a:endParaRPr lang="en-US" sz="1400" dirty="0" smtClean="0"/>
                    </a:p>
                    <a:p>
                      <a:endParaRPr lang="en-US" sz="1400" dirty="0" smtClean="0"/>
                    </a:p>
                    <a:p>
                      <a:r>
                        <a:rPr lang="en-US" sz="1600" dirty="0" smtClean="0"/>
                        <a:t>Age</a:t>
                      </a:r>
                      <a:endParaRPr lang="en-US" sz="16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Black male</a:t>
                      </a:r>
                    </a:p>
                  </a:txBody>
                  <a:tcPr/>
                </a:tc>
                <a:tc hMerge="1">
                  <a:txBody>
                    <a:bodyPr/>
                    <a:lstStyle/>
                    <a:p>
                      <a:endParaRPr lang="en-US" dirty="0"/>
                    </a:p>
                  </a:txBody>
                  <a:tcPr/>
                </a:tc>
                <a:tc gridSpan="2">
                  <a:txBody>
                    <a:bodyPr/>
                    <a:lstStyle/>
                    <a:p>
                      <a:r>
                        <a:rPr lang="en-US" sz="1600" dirty="0" smtClean="0"/>
                        <a:t>Black females</a:t>
                      </a:r>
                      <a:endParaRPr lang="en-US" sz="1600" dirty="0"/>
                    </a:p>
                  </a:txBody>
                  <a:tcPr/>
                </a:tc>
                <a:tc hMerge="1">
                  <a:txBody>
                    <a:bodyPr/>
                    <a:lstStyle/>
                    <a:p>
                      <a:endParaRPr lang="en-US" dirty="0"/>
                    </a:p>
                  </a:txBody>
                  <a:tcPr/>
                </a:tc>
                <a:tc gridSpan="2">
                  <a:txBody>
                    <a:bodyPr/>
                    <a:lstStyle/>
                    <a:p>
                      <a:r>
                        <a:rPr lang="en-US" sz="1600" dirty="0" smtClean="0"/>
                        <a:t>Non-Black </a:t>
                      </a:r>
                      <a:r>
                        <a:rPr lang="en-US" sz="1600" baseline="0" dirty="0" smtClean="0"/>
                        <a:t> males</a:t>
                      </a:r>
                      <a:endParaRPr lang="en-US" sz="1600" dirty="0"/>
                    </a:p>
                  </a:txBody>
                  <a:tcPr/>
                </a:tc>
                <a:tc hMerge="1">
                  <a:txBody>
                    <a:bodyPr/>
                    <a:lstStyle/>
                    <a:p>
                      <a:endParaRPr lang="en-US" dirty="0"/>
                    </a:p>
                  </a:txBody>
                  <a:tcPr/>
                </a:tc>
                <a:tc gridSpan="2">
                  <a:txBody>
                    <a:bodyPr/>
                    <a:lstStyle/>
                    <a:p>
                      <a:r>
                        <a:rPr lang="en-US" sz="1600" dirty="0" smtClean="0"/>
                        <a:t>Non-Black</a:t>
                      </a:r>
                      <a:r>
                        <a:rPr lang="en-US" sz="1600" baseline="0" dirty="0" smtClean="0"/>
                        <a:t>  females</a:t>
                      </a:r>
                      <a:endParaRPr lang="en-US" sz="1600" dirty="0"/>
                    </a:p>
                  </a:txBody>
                  <a:tcPr/>
                </a:tc>
                <a:tc hMerge="1">
                  <a:txBody>
                    <a:bodyPr/>
                    <a:lstStyle/>
                    <a:p>
                      <a:endParaRPr lang="en-US" dirty="0"/>
                    </a:p>
                  </a:txBody>
                  <a:tcPr/>
                </a:tc>
              </a:tr>
              <a:tr h="572691">
                <a:tc vMerge="1">
                  <a:txBody>
                    <a:bodyPr/>
                    <a:lstStyle/>
                    <a:p>
                      <a:endParaRPr lang="en-US" sz="1400" dirty="0"/>
                    </a:p>
                  </a:txBody>
                  <a:tcPr/>
                </a:tc>
                <a:tc>
                  <a:txBody>
                    <a:bodyPr/>
                    <a:lstStyle/>
                    <a:p>
                      <a:r>
                        <a:rPr lang="en-US" sz="1400" dirty="0" smtClean="0"/>
                        <a:t>Medicare</a:t>
                      </a:r>
                      <a:endParaRPr lang="en-US" sz="1400" dirty="0"/>
                    </a:p>
                  </a:txBody>
                  <a:tcPr/>
                </a:tc>
                <a:tc>
                  <a:txBody>
                    <a:bodyPr/>
                    <a:lstStyle/>
                    <a:p>
                      <a:r>
                        <a:rPr lang="en-US" sz="1400" dirty="0" smtClean="0"/>
                        <a:t>Cohort</a:t>
                      </a:r>
                      <a:r>
                        <a:rPr lang="en-US" sz="1400" baseline="0" dirty="0" smtClean="0"/>
                        <a:t> Component</a:t>
                      </a:r>
                      <a:endParaRPr lang="en-US" sz="1400" dirty="0"/>
                    </a:p>
                  </a:txBody>
                  <a:tcPr/>
                </a:tc>
                <a:tc>
                  <a:txBody>
                    <a:bodyPr/>
                    <a:lstStyle/>
                    <a:p>
                      <a:r>
                        <a:rPr lang="en-US" sz="1400" dirty="0" smtClean="0"/>
                        <a:t>Medicare</a:t>
                      </a:r>
                      <a:endParaRPr lang="en-US" sz="1400" dirty="0"/>
                    </a:p>
                  </a:txBody>
                  <a:tcPr/>
                </a:tc>
                <a:tc>
                  <a:txBody>
                    <a:bodyPr/>
                    <a:lstStyle/>
                    <a:p>
                      <a:r>
                        <a:rPr lang="en-US" sz="1400" dirty="0" smtClean="0"/>
                        <a:t>Cohort</a:t>
                      </a:r>
                      <a:r>
                        <a:rPr lang="en-US" sz="1400" baseline="0" dirty="0" smtClean="0"/>
                        <a:t> Component</a:t>
                      </a:r>
                      <a:endParaRPr lang="en-US" sz="1400" dirty="0"/>
                    </a:p>
                  </a:txBody>
                  <a:tcPr/>
                </a:tc>
                <a:tc>
                  <a:txBody>
                    <a:bodyPr/>
                    <a:lstStyle/>
                    <a:p>
                      <a:r>
                        <a:rPr lang="en-US" sz="1400" dirty="0" smtClean="0"/>
                        <a:t>Medicare</a:t>
                      </a:r>
                      <a:endParaRPr lang="en-US" sz="1400" dirty="0"/>
                    </a:p>
                  </a:txBody>
                  <a:tcPr/>
                </a:tc>
                <a:tc>
                  <a:txBody>
                    <a:bodyPr/>
                    <a:lstStyle/>
                    <a:p>
                      <a:r>
                        <a:rPr lang="en-US" sz="1400" dirty="0" smtClean="0"/>
                        <a:t>Cohort</a:t>
                      </a:r>
                      <a:r>
                        <a:rPr lang="en-US" sz="1400" baseline="0" dirty="0" smtClean="0"/>
                        <a:t> Component</a:t>
                      </a:r>
                      <a:endParaRPr lang="en-US" sz="1400" dirty="0"/>
                    </a:p>
                  </a:txBody>
                  <a:tcPr/>
                </a:tc>
                <a:tc>
                  <a:txBody>
                    <a:bodyPr/>
                    <a:lstStyle/>
                    <a:p>
                      <a:r>
                        <a:rPr lang="en-US" sz="1400" dirty="0" smtClean="0"/>
                        <a:t>Medicare</a:t>
                      </a:r>
                      <a:endParaRPr lang="en-US" sz="1400" dirty="0"/>
                    </a:p>
                  </a:txBody>
                  <a:tcPr/>
                </a:tc>
                <a:tc>
                  <a:txBody>
                    <a:bodyPr/>
                    <a:lstStyle/>
                    <a:p>
                      <a:r>
                        <a:rPr lang="en-US" sz="1400" dirty="0" smtClean="0"/>
                        <a:t>Cohort</a:t>
                      </a:r>
                      <a:r>
                        <a:rPr lang="en-US" sz="1400" baseline="0" dirty="0" smtClean="0"/>
                        <a:t> Component</a:t>
                      </a:r>
                      <a:endParaRPr lang="en-US" sz="1400" dirty="0"/>
                    </a:p>
                  </a:txBody>
                  <a:tcPr/>
                </a:tc>
              </a:tr>
              <a:tr h="336190">
                <a:tc>
                  <a:txBody>
                    <a:bodyPr/>
                    <a:lstStyle/>
                    <a:p>
                      <a:r>
                        <a:rPr lang="en-US" sz="1400" dirty="0" smtClean="0"/>
                        <a:t>65</a:t>
                      </a:r>
                      <a:endParaRPr lang="en-US" sz="1400" dirty="0"/>
                    </a:p>
                  </a:txBody>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00B050"/>
                          </a:solidFill>
                        </a:rPr>
                        <a:t>Within</a:t>
                      </a:r>
                    </a:p>
                  </a:txBody>
                  <a:tcPr>
                    <a:solidFill>
                      <a:schemeClr val="bg1">
                        <a:lumMod val="95000"/>
                      </a:schemeClr>
                    </a:solidFill>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9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00B050"/>
                          </a:solidFill>
                        </a:rPr>
                        <a:t>Within</a:t>
                      </a:r>
                    </a:p>
                  </a:txBody>
                  <a:tcPr>
                    <a:solidFill>
                      <a:schemeClr val="bg1">
                        <a:lumMod val="9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95000"/>
                      </a:schemeClr>
                    </a:solidFill>
                  </a:tcPr>
                </a:tc>
              </a:tr>
              <a:tr h="380138">
                <a:tc>
                  <a:txBody>
                    <a:bodyPr/>
                    <a:lstStyle/>
                    <a:p>
                      <a:r>
                        <a:rPr lang="en-US" sz="1400" dirty="0" smtClean="0"/>
                        <a:t>66</a:t>
                      </a:r>
                      <a:endParaRPr lang="en-US" sz="1400" dirty="0"/>
                    </a:p>
                  </a:txBody>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Below</a:t>
                      </a: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Below</a:t>
                      </a:r>
                    </a:p>
                  </a:txBody>
                  <a:tcPr>
                    <a:solidFill>
                      <a:schemeClr val="bg1">
                        <a:lumMod val="8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85000"/>
                      </a:schemeClr>
                    </a:solidFill>
                  </a:tcPr>
                </a:tc>
              </a:tr>
              <a:tr h="340189">
                <a:tc>
                  <a:txBody>
                    <a:bodyPr/>
                    <a:lstStyle/>
                    <a:p>
                      <a:r>
                        <a:rPr lang="en-US" sz="1400" dirty="0" smtClean="0"/>
                        <a:t>67</a:t>
                      </a:r>
                      <a:endParaRPr lang="en-US" sz="1400" dirty="0"/>
                    </a:p>
                  </a:txBody>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95000"/>
                      </a:schemeClr>
                    </a:solidFill>
                  </a:tcPr>
                </a:tc>
              </a:tr>
              <a:tr h="380138">
                <a:tc>
                  <a:txBody>
                    <a:bodyPr/>
                    <a:lstStyle/>
                    <a:p>
                      <a:r>
                        <a:rPr lang="en-US" sz="1400" dirty="0" smtClean="0"/>
                        <a:t>68</a:t>
                      </a:r>
                      <a:endParaRPr lang="en-US" sz="1400" dirty="0"/>
                    </a:p>
                  </a:txBody>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Below</a:t>
                      </a: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85000"/>
                      </a:schemeClr>
                    </a:solidFill>
                  </a:tcPr>
                </a:tc>
              </a:tr>
              <a:tr h="380138">
                <a:tc>
                  <a:txBody>
                    <a:bodyPr/>
                    <a:lstStyle/>
                    <a:p>
                      <a:r>
                        <a:rPr lang="en-US" sz="1400" dirty="0" smtClean="0"/>
                        <a:t>69</a:t>
                      </a:r>
                      <a:endParaRPr lang="en-US" sz="1400" dirty="0"/>
                    </a:p>
                  </a:txBody>
                  <a:tcPr>
                    <a:solidFill>
                      <a:schemeClr val="bg1">
                        <a:lumMod val="95000"/>
                      </a:schemeClr>
                    </a:solidFill>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FF0000"/>
                          </a:solidFill>
                        </a:rPr>
                        <a:t>Below</a:t>
                      </a:r>
                      <a:endParaRPr lang="en-US" sz="1400" b="1" dirty="0">
                        <a:solidFill>
                          <a:srgbClr val="FF000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95000"/>
                      </a:schemeClr>
                    </a:solidFill>
                  </a:tcPr>
                </a:tc>
              </a:tr>
              <a:tr h="380138">
                <a:tc>
                  <a:txBody>
                    <a:bodyPr/>
                    <a:lstStyle/>
                    <a:p>
                      <a:r>
                        <a:rPr lang="en-US" sz="1400" dirty="0" smtClean="0"/>
                        <a:t>70</a:t>
                      </a:r>
                      <a:endParaRPr lang="en-US" sz="1400" dirty="0"/>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8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85000"/>
                      </a:schemeClr>
                    </a:solidFill>
                  </a:tcPr>
                </a:tc>
              </a:tr>
              <a:tr h="374931">
                <a:tc>
                  <a:txBody>
                    <a:bodyPr/>
                    <a:lstStyle/>
                    <a:p>
                      <a:r>
                        <a:rPr lang="en-US" sz="1400" dirty="0" smtClean="0"/>
                        <a:t>71</a:t>
                      </a:r>
                      <a:endParaRPr lang="en-US" sz="1400" dirty="0"/>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Below</a:t>
                      </a: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9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95000"/>
                      </a:schemeClr>
                    </a:solidFill>
                  </a:tcPr>
                </a:tc>
              </a:tr>
              <a:tr h="380138">
                <a:tc>
                  <a:txBody>
                    <a:bodyPr/>
                    <a:lstStyle/>
                    <a:p>
                      <a:r>
                        <a:rPr lang="en-US" sz="1400" dirty="0" smtClean="0"/>
                        <a:t>72</a:t>
                      </a:r>
                      <a:endParaRPr lang="en-US" sz="1400" dirty="0"/>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r>
              <a:tr h="380138">
                <a:tc>
                  <a:txBody>
                    <a:bodyPr/>
                    <a:lstStyle/>
                    <a:p>
                      <a:r>
                        <a:rPr lang="en-US" sz="1400" dirty="0" smtClean="0"/>
                        <a:t>73</a:t>
                      </a:r>
                      <a:endParaRPr lang="en-US" sz="1400" dirty="0"/>
                    </a:p>
                  </a:txBody>
                  <a:tcPr/>
                </a:tc>
                <a:tc>
                  <a:txBody>
                    <a:bodyPr/>
                    <a:lstStyle/>
                    <a:p>
                      <a:r>
                        <a:rPr lang="en-US" sz="1400" b="1" dirty="0" smtClean="0">
                          <a:solidFill>
                            <a:srgbClr val="00B050"/>
                          </a:solidFill>
                        </a:rPr>
                        <a:t>Within</a:t>
                      </a:r>
                      <a:endParaRPr lang="en-US" sz="1400" b="1" dirty="0">
                        <a:solidFill>
                          <a:srgbClr val="00B050"/>
                        </a:solidFill>
                      </a:endParaRPr>
                    </a:p>
                  </a:txBody>
                  <a:tcPr/>
                </a:tc>
                <a:tc>
                  <a:txBody>
                    <a:bodyPr/>
                    <a:lstStyle/>
                    <a:p>
                      <a:r>
                        <a:rPr lang="en-US" sz="1400" b="1" dirty="0" smtClean="0">
                          <a:solidFill>
                            <a:srgbClr val="00B050"/>
                          </a:solidFill>
                        </a:rPr>
                        <a:t>Within</a:t>
                      </a:r>
                      <a:endParaRPr lang="en-US" sz="1400" b="1" dirty="0">
                        <a:solidFill>
                          <a:srgbClr val="00B050"/>
                        </a:solidFill>
                      </a:endParaRPr>
                    </a:p>
                  </a:txBody>
                  <a:tcPr/>
                </a:tc>
                <a:tc>
                  <a:txBody>
                    <a:bodyPr/>
                    <a:lstStyle/>
                    <a:p>
                      <a:r>
                        <a:rPr lang="en-US" sz="1400" b="1" dirty="0" smtClean="0">
                          <a:solidFill>
                            <a:srgbClr val="00B050"/>
                          </a:solidFill>
                        </a:rPr>
                        <a:t>Within</a:t>
                      </a:r>
                      <a:endParaRPr lang="en-US" sz="1400" b="1" dirty="0">
                        <a:solidFill>
                          <a:srgbClr val="00B050"/>
                        </a:solidFill>
                      </a:endParaRPr>
                    </a:p>
                  </a:txBody>
                  <a:tcPr/>
                </a:tc>
                <a:tc>
                  <a:txBody>
                    <a:bodyPr/>
                    <a:lstStyle/>
                    <a:p>
                      <a:r>
                        <a:rPr lang="en-US" sz="1400" b="1" dirty="0" smtClean="0">
                          <a:solidFill>
                            <a:srgbClr val="00B050"/>
                          </a:solidFill>
                        </a:rPr>
                        <a:t>Within</a:t>
                      </a:r>
                      <a:endParaRPr lang="en-US" sz="1400" b="1" dirty="0">
                        <a:solidFill>
                          <a:srgbClr val="00B050"/>
                        </a:solidFill>
                      </a:endParaRPr>
                    </a:p>
                  </a:txBody>
                  <a:tcPr/>
                </a:tc>
                <a:tc>
                  <a:txBody>
                    <a:bodyPr/>
                    <a:lstStyle/>
                    <a:p>
                      <a:r>
                        <a:rPr lang="en-US" sz="1400" b="1" dirty="0" smtClean="0">
                          <a:solidFill>
                            <a:srgbClr val="00B050"/>
                          </a:solidFill>
                        </a:rPr>
                        <a:t>Within</a:t>
                      </a:r>
                      <a:endParaRPr lang="en-US" sz="1400" b="1" dirty="0">
                        <a:solidFill>
                          <a:srgbClr val="00B050"/>
                        </a:solidFill>
                      </a:endParaRPr>
                    </a:p>
                  </a:txBody>
                  <a:tcPr/>
                </a:tc>
                <a:tc>
                  <a:txBody>
                    <a:bodyPr/>
                    <a:lstStyle/>
                    <a:p>
                      <a:r>
                        <a:rPr lang="en-US" sz="1400" b="1" dirty="0" smtClean="0">
                          <a:solidFill>
                            <a:srgbClr val="00B050"/>
                          </a:solidFill>
                        </a:rPr>
                        <a:t>Within</a:t>
                      </a:r>
                      <a:endParaRPr lang="en-US" sz="1400" b="1" dirty="0">
                        <a:solidFill>
                          <a:srgbClr val="00B050"/>
                        </a:solidFill>
                      </a:endParaRPr>
                    </a:p>
                  </a:txBody>
                  <a:tcPr/>
                </a:tc>
                <a:tc>
                  <a:txBody>
                    <a:bodyPr/>
                    <a:lstStyle/>
                    <a:p>
                      <a:r>
                        <a:rPr lang="en-US" sz="1400" b="1" dirty="0" smtClean="0">
                          <a:solidFill>
                            <a:schemeClr val="tx2"/>
                          </a:solidFill>
                        </a:rPr>
                        <a:t>Above</a:t>
                      </a:r>
                      <a:endParaRPr lang="en-US" sz="1400" b="1" dirty="0">
                        <a:solidFill>
                          <a:schemeClr val="tx2"/>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rPr>
                        <a:t>Above</a:t>
                      </a:r>
                    </a:p>
                  </a:txBody>
                  <a:tcPr/>
                </a:tc>
              </a:tr>
              <a:tr h="257311">
                <a:tc>
                  <a:txBody>
                    <a:bodyPr/>
                    <a:lstStyle/>
                    <a:p>
                      <a:r>
                        <a:rPr lang="en-US" sz="1400" dirty="0" smtClean="0"/>
                        <a:t>74</a:t>
                      </a:r>
                      <a:endParaRPr lang="en-US" sz="1400" dirty="0"/>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rgbClr val="00B050"/>
                          </a:solidFill>
                        </a:rPr>
                        <a:t>Within</a:t>
                      </a:r>
                      <a:endParaRPr lang="en-US" sz="1400" b="1" dirty="0">
                        <a:solidFill>
                          <a:srgbClr val="00B050"/>
                        </a:solidFill>
                      </a:endParaRPr>
                    </a:p>
                  </a:txBody>
                  <a:tcPr>
                    <a:solidFill>
                      <a:schemeClr val="bg1">
                        <a:lumMod val="85000"/>
                      </a:schemeClr>
                    </a:solidFill>
                  </a:tcPr>
                </a:tc>
                <a:tc>
                  <a:txBody>
                    <a:bodyPr/>
                    <a:lstStyle/>
                    <a:p>
                      <a:r>
                        <a:rPr lang="en-US" sz="1400" b="1" dirty="0" smtClean="0">
                          <a:solidFill>
                            <a:schemeClr val="tx2"/>
                          </a:solidFill>
                        </a:rPr>
                        <a:t>Above</a:t>
                      </a:r>
                      <a:endParaRPr lang="en-US" sz="1400" b="1" dirty="0">
                        <a:solidFill>
                          <a:schemeClr val="tx2"/>
                        </a:solidFill>
                      </a:endParaRPr>
                    </a:p>
                  </a:txBody>
                  <a:tcP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00B050"/>
                          </a:solidFill>
                        </a:rPr>
                        <a:t>Within</a:t>
                      </a:r>
                    </a:p>
                  </a:txBody>
                  <a:tcPr>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8C6B5B77-4519-43AE-B0BC-D3C0E1CB2607}"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Contact Information</a:t>
            </a:r>
            <a:endParaRPr lang="en-US" sz="3600"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Kirsten West</a:t>
            </a:r>
          </a:p>
          <a:p>
            <a:pPr algn="ctr">
              <a:buNone/>
            </a:pPr>
            <a:endParaRPr lang="en-US" dirty="0" smtClean="0"/>
          </a:p>
          <a:p>
            <a:pPr algn="ctr">
              <a:buNone/>
            </a:pPr>
            <a:r>
              <a:rPr lang="en-US" dirty="0" smtClean="0">
                <a:hlinkClick r:id="rId2"/>
              </a:rPr>
              <a:t>Kirsten.K.West@census.gov</a:t>
            </a:r>
            <a:endParaRPr lang="en-US" dirty="0" smtClean="0"/>
          </a:p>
          <a:p>
            <a:pPr algn="ctr">
              <a:buNone/>
            </a:pPr>
            <a:endParaRPr lang="en-US" dirty="0" smtClean="0"/>
          </a:p>
          <a:p>
            <a:pPr algn="ctr">
              <a:buNone/>
            </a:pPr>
            <a:r>
              <a:rPr lang="en-US" dirty="0" smtClean="0"/>
              <a:t>301-763-6131</a:t>
            </a:r>
          </a:p>
          <a:p>
            <a:endParaRPr lang="en-US" dirty="0" smtClean="0"/>
          </a:p>
        </p:txBody>
      </p:sp>
      <p:sp>
        <p:nvSpPr>
          <p:cNvPr id="4" name="Slide Number Placeholder 3"/>
          <p:cNvSpPr>
            <a:spLocks noGrp="1"/>
          </p:cNvSpPr>
          <p:nvPr>
            <p:ph type="sldNum" sz="quarter" idx="12"/>
          </p:nvPr>
        </p:nvSpPr>
        <p:spPr/>
        <p:txBody>
          <a:bodyPr/>
          <a:lstStyle/>
          <a:p>
            <a:fld id="{8C6B5B77-4519-43AE-B0BC-D3C0E1CB2607}" type="slidenum">
              <a:rPr lang="en-US" smtClean="0"/>
              <a:pPr/>
              <a:t>18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Outline</a:t>
            </a:r>
            <a:endParaRPr lang="en-US" dirty="0"/>
          </a:p>
        </p:txBody>
      </p:sp>
      <p:sp>
        <p:nvSpPr>
          <p:cNvPr id="3" name="Content Placeholder 2"/>
          <p:cNvSpPr>
            <a:spLocks noGrp="1"/>
          </p:cNvSpPr>
          <p:nvPr>
            <p:ph idx="1"/>
          </p:nvPr>
        </p:nvSpPr>
        <p:spPr/>
        <p:txBody>
          <a:bodyPr/>
          <a:lstStyle/>
          <a:p>
            <a:r>
              <a:rPr lang="en-US" sz="2400" dirty="0" smtClean="0"/>
              <a:t>The population aged 65 years over</a:t>
            </a:r>
          </a:p>
          <a:p>
            <a:r>
              <a:rPr lang="en-US" sz="2400" dirty="0" smtClean="0"/>
              <a:t>The Medicare enrollment file</a:t>
            </a:r>
          </a:p>
          <a:p>
            <a:r>
              <a:rPr lang="en-US" sz="2400" dirty="0" smtClean="0"/>
              <a:t>Issues with the administrative records</a:t>
            </a:r>
          </a:p>
          <a:p>
            <a:r>
              <a:rPr lang="en-US" sz="2400" dirty="0" smtClean="0"/>
              <a:t>Assignment of race</a:t>
            </a:r>
          </a:p>
          <a:p>
            <a:r>
              <a:rPr lang="en-US" sz="2400" dirty="0" smtClean="0"/>
              <a:t>Corrections for </a:t>
            </a:r>
            <a:r>
              <a:rPr lang="en-US" sz="2400" dirty="0" err="1" smtClean="0"/>
              <a:t>underenrollment</a:t>
            </a:r>
            <a:endParaRPr lang="en-US" sz="2400" dirty="0" smtClean="0"/>
          </a:p>
          <a:p>
            <a:r>
              <a:rPr lang="en-US" sz="2400" dirty="0" smtClean="0"/>
              <a:t>Assessment</a:t>
            </a:r>
          </a:p>
          <a:p>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400" dirty="0" smtClean="0"/>
              <a:t>Two DA Estimates Subgroups:</a:t>
            </a:r>
          </a:p>
          <a:p>
            <a:pPr lvl="1"/>
            <a:r>
              <a:rPr lang="en-US" sz="2400" dirty="0" smtClean="0"/>
              <a:t>Because the birth registration system in the United States did not include all states until 1933, the cohort component approach cannot be used to estimate the early cohorts.</a:t>
            </a:r>
          </a:p>
          <a:p>
            <a:pPr lvl="1"/>
            <a:r>
              <a:rPr lang="en-US" sz="2400" dirty="0" smtClean="0"/>
              <a:t>Estimates for ages 65 and over are based on aggregate Medicare enrollment and estimates of those not enrolled.</a:t>
            </a:r>
            <a:endParaRPr lang="en-US" sz="2400"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Methodological Challenges</a:t>
            </a:r>
            <a:endParaRPr lang="en-US" dirty="0"/>
          </a:p>
        </p:txBody>
      </p:sp>
      <p:sp>
        <p:nvSpPr>
          <p:cNvPr id="3" name="Content Placeholder 2"/>
          <p:cNvSpPr>
            <a:spLocks noGrp="1"/>
          </p:cNvSpPr>
          <p:nvPr>
            <p:ph idx="1"/>
          </p:nvPr>
        </p:nvSpPr>
        <p:spPr/>
        <p:txBody>
          <a:bodyPr>
            <a:normAutofit/>
          </a:bodyPr>
          <a:lstStyle/>
          <a:p>
            <a:r>
              <a:rPr lang="en-US" sz="2400" dirty="0" smtClean="0"/>
              <a:t>How to: </a:t>
            </a:r>
          </a:p>
          <a:p>
            <a:pPr lvl="1"/>
            <a:r>
              <a:rPr lang="en-US" sz="2400" dirty="0" smtClean="0"/>
              <a:t>exclude records.</a:t>
            </a:r>
          </a:p>
          <a:p>
            <a:pPr lvl="1"/>
            <a:r>
              <a:rPr lang="en-US" sz="2400" dirty="0" smtClean="0"/>
              <a:t>distribute the Medicare database by race.</a:t>
            </a:r>
          </a:p>
          <a:p>
            <a:pPr lvl="1"/>
            <a:r>
              <a:rPr lang="en-US" sz="2400" dirty="0" smtClean="0"/>
              <a:t>account for people who will delay enrollment past the date of eligibility.</a:t>
            </a:r>
          </a:p>
          <a:p>
            <a:pPr lvl="1"/>
            <a:r>
              <a:rPr lang="en-US" sz="2400" dirty="0" smtClean="0"/>
              <a:t>account for the people who will never enroll.</a:t>
            </a:r>
          </a:p>
          <a:p>
            <a:pPr>
              <a:buNone/>
            </a:pPr>
            <a:r>
              <a:rPr lang="en-US" sz="2400" dirty="0" smtClean="0"/>
              <a:t>	</a:t>
            </a:r>
          </a:p>
          <a:p>
            <a:pPr>
              <a:buNone/>
            </a:pPr>
            <a:endParaRPr lang="en-US" sz="2400" dirty="0" smtClean="0"/>
          </a:p>
          <a:p>
            <a:pPr>
              <a:buNone/>
            </a:pPr>
            <a:endParaRPr lang="en-US" sz="2400" dirty="0" smtClean="0"/>
          </a:p>
        </p:txBody>
      </p:sp>
      <p:sp>
        <p:nvSpPr>
          <p:cNvPr id="4" name="Slide Number Placeholder 3"/>
          <p:cNvSpPr>
            <a:spLocks noGrp="1"/>
          </p:cNvSpPr>
          <p:nvPr>
            <p:ph type="sldNum" sz="quarter" idx="12"/>
          </p:nvPr>
        </p:nvSpPr>
        <p:spPr/>
        <p:txBody>
          <a:bodyPr/>
          <a:lstStyle/>
          <a:p>
            <a:fld id="{8C6B5B77-4519-43AE-B0BC-D3C0E1CB2607}"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Excluded Records</a:t>
            </a:r>
            <a:endParaRPr lang="en-US" dirty="0"/>
          </a:p>
        </p:txBody>
      </p:sp>
      <p:sp>
        <p:nvSpPr>
          <p:cNvPr id="3" name="Content Placeholder 2"/>
          <p:cNvSpPr>
            <a:spLocks noGrp="1"/>
          </p:cNvSpPr>
          <p:nvPr>
            <p:ph idx="1"/>
          </p:nvPr>
        </p:nvSpPr>
        <p:spPr/>
        <p:txBody>
          <a:bodyPr/>
          <a:lstStyle/>
          <a:p>
            <a:r>
              <a:rPr lang="en-US" sz="2400" dirty="0" smtClean="0"/>
              <a:t>We exclude:</a:t>
            </a:r>
          </a:p>
          <a:p>
            <a:pPr lvl="1"/>
            <a:r>
              <a:rPr lang="en-US" sz="2400" dirty="0" smtClean="0"/>
              <a:t>those not residing in the United States.</a:t>
            </a:r>
          </a:p>
          <a:p>
            <a:pPr lvl="1"/>
            <a:r>
              <a:rPr lang="en-US" sz="2400" dirty="0" smtClean="0"/>
              <a:t>those who qualify for Medicare, but are not aged 65 or older as of April 1, 2010.</a:t>
            </a:r>
          </a:p>
          <a:p>
            <a:pPr lvl="1"/>
            <a:r>
              <a:rPr lang="en-US" sz="2400" dirty="0" smtClean="0"/>
              <a:t>those who are reported as age 115 or older.</a:t>
            </a:r>
          </a:p>
          <a:p>
            <a:pPr lvl="1"/>
            <a:r>
              <a:rPr lang="en-US" sz="2400" dirty="0" smtClean="0"/>
              <a:t>those with no reported date of birth.</a:t>
            </a:r>
          </a:p>
          <a:p>
            <a:pPr lvl="1"/>
            <a:r>
              <a:rPr lang="en-US" sz="2400" dirty="0" smtClean="0"/>
              <a:t>those with a date of death before April 1, 2010.</a:t>
            </a:r>
          </a:p>
          <a:p>
            <a:pPr lvl="1"/>
            <a:r>
              <a:rPr lang="en-US" sz="2400" dirty="0" smtClean="0"/>
              <a:t>duplicate records. </a:t>
            </a:r>
          </a:p>
          <a:p>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Race</a:t>
            </a:r>
            <a:endParaRPr lang="en-US" dirty="0"/>
          </a:p>
        </p:txBody>
      </p:sp>
      <p:sp>
        <p:nvSpPr>
          <p:cNvPr id="3" name="Content Placeholder 2"/>
          <p:cNvSpPr>
            <a:spLocks noGrp="1"/>
          </p:cNvSpPr>
          <p:nvPr>
            <p:ph idx="1"/>
          </p:nvPr>
        </p:nvSpPr>
        <p:spPr/>
        <p:txBody>
          <a:bodyPr>
            <a:normAutofit/>
          </a:bodyPr>
          <a:lstStyle/>
          <a:p>
            <a:r>
              <a:rPr lang="en-US" sz="2400" dirty="0" smtClean="0"/>
              <a:t>Because Hispanic origin is considered a race on the Medicare file, we need to distribute these cases to the DA race categories of Black and non-Black.</a:t>
            </a:r>
          </a:p>
          <a:p>
            <a:r>
              <a:rPr lang="en-US" sz="2400" dirty="0" smtClean="0"/>
              <a:t>To achieve that outcome, we merged the Medicare records and the Census Bureau’s person-level characteristics file.</a:t>
            </a:r>
          </a:p>
          <a:p>
            <a:r>
              <a:rPr lang="en-US" sz="2400" dirty="0" smtClean="0"/>
              <a:t>The merge allowed us to use either the Census 2000 or a model to obtain race information for these Medicare records.</a:t>
            </a:r>
          </a:p>
          <a:p>
            <a:pPr>
              <a:buNone/>
            </a:pPr>
            <a:r>
              <a:rPr lang="en-US" sz="2400" dirty="0" smtClean="0"/>
              <a:t> </a:t>
            </a:r>
          </a:p>
          <a:p>
            <a:endParaRPr lang="en-US" sz="2400"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Race</a:t>
            </a:r>
            <a:endParaRPr lang="en-US" dirty="0"/>
          </a:p>
        </p:txBody>
      </p:sp>
      <p:sp>
        <p:nvSpPr>
          <p:cNvPr id="3" name="Content Placeholder 2"/>
          <p:cNvSpPr>
            <a:spLocks noGrp="1"/>
          </p:cNvSpPr>
          <p:nvPr>
            <p:ph idx="1"/>
          </p:nvPr>
        </p:nvSpPr>
        <p:spPr/>
        <p:txBody>
          <a:bodyPr>
            <a:normAutofit/>
          </a:bodyPr>
          <a:lstStyle/>
          <a:p>
            <a:r>
              <a:rPr lang="en-US" sz="2400" dirty="0" smtClean="0"/>
              <a:t>Medicare records with a race category of “Other” and “Unknown” were distributed in a similar manner as Hispanics.</a:t>
            </a:r>
          </a:p>
          <a:p>
            <a:endParaRPr lang="en-US" sz="2400" dirty="0" smtClean="0"/>
          </a:p>
          <a:p>
            <a:r>
              <a:rPr lang="en-US" sz="2400" dirty="0" smtClean="0"/>
              <a:t>A total of about 1.6 million records (about 4.25 percent of all records) were distributed.</a:t>
            </a:r>
          </a:p>
          <a:p>
            <a:endParaRPr lang="en-US" sz="2400" dirty="0" smtClean="0"/>
          </a:p>
          <a:p>
            <a:r>
              <a:rPr lang="en-US" sz="2400" dirty="0" smtClean="0"/>
              <a:t>The category Black increased by about 46,000 increasing the percentage of all Black records from</a:t>
            </a:r>
          </a:p>
          <a:p>
            <a:pPr>
              <a:buNone/>
            </a:pPr>
            <a:r>
              <a:rPr lang="en-US" sz="2400" dirty="0" smtClean="0"/>
              <a:t>	8.25 percent to 8.35 percent.</a:t>
            </a:r>
            <a:endParaRPr lang="en-US" sz="2400"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Underenrollment</a:t>
            </a:r>
            <a:endParaRPr lang="en-US" dirty="0"/>
          </a:p>
        </p:txBody>
      </p:sp>
      <p:sp>
        <p:nvSpPr>
          <p:cNvPr id="3" name="Content Placeholder 2"/>
          <p:cNvSpPr>
            <a:spLocks noGrp="1"/>
          </p:cNvSpPr>
          <p:nvPr>
            <p:ph idx="1"/>
          </p:nvPr>
        </p:nvSpPr>
        <p:spPr>
          <a:xfrm>
            <a:off x="457200" y="1600200"/>
            <a:ext cx="8229600" cy="4525963"/>
          </a:xfrm>
        </p:spPr>
        <p:txBody>
          <a:bodyPr/>
          <a:lstStyle/>
          <a:p>
            <a:r>
              <a:rPr lang="en-US" sz="2400" dirty="0" smtClean="0"/>
              <a:t>We used two data sources to estimate underenrollment:</a:t>
            </a:r>
          </a:p>
          <a:p>
            <a:pPr lvl="1"/>
            <a:r>
              <a:rPr lang="en-US" sz="2400" dirty="0" smtClean="0"/>
              <a:t>The Medicare data.</a:t>
            </a:r>
          </a:p>
          <a:p>
            <a:pPr lvl="1"/>
            <a:r>
              <a:rPr lang="en-US" sz="2400" dirty="0" smtClean="0"/>
              <a:t>The Current Population Survey (CPS) 2002-2008.</a:t>
            </a:r>
          </a:p>
          <a:p>
            <a:r>
              <a:rPr lang="en-US" sz="2400" dirty="0" smtClean="0"/>
              <a:t>We used two approaches to correct for never enrolled:</a:t>
            </a:r>
          </a:p>
          <a:p>
            <a:pPr lvl="1"/>
            <a:r>
              <a:rPr lang="en-US" sz="2400" dirty="0" smtClean="0"/>
              <a:t>Set value based on 75+ retired population.</a:t>
            </a:r>
          </a:p>
          <a:p>
            <a:pPr lvl="1"/>
            <a:r>
              <a:rPr lang="en-US" sz="2400" dirty="0" smtClean="0"/>
              <a:t>Set values for age groups 65-69, 70-74, 75+. </a:t>
            </a:r>
          </a:p>
          <a:p>
            <a:r>
              <a:rPr lang="en-US" sz="2400" dirty="0" smtClean="0"/>
              <a:t>We developed ranges around the estimates to reflect the uncertainty in assumptions.</a:t>
            </a:r>
          </a:p>
          <a:p>
            <a:pPr lvl="1">
              <a:buNone/>
            </a:pPr>
            <a:endParaRPr lang="en-US" sz="2400"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Three Medicare Series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Low </a:t>
            </a:r>
          </a:p>
          <a:p>
            <a:pPr lvl="1"/>
            <a:r>
              <a:rPr lang="en-US" sz="2400" dirty="0" smtClean="0"/>
              <a:t>Lower bound of estimates using correction factors from the Medicare file and the CPS (2002-2008) for retired population.</a:t>
            </a:r>
          </a:p>
          <a:p>
            <a:r>
              <a:rPr lang="en-US" sz="2400" dirty="0" smtClean="0"/>
              <a:t>Middle</a:t>
            </a:r>
          </a:p>
          <a:p>
            <a:pPr lvl="1"/>
            <a:r>
              <a:rPr lang="en-US" sz="2400" dirty="0" smtClean="0"/>
              <a:t>Estimates developed using correction factors from the Medicare file and the CPS (2002-2008) for retired population.</a:t>
            </a:r>
          </a:p>
          <a:p>
            <a:r>
              <a:rPr lang="en-US" sz="2400" dirty="0" smtClean="0"/>
              <a:t>High</a:t>
            </a:r>
          </a:p>
          <a:p>
            <a:pPr lvl="1"/>
            <a:r>
              <a:rPr lang="en-US" sz="2400" dirty="0" smtClean="0"/>
              <a:t>Upper bound of the estimates using one correction factor derived from the CPS (2002-2008) for total population.</a:t>
            </a:r>
          </a:p>
          <a:p>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1420</TotalTime>
  <Words>1076</Words>
  <Application>Microsoft Office PowerPoint</Application>
  <PresentationFormat>On-screen Show (4:3)</PresentationFormat>
  <Paragraphs>393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Using the Medicare Enrollment File  for the DA 2010 Estimates </vt:lpstr>
      <vt:lpstr>Outline</vt:lpstr>
      <vt:lpstr>Introduction</vt:lpstr>
      <vt:lpstr>Methodological Challenges</vt:lpstr>
      <vt:lpstr>Excluded Records</vt:lpstr>
      <vt:lpstr>Race</vt:lpstr>
      <vt:lpstr>Race</vt:lpstr>
      <vt:lpstr>Underenrollment</vt:lpstr>
      <vt:lpstr>Three Medicare Series</vt:lpstr>
      <vt:lpstr>Implementation Results</vt:lpstr>
      <vt:lpstr>Census Population Counts and Demographic Analysis Estimates of the Population  Aged 65-100+: 2010</vt:lpstr>
      <vt:lpstr>Assessment</vt:lpstr>
      <vt:lpstr>Comparison of the Census 2010, the Cohort-Component and the Medicare-Based Estimates: Black Males</vt:lpstr>
      <vt:lpstr>Comparison of the Census 2010, the Cohort-Component and the Medicare-Based Estimates: Black Females</vt:lpstr>
      <vt:lpstr>Comparison of the Census 2010, the Cohort-Component and the Medicare-Based Estimates: Non-Black Males</vt:lpstr>
      <vt:lpstr>Comparison of the Census 2010, the Cohort-Component and the Medicare-Based Estimates: Non-Black Females</vt:lpstr>
      <vt:lpstr>Conclusion</vt:lpstr>
      <vt:lpstr>Contact Information</vt:lpstr>
    </vt:vector>
  </TitlesOfParts>
  <Company>DraftFCB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Hall</dc:creator>
  <cp:lastModifiedBy>west0004</cp:lastModifiedBy>
  <cp:revision>229</cp:revision>
  <dcterms:created xsi:type="dcterms:W3CDTF">2011-03-08T18:45:57Z</dcterms:created>
  <dcterms:modified xsi:type="dcterms:W3CDTF">2011-12-29T14:59:05Z</dcterms:modified>
</cp:coreProperties>
</file>