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51206400" cy="36576000"/>
  <p:notesSz cx="37947600" cy="51206400"/>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B800"/>
    <a:srgbClr val="EAB200"/>
    <a:srgbClr val="FFFFCC"/>
    <a:srgbClr val="EAEAEA"/>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30" d="100"/>
          <a:sy n="30" d="100"/>
        </p:scale>
        <p:origin x="-228" y="-102"/>
      </p:cViewPr>
      <p:guideLst>
        <p:guide orient="horz" pos="11520"/>
        <p:guide pos="161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026"/>
          <p:cNvSpPr>
            <a:spLocks noGrp="1" noChangeArrowheads="1"/>
          </p:cNvSpPr>
          <p:nvPr>
            <p:ph type="hdr" sz="quarter"/>
          </p:nvPr>
        </p:nvSpPr>
        <p:spPr bwMode="auto">
          <a:xfrm>
            <a:off x="0" y="0"/>
            <a:ext cx="16459200" cy="2743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6147" name="Rectangle 1027"/>
          <p:cNvSpPr>
            <a:spLocks noGrp="1" noChangeArrowheads="1"/>
          </p:cNvSpPr>
          <p:nvPr>
            <p:ph type="dt" sz="quarter" idx="1"/>
          </p:nvPr>
        </p:nvSpPr>
        <p:spPr bwMode="auto">
          <a:xfrm>
            <a:off x="21488400" y="0"/>
            <a:ext cx="16459200" cy="2743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6148" name="Rectangle 1028"/>
          <p:cNvSpPr>
            <a:spLocks noGrp="1" noChangeArrowheads="1"/>
          </p:cNvSpPr>
          <p:nvPr>
            <p:ph type="ftr" sz="quarter" idx="2"/>
          </p:nvPr>
        </p:nvSpPr>
        <p:spPr bwMode="auto">
          <a:xfrm>
            <a:off x="0" y="51663600"/>
            <a:ext cx="16459200" cy="2743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6149" name="Rectangle 1029"/>
          <p:cNvSpPr>
            <a:spLocks noGrp="1" noChangeArrowheads="1"/>
          </p:cNvSpPr>
          <p:nvPr>
            <p:ph type="sldNum" sz="quarter" idx="3"/>
          </p:nvPr>
        </p:nvSpPr>
        <p:spPr bwMode="auto">
          <a:xfrm>
            <a:off x="21488400" y="51663600"/>
            <a:ext cx="16459200" cy="2743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628545D-BC22-49DC-A3B0-11B83C4F870E}" type="slidenum">
              <a:rPr lang="zh-CN" altLang="en-US"/>
              <a:pPr/>
              <a:t>‹#›</a:t>
            </a:fld>
            <a:endParaRPr lang="en-US" altLang="zh-CN"/>
          </a:p>
        </p:txBody>
      </p:sp>
    </p:spTree>
    <p:extLst>
      <p:ext uri="{BB962C8B-B14F-4D97-AF65-F5344CB8AC3E}">
        <p14:creationId xmlns:p14="http://schemas.microsoft.com/office/powerpoint/2010/main" val="216559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6444913" cy="2719388"/>
          </a:xfrm>
          <a:prstGeom prst="rect">
            <a:avLst/>
          </a:prstGeom>
          <a:noFill/>
          <a:ln w="9525">
            <a:noFill/>
            <a:miter lim="800000"/>
            <a:headEnd/>
            <a:tailEnd/>
          </a:ln>
          <a:effectLst/>
        </p:spPr>
        <p:txBody>
          <a:bodyPr vert="horz" wrap="square" lIns="527573" tIns="263786" rIns="527573" bIns="263786" numCol="1" anchor="t" anchorCtr="0" compatLnSpc="1">
            <a:prstTxWarp prst="textNoShape">
              <a:avLst/>
            </a:prstTxWarp>
          </a:bodyPr>
          <a:lstStyle>
            <a:lvl1pPr defTabSz="5275263">
              <a:defRPr sz="6900"/>
            </a:lvl1pPr>
          </a:lstStyle>
          <a:p>
            <a:endParaRPr lang="en-US" altLang="zh-CN"/>
          </a:p>
        </p:txBody>
      </p:sp>
      <p:sp>
        <p:nvSpPr>
          <p:cNvPr id="3075" name="Rectangle 3"/>
          <p:cNvSpPr>
            <a:spLocks noGrp="1" noChangeArrowheads="1"/>
          </p:cNvSpPr>
          <p:nvPr>
            <p:ph type="dt" idx="1"/>
          </p:nvPr>
        </p:nvSpPr>
        <p:spPr bwMode="auto">
          <a:xfrm>
            <a:off x="21502688" y="0"/>
            <a:ext cx="16444912" cy="2719388"/>
          </a:xfrm>
          <a:prstGeom prst="rect">
            <a:avLst/>
          </a:prstGeom>
          <a:noFill/>
          <a:ln w="9525">
            <a:noFill/>
            <a:miter lim="800000"/>
            <a:headEnd/>
            <a:tailEnd/>
          </a:ln>
          <a:effectLst/>
        </p:spPr>
        <p:txBody>
          <a:bodyPr vert="horz" wrap="square" lIns="527573" tIns="263786" rIns="527573" bIns="263786" numCol="1" anchor="t" anchorCtr="0" compatLnSpc="1">
            <a:prstTxWarp prst="textNoShape">
              <a:avLst/>
            </a:prstTxWarp>
          </a:bodyPr>
          <a:lstStyle>
            <a:lvl1pPr algn="r" defTabSz="5275263">
              <a:defRPr sz="6900"/>
            </a:lvl1pPr>
          </a:lstStyle>
          <a:p>
            <a:endParaRPr lang="en-US" altLang="zh-CN"/>
          </a:p>
        </p:txBody>
      </p:sp>
      <p:sp>
        <p:nvSpPr>
          <p:cNvPr id="3076" name="Rectangle 4"/>
          <p:cNvSpPr>
            <a:spLocks noGrp="1" noRot="1" noChangeAspect="1" noChangeArrowheads="1" noTextEdit="1"/>
          </p:cNvSpPr>
          <p:nvPr>
            <p:ph type="sldImg" idx="2"/>
          </p:nvPr>
        </p:nvSpPr>
        <p:spPr bwMode="auto">
          <a:xfrm>
            <a:off x="4691063" y="4081463"/>
            <a:ext cx="28565475" cy="20402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5057775" y="25841325"/>
            <a:ext cx="27832050" cy="24484013"/>
          </a:xfrm>
          <a:prstGeom prst="rect">
            <a:avLst/>
          </a:prstGeom>
          <a:noFill/>
          <a:ln w="9525">
            <a:noFill/>
            <a:miter lim="800000"/>
            <a:headEnd/>
            <a:tailEnd/>
          </a:ln>
          <a:effectLst/>
        </p:spPr>
        <p:txBody>
          <a:bodyPr vert="horz" wrap="square" lIns="527573" tIns="263786" rIns="527573" bIns="263786"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51687413"/>
            <a:ext cx="16444913" cy="2719387"/>
          </a:xfrm>
          <a:prstGeom prst="rect">
            <a:avLst/>
          </a:prstGeom>
          <a:noFill/>
          <a:ln w="9525">
            <a:noFill/>
            <a:miter lim="800000"/>
            <a:headEnd/>
            <a:tailEnd/>
          </a:ln>
          <a:effectLst/>
        </p:spPr>
        <p:txBody>
          <a:bodyPr vert="horz" wrap="square" lIns="527573" tIns="263786" rIns="527573" bIns="263786" numCol="1" anchor="b" anchorCtr="0" compatLnSpc="1">
            <a:prstTxWarp prst="textNoShape">
              <a:avLst/>
            </a:prstTxWarp>
          </a:bodyPr>
          <a:lstStyle>
            <a:lvl1pPr defTabSz="5275263">
              <a:defRPr sz="6900"/>
            </a:lvl1pPr>
          </a:lstStyle>
          <a:p>
            <a:endParaRPr lang="en-US" altLang="zh-CN"/>
          </a:p>
        </p:txBody>
      </p:sp>
      <p:sp>
        <p:nvSpPr>
          <p:cNvPr id="3079" name="Rectangle 7"/>
          <p:cNvSpPr>
            <a:spLocks noGrp="1" noChangeArrowheads="1"/>
          </p:cNvSpPr>
          <p:nvPr>
            <p:ph type="sldNum" sz="quarter" idx="5"/>
          </p:nvPr>
        </p:nvSpPr>
        <p:spPr bwMode="auto">
          <a:xfrm>
            <a:off x="21502688" y="51687413"/>
            <a:ext cx="16444912" cy="2719387"/>
          </a:xfrm>
          <a:prstGeom prst="rect">
            <a:avLst/>
          </a:prstGeom>
          <a:noFill/>
          <a:ln w="9525">
            <a:noFill/>
            <a:miter lim="800000"/>
            <a:headEnd/>
            <a:tailEnd/>
          </a:ln>
          <a:effectLst/>
        </p:spPr>
        <p:txBody>
          <a:bodyPr vert="horz" wrap="square" lIns="527573" tIns="263786" rIns="527573" bIns="263786" numCol="1" anchor="b" anchorCtr="0" compatLnSpc="1">
            <a:prstTxWarp prst="textNoShape">
              <a:avLst/>
            </a:prstTxWarp>
          </a:bodyPr>
          <a:lstStyle>
            <a:lvl1pPr algn="r" defTabSz="5275263">
              <a:defRPr sz="6900"/>
            </a:lvl1pPr>
          </a:lstStyle>
          <a:p>
            <a:fld id="{BF4E8656-190F-4C45-AE2A-40209F293280}" type="slidenum">
              <a:rPr lang="zh-CN" altLang="en-US"/>
              <a:pPr/>
              <a:t>‹#›</a:t>
            </a:fld>
            <a:endParaRPr lang="en-US" altLang="zh-CN"/>
          </a:p>
        </p:txBody>
      </p:sp>
    </p:spTree>
    <p:extLst>
      <p:ext uri="{BB962C8B-B14F-4D97-AF65-F5344CB8AC3E}">
        <p14:creationId xmlns:p14="http://schemas.microsoft.com/office/powerpoint/2010/main" val="340001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275263" eaLnBrk="0" hangingPunct="0">
              <a:defRPr sz="2000">
                <a:solidFill>
                  <a:schemeClr val="tx1"/>
                </a:solidFill>
                <a:latin typeface="Times New Roman" pitchFamily="18" charset="0"/>
              </a:defRPr>
            </a:lvl1pPr>
            <a:lvl2pPr marL="742950" indent="-285750" defTabSz="5275263" eaLnBrk="0" hangingPunct="0">
              <a:defRPr sz="2000">
                <a:solidFill>
                  <a:schemeClr val="tx1"/>
                </a:solidFill>
                <a:latin typeface="Times New Roman" pitchFamily="18" charset="0"/>
              </a:defRPr>
            </a:lvl2pPr>
            <a:lvl3pPr marL="1143000" indent="-228600" defTabSz="5275263" eaLnBrk="0" hangingPunct="0">
              <a:defRPr sz="2000">
                <a:solidFill>
                  <a:schemeClr val="tx1"/>
                </a:solidFill>
                <a:latin typeface="Times New Roman" pitchFamily="18" charset="0"/>
              </a:defRPr>
            </a:lvl3pPr>
            <a:lvl4pPr marL="1600200" indent="-228600" defTabSz="5275263" eaLnBrk="0" hangingPunct="0">
              <a:defRPr sz="2000">
                <a:solidFill>
                  <a:schemeClr val="tx1"/>
                </a:solidFill>
                <a:latin typeface="Times New Roman" pitchFamily="18" charset="0"/>
              </a:defRPr>
            </a:lvl4pPr>
            <a:lvl5pPr marL="2057400" indent="-228600" defTabSz="5275263" eaLnBrk="0" hangingPunct="0">
              <a:defRPr sz="2000">
                <a:solidFill>
                  <a:schemeClr val="tx1"/>
                </a:solidFill>
                <a:latin typeface="Times New Roman" pitchFamily="18" charset="0"/>
              </a:defRPr>
            </a:lvl5pPr>
            <a:lvl6pPr marL="2514600" indent="-228600" defTabSz="5275263" eaLnBrk="0" fontAlgn="base" hangingPunct="0">
              <a:spcBef>
                <a:spcPct val="0"/>
              </a:spcBef>
              <a:spcAft>
                <a:spcPct val="0"/>
              </a:spcAft>
              <a:defRPr sz="2000">
                <a:solidFill>
                  <a:schemeClr val="tx1"/>
                </a:solidFill>
                <a:latin typeface="Times New Roman" pitchFamily="18" charset="0"/>
              </a:defRPr>
            </a:lvl6pPr>
            <a:lvl7pPr marL="2971800" indent="-228600" defTabSz="5275263" eaLnBrk="0" fontAlgn="base" hangingPunct="0">
              <a:spcBef>
                <a:spcPct val="0"/>
              </a:spcBef>
              <a:spcAft>
                <a:spcPct val="0"/>
              </a:spcAft>
              <a:defRPr sz="2000">
                <a:solidFill>
                  <a:schemeClr val="tx1"/>
                </a:solidFill>
                <a:latin typeface="Times New Roman" pitchFamily="18" charset="0"/>
              </a:defRPr>
            </a:lvl7pPr>
            <a:lvl8pPr marL="3429000" indent="-228600" defTabSz="5275263" eaLnBrk="0" fontAlgn="base" hangingPunct="0">
              <a:spcBef>
                <a:spcPct val="0"/>
              </a:spcBef>
              <a:spcAft>
                <a:spcPct val="0"/>
              </a:spcAft>
              <a:defRPr sz="2000">
                <a:solidFill>
                  <a:schemeClr val="tx1"/>
                </a:solidFill>
                <a:latin typeface="Times New Roman" pitchFamily="18" charset="0"/>
              </a:defRPr>
            </a:lvl8pPr>
            <a:lvl9pPr marL="3886200" indent="-228600" defTabSz="5275263" eaLnBrk="0" fontAlgn="base" hangingPunct="0">
              <a:spcBef>
                <a:spcPct val="0"/>
              </a:spcBef>
              <a:spcAft>
                <a:spcPct val="0"/>
              </a:spcAft>
              <a:defRPr sz="2000">
                <a:solidFill>
                  <a:schemeClr val="tx1"/>
                </a:solidFill>
                <a:latin typeface="Times New Roman" pitchFamily="18" charset="0"/>
              </a:defRPr>
            </a:lvl9pPr>
          </a:lstStyle>
          <a:p>
            <a:pPr eaLnBrk="1" hangingPunct="1"/>
            <a:fld id="{E12D907B-2E16-48AF-B2EB-DF35FC3CBE38}" type="slidenum">
              <a:rPr lang="zh-CN" altLang="en-US" sz="6900"/>
              <a:pPr eaLnBrk="1" hangingPunct="1"/>
              <a:t>1</a:t>
            </a:fld>
            <a:endParaRPr lang="en-US" altLang="zh-CN" sz="6900"/>
          </a:p>
        </p:txBody>
      </p:sp>
      <p:sp>
        <p:nvSpPr>
          <p:cNvPr id="4099" name="Rectangle 2"/>
          <p:cNvSpPr>
            <a:spLocks noGrp="1" noRot="1" noChangeAspect="1" noChangeArrowheads="1" noTextEdit="1"/>
          </p:cNvSpPr>
          <p:nvPr>
            <p:ph type="sldImg"/>
          </p:nvPr>
        </p:nvSpPr>
        <p:spPr>
          <a:xfrm>
            <a:off x="4692650" y="4081463"/>
            <a:ext cx="28562300" cy="20402550"/>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t>PBS: RT012004,M7</a:t>
            </a:r>
          </a:p>
          <a:p>
            <a:pPr eaLnBrk="1" hangingPunct="1"/>
            <a:r>
              <a:rPr lang="en-US" altLang="zh-CN" smtClean="0"/>
              <a:t>EAE: RT010704,M9</a:t>
            </a:r>
          </a:p>
          <a:p>
            <a:pPr eaLnBrk="1" hangingPunct="1"/>
            <a:r>
              <a:rPr lang="en-US" altLang="zh-CN" smtClean="0"/>
              <a:t>Graphs generated in Excel file: ypeng/meeting/SFN2005/EAE_Poster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361738"/>
            <a:ext cx="43526075" cy="7840662"/>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0726400"/>
            <a:ext cx="35845750" cy="9347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FE64E833-C5D3-4B37-9B00-6C488DD15674}" type="slidenum">
              <a:rPr lang="zh-CN" altLang="en-US"/>
              <a:pPr/>
              <a:t>‹#›</a:t>
            </a:fld>
            <a:endParaRPr lang="en-US" altLang="zh-CN"/>
          </a:p>
        </p:txBody>
      </p:sp>
    </p:spTree>
    <p:extLst>
      <p:ext uri="{BB962C8B-B14F-4D97-AF65-F5344CB8AC3E}">
        <p14:creationId xmlns:p14="http://schemas.microsoft.com/office/powerpoint/2010/main" val="913118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371135F9-68FE-4D50-9705-6A942DB965C7}" type="slidenum">
              <a:rPr lang="zh-CN" altLang="en-US"/>
              <a:pPr/>
              <a:t>‹#›</a:t>
            </a:fld>
            <a:endParaRPr lang="en-US" altLang="zh-CN"/>
          </a:p>
        </p:txBody>
      </p:sp>
    </p:spTree>
    <p:extLst>
      <p:ext uri="{BB962C8B-B14F-4D97-AF65-F5344CB8AC3E}">
        <p14:creationId xmlns:p14="http://schemas.microsoft.com/office/powerpoint/2010/main" val="4080859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3252788"/>
            <a:ext cx="10880725" cy="29259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3252788"/>
            <a:ext cx="32492950" cy="29259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9404F3B0-6AAA-4B96-BC02-F24B5EA3E534}" type="slidenum">
              <a:rPr lang="zh-CN" altLang="en-US"/>
              <a:pPr/>
              <a:t>‹#›</a:t>
            </a:fld>
            <a:endParaRPr lang="en-US" altLang="zh-CN"/>
          </a:p>
        </p:txBody>
      </p:sp>
    </p:spTree>
    <p:extLst>
      <p:ext uri="{BB962C8B-B14F-4D97-AF65-F5344CB8AC3E}">
        <p14:creationId xmlns:p14="http://schemas.microsoft.com/office/powerpoint/2010/main" val="339634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6B8188E4-5E0C-4A6E-834E-17D4AEA55055}" type="slidenum">
              <a:rPr lang="zh-CN" altLang="en-US"/>
              <a:pPr/>
              <a:t>‹#›</a:t>
            </a:fld>
            <a:endParaRPr lang="en-US" altLang="zh-CN"/>
          </a:p>
        </p:txBody>
      </p:sp>
    </p:spTree>
    <p:extLst>
      <p:ext uri="{BB962C8B-B14F-4D97-AF65-F5344CB8AC3E}">
        <p14:creationId xmlns:p14="http://schemas.microsoft.com/office/powerpoint/2010/main" val="2623988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3502938"/>
            <a:ext cx="43526075" cy="72644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5501938"/>
            <a:ext cx="43526075" cy="8001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720C1AD2-D284-4BCC-8DA3-862EED9DB4E4}" type="slidenum">
              <a:rPr lang="zh-CN" altLang="en-US"/>
              <a:pPr/>
              <a:t>‹#›</a:t>
            </a:fld>
            <a:endParaRPr lang="en-US" altLang="zh-CN"/>
          </a:p>
        </p:txBody>
      </p:sp>
    </p:spTree>
    <p:extLst>
      <p:ext uri="{BB962C8B-B14F-4D97-AF65-F5344CB8AC3E}">
        <p14:creationId xmlns:p14="http://schemas.microsoft.com/office/powerpoint/2010/main" val="189397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10566400"/>
            <a:ext cx="21686837"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10566400"/>
            <a:ext cx="21686838"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zh-CN"/>
          </a:p>
        </p:txBody>
      </p:sp>
      <p:sp>
        <p:nvSpPr>
          <p:cNvPr id="6" name="Rectangle 5"/>
          <p:cNvSpPr>
            <a:spLocks noGrp="1" noChangeArrowheads="1"/>
          </p:cNvSpPr>
          <p:nvPr>
            <p:ph type="ftr" sz="quarter" idx="11"/>
          </p:nvPr>
        </p:nvSpPr>
        <p:spPr>
          <a:ln/>
        </p:spPr>
        <p:txBody>
          <a:bodyPr/>
          <a:lstStyle>
            <a:lvl1pPr>
              <a:defRPr/>
            </a:lvl1pPr>
          </a:lstStyle>
          <a:p>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578FFB3B-A7BB-4332-8B3F-42723D12705A}" type="slidenum">
              <a:rPr lang="zh-CN" altLang="en-US"/>
              <a:pPr/>
              <a:t>‹#›</a:t>
            </a:fld>
            <a:endParaRPr lang="en-US" altLang="zh-CN"/>
          </a:p>
        </p:txBody>
      </p:sp>
    </p:spTree>
    <p:extLst>
      <p:ext uri="{BB962C8B-B14F-4D97-AF65-F5344CB8AC3E}">
        <p14:creationId xmlns:p14="http://schemas.microsoft.com/office/powerpoint/2010/main" val="707236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465263"/>
            <a:ext cx="46085125"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186738"/>
            <a:ext cx="22625050"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1599863"/>
            <a:ext cx="22625050"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186738"/>
            <a:ext cx="22632988"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1599863"/>
            <a:ext cx="22632988"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zh-CN"/>
          </a:p>
        </p:txBody>
      </p:sp>
      <p:sp>
        <p:nvSpPr>
          <p:cNvPr id="8" name="Rectangle 5"/>
          <p:cNvSpPr>
            <a:spLocks noGrp="1" noChangeArrowheads="1"/>
          </p:cNvSpPr>
          <p:nvPr>
            <p:ph type="ftr" sz="quarter" idx="11"/>
          </p:nvPr>
        </p:nvSpPr>
        <p:spPr>
          <a:ln/>
        </p:spPr>
        <p:txBody>
          <a:bodyPr/>
          <a:lstStyle>
            <a:lvl1pPr>
              <a:defRPr/>
            </a:lvl1pPr>
          </a:lstStyle>
          <a:p>
            <a:endParaRPr lang="en-US" altLang="zh-CN"/>
          </a:p>
        </p:txBody>
      </p:sp>
      <p:sp>
        <p:nvSpPr>
          <p:cNvPr id="9" name="Rectangle 6"/>
          <p:cNvSpPr>
            <a:spLocks noGrp="1" noChangeArrowheads="1"/>
          </p:cNvSpPr>
          <p:nvPr>
            <p:ph type="sldNum" sz="quarter" idx="12"/>
          </p:nvPr>
        </p:nvSpPr>
        <p:spPr>
          <a:ln/>
        </p:spPr>
        <p:txBody>
          <a:bodyPr/>
          <a:lstStyle>
            <a:lvl1pPr>
              <a:defRPr/>
            </a:lvl1pPr>
          </a:lstStyle>
          <a:p>
            <a:fld id="{EA2D8FB5-742B-4E1D-BCD2-43B86A3B2AA3}" type="slidenum">
              <a:rPr lang="zh-CN" altLang="en-US"/>
              <a:pPr/>
              <a:t>‹#›</a:t>
            </a:fld>
            <a:endParaRPr lang="en-US" altLang="zh-CN"/>
          </a:p>
        </p:txBody>
      </p:sp>
    </p:spTree>
    <p:extLst>
      <p:ext uri="{BB962C8B-B14F-4D97-AF65-F5344CB8AC3E}">
        <p14:creationId xmlns:p14="http://schemas.microsoft.com/office/powerpoint/2010/main" val="21844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zh-CN"/>
          </a:p>
        </p:txBody>
      </p:sp>
      <p:sp>
        <p:nvSpPr>
          <p:cNvPr id="4" name="Rectangle 5"/>
          <p:cNvSpPr>
            <a:spLocks noGrp="1" noChangeArrowheads="1"/>
          </p:cNvSpPr>
          <p:nvPr>
            <p:ph type="ftr" sz="quarter" idx="11"/>
          </p:nvPr>
        </p:nvSpPr>
        <p:spPr>
          <a:ln/>
        </p:spPr>
        <p:txBody>
          <a:bodyPr/>
          <a:lstStyle>
            <a:lvl1pPr>
              <a:defRPr/>
            </a:lvl1pPr>
          </a:lstStyle>
          <a:p>
            <a:endParaRPr lang="en-US" altLang="zh-CN"/>
          </a:p>
        </p:txBody>
      </p:sp>
      <p:sp>
        <p:nvSpPr>
          <p:cNvPr id="5" name="Rectangle 6"/>
          <p:cNvSpPr>
            <a:spLocks noGrp="1" noChangeArrowheads="1"/>
          </p:cNvSpPr>
          <p:nvPr>
            <p:ph type="sldNum" sz="quarter" idx="12"/>
          </p:nvPr>
        </p:nvSpPr>
        <p:spPr>
          <a:ln/>
        </p:spPr>
        <p:txBody>
          <a:bodyPr/>
          <a:lstStyle>
            <a:lvl1pPr>
              <a:defRPr/>
            </a:lvl1pPr>
          </a:lstStyle>
          <a:p>
            <a:fld id="{7E8462D7-9B8B-427F-BA6E-CEBE77163583}" type="slidenum">
              <a:rPr lang="zh-CN" altLang="en-US"/>
              <a:pPr/>
              <a:t>‹#›</a:t>
            </a:fld>
            <a:endParaRPr lang="en-US" altLang="zh-CN"/>
          </a:p>
        </p:txBody>
      </p:sp>
    </p:spTree>
    <p:extLst>
      <p:ext uri="{BB962C8B-B14F-4D97-AF65-F5344CB8AC3E}">
        <p14:creationId xmlns:p14="http://schemas.microsoft.com/office/powerpoint/2010/main" val="2063408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zh-CN"/>
          </a:p>
        </p:txBody>
      </p:sp>
      <p:sp>
        <p:nvSpPr>
          <p:cNvPr id="3" name="Rectangle 5"/>
          <p:cNvSpPr>
            <a:spLocks noGrp="1" noChangeArrowheads="1"/>
          </p:cNvSpPr>
          <p:nvPr>
            <p:ph type="ftr" sz="quarter" idx="11"/>
          </p:nvPr>
        </p:nvSpPr>
        <p:spPr>
          <a:ln/>
        </p:spPr>
        <p:txBody>
          <a:bodyPr/>
          <a:lstStyle>
            <a:lvl1pPr>
              <a:defRPr/>
            </a:lvl1pPr>
          </a:lstStyle>
          <a:p>
            <a:endParaRPr lang="en-US" altLang="zh-CN"/>
          </a:p>
        </p:txBody>
      </p:sp>
      <p:sp>
        <p:nvSpPr>
          <p:cNvPr id="4" name="Rectangle 6"/>
          <p:cNvSpPr>
            <a:spLocks noGrp="1" noChangeArrowheads="1"/>
          </p:cNvSpPr>
          <p:nvPr>
            <p:ph type="sldNum" sz="quarter" idx="12"/>
          </p:nvPr>
        </p:nvSpPr>
        <p:spPr>
          <a:ln/>
        </p:spPr>
        <p:txBody>
          <a:bodyPr/>
          <a:lstStyle>
            <a:lvl1pPr>
              <a:defRPr/>
            </a:lvl1pPr>
          </a:lstStyle>
          <a:p>
            <a:fld id="{3029F07D-818B-4BEB-853D-11663F105200}" type="slidenum">
              <a:rPr lang="zh-CN" altLang="en-US"/>
              <a:pPr/>
              <a:t>‹#›</a:t>
            </a:fld>
            <a:endParaRPr lang="en-US" altLang="zh-CN"/>
          </a:p>
        </p:txBody>
      </p:sp>
    </p:spTree>
    <p:extLst>
      <p:ext uri="{BB962C8B-B14F-4D97-AF65-F5344CB8AC3E}">
        <p14:creationId xmlns:p14="http://schemas.microsoft.com/office/powerpoint/2010/main" val="2243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455738"/>
            <a:ext cx="16846550" cy="61976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455738"/>
            <a:ext cx="28625800" cy="31216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7653338"/>
            <a:ext cx="16846550" cy="2501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zh-CN"/>
          </a:p>
        </p:txBody>
      </p:sp>
      <p:sp>
        <p:nvSpPr>
          <p:cNvPr id="6" name="Rectangle 5"/>
          <p:cNvSpPr>
            <a:spLocks noGrp="1" noChangeArrowheads="1"/>
          </p:cNvSpPr>
          <p:nvPr>
            <p:ph type="ftr" sz="quarter" idx="11"/>
          </p:nvPr>
        </p:nvSpPr>
        <p:spPr>
          <a:ln/>
        </p:spPr>
        <p:txBody>
          <a:bodyPr/>
          <a:lstStyle>
            <a:lvl1pPr>
              <a:defRPr/>
            </a:lvl1pPr>
          </a:lstStyle>
          <a:p>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EE7E4464-1357-47BA-B6D0-3E720A5092C3}" type="slidenum">
              <a:rPr lang="zh-CN" altLang="en-US"/>
              <a:pPr/>
              <a:t>‹#›</a:t>
            </a:fld>
            <a:endParaRPr lang="en-US" altLang="zh-CN"/>
          </a:p>
        </p:txBody>
      </p:sp>
    </p:spTree>
    <p:extLst>
      <p:ext uri="{BB962C8B-B14F-4D97-AF65-F5344CB8AC3E}">
        <p14:creationId xmlns:p14="http://schemas.microsoft.com/office/powerpoint/2010/main" val="2980678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5603200"/>
            <a:ext cx="30724475" cy="30226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268663"/>
            <a:ext cx="30724475"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8625800"/>
            <a:ext cx="30724475" cy="429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zh-CN"/>
          </a:p>
        </p:txBody>
      </p:sp>
      <p:sp>
        <p:nvSpPr>
          <p:cNvPr id="6" name="Rectangle 5"/>
          <p:cNvSpPr>
            <a:spLocks noGrp="1" noChangeArrowheads="1"/>
          </p:cNvSpPr>
          <p:nvPr>
            <p:ph type="ftr" sz="quarter" idx="11"/>
          </p:nvPr>
        </p:nvSpPr>
        <p:spPr>
          <a:ln/>
        </p:spPr>
        <p:txBody>
          <a:bodyPr/>
          <a:lstStyle>
            <a:lvl1pPr>
              <a:defRPr/>
            </a:lvl1pPr>
          </a:lstStyle>
          <a:p>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1F0F6B46-73B7-451B-8F84-3E612492F3B1}" type="slidenum">
              <a:rPr lang="zh-CN" altLang="en-US"/>
              <a:pPr/>
              <a:t>‹#›</a:t>
            </a:fld>
            <a:endParaRPr lang="en-US" altLang="zh-CN"/>
          </a:p>
        </p:txBody>
      </p:sp>
    </p:spTree>
    <p:extLst>
      <p:ext uri="{BB962C8B-B14F-4D97-AF65-F5344CB8AC3E}">
        <p14:creationId xmlns:p14="http://schemas.microsoft.com/office/powerpoint/2010/main" val="155570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3252788"/>
            <a:ext cx="43526075"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2506" tIns="261253" rIns="522506" bIns="261253"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3840163" y="10566400"/>
            <a:ext cx="43526075" cy="2194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2506" tIns="261253" rIns="522506" bIns="261253"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3840163" y="33323213"/>
            <a:ext cx="10668000" cy="2441575"/>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lvl1pPr>
              <a:defRPr sz="8000">
                <a:ea typeface="宋体" pitchFamily="2" charset="-122"/>
              </a:defRPr>
            </a:lvl1pPr>
          </a:lstStyle>
          <a:p>
            <a:endParaRPr lang="en-US" altLang="zh-CN"/>
          </a:p>
        </p:txBody>
      </p:sp>
      <p:sp>
        <p:nvSpPr>
          <p:cNvPr id="1029" name="Rectangle 5"/>
          <p:cNvSpPr>
            <a:spLocks noGrp="1" noChangeArrowheads="1"/>
          </p:cNvSpPr>
          <p:nvPr>
            <p:ph type="ftr" sz="quarter" idx="3"/>
          </p:nvPr>
        </p:nvSpPr>
        <p:spPr bwMode="auto">
          <a:xfrm>
            <a:off x="17495838" y="33323213"/>
            <a:ext cx="16214725" cy="2441575"/>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lvl1pPr algn="ctr">
              <a:defRPr sz="8000">
                <a:ea typeface="宋体" pitchFamily="2" charset="-122"/>
              </a:defRPr>
            </a:lvl1pPr>
          </a:lstStyle>
          <a:p>
            <a:endParaRPr lang="en-US" altLang="zh-CN"/>
          </a:p>
        </p:txBody>
      </p:sp>
      <p:sp>
        <p:nvSpPr>
          <p:cNvPr id="1030" name="Rectangle 6"/>
          <p:cNvSpPr>
            <a:spLocks noGrp="1" noChangeArrowheads="1"/>
          </p:cNvSpPr>
          <p:nvPr>
            <p:ph type="sldNum" sz="quarter" idx="4"/>
          </p:nvPr>
        </p:nvSpPr>
        <p:spPr bwMode="auto">
          <a:xfrm>
            <a:off x="36698238" y="33323213"/>
            <a:ext cx="10668000" cy="2441575"/>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lvl1pPr algn="r">
              <a:defRPr sz="8000">
                <a:ea typeface="宋体" pitchFamily="2" charset="-122"/>
              </a:defRPr>
            </a:lvl1pPr>
          </a:lstStyle>
          <a:p>
            <a:fld id="{B5993D28-D63C-476D-9EBC-C9400F957817}" type="slidenum">
              <a:rPr lang="zh-CN" altLang="en-US"/>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224463" rtl="0" eaLnBrk="0" fontAlgn="base" hangingPunct="0">
        <a:spcBef>
          <a:spcPct val="0"/>
        </a:spcBef>
        <a:spcAft>
          <a:spcPct val="0"/>
        </a:spcAft>
        <a:defRPr sz="25100">
          <a:solidFill>
            <a:schemeClr val="tx2"/>
          </a:solidFill>
          <a:latin typeface="+mj-lt"/>
          <a:ea typeface="+mj-ea"/>
          <a:cs typeface="+mj-cs"/>
        </a:defRPr>
      </a:lvl1pPr>
      <a:lvl2pPr algn="ctr" defTabSz="5224463" rtl="0" eaLnBrk="0" fontAlgn="base" hangingPunct="0">
        <a:spcBef>
          <a:spcPct val="0"/>
        </a:spcBef>
        <a:spcAft>
          <a:spcPct val="0"/>
        </a:spcAft>
        <a:defRPr sz="25100">
          <a:solidFill>
            <a:schemeClr val="tx2"/>
          </a:solidFill>
          <a:latin typeface="Times New Roman" pitchFamily="18" charset="0"/>
        </a:defRPr>
      </a:lvl2pPr>
      <a:lvl3pPr algn="ctr" defTabSz="5224463" rtl="0" eaLnBrk="0" fontAlgn="base" hangingPunct="0">
        <a:spcBef>
          <a:spcPct val="0"/>
        </a:spcBef>
        <a:spcAft>
          <a:spcPct val="0"/>
        </a:spcAft>
        <a:defRPr sz="25100">
          <a:solidFill>
            <a:schemeClr val="tx2"/>
          </a:solidFill>
          <a:latin typeface="Times New Roman" pitchFamily="18" charset="0"/>
        </a:defRPr>
      </a:lvl3pPr>
      <a:lvl4pPr algn="ctr" defTabSz="5224463" rtl="0" eaLnBrk="0" fontAlgn="base" hangingPunct="0">
        <a:spcBef>
          <a:spcPct val="0"/>
        </a:spcBef>
        <a:spcAft>
          <a:spcPct val="0"/>
        </a:spcAft>
        <a:defRPr sz="25100">
          <a:solidFill>
            <a:schemeClr val="tx2"/>
          </a:solidFill>
          <a:latin typeface="Times New Roman" pitchFamily="18" charset="0"/>
        </a:defRPr>
      </a:lvl4pPr>
      <a:lvl5pPr algn="ctr" defTabSz="5224463" rtl="0" eaLnBrk="0" fontAlgn="base" hangingPunct="0">
        <a:spcBef>
          <a:spcPct val="0"/>
        </a:spcBef>
        <a:spcAft>
          <a:spcPct val="0"/>
        </a:spcAft>
        <a:defRPr sz="25100">
          <a:solidFill>
            <a:schemeClr val="tx2"/>
          </a:solidFill>
          <a:latin typeface="Times New Roman" pitchFamily="18" charset="0"/>
        </a:defRPr>
      </a:lvl5pPr>
      <a:lvl6pPr marL="457200" algn="ctr" defTabSz="5224463" rtl="0" fontAlgn="base">
        <a:spcBef>
          <a:spcPct val="0"/>
        </a:spcBef>
        <a:spcAft>
          <a:spcPct val="0"/>
        </a:spcAft>
        <a:defRPr sz="25100">
          <a:solidFill>
            <a:schemeClr val="tx2"/>
          </a:solidFill>
          <a:latin typeface="Times New Roman" pitchFamily="18" charset="0"/>
        </a:defRPr>
      </a:lvl6pPr>
      <a:lvl7pPr marL="914400" algn="ctr" defTabSz="5224463" rtl="0" fontAlgn="base">
        <a:spcBef>
          <a:spcPct val="0"/>
        </a:spcBef>
        <a:spcAft>
          <a:spcPct val="0"/>
        </a:spcAft>
        <a:defRPr sz="25100">
          <a:solidFill>
            <a:schemeClr val="tx2"/>
          </a:solidFill>
          <a:latin typeface="Times New Roman" pitchFamily="18" charset="0"/>
        </a:defRPr>
      </a:lvl7pPr>
      <a:lvl8pPr marL="1371600" algn="ctr" defTabSz="5224463" rtl="0" fontAlgn="base">
        <a:spcBef>
          <a:spcPct val="0"/>
        </a:spcBef>
        <a:spcAft>
          <a:spcPct val="0"/>
        </a:spcAft>
        <a:defRPr sz="25100">
          <a:solidFill>
            <a:schemeClr val="tx2"/>
          </a:solidFill>
          <a:latin typeface="Times New Roman" pitchFamily="18" charset="0"/>
        </a:defRPr>
      </a:lvl8pPr>
      <a:lvl9pPr marL="1828800" algn="ctr" defTabSz="5224463" rtl="0" fontAlgn="base">
        <a:spcBef>
          <a:spcPct val="0"/>
        </a:spcBef>
        <a:spcAft>
          <a:spcPct val="0"/>
        </a:spcAft>
        <a:defRPr sz="25100">
          <a:solidFill>
            <a:schemeClr val="tx2"/>
          </a:solidFill>
          <a:latin typeface="Times New Roman" pitchFamily="18" charset="0"/>
        </a:defRPr>
      </a:lvl9pPr>
    </p:titleStyle>
    <p:bodyStyle>
      <a:lvl1pPr marL="1958975" indent="-1958975" algn="l" defTabSz="5224463" rtl="0" eaLnBrk="0" fontAlgn="base" hangingPunct="0">
        <a:spcBef>
          <a:spcPct val="20000"/>
        </a:spcBef>
        <a:spcAft>
          <a:spcPct val="0"/>
        </a:spcAft>
        <a:buChar char="•"/>
        <a:defRPr sz="18300">
          <a:solidFill>
            <a:schemeClr val="tx1"/>
          </a:solidFill>
          <a:latin typeface="+mn-lt"/>
          <a:ea typeface="+mn-ea"/>
          <a:cs typeface="+mn-cs"/>
        </a:defRPr>
      </a:lvl1pPr>
      <a:lvl2pPr marL="4244975" indent="-1631950" algn="l" defTabSz="5224463" rtl="0" eaLnBrk="0" fontAlgn="base" hangingPunct="0">
        <a:spcBef>
          <a:spcPct val="20000"/>
        </a:spcBef>
        <a:spcAft>
          <a:spcPct val="0"/>
        </a:spcAft>
        <a:buChar char="–"/>
        <a:defRPr sz="16000">
          <a:solidFill>
            <a:schemeClr val="tx1"/>
          </a:solidFill>
          <a:latin typeface="+mn-lt"/>
        </a:defRPr>
      </a:lvl2pPr>
      <a:lvl3pPr marL="6530975" indent="-1306513" algn="l" defTabSz="5224463" rtl="0" eaLnBrk="0" fontAlgn="base" hangingPunct="0">
        <a:spcBef>
          <a:spcPct val="20000"/>
        </a:spcBef>
        <a:spcAft>
          <a:spcPct val="0"/>
        </a:spcAft>
        <a:buChar char="•"/>
        <a:defRPr sz="13700">
          <a:solidFill>
            <a:schemeClr val="tx1"/>
          </a:solidFill>
          <a:latin typeface="+mn-lt"/>
        </a:defRPr>
      </a:lvl3pPr>
      <a:lvl4pPr marL="9144000" indent="-1306513" algn="l" defTabSz="5224463" rtl="0" eaLnBrk="0" fontAlgn="base" hangingPunct="0">
        <a:spcBef>
          <a:spcPct val="20000"/>
        </a:spcBef>
        <a:spcAft>
          <a:spcPct val="0"/>
        </a:spcAft>
        <a:buChar char="–"/>
        <a:defRPr sz="11400">
          <a:solidFill>
            <a:schemeClr val="tx1"/>
          </a:solidFill>
          <a:latin typeface="+mn-lt"/>
        </a:defRPr>
      </a:lvl4pPr>
      <a:lvl5pPr marL="11757025" indent="-1306513" algn="l" defTabSz="5224463" rtl="0" eaLnBrk="0" fontAlgn="base" hangingPunct="0">
        <a:spcBef>
          <a:spcPct val="20000"/>
        </a:spcBef>
        <a:spcAft>
          <a:spcPct val="0"/>
        </a:spcAft>
        <a:buChar char="»"/>
        <a:defRPr sz="11400">
          <a:solidFill>
            <a:schemeClr val="tx1"/>
          </a:solidFill>
          <a:latin typeface="+mn-lt"/>
        </a:defRPr>
      </a:lvl5pPr>
      <a:lvl6pPr marL="12214225" indent="-1306513" algn="l" defTabSz="5224463" rtl="0" fontAlgn="base">
        <a:spcBef>
          <a:spcPct val="20000"/>
        </a:spcBef>
        <a:spcAft>
          <a:spcPct val="0"/>
        </a:spcAft>
        <a:buChar char="»"/>
        <a:defRPr sz="11400">
          <a:solidFill>
            <a:schemeClr val="tx1"/>
          </a:solidFill>
          <a:latin typeface="+mn-lt"/>
        </a:defRPr>
      </a:lvl6pPr>
      <a:lvl7pPr marL="12671425" indent="-1306513" algn="l" defTabSz="5224463" rtl="0" fontAlgn="base">
        <a:spcBef>
          <a:spcPct val="20000"/>
        </a:spcBef>
        <a:spcAft>
          <a:spcPct val="0"/>
        </a:spcAft>
        <a:buChar char="»"/>
        <a:defRPr sz="11400">
          <a:solidFill>
            <a:schemeClr val="tx1"/>
          </a:solidFill>
          <a:latin typeface="+mn-lt"/>
        </a:defRPr>
      </a:lvl7pPr>
      <a:lvl8pPr marL="13128625" indent="-1306513" algn="l" defTabSz="5224463" rtl="0" fontAlgn="base">
        <a:spcBef>
          <a:spcPct val="20000"/>
        </a:spcBef>
        <a:spcAft>
          <a:spcPct val="0"/>
        </a:spcAft>
        <a:buChar char="»"/>
        <a:defRPr sz="11400">
          <a:solidFill>
            <a:schemeClr val="tx1"/>
          </a:solidFill>
          <a:latin typeface="+mn-lt"/>
        </a:defRPr>
      </a:lvl8pPr>
      <a:lvl9pPr marL="13585825" indent="-1306513" algn="l" defTabSz="5224463" rtl="0" fontAlgn="base">
        <a:spcBef>
          <a:spcPct val="20000"/>
        </a:spcBef>
        <a:spcAft>
          <a:spcPct val="0"/>
        </a:spcAft>
        <a:buChar char="»"/>
        <a:defRPr sz="1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Grafik 5" descr="BIRD_3C.jpg"/>
          <p:cNvPicPr>
            <a:picLocks noChangeAspect="1"/>
          </p:cNvPicPr>
          <p:nvPr/>
        </p:nvPicPr>
        <p:blipFill>
          <a:blip r:embed="rId3" cstate="print"/>
          <a:srcRect/>
          <a:stretch>
            <a:fillRect/>
          </a:stretch>
        </p:blipFill>
        <p:spPr bwMode="auto">
          <a:xfrm>
            <a:off x="41605200" y="-304800"/>
            <a:ext cx="7543800" cy="5829300"/>
          </a:xfrm>
          <a:prstGeom prst="rect">
            <a:avLst/>
          </a:prstGeom>
          <a:noFill/>
          <a:ln w="9525">
            <a:noFill/>
            <a:miter lim="800000"/>
            <a:headEnd/>
            <a:tailEnd/>
          </a:ln>
        </p:spPr>
      </p:pic>
      <p:sp>
        <p:nvSpPr>
          <p:cNvPr id="2375" name="Rectangle 327"/>
          <p:cNvSpPr>
            <a:spLocks noChangeArrowheads="1"/>
          </p:cNvSpPr>
          <p:nvPr/>
        </p:nvSpPr>
        <p:spPr bwMode="auto">
          <a:xfrm>
            <a:off x="1219200" y="4480557"/>
            <a:ext cx="15544800" cy="30946933"/>
          </a:xfrm>
          <a:prstGeom prst="rect">
            <a:avLst/>
          </a:prstGeom>
          <a:solidFill>
            <a:schemeClr val="accent2">
              <a:lumMod val="20000"/>
              <a:lumOff val="80000"/>
              <a:alpha val="50000"/>
            </a:schemeClr>
          </a:solidFill>
          <a:ln w="9525">
            <a:solidFill>
              <a:schemeClr val="tx1"/>
            </a:solidFill>
            <a:miter lim="800000"/>
            <a:headEnd/>
            <a:tailEnd/>
          </a:ln>
        </p:spPr>
        <p:txBody>
          <a:bodyPr wrap="square" lIns="182880" tIns="182880" rIns="182880" bIns="182880">
            <a:spAutoFit/>
          </a:bodyPr>
          <a:lstStyle/>
          <a:p>
            <a:r>
              <a:rPr lang="en-US" sz="3200" b="1" dirty="0" smtClean="0">
                <a:latin typeface="Calibri" pitchFamily="34" charset="0"/>
                <a:cs typeface="Calibri" pitchFamily="34" charset="0"/>
              </a:rPr>
              <a:t>Introduction</a:t>
            </a:r>
            <a:endParaRPr lang="en-US" sz="3200" dirty="0">
              <a:latin typeface="Calibri" pitchFamily="34" charset="0"/>
              <a:cs typeface="Calibri" pitchFamily="34" charset="0"/>
            </a:endParaRPr>
          </a:p>
          <a:p>
            <a:pPr indent="474663"/>
            <a:r>
              <a:rPr lang="en-US" sz="2900" dirty="0">
                <a:latin typeface="Calibri" pitchFamily="34" charset="0"/>
                <a:cs typeface="Calibri" pitchFamily="34" charset="0"/>
              </a:rPr>
              <a:t>According to the recent release of 2010 census counts U.S. population has increased from 281,421,906 in 2000 to 308,745,538 in 2010, an increase of 27,323,632 or 9.7 percent. During the 1990s, </a:t>
            </a:r>
            <a:r>
              <a:rPr lang="en-US" sz="2900" dirty="0" smtClean="0">
                <a:latin typeface="Calibri" pitchFamily="34" charset="0"/>
                <a:cs typeface="Calibri" pitchFamily="34" charset="0"/>
              </a:rPr>
              <a:t>U.S. </a:t>
            </a:r>
            <a:r>
              <a:rPr lang="en-US" sz="2900" dirty="0">
                <a:latin typeface="Calibri" pitchFamily="34" charset="0"/>
                <a:cs typeface="Calibri" pitchFamily="34" charset="0"/>
              </a:rPr>
              <a:t>population increased from 248,709,873 in 1990 to 281,421,906 in 2000. This is an increase of 32,712,033 persons or 13.2 percent between April 1, 1990 and April 1, 2000. The growth of </a:t>
            </a:r>
            <a:r>
              <a:rPr lang="en-US" sz="2900" dirty="0" smtClean="0">
                <a:latin typeface="Calibri" pitchFamily="34" charset="0"/>
                <a:cs typeface="Calibri" pitchFamily="34" charset="0"/>
              </a:rPr>
              <a:t>U.S. </a:t>
            </a:r>
            <a:r>
              <a:rPr lang="en-US" sz="2900" dirty="0">
                <a:latin typeface="Calibri" pitchFamily="34" charset="0"/>
                <a:cs typeface="Calibri" pitchFamily="34" charset="0"/>
              </a:rPr>
              <a:t>population has slowed during the 2000s compared to the 1990s. The population of the Northeast has increased from 53,594,378 in 2000 to 55,317,240 in 2010, a change of 1,722,862 persons or 3.2 percent. During the same time the Midwest population increased by 2,885,018 persons or 3.9 percent. The population of the South grew from 100,236,820 in 2000 to 114,555,744 in 2010, an increase of 14,318,924 persons or 14.3 percent. The population of West grew from 63,197,932 in 2000 to 71,945,553 in 2010, an increase of 8,747,621 persons or 13.8 percent. In this paper we examine the change in size, composition, and distribution of </a:t>
            </a:r>
            <a:r>
              <a:rPr lang="en-US" sz="2900" dirty="0" smtClean="0">
                <a:latin typeface="Calibri" pitchFamily="34" charset="0"/>
                <a:cs typeface="Calibri" pitchFamily="34" charset="0"/>
              </a:rPr>
              <a:t>U.S. </a:t>
            </a:r>
            <a:r>
              <a:rPr lang="en-US" sz="2900" dirty="0">
                <a:latin typeface="Calibri" pitchFamily="34" charset="0"/>
                <a:cs typeface="Calibri" pitchFamily="34" charset="0"/>
              </a:rPr>
              <a:t>population from 2000-2010</a:t>
            </a:r>
            <a:r>
              <a:rPr lang="en-US" sz="2900" dirty="0" smtClean="0">
                <a:latin typeface="Calibri" pitchFamily="34" charset="0"/>
                <a:cs typeface="Calibri" pitchFamily="34" charset="0"/>
              </a:rPr>
              <a:t>.</a:t>
            </a:r>
          </a:p>
          <a:p>
            <a:pPr indent="474663"/>
            <a:endParaRPr lang="en-US" sz="2900" dirty="0">
              <a:latin typeface="Calibri" pitchFamily="34" charset="0"/>
              <a:cs typeface="Calibri" pitchFamily="34" charset="0"/>
            </a:endParaRPr>
          </a:p>
          <a:p>
            <a:r>
              <a:rPr lang="en-US" sz="3200" b="1" dirty="0" smtClean="0">
                <a:latin typeface="Calibri" pitchFamily="34" charset="0"/>
                <a:cs typeface="Calibri" pitchFamily="34" charset="0"/>
              </a:rPr>
              <a:t>Change </a:t>
            </a:r>
            <a:r>
              <a:rPr lang="en-US" sz="3200" b="1" dirty="0">
                <a:latin typeface="Calibri" pitchFamily="34" charset="0"/>
                <a:cs typeface="Calibri" pitchFamily="34" charset="0"/>
              </a:rPr>
              <a:t>in Size, 2000-2010</a:t>
            </a:r>
            <a:endParaRPr lang="en-US" sz="3200" dirty="0">
              <a:latin typeface="Calibri" pitchFamily="34" charset="0"/>
              <a:cs typeface="Calibri" pitchFamily="34" charset="0"/>
            </a:endParaRPr>
          </a:p>
          <a:p>
            <a:pPr indent="474663"/>
            <a:r>
              <a:rPr lang="en-US" sz="2900" dirty="0">
                <a:latin typeface="Calibri" pitchFamily="34" charset="0"/>
                <a:cs typeface="Calibri" pitchFamily="34" charset="0"/>
              </a:rPr>
              <a:t>The size of the </a:t>
            </a:r>
            <a:r>
              <a:rPr lang="en-US" sz="2900" dirty="0" smtClean="0">
                <a:latin typeface="Calibri" pitchFamily="34" charset="0"/>
                <a:cs typeface="Calibri" pitchFamily="34" charset="0"/>
              </a:rPr>
              <a:t>U.S. </a:t>
            </a:r>
            <a:r>
              <a:rPr lang="en-US" sz="2900" dirty="0">
                <a:latin typeface="Calibri" pitchFamily="34" charset="0"/>
                <a:cs typeface="Calibri" pitchFamily="34" charset="0"/>
              </a:rPr>
              <a:t>population has more than doubled in the past 60 years, increasing from 150.7 million in 1950 to 308.7 million in 2010.  The population growth of 27,323,632 persons between 2000 and 2010 represents the third largest annualized increase of 2,732,362 persons per year in </a:t>
            </a:r>
            <a:r>
              <a:rPr lang="en-US" sz="2900" dirty="0" smtClean="0">
                <a:latin typeface="Calibri" pitchFamily="34" charset="0"/>
                <a:cs typeface="Calibri" pitchFamily="34" charset="0"/>
              </a:rPr>
              <a:t>U.S. </a:t>
            </a:r>
            <a:r>
              <a:rPr lang="en-US" sz="2900" dirty="0">
                <a:latin typeface="Calibri" pitchFamily="34" charset="0"/>
                <a:cs typeface="Calibri" pitchFamily="34" charset="0"/>
              </a:rPr>
              <a:t>history. The increase of 27,323,632 persons during the 2000-2010 period was equivalent to the total 2010 census populations of Texas and New Mexico. </a:t>
            </a:r>
            <a:r>
              <a:rPr lang="en-US" sz="2900" dirty="0" smtClean="0">
                <a:latin typeface="Calibri" pitchFamily="34" charset="0"/>
                <a:cs typeface="Calibri" pitchFamily="34" charset="0"/>
              </a:rPr>
              <a:t>Almost </a:t>
            </a:r>
            <a:r>
              <a:rPr lang="en-US" sz="2900" dirty="0">
                <a:latin typeface="Calibri" pitchFamily="34" charset="0"/>
                <a:cs typeface="Calibri" pitchFamily="34" charset="0"/>
              </a:rPr>
              <a:t>63 percent of the growth of </a:t>
            </a:r>
            <a:r>
              <a:rPr lang="en-US" sz="2900" dirty="0" smtClean="0">
                <a:latin typeface="Calibri" pitchFamily="34" charset="0"/>
                <a:cs typeface="Calibri" pitchFamily="34" charset="0"/>
              </a:rPr>
              <a:t>U.S. </a:t>
            </a:r>
            <a:r>
              <a:rPr lang="en-US" sz="2900" dirty="0">
                <a:latin typeface="Calibri" pitchFamily="34" charset="0"/>
                <a:cs typeface="Calibri" pitchFamily="34" charset="0"/>
              </a:rPr>
              <a:t>population was due to natural increase while 37 percent was due to international migration. </a:t>
            </a:r>
            <a:endParaRPr lang="en-US" sz="2900" dirty="0" smtClean="0">
              <a:latin typeface="Calibri" pitchFamily="34" charset="0"/>
              <a:cs typeface="Calibri" pitchFamily="34" charset="0"/>
            </a:endParaRPr>
          </a:p>
          <a:p>
            <a:pPr indent="474663"/>
            <a:endParaRPr lang="en-US" sz="2900" dirty="0">
              <a:latin typeface="Calibri" pitchFamily="34" charset="0"/>
              <a:cs typeface="Calibri" pitchFamily="34" charset="0"/>
            </a:endParaRPr>
          </a:p>
          <a:p>
            <a:r>
              <a:rPr lang="en-US" sz="3200" b="1" dirty="0" smtClean="0">
                <a:latin typeface="Calibri" pitchFamily="34" charset="0"/>
                <a:cs typeface="Calibri" pitchFamily="34" charset="0"/>
              </a:rPr>
              <a:t>Change </a:t>
            </a:r>
            <a:r>
              <a:rPr lang="en-US" sz="3200" b="1" dirty="0">
                <a:latin typeface="Calibri" pitchFamily="34" charset="0"/>
                <a:cs typeface="Calibri" pitchFamily="34" charset="0"/>
              </a:rPr>
              <a:t>in Composition, 2000-2010</a:t>
            </a:r>
            <a:endParaRPr lang="en-US" sz="3200" dirty="0">
              <a:latin typeface="Calibri" pitchFamily="34" charset="0"/>
              <a:cs typeface="Calibri" pitchFamily="34" charset="0"/>
            </a:endParaRPr>
          </a:p>
          <a:p>
            <a:pPr indent="474663"/>
            <a:r>
              <a:rPr lang="en-US" sz="2900" dirty="0" smtClean="0">
                <a:latin typeface="Calibri" pitchFamily="34" charset="0"/>
                <a:cs typeface="Calibri" pitchFamily="34" charset="0"/>
              </a:rPr>
              <a:t>The </a:t>
            </a:r>
            <a:r>
              <a:rPr lang="en-US" sz="2900" dirty="0">
                <a:latin typeface="Calibri" pitchFamily="34" charset="0"/>
                <a:cs typeface="Calibri" pitchFamily="34" charset="0"/>
              </a:rPr>
              <a:t>populations of 2000 and 2010 by race/ethnicity were derived by the authors from PL94-171 for each respective census year [1, 2].  During 2000-2010, the Non-Hispanic White only population increased from 194,552,774 to 196,817,552 the Non-Hispanic Black population increased from 33,947,837 to 37,685,848 the Non-Hispanic Asians increased from 10,123,169 to 14,465,124, the Non-Hispanic Native Hawaiians and Non-Hispanic Other Pacific Islanders increased from 353,509 to 481,576, the Non-Hispanic Some Other Race group increased from 467,770 to 604,265, and the Non-Hispanic Two or More Races group increased from 4,602,146 to 5,966,481. The Hispanic or Latino ethnic group, which can be of any race, increased from 35,305,818 to 50,477,594. </a:t>
            </a:r>
          </a:p>
          <a:p>
            <a:pPr indent="474663"/>
            <a:r>
              <a:rPr lang="en-US" sz="2900" dirty="0" smtClean="0">
                <a:latin typeface="Calibri" pitchFamily="34" charset="0"/>
                <a:cs typeface="Calibri" pitchFamily="34" charset="0"/>
              </a:rPr>
              <a:t>In </a:t>
            </a:r>
            <a:r>
              <a:rPr lang="en-US" sz="2900" dirty="0">
                <a:latin typeface="Calibri" pitchFamily="34" charset="0"/>
                <a:cs typeface="Calibri" pitchFamily="34" charset="0"/>
              </a:rPr>
              <a:t>terms of percent change, the Hispanic or Latino grouped gained the most (43.0); they were followed by Asians (42.9), Native Hawaiian and Other Pacific Islanders (36.2), and Some Other Race group (29.2). As a result of these changes, the proportion of the Anglo (Non-Hispanic White) population decreased from 69.2 percent of the </a:t>
            </a:r>
            <a:r>
              <a:rPr lang="en-US" sz="2900" dirty="0" smtClean="0">
                <a:latin typeface="Calibri" pitchFamily="34" charset="0"/>
                <a:cs typeface="Calibri" pitchFamily="34" charset="0"/>
              </a:rPr>
              <a:t>U.S. </a:t>
            </a:r>
            <a:r>
              <a:rPr lang="en-US" sz="2900" dirty="0">
                <a:latin typeface="Calibri" pitchFamily="34" charset="0"/>
                <a:cs typeface="Calibri" pitchFamily="34" charset="0"/>
              </a:rPr>
              <a:t>population in 2000 to 63.8 percent in 2010.  The proportion of Black population increased from 11.0 percent in 2000 to 12.0 percent in 2010.  The Hispanic proportion increased from 12.5 percent in 2000 to 16.3 percent in 2010. The proportion of Asian population increased from 3.6 percent in 2000 to 4.7 percent in 2010. The proportion of Other (the sum of all other Non-Hispanic groups) population increased from 2.6 percent in 2000 to 3.0 percent in 2010. </a:t>
            </a:r>
          </a:p>
          <a:p>
            <a:pPr indent="474663"/>
            <a:r>
              <a:rPr lang="en-US" sz="2900" dirty="0">
                <a:latin typeface="Calibri" pitchFamily="34" charset="0"/>
                <a:cs typeface="Calibri" pitchFamily="34" charset="0"/>
              </a:rPr>
              <a:t> </a:t>
            </a:r>
          </a:p>
          <a:p>
            <a:r>
              <a:rPr lang="en-US" sz="3200" b="1" dirty="0" smtClean="0">
                <a:latin typeface="Calibri" pitchFamily="34" charset="0"/>
                <a:cs typeface="Calibri" pitchFamily="34" charset="0"/>
              </a:rPr>
              <a:t>Change </a:t>
            </a:r>
            <a:r>
              <a:rPr lang="en-US" sz="3200" b="1" dirty="0">
                <a:latin typeface="Calibri" pitchFamily="34" charset="0"/>
                <a:cs typeface="Calibri" pitchFamily="34" charset="0"/>
              </a:rPr>
              <a:t>in Distribution, 2000-2010</a:t>
            </a:r>
            <a:endParaRPr lang="en-US" sz="3200" dirty="0">
              <a:latin typeface="Calibri" pitchFamily="34" charset="0"/>
              <a:cs typeface="Calibri" pitchFamily="34" charset="0"/>
            </a:endParaRPr>
          </a:p>
          <a:p>
            <a:pPr indent="474663"/>
            <a:r>
              <a:rPr lang="en-US" sz="2900" dirty="0" smtClean="0">
                <a:latin typeface="Calibri" pitchFamily="34" charset="0"/>
                <a:cs typeface="Calibri" pitchFamily="34" charset="0"/>
              </a:rPr>
              <a:t>Population </a:t>
            </a:r>
            <a:r>
              <a:rPr lang="en-US" sz="2900" dirty="0">
                <a:latin typeface="Calibri" pitchFamily="34" charset="0"/>
                <a:cs typeface="Calibri" pitchFamily="34" charset="0"/>
              </a:rPr>
              <a:t>growth has not been distributed evenly throughout the nation.  Some parts of the nation have grown rapidly, some have grown slowly and others have grown steadily.  The following sections examine the patterns of population growth for regions and divisions.</a:t>
            </a:r>
          </a:p>
          <a:p>
            <a:pPr indent="474663"/>
            <a:r>
              <a:rPr lang="en-US" sz="2900" dirty="0">
                <a:latin typeface="Calibri" pitchFamily="34" charset="0"/>
                <a:cs typeface="Calibri" pitchFamily="34" charset="0"/>
              </a:rPr>
              <a:t> </a:t>
            </a:r>
          </a:p>
          <a:p>
            <a:r>
              <a:rPr lang="en-US" sz="3200" b="1" dirty="0" smtClean="0">
                <a:latin typeface="Calibri" pitchFamily="34" charset="0"/>
                <a:cs typeface="Calibri" pitchFamily="34" charset="0"/>
              </a:rPr>
              <a:t>Population Change by </a:t>
            </a:r>
            <a:r>
              <a:rPr lang="en-US" sz="3200" b="1" dirty="0">
                <a:latin typeface="Calibri" pitchFamily="34" charset="0"/>
                <a:cs typeface="Calibri" pitchFamily="34" charset="0"/>
              </a:rPr>
              <a:t>Regions, 1990-2000 and 2000-2010</a:t>
            </a:r>
            <a:endParaRPr lang="en-US" sz="3200" dirty="0">
              <a:latin typeface="Calibri" pitchFamily="34" charset="0"/>
              <a:cs typeface="Calibri" pitchFamily="34" charset="0"/>
            </a:endParaRPr>
          </a:p>
          <a:p>
            <a:pPr indent="474663"/>
            <a:r>
              <a:rPr lang="en-US" sz="2900" dirty="0" smtClean="0">
                <a:latin typeface="Calibri" pitchFamily="34" charset="0"/>
                <a:cs typeface="Calibri" pitchFamily="34" charset="0"/>
              </a:rPr>
              <a:t>In </a:t>
            </a:r>
            <a:r>
              <a:rPr lang="en-US" sz="2900" dirty="0">
                <a:latin typeface="Calibri" pitchFamily="34" charset="0"/>
                <a:cs typeface="Calibri" pitchFamily="34" charset="0"/>
              </a:rPr>
              <a:t>this section we examine the patterns of population growth by regions.  There are 4 regions in the </a:t>
            </a:r>
            <a:r>
              <a:rPr lang="en-US" sz="2900" dirty="0" smtClean="0">
                <a:latin typeface="Calibri" pitchFamily="34" charset="0"/>
                <a:cs typeface="Calibri" pitchFamily="34" charset="0"/>
              </a:rPr>
              <a:t>U.S. </a:t>
            </a:r>
            <a:r>
              <a:rPr lang="en-US" sz="2900" dirty="0">
                <a:latin typeface="Calibri" pitchFamily="34" charset="0"/>
                <a:cs typeface="Calibri" pitchFamily="34" charset="0"/>
              </a:rPr>
              <a:t>(see Figure 1). All four regions experienced population growth during the 1990s and also during the 2000s. During the 1990s, the South gained the most population (14,790,890), followed by the West (10,411,850).  The Northeast region gained the least population (2,785,149). A similar pattern of change has been observed during 2000-2010.  The population of the South region increased from 100,236,820 in 2000 to 114,555,744 in 2010.  The population of the West Region increased from 63,197,932 in 2000 to 71,945,553 in 2010.  The population of the Midwest Region increased from 64,392,776 in 2000 to 66,927,001 in 2010. The population of the Northeast region increased from 53,594,378 in 2000 to 55,317,240 in 2010. In terms of numerical increase, the South Region gained 14,318,924 persons, the West Region gained 8,747,621 persons, the Midwest Region gained 2,534,225 persons, and the Northeast Region gained 1,722,862 from 2000 to 2010.  </a:t>
            </a:r>
          </a:p>
          <a:p>
            <a:pPr indent="474663"/>
            <a:r>
              <a:rPr lang="en-US" sz="2900" dirty="0" smtClean="0">
                <a:latin typeface="Calibri" pitchFamily="34" charset="0"/>
                <a:cs typeface="Calibri" pitchFamily="34" charset="0"/>
              </a:rPr>
              <a:t>In </a:t>
            </a:r>
            <a:r>
              <a:rPr lang="en-US" sz="2900" dirty="0">
                <a:latin typeface="Calibri" pitchFamily="34" charset="0"/>
                <a:cs typeface="Calibri" pitchFamily="34" charset="0"/>
              </a:rPr>
              <a:t>terms of percent population change, the fastest growing regions during 2000-2010 have been the South with a 14.3 percent increase, followed by the West with an increase of 13.8 percent.  The slowest growing regions have been the Northeast with a 3.2 percent increase, followed by Midwest with an increase of 3.9 percent. </a:t>
            </a:r>
          </a:p>
          <a:p>
            <a:pPr indent="474663"/>
            <a:r>
              <a:rPr lang="en-US" sz="2900" dirty="0" smtClean="0">
                <a:latin typeface="Calibri" pitchFamily="34" charset="0"/>
                <a:cs typeface="Calibri" pitchFamily="34" charset="0"/>
              </a:rPr>
              <a:t>Population </a:t>
            </a:r>
            <a:r>
              <a:rPr lang="en-US" sz="2900" dirty="0">
                <a:latin typeface="Calibri" pitchFamily="34" charset="0"/>
                <a:cs typeface="Calibri" pitchFamily="34" charset="0"/>
              </a:rPr>
              <a:t>change results either from natural increase or net migration. If these factors are examined in conjunction with the data on total population change, several important patterns are evident.  An examination of the data in Table </a:t>
            </a:r>
            <a:r>
              <a:rPr lang="en-US" sz="2900" dirty="0" smtClean="0">
                <a:latin typeface="Calibri" pitchFamily="34" charset="0"/>
                <a:cs typeface="Calibri" pitchFamily="34" charset="0"/>
              </a:rPr>
              <a:t>1 </a:t>
            </a:r>
            <a:r>
              <a:rPr lang="en-US" sz="2900" dirty="0">
                <a:latin typeface="Calibri" pitchFamily="34" charset="0"/>
                <a:cs typeface="Calibri" pitchFamily="34" charset="0"/>
              </a:rPr>
              <a:t>indicates that the Northeast and the Midwest regions have experienced net outmigration while the South and West experienced net </a:t>
            </a:r>
            <a:r>
              <a:rPr lang="en-US" sz="2900" dirty="0" err="1" smtClean="0">
                <a:latin typeface="Calibri" pitchFamily="34" charset="0"/>
                <a:cs typeface="Calibri" pitchFamily="34" charset="0"/>
              </a:rPr>
              <a:t>inmigration</a:t>
            </a:r>
            <a:r>
              <a:rPr lang="en-US" sz="2900" dirty="0">
                <a:latin typeface="Calibri" pitchFamily="34" charset="0"/>
                <a:cs typeface="Calibri" pitchFamily="34" charset="0"/>
              </a:rPr>
              <a:t>.  </a:t>
            </a:r>
            <a:endParaRPr lang="en-US" sz="2900" dirty="0" smtClean="0">
              <a:latin typeface="Calibri" pitchFamily="34" charset="0"/>
              <a:cs typeface="Calibri" pitchFamily="34" charset="0"/>
            </a:endParaRPr>
          </a:p>
          <a:p>
            <a:pPr indent="474663"/>
            <a:endParaRPr lang="en-US" sz="2900" dirty="0">
              <a:latin typeface="Calibri" pitchFamily="34" charset="0"/>
              <a:cs typeface="Calibri" pitchFamily="34" charset="0"/>
            </a:endParaRPr>
          </a:p>
          <a:p>
            <a:pPr indent="474663"/>
            <a:endParaRPr lang="en-US" sz="2900" dirty="0">
              <a:latin typeface="Calibri" pitchFamily="34" charset="0"/>
              <a:cs typeface="Calibri" pitchFamily="34" charset="0"/>
            </a:endParaRPr>
          </a:p>
        </p:txBody>
      </p:sp>
      <p:sp>
        <p:nvSpPr>
          <p:cNvPr id="2057" name="Text Box 1540"/>
          <p:cNvSpPr txBox="1">
            <a:spLocks noChangeArrowheads="1"/>
          </p:cNvSpPr>
          <p:nvPr/>
        </p:nvSpPr>
        <p:spPr bwMode="auto">
          <a:xfrm>
            <a:off x="34594800" y="4480559"/>
            <a:ext cx="15544800" cy="30632400"/>
          </a:xfrm>
          <a:prstGeom prst="rect">
            <a:avLst/>
          </a:prstGeom>
          <a:solidFill>
            <a:schemeClr val="accent2">
              <a:lumMod val="20000"/>
              <a:lumOff val="80000"/>
              <a:alpha val="50000"/>
            </a:schemeClr>
          </a:solidFill>
          <a:ln w="9525">
            <a:solidFill>
              <a:srgbClr val="000000"/>
            </a:solidFill>
            <a:miter lim="800000"/>
            <a:headEnd/>
            <a:tailEnd/>
          </a:ln>
          <a:extLst/>
        </p:spPr>
        <p:txBody>
          <a:bodyPr wrap="square" lIns="182880" rIns="182880">
            <a:spAutoFit/>
          </a:bodyPr>
          <a:lstStyle>
            <a:lvl1pPr marL="457200" indent="-457200" defTabSz="457200" eaLnBrk="0" hangingPunct="0">
              <a:defRPr sz="2000">
                <a:solidFill>
                  <a:schemeClr val="tx1"/>
                </a:solidFill>
                <a:latin typeface="Times New Roman" pitchFamily="18" charset="0"/>
              </a:defRPr>
            </a:lvl1pPr>
            <a:lvl2pPr marL="742950" indent="-285750" defTabSz="457200" eaLnBrk="0" hangingPunct="0">
              <a:defRPr sz="2000">
                <a:solidFill>
                  <a:schemeClr val="tx1"/>
                </a:solidFill>
                <a:latin typeface="Times New Roman" pitchFamily="18" charset="0"/>
              </a:defRPr>
            </a:lvl2pPr>
            <a:lvl3pPr marL="1143000" indent="-228600" defTabSz="457200" eaLnBrk="0" hangingPunct="0">
              <a:defRPr sz="2000">
                <a:solidFill>
                  <a:schemeClr val="tx1"/>
                </a:solidFill>
                <a:latin typeface="Times New Roman" pitchFamily="18" charset="0"/>
              </a:defRPr>
            </a:lvl3pPr>
            <a:lvl4pPr marL="1600200" indent="-228600" defTabSz="457200" eaLnBrk="0" hangingPunct="0">
              <a:defRPr sz="2000">
                <a:solidFill>
                  <a:schemeClr val="tx1"/>
                </a:solidFill>
                <a:latin typeface="Times New Roman" pitchFamily="18" charset="0"/>
              </a:defRPr>
            </a:lvl4pPr>
            <a:lvl5pPr marL="2057400" indent="-228600" defTabSz="457200" eaLnBrk="0" hangingPunct="0">
              <a:defRPr sz="2000">
                <a:solidFill>
                  <a:schemeClr val="tx1"/>
                </a:solidFill>
                <a:latin typeface="Times New Roman" pitchFamily="18" charset="0"/>
              </a:defRPr>
            </a:lvl5pPr>
            <a:lvl6pPr marL="2514600" indent="-228600" defTabSz="457200" eaLnBrk="0" fontAlgn="base" hangingPunct="0">
              <a:spcBef>
                <a:spcPct val="0"/>
              </a:spcBef>
              <a:spcAft>
                <a:spcPct val="0"/>
              </a:spcAft>
              <a:defRPr sz="2000">
                <a:solidFill>
                  <a:schemeClr val="tx1"/>
                </a:solidFill>
                <a:latin typeface="Times New Roman" pitchFamily="18" charset="0"/>
              </a:defRPr>
            </a:lvl6pPr>
            <a:lvl7pPr marL="2971800" indent="-228600" defTabSz="457200" eaLnBrk="0" fontAlgn="base" hangingPunct="0">
              <a:spcBef>
                <a:spcPct val="0"/>
              </a:spcBef>
              <a:spcAft>
                <a:spcPct val="0"/>
              </a:spcAft>
              <a:defRPr sz="2000">
                <a:solidFill>
                  <a:schemeClr val="tx1"/>
                </a:solidFill>
                <a:latin typeface="Times New Roman" pitchFamily="18" charset="0"/>
              </a:defRPr>
            </a:lvl7pPr>
            <a:lvl8pPr marL="3429000" indent="-228600" defTabSz="457200" eaLnBrk="0" fontAlgn="base" hangingPunct="0">
              <a:spcBef>
                <a:spcPct val="0"/>
              </a:spcBef>
              <a:spcAft>
                <a:spcPct val="0"/>
              </a:spcAft>
              <a:defRPr sz="2000">
                <a:solidFill>
                  <a:schemeClr val="tx1"/>
                </a:solidFill>
                <a:latin typeface="Times New Roman" pitchFamily="18" charset="0"/>
              </a:defRPr>
            </a:lvl8pPr>
            <a:lvl9pPr marL="3886200" indent="-228600" defTabSz="457200" eaLnBrk="0" fontAlgn="base" hangingPunct="0">
              <a:spcBef>
                <a:spcPct val="0"/>
              </a:spcBef>
              <a:spcAft>
                <a:spcPct val="0"/>
              </a:spcAft>
              <a:defRPr sz="2000">
                <a:solidFill>
                  <a:schemeClr val="tx1"/>
                </a:solidFill>
                <a:latin typeface="Times New Roman" pitchFamily="18" charset="0"/>
              </a:defRPr>
            </a:lvl9pPr>
          </a:lstStyle>
          <a:p>
            <a:r>
              <a:rPr lang="en-US" sz="3200" b="1" dirty="0">
                <a:latin typeface="Calibri" pitchFamily="34" charset="0"/>
                <a:cs typeface="Calibri" pitchFamily="34" charset="0"/>
              </a:rPr>
              <a:t>Population Change by Divisions, 2000-2010</a:t>
            </a:r>
          </a:p>
          <a:p>
            <a:pPr marL="0" indent="474663"/>
            <a:r>
              <a:rPr lang="en-US" sz="2900" dirty="0" smtClean="0">
                <a:latin typeface="Calibri" pitchFamily="34" charset="0"/>
                <a:cs typeface="Calibri" pitchFamily="34" charset="0"/>
              </a:rPr>
              <a:t>Post-2000 </a:t>
            </a:r>
            <a:r>
              <a:rPr lang="en-US" sz="2900" dirty="0">
                <a:latin typeface="Calibri" pitchFamily="34" charset="0"/>
                <a:cs typeface="Calibri" pitchFamily="34" charset="0"/>
              </a:rPr>
              <a:t>patterns of population change varied significantly by divisions. In terms of percent population change, the Mountain Division gained the most (21.4), followed by the West South Central (15.6) and the South Atlantic (15.5). The East North Central Division gained the least (2.8 percent).</a:t>
            </a:r>
          </a:p>
          <a:p>
            <a:endParaRPr lang="en-US" sz="3200" b="1" dirty="0">
              <a:latin typeface="Calibri" pitchFamily="34" charset="0"/>
              <a:cs typeface="Calibri" pitchFamily="34" charset="0"/>
            </a:endParaRPr>
          </a:p>
          <a:p>
            <a:r>
              <a:rPr lang="en-US" sz="3200" b="1" dirty="0" smtClean="0">
                <a:latin typeface="Calibri" pitchFamily="34" charset="0"/>
                <a:cs typeface="Calibri" pitchFamily="34" charset="0"/>
              </a:rPr>
              <a:t>Population </a:t>
            </a:r>
            <a:r>
              <a:rPr lang="en-US" sz="3200" b="1" dirty="0">
                <a:latin typeface="Calibri" pitchFamily="34" charset="0"/>
                <a:cs typeface="Calibri" pitchFamily="34" charset="0"/>
              </a:rPr>
              <a:t>Change in States in the U.S., 2000-2010</a:t>
            </a:r>
            <a:endParaRPr lang="en-US" sz="3200" dirty="0">
              <a:latin typeface="Calibri" pitchFamily="34" charset="0"/>
              <a:cs typeface="Calibri" pitchFamily="34" charset="0"/>
            </a:endParaRPr>
          </a:p>
          <a:p>
            <a:pPr marL="0" indent="474663"/>
            <a:r>
              <a:rPr lang="en-US" sz="2900" dirty="0">
                <a:latin typeface="Calibri" pitchFamily="34" charset="0"/>
                <a:cs typeface="Calibri" pitchFamily="34" charset="0"/>
              </a:rPr>
              <a:t>The nine most populous states contained more than 50 percent of U.S. total population in 2010. These states are California, Texas, New York, Florida, Illinois, Pennsylvania, Ohio, Michigan and Georgia. California remains the most populous State with 37.3 million people, accounting for 12.1 percent of U.S. population. Texas, with 25.1 million people, was the second most populous state, accounting for 8.1 percent of the U.S. total population. New York was the third largest state with 19.4 million population, or 6.3 percent of the total population. The 20 least populous states contained less than 10.0 percent of the U.S. total population.</a:t>
            </a:r>
          </a:p>
          <a:p>
            <a:pPr marL="0" indent="474663"/>
            <a:r>
              <a:rPr lang="en-US" sz="2900" dirty="0">
                <a:latin typeface="Calibri" pitchFamily="34" charset="0"/>
                <a:cs typeface="Calibri" pitchFamily="34" charset="0"/>
              </a:rPr>
              <a:t>In terms of numerical change, Texas gained the most population followed by California, Florida and Georgia. Michigan is the only state that lost population during 2000-2010. In terms of percent population change, Nevada increased by 35.1 Percent followed by Arizona (24.6 percent), Utah (23.8 percent), Idaho (21.1 Percent), and Texas (20.6 percent</a:t>
            </a:r>
            <a:r>
              <a:rPr lang="en-US" sz="2900" dirty="0" smtClean="0">
                <a:latin typeface="Calibri" pitchFamily="34" charset="0"/>
                <a:cs typeface="Calibri" pitchFamily="34" charset="0"/>
              </a:rPr>
              <a:t>).</a:t>
            </a:r>
          </a:p>
          <a:p>
            <a:pPr marL="0" indent="474663"/>
            <a:endParaRPr lang="en-US" sz="2900" dirty="0">
              <a:latin typeface="Calibri" pitchFamily="34" charset="0"/>
              <a:cs typeface="Calibri" pitchFamily="34" charset="0"/>
            </a:endParaRPr>
          </a:p>
          <a:p>
            <a:pPr marL="0" indent="0"/>
            <a:r>
              <a:rPr lang="en-US" sz="3200" b="1" dirty="0" smtClean="0">
                <a:latin typeface="Calibri" pitchFamily="34" charset="0"/>
                <a:cs typeface="Calibri" pitchFamily="34" charset="0"/>
              </a:rPr>
              <a:t>Population </a:t>
            </a:r>
            <a:r>
              <a:rPr lang="en-US" sz="3200" b="1" dirty="0">
                <a:latin typeface="Calibri" pitchFamily="34" charset="0"/>
                <a:cs typeface="Calibri" pitchFamily="34" charset="0"/>
              </a:rPr>
              <a:t>Change in Counties in the U.S., 2000-2010</a:t>
            </a:r>
            <a:endParaRPr lang="en-US" sz="3200" dirty="0">
              <a:latin typeface="Calibri" pitchFamily="34" charset="0"/>
              <a:cs typeface="Calibri" pitchFamily="34" charset="0"/>
            </a:endParaRPr>
          </a:p>
          <a:p>
            <a:pPr marL="0" indent="473075"/>
            <a:r>
              <a:rPr lang="en-US" sz="2900" dirty="0">
                <a:latin typeface="Calibri" pitchFamily="34" charset="0"/>
                <a:cs typeface="Calibri" pitchFamily="34" charset="0"/>
              </a:rPr>
              <a:t>There are more 3,100 counties in the U.S. and thus is not feasible to describe patterns of population change for individual counties.  In this section we summarize general patterns of population change evident across counties and county equivalent areas during the 2000-2010 period</a:t>
            </a:r>
            <a:r>
              <a:rPr lang="en-US" sz="2900" dirty="0" smtClean="0">
                <a:latin typeface="Calibri" pitchFamily="34" charset="0"/>
                <a:cs typeface="Calibri" pitchFamily="34" charset="0"/>
              </a:rPr>
              <a:t>. </a:t>
            </a:r>
            <a:r>
              <a:rPr lang="en-US" sz="2900" dirty="0">
                <a:latin typeface="Calibri" pitchFamily="34" charset="0"/>
                <a:cs typeface="Calibri" pitchFamily="34" charset="0"/>
              </a:rPr>
              <a:t>Detailed data for all counties on population change can be obtained from the authors and also from the PL94-171 for the respective census year [1, 2].</a:t>
            </a:r>
          </a:p>
          <a:p>
            <a:pPr marL="0" indent="473075"/>
            <a:r>
              <a:rPr lang="en-US" sz="2900" dirty="0">
                <a:latin typeface="Calibri" pitchFamily="34" charset="0"/>
                <a:cs typeface="Calibri" pitchFamily="34" charset="0"/>
              </a:rPr>
              <a:t>In terms of numerical change, Maricopa County in Arizona gained the most population (744,968) followed by Harris County in Texas (691,881), Riverside County in California (644,254)Clark County in Nevada (575,504), and Tarrant County in Texas (362,815).  The largest percentage increases were in Kendall County in Illinois with an increase of 110.4 percent, Pinal County in Arizona with a 109.1 percent increase, Flagger County in Florida with 92.0 percent, Lincoln County in South Dakota with 85.8 percent, Loudoun County in Virginia with an increase of 84.1 percent, Rockwall County in Texas with 81.8 percent, and Forsyth County in Georgia 78.4 percent.  St. Bernard Parish in Louisiana lost the most population (46.6 percent), followed by Kalawao County in Hawaii (38.8 percent), Issaquena County in Mississippi (38.2 percent), and Cameron Parish in Louisiana (3.5 Percent).  More than 200 Counties lost 10 percent or more of their population during the 2000-2010 period.  </a:t>
            </a:r>
          </a:p>
          <a:p>
            <a:pPr marL="0" indent="473075"/>
            <a:r>
              <a:rPr lang="en-US" sz="2900" dirty="0" smtClean="0">
                <a:latin typeface="Calibri" pitchFamily="34" charset="0"/>
                <a:cs typeface="Calibri" pitchFamily="34" charset="0"/>
              </a:rPr>
              <a:t>Net </a:t>
            </a:r>
            <a:r>
              <a:rPr lang="en-US" sz="2900" dirty="0">
                <a:latin typeface="Calibri" pitchFamily="34" charset="0"/>
                <a:cs typeface="Calibri" pitchFamily="34" charset="0"/>
              </a:rPr>
              <a:t>in-migration is also an important factor in population growth, and presents challenges for a population as opposed to natural increases.  Riverside County in California gained the most population due to net in-migration (475,870), followed by Clark County in Nevada (428,815), Maricopa County in Arizona (377,645), Harris County in Texas (227,161), and Collin County also in Texas (209,256). Los Angeles County in California lost the most population due to net outmigration (610,730), followed by Cook County in Illinois (558,427), Wayne County in Michigan (328,971), and Kings County in New York (185,325).  The highest rates of net in-migration were observed in Pinal County in Arizona with 97.35 percent, followed by Flagler County in Florida (93.9 percent), Kendall County in Illinois (89.4 percent), and Sumter County in Florida (80.4 percent).  Among the counties with rates of net out-migration, the highest rates were in St. Bernard Parish in Louisiana (47.9 percent), Issaquena County in Mississippi (41.2 percent), and Chattahoochee County (38.2 percent).  Figure 4 provides a graphical view of the rates of net migration in U.S. counties</a:t>
            </a:r>
          </a:p>
          <a:p>
            <a:pPr marL="0" indent="473075"/>
            <a:r>
              <a:rPr lang="en-US" sz="2900" dirty="0">
                <a:latin typeface="Calibri" pitchFamily="34" charset="0"/>
                <a:cs typeface="Calibri" pitchFamily="34" charset="0"/>
              </a:rPr>
              <a:t>	</a:t>
            </a:r>
          </a:p>
          <a:p>
            <a:pPr marL="0" indent="0"/>
            <a:r>
              <a:rPr lang="en-US" sz="3200" b="1" dirty="0">
                <a:latin typeface="Calibri" pitchFamily="34" charset="0"/>
                <a:cs typeface="Calibri" pitchFamily="34" charset="0"/>
              </a:rPr>
              <a:t>Conclusions</a:t>
            </a:r>
            <a:endParaRPr lang="en-US" sz="3200" dirty="0">
              <a:latin typeface="Calibri" pitchFamily="34" charset="0"/>
              <a:cs typeface="Calibri" pitchFamily="34" charset="0"/>
            </a:endParaRPr>
          </a:p>
          <a:p>
            <a:pPr marL="0" indent="473075"/>
            <a:r>
              <a:rPr lang="en-US" sz="2900" dirty="0">
                <a:latin typeface="Calibri" pitchFamily="34" charset="0"/>
                <a:cs typeface="Calibri" pitchFamily="34" charset="0"/>
              </a:rPr>
              <a:t>The post-2000 population patterns in the U.S. are ones which show substantial population growth in regions, divisions, most of the states, and Counties. The annual rate of population growth in the U.S. has slowed during the 2000-2010 period (9.7 percent) compared with 13.2 percent during 1990-2000. One must be careful to note that patterns based on only a few years may change quickly.  The U.S. population also diversified during 2000-2010; the proportion of Anglo population has decreased from 69.2 percent in 2000 to 63.8 percent in 2010. The proportion of Hispanic population has increased from 12.5 percent in 2000 to 16.3 percent in 2010. In 2010, almost 31 percent of the U.S. populations are in minority groups (i.e., Black, Hispanic, and Others).  There are significant implications for these changes on education, the labor market, and voting patterns. </a:t>
            </a:r>
          </a:p>
          <a:p>
            <a:pPr marL="0" indent="473075" algn="just"/>
            <a:endParaRPr lang="en-US" altLang="zh-CN" sz="2900" dirty="0">
              <a:latin typeface="Calibri" pitchFamily="34" charset="0"/>
              <a:ea typeface="宋体" pitchFamily="2" charset="-122"/>
              <a:cs typeface="Calibri" pitchFamily="34" charset="0"/>
            </a:endParaRPr>
          </a:p>
          <a:p>
            <a:pPr marL="0" indent="0" algn="just"/>
            <a:r>
              <a:rPr lang="en-US" altLang="zh-CN" sz="3200" b="1" dirty="0" smtClean="0">
                <a:latin typeface="Calibri" pitchFamily="34" charset="0"/>
                <a:cs typeface="Calibri" pitchFamily="34" charset="0"/>
              </a:rPr>
              <a:t>References</a:t>
            </a:r>
          </a:p>
          <a:p>
            <a:pPr marL="625475" indent="-625475" algn="just"/>
            <a:r>
              <a:rPr lang="en-US" altLang="zh-CN" sz="2900" dirty="0">
                <a:latin typeface="Calibri" pitchFamily="34" charset="0"/>
                <a:cs typeface="Calibri" pitchFamily="34" charset="0"/>
              </a:rPr>
              <a:t>[1]	U.S. Census Bureau. 2011.  2010 Census Redistricting Data (Public Law 94-171). Machine Readable data files prepared by the U.S. Census Bureau</a:t>
            </a:r>
            <a:r>
              <a:rPr lang="en-US" altLang="zh-CN" sz="2900" dirty="0" smtClean="0">
                <a:latin typeface="Calibri" pitchFamily="34" charset="0"/>
                <a:cs typeface="Calibri" pitchFamily="34" charset="0"/>
              </a:rPr>
              <a:t>.</a:t>
            </a:r>
          </a:p>
          <a:p>
            <a:pPr marL="625475" indent="-625475" algn="just"/>
            <a:r>
              <a:rPr lang="en-US" altLang="zh-CN" sz="2900" dirty="0">
                <a:latin typeface="Calibri" pitchFamily="34" charset="0"/>
                <a:cs typeface="Calibri" pitchFamily="34" charset="0"/>
              </a:rPr>
              <a:t>[2]	U.S. Census Bureau. 2011.  2010 Summary File 1. Machine Readable data files prepared by the U.S. Census Bureau </a:t>
            </a:r>
          </a:p>
          <a:p>
            <a:pPr marL="0" indent="473075" algn="just"/>
            <a:endParaRPr lang="en-US" altLang="zh-CN" sz="2900" b="1" dirty="0">
              <a:latin typeface="Calibri" pitchFamily="34" charset="0"/>
              <a:cs typeface="Calibri" pitchFamily="34" charset="0"/>
            </a:endParaRPr>
          </a:p>
        </p:txBody>
      </p:sp>
      <p:pic>
        <p:nvPicPr>
          <p:cNvPr id="25" name="Grafik 22" descr="utsa-wordmark-orangeHEX.jpg"/>
          <p:cNvPicPr>
            <a:picLocks noChangeAspect="1"/>
          </p:cNvPicPr>
          <p:nvPr/>
        </p:nvPicPr>
        <p:blipFill>
          <a:blip r:embed="rId4" cstate="print"/>
          <a:srcRect/>
          <a:stretch>
            <a:fillRect/>
          </a:stretch>
        </p:blipFill>
        <p:spPr bwMode="auto">
          <a:xfrm>
            <a:off x="1981200" y="990600"/>
            <a:ext cx="8358188" cy="2819400"/>
          </a:xfrm>
          <a:prstGeom prst="rect">
            <a:avLst/>
          </a:prstGeom>
          <a:noFill/>
          <a:ln w="9525">
            <a:noFill/>
            <a:miter lim="800000"/>
            <a:headEnd/>
            <a:tailEnd/>
          </a:ln>
        </p:spPr>
      </p:pic>
      <p:sp>
        <p:nvSpPr>
          <p:cNvPr id="29" name="TextBox 6"/>
          <p:cNvSpPr txBox="1">
            <a:spLocks noChangeArrowheads="1"/>
          </p:cNvSpPr>
          <p:nvPr/>
        </p:nvSpPr>
        <p:spPr bwMode="auto">
          <a:xfrm>
            <a:off x="11201400" y="914400"/>
            <a:ext cx="28803600" cy="3046988"/>
          </a:xfrm>
          <a:prstGeom prst="rect">
            <a:avLst/>
          </a:prstGeom>
          <a:solidFill>
            <a:srgbClr val="002060">
              <a:alpha val="88000"/>
            </a:srgbClr>
          </a:solidFill>
          <a:ln w="9525">
            <a:noFill/>
            <a:miter lim="800000"/>
            <a:headEnd/>
            <a:tailEnd/>
          </a:ln>
        </p:spPr>
        <p:txBody>
          <a:bodyPr wrap="square" lIns="182880" tIns="182880" rIns="182880" bIns="18288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dirty="0" smtClean="0">
                <a:ln>
                  <a:noFill/>
                </a:ln>
                <a:solidFill>
                  <a:sysClr val="window" lastClr="FFFFFF"/>
                </a:solidFill>
                <a:effectLst/>
                <a:uLnTx/>
                <a:uFillTx/>
                <a:latin typeface="Calibri" pitchFamily="34" charset="0"/>
                <a:cs typeface="Calibri" pitchFamily="34" charset="0"/>
              </a:rPr>
              <a:t>U.S. Population: Change in Size, Composition, and Distribution, 2000-2010</a:t>
            </a:r>
            <a:endParaRPr kumimoji="0" lang="en-US" sz="7200" b="1" i="0" u="none" strike="noStrike" kern="0" cap="none" spc="0" normalizeH="0" baseline="0" noProof="0" dirty="0">
              <a:ln>
                <a:noFill/>
              </a:ln>
              <a:solidFill>
                <a:sysClr val="window" lastClr="FFFFFF"/>
              </a:solidFill>
              <a:effectLst/>
              <a:uLnTx/>
              <a:uFillTx/>
              <a:latin typeface="Calibri" pitchFamily="34" charset="0"/>
              <a:cs typeface="Calibri" pitchFamily="34" charset="0"/>
            </a:endParaRPr>
          </a:p>
          <a:p>
            <a:pPr algn="ctr" fontAlgn="auto">
              <a:spcBef>
                <a:spcPts val="0"/>
              </a:spcBef>
              <a:spcAft>
                <a:spcPts val="0"/>
              </a:spcAft>
              <a:defRPr/>
            </a:pPr>
            <a:r>
              <a:rPr kumimoji="0" lang="en-US" sz="5400" b="1" i="0" u="none" strike="noStrike" kern="0" cap="none" spc="0" normalizeH="0" baseline="0" noProof="0" dirty="0">
                <a:ln>
                  <a:noFill/>
                </a:ln>
                <a:solidFill>
                  <a:sysClr val="window" lastClr="FFFFFF"/>
                </a:solidFill>
                <a:effectLst/>
                <a:uLnTx/>
                <a:uFillTx/>
                <a:latin typeface="Calibri" pitchFamily="34" charset="0"/>
                <a:cs typeface="Calibri" pitchFamily="34" charset="0"/>
              </a:rPr>
              <a:t>Nazrul </a:t>
            </a:r>
            <a:r>
              <a:rPr kumimoji="0" lang="en-US" sz="5400" b="1" i="0" u="none" strike="noStrike" kern="0" cap="none" spc="0" normalizeH="0" baseline="0" noProof="0" dirty="0" smtClean="0">
                <a:ln>
                  <a:noFill/>
                </a:ln>
                <a:solidFill>
                  <a:sysClr val="window" lastClr="FFFFFF"/>
                </a:solidFill>
                <a:effectLst/>
                <a:uLnTx/>
                <a:uFillTx/>
                <a:latin typeface="Calibri" pitchFamily="34" charset="0"/>
                <a:cs typeface="Calibri" pitchFamily="34" charset="0"/>
              </a:rPr>
              <a:t>Hoque, </a:t>
            </a:r>
            <a:r>
              <a:rPr kumimoji="0" lang="en-US" sz="5400" b="1" i="0" u="none" strike="noStrike" kern="0" cap="none" spc="0" normalizeH="0" baseline="0" noProof="0" dirty="0">
                <a:ln>
                  <a:noFill/>
                </a:ln>
                <a:solidFill>
                  <a:sysClr val="window" lastClr="FFFFFF"/>
                </a:solidFill>
                <a:effectLst/>
                <a:uLnTx/>
                <a:uFillTx/>
                <a:latin typeface="Calibri" pitchFamily="34" charset="0"/>
                <a:cs typeface="Calibri" pitchFamily="34" charset="0"/>
              </a:rPr>
              <a:t>Ph.D</a:t>
            </a:r>
            <a:r>
              <a:rPr lang="en-US" sz="5400" b="1" kern="0" dirty="0">
                <a:solidFill>
                  <a:sysClr val="window" lastClr="FFFFFF"/>
                </a:solidFill>
                <a:latin typeface="Calibri" pitchFamily="34" charset="0"/>
                <a:cs typeface="Calibri" pitchFamily="34" charset="0"/>
              </a:rPr>
              <a:t>., </a:t>
            </a:r>
            <a:r>
              <a:rPr kumimoji="0" lang="en-US" sz="5400" b="1" i="0" u="none" strike="noStrike" kern="0" cap="none" spc="0" normalizeH="0" baseline="0" noProof="0" dirty="0" smtClean="0">
                <a:ln>
                  <a:noFill/>
                </a:ln>
                <a:solidFill>
                  <a:sysClr val="window" lastClr="FFFFFF"/>
                </a:solidFill>
                <a:effectLst/>
                <a:uLnTx/>
                <a:uFillTx/>
                <a:latin typeface="Calibri" pitchFamily="34" charset="0"/>
                <a:cs typeface="Calibri" pitchFamily="34" charset="0"/>
              </a:rPr>
              <a:t>Jeffrey Jordan, Ph.D., </a:t>
            </a:r>
            <a:r>
              <a:rPr lang="en-US" sz="5400" b="1" kern="0" dirty="0">
                <a:solidFill>
                  <a:sysClr val="window" lastClr="FFFFFF"/>
                </a:solidFill>
                <a:latin typeface="Calibri" pitchFamily="34" charset="0"/>
                <a:cs typeface="Calibri" pitchFamily="34" charset="0"/>
              </a:rPr>
              <a:t>Beverly Pecotte, </a:t>
            </a:r>
            <a:r>
              <a:rPr lang="en-US" sz="5400" b="1" kern="0" dirty="0" smtClean="0">
                <a:solidFill>
                  <a:sysClr val="window" lastClr="FFFFFF"/>
                </a:solidFill>
                <a:latin typeface="Calibri" pitchFamily="34" charset="0"/>
                <a:cs typeface="Calibri" pitchFamily="34" charset="0"/>
              </a:rPr>
              <a:t>M.A., </a:t>
            </a:r>
            <a:r>
              <a:rPr kumimoji="0" lang="en-US" sz="5400" b="1" i="0" u="none" strike="noStrike" kern="0" cap="none" spc="0" normalizeH="0" baseline="0" noProof="0" dirty="0" smtClean="0">
                <a:ln>
                  <a:noFill/>
                </a:ln>
                <a:solidFill>
                  <a:sysClr val="window" lastClr="FFFFFF"/>
                </a:solidFill>
                <a:effectLst/>
                <a:uLnTx/>
                <a:uFillTx/>
                <a:latin typeface="Calibri" pitchFamily="34" charset="0"/>
                <a:cs typeface="Calibri" pitchFamily="34" charset="0"/>
              </a:rPr>
              <a:t>Miguel Flores, Ph.D.</a:t>
            </a:r>
          </a:p>
          <a:p>
            <a:pPr algn="ctr" fontAlgn="auto">
              <a:spcBef>
                <a:spcPts val="0"/>
              </a:spcBef>
              <a:spcAft>
                <a:spcPts val="0"/>
              </a:spcAft>
              <a:defRPr/>
            </a:pPr>
            <a:r>
              <a:rPr kumimoji="0" lang="en-US" sz="4800" b="1" i="0" u="none" strike="noStrike" kern="0" cap="none" spc="0" normalizeH="0" baseline="0" noProof="0" dirty="0" smtClean="0">
                <a:ln>
                  <a:noFill/>
                </a:ln>
                <a:solidFill>
                  <a:sysClr val="window" lastClr="FFFFFF"/>
                </a:solidFill>
                <a:effectLst/>
                <a:uLnTx/>
                <a:uFillTx/>
                <a:latin typeface="Calibri" pitchFamily="34" charset="0"/>
                <a:cs typeface="Calibri" pitchFamily="34" charset="0"/>
              </a:rPr>
              <a:t>Institute for Demographic and Socioeconomic Research, The </a:t>
            </a:r>
            <a:r>
              <a:rPr kumimoji="0" lang="en-US" sz="4800" b="1" i="0" u="none" strike="noStrike" kern="0" cap="none" spc="0" normalizeH="0" baseline="0" noProof="0" dirty="0" smtClean="0">
                <a:ln>
                  <a:noFill/>
                </a:ln>
                <a:solidFill>
                  <a:sysClr val="window" lastClr="FFFFFF"/>
                </a:solidFill>
                <a:effectLst/>
                <a:uLnTx/>
                <a:uFillTx/>
                <a:latin typeface="Calibri" pitchFamily="34" charset="0"/>
                <a:cs typeface="Calibri" pitchFamily="34" charset="0"/>
              </a:rPr>
              <a:t>University </a:t>
            </a:r>
            <a:r>
              <a:rPr kumimoji="0" lang="en-US" sz="4800" b="1" i="0" u="none" strike="noStrike" kern="0" cap="none" spc="0" normalizeH="0" baseline="0" noProof="0" dirty="0">
                <a:ln>
                  <a:noFill/>
                </a:ln>
                <a:solidFill>
                  <a:sysClr val="window" lastClr="FFFFFF"/>
                </a:solidFill>
                <a:effectLst/>
                <a:uLnTx/>
                <a:uFillTx/>
                <a:latin typeface="Calibri" pitchFamily="34" charset="0"/>
                <a:cs typeface="Calibri" pitchFamily="34" charset="0"/>
              </a:rPr>
              <a:t>of Texas at San </a:t>
            </a:r>
            <a:r>
              <a:rPr kumimoji="0" lang="en-US" sz="4800" b="1" i="0" u="none" strike="noStrike" kern="0" cap="none" spc="0" normalizeH="0" baseline="0" noProof="0" dirty="0" smtClean="0">
                <a:ln>
                  <a:noFill/>
                </a:ln>
                <a:solidFill>
                  <a:sysClr val="window" lastClr="FFFFFF"/>
                </a:solidFill>
                <a:effectLst/>
                <a:uLnTx/>
                <a:uFillTx/>
                <a:latin typeface="Calibri" pitchFamily="34" charset="0"/>
                <a:cs typeface="Calibri" pitchFamily="34" charset="0"/>
              </a:rPr>
              <a:t>Antonio</a:t>
            </a:r>
            <a:endParaRPr kumimoji="0" lang="en-US" sz="4800" b="1" i="0" u="none" strike="noStrike" kern="0" cap="none" spc="0" normalizeH="0" baseline="0" noProof="0" dirty="0" smtClean="0">
              <a:ln>
                <a:noFill/>
              </a:ln>
              <a:solidFill>
                <a:sysClr val="window" lastClr="FFFFFF"/>
              </a:solidFill>
              <a:effectLst/>
              <a:uLnTx/>
              <a:uFillTx/>
              <a:latin typeface="Calibri" pitchFamily="34" charset="0"/>
              <a:cs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317313491"/>
              </p:ext>
            </p:extLst>
          </p:nvPr>
        </p:nvGraphicFramePr>
        <p:xfrm>
          <a:off x="18745202" y="5162550"/>
          <a:ext cx="13792198" cy="3600450"/>
        </p:xfrm>
        <a:graphic>
          <a:graphicData uri="http://schemas.openxmlformats.org/drawingml/2006/table">
            <a:tbl>
              <a:tblPr/>
              <a:tblGrid>
                <a:gridCol w="1475696"/>
                <a:gridCol w="1916817"/>
                <a:gridCol w="1916817"/>
                <a:gridCol w="1589943"/>
                <a:gridCol w="1142474"/>
                <a:gridCol w="1916817"/>
                <a:gridCol w="1916817"/>
                <a:gridCol w="1916817"/>
              </a:tblGrid>
              <a:tr h="400050">
                <a:tc gridSpan="8">
                  <a:txBody>
                    <a:bodyPr/>
                    <a:lstStyle/>
                    <a:p>
                      <a:pPr algn="l" fontAlgn="b"/>
                      <a:r>
                        <a:rPr lang="en-US" sz="2400" b="1" i="0" u="none" strike="noStrike" dirty="0">
                          <a:solidFill>
                            <a:srgbClr val="000000"/>
                          </a:solidFill>
                          <a:effectLst/>
                          <a:latin typeface="Calibri"/>
                        </a:rPr>
                        <a:t>Table 1: US Population and Component of Population Change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00200">
                <a:tc>
                  <a:txBody>
                    <a:bodyPr/>
                    <a:lstStyle/>
                    <a:p>
                      <a:pPr algn="ctr" fontAlgn="b"/>
                      <a:r>
                        <a:rPr lang="en-US" sz="2400" b="1" i="0" u="none" strike="noStrike">
                          <a:solidFill>
                            <a:srgbClr val="000000"/>
                          </a:solidFill>
                          <a:effectLst/>
                          <a:latin typeface="Calibri"/>
                        </a:rPr>
                        <a:t>Census</a:t>
                      </a:r>
                      <a:br>
                        <a:rPr lang="en-US" sz="2400" b="1" i="0" u="none" strike="noStrike">
                          <a:solidFill>
                            <a:srgbClr val="000000"/>
                          </a:solidFill>
                          <a:effectLst/>
                          <a:latin typeface="Calibri"/>
                        </a:rPr>
                      </a:br>
                      <a:r>
                        <a:rPr lang="en-US" sz="2400" b="1" i="0" u="none" strike="noStrike">
                          <a:solidFill>
                            <a:srgbClr val="000000"/>
                          </a:solidFill>
                          <a:effectLst/>
                          <a:latin typeface="Calibri"/>
                        </a:rPr>
                        <a:t>Region</a:t>
                      </a:r>
                      <a:br>
                        <a:rPr lang="en-US" sz="2400" b="1" i="0" u="none" strike="noStrike">
                          <a:solidFill>
                            <a:srgbClr val="000000"/>
                          </a:solidFill>
                          <a:effectLst/>
                          <a:latin typeface="Calibri"/>
                        </a:rPr>
                      </a:br>
                      <a:r>
                        <a:rPr lang="en-US" sz="2400" b="1" i="0" u="none" strike="noStrike">
                          <a:solidFill>
                            <a:srgbClr val="000000"/>
                          </a:solidFill>
                          <a:effectLst/>
                          <a:latin typeface="Calibri"/>
                        </a:rPr>
                        <a:t>Code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Census</a:t>
                      </a:r>
                      <a:br>
                        <a:rPr lang="en-US" sz="2400" b="1" i="0" u="none" strike="noStrike">
                          <a:solidFill>
                            <a:srgbClr val="000000"/>
                          </a:solidFill>
                          <a:effectLst/>
                          <a:latin typeface="Calibri"/>
                        </a:rPr>
                      </a:br>
                      <a:r>
                        <a:rPr lang="en-US" sz="2400" b="1" i="0" u="none" strike="noStrike">
                          <a:solidFill>
                            <a:srgbClr val="000000"/>
                          </a:solidFill>
                          <a:effectLst/>
                          <a:latin typeface="Calibri"/>
                        </a:rPr>
                        <a:t>Count</a:t>
                      </a:r>
                      <a:br>
                        <a:rPr lang="en-US" sz="2400" b="1" i="0" u="none" strike="noStrike">
                          <a:solidFill>
                            <a:srgbClr val="000000"/>
                          </a:solidFill>
                          <a:effectLst/>
                          <a:latin typeface="Calibri"/>
                        </a:rPr>
                      </a:br>
                      <a:r>
                        <a:rPr lang="en-US" sz="2400" b="1" i="0" u="none" strike="noStrike">
                          <a:solidFill>
                            <a:srgbClr val="000000"/>
                          </a:solidFill>
                          <a:effectLst/>
                          <a:latin typeface="Calibri"/>
                        </a:rPr>
                        <a:t>2000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Census</a:t>
                      </a:r>
                      <a:br>
                        <a:rPr lang="en-US" sz="2400" b="1" i="0" u="none" strike="noStrike">
                          <a:solidFill>
                            <a:srgbClr val="000000"/>
                          </a:solidFill>
                          <a:effectLst/>
                          <a:latin typeface="Calibri"/>
                        </a:rPr>
                      </a:br>
                      <a:r>
                        <a:rPr lang="en-US" sz="2400" b="1" i="0" u="none" strike="noStrike">
                          <a:solidFill>
                            <a:srgbClr val="000000"/>
                          </a:solidFill>
                          <a:effectLst/>
                          <a:latin typeface="Calibri"/>
                        </a:rPr>
                        <a:t>Count</a:t>
                      </a:r>
                      <a:br>
                        <a:rPr lang="en-US" sz="2400" b="1" i="0" u="none" strike="noStrike">
                          <a:solidFill>
                            <a:srgbClr val="000000"/>
                          </a:solidFill>
                          <a:effectLst/>
                          <a:latin typeface="Calibri"/>
                        </a:rPr>
                      </a:br>
                      <a:r>
                        <a:rPr lang="en-US" sz="2400" b="1" i="0" u="none" strike="noStrike">
                          <a:solidFill>
                            <a:srgbClr val="000000"/>
                          </a:solidFill>
                          <a:effectLst/>
                          <a:latin typeface="Calibri"/>
                        </a:rPr>
                        <a:t>2010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Numerical</a:t>
                      </a:r>
                      <a:br>
                        <a:rPr lang="en-US" sz="2400" b="1" i="0" u="none" strike="noStrike">
                          <a:solidFill>
                            <a:srgbClr val="000000"/>
                          </a:solidFill>
                          <a:effectLst/>
                          <a:latin typeface="Calibri"/>
                        </a:rPr>
                      </a:br>
                      <a:r>
                        <a:rPr lang="en-US" sz="2400" b="1" i="0" u="none" strike="noStrike">
                          <a:solidFill>
                            <a:srgbClr val="000000"/>
                          </a:solidFill>
                          <a:effectLst/>
                          <a:latin typeface="Calibri"/>
                        </a:rPr>
                        <a:t>Change</a:t>
                      </a:r>
                      <a:br>
                        <a:rPr lang="en-US" sz="2400" b="1" i="0" u="none" strike="noStrike">
                          <a:solidFill>
                            <a:srgbClr val="000000"/>
                          </a:solidFill>
                          <a:effectLst/>
                          <a:latin typeface="Calibri"/>
                        </a:rPr>
                      </a:br>
                      <a:r>
                        <a:rPr lang="en-US" sz="2400" b="1" i="0" u="none" strike="noStrike">
                          <a:solidFill>
                            <a:srgbClr val="000000"/>
                          </a:solidFill>
                          <a:effectLst/>
                          <a:latin typeface="Calibri"/>
                        </a:rPr>
                        <a:t>2000-2010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Percent</a:t>
                      </a:r>
                      <a:br>
                        <a:rPr lang="en-US" sz="2400" b="1" i="0" u="none" strike="noStrike">
                          <a:solidFill>
                            <a:srgbClr val="000000"/>
                          </a:solidFill>
                          <a:effectLst/>
                          <a:latin typeface="Calibri"/>
                        </a:rPr>
                      </a:br>
                      <a:r>
                        <a:rPr lang="en-US" sz="2400" b="1" i="0" u="none" strike="noStrike">
                          <a:solidFill>
                            <a:srgbClr val="000000"/>
                          </a:solidFill>
                          <a:effectLst/>
                          <a:latin typeface="Calibri"/>
                        </a:rPr>
                        <a:t>Change</a:t>
                      </a:r>
                      <a:br>
                        <a:rPr lang="en-US" sz="2400" b="1" i="0" u="none" strike="noStrike">
                          <a:solidFill>
                            <a:srgbClr val="000000"/>
                          </a:solidFill>
                          <a:effectLst/>
                          <a:latin typeface="Calibri"/>
                        </a:rPr>
                      </a:br>
                      <a:r>
                        <a:rPr lang="en-US" sz="2400" b="1" i="0" u="none" strike="noStrike">
                          <a:solidFill>
                            <a:srgbClr val="000000"/>
                          </a:solidFill>
                          <a:effectLst/>
                          <a:latin typeface="Calibri"/>
                        </a:rPr>
                        <a:t>2000-2010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Natural</a:t>
                      </a:r>
                      <a:br>
                        <a:rPr lang="en-US" sz="2400" b="1" i="0" u="none" strike="noStrike" dirty="0">
                          <a:solidFill>
                            <a:srgbClr val="000000"/>
                          </a:solidFill>
                          <a:effectLst/>
                          <a:latin typeface="Calibri"/>
                        </a:rPr>
                      </a:br>
                      <a:r>
                        <a:rPr lang="en-US" sz="2400" b="1" i="0" u="none" strike="noStrike" dirty="0">
                          <a:solidFill>
                            <a:srgbClr val="000000"/>
                          </a:solidFill>
                          <a:effectLst/>
                          <a:latin typeface="Calibri"/>
                        </a:rPr>
                        <a:t>Increase</a:t>
                      </a:r>
                      <a:br>
                        <a:rPr lang="en-US" sz="2400" b="1" i="0" u="none" strike="noStrike" dirty="0">
                          <a:solidFill>
                            <a:srgbClr val="000000"/>
                          </a:solidFill>
                          <a:effectLst/>
                          <a:latin typeface="Calibri"/>
                        </a:rPr>
                      </a:br>
                      <a:r>
                        <a:rPr lang="en-US" sz="2400" b="1" i="0" u="none" strike="noStrike" dirty="0">
                          <a:solidFill>
                            <a:srgbClr val="000000"/>
                          </a:solidFill>
                          <a:effectLst/>
                          <a:latin typeface="Calibri"/>
                        </a:rPr>
                        <a:t>2000-2010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Domestic</a:t>
                      </a:r>
                      <a:br>
                        <a:rPr lang="en-US" sz="2400" b="1" i="0" u="none" strike="noStrike">
                          <a:solidFill>
                            <a:srgbClr val="000000"/>
                          </a:solidFill>
                          <a:effectLst/>
                          <a:latin typeface="Calibri"/>
                        </a:rPr>
                      </a:br>
                      <a:r>
                        <a:rPr lang="en-US" sz="2400" b="1" i="0" u="none" strike="noStrike">
                          <a:solidFill>
                            <a:srgbClr val="000000"/>
                          </a:solidFill>
                          <a:effectLst/>
                          <a:latin typeface="Calibri"/>
                        </a:rPr>
                        <a:t>Migration</a:t>
                      </a:r>
                      <a:br>
                        <a:rPr lang="en-US" sz="2400" b="1" i="0" u="none" strike="noStrike">
                          <a:solidFill>
                            <a:srgbClr val="000000"/>
                          </a:solidFill>
                          <a:effectLst/>
                          <a:latin typeface="Calibri"/>
                        </a:rPr>
                      </a:br>
                      <a:r>
                        <a:rPr lang="en-US" sz="2400" b="1" i="0" u="none" strike="noStrike">
                          <a:solidFill>
                            <a:srgbClr val="000000"/>
                          </a:solidFill>
                          <a:effectLst/>
                          <a:latin typeface="Calibri"/>
                        </a:rPr>
                        <a:t>2000-2010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International</a:t>
                      </a:r>
                      <a:br>
                        <a:rPr lang="en-US" sz="2400" b="1" i="0" u="none" strike="noStrike">
                          <a:solidFill>
                            <a:srgbClr val="000000"/>
                          </a:solidFill>
                          <a:effectLst/>
                          <a:latin typeface="Calibri"/>
                        </a:rPr>
                      </a:br>
                      <a:r>
                        <a:rPr lang="en-US" sz="2400" b="1" i="0" u="none" strike="noStrike">
                          <a:solidFill>
                            <a:srgbClr val="000000"/>
                          </a:solidFill>
                          <a:effectLst/>
                          <a:latin typeface="Calibri"/>
                        </a:rPr>
                        <a:t>Migration</a:t>
                      </a:r>
                      <a:br>
                        <a:rPr lang="en-US" sz="2400" b="1" i="0" u="none" strike="noStrike">
                          <a:solidFill>
                            <a:srgbClr val="000000"/>
                          </a:solidFill>
                          <a:effectLst/>
                          <a:latin typeface="Calibri"/>
                        </a:rPr>
                      </a:br>
                      <a:r>
                        <a:rPr lang="en-US" sz="2400" b="1" i="0" u="none" strike="noStrike">
                          <a:solidFill>
                            <a:srgbClr val="000000"/>
                          </a:solidFill>
                          <a:effectLst/>
                          <a:latin typeface="Calibri"/>
                        </a:rPr>
                        <a:t>2000-2010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0050">
                <a:tc>
                  <a:txBody>
                    <a:bodyPr/>
                    <a:lstStyle/>
                    <a:p>
                      <a:pPr algn="l" fontAlgn="b"/>
                      <a:r>
                        <a:rPr lang="en-US" sz="2400" b="0" i="0" u="none" strike="noStrike">
                          <a:solidFill>
                            <a:srgbClr val="000000"/>
                          </a:solidFill>
                          <a:effectLst/>
                          <a:latin typeface="Calibri"/>
                        </a:rPr>
                        <a:t>Northeast</a:t>
                      </a:r>
                    </a:p>
                  </a:txBody>
                  <a:tcPr marL="857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400" b="0" i="0" u="none" strike="noStrike">
                          <a:solidFill>
                            <a:srgbClr val="000000"/>
                          </a:solidFill>
                          <a:effectLst/>
                          <a:latin typeface="Calibri"/>
                        </a:rPr>
                        <a:t>53,594,378</a:t>
                      </a:r>
                    </a:p>
                  </a:txBody>
                  <a:tcPr marL="9525" marR="857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400" b="0" i="0" u="none" strike="noStrike">
                          <a:solidFill>
                            <a:srgbClr val="000000"/>
                          </a:solidFill>
                          <a:effectLst/>
                          <a:latin typeface="Calibri"/>
                        </a:rPr>
                        <a:t>55,317,240</a:t>
                      </a:r>
                    </a:p>
                  </a:txBody>
                  <a:tcPr marL="9525" marR="857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400" b="0" i="0" u="none" strike="noStrike">
                          <a:solidFill>
                            <a:srgbClr val="000000"/>
                          </a:solidFill>
                          <a:effectLst/>
                          <a:latin typeface="Calibri"/>
                        </a:rPr>
                        <a:t>1,722,862</a:t>
                      </a:r>
                    </a:p>
                  </a:txBody>
                  <a:tcPr marL="9525" marR="857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400" b="0" i="0" u="none" strike="noStrike">
                          <a:solidFill>
                            <a:srgbClr val="000000"/>
                          </a:solidFill>
                          <a:effectLst/>
                          <a:latin typeface="Calibri"/>
                        </a:rPr>
                        <a:t>3.2</a:t>
                      </a:r>
                    </a:p>
                  </a:txBody>
                  <a:tcPr marL="9525" marR="857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400" b="0" i="0" u="none" strike="noStrike">
                          <a:solidFill>
                            <a:srgbClr val="000000"/>
                          </a:solidFill>
                          <a:effectLst/>
                          <a:latin typeface="Calibri"/>
                        </a:rPr>
                        <a:t>2,015,520</a:t>
                      </a:r>
                    </a:p>
                  </a:txBody>
                  <a:tcPr marL="9525" marR="857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400" b="0" i="0" u="none" strike="noStrike">
                          <a:solidFill>
                            <a:srgbClr val="000000"/>
                          </a:solidFill>
                          <a:effectLst/>
                          <a:latin typeface="Calibri"/>
                        </a:rPr>
                        <a:t>-2,257,347</a:t>
                      </a:r>
                    </a:p>
                  </a:txBody>
                  <a:tcPr marL="9525" marR="857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400" b="0" i="0" u="none" strike="noStrike">
                          <a:solidFill>
                            <a:srgbClr val="000000"/>
                          </a:solidFill>
                          <a:effectLst/>
                          <a:latin typeface="Calibri"/>
                        </a:rPr>
                        <a:t>1,964,689</a:t>
                      </a:r>
                    </a:p>
                  </a:txBody>
                  <a:tcPr marL="9525" marR="85725" marT="9525" marB="0" anchor="b">
                    <a:lnL>
                      <a:noFill/>
                    </a:lnL>
                    <a:lnR>
                      <a:noFill/>
                    </a:lnR>
                    <a:lnT w="6350" cap="flat" cmpd="sng" algn="ctr">
                      <a:solidFill>
                        <a:srgbClr val="000000"/>
                      </a:solidFill>
                      <a:prstDash val="solid"/>
                      <a:round/>
                      <a:headEnd type="none" w="med" len="med"/>
                      <a:tailEnd type="none" w="med" len="med"/>
                    </a:lnT>
                    <a:lnB>
                      <a:noFill/>
                    </a:lnB>
                  </a:tcPr>
                </a:tc>
              </a:tr>
              <a:tr h="400050">
                <a:tc>
                  <a:txBody>
                    <a:bodyPr/>
                    <a:lstStyle/>
                    <a:p>
                      <a:pPr algn="l" fontAlgn="b"/>
                      <a:r>
                        <a:rPr lang="en-US" sz="2400" b="0" i="0" u="none" strike="noStrike">
                          <a:solidFill>
                            <a:srgbClr val="000000"/>
                          </a:solidFill>
                          <a:effectLst/>
                          <a:latin typeface="Calibri"/>
                        </a:rPr>
                        <a:t>Midwest</a:t>
                      </a:r>
                    </a:p>
                  </a:txBody>
                  <a:tcPr marL="857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64,392,776</a:t>
                      </a:r>
                    </a:p>
                  </a:txBody>
                  <a:tcPr marL="9525" marR="857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66,927,001</a:t>
                      </a:r>
                    </a:p>
                  </a:txBody>
                  <a:tcPr marL="9525" marR="857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2,534,225</a:t>
                      </a:r>
                    </a:p>
                  </a:txBody>
                  <a:tcPr marL="9525" marR="857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3.9</a:t>
                      </a:r>
                    </a:p>
                  </a:txBody>
                  <a:tcPr marL="9525" marR="857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3,212,000</a:t>
                      </a:r>
                    </a:p>
                  </a:txBody>
                  <a:tcPr marL="9525" marR="857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-1,917,103</a:t>
                      </a:r>
                    </a:p>
                  </a:txBody>
                  <a:tcPr marL="9525" marR="857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1,239,328</a:t>
                      </a:r>
                    </a:p>
                  </a:txBody>
                  <a:tcPr marL="9525" marR="85725" marT="9525" marB="0" anchor="b">
                    <a:lnL>
                      <a:noFill/>
                    </a:lnL>
                    <a:lnR>
                      <a:noFill/>
                    </a:lnR>
                    <a:lnT>
                      <a:noFill/>
                    </a:lnT>
                    <a:lnB>
                      <a:noFill/>
                    </a:lnB>
                  </a:tcPr>
                </a:tc>
              </a:tr>
              <a:tr h="400050">
                <a:tc>
                  <a:txBody>
                    <a:bodyPr/>
                    <a:lstStyle/>
                    <a:p>
                      <a:pPr algn="l" fontAlgn="b"/>
                      <a:r>
                        <a:rPr lang="en-US" sz="2400" b="0" i="0" u="none" strike="noStrike">
                          <a:solidFill>
                            <a:srgbClr val="000000"/>
                          </a:solidFill>
                          <a:effectLst/>
                          <a:latin typeface="Calibri"/>
                        </a:rPr>
                        <a:t>South</a:t>
                      </a:r>
                    </a:p>
                  </a:txBody>
                  <a:tcPr marL="857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100,236,820</a:t>
                      </a:r>
                    </a:p>
                  </a:txBody>
                  <a:tcPr marL="9525" marR="857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114,555,744</a:t>
                      </a:r>
                    </a:p>
                  </a:txBody>
                  <a:tcPr marL="9525" marR="857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14,318,924</a:t>
                      </a:r>
                    </a:p>
                  </a:txBody>
                  <a:tcPr marL="9525" marR="857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14.3</a:t>
                      </a:r>
                    </a:p>
                  </a:txBody>
                  <a:tcPr marL="9525" marR="857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6,309,631</a:t>
                      </a:r>
                    </a:p>
                  </a:txBody>
                  <a:tcPr marL="9525" marR="857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4,661,166</a:t>
                      </a:r>
                    </a:p>
                  </a:txBody>
                  <a:tcPr marL="9525" marR="857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3,348,127</a:t>
                      </a:r>
                    </a:p>
                  </a:txBody>
                  <a:tcPr marL="9525" marR="85725" marT="9525" marB="0" anchor="b">
                    <a:lnL>
                      <a:noFill/>
                    </a:lnL>
                    <a:lnR>
                      <a:noFill/>
                    </a:lnR>
                    <a:lnT>
                      <a:noFill/>
                    </a:lnT>
                    <a:lnB>
                      <a:noFill/>
                    </a:lnB>
                  </a:tcPr>
                </a:tc>
              </a:tr>
              <a:tr h="400050">
                <a:tc>
                  <a:txBody>
                    <a:bodyPr/>
                    <a:lstStyle/>
                    <a:p>
                      <a:pPr algn="l" fontAlgn="b"/>
                      <a:r>
                        <a:rPr lang="en-US" sz="2400" b="0" i="0" u="none" strike="noStrike">
                          <a:solidFill>
                            <a:srgbClr val="000000"/>
                          </a:solidFill>
                          <a:effectLst/>
                          <a:latin typeface="Calibri"/>
                        </a:rPr>
                        <a:t>West</a:t>
                      </a:r>
                    </a:p>
                  </a:txBody>
                  <a:tcPr marL="857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a:rPr>
                        <a:t>63,197,932</a:t>
                      </a:r>
                    </a:p>
                  </a:txBody>
                  <a:tcPr marL="9525" marR="857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a:rPr>
                        <a:t>71,945,553</a:t>
                      </a:r>
                    </a:p>
                  </a:txBody>
                  <a:tcPr marL="9525" marR="857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a:rPr>
                        <a:t>8,747,621</a:t>
                      </a:r>
                    </a:p>
                  </a:txBody>
                  <a:tcPr marL="9525" marR="857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a:rPr>
                        <a:t>13.8</a:t>
                      </a:r>
                    </a:p>
                  </a:txBody>
                  <a:tcPr marL="9525" marR="857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a:rPr>
                        <a:t>5,620,468</a:t>
                      </a:r>
                    </a:p>
                  </a:txBody>
                  <a:tcPr marL="9525" marR="857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a:rPr>
                        <a:t>99,985</a:t>
                      </a:r>
                    </a:p>
                  </a:txBody>
                  <a:tcPr marL="9525" marR="857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dirty="0">
                          <a:solidFill>
                            <a:srgbClr val="000000"/>
                          </a:solidFill>
                          <a:effectLst/>
                          <a:latin typeface="Calibri"/>
                        </a:rPr>
                        <a:t>3,027,168</a:t>
                      </a:r>
                    </a:p>
                  </a:txBody>
                  <a:tcPr marL="9525" marR="857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297400" y="9372600"/>
            <a:ext cx="16802100" cy="12983440"/>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297400" y="22479000"/>
            <a:ext cx="16802100" cy="1298344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12906</TotalTime>
  <Words>1413</Words>
  <Application>Microsoft Office PowerPoint</Application>
  <PresentationFormat>Custom</PresentationFormat>
  <Paragraphs>83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Univ. of Texas at Arlington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Psychology Department</dc:creator>
  <cp:lastModifiedBy>Jeffrey A. Jordan</cp:lastModifiedBy>
  <cp:revision>227</cp:revision>
  <dcterms:created xsi:type="dcterms:W3CDTF">2004-04-23T19:24:14Z</dcterms:created>
  <dcterms:modified xsi:type="dcterms:W3CDTF">2012-01-06T22:52:32Z</dcterms:modified>
</cp:coreProperties>
</file>