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9"/>
  </p:notesMasterIdLst>
  <p:sldIdLst>
    <p:sldId id="256" r:id="rId2"/>
    <p:sldId id="257" r:id="rId3"/>
    <p:sldId id="260" r:id="rId4"/>
    <p:sldId id="259" r:id="rId5"/>
    <p:sldId id="261" r:id="rId6"/>
    <p:sldId id="262" r:id="rId7"/>
    <p:sldId id="263" r:id="rId8"/>
    <p:sldId id="265" r:id="rId9"/>
    <p:sldId id="264" r:id="rId10"/>
    <p:sldId id="267" r:id="rId11"/>
    <p:sldId id="266" r:id="rId12"/>
    <p:sldId id="269" r:id="rId13"/>
    <p:sldId id="268"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5347" autoAdjust="0"/>
  </p:normalViewPr>
  <p:slideViewPr>
    <p:cSldViewPr snapToGrid="0" snapToObjects="1">
      <p:cViewPr>
        <p:scale>
          <a:sx n="75" d="100"/>
          <a:sy n="75" d="100"/>
        </p:scale>
        <p:origin x="-824"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Macintosh%20HD:Users:HMOLINA:Desktop:Workbook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Work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Macintosh%20HD:Users:HMOLINA:Desktop:Workbook1.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Macintosh%20HD:Users:HMOLINA:Desktop:Workbook1.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Macintosh%20HD:Users:HMOLINA:Desktop:Work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Sheet1!$D$35</c:f>
              <c:strCache>
                <c:ptCount val="1"/>
                <c:pt idx="0">
                  <c:v>Gender to Coyote Usage</c:v>
                </c:pt>
              </c:strCache>
            </c:strRef>
          </c:tx>
          <c:explosion val="25"/>
          <c:dLbls>
            <c:dLbl>
              <c:idx val="0"/>
              <c:layout/>
              <c:showLegendKey val="0"/>
              <c:showVal val="1"/>
              <c:showCatName val="0"/>
              <c:showSerName val="0"/>
              <c:showPercent val="1"/>
              <c:showBubbleSize val="0"/>
            </c:dLbl>
            <c:dLbl>
              <c:idx val="1"/>
              <c:layout/>
              <c:showLegendKey val="0"/>
              <c:showVal val="1"/>
              <c:showCatName val="0"/>
              <c:showSerName val="0"/>
              <c:showPercent val="1"/>
              <c:showBubbleSize val="0"/>
            </c:dLbl>
            <c:showLegendKey val="0"/>
            <c:showVal val="0"/>
            <c:showCatName val="0"/>
            <c:showSerName val="0"/>
            <c:showPercent val="1"/>
            <c:showBubbleSize val="0"/>
            <c:showLeaderLines val="1"/>
          </c:dLbls>
          <c:cat>
            <c:strRef>
              <c:f>Sheet1!$C$36:$C$37</c:f>
              <c:strCache>
                <c:ptCount val="2"/>
                <c:pt idx="0">
                  <c:v>Female</c:v>
                </c:pt>
                <c:pt idx="1">
                  <c:v>Male</c:v>
                </c:pt>
              </c:strCache>
            </c:strRef>
          </c:cat>
          <c:val>
            <c:numRef>
              <c:f>Sheet1!$D$36:$D$37</c:f>
              <c:numCache>
                <c:formatCode>#,##0</c:formatCode>
                <c:ptCount val="2"/>
                <c:pt idx="0" formatCode="General">
                  <c:v>145.0</c:v>
                </c:pt>
                <c:pt idx="1">
                  <c:v>4682.0</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2"/>
    </mc:Choice>
    <mc:Fallback>
      <c:style val="22"/>
    </mc:Fallback>
  </mc:AlternateContent>
  <c:chart>
    <c:autoTitleDeleted val="1"/>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Sheet1!$W$19</c:f>
              <c:strCache>
                <c:ptCount val="1"/>
                <c:pt idx="0">
                  <c:v>Sixth Grade to Coyote Usage (TOTAL 3,355)</c:v>
                </c:pt>
              </c:strCache>
            </c:strRef>
          </c:tx>
          <c:invertIfNegative val="0"/>
          <c:cat>
            <c:strRef>
              <c:f>Sheet1!$V$20:$V$21</c:f>
              <c:strCache>
                <c:ptCount val="2"/>
                <c:pt idx="0">
                  <c:v>Yes</c:v>
                </c:pt>
                <c:pt idx="1">
                  <c:v>No</c:v>
                </c:pt>
              </c:strCache>
            </c:strRef>
          </c:cat>
          <c:val>
            <c:numRef>
              <c:f>Sheet1!$W$20:$W$21</c:f>
              <c:numCache>
                <c:formatCode>General</c:formatCode>
                <c:ptCount val="2"/>
                <c:pt idx="0" formatCode="#,##0">
                  <c:v>2596.0</c:v>
                </c:pt>
                <c:pt idx="1">
                  <c:v>759.0</c:v>
                </c:pt>
              </c:numCache>
            </c:numRef>
          </c:val>
        </c:ser>
        <c:dLbls>
          <c:showLegendKey val="0"/>
          <c:showVal val="1"/>
          <c:showCatName val="0"/>
          <c:showSerName val="0"/>
          <c:showPercent val="0"/>
          <c:showBubbleSize val="0"/>
        </c:dLbls>
        <c:gapWidth val="75"/>
        <c:shape val="box"/>
        <c:axId val="2134974744"/>
        <c:axId val="2068700280"/>
        <c:axId val="0"/>
      </c:bar3DChart>
      <c:catAx>
        <c:axId val="2134974744"/>
        <c:scaling>
          <c:orientation val="minMax"/>
        </c:scaling>
        <c:delete val="0"/>
        <c:axPos val="b"/>
        <c:majorTickMark val="none"/>
        <c:minorTickMark val="none"/>
        <c:tickLblPos val="nextTo"/>
        <c:crossAx val="2068700280"/>
        <c:crosses val="autoZero"/>
        <c:auto val="1"/>
        <c:lblAlgn val="ctr"/>
        <c:lblOffset val="100"/>
        <c:noMultiLvlLbl val="0"/>
      </c:catAx>
      <c:valAx>
        <c:axId val="2068700280"/>
        <c:scaling>
          <c:orientation val="minMax"/>
        </c:scaling>
        <c:delete val="0"/>
        <c:axPos val="l"/>
        <c:numFmt formatCode="#,##0" sourceLinked="1"/>
        <c:majorTickMark val="none"/>
        <c:minorTickMark val="none"/>
        <c:tickLblPos val="nextTo"/>
        <c:crossAx val="213497474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0"/>
    </mc:Choice>
    <mc:Fallback>
      <c:style val="20"/>
    </mc:Fallback>
  </mc:AlternateContent>
  <c:chart>
    <c:title>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clustered"/>
        <c:varyColors val="0"/>
        <c:ser>
          <c:idx val="0"/>
          <c:order val="0"/>
          <c:tx>
            <c:strRef>
              <c:f>Sheet1!$J$9</c:f>
              <c:strCache>
                <c:ptCount val="1"/>
                <c:pt idx="0">
                  <c:v>Male to Coyote Usage</c:v>
                </c:pt>
              </c:strCache>
            </c:strRef>
          </c:tx>
          <c:invertIfNegative val="0"/>
          <c:dLbls>
            <c:dLbl>
              <c:idx val="0"/>
              <c:layout/>
              <c:showLegendKey val="0"/>
              <c:showVal val="1"/>
              <c:showCatName val="0"/>
              <c:showSerName val="0"/>
              <c:showPercent val="0"/>
              <c:showBubbleSize val="0"/>
            </c:dLbl>
            <c:dLbl>
              <c:idx val="1"/>
              <c:layout/>
              <c:showLegendKey val="0"/>
              <c:showVal val="1"/>
              <c:showCatName val="0"/>
              <c:showSerName val="0"/>
              <c:showPercent val="0"/>
              <c:showBubbleSize val="0"/>
            </c:dLbl>
            <c:showLegendKey val="0"/>
            <c:showVal val="0"/>
            <c:showCatName val="0"/>
            <c:showSerName val="0"/>
            <c:showPercent val="0"/>
            <c:showBubbleSize val="0"/>
          </c:dLbls>
          <c:cat>
            <c:strRef>
              <c:f>Sheet1!$I$10:$I$11</c:f>
              <c:strCache>
                <c:ptCount val="2"/>
                <c:pt idx="0">
                  <c:v>Yes</c:v>
                </c:pt>
                <c:pt idx="1">
                  <c:v>No</c:v>
                </c:pt>
              </c:strCache>
            </c:strRef>
          </c:cat>
          <c:val>
            <c:numRef>
              <c:f>Sheet1!$J$10:$J$11</c:f>
              <c:numCache>
                <c:formatCode>#,##0</c:formatCode>
                <c:ptCount val="2"/>
                <c:pt idx="0">
                  <c:v>4682.0</c:v>
                </c:pt>
                <c:pt idx="1">
                  <c:v>1193.0</c:v>
                </c:pt>
              </c:numCache>
            </c:numRef>
          </c:val>
        </c:ser>
        <c:dLbls>
          <c:showLegendKey val="0"/>
          <c:showVal val="0"/>
          <c:showCatName val="0"/>
          <c:showSerName val="0"/>
          <c:showPercent val="0"/>
          <c:showBubbleSize val="0"/>
        </c:dLbls>
        <c:gapWidth val="150"/>
        <c:shape val="box"/>
        <c:axId val="-2109337368"/>
        <c:axId val="-2109343864"/>
        <c:axId val="0"/>
      </c:bar3DChart>
      <c:catAx>
        <c:axId val="-2109337368"/>
        <c:scaling>
          <c:orientation val="minMax"/>
        </c:scaling>
        <c:delete val="0"/>
        <c:axPos val="b"/>
        <c:majorTickMark val="out"/>
        <c:minorTickMark val="none"/>
        <c:tickLblPos val="nextTo"/>
        <c:crossAx val="-2109343864"/>
        <c:crosses val="autoZero"/>
        <c:auto val="1"/>
        <c:lblAlgn val="ctr"/>
        <c:lblOffset val="100"/>
        <c:noMultiLvlLbl val="0"/>
      </c:catAx>
      <c:valAx>
        <c:axId val="-2109343864"/>
        <c:scaling>
          <c:orientation val="minMax"/>
        </c:scaling>
        <c:delete val="0"/>
        <c:axPos val="l"/>
        <c:majorGridlines/>
        <c:numFmt formatCode="#,##0" sourceLinked="1"/>
        <c:majorTickMark val="out"/>
        <c:minorTickMark val="none"/>
        <c:tickLblPos val="nextTo"/>
        <c:crossAx val="-2109337368"/>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1"/>
    </mc:Choice>
    <mc:Fallback>
      <c:style val="11"/>
    </mc:Fallback>
  </mc:AlternateContent>
  <c:chart>
    <c:title>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tx>
            <c:strRef>
              <c:f>Sheet1!$C$2</c:f>
              <c:strCache>
                <c:ptCount val="1"/>
                <c:pt idx="0">
                  <c:v>Age to Coyote Usage</c:v>
                </c:pt>
              </c:strCache>
            </c:strRef>
          </c:tx>
          <c:explosion val="25"/>
          <c:dLbls>
            <c:showLegendKey val="0"/>
            <c:showVal val="1"/>
            <c:showCatName val="0"/>
            <c:showSerName val="0"/>
            <c:showPercent val="1"/>
            <c:showBubbleSize val="0"/>
            <c:showLeaderLines val="1"/>
          </c:dLbls>
          <c:cat>
            <c:strRef>
              <c:f>Sheet1!$B$3:$B$6</c:f>
              <c:strCache>
                <c:ptCount val="4"/>
                <c:pt idx="0">
                  <c:v>17 thru 40</c:v>
                </c:pt>
                <c:pt idx="1">
                  <c:v>41 thru 55</c:v>
                </c:pt>
                <c:pt idx="2">
                  <c:v>56 thru 65</c:v>
                </c:pt>
                <c:pt idx="3">
                  <c:v>66 and ABOVE</c:v>
                </c:pt>
              </c:strCache>
            </c:strRef>
          </c:cat>
          <c:val>
            <c:numRef>
              <c:f>Sheet1!$C$3:$C$6</c:f>
              <c:numCache>
                <c:formatCode>#,##0</c:formatCode>
                <c:ptCount val="4"/>
                <c:pt idx="0">
                  <c:v>2258.0</c:v>
                </c:pt>
                <c:pt idx="1">
                  <c:v>1328.0</c:v>
                </c:pt>
                <c:pt idx="2" formatCode="General">
                  <c:v>411.0</c:v>
                </c:pt>
                <c:pt idx="3" formatCode="General">
                  <c:v>230.0</c:v>
                </c:pt>
              </c:numCache>
            </c:numRef>
          </c:val>
        </c:ser>
        <c:dLbls>
          <c:showLegendKey val="0"/>
          <c:showVal val="0"/>
          <c:showCatName val="0"/>
          <c:showSerName val="0"/>
          <c:showPercent val="0"/>
          <c:showBubbleSize val="0"/>
          <c:showLeaderLines val="1"/>
        </c:dLbls>
      </c:pie3DChart>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en-US"/>
              <a:t>Between Ages 17-40 to Coyote Usage (total 2,699)</a:t>
            </a: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cked"/>
        <c:varyColors val="0"/>
        <c:ser>
          <c:idx val="0"/>
          <c:order val="0"/>
          <c:tx>
            <c:strRef>
              <c:f>Sheet1!$B$11</c:f>
              <c:strCache>
                <c:ptCount val="1"/>
                <c:pt idx="0">
                  <c:v>Between Ages 17-40 to Coyote Usage (total 2,699</c:v>
                </c:pt>
              </c:strCache>
            </c:strRef>
          </c:tx>
          <c:invertIfNegative val="0"/>
          <c:cat>
            <c:strRef>
              <c:f>Sheet1!$A$12:$A$13</c:f>
              <c:strCache>
                <c:ptCount val="2"/>
                <c:pt idx="0">
                  <c:v>Yes</c:v>
                </c:pt>
                <c:pt idx="1">
                  <c:v>No</c:v>
                </c:pt>
              </c:strCache>
            </c:strRef>
          </c:cat>
          <c:val>
            <c:numRef>
              <c:f>Sheet1!$B$12:$B$13</c:f>
              <c:numCache>
                <c:formatCode>General</c:formatCode>
                <c:ptCount val="2"/>
                <c:pt idx="0" formatCode="#,##0">
                  <c:v>2258.0</c:v>
                </c:pt>
                <c:pt idx="1">
                  <c:v>441.0</c:v>
                </c:pt>
              </c:numCache>
            </c:numRef>
          </c:val>
        </c:ser>
        <c:dLbls>
          <c:showLegendKey val="0"/>
          <c:showVal val="1"/>
          <c:showCatName val="0"/>
          <c:showSerName val="0"/>
          <c:showPercent val="0"/>
          <c:showBubbleSize val="0"/>
        </c:dLbls>
        <c:gapWidth val="95"/>
        <c:gapDepth val="95"/>
        <c:shape val="box"/>
        <c:axId val="-2109695736"/>
        <c:axId val="-2109704008"/>
        <c:axId val="0"/>
      </c:bar3DChart>
      <c:catAx>
        <c:axId val="-2109695736"/>
        <c:scaling>
          <c:orientation val="minMax"/>
        </c:scaling>
        <c:delete val="0"/>
        <c:axPos val="b"/>
        <c:majorTickMark val="none"/>
        <c:minorTickMark val="none"/>
        <c:tickLblPos val="nextTo"/>
        <c:crossAx val="-2109704008"/>
        <c:crosses val="autoZero"/>
        <c:auto val="1"/>
        <c:lblAlgn val="ctr"/>
        <c:lblOffset val="100"/>
        <c:noMultiLvlLbl val="0"/>
      </c:catAx>
      <c:valAx>
        <c:axId val="-2109704008"/>
        <c:scaling>
          <c:orientation val="minMax"/>
        </c:scaling>
        <c:delete val="1"/>
        <c:axPos val="l"/>
        <c:numFmt formatCode="#,##0" sourceLinked="1"/>
        <c:majorTickMark val="none"/>
        <c:minorTickMark val="none"/>
        <c:tickLblPos val="nextTo"/>
        <c:crossAx val="-210969573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3"/>
    </mc:Choice>
    <mc:Fallback>
      <c:style val="13"/>
    </mc:Fallback>
  </mc:AlternateContent>
  <c:chart>
    <c:title>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Sheet1!$C$3</c:f>
              <c:strCache>
                <c:ptCount val="1"/>
                <c:pt idx="0">
                  <c:v>Martial Status to Coyote Usage</c:v>
                </c:pt>
              </c:strCache>
            </c:strRef>
          </c:tx>
          <c:invertIfNegative val="0"/>
          <c:dLbls>
            <c:showLegendKey val="0"/>
            <c:showVal val="1"/>
            <c:showCatName val="0"/>
            <c:showSerName val="0"/>
            <c:showPercent val="0"/>
            <c:showBubbleSize val="0"/>
            <c:showLeaderLines val="0"/>
          </c:dLbls>
          <c:cat>
            <c:strRef>
              <c:f>Sheet1!$B$4:$B$6</c:f>
              <c:strCache>
                <c:ptCount val="3"/>
                <c:pt idx="0">
                  <c:v>Single</c:v>
                </c:pt>
                <c:pt idx="1">
                  <c:v>In a Relationship</c:v>
                </c:pt>
                <c:pt idx="2">
                  <c:v>No longer in a Relationship</c:v>
                </c:pt>
              </c:strCache>
            </c:strRef>
          </c:cat>
          <c:val>
            <c:numRef>
              <c:f>Sheet1!$C$4:$C$6</c:f>
              <c:numCache>
                <c:formatCode>#,##0</c:formatCode>
                <c:ptCount val="3"/>
                <c:pt idx="0" formatCode="General">
                  <c:v>98.0</c:v>
                </c:pt>
                <c:pt idx="1">
                  <c:v>3952.0</c:v>
                </c:pt>
                <c:pt idx="2" formatCode="General">
                  <c:v>174.0</c:v>
                </c:pt>
              </c:numCache>
            </c:numRef>
          </c:val>
        </c:ser>
        <c:dLbls>
          <c:showLegendKey val="0"/>
          <c:showVal val="0"/>
          <c:showCatName val="0"/>
          <c:showSerName val="0"/>
          <c:showPercent val="0"/>
          <c:showBubbleSize val="0"/>
        </c:dLbls>
        <c:gapWidth val="0"/>
        <c:gapDepth val="0"/>
        <c:shape val="cylinder"/>
        <c:axId val="2135398472"/>
        <c:axId val="2135432152"/>
        <c:axId val="2135274808"/>
      </c:bar3DChart>
      <c:catAx>
        <c:axId val="2135398472"/>
        <c:scaling>
          <c:orientation val="minMax"/>
        </c:scaling>
        <c:delete val="0"/>
        <c:axPos val="b"/>
        <c:majorTickMark val="none"/>
        <c:minorTickMark val="none"/>
        <c:tickLblPos val="nextTo"/>
        <c:crossAx val="2135432152"/>
        <c:crosses val="autoZero"/>
        <c:auto val="1"/>
        <c:lblAlgn val="ctr"/>
        <c:lblOffset val="100"/>
        <c:noMultiLvlLbl val="0"/>
      </c:catAx>
      <c:valAx>
        <c:axId val="2135432152"/>
        <c:scaling>
          <c:orientation val="minMax"/>
        </c:scaling>
        <c:delete val="0"/>
        <c:axPos val="l"/>
        <c:title>
          <c:layout/>
          <c:overlay val="0"/>
        </c:title>
        <c:numFmt formatCode="General" sourceLinked="1"/>
        <c:majorTickMark val="out"/>
        <c:minorTickMark val="none"/>
        <c:tickLblPos val="nextTo"/>
        <c:crossAx val="2135398472"/>
        <c:crosses val="autoZero"/>
        <c:crossBetween val="between"/>
      </c:valAx>
      <c:serAx>
        <c:axId val="2135274808"/>
        <c:scaling>
          <c:orientation val="minMax"/>
        </c:scaling>
        <c:delete val="1"/>
        <c:axPos val="b"/>
        <c:majorTickMark val="none"/>
        <c:minorTickMark val="none"/>
        <c:tickLblPos val="nextTo"/>
        <c:crossAx val="2135432152"/>
        <c:crosses val="autoZero"/>
      </c:serAx>
    </c:plotArea>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9"/>
    </mc:Choice>
    <mc:Fallback>
      <c:style val="29"/>
    </mc:Fallback>
  </mc:AlternateContent>
  <c:chart>
    <c:autoTitleDeleted val="1"/>
    <c:view3D>
      <c:rotX val="15"/>
      <c:rotY val="20"/>
      <c:rAngAx val="1"/>
    </c:view3D>
    <c:floor>
      <c:thickness val="0"/>
    </c:floor>
    <c:sideWall>
      <c:thickness val="0"/>
    </c:sideWall>
    <c:backWall>
      <c:thickness val="0"/>
    </c:backWall>
    <c:plotArea>
      <c:layout/>
      <c:bar3DChart>
        <c:barDir val="col"/>
        <c:grouping val="stacked"/>
        <c:varyColors val="0"/>
        <c:ser>
          <c:idx val="0"/>
          <c:order val="0"/>
          <c:tx>
            <c:strRef>
              <c:f>Sheet1!$F$8</c:f>
              <c:strCache>
                <c:ptCount val="1"/>
                <c:pt idx="0">
                  <c:v>In a Relationship to Coyote Usage (TOTAL: 5,076)</c:v>
                </c:pt>
              </c:strCache>
            </c:strRef>
          </c:tx>
          <c:invertIfNegative val="0"/>
          <c:dLbls>
            <c:showLegendKey val="0"/>
            <c:showVal val="1"/>
            <c:showCatName val="0"/>
            <c:showSerName val="0"/>
            <c:showPercent val="0"/>
            <c:showBubbleSize val="0"/>
            <c:showLeaderLines val="0"/>
          </c:dLbls>
          <c:cat>
            <c:strRef>
              <c:f>Sheet1!$E$9:$E$10</c:f>
              <c:strCache>
                <c:ptCount val="2"/>
                <c:pt idx="0">
                  <c:v>Yes</c:v>
                </c:pt>
                <c:pt idx="1">
                  <c:v>No</c:v>
                </c:pt>
              </c:strCache>
            </c:strRef>
          </c:cat>
          <c:val>
            <c:numRef>
              <c:f>Sheet1!$F$9:$F$10</c:f>
              <c:numCache>
                <c:formatCode>#,##0</c:formatCode>
                <c:ptCount val="2"/>
                <c:pt idx="0">
                  <c:v>3952.0</c:v>
                </c:pt>
                <c:pt idx="1">
                  <c:v>1124.0</c:v>
                </c:pt>
              </c:numCache>
            </c:numRef>
          </c:val>
        </c:ser>
        <c:dLbls>
          <c:showLegendKey val="0"/>
          <c:showVal val="0"/>
          <c:showCatName val="0"/>
          <c:showSerName val="0"/>
          <c:showPercent val="0"/>
          <c:showBubbleSize val="0"/>
        </c:dLbls>
        <c:gapWidth val="75"/>
        <c:shape val="cylinder"/>
        <c:axId val="2135815384"/>
        <c:axId val="2135810504"/>
        <c:axId val="0"/>
      </c:bar3DChart>
      <c:catAx>
        <c:axId val="2135815384"/>
        <c:scaling>
          <c:orientation val="minMax"/>
        </c:scaling>
        <c:delete val="0"/>
        <c:axPos val="b"/>
        <c:majorTickMark val="none"/>
        <c:minorTickMark val="none"/>
        <c:tickLblPos val="nextTo"/>
        <c:crossAx val="2135810504"/>
        <c:crosses val="autoZero"/>
        <c:auto val="1"/>
        <c:lblAlgn val="ctr"/>
        <c:lblOffset val="100"/>
        <c:noMultiLvlLbl val="0"/>
      </c:catAx>
      <c:valAx>
        <c:axId val="2135810504"/>
        <c:scaling>
          <c:orientation val="minMax"/>
        </c:scaling>
        <c:delete val="0"/>
        <c:axPos val="l"/>
        <c:majorGridlines/>
        <c:numFmt formatCode="#,##0" sourceLinked="1"/>
        <c:majorTickMark val="none"/>
        <c:minorTickMark val="none"/>
        <c:tickLblPos val="nextTo"/>
        <c:spPr>
          <a:ln w="9525">
            <a:noFill/>
          </a:ln>
        </c:spPr>
        <c:crossAx val="2135815384"/>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4"/>
    </mc:Choice>
    <mc:Fallback>
      <c:style val="24"/>
    </mc:Fallback>
  </mc:AlternateContent>
  <c:chart>
    <c:title>
      <c:tx>
        <c:rich>
          <a:bodyPr/>
          <a:lstStyle/>
          <a:p>
            <a:pPr>
              <a:defRPr/>
            </a:pPr>
            <a:r>
              <a:rPr lang="en-US" dirty="0"/>
              <a:t>Top Three </a:t>
            </a:r>
            <a:r>
              <a:rPr lang="en-US" dirty="0" smtClean="0"/>
              <a:t>Occupations </a:t>
            </a:r>
            <a:r>
              <a:rPr lang="en-US" dirty="0"/>
              <a:t>to Coyote Usage</a:t>
            </a:r>
          </a:p>
        </c:rich>
      </c:tx>
      <c:layout/>
      <c:overlay val="0"/>
    </c:title>
    <c:autoTitleDeleted val="0"/>
    <c:view3D>
      <c:rotX val="15"/>
      <c:rotY val="20"/>
      <c:rAngAx val="0"/>
      <c:perspective val="30"/>
    </c:view3D>
    <c:floor>
      <c:thickness val="0"/>
    </c:floor>
    <c:sideWall>
      <c:thickness val="0"/>
    </c:sideWall>
    <c:backWall>
      <c:thickness val="0"/>
    </c:backWall>
    <c:plotArea>
      <c:layout/>
      <c:bar3DChart>
        <c:barDir val="bar"/>
        <c:grouping val="clustered"/>
        <c:varyColors val="0"/>
        <c:ser>
          <c:idx val="0"/>
          <c:order val="0"/>
          <c:tx>
            <c:strRef>
              <c:f>Sheet1!$V$39</c:f>
              <c:strCache>
                <c:ptCount val="1"/>
                <c:pt idx="0">
                  <c:v>Top Three Occupation to Coyote Usage</c:v>
                </c:pt>
              </c:strCache>
            </c:strRef>
          </c:tx>
          <c:invertIfNegative val="0"/>
          <c:dLbls>
            <c:showLegendKey val="0"/>
            <c:showVal val="1"/>
            <c:showCatName val="0"/>
            <c:showSerName val="0"/>
            <c:showPercent val="0"/>
            <c:showBubbleSize val="0"/>
            <c:showLeaderLines val="0"/>
          </c:dLbls>
          <c:cat>
            <c:strRef>
              <c:f>Sheet1!$U$40:$U$42</c:f>
              <c:strCache>
                <c:ptCount val="3"/>
                <c:pt idx="0">
                  <c:v>Agriculture, husbandry, forestry/fisheries workers</c:v>
                </c:pt>
                <c:pt idx="1">
                  <c:v>Manufacturing/repair heavy equipment operators </c:v>
                </c:pt>
                <c:pt idx="2">
                  <c:v>Transportation workers</c:v>
                </c:pt>
              </c:strCache>
            </c:strRef>
          </c:cat>
          <c:val>
            <c:numRef>
              <c:f>Sheet1!$V$40:$V$42</c:f>
              <c:numCache>
                <c:formatCode>General</c:formatCode>
                <c:ptCount val="3"/>
                <c:pt idx="0" formatCode="#,##0">
                  <c:v>1369.0</c:v>
                </c:pt>
                <c:pt idx="1">
                  <c:v>708.0</c:v>
                </c:pt>
                <c:pt idx="2">
                  <c:v>555.0</c:v>
                </c:pt>
              </c:numCache>
            </c:numRef>
          </c:val>
        </c:ser>
        <c:dLbls>
          <c:showLegendKey val="0"/>
          <c:showVal val="0"/>
          <c:showCatName val="0"/>
          <c:showSerName val="0"/>
          <c:showPercent val="0"/>
          <c:showBubbleSize val="0"/>
        </c:dLbls>
        <c:gapWidth val="150"/>
        <c:shape val="box"/>
        <c:axId val="2135534920"/>
        <c:axId val="2135537896"/>
        <c:axId val="0"/>
      </c:bar3DChart>
      <c:catAx>
        <c:axId val="2135534920"/>
        <c:scaling>
          <c:orientation val="minMax"/>
        </c:scaling>
        <c:delete val="0"/>
        <c:axPos val="l"/>
        <c:majorTickMark val="out"/>
        <c:minorTickMark val="none"/>
        <c:tickLblPos val="nextTo"/>
        <c:crossAx val="2135537896"/>
        <c:crosses val="autoZero"/>
        <c:auto val="1"/>
        <c:lblAlgn val="ctr"/>
        <c:lblOffset val="100"/>
        <c:noMultiLvlLbl val="0"/>
      </c:catAx>
      <c:valAx>
        <c:axId val="2135537896"/>
        <c:scaling>
          <c:orientation val="minMax"/>
        </c:scaling>
        <c:delete val="0"/>
        <c:axPos val="b"/>
        <c:majorGridlines/>
        <c:numFmt formatCode="#,##0" sourceLinked="1"/>
        <c:majorTickMark val="out"/>
        <c:minorTickMark val="none"/>
        <c:tickLblPos val="nextTo"/>
        <c:crossAx val="2135534920"/>
        <c:crosses val="autoZero"/>
        <c:crossBetween val="between"/>
      </c:valAx>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6"/>
    </mc:Choice>
    <mc:Fallback>
      <c:style val="16"/>
    </mc:Fallback>
  </mc:AlternateContent>
  <c:chart>
    <c:autoTitleDeleted val="1"/>
    <c:view3D>
      <c:rotX val="15"/>
      <c:rotY val="20"/>
      <c:rAngAx val="0"/>
      <c:perspective val="30"/>
    </c:view3D>
    <c:floor>
      <c:thickness val="0"/>
    </c:floor>
    <c:sideWall>
      <c:thickness val="0"/>
    </c:sideWall>
    <c:backWall>
      <c:thickness val="0"/>
    </c:backWall>
    <c:plotArea>
      <c:layout/>
      <c:bar3DChart>
        <c:barDir val="bar"/>
        <c:grouping val="clustered"/>
        <c:varyColors val="0"/>
        <c:ser>
          <c:idx val="0"/>
          <c:order val="0"/>
          <c:tx>
            <c:strRef>
              <c:f>Sheet1!$N$43</c:f>
              <c:strCache>
                <c:ptCount val="1"/>
                <c:pt idx="0">
                  <c:v>Agriculture, husbandry, forestry/fisheries workers to Coyote Usage</c:v>
                </c:pt>
              </c:strCache>
            </c:strRef>
          </c:tx>
          <c:invertIfNegative val="0"/>
          <c:cat>
            <c:strRef>
              <c:f>Sheet1!$M$44:$M$45</c:f>
              <c:strCache>
                <c:ptCount val="2"/>
                <c:pt idx="0">
                  <c:v>Yes</c:v>
                </c:pt>
                <c:pt idx="1">
                  <c:v>No</c:v>
                </c:pt>
              </c:strCache>
            </c:strRef>
          </c:cat>
          <c:val>
            <c:numRef>
              <c:f>Sheet1!$N$44:$N$45</c:f>
              <c:numCache>
                <c:formatCode>General</c:formatCode>
                <c:ptCount val="2"/>
                <c:pt idx="0" formatCode="#,##0">
                  <c:v>1369.0</c:v>
                </c:pt>
                <c:pt idx="1">
                  <c:v>367.0</c:v>
                </c:pt>
              </c:numCache>
            </c:numRef>
          </c:val>
        </c:ser>
        <c:dLbls>
          <c:showLegendKey val="0"/>
          <c:showVal val="1"/>
          <c:showCatName val="0"/>
          <c:showSerName val="0"/>
          <c:showPercent val="0"/>
          <c:showBubbleSize val="0"/>
        </c:dLbls>
        <c:gapWidth val="75"/>
        <c:shape val="box"/>
        <c:axId val="2135488392"/>
        <c:axId val="2135475128"/>
        <c:axId val="0"/>
      </c:bar3DChart>
      <c:catAx>
        <c:axId val="2135488392"/>
        <c:scaling>
          <c:orientation val="minMax"/>
        </c:scaling>
        <c:delete val="0"/>
        <c:axPos val="l"/>
        <c:majorTickMark val="none"/>
        <c:minorTickMark val="none"/>
        <c:tickLblPos val="nextTo"/>
        <c:crossAx val="2135475128"/>
        <c:crosses val="autoZero"/>
        <c:auto val="1"/>
        <c:lblAlgn val="ctr"/>
        <c:lblOffset val="100"/>
        <c:noMultiLvlLbl val="0"/>
      </c:catAx>
      <c:valAx>
        <c:axId val="2135475128"/>
        <c:scaling>
          <c:orientation val="minMax"/>
        </c:scaling>
        <c:delete val="0"/>
        <c:axPos val="b"/>
        <c:numFmt formatCode="#,##0" sourceLinked="1"/>
        <c:majorTickMark val="none"/>
        <c:minorTickMark val="none"/>
        <c:tickLblPos val="nextTo"/>
        <c:crossAx val="2135488392"/>
        <c:crosses val="autoZero"/>
        <c:crossBetween val="between"/>
      </c:valAx>
    </c:plotArea>
    <c:legend>
      <c:legendPos val="b"/>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4"/>
    </mc:Choice>
    <mc:Fallback>
      <c:style val="14"/>
    </mc:Fallback>
  </mc:AlternateContent>
  <c:chart>
    <c:title>
      <c:layout/>
      <c:overlay val="0"/>
    </c:title>
    <c:autoTitleDeleted val="0"/>
    <c:view3D>
      <c:rotX val="15"/>
      <c:rotY val="20"/>
      <c:rAngAx val="0"/>
      <c:perspective val="30"/>
    </c:view3D>
    <c:floor>
      <c:thickness val="0"/>
    </c:floor>
    <c:sideWall>
      <c:thickness val="0"/>
    </c:sideWall>
    <c:backWall>
      <c:thickness val="0"/>
    </c:backWall>
    <c:plotArea>
      <c:layout/>
      <c:bar3DChart>
        <c:barDir val="col"/>
        <c:grouping val="standard"/>
        <c:varyColors val="0"/>
        <c:ser>
          <c:idx val="0"/>
          <c:order val="0"/>
          <c:tx>
            <c:strRef>
              <c:f>Sheet1!$V$8</c:f>
              <c:strCache>
                <c:ptCount val="1"/>
                <c:pt idx="0">
                  <c:v>Level of Education to Coyote Usage</c:v>
                </c:pt>
              </c:strCache>
            </c:strRef>
          </c:tx>
          <c:invertIfNegative val="0"/>
          <c:cat>
            <c:strRef>
              <c:f>Sheet1!$U$9:$U$14</c:f>
              <c:strCache>
                <c:ptCount val="6"/>
                <c:pt idx="0">
                  <c:v>No Schooling</c:v>
                </c:pt>
                <c:pt idx="1">
                  <c:v>Up to the Six Grade</c:v>
                </c:pt>
                <c:pt idx="2">
                  <c:v>Middle School</c:v>
                </c:pt>
                <c:pt idx="3">
                  <c:v>High School</c:v>
                </c:pt>
                <c:pt idx="4">
                  <c:v>Under Graduate</c:v>
                </c:pt>
                <c:pt idx="5">
                  <c:v>Graduate School</c:v>
                </c:pt>
              </c:strCache>
            </c:strRef>
          </c:cat>
          <c:val>
            <c:numRef>
              <c:f>Sheet1!$V$9:$V$14</c:f>
              <c:numCache>
                <c:formatCode>#,##0</c:formatCode>
                <c:ptCount val="6"/>
                <c:pt idx="0" formatCode="General">
                  <c:v>386.0</c:v>
                </c:pt>
                <c:pt idx="1">
                  <c:v>2596.0</c:v>
                </c:pt>
                <c:pt idx="2" formatCode="General">
                  <c:v>838.0</c:v>
                </c:pt>
                <c:pt idx="3" formatCode="General">
                  <c:v>289.0</c:v>
                </c:pt>
                <c:pt idx="4" formatCode="General">
                  <c:v>109.0</c:v>
                </c:pt>
                <c:pt idx="5" formatCode="General">
                  <c:v>5.0</c:v>
                </c:pt>
              </c:numCache>
            </c:numRef>
          </c:val>
        </c:ser>
        <c:dLbls>
          <c:showLegendKey val="0"/>
          <c:showVal val="1"/>
          <c:showCatName val="0"/>
          <c:showSerName val="0"/>
          <c:showPercent val="0"/>
          <c:showBubbleSize val="0"/>
        </c:dLbls>
        <c:gapWidth val="150"/>
        <c:shape val="box"/>
        <c:axId val="2135086024"/>
        <c:axId val="2135069304"/>
        <c:axId val="2135072344"/>
      </c:bar3DChart>
      <c:catAx>
        <c:axId val="2135086024"/>
        <c:scaling>
          <c:orientation val="minMax"/>
        </c:scaling>
        <c:delete val="0"/>
        <c:axPos val="b"/>
        <c:majorTickMark val="none"/>
        <c:minorTickMark val="none"/>
        <c:tickLblPos val="nextTo"/>
        <c:crossAx val="2135069304"/>
        <c:crosses val="autoZero"/>
        <c:auto val="1"/>
        <c:lblAlgn val="ctr"/>
        <c:lblOffset val="100"/>
        <c:noMultiLvlLbl val="0"/>
      </c:catAx>
      <c:valAx>
        <c:axId val="2135069304"/>
        <c:scaling>
          <c:orientation val="minMax"/>
        </c:scaling>
        <c:delete val="1"/>
        <c:axPos val="l"/>
        <c:numFmt formatCode="General" sourceLinked="1"/>
        <c:majorTickMark val="none"/>
        <c:minorTickMark val="none"/>
        <c:tickLblPos val="nextTo"/>
        <c:crossAx val="2135086024"/>
        <c:crosses val="autoZero"/>
        <c:crossBetween val="between"/>
      </c:valAx>
      <c:serAx>
        <c:axId val="2135072344"/>
        <c:scaling>
          <c:orientation val="minMax"/>
        </c:scaling>
        <c:delete val="1"/>
        <c:axPos val="b"/>
        <c:majorTickMark val="out"/>
        <c:minorTickMark val="none"/>
        <c:tickLblPos val="nextTo"/>
        <c:crossAx val="2135069304"/>
        <c:crosses val="autoZero"/>
      </c:ser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0C9257-02A1-7F45-B484-6AC3E8CDC676}" type="datetimeFigureOut">
              <a:rPr lang="en-US" smtClean="0"/>
              <a:t>1/9/14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D272BF-B36B-F34E-871D-F6DC8FBAA3CC}" type="slidenum">
              <a:rPr lang="en-US" smtClean="0"/>
              <a:t>‹#›</a:t>
            </a:fld>
            <a:endParaRPr lang="en-US"/>
          </a:p>
        </p:txBody>
      </p:sp>
    </p:spTree>
    <p:extLst>
      <p:ext uri="{BB962C8B-B14F-4D97-AF65-F5344CB8AC3E}">
        <p14:creationId xmlns:p14="http://schemas.microsoft.com/office/powerpoint/2010/main" val="385065995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 propose that Mexicans seeking the service of a smuggler do not do so randomly; this behavior coincides with certain personal characteristics. Therefore, I contend that an unauthorized immigrant from Mexico is more likely to use a </a:t>
            </a:r>
            <a:r>
              <a:rPr lang="en-US" sz="1200" i="1" kern="1200" dirty="0" smtClean="0">
                <a:solidFill>
                  <a:schemeClr val="tx1"/>
                </a:solidFill>
                <a:latin typeface="+mn-lt"/>
                <a:ea typeface="+mn-ea"/>
                <a:cs typeface="+mn-cs"/>
              </a:rPr>
              <a:t>coyote</a:t>
            </a:r>
            <a:r>
              <a:rPr lang="en-US" sz="1200" kern="1200" dirty="0" smtClean="0">
                <a:solidFill>
                  <a:schemeClr val="tx1"/>
                </a:solidFill>
                <a:latin typeface="+mn-lt"/>
                <a:ea typeface="+mn-ea"/>
                <a:cs typeface="+mn-cs"/>
              </a:rPr>
              <a:t> if the person is: 1) male, 2) in a relationship, 3) at</a:t>
            </a:r>
            <a:r>
              <a:rPr lang="en-US" sz="1200" kern="1200" baseline="0" dirty="0" smtClean="0">
                <a:solidFill>
                  <a:schemeClr val="tx1"/>
                </a:solidFill>
                <a:latin typeface="+mn-lt"/>
                <a:ea typeface="+mn-ea"/>
                <a:cs typeface="+mn-cs"/>
              </a:rPr>
              <a:t> least 6</a:t>
            </a:r>
            <a:r>
              <a:rPr lang="en-US" sz="1200" kern="1200" baseline="30000" dirty="0" smtClean="0">
                <a:solidFill>
                  <a:schemeClr val="tx1"/>
                </a:solidFill>
                <a:latin typeface="+mn-lt"/>
                <a:ea typeface="+mn-ea"/>
                <a:cs typeface="+mn-cs"/>
              </a:rPr>
              <a:t>th</a:t>
            </a:r>
            <a:r>
              <a:rPr lang="en-US" sz="1200" kern="1200" baseline="0" dirty="0" smtClean="0">
                <a:solidFill>
                  <a:schemeClr val="tx1"/>
                </a:solidFill>
                <a:latin typeface="+mn-lt"/>
                <a:ea typeface="+mn-ea"/>
                <a:cs typeface="+mn-cs"/>
              </a:rPr>
              <a:t> education</a:t>
            </a:r>
            <a:r>
              <a:rPr lang="en-US" sz="1200" kern="1200" dirty="0" smtClean="0">
                <a:solidFill>
                  <a:schemeClr val="tx1"/>
                </a:solidFill>
                <a:latin typeface="+mn-lt"/>
                <a:ea typeface="+mn-ea"/>
                <a:cs typeface="+mn-cs"/>
              </a:rPr>
              <a:t>, 4) between the ages of 17-40, and 5) has work experience in agriculture</a:t>
            </a:r>
            <a:r>
              <a:rPr lang="en-US" dirty="0" smtClean="0"/>
              <a:t> </a:t>
            </a:r>
          </a:p>
          <a:p>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2</a:t>
            </a:fld>
            <a:endParaRPr lang="en-US"/>
          </a:p>
        </p:txBody>
      </p:sp>
    </p:spTree>
    <p:extLst>
      <p:ext uri="{BB962C8B-B14F-4D97-AF65-F5344CB8AC3E}">
        <p14:creationId xmlns:p14="http://schemas.microsoft.com/office/powerpoint/2010/main" val="216544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3</a:t>
            </a:fld>
            <a:endParaRPr lang="en-US"/>
          </a:p>
        </p:txBody>
      </p:sp>
    </p:spTree>
    <p:extLst>
      <p:ext uri="{BB962C8B-B14F-4D97-AF65-F5344CB8AC3E}">
        <p14:creationId xmlns:p14="http://schemas.microsoft.com/office/powerpoint/2010/main" val="7073129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As explained by Greene et. al. (1989),  the benefit of such a scientific approach is its ability to generalize about a specific population based on a few individuals. This design originates from a micro-examination of a qualitative phenomenon and then supported by a quantitative section (see, e.g., Myers </a:t>
            </a:r>
            <a:r>
              <a:rPr lang="en-US" sz="1200" kern="1200" dirty="0" err="1" smtClean="0">
                <a:solidFill>
                  <a:schemeClr val="tx1"/>
                </a:solidFill>
                <a:effectLst/>
                <a:latin typeface="+mn-lt"/>
                <a:ea typeface="+mn-ea"/>
                <a:cs typeface="+mn-cs"/>
              </a:rPr>
              <a:t>Oetzel</a:t>
            </a:r>
            <a:r>
              <a:rPr lang="en-US" sz="1200" kern="1200" dirty="0" smtClean="0">
                <a:solidFill>
                  <a:schemeClr val="tx1"/>
                </a:solidFill>
                <a:effectLst/>
                <a:latin typeface="+mn-lt"/>
                <a:ea typeface="+mn-ea"/>
                <a:cs typeface="+mn-cs"/>
              </a:rPr>
              <a:t>, 2003), providing a robust picture of causal-effect—a generalization of the undocumented immigrant population. </a:t>
            </a:r>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4</a:t>
            </a:fld>
            <a:endParaRPr lang="en-US"/>
          </a:p>
        </p:txBody>
      </p:sp>
    </p:spTree>
    <p:extLst>
      <p:ext uri="{BB962C8B-B14F-4D97-AF65-F5344CB8AC3E}">
        <p14:creationId xmlns:p14="http://schemas.microsoft.com/office/powerpoint/2010/main" val="2613517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5</a:t>
            </a:fld>
            <a:endParaRPr lang="en-US"/>
          </a:p>
        </p:txBody>
      </p:sp>
    </p:spTree>
    <p:extLst>
      <p:ext uri="{BB962C8B-B14F-4D97-AF65-F5344CB8AC3E}">
        <p14:creationId xmlns:p14="http://schemas.microsoft.com/office/powerpoint/2010/main" val="2646519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Statistically</a:t>
            </a:r>
            <a:r>
              <a:rPr lang="en-US" baseline="0" dirty="0" smtClean="0"/>
              <a:t> significant </a:t>
            </a:r>
          </a:p>
          <a:p>
            <a:endParaRPr lang="en-US" baseline="0" dirty="0" smtClean="0"/>
          </a:p>
          <a:p>
            <a:r>
              <a:rPr lang="en-US" baseline="0" dirty="0" smtClean="0"/>
              <a:t>Female yes 145 and 46 no</a:t>
            </a:r>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7</a:t>
            </a:fld>
            <a:endParaRPr lang="en-US"/>
          </a:p>
        </p:txBody>
      </p:sp>
    </p:spTree>
    <p:extLst>
      <p:ext uri="{BB962C8B-B14F-4D97-AF65-F5344CB8AC3E}">
        <p14:creationId xmlns:p14="http://schemas.microsoft.com/office/powerpoint/2010/main" val="14853601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Yes     NO</a:t>
            </a:r>
          </a:p>
          <a:p>
            <a:r>
              <a:rPr lang="en-US" dirty="0" smtClean="0"/>
              <a:t>Age 17/40</a:t>
            </a:r>
            <a:r>
              <a:rPr lang="en-US" baseline="0" dirty="0" smtClean="0"/>
              <a:t>    2,258     441</a:t>
            </a:r>
          </a:p>
          <a:p>
            <a:r>
              <a:rPr lang="en-US" baseline="0" dirty="0" smtClean="0"/>
              <a:t>       41/55    1,328     376</a:t>
            </a:r>
          </a:p>
          <a:p>
            <a:r>
              <a:rPr lang="en-US" baseline="0" dirty="0" smtClean="0"/>
              <a:t>       56/65     411       220</a:t>
            </a:r>
          </a:p>
          <a:p>
            <a:r>
              <a:rPr lang="en-US" baseline="0" dirty="0" smtClean="0"/>
              <a:t>       66+       230        202</a:t>
            </a:r>
          </a:p>
          <a:p>
            <a:r>
              <a:rPr lang="en-US" baseline="0" dirty="0" smtClean="0"/>
              <a:t>                Total 5,466</a:t>
            </a:r>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9</a:t>
            </a:fld>
            <a:endParaRPr lang="en-US"/>
          </a:p>
        </p:txBody>
      </p:sp>
    </p:spTree>
    <p:extLst>
      <p:ext uri="{BB962C8B-B14F-4D97-AF65-F5344CB8AC3E}">
        <p14:creationId xmlns:p14="http://schemas.microsoft.com/office/powerpoint/2010/main" val="24609685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D272BF-B36B-F34E-871D-F6DC8FBAA3CC}" type="slidenum">
              <a:rPr lang="en-US" smtClean="0"/>
              <a:t>17</a:t>
            </a:fld>
            <a:endParaRPr lang="en-US"/>
          </a:p>
        </p:txBody>
      </p:sp>
    </p:spTree>
    <p:extLst>
      <p:ext uri="{BB962C8B-B14F-4D97-AF65-F5344CB8AC3E}">
        <p14:creationId xmlns:p14="http://schemas.microsoft.com/office/powerpoint/2010/main" val="3912845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1C295150-4FD7-4802-B0EB-D52217513A72}" type="datetime1">
              <a:rPr lang="en-US" smtClean="0"/>
              <a:pPr/>
              <a:t>1/9/14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F36DD0FD-55B0-48C4-8AF2-8A69533EDFC3}" type="slidenum">
              <a:rPr lang="en-US" smtClean="0"/>
              <a:pPr/>
              <a:t>‹#›</a:t>
            </a:fld>
            <a:endParaRPr lang="en-US" dirty="0"/>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1895A-832A-4167-BE9B-7448CA062309}" type="datetime1">
              <a:rPr lang="en-US" smtClean="0"/>
              <a:pPr/>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7571FF-D602-4BB6-9683-7A1E909D4296}" type="datetime1">
              <a:rPr lang="en-US" smtClean="0"/>
              <a:pPr/>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392BEB-5202-498C-89F7-BBD3BEE1B887}" type="datetime1">
              <a:rPr lang="en-US" smtClean="0"/>
              <a:pPr/>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242B6C6-10FF-4510-A888-F0B9C6A788B0}" type="datetime1">
              <a:rPr lang="en-US" smtClean="0"/>
              <a:pPr/>
              <a:t>1/9/14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6DD0FD-55B0-48C4-8AF2-8A69533EDF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847B31-A4E1-4FCE-8661-5EC33A675437}" type="datetime1">
              <a:rPr lang="en-US" smtClean="0"/>
              <a:pPr/>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CAD832D-B7F8-4A85-B115-3F84BE9AC26D}" type="datetime1">
              <a:rPr lang="en-US" smtClean="0"/>
              <a:pPr/>
              <a:t>1/9/14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6DD0FD-55B0-48C4-8AF2-8A69533EDFC3}" type="slidenum">
              <a:rPr lang="en-US" smtClean="0"/>
              <a:pPr/>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0B34F3-05F7-41C1-B84E-68CE2E00C83C}" type="datetime1">
              <a:rPr lang="en-US" smtClean="0"/>
              <a:pPr/>
              <a:t>1/9/14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6DD0FD-55B0-48C4-8AF2-8A69533EDFC3}" type="slidenum">
              <a:rPr lang="en-US" smtClean="0"/>
              <a:pPr/>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47F82-2B2E-4837-B3AB-C94C672FBECB}" type="datetime1">
              <a:rPr lang="en-US" smtClean="0"/>
              <a:pPr/>
              <a:t>1/9/14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E57738-F4B0-48EA-9B71-E0F723F8BF6C}" type="datetime1">
              <a:rPr lang="en-US" smtClean="0"/>
              <a:pPr/>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00D5EF-7D26-425F-8C45-B9312ACE18BC}" type="datetime1">
              <a:rPr lang="en-US" smtClean="0"/>
              <a:pPr/>
              <a:t>1/9/14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6DD0FD-55B0-48C4-8AF2-8A69533EDFC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F1909345-DEE0-4B07-8E32-441AC9DA095E}" type="datetime1">
              <a:rPr lang="en-US" smtClean="0"/>
              <a:pPr/>
              <a:t>1/9/14</a:t>
            </a:fld>
            <a:endParaRPr lang="en-US" dirty="0"/>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F36DD0FD-55B0-48C4-8AF2-8A69533EDFC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5.xml"/><Relationship Id="rId3"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7.xml"/><Relationship Id="rId3"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chart" Target="../charts/chart9.xml"/><Relationship Id="rId3" Type="http://schemas.openxmlformats.org/officeDocument/2006/relationships/chart" Target="../charts/char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mmp.opr.princeton.edu/databases/instructions-en.aspx" TargetMode="External"/><Relationship Id="rId4" Type="http://schemas.openxmlformats.org/officeDocument/2006/relationships/hyperlink" Target="http://www.cartoonstock.com/" TargetMode="Externa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chart" Target="../charts/chart4.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a:effectLst/>
              </a:rPr>
              <a:t>An Exploratory Analysis of Mexican Undocumented Immigrants' Smuggler Usage </a:t>
            </a:r>
            <a:r>
              <a:rPr lang="en-US" sz="3200" dirty="0"/>
              <a:t/>
            </a:r>
            <a:br>
              <a:rPr lang="en-US" sz="3200" dirty="0"/>
            </a:br>
            <a:endParaRPr lang="en-US" sz="3200" dirty="0"/>
          </a:p>
        </p:txBody>
      </p:sp>
      <p:sp>
        <p:nvSpPr>
          <p:cNvPr id="3" name="Subtitle 2"/>
          <p:cNvSpPr>
            <a:spLocks noGrp="1"/>
          </p:cNvSpPr>
          <p:nvPr>
            <p:ph type="subTitle" idx="1"/>
          </p:nvPr>
        </p:nvSpPr>
        <p:spPr/>
        <p:txBody>
          <a:bodyPr/>
          <a:lstStyle/>
          <a:p>
            <a:r>
              <a:rPr lang="en-US" dirty="0" err="1" smtClean="0"/>
              <a:t>Hilario</a:t>
            </a:r>
            <a:r>
              <a:rPr lang="en-US" dirty="0" smtClean="0"/>
              <a:t> Molina II</a:t>
            </a:r>
            <a:endParaRPr lang="en-US" dirty="0"/>
          </a:p>
        </p:txBody>
      </p:sp>
    </p:spTree>
    <p:extLst>
      <p:ext uri="{BB962C8B-B14F-4D97-AF65-F5344CB8AC3E}">
        <p14:creationId xmlns:p14="http://schemas.microsoft.com/office/powerpoint/2010/main" val="284196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A young male is always trying to woo the women and a fundamental way to accomplish that is by immigrating, because he gains status and then everybody wants him. Girls will see you as a good provider. OR if he is married, he better immigrate, if not, forget it; in our community, he is not a provider, much less a man, and we will never let him forget it. If we [referring to the immigrant] are here away from our wives and land, then it is not fair that a bastard gets to stay home.</a:t>
            </a:r>
            <a:r>
              <a:rPr lang="en-US" dirty="0"/>
              <a:t> </a:t>
            </a:r>
            <a:endParaRPr lang="en-US" i="1" dirty="0"/>
          </a:p>
          <a:p>
            <a:pPr lvl="2"/>
            <a:r>
              <a:rPr lang="en-US" i="1" dirty="0"/>
              <a:t>Puebla </a:t>
            </a:r>
            <a:endParaRPr lang="en-US" dirty="0"/>
          </a:p>
          <a:p>
            <a:endParaRPr lang="en-US" dirty="0"/>
          </a:p>
        </p:txBody>
      </p:sp>
      <p:sp>
        <p:nvSpPr>
          <p:cNvPr id="3" name="Title 2"/>
          <p:cNvSpPr>
            <a:spLocks noGrp="1"/>
          </p:cNvSpPr>
          <p:nvPr>
            <p:ph type="title"/>
          </p:nvPr>
        </p:nvSpPr>
        <p:spPr/>
        <p:txBody>
          <a:bodyPr/>
          <a:lstStyle/>
          <a:p>
            <a:r>
              <a:rPr lang="en-US" sz="3600" dirty="0"/>
              <a:t>Commitment to Others and the Migration Process</a:t>
            </a:r>
          </a:p>
        </p:txBody>
      </p:sp>
    </p:spTree>
    <p:extLst>
      <p:ext uri="{BB962C8B-B14F-4D97-AF65-F5344CB8AC3E}">
        <p14:creationId xmlns:p14="http://schemas.microsoft.com/office/powerpoint/2010/main" val="27549137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to DV</a:t>
            </a:r>
            <a:endParaRPr lang="en-US" dirty="0"/>
          </a:p>
        </p:txBody>
      </p:sp>
      <p:graphicFrame>
        <p:nvGraphicFramePr>
          <p:cNvPr id="5" name="Content Placeholder 4"/>
          <p:cNvGraphicFramePr>
            <a:graphicFrameLocks noGrp="1"/>
          </p:cNvGraphicFramePr>
          <p:nvPr>
            <p:ph sz="quarter" idx="13"/>
          </p:nvPr>
        </p:nvGraphicFramePr>
        <p:xfrm>
          <a:off x="685800" y="2239963"/>
          <a:ext cx="3803650" cy="387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quarter" idx="14"/>
          </p:nvPr>
        </p:nvGraphicFramePr>
        <p:xfrm>
          <a:off x="4645025" y="2239963"/>
          <a:ext cx="3803650" cy="387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56213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 I do about the same thing here, putting up fences and/or moving heavy things around; you know, the type of work one does in a farm. The only difference is that I get paid more here</a:t>
            </a:r>
            <a:r>
              <a:rPr lang="en-US" dirty="0"/>
              <a:t>. [He goes on to add how immigrating is a last resort.]</a:t>
            </a:r>
            <a:r>
              <a:rPr lang="en-US" i="1" dirty="0"/>
              <a:t> People here think that the majority of us (undocumented immigrants) do not try to find work in our country, but those in the city do not want us there. They call us </a:t>
            </a:r>
            <a:r>
              <a:rPr lang="en-US" i="1" dirty="0" err="1"/>
              <a:t>pinche</a:t>
            </a:r>
            <a:r>
              <a:rPr lang="en-US" i="1" dirty="0"/>
              <a:t> </a:t>
            </a:r>
            <a:r>
              <a:rPr lang="en-US" i="1" dirty="0" err="1"/>
              <a:t>indio</a:t>
            </a:r>
            <a:r>
              <a:rPr lang="en-US" i="1" dirty="0"/>
              <a:t> (fucking Indian). </a:t>
            </a:r>
            <a:endParaRPr lang="en-US" dirty="0"/>
          </a:p>
          <a:p>
            <a:pPr lvl="2"/>
            <a:r>
              <a:rPr lang="en-US" i="1" dirty="0"/>
              <a:t>Colima</a:t>
            </a:r>
            <a:endParaRPr lang="en-US" dirty="0"/>
          </a:p>
          <a:p>
            <a:endParaRPr lang="en-US" dirty="0"/>
          </a:p>
        </p:txBody>
      </p:sp>
      <p:sp>
        <p:nvSpPr>
          <p:cNvPr id="3" name="Title 2"/>
          <p:cNvSpPr>
            <a:spLocks noGrp="1"/>
          </p:cNvSpPr>
          <p:nvPr>
            <p:ph type="title"/>
          </p:nvPr>
        </p:nvSpPr>
        <p:spPr/>
        <p:txBody>
          <a:bodyPr/>
          <a:lstStyle/>
          <a:p>
            <a:r>
              <a:rPr lang="en-US" sz="3600" dirty="0"/>
              <a:t>Here or There: the Work is the Same</a:t>
            </a:r>
          </a:p>
        </p:txBody>
      </p:sp>
    </p:spTree>
    <p:extLst>
      <p:ext uri="{BB962C8B-B14F-4D97-AF65-F5344CB8AC3E}">
        <p14:creationId xmlns:p14="http://schemas.microsoft.com/office/powerpoint/2010/main" val="3894323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to DV</a:t>
            </a:r>
            <a:endParaRPr lang="en-US" dirty="0"/>
          </a:p>
        </p:txBody>
      </p:sp>
      <p:graphicFrame>
        <p:nvGraphicFramePr>
          <p:cNvPr id="5" name="Content Placeholder 4"/>
          <p:cNvGraphicFramePr>
            <a:graphicFrameLocks noGrp="1"/>
          </p:cNvGraphicFramePr>
          <p:nvPr>
            <p:ph sz="quarter" idx="13"/>
            <p:extLst>
              <p:ext uri="{D42A27DB-BD31-4B8C-83A1-F6EECF244321}">
                <p14:modId xmlns:p14="http://schemas.microsoft.com/office/powerpoint/2010/main" val="4024342077"/>
              </p:ext>
            </p:extLst>
          </p:nvPr>
        </p:nvGraphicFramePr>
        <p:xfrm>
          <a:off x="386536" y="2239963"/>
          <a:ext cx="4102914" cy="387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Content Placeholder 7"/>
          <p:cNvGraphicFramePr>
            <a:graphicFrameLocks noGrp="1"/>
          </p:cNvGraphicFramePr>
          <p:nvPr>
            <p:ph sz="quarter" idx="14"/>
          </p:nvPr>
        </p:nvGraphicFramePr>
        <p:xfrm>
          <a:off x="4645025" y="2239963"/>
          <a:ext cx="3803650" cy="387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37252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edg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I, on the other hand, kept telling my parents it would be better if he came to work here (the U.S.), but my parents did not want that. He, however, has not been able to find work in Mexico after he graduated from college. I told him recently ‘if by the time I visit, you have not found work, then you are coming back with me.’ All the money I send for his schooling was for nothing. He is going to be doing the same job that I am doing [He began to curse].</a:t>
            </a:r>
            <a:endParaRPr lang="en-US" dirty="0"/>
          </a:p>
          <a:p>
            <a:pPr lvl="2"/>
            <a:r>
              <a:rPr lang="en-US" i="1" dirty="0"/>
              <a:t>Tabasco</a:t>
            </a:r>
            <a:r>
              <a:rPr lang="en-US" dirty="0"/>
              <a:t> </a:t>
            </a:r>
          </a:p>
          <a:p>
            <a:endParaRPr lang="en-US" dirty="0"/>
          </a:p>
        </p:txBody>
      </p:sp>
      <p:sp>
        <p:nvSpPr>
          <p:cNvPr id="3" name="Title 2"/>
          <p:cNvSpPr>
            <a:spLocks noGrp="1"/>
          </p:cNvSpPr>
          <p:nvPr>
            <p:ph type="title"/>
          </p:nvPr>
        </p:nvSpPr>
        <p:spPr/>
        <p:txBody>
          <a:bodyPr/>
          <a:lstStyle/>
          <a:p>
            <a:r>
              <a:rPr lang="en-US" dirty="0"/>
              <a:t>Education versus Reality</a:t>
            </a:r>
          </a:p>
        </p:txBody>
      </p:sp>
    </p:spTree>
    <p:extLst>
      <p:ext uri="{BB962C8B-B14F-4D97-AF65-F5344CB8AC3E}">
        <p14:creationId xmlns:p14="http://schemas.microsoft.com/office/powerpoint/2010/main" val="410201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to DV</a:t>
            </a:r>
            <a:endParaRPr lang="en-US" dirty="0"/>
          </a:p>
        </p:txBody>
      </p:sp>
      <p:graphicFrame>
        <p:nvGraphicFramePr>
          <p:cNvPr id="5" name="Content Placeholder 4"/>
          <p:cNvGraphicFramePr>
            <a:graphicFrameLocks noGrp="1"/>
          </p:cNvGraphicFramePr>
          <p:nvPr>
            <p:ph sz="quarter" idx="13"/>
          </p:nvPr>
        </p:nvGraphicFramePr>
        <p:xfrm>
          <a:off x="685800" y="2239963"/>
          <a:ext cx="3803650" cy="3876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ontent Placeholder 5"/>
          <p:cNvGraphicFramePr>
            <a:graphicFrameLocks noGrp="1"/>
          </p:cNvGraphicFramePr>
          <p:nvPr>
            <p:ph sz="quarter" idx="14"/>
            <p:extLst>
              <p:ext uri="{D42A27DB-BD31-4B8C-83A1-F6EECF244321}">
                <p14:modId xmlns:p14="http://schemas.microsoft.com/office/powerpoint/2010/main" val="22563200"/>
              </p:ext>
            </p:extLst>
          </p:nvPr>
        </p:nvGraphicFramePr>
        <p:xfrm>
          <a:off x="4769268" y="2115711"/>
          <a:ext cx="3803650" cy="38766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8313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Summary</a:t>
            </a:r>
          </a:p>
          <a:p>
            <a:pPr lvl="1"/>
            <a:r>
              <a:rPr lang="en-US" dirty="0" smtClean="0"/>
              <a:t>The migratory process is SELECTIVE</a:t>
            </a:r>
          </a:p>
          <a:p>
            <a:pPr lvl="1"/>
            <a:r>
              <a:rPr lang="en-US" dirty="0" smtClean="0"/>
              <a:t>Xenophobia</a:t>
            </a:r>
          </a:p>
          <a:p>
            <a:pPr lvl="2"/>
            <a:r>
              <a:rPr lang="en-US" dirty="0"/>
              <a:t>“their chicken-in-the-yard culture” (Moser 2006:11) </a:t>
            </a:r>
          </a:p>
          <a:p>
            <a:r>
              <a:rPr lang="en-US" dirty="0" smtClean="0"/>
              <a:t>Contribution</a:t>
            </a:r>
          </a:p>
          <a:p>
            <a:pPr lvl="1"/>
            <a:r>
              <a:rPr lang="en-US" dirty="0" smtClean="0"/>
              <a:t>Mixed Methods</a:t>
            </a:r>
          </a:p>
          <a:p>
            <a:pPr lvl="2"/>
            <a:r>
              <a:rPr lang="en-US" dirty="0" smtClean="0"/>
              <a:t>Coyote Label</a:t>
            </a:r>
          </a:p>
          <a:p>
            <a:pPr lvl="1"/>
            <a:r>
              <a:rPr lang="en-US" dirty="0"/>
              <a:t>Immigration Policy</a:t>
            </a:r>
          </a:p>
          <a:p>
            <a:pPr lvl="2"/>
            <a:r>
              <a:rPr lang="en-US" dirty="0" smtClean="0"/>
              <a:t> </a:t>
            </a:r>
            <a:r>
              <a:rPr lang="en-US" i="1" dirty="0"/>
              <a:t>They charge you hundreds of dollars for the visa paper work. Then, you have to wait months for an interview. After several years of investing time, money, and energy, you can still be rejected.  BUT, they keep the money</a:t>
            </a:r>
            <a:r>
              <a:rPr lang="en-US" i="1" dirty="0" smtClean="0"/>
              <a:t>.</a:t>
            </a:r>
          </a:p>
          <a:p>
            <a:pPr marL="2514600" lvl="7" indent="0">
              <a:buNone/>
            </a:pPr>
            <a:r>
              <a:rPr lang="en-US" i="1" dirty="0" smtClean="0"/>
              <a:t>                                                               Durango</a:t>
            </a:r>
            <a:r>
              <a:rPr lang="en-US" dirty="0" smtClean="0"/>
              <a:t>  </a:t>
            </a:r>
            <a:endParaRPr lang="en-US" dirty="0"/>
          </a:p>
          <a:p>
            <a:pPr lvl="7"/>
            <a:endParaRPr lang="en-US" dirty="0" smtClean="0"/>
          </a:p>
          <a:p>
            <a:pPr lvl="2"/>
            <a:endParaRPr lang="en-US" dirty="0"/>
          </a:p>
        </p:txBody>
      </p:sp>
      <p:sp>
        <p:nvSpPr>
          <p:cNvPr id="3" name="Title 2"/>
          <p:cNvSpPr>
            <a:spLocks noGrp="1"/>
          </p:cNvSpPr>
          <p:nvPr>
            <p:ph type="title"/>
          </p:nvPr>
        </p:nvSpPr>
        <p:spPr/>
        <p:txBody>
          <a:bodyPr/>
          <a:lstStyle/>
          <a:p>
            <a:r>
              <a:rPr lang="en-US" dirty="0" smtClean="0"/>
              <a:t>Discussion</a:t>
            </a:r>
            <a:endParaRPr lang="en-US" dirty="0"/>
          </a:p>
        </p:txBody>
      </p:sp>
    </p:spTree>
    <p:extLst>
      <p:ext uri="{BB962C8B-B14F-4D97-AF65-F5344CB8AC3E}">
        <p14:creationId xmlns:p14="http://schemas.microsoft.com/office/powerpoint/2010/main" val="2352602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2">
                                            <p:txEl>
                                              <p:pRg st="8" end="8"/>
                                            </p:txEl>
                                          </p:spTgt>
                                        </p:tgtEl>
                                        <p:attrNameLst>
                                          <p:attrName>style.visibility</p:attrName>
                                        </p:attrNameLst>
                                      </p:cBhvr>
                                      <p:to>
                                        <p:strVal val="visible"/>
                                      </p:to>
                                    </p:set>
                                    <p:animEffect transition="in" filter="checkerboard(across)">
                                      <p:cBhvr>
                                        <p:cTn id="7" dur="500"/>
                                        <p:tgtEl>
                                          <p:spTgt spid="2">
                                            <p:txEl>
                                              <p:pRg st="8" end="8"/>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2">
                                            <p:txEl>
                                              <p:pRg st="9" end="9"/>
                                            </p:txEl>
                                          </p:spTgt>
                                        </p:tgtEl>
                                        <p:attrNameLst>
                                          <p:attrName>style.visibility</p:attrName>
                                        </p:attrNameLst>
                                      </p:cBhvr>
                                      <p:to>
                                        <p:strVal val="visible"/>
                                      </p:to>
                                    </p:set>
                                    <p:animEffect transition="in" filter="checkerboard(across)">
                                      <p:cBhvr>
                                        <p:cTn id="10"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55000" lnSpcReduction="20000"/>
          </a:bodyPr>
          <a:lstStyle/>
          <a:p>
            <a:r>
              <a:rPr lang="en-US" dirty="0" err="1"/>
              <a:t>Acuña</a:t>
            </a:r>
            <a:r>
              <a:rPr lang="en-US" dirty="0"/>
              <a:t>, Rodolfo. 1988. </a:t>
            </a:r>
            <a:r>
              <a:rPr lang="en-US" i="1" dirty="0"/>
              <a:t>Occupied America</a:t>
            </a:r>
            <a:r>
              <a:rPr lang="en-US" dirty="0"/>
              <a:t>. New York: Harper &amp; Collins</a:t>
            </a:r>
          </a:p>
          <a:p>
            <a:pPr>
              <a:lnSpc>
                <a:spcPct val="80000"/>
              </a:lnSpc>
            </a:pPr>
            <a:r>
              <a:rPr lang="en-US" dirty="0"/>
              <a:t>Andreas, Peter. 2000. </a:t>
            </a:r>
            <a:r>
              <a:rPr lang="en-US" i="1" dirty="0"/>
              <a:t>Border Games: Policing the U.S.-Mexico Divide</a:t>
            </a:r>
            <a:r>
              <a:rPr lang="en-US" dirty="0"/>
              <a:t>. Ithaca and London: Cornell University Press</a:t>
            </a:r>
          </a:p>
          <a:p>
            <a:pPr>
              <a:lnSpc>
                <a:spcPct val="80000"/>
              </a:lnSpc>
            </a:pPr>
            <a:r>
              <a:rPr lang="en-US" dirty="0"/>
              <a:t>Conover, Ted. 1987. </a:t>
            </a:r>
            <a:r>
              <a:rPr lang="en-US" i="1" dirty="0"/>
              <a:t>Coyote</a:t>
            </a:r>
            <a:r>
              <a:rPr lang="en-US" dirty="0"/>
              <a:t>. New York: Vintage Books</a:t>
            </a:r>
            <a:r>
              <a:rPr lang="en-US" dirty="0" smtClean="0"/>
              <a:t>.</a:t>
            </a:r>
          </a:p>
          <a:p>
            <a:pPr>
              <a:lnSpc>
                <a:spcPct val="80000"/>
              </a:lnSpc>
            </a:pPr>
            <a:r>
              <a:rPr lang="en-US" dirty="0" err="1"/>
              <a:t>Dolfin</a:t>
            </a:r>
            <a:r>
              <a:rPr lang="en-US" dirty="0"/>
              <a:t>, S. &amp; </a:t>
            </a:r>
            <a:r>
              <a:rPr lang="en-US" dirty="0" err="1"/>
              <a:t>Genicot</a:t>
            </a:r>
            <a:r>
              <a:rPr lang="en-US" dirty="0"/>
              <a:t>, G. (2006). “What Do Networks Do? The Role of Networks on Migration and ‘Coyotes’ Uses.”  Mimeo, March, 1-27</a:t>
            </a:r>
            <a:r>
              <a:rPr lang="en-US" dirty="0" smtClean="0"/>
              <a:t>.</a:t>
            </a:r>
          </a:p>
          <a:p>
            <a:pPr>
              <a:lnSpc>
                <a:spcPct val="80000"/>
              </a:lnSpc>
            </a:pPr>
            <a:r>
              <a:rPr lang="en-US" dirty="0" err="1"/>
              <a:t>Gathmann</a:t>
            </a:r>
            <a:r>
              <a:rPr lang="en-US" dirty="0"/>
              <a:t>, C. (2003). “How Do Experts Affect Deterrence? Evidence from Migrant Smugglers at the Southwestern Borders.” Presentation</a:t>
            </a:r>
            <a:r>
              <a:rPr lang="en-US" dirty="0" smtClean="0"/>
              <a:t>.</a:t>
            </a:r>
          </a:p>
          <a:p>
            <a:pPr>
              <a:lnSpc>
                <a:spcPct val="80000"/>
              </a:lnSpc>
            </a:pPr>
            <a:r>
              <a:rPr lang="en-US" dirty="0"/>
              <a:t>Greene, J.C., </a:t>
            </a:r>
            <a:r>
              <a:rPr lang="en-US" dirty="0" err="1"/>
              <a:t>Caracelli</a:t>
            </a:r>
            <a:r>
              <a:rPr lang="en-US" dirty="0"/>
              <a:t>, V.J., &amp; Graham, W.F. (1989). “Toward a Conceptual Framework for Mix-methods Evaluation Design.” </a:t>
            </a:r>
            <a:r>
              <a:rPr lang="en-US" i="1" dirty="0"/>
              <a:t>Educational Evaluation and Policy Analysis</a:t>
            </a:r>
            <a:r>
              <a:rPr lang="en-US" dirty="0"/>
              <a:t>, 11(3), 255-274</a:t>
            </a:r>
            <a:r>
              <a:rPr lang="en-US" dirty="0" smtClean="0"/>
              <a:t>.</a:t>
            </a:r>
            <a:endParaRPr lang="en-US" dirty="0"/>
          </a:p>
          <a:p>
            <a:r>
              <a:rPr lang="en-US" dirty="0"/>
              <a:t>Gonzalez, Juan. 2000. </a:t>
            </a:r>
            <a:r>
              <a:rPr lang="en-US" i="1" dirty="0"/>
              <a:t>Harvest of Empire: A History of Latinos in America</a:t>
            </a:r>
            <a:r>
              <a:rPr lang="en-US" dirty="0"/>
              <a:t>. New York: Penguin Press</a:t>
            </a:r>
          </a:p>
          <a:p>
            <a:r>
              <a:rPr lang="en-US" dirty="0"/>
              <a:t>Massey, Douglas, Durand, Jorge and Malone, Malone. 2002. </a:t>
            </a:r>
            <a:r>
              <a:rPr lang="en-US" i="1" dirty="0"/>
              <a:t>Beyond Smoke and Mirrors: Mexican Immigration in the Era of Economic Integration</a:t>
            </a:r>
            <a:r>
              <a:rPr lang="en-US" dirty="0"/>
              <a:t>. New York: Russell Sage Foundation. </a:t>
            </a:r>
          </a:p>
          <a:p>
            <a:r>
              <a:rPr lang="en-US" dirty="0" err="1"/>
              <a:t>Menjívar</a:t>
            </a:r>
            <a:r>
              <a:rPr lang="en-US" dirty="0"/>
              <a:t>, Cecilia. 2002. </a:t>
            </a:r>
            <a:r>
              <a:rPr lang="en-US" i="1" dirty="0"/>
              <a:t>Fragmented Ties: Salvadoran Immigrant Networks in America</a:t>
            </a:r>
            <a:r>
              <a:rPr lang="en-US" dirty="0"/>
              <a:t>. Berkeley, Los Angeles, &amp; London: University of California Press </a:t>
            </a:r>
          </a:p>
          <a:p>
            <a:r>
              <a:rPr lang="en-US" dirty="0"/>
              <a:t>Mexican Migration Project (MMP). </a:t>
            </a:r>
            <a:r>
              <a:rPr lang="en-US" dirty="0">
                <a:hlinkClick r:id="rId3"/>
              </a:rPr>
              <a:t>http://mmp.opr.princeton.edu/databases/instructions-en.aspx</a:t>
            </a:r>
            <a:endParaRPr lang="en-US" dirty="0"/>
          </a:p>
          <a:p>
            <a:pPr>
              <a:lnSpc>
                <a:spcPct val="80000"/>
              </a:lnSpc>
            </a:pPr>
            <a:r>
              <a:rPr lang="en-US" dirty="0"/>
              <a:t>Moser, B. (2006). “White Heat.” </a:t>
            </a:r>
            <a:r>
              <a:rPr lang="en-US" i="1" dirty="0"/>
              <a:t>The Nation. </a:t>
            </a:r>
            <a:r>
              <a:rPr lang="en-US" dirty="0"/>
              <a:t>August 28/September 4, 2006. 11-18</a:t>
            </a:r>
          </a:p>
          <a:p>
            <a:pPr>
              <a:lnSpc>
                <a:spcPct val="80000"/>
              </a:lnSpc>
            </a:pPr>
            <a:r>
              <a:rPr lang="en-US" dirty="0"/>
              <a:t>Richardson, Chad. 1999. </a:t>
            </a:r>
            <a:r>
              <a:rPr lang="en-US" i="1" dirty="0" err="1"/>
              <a:t>Batos</a:t>
            </a:r>
            <a:r>
              <a:rPr lang="en-US" i="1" dirty="0"/>
              <a:t>, </a:t>
            </a:r>
            <a:r>
              <a:rPr lang="en-US" i="1" dirty="0" err="1"/>
              <a:t>Bolillos</a:t>
            </a:r>
            <a:r>
              <a:rPr lang="en-US" i="1" dirty="0"/>
              <a:t>, </a:t>
            </a:r>
            <a:r>
              <a:rPr lang="en-US" i="1" dirty="0" err="1"/>
              <a:t>Pochoss</a:t>
            </a:r>
            <a:r>
              <a:rPr lang="en-US" i="1" dirty="0"/>
              <a:t>, and </a:t>
            </a:r>
            <a:r>
              <a:rPr lang="en-US" i="1" dirty="0" err="1"/>
              <a:t>Pelados</a:t>
            </a:r>
            <a:r>
              <a:rPr lang="en-US" dirty="0"/>
              <a:t>. Austin: University of Texas Press.</a:t>
            </a:r>
          </a:p>
          <a:p>
            <a:pPr>
              <a:lnSpc>
                <a:spcPct val="80000"/>
              </a:lnSpc>
            </a:pPr>
            <a:r>
              <a:rPr lang="en-US" dirty="0">
                <a:solidFill>
                  <a:srgbClr val="FF0000"/>
                </a:solidFill>
                <a:hlinkClick r:id="rId4"/>
              </a:rPr>
              <a:t>www.CartoonStock.com</a:t>
            </a:r>
            <a:endParaRPr lang="en-US" dirty="0">
              <a:solidFill>
                <a:srgbClr val="FF0000"/>
              </a:solidFill>
            </a:endParaRPr>
          </a:p>
          <a:p>
            <a:endParaRPr lang="en-US" dirty="0"/>
          </a:p>
        </p:txBody>
      </p:sp>
      <p:sp>
        <p:nvSpPr>
          <p:cNvPr id="3" name="Title 2"/>
          <p:cNvSpPr>
            <a:spLocks noGrp="1"/>
          </p:cNvSpPr>
          <p:nvPr>
            <p:ph type="title"/>
          </p:nvPr>
        </p:nvSpPr>
        <p:spPr/>
        <p:txBody>
          <a:bodyPr/>
          <a:lstStyle/>
          <a:p>
            <a:r>
              <a:rPr lang="en-US" dirty="0" smtClean="0"/>
              <a:t>Reference</a:t>
            </a:r>
            <a:endParaRPr lang="en-US" dirty="0"/>
          </a:p>
        </p:txBody>
      </p:sp>
    </p:spTree>
    <p:extLst>
      <p:ext uri="{BB962C8B-B14F-4D97-AF65-F5344CB8AC3E}">
        <p14:creationId xmlns:p14="http://schemas.microsoft.com/office/powerpoint/2010/main" val="3644018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What factors contribute to the utilization of coyotes with regards to border crossing?  </a:t>
            </a:r>
          </a:p>
          <a:p>
            <a:pPr lvl="1"/>
            <a:r>
              <a:rPr lang="en-US" dirty="0"/>
              <a:t>Relevance of the </a:t>
            </a:r>
            <a:r>
              <a:rPr lang="en-US" dirty="0" smtClean="0"/>
              <a:t>Study</a:t>
            </a:r>
          </a:p>
          <a:p>
            <a:pPr lvl="2"/>
            <a:r>
              <a:rPr lang="en-US" dirty="0"/>
              <a:t>A complete methodological </a:t>
            </a:r>
            <a:r>
              <a:rPr lang="en-US" dirty="0" smtClean="0"/>
              <a:t>approach</a:t>
            </a:r>
            <a:endParaRPr lang="en-US" dirty="0"/>
          </a:p>
          <a:p>
            <a:pPr lvl="2"/>
            <a:r>
              <a:rPr lang="en-US" dirty="0"/>
              <a:t>Change in migration policy</a:t>
            </a:r>
          </a:p>
          <a:p>
            <a:pPr lvl="2"/>
            <a:endParaRPr lang="en-US" dirty="0"/>
          </a:p>
        </p:txBody>
      </p:sp>
      <p:sp>
        <p:nvSpPr>
          <p:cNvPr id="3" name="Title 2"/>
          <p:cNvSpPr>
            <a:spLocks noGrp="1"/>
          </p:cNvSpPr>
          <p:nvPr>
            <p:ph type="title"/>
          </p:nvPr>
        </p:nvSpPr>
        <p:spPr/>
        <p:txBody>
          <a:bodyPr/>
          <a:lstStyle/>
          <a:p>
            <a:r>
              <a:rPr lang="en-US" dirty="0" smtClean="0"/>
              <a:t>Research Question</a:t>
            </a:r>
            <a:endParaRPr lang="en-US" dirty="0"/>
          </a:p>
        </p:txBody>
      </p:sp>
    </p:spTree>
    <p:extLst>
      <p:ext uri="{BB962C8B-B14F-4D97-AF65-F5344CB8AC3E}">
        <p14:creationId xmlns:p14="http://schemas.microsoft.com/office/powerpoint/2010/main" val="3855241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Operation Wetback</a:t>
            </a:r>
          </a:p>
          <a:p>
            <a:r>
              <a:rPr lang="en-US" dirty="0" smtClean="0"/>
              <a:t>“</a:t>
            </a:r>
            <a:r>
              <a:rPr lang="en-US" dirty="0"/>
              <a:t>migrant networks can facilitate migration in different ways…information on the migration process itself…information on destination and </a:t>
            </a:r>
            <a:r>
              <a:rPr lang="en-US" dirty="0" smtClean="0"/>
              <a:t>jobs” </a:t>
            </a:r>
            <a:r>
              <a:rPr lang="en-US" dirty="0"/>
              <a:t>(</a:t>
            </a:r>
            <a:r>
              <a:rPr lang="en-US" dirty="0" err="1"/>
              <a:t>Dolfin</a:t>
            </a:r>
            <a:r>
              <a:rPr lang="en-US" dirty="0"/>
              <a:t> and </a:t>
            </a:r>
            <a:r>
              <a:rPr lang="en-US" dirty="0" err="1"/>
              <a:t>Genicot</a:t>
            </a:r>
            <a:r>
              <a:rPr lang="en-US" dirty="0"/>
              <a:t> 2006: 5). </a:t>
            </a:r>
          </a:p>
          <a:p>
            <a:endParaRPr lang="en-US" dirty="0" smtClean="0"/>
          </a:p>
          <a:p>
            <a:r>
              <a:rPr lang="en-US" dirty="0" smtClean="0"/>
              <a:t>According to </a:t>
            </a:r>
            <a:r>
              <a:rPr lang="en-US" dirty="0" err="1"/>
              <a:t>Gathmann</a:t>
            </a:r>
            <a:r>
              <a:rPr lang="en-US" dirty="0"/>
              <a:t> (2003</a:t>
            </a:r>
            <a:r>
              <a:rPr lang="en-US" dirty="0" smtClean="0"/>
              <a:t>), a coyote has a better understanding of the migration because of his/her knowledge of where </a:t>
            </a:r>
            <a:r>
              <a:rPr lang="en-US" dirty="0"/>
              <a:t>and when to cross the </a:t>
            </a:r>
            <a:r>
              <a:rPr lang="en-US" dirty="0" smtClean="0"/>
              <a:t>border. </a:t>
            </a:r>
            <a:endParaRPr lang="en-US" dirty="0" smtClean="0"/>
          </a:p>
          <a:p>
            <a:endParaRPr lang="en-US" dirty="0"/>
          </a:p>
        </p:txBody>
      </p:sp>
      <p:sp>
        <p:nvSpPr>
          <p:cNvPr id="3" name="Title 2"/>
          <p:cNvSpPr>
            <a:spLocks noGrp="1"/>
          </p:cNvSpPr>
          <p:nvPr>
            <p:ph type="title"/>
          </p:nvPr>
        </p:nvSpPr>
        <p:spPr/>
        <p:txBody>
          <a:bodyPr/>
          <a:lstStyle/>
          <a:p>
            <a:r>
              <a:rPr lang="en-US" dirty="0"/>
              <a:t>Historical Consideration</a:t>
            </a:r>
          </a:p>
        </p:txBody>
      </p:sp>
    </p:spTree>
    <p:extLst>
      <p:ext uri="{BB962C8B-B14F-4D97-AF65-F5344CB8AC3E}">
        <p14:creationId xmlns:p14="http://schemas.microsoft.com/office/powerpoint/2010/main" val="4504490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Methodology: </a:t>
            </a:r>
            <a:r>
              <a:rPr lang="en-US" sz="3200" dirty="0" err="1" smtClean="0"/>
              <a:t>QUAL.</a:t>
            </a:r>
            <a:r>
              <a:rPr lang="en-US" sz="3200" dirty="0" err="1" smtClean="0">
                <a:sym typeface="Wingdings"/>
              </a:rPr>
              <a:t>quant</a:t>
            </a:r>
            <a:r>
              <a:rPr lang="en-US" sz="3200" dirty="0" smtClean="0">
                <a:sym typeface="Wingdings"/>
              </a:rPr>
              <a:t>.</a:t>
            </a:r>
            <a:endParaRPr lang="en-US" sz="3200" dirty="0"/>
          </a:p>
        </p:txBody>
      </p:sp>
      <p:sp>
        <p:nvSpPr>
          <p:cNvPr id="4" name="AutoShape 1"/>
          <p:cNvSpPr>
            <a:spLocks noGrp="1" noChangeArrowheads="1"/>
          </p:cNvSpPr>
          <p:nvPr>
            <p:ph idx="1"/>
          </p:nvPr>
        </p:nvSpPr>
        <p:spPr bwMode="auto">
          <a:xfrm>
            <a:off x="1035365" y="2705925"/>
            <a:ext cx="3685901" cy="2512644"/>
          </a:xfrm>
          <a:prstGeom prst="rightArrowCallout">
            <a:avLst>
              <a:gd name="adj1" fmla="val 25000"/>
              <a:gd name="adj2" fmla="val 25000"/>
              <a:gd name="adj3" fmla="val 34848"/>
              <a:gd name="adj4" fmla="val 66667"/>
            </a:avLst>
          </a:prstGeom>
          <a:gradFill rotWithShape="0">
            <a:gsLst>
              <a:gs pos="0">
                <a:srgbClr val="9BC1FF"/>
              </a:gs>
              <a:gs pos="100000">
                <a:srgbClr val="3F80CD"/>
              </a:gs>
            </a:gsLst>
            <a:lin ang="5400000"/>
          </a:gradFill>
          <a:ln w="19050">
            <a:solidFill>
              <a:srgbClr val="4A7EBB"/>
            </a:solidFill>
            <a:miter lim="800000"/>
            <a:headEnd/>
            <a:tailEnd/>
          </a:ln>
          <a:effectLst>
            <a:outerShdw blurRad="63500" dist="26940" dir="5400000" algn="ctr" rotWithShape="0">
              <a:srgbClr val="000000">
                <a:alpha val="35001"/>
              </a:srgbClr>
            </a:outerShdw>
          </a:effectLst>
        </p:spPr>
        <p:txBody>
          <a:bodyPr vert="horz" wrap="square" lIns="91440" tIns="91440" rIns="91440" bIns="91440" numCol="1" anchor="t" anchorCtr="0" compatLnSpc="1">
            <a:prstTxWarp prst="textNoShape">
              <a:avLst/>
            </a:prstTxWarp>
            <a:normAutofit lnSpcReduction="10000"/>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mbria" charset="0"/>
                <a:ea typeface="ÇlÇr ñæí©" charset="0"/>
              </a:rPr>
              <a:t>QUALITATIVE</a:t>
            </a:r>
            <a:endParaRPr kumimoji="0" lang="en-US" b="1" i="0" u="none" strike="noStrike" cap="none" normalizeH="0" baseline="0" dirty="0">
              <a:ln>
                <a:noFill/>
              </a:ln>
              <a:solidFill>
                <a:schemeClr val="tx1"/>
              </a:solidFill>
              <a:effectLst/>
              <a:latin typeface="Times New Roman" charset="0"/>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mbria" charset="0"/>
                <a:ea typeface="ÇlÇr ñæí©" charset="0"/>
              </a:rPr>
              <a:t>An undocumented immigrant</a:t>
            </a:r>
            <a:r>
              <a:rPr kumimoji="0" lang="en-US" altLang="en-US" b="0" i="0" u="none" strike="noStrike" cap="none" normalizeH="0" baseline="0" dirty="0">
                <a:ln>
                  <a:noFill/>
                </a:ln>
                <a:solidFill>
                  <a:schemeClr val="tx1"/>
                </a:solidFill>
                <a:effectLst/>
                <a:latin typeface="Cambria" charset="0"/>
                <a:ea typeface="ÇlÇr ñæí©" charset="0"/>
              </a:rPr>
              <a:t>’</a:t>
            </a:r>
            <a:r>
              <a:rPr kumimoji="0" lang="en-US" b="0" i="0" u="none" strike="noStrike" cap="none" normalizeH="0" baseline="0" dirty="0">
                <a:ln>
                  <a:noFill/>
                </a:ln>
                <a:solidFill>
                  <a:schemeClr val="tx1"/>
                </a:solidFill>
                <a:effectLst/>
                <a:latin typeface="Cambria" charset="0"/>
                <a:ea typeface="ÇlÇr ñæí©" charset="0"/>
              </a:rPr>
              <a:t>s personal accounts on coyote usage</a:t>
            </a:r>
            <a:endParaRPr kumimoji="0" lang="en-US"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
        <p:nvSpPr>
          <p:cNvPr id="6" name="AutoShape 2"/>
          <p:cNvSpPr>
            <a:spLocks noChangeArrowheads="1"/>
          </p:cNvSpPr>
          <p:nvPr/>
        </p:nvSpPr>
        <p:spPr bwMode="auto">
          <a:xfrm>
            <a:off x="4845509" y="3161514"/>
            <a:ext cx="2954242" cy="1808551"/>
          </a:xfrm>
          <a:prstGeom prst="flowChartAlternateProcess">
            <a:avLst/>
          </a:prstGeom>
          <a:gradFill rotWithShape="0">
            <a:gsLst>
              <a:gs pos="0">
                <a:srgbClr val="9BC1FF"/>
              </a:gs>
              <a:gs pos="100000">
                <a:srgbClr val="3F80CD"/>
              </a:gs>
            </a:gsLst>
            <a:lin ang="5400000" scaled="1"/>
          </a:gradFill>
          <a:ln w="19050">
            <a:solidFill>
              <a:srgbClr val="4A7EBB"/>
            </a:solidFill>
            <a:miter lim="800000"/>
            <a:headEnd/>
            <a:tailEnd/>
          </a:ln>
          <a:effectLst>
            <a:outerShdw blurRad="63500" dist="26940" dir="5400000" algn="ctr" rotWithShape="0">
              <a:srgbClr val="000000">
                <a:alpha val="35001"/>
              </a:srgbClr>
            </a:outerShdw>
          </a:effectLst>
        </p:spPr>
        <p:txBody>
          <a:bodyPr vert="horz" wrap="square" lIns="91440" tIns="91440" rIns="91440" bIns="9144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a:ln>
                  <a:noFill/>
                </a:ln>
                <a:solidFill>
                  <a:schemeClr val="tx1"/>
                </a:solidFill>
                <a:effectLst/>
                <a:latin typeface="Cambria" charset="0"/>
                <a:ea typeface="ÇlÇr ñæí©" charset="0"/>
              </a:rPr>
              <a:t>quantitative</a:t>
            </a:r>
            <a:endParaRPr kumimoji="0" lang="en-US" b="1" i="0" u="none" strike="noStrike" cap="none" normalizeH="0" baseline="0" dirty="0">
              <a:ln>
                <a:noFill/>
              </a:ln>
              <a:solidFill>
                <a:schemeClr val="tx1"/>
              </a:solidFill>
              <a:effectLst/>
              <a:latin typeface="Times New Roman" charset="0"/>
              <a:ea typeface="ÇlÇr ñæí©"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dirty="0">
                <a:ln>
                  <a:noFill/>
                </a:ln>
                <a:solidFill>
                  <a:schemeClr val="tx1"/>
                </a:solidFill>
                <a:effectLst/>
                <a:latin typeface="Cambria" charset="0"/>
                <a:ea typeface="ÇlÇr ñæí©" charset="0"/>
              </a:rPr>
              <a:t>The MMP</a:t>
            </a:r>
            <a:r>
              <a:rPr kumimoji="0" lang="en-US" altLang="en-US" b="0" i="0" u="none" strike="noStrike" cap="none" normalizeH="0" baseline="0" dirty="0">
                <a:ln>
                  <a:noFill/>
                </a:ln>
                <a:solidFill>
                  <a:schemeClr val="tx1"/>
                </a:solidFill>
                <a:effectLst/>
                <a:latin typeface="Cambria" charset="0"/>
                <a:ea typeface="ÇlÇr ñæí©" charset="0"/>
              </a:rPr>
              <a:t>’</a:t>
            </a:r>
            <a:r>
              <a:rPr kumimoji="0" lang="en-US" b="0" i="0" u="none" strike="noStrike" cap="none" normalizeH="0" baseline="0" dirty="0">
                <a:ln>
                  <a:noFill/>
                </a:ln>
                <a:solidFill>
                  <a:schemeClr val="tx1"/>
                </a:solidFill>
                <a:effectLst/>
                <a:latin typeface="Cambria" charset="0"/>
                <a:ea typeface="ÇlÇr ñæí©" charset="0"/>
              </a:rPr>
              <a:t>s statistical analysis on personal characteristics to coyote usage</a:t>
            </a:r>
            <a:endParaRPr kumimoji="0" lang="en-US" b="0" i="0" u="none" strike="noStrike" cap="none" normalizeH="0" baseline="0" dirty="0">
              <a:ln>
                <a:noFill/>
              </a:ln>
              <a:solidFill>
                <a:schemeClr val="tx1"/>
              </a:solidFill>
              <a:effectLst/>
              <a:latin typeface="Times New Roman" charset="0"/>
              <a:ea typeface="ÇlÇr ñæí©"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a typeface="ＭＳ Ｐゴシック" charset="0"/>
            </a:endParaRPr>
          </a:p>
        </p:txBody>
      </p:sp>
    </p:spTree>
    <p:extLst>
      <p:ext uri="{BB962C8B-B14F-4D97-AF65-F5344CB8AC3E}">
        <p14:creationId xmlns:p14="http://schemas.microsoft.com/office/powerpoint/2010/main" val="38272370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checkerboard(across)">
                                      <p:cBhvr>
                                        <p:cTn id="7" dur="500"/>
                                        <p:tgtEl>
                                          <p:spTgt spid="4">
                                            <p:bg/>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checkerboard(across)">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checkerboard(across)">
                                      <p:cBhvr>
                                        <p:cTn id="17" dur="5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checkerboard(across)">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Qualitative </a:t>
            </a:r>
          </a:p>
          <a:p>
            <a:pPr lvl="2"/>
            <a:r>
              <a:rPr lang="en-US" dirty="0" smtClean="0"/>
              <a:t>31 Field interviews (Day-laborers)</a:t>
            </a:r>
          </a:p>
          <a:p>
            <a:pPr lvl="2"/>
            <a:r>
              <a:rPr lang="en-US" dirty="0" smtClean="0"/>
              <a:t>Three areas in Texas</a:t>
            </a:r>
          </a:p>
          <a:p>
            <a:pPr lvl="2"/>
            <a:r>
              <a:rPr lang="en-US" dirty="0" smtClean="0"/>
              <a:t>Mexican</a:t>
            </a:r>
          </a:p>
          <a:p>
            <a:pPr lvl="2"/>
            <a:r>
              <a:rPr lang="en-US" dirty="0" smtClean="0"/>
              <a:t>Males </a:t>
            </a:r>
          </a:p>
          <a:p>
            <a:r>
              <a:rPr lang="en-US" dirty="0" smtClean="0"/>
              <a:t>Quantitative</a:t>
            </a:r>
          </a:p>
          <a:p>
            <a:pPr lvl="2"/>
            <a:r>
              <a:rPr lang="en-US" dirty="0" smtClean="0"/>
              <a:t>Mexican Migration Project (</a:t>
            </a:r>
            <a:r>
              <a:rPr lang="en-US" dirty="0" err="1" smtClean="0"/>
              <a:t>mig.file</a:t>
            </a:r>
            <a:r>
              <a:rPr lang="en-US" dirty="0" smtClean="0"/>
              <a:t>)</a:t>
            </a:r>
          </a:p>
          <a:p>
            <a:pPr lvl="2"/>
            <a:r>
              <a:rPr lang="en-US" dirty="0" smtClean="0"/>
              <a:t>Sample size 5,466</a:t>
            </a:r>
          </a:p>
          <a:p>
            <a:pPr lvl="2"/>
            <a:r>
              <a:rPr lang="en-US" dirty="0" smtClean="0"/>
              <a:t>Human Capital Characteristics </a:t>
            </a:r>
            <a:endParaRPr lang="en-US" dirty="0"/>
          </a:p>
        </p:txBody>
      </p:sp>
      <p:sp>
        <p:nvSpPr>
          <p:cNvPr id="3" name="Title 2"/>
          <p:cNvSpPr>
            <a:spLocks noGrp="1"/>
          </p:cNvSpPr>
          <p:nvPr>
            <p:ph type="title"/>
          </p:nvPr>
        </p:nvSpPr>
        <p:spPr/>
        <p:txBody>
          <a:bodyPr/>
          <a:lstStyle/>
          <a:p>
            <a:r>
              <a:rPr lang="en-US" dirty="0" smtClean="0"/>
              <a:t>Exploratory </a:t>
            </a:r>
            <a:r>
              <a:rPr lang="en-US" dirty="0" smtClean="0"/>
              <a:t>Sequential Research </a:t>
            </a:r>
            <a:r>
              <a:rPr lang="en-US" dirty="0" smtClean="0"/>
              <a:t>Design</a:t>
            </a:r>
            <a:endParaRPr lang="en-US" dirty="0"/>
          </a:p>
        </p:txBody>
      </p:sp>
    </p:spTree>
    <p:extLst>
      <p:ext uri="{BB962C8B-B14F-4D97-AF65-F5344CB8AC3E}">
        <p14:creationId xmlns:p14="http://schemas.microsoft.com/office/powerpoint/2010/main" val="36652379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I have been crossing the desert since I was a teenager, so I know it like the back of my hand. That is why people in my hometown always want to make the journey with me when I am coming back to the United States even if it is their first time crossing. They call me Don (Mr.) I know the routes and I am not as crazy as those coyotes [laughter].</a:t>
            </a:r>
            <a:endParaRPr lang="en-US" dirty="0"/>
          </a:p>
          <a:p>
            <a:pPr lvl="3"/>
            <a:r>
              <a:rPr lang="en-US" i="1" dirty="0"/>
              <a:t>Tampico</a:t>
            </a:r>
            <a:endParaRPr lang="en-US" dirty="0"/>
          </a:p>
          <a:p>
            <a:endParaRPr lang="en-US" dirty="0"/>
          </a:p>
        </p:txBody>
      </p:sp>
      <p:sp>
        <p:nvSpPr>
          <p:cNvPr id="3" name="Title 2"/>
          <p:cNvSpPr>
            <a:spLocks noGrp="1"/>
          </p:cNvSpPr>
          <p:nvPr>
            <p:ph type="title"/>
          </p:nvPr>
        </p:nvSpPr>
        <p:spPr/>
        <p:txBody>
          <a:bodyPr/>
          <a:lstStyle/>
          <a:p>
            <a:r>
              <a:rPr lang="en-US" dirty="0"/>
              <a:t>Males who used a Coyote</a:t>
            </a:r>
          </a:p>
        </p:txBody>
      </p:sp>
    </p:spTree>
    <p:extLst>
      <p:ext uri="{BB962C8B-B14F-4D97-AF65-F5344CB8AC3E}">
        <p14:creationId xmlns:p14="http://schemas.microsoft.com/office/powerpoint/2010/main" val="118220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to DV </a:t>
            </a:r>
            <a:endParaRPr lang="en-US" dirty="0"/>
          </a:p>
        </p:txBody>
      </p:sp>
      <p:graphicFrame>
        <p:nvGraphicFramePr>
          <p:cNvPr id="5" name="Content Placeholder 4"/>
          <p:cNvGraphicFramePr>
            <a:graphicFrameLocks noGrp="1"/>
          </p:cNvGraphicFramePr>
          <p:nvPr>
            <p:ph sz="quarter" idx="13"/>
          </p:nvPr>
        </p:nvGraphicFramePr>
        <p:xfrm>
          <a:off x="685800" y="2239963"/>
          <a:ext cx="3803650" cy="3876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quarter" idx="14"/>
          </p:nvPr>
        </p:nvGraphicFramePr>
        <p:xfrm>
          <a:off x="4645025" y="2239963"/>
          <a:ext cx="3803650" cy="38766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46932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i="1" dirty="0"/>
              <a:t>We (referring to his family’s farm) could not compete with the large farm industry. As a result, I had to leave my community to find work elsewhere. For the amount that my parents were producing and the return versus expenses, those of us who were young and able to work had to leave.</a:t>
            </a:r>
          </a:p>
          <a:p>
            <a:pPr lvl="2"/>
            <a:r>
              <a:rPr lang="en-US" i="1" dirty="0"/>
              <a:t>San Luis </a:t>
            </a:r>
            <a:r>
              <a:rPr lang="en-US" i="1" dirty="0" err="1"/>
              <a:t>Pototsi</a:t>
            </a:r>
            <a:r>
              <a:rPr lang="en-US" dirty="0"/>
              <a:t> </a:t>
            </a:r>
          </a:p>
        </p:txBody>
      </p:sp>
      <p:sp>
        <p:nvSpPr>
          <p:cNvPr id="3" name="Title 2"/>
          <p:cNvSpPr>
            <a:spLocks noGrp="1"/>
          </p:cNvSpPr>
          <p:nvPr>
            <p:ph type="title"/>
          </p:nvPr>
        </p:nvSpPr>
        <p:spPr/>
        <p:txBody>
          <a:bodyPr/>
          <a:lstStyle/>
          <a:p>
            <a:r>
              <a:rPr lang="en-US" dirty="0" smtClean="0"/>
              <a:t>The Rightful Age</a:t>
            </a:r>
            <a:endParaRPr lang="en-US" dirty="0"/>
          </a:p>
        </p:txBody>
      </p:sp>
    </p:spTree>
    <p:extLst>
      <p:ext uri="{BB962C8B-B14F-4D97-AF65-F5344CB8AC3E}">
        <p14:creationId xmlns:p14="http://schemas.microsoft.com/office/powerpoint/2010/main" val="197899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IV to DV</a:t>
            </a:r>
            <a:endParaRPr lang="en-US" dirty="0"/>
          </a:p>
        </p:txBody>
      </p:sp>
      <p:graphicFrame>
        <p:nvGraphicFramePr>
          <p:cNvPr id="5" name="Content Placeholder 4"/>
          <p:cNvGraphicFramePr>
            <a:graphicFrameLocks noGrp="1"/>
          </p:cNvGraphicFramePr>
          <p:nvPr>
            <p:ph sz="quarter" idx="13"/>
          </p:nvPr>
        </p:nvGraphicFramePr>
        <p:xfrm>
          <a:off x="685800" y="2239963"/>
          <a:ext cx="3803650" cy="38766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ontent Placeholder 5"/>
          <p:cNvGraphicFramePr>
            <a:graphicFrameLocks noGrp="1"/>
          </p:cNvGraphicFramePr>
          <p:nvPr>
            <p:ph sz="quarter" idx="14"/>
          </p:nvPr>
        </p:nvGraphicFramePr>
        <p:xfrm>
          <a:off x="4645025" y="2239963"/>
          <a:ext cx="3803650" cy="387667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715933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Hardcover.thmx</Template>
  <TotalTime>107</TotalTime>
  <Words>1345</Words>
  <Application>Microsoft Macintosh PowerPoint</Application>
  <PresentationFormat>On-screen Show (4:3)</PresentationFormat>
  <Paragraphs>102</Paragraphs>
  <Slides>17</Slides>
  <Notes>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Hardcover</vt:lpstr>
      <vt:lpstr>An Exploratory Analysis of Mexican Undocumented Immigrants' Smuggler Usage  </vt:lpstr>
      <vt:lpstr>Research Question</vt:lpstr>
      <vt:lpstr>Historical Consideration</vt:lpstr>
      <vt:lpstr>Methodology: QUAL.quant.</vt:lpstr>
      <vt:lpstr>Exploratory Sequential Research Design</vt:lpstr>
      <vt:lpstr>Males who used a Coyote</vt:lpstr>
      <vt:lpstr>IV to DV </vt:lpstr>
      <vt:lpstr>The Rightful Age</vt:lpstr>
      <vt:lpstr>IV to DV</vt:lpstr>
      <vt:lpstr>Commitment to Others and the Migration Process</vt:lpstr>
      <vt:lpstr>IV to DV</vt:lpstr>
      <vt:lpstr>Here or There: the Work is the Same</vt:lpstr>
      <vt:lpstr>IV to DV</vt:lpstr>
      <vt:lpstr>Education versus Reality</vt:lpstr>
      <vt:lpstr>IV to DV</vt:lpstr>
      <vt:lpstr>Discussion</vt:lpstr>
      <vt:lpstr>Reference</vt:lpstr>
    </vt:vector>
  </TitlesOfParts>
  <Company>Indiana University of Pennsylvania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Exploratory Analysis of Mexican Undocumented Immigrants' Smuggler Usage  </dc:title>
  <dc:creator>IT Support Center</dc:creator>
  <cp:lastModifiedBy>IT Support Center</cp:lastModifiedBy>
  <cp:revision>19</cp:revision>
  <dcterms:created xsi:type="dcterms:W3CDTF">2014-01-07T22:53:03Z</dcterms:created>
  <dcterms:modified xsi:type="dcterms:W3CDTF">2014-01-09T11:25:00Z</dcterms:modified>
</cp:coreProperties>
</file>