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8" r:id="rId2"/>
    <p:sldId id="438" r:id="rId3"/>
    <p:sldId id="454" r:id="rId4"/>
    <p:sldId id="439" r:id="rId5"/>
    <p:sldId id="440" r:id="rId6"/>
    <p:sldId id="441" r:id="rId7"/>
    <p:sldId id="322" r:id="rId8"/>
    <p:sldId id="428" r:id="rId9"/>
    <p:sldId id="442" r:id="rId10"/>
    <p:sldId id="443" r:id="rId11"/>
    <p:sldId id="448" r:id="rId12"/>
    <p:sldId id="372" r:id="rId13"/>
    <p:sldId id="453" r:id="rId14"/>
    <p:sldId id="446" r:id="rId15"/>
    <p:sldId id="449" r:id="rId16"/>
    <p:sldId id="373" r:id="rId17"/>
    <p:sldId id="450" r:id="rId18"/>
    <p:sldId id="451" r:id="rId19"/>
    <p:sldId id="374" r:id="rId20"/>
    <p:sldId id="3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FF3FFA"/>
    <a:srgbClr val="FFFF03"/>
    <a:srgbClr val="0FF6A6"/>
    <a:srgbClr val="FBFF0E"/>
    <a:srgbClr val="FBFF07"/>
    <a:srgbClr val="E5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67" autoAdjust="0"/>
    <p:restoredTop sz="89031" autoAdjust="0"/>
  </p:normalViewPr>
  <p:slideViewPr>
    <p:cSldViewPr snapToGrid="0" snapToObjects="1">
      <p:cViewPr>
        <p:scale>
          <a:sx n="75" d="100"/>
          <a:sy n="75" d="100"/>
        </p:scale>
        <p:origin x="-1032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2768"/>
    </p:cViewPr>
  </p:sorterViewPr>
  <p:notesViewPr>
    <p:cSldViewPr snapToGrid="0" snapToObjects="1">
      <p:cViewPr>
        <p:scale>
          <a:sx n="100" d="100"/>
          <a:sy n="100" d="100"/>
        </p:scale>
        <p:origin x="-210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75C22-601F-7D4D-9889-569B2635BF20}" type="datetimeFigureOut">
              <a:rPr lang="en-US" smtClean="0"/>
              <a:t>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D4296-7CB2-A04B-B808-714C01D92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01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EBE4D-FE9D-4647-8787-BFF18F69942F}" type="datetimeFigureOut">
              <a:rPr lang="en-US" smtClean="0"/>
              <a:t>1/7/14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8D220-A44B-5A4A-A25F-393B0CFB1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4663" y="533400"/>
            <a:ext cx="3140075" cy="1739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733" y="2438400"/>
            <a:ext cx="6788680" cy="6502399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advent of Hispanic numerical majorities in local populations across the nation focuses attention on Hispanics’ forthcoming electoral strength in these locales.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Hispanic enclaves coalesce, draw newcomers, and enlarge the scale of Hispanic residential settlement as they expand outward.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Hispanics’ potential voting strength materializes across an expanding area, age structure and citizenship patterns amplify that potential.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220-A44B-5A4A-A25F-393B0CFB1C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00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220-A44B-5A4A-A25F-393B0CFB1C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98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32138" y="0"/>
            <a:ext cx="593725" cy="444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44500"/>
            <a:ext cx="6856413" cy="8023469"/>
          </a:xfrm>
        </p:spPr>
        <p:txBody>
          <a:bodyPr/>
          <a:lstStyle/>
          <a:p>
            <a:r>
              <a:rPr lang="en-US" sz="4000" b="1" dirty="0" smtClean="0"/>
              <a:t>Models </a:t>
            </a:r>
            <a:r>
              <a:rPr lang="en-US" sz="4000" b="1" dirty="0"/>
              <a:t>of such diffusion provide a scientific basis for anticipating the future course of such </a:t>
            </a:r>
            <a:r>
              <a:rPr lang="en-US" sz="4000" b="1" dirty="0" smtClean="0"/>
              <a:t>growth—that’s a separate</a:t>
            </a:r>
            <a:r>
              <a:rPr lang="en-US" sz="4000" b="1" baseline="0" dirty="0" smtClean="0"/>
              <a:t> topic</a:t>
            </a:r>
            <a:r>
              <a:rPr lang="en-US" sz="4000" b="1" dirty="0" smtClean="0"/>
              <a:t> </a:t>
            </a:r>
          </a:p>
          <a:p>
            <a:endParaRPr lang="en-US" sz="4000" b="1" dirty="0"/>
          </a:p>
          <a:p>
            <a:r>
              <a:rPr lang="en-US" sz="4000" b="1" dirty="0" smtClean="0"/>
              <a:t>How</a:t>
            </a:r>
            <a:r>
              <a:rPr lang="en-US" sz="4000" b="1" baseline="0" dirty="0" smtClean="0"/>
              <a:t> I </a:t>
            </a:r>
            <a:r>
              <a:rPr lang="en-US" sz="4000" b="1" dirty="0" smtClean="0"/>
              <a:t>quantify </a:t>
            </a:r>
            <a:r>
              <a:rPr lang="en-US" sz="4000" b="1" dirty="0"/>
              <a:t>the outward diffusion of Hispanic population </a:t>
            </a:r>
            <a:r>
              <a:rPr lang="en-US" sz="4000" b="1" dirty="0" smtClean="0"/>
              <a:t>from </a:t>
            </a:r>
            <a:r>
              <a:rPr lang="en-US" sz="4000" b="1" dirty="0"/>
              <a:t>a densely populated ethnic enclave into adjacent </a:t>
            </a:r>
            <a:r>
              <a:rPr lang="en-US" sz="4000" b="1" dirty="0" smtClean="0"/>
              <a:t>outlying areas. 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220-A44B-5A4A-A25F-393B0CFB1C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8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7338" y="0"/>
            <a:ext cx="2924175" cy="21939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23284"/>
            <a:ext cx="6858000" cy="623554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00801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5" tIns="44443" rIns="90475" bIns="44443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sz="2800" b="1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32138" y="0"/>
            <a:ext cx="593725" cy="444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44500"/>
            <a:ext cx="6856413" cy="8023469"/>
          </a:xfrm>
        </p:spPr>
        <p:txBody>
          <a:bodyPr/>
          <a:lstStyle/>
          <a:p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220-A44B-5A4A-A25F-393B0CFB1C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8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220-A44B-5A4A-A25F-393B0CFB1C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36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32138" y="0"/>
            <a:ext cx="593725" cy="444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44500"/>
            <a:ext cx="6856413" cy="8023469"/>
          </a:xfrm>
        </p:spPr>
        <p:txBody>
          <a:bodyPr/>
          <a:lstStyle/>
          <a:p>
            <a:r>
              <a:rPr lang="en-US" sz="2300" b="1" dirty="0" smtClean="0"/>
              <a:t>Start with CP model:</a:t>
            </a:r>
          </a:p>
          <a:p>
            <a:endParaRPr lang="en-US" sz="2300" b="1" dirty="0" smtClean="0"/>
          </a:p>
          <a:p>
            <a:r>
              <a:rPr lang="en-US" sz="4300" b="1" dirty="0" smtClean="0"/>
              <a:t>This is a </a:t>
            </a:r>
            <a:r>
              <a:rPr lang="en-US" sz="4300" b="1" dirty="0"/>
              <a:t>demographic accounting model for quantifying </a:t>
            </a:r>
            <a:r>
              <a:rPr lang="en-US" sz="4300" b="1" dirty="0" smtClean="0"/>
              <a:t>gains in </a:t>
            </a:r>
            <a:r>
              <a:rPr lang="en-US" sz="4300" b="1" dirty="0"/>
              <a:t>Hispanics’ voting strength over time through cohort </a:t>
            </a:r>
            <a:r>
              <a:rPr lang="en-US" sz="4300" b="1" dirty="0" smtClean="0"/>
              <a:t>succession.</a:t>
            </a:r>
            <a:endParaRPr lang="en-US" sz="4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220-A44B-5A4A-A25F-393B0CFB1C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8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0"/>
            <a:ext cx="4560888" cy="34226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63500" y="3422650"/>
            <a:ext cx="6858000" cy="499376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00801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5" tIns="44443" rIns="90475" bIns="44443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200" kern="1200" dirty="0" smtClean="0">
                <a:solidFill>
                  <a:schemeClr val="tx1"/>
                </a:solidFill>
                <a:effectLst/>
              </a:rPr>
              <a:t>I evaluate the model’s predictive accuracy in seven cities and counties where I have applied this model.  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sz="3200" dirty="0"/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200" kern="1200" dirty="0" smtClean="0">
                <a:solidFill>
                  <a:schemeClr val="tx1"/>
                </a:solidFill>
                <a:effectLst/>
              </a:rPr>
              <a:t>Using Census 2000 data as a starting point, I project gains in Hispanics’ intrinsic voting strength by 2010 through the progression of juvenile cohorts of Hispanic citizens.</a:t>
            </a:r>
            <a:r>
              <a:rPr lang="en-US" sz="3200" dirty="0" smtClean="0">
                <a:effectLst/>
              </a:rPr>
              <a:t> </a:t>
            </a:r>
            <a:endParaRPr lang="en-US" sz="3200" b="1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32138" y="0"/>
            <a:ext cx="593725" cy="444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44500"/>
            <a:ext cx="6856413" cy="8023469"/>
          </a:xfrm>
        </p:spPr>
        <p:txBody>
          <a:bodyPr/>
          <a:lstStyle/>
          <a:p>
            <a:r>
              <a:rPr lang="en-US" sz="4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Census 2000 data as a starting point, I projected gains in Hispanics’ intrinsic voting strength as of 2010 using a demographic accounting model shown in Table 4. </a:t>
            </a:r>
          </a:p>
          <a:p>
            <a:endParaRPr lang="en-US" sz="4000" dirty="0"/>
          </a:p>
          <a:p>
            <a:r>
              <a:rPr lang="en-US" sz="4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then compare the projected gains with actual measured 2000-2010 gains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4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220-A44B-5A4A-A25F-393B0CFB1C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8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32138" y="0"/>
            <a:ext cx="593725" cy="444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44500"/>
            <a:ext cx="6856413" cy="8023469"/>
          </a:xfrm>
        </p:spPr>
        <p:txBody>
          <a:bodyPr/>
          <a:lstStyle/>
          <a:p>
            <a:r>
              <a:rPr lang="en-US" sz="4300" b="1" dirty="0" smtClean="0"/>
              <a:t>Overall</a:t>
            </a:r>
            <a:r>
              <a:rPr lang="en-US" sz="4400" b="1" dirty="0" smtClean="0"/>
              <a:t>, </a:t>
            </a:r>
            <a:r>
              <a:rPr lang="en-US" sz="4400" b="1" kern="1200" dirty="0" smtClean="0">
                <a:solidFill>
                  <a:schemeClr val="tx1"/>
                </a:solidFill>
                <a:effectLst/>
              </a:rPr>
              <a:t>projected 2000-2010 gains in voting strength compare favorably with actual measured gains over the decade. 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220-A44B-5A4A-A25F-393B0CFB1C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8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0"/>
            <a:ext cx="4560888" cy="34226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465062"/>
            <a:ext cx="6858000" cy="499376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00801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5" tIns="44443" rIns="90475" bIns="44443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32138" y="0"/>
            <a:ext cx="593725" cy="444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44500"/>
            <a:ext cx="6856413" cy="8023469"/>
          </a:xfrm>
        </p:spPr>
        <p:txBody>
          <a:bodyPr/>
          <a:lstStyle/>
          <a:p>
            <a:r>
              <a:rPr lang="en-US" sz="2300" b="1" dirty="0" smtClean="0"/>
              <a:t>Focus:</a:t>
            </a:r>
          </a:p>
          <a:p>
            <a:r>
              <a:rPr lang="en-US" sz="2300" b="1" dirty="0" smtClean="0"/>
              <a:t>[read</a:t>
            </a:r>
            <a:r>
              <a:rPr lang="en-US" sz="2300" b="1" baseline="0" dirty="0" smtClean="0"/>
              <a:t> from slide]</a:t>
            </a:r>
            <a:endParaRPr lang="en-US" sz="2300" b="1" dirty="0" smtClean="0"/>
          </a:p>
          <a:p>
            <a:endParaRPr lang="en-US" sz="2300" b="1" dirty="0" smtClean="0"/>
          </a:p>
          <a:p>
            <a:r>
              <a:rPr lang="en-US" sz="2300" b="1" dirty="0" smtClean="0"/>
              <a:t>Importance: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 smtClean="0">
                <a:solidFill>
                  <a:schemeClr val="tx1"/>
                </a:solidFill>
                <a:effectLst/>
              </a:rPr>
              <a:t>Pertains to an important issue in redistricting is: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 smtClean="0">
                <a:solidFill>
                  <a:schemeClr val="tx1"/>
                </a:solidFill>
                <a:effectLst/>
              </a:rPr>
              <a:t>How might Hispanics’ ability to elect favored candidates arise in future years within election districts encompassing such communities?  </a:t>
            </a:r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220-A44B-5A4A-A25F-393B0CFB1C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7325" y="685800"/>
            <a:ext cx="1403350" cy="105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1807308"/>
            <a:ext cx="6856413" cy="66508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220-A44B-5A4A-A25F-393B0CFB1C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5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220-A44B-5A4A-A25F-393B0CFB1C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2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32138" y="0"/>
            <a:ext cx="593725" cy="444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44500"/>
            <a:ext cx="6856413" cy="8023469"/>
          </a:xfrm>
        </p:spPr>
        <p:txBody>
          <a:bodyPr/>
          <a:lstStyle/>
          <a:p>
            <a:endParaRPr lang="en-US" sz="2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220-A44B-5A4A-A25F-393B0CFB1C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32138" y="0"/>
            <a:ext cx="593725" cy="444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44500"/>
            <a:ext cx="6856413" cy="8023469"/>
          </a:xfrm>
        </p:spPr>
        <p:txBody>
          <a:bodyPr/>
          <a:lstStyle/>
          <a:p>
            <a:r>
              <a:rPr lang="en-US" sz="2400" b="1" dirty="0" smtClean="0"/>
              <a:t>APPROACHES:</a:t>
            </a:r>
            <a:br>
              <a:rPr lang="en-US" sz="2400" b="1" dirty="0" smtClean="0"/>
            </a:br>
            <a:r>
              <a:rPr lang="en-US" sz="2400" b="1" dirty="0" smtClean="0"/>
              <a:t>A theory from geography--spatial diffusion—and a familiar demographic concept--cohort succession—offer a foundation for anticipating that future.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</a:t>
            </a:r>
            <a:r>
              <a:rPr lang="en-US" sz="2400" b="1" i="1" dirty="0" smtClean="0"/>
              <a:t>patial coalescence and diffusion</a:t>
            </a:r>
            <a:r>
              <a:rPr lang="en-US" sz="2400" b="1" dirty="0" smtClean="0"/>
              <a:t> occurs as Hispanic movers cluster spatially in centralized ethnic enclaves, and as these enclaves expand outward over time through spatial diffusion. </a:t>
            </a:r>
          </a:p>
          <a:p>
            <a:endParaRPr lang="en-US" sz="2400" b="1" dirty="0" smtClean="0"/>
          </a:p>
          <a:p>
            <a:r>
              <a:rPr lang="en-US" sz="2400" b="1" i="1" dirty="0" smtClean="0"/>
              <a:t>Cohort succession: </a:t>
            </a:r>
            <a:r>
              <a:rPr lang="en-US" sz="2400" b="1" dirty="0" smtClean="0"/>
              <a:t>embodies the familiar premise that birth cohorts matures from one year to the next, reaching adulthood, and eventually dying off.  </a:t>
            </a:r>
          </a:p>
          <a:p>
            <a:endParaRPr lang="en-US" sz="2400" b="1" dirty="0"/>
          </a:p>
          <a:p>
            <a:r>
              <a:rPr lang="en-US" sz="2400" b="1" dirty="0" smtClean="0"/>
              <a:t>Cohort succession both adds </a:t>
            </a:r>
            <a:r>
              <a:rPr lang="en-US" sz="2400" b="1" i="1" dirty="0" smtClean="0"/>
              <a:t>new young </a:t>
            </a:r>
            <a:r>
              <a:rPr lang="en-US" sz="2400" b="1" dirty="0" smtClean="0"/>
              <a:t>members to the voting-age population and subtracts existing </a:t>
            </a:r>
            <a:r>
              <a:rPr lang="en-US" sz="2400" b="1" i="1" dirty="0" smtClean="0"/>
              <a:t>old </a:t>
            </a:r>
            <a:r>
              <a:rPr lang="en-US" sz="2400" b="1" dirty="0" smtClean="0"/>
              <a:t>members.  </a:t>
            </a:r>
          </a:p>
          <a:p>
            <a:endParaRPr lang="en-US" sz="2400" b="1" dirty="0"/>
          </a:p>
          <a:p>
            <a:r>
              <a:rPr lang="en-US" sz="2400" b="1" dirty="0" smtClean="0"/>
              <a:t>Where two populations differ sharply in age structure (as Hispanics and non-Hispanics typically do), cohort succession has a predictable influence on the composition of an electorate. </a:t>
            </a:r>
          </a:p>
          <a:p>
            <a:endParaRPr lang="en-US" sz="2400" b="1" dirty="0" smtClean="0"/>
          </a:p>
          <a:p>
            <a:endParaRPr lang="en-US" sz="2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220-A44B-5A4A-A25F-393B0CFB1C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8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32138" y="0"/>
            <a:ext cx="593725" cy="444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87" y="444500"/>
            <a:ext cx="6856413" cy="8023469"/>
          </a:xfrm>
        </p:spPr>
        <p:txBody>
          <a:bodyPr/>
          <a:lstStyle/>
          <a:p>
            <a:endParaRPr lang="en-US" sz="1800" b="1" baseline="0" dirty="0" smtClean="0"/>
          </a:p>
          <a:p>
            <a:r>
              <a:rPr lang="en-US" sz="3200" b="1" baseline="0" dirty="0" smtClean="0"/>
              <a:t>This isn’t everything that’s happening—people come &amp; go—but it captures several consistent effects whose importance may be quite prominent in certain communities, like those I’ll examine next. </a:t>
            </a:r>
          </a:p>
          <a:p>
            <a:endParaRPr lang="en-US" sz="3200" b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/>
              <a:t>Big picture—lawyer sponsored</a:t>
            </a:r>
            <a:r>
              <a:rPr lang="en-US" sz="3200" b="1" baseline="0" dirty="0" smtClean="0"/>
              <a:t> research. Analogy of piecemeal scientific advance--moving pieces of car forward</a:t>
            </a:r>
          </a:p>
          <a:p>
            <a:endParaRPr lang="en-US" sz="2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220-A44B-5A4A-A25F-393B0CFB1C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8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7338" y="0"/>
            <a:ext cx="2924175" cy="21939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23284"/>
            <a:ext cx="6858000" cy="623554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00801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5" tIns="44443" rIns="90475" bIns="44443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sz="2800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7325" y="685800"/>
            <a:ext cx="1403350" cy="105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1807308"/>
            <a:ext cx="6856413" cy="66508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220-A44B-5A4A-A25F-393B0CFB1C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5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220-A44B-5A4A-A25F-393B0CFB1C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BE0C-0F2B-F04C-B927-919922B3BBC4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D054-1B6F-384A-9313-F977D5DA9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BE0C-0F2B-F04C-B927-919922B3BBC4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D054-1B6F-384A-9313-F977D5DA9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BE0C-0F2B-F04C-B927-919922B3BBC4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D054-1B6F-384A-9313-F977D5DA9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BE0C-0F2B-F04C-B927-919922B3BBC4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D054-1B6F-384A-9313-F977D5DA9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BE0C-0F2B-F04C-B927-919922B3BBC4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D054-1B6F-384A-9313-F977D5DA9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BE0C-0F2B-F04C-B927-919922B3BBC4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D054-1B6F-384A-9313-F977D5DA9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BE0C-0F2B-F04C-B927-919922B3BBC4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D054-1B6F-384A-9313-F977D5DA9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BE0C-0F2B-F04C-B927-919922B3BBC4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D054-1B6F-384A-9313-F977D5DA9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BE0C-0F2B-F04C-B927-919922B3BBC4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D054-1B6F-384A-9313-F977D5DA9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BE0C-0F2B-F04C-B927-919922B3BBC4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D054-1B6F-384A-9313-F977D5DA9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BE0C-0F2B-F04C-B927-919922B3BBC4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D054-1B6F-384A-9313-F977D5DA9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BBE0C-0F2B-F04C-B927-919922B3BBC4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D054-1B6F-384A-9313-F977D5DA9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150774"/>
            <a:ext cx="9144000" cy="147002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800" b="1" dirty="0" smtClean="0">
                <a:solidFill>
                  <a:srgbClr val="FFFF00"/>
                </a:solidFill>
              </a:rPr>
              <a:t/>
            </a:r>
            <a:br>
              <a:rPr lang="en-US" sz="800" b="1" dirty="0" smtClean="0">
                <a:solidFill>
                  <a:srgbClr val="FFFF00"/>
                </a:solidFill>
              </a:rPr>
            </a:br>
            <a:r>
              <a:rPr lang="en-US" sz="800" b="1" dirty="0" smtClean="0">
                <a:solidFill>
                  <a:srgbClr val="FFFF00"/>
                </a:solidFill>
              </a:rPr>
              <a:t/>
            </a:r>
            <a:br>
              <a:rPr lang="en-US" sz="800" b="1" dirty="0" smtClean="0">
                <a:solidFill>
                  <a:srgbClr val="FFFF00"/>
                </a:solidFill>
              </a:rPr>
            </a:br>
            <a:r>
              <a:rPr lang="en-US" sz="800" b="1" dirty="0">
                <a:solidFill>
                  <a:srgbClr val="FFFF00"/>
                </a:solidFill>
              </a:rPr>
              <a:t/>
            </a:r>
            <a:br>
              <a:rPr lang="en-US" sz="800" b="1" dirty="0">
                <a:solidFill>
                  <a:srgbClr val="FFFF00"/>
                </a:solidFill>
              </a:rPr>
            </a:br>
            <a:r>
              <a:rPr lang="en-US" sz="5800" b="1" u="sng" dirty="0" smtClean="0">
                <a:solidFill>
                  <a:srgbClr val="FFFF00"/>
                </a:solidFill>
              </a:rPr>
              <a:t>A Method to Forecast Local Hispanic Voting Strength</a:t>
            </a:r>
            <a:endParaRPr lang="en-US" sz="5800" b="1" u="sng" dirty="0">
              <a:solidFill>
                <a:srgbClr val="FBFF07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945467"/>
            <a:ext cx="9144000" cy="255291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Peter A. Morrison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RAND (retired)</a:t>
            </a:r>
          </a:p>
          <a:p>
            <a:endParaRPr lang="en-US" sz="4400" b="1" dirty="0" smtClean="0">
              <a:solidFill>
                <a:srgbClr val="E5F9FF"/>
              </a:solidFill>
            </a:endParaRPr>
          </a:p>
          <a:p>
            <a:r>
              <a:rPr lang="en-US" sz="1900" b="1" dirty="0" smtClean="0">
                <a:solidFill>
                  <a:srgbClr val="E5F9FF"/>
                </a:solidFill>
              </a:rPr>
              <a:t>Presented at the 2014 Applied Demography Conference, San Antonio, TX January 8-10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9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1734"/>
            <a:ext cx="9144000" cy="1422401"/>
          </a:xfrm>
        </p:spPr>
        <p:txBody>
          <a:bodyPr>
            <a:noAutofit/>
          </a:bodyPr>
          <a:lstStyle/>
          <a:p>
            <a:r>
              <a:rPr lang="en-US" sz="4200" b="1" u="sng" dirty="0" smtClean="0">
                <a:solidFill>
                  <a:srgbClr val="FBFF07"/>
                </a:solidFill>
              </a:rPr>
              <a:t>Orange County, FL -- Multiple Enclaves</a:t>
            </a:r>
            <a:endParaRPr lang="en-US" sz="4200" b="1" u="sng" dirty="0">
              <a:solidFill>
                <a:srgbClr val="FBFF0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634" y="948266"/>
            <a:ext cx="9703067" cy="68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0695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BFF07"/>
                </a:solidFill>
                <a:latin typeface="Arial"/>
                <a:cs typeface="Arial"/>
              </a:rPr>
              <a:t>Spatial Diffusion Model</a:t>
            </a:r>
            <a:endParaRPr lang="en-US" sz="4800" u="sng" dirty="0">
              <a:solidFill>
                <a:srgbClr val="FBFF07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18533" y="1496410"/>
            <a:ext cx="9144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9224" indent="-457200">
              <a:spcBef>
                <a:spcPts val="3600"/>
              </a:spcBef>
              <a:buFont typeface="Arial"/>
              <a:buChar char="•"/>
            </a:pPr>
            <a:r>
              <a:rPr lang="en-US" sz="3900" b="1" dirty="0" smtClean="0">
                <a:solidFill>
                  <a:srgbClr val="E5F9FF"/>
                </a:solidFill>
                <a:latin typeface="+mj-lt"/>
                <a:cs typeface="Arial"/>
              </a:rPr>
              <a:t>Portrays coalescence &amp; outward growth of  Hispanic residential enclaves</a:t>
            </a:r>
          </a:p>
          <a:p>
            <a:pPr marL="649224" indent="-457200">
              <a:spcBef>
                <a:spcPts val="3600"/>
              </a:spcBef>
              <a:buFont typeface="Arial"/>
              <a:buChar char="•"/>
            </a:pPr>
            <a:r>
              <a:rPr lang="en-US" sz="3900" b="1" dirty="0" smtClean="0">
                <a:solidFill>
                  <a:srgbClr val="E5F9FF"/>
                </a:solidFill>
                <a:latin typeface="+mj-lt"/>
                <a:cs typeface="Arial"/>
              </a:rPr>
              <a:t>Projects future growth according to adjacent past growth</a:t>
            </a:r>
          </a:p>
          <a:p>
            <a:pPr marL="649224" indent="-457200">
              <a:spcBef>
                <a:spcPts val="3600"/>
              </a:spcBef>
              <a:buFont typeface="Arial"/>
              <a:buChar char="•"/>
            </a:pPr>
            <a:r>
              <a:rPr lang="en-US" sz="3900" b="1" dirty="0" smtClean="0">
                <a:solidFill>
                  <a:srgbClr val="E5F9FF"/>
                </a:solidFill>
                <a:latin typeface="+mj-lt"/>
                <a:cs typeface="Arial"/>
              </a:rPr>
              <a:t>Model is easily calibrated &amp; interpreted</a:t>
            </a:r>
            <a:endParaRPr lang="en-US" sz="3900" b="1" dirty="0">
              <a:solidFill>
                <a:srgbClr val="E5F9FF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0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6350" y="1930400"/>
            <a:ext cx="9144000" cy="22225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 i="0">
              <a:solidFill>
                <a:srgbClr val="FCCB42"/>
              </a:solidFill>
              <a:cs typeface="+mn-cs"/>
            </a:endParaRPr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0" y="2344738"/>
            <a:ext cx="9144000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1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4800" b="1" i="1" dirty="0" smtClean="0">
                <a:solidFill>
                  <a:srgbClr val="FBFF07"/>
                </a:solidFill>
                <a:latin typeface="+mj-lt"/>
              </a:rPr>
              <a:t>How Voting Strength Materializes</a:t>
            </a:r>
            <a:endParaRPr lang="en-US" sz="4800" b="1" i="1" dirty="0">
              <a:solidFill>
                <a:srgbClr val="FBFF07"/>
              </a:solidFill>
              <a:latin typeface="+mj-lt"/>
            </a:endParaRPr>
          </a:p>
        </p:txBody>
      </p:sp>
      <p:sp>
        <p:nvSpPr>
          <p:cNvPr id="454660" name="Line 4"/>
          <p:cNvSpPr>
            <a:spLocks noChangeShapeType="1"/>
          </p:cNvSpPr>
          <p:nvPr/>
        </p:nvSpPr>
        <p:spPr bwMode="auto">
          <a:xfrm>
            <a:off x="0" y="1935163"/>
            <a:ext cx="9144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61" name="Line 5"/>
          <p:cNvSpPr>
            <a:spLocks noChangeShapeType="1"/>
          </p:cNvSpPr>
          <p:nvPr/>
        </p:nvSpPr>
        <p:spPr bwMode="auto">
          <a:xfrm>
            <a:off x="19050" y="4167188"/>
            <a:ext cx="911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2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14830"/>
            <a:ext cx="8229600" cy="910695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BFF07"/>
                </a:solidFill>
                <a:latin typeface="Arial"/>
                <a:cs typeface="Arial"/>
              </a:rPr>
              <a:t>City of Yakima, WA</a:t>
            </a:r>
            <a:endParaRPr lang="en-US" sz="4800" u="sng" dirty="0">
              <a:solidFill>
                <a:srgbClr val="FBFF07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" y="778932"/>
            <a:ext cx="9191051" cy="60790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777067" y="4859869"/>
            <a:ext cx="863600" cy="507999"/>
          </a:xfrm>
          <a:prstGeom prst="ellipse">
            <a:avLst/>
          </a:prstGeom>
          <a:noFill/>
          <a:ln w="76200">
            <a:solidFill>
              <a:srgbClr val="0FF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809999" y="4436538"/>
            <a:ext cx="922867" cy="507999"/>
          </a:xfrm>
          <a:prstGeom prst="ellipse">
            <a:avLst/>
          </a:prstGeom>
          <a:noFill/>
          <a:ln w="76200">
            <a:solidFill>
              <a:srgbClr val="0FF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708401" y="3776136"/>
            <a:ext cx="1092200" cy="507999"/>
          </a:xfrm>
          <a:prstGeom prst="ellipse">
            <a:avLst/>
          </a:prstGeom>
          <a:noFill/>
          <a:ln w="76200">
            <a:solidFill>
              <a:srgbClr val="0FF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777067" y="5266268"/>
            <a:ext cx="863600" cy="507999"/>
          </a:xfrm>
          <a:prstGeom prst="ellipse">
            <a:avLst/>
          </a:prstGeom>
          <a:noFill/>
          <a:ln w="76200">
            <a:solidFill>
              <a:srgbClr val="0FF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7571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b="1" u="sng" dirty="0" smtClean="0">
                <a:solidFill>
                  <a:srgbClr val="FBFF07"/>
                </a:solidFill>
                <a:cs typeface="Arial"/>
              </a:rPr>
              <a:t>Young Hispanics </a:t>
            </a:r>
            <a:r>
              <a:rPr lang="en-US" sz="3800" b="1" u="sng" dirty="0">
                <a:solidFill>
                  <a:srgbClr val="FBFF07"/>
                </a:solidFill>
                <a:cs typeface="Arial"/>
              </a:rPr>
              <a:t>A</a:t>
            </a:r>
            <a:r>
              <a:rPr lang="en-US" sz="3800" b="1" u="sng" dirty="0" smtClean="0">
                <a:solidFill>
                  <a:srgbClr val="FBFF07"/>
                </a:solidFill>
                <a:cs typeface="Arial"/>
              </a:rPr>
              <a:t>ge Into an Electorate, </a:t>
            </a:r>
            <a:br>
              <a:rPr lang="en-US" sz="3800" b="1" u="sng" dirty="0" smtClean="0">
                <a:solidFill>
                  <a:srgbClr val="FBFF07"/>
                </a:solidFill>
                <a:cs typeface="Arial"/>
              </a:rPr>
            </a:br>
            <a:r>
              <a:rPr lang="en-US" sz="3800" b="1" u="sng" dirty="0" smtClean="0">
                <a:solidFill>
                  <a:srgbClr val="FBFF07"/>
                </a:solidFill>
                <a:cs typeface="Arial"/>
              </a:rPr>
              <a:t>Elderly non-Hispanic Voters Die Off</a:t>
            </a:r>
            <a:endParaRPr lang="en-US" sz="3800" u="sng" dirty="0">
              <a:solidFill>
                <a:srgbClr val="FBFF0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77" y="1303867"/>
            <a:ext cx="7191023" cy="539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0695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BFF07"/>
                </a:solidFill>
                <a:latin typeface="Arial"/>
                <a:cs typeface="Arial"/>
              </a:rPr>
              <a:t>Cohort Progression Model</a:t>
            </a:r>
            <a:endParaRPr lang="en-US" sz="4800" u="sng" dirty="0">
              <a:solidFill>
                <a:srgbClr val="FBFF07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149641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9224" indent="-457200">
              <a:spcBef>
                <a:spcPts val="3600"/>
              </a:spcBef>
              <a:buFont typeface="Arial"/>
              <a:buChar char="•"/>
            </a:pPr>
            <a:r>
              <a:rPr lang="en-US" sz="3800" b="1" dirty="0" smtClean="0">
                <a:solidFill>
                  <a:srgbClr val="E5F9FF"/>
                </a:solidFill>
                <a:latin typeface="+mj-lt"/>
                <a:cs typeface="Arial"/>
              </a:rPr>
              <a:t>Accounts for Hispanics aging into the electorate as older non-Hispanics die off</a:t>
            </a:r>
          </a:p>
          <a:p>
            <a:pPr marL="649224" indent="-457200">
              <a:spcBef>
                <a:spcPts val="3600"/>
              </a:spcBef>
              <a:buFont typeface="Arial"/>
              <a:buChar char="•"/>
            </a:pPr>
            <a:r>
              <a:rPr lang="en-US" sz="3800" b="1" dirty="0" smtClean="0">
                <a:solidFill>
                  <a:srgbClr val="E5F9FF"/>
                </a:solidFill>
                <a:latin typeface="+mj-lt"/>
                <a:cs typeface="Arial"/>
              </a:rPr>
              <a:t>Isolates effects of age structure apart from other possible influences</a:t>
            </a:r>
          </a:p>
          <a:p>
            <a:pPr marL="649224" indent="-457200">
              <a:spcBef>
                <a:spcPts val="3600"/>
              </a:spcBef>
              <a:buFont typeface="Arial"/>
              <a:buChar char="•"/>
            </a:pPr>
            <a:r>
              <a:rPr lang="en-US" sz="3800" b="1" dirty="0" smtClean="0">
                <a:solidFill>
                  <a:srgbClr val="E5F9FF"/>
                </a:solidFill>
                <a:latin typeface="+mj-lt"/>
                <a:cs typeface="Arial"/>
              </a:rPr>
              <a:t>Documents how Hispanics may ripen into a majority of future eligible voters</a:t>
            </a:r>
            <a:endParaRPr lang="en-US" sz="3800" b="1" dirty="0">
              <a:solidFill>
                <a:srgbClr val="E5F9FF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1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350" y="1930400"/>
            <a:ext cx="9144000" cy="2222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2344738"/>
            <a:ext cx="9144000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1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500" b="1" dirty="0" smtClean="0">
                <a:solidFill>
                  <a:srgbClr val="FBFF07"/>
                </a:solidFill>
                <a:latin typeface="Arial"/>
                <a:cs typeface="Arial"/>
              </a:rPr>
              <a:t>Predictive Accuracy: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500" b="1" dirty="0" smtClean="0">
                <a:solidFill>
                  <a:srgbClr val="FBFF07"/>
                </a:solidFill>
                <a:latin typeface="Arial"/>
                <a:cs typeface="Arial"/>
              </a:rPr>
              <a:t> </a:t>
            </a:r>
            <a:r>
              <a:rPr lang="en-US" sz="4500" b="1" dirty="0">
                <a:solidFill>
                  <a:srgbClr val="FBFF07"/>
                </a:solidFill>
                <a:latin typeface="Arial"/>
                <a:cs typeface="Arial"/>
              </a:rPr>
              <a:t>2000-2010 </a:t>
            </a:r>
            <a:r>
              <a:rPr lang="en-US" sz="4500" b="1" dirty="0" smtClean="0">
                <a:solidFill>
                  <a:srgbClr val="FBFF07"/>
                </a:solidFill>
                <a:latin typeface="Arial"/>
                <a:cs typeface="Arial"/>
              </a:rPr>
              <a:t>Simulated Forecasts</a:t>
            </a:r>
            <a:endParaRPr lang="en-US" sz="4500" b="1" i="1" dirty="0">
              <a:solidFill>
                <a:srgbClr val="FBFF07"/>
              </a:solidFill>
            </a:endParaRPr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0" y="1935163"/>
            <a:ext cx="9144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>
            <a:off x="19050" y="4167188"/>
            <a:ext cx="911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1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0695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BFF07"/>
                </a:solidFill>
                <a:latin typeface="Arial"/>
                <a:cs typeface="Arial"/>
              </a:rPr>
              <a:t>Forecast Detail</a:t>
            </a:r>
            <a:endParaRPr lang="en-US" sz="4800" u="sng" dirty="0">
              <a:solidFill>
                <a:srgbClr val="FBFF07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29084"/>
            <a:ext cx="9149264" cy="58289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351867" y="2692402"/>
            <a:ext cx="905934" cy="558802"/>
          </a:xfrm>
          <a:prstGeom prst="ellipse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46401" y="2692402"/>
            <a:ext cx="1092200" cy="507999"/>
          </a:xfrm>
          <a:prstGeom prst="ellipse">
            <a:avLst/>
          </a:prstGeom>
          <a:noFill/>
          <a:ln w="76200">
            <a:solidFill>
              <a:srgbClr val="0FF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824132" y="2692402"/>
            <a:ext cx="829735" cy="508000"/>
          </a:xfrm>
          <a:prstGeom prst="ellipse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854201" y="2692402"/>
            <a:ext cx="1092200" cy="507999"/>
          </a:xfrm>
          <a:prstGeom prst="ellipse">
            <a:avLst/>
          </a:prstGeom>
          <a:noFill/>
          <a:ln w="76200">
            <a:solidFill>
              <a:srgbClr val="0FF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723467" y="2692402"/>
            <a:ext cx="745066" cy="507999"/>
          </a:xfrm>
          <a:prstGeom prst="ellipse">
            <a:avLst/>
          </a:prstGeom>
          <a:noFill/>
          <a:ln w="76200">
            <a:solidFill>
              <a:srgbClr val="0FF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8077200" y="2692402"/>
            <a:ext cx="905934" cy="55880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8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-169334"/>
            <a:ext cx="8365067" cy="1286933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BFF07"/>
                </a:solidFill>
                <a:latin typeface="Arial"/>
                <a:cs typeface="Arial"/>
              </a:rPr>
              <a:t>Forecast Summary</a:t>
            </a:r>
            <a:endParaRPr lang="en-US" sz="4800" u="sng" dirty="0">
              <a:solidFill>
                <a:srgbClr val="FBFF07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7731" y="829733"/>
            <a:ext cx="11674398" cy="6299200"/>
          </a:xfrm>
          <a:prstGeom prst="rect">
            <a:avLst/>
          </a:prstGeom>
        </p:spPr>
      </p:pic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911600" y="6299198"/>
            <a:ext cx="905934" cy="440269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350" y="1930400"/>
            <a:ext cx="9144000" cy="2222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2344738"/>
            <a:ext cx="9144000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1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6000" b="1" i="1" dirty="0" smtClean="0">
                <a:solidFill>
                  <a:srgbClr val="FBFF0E"/>
                </a:solidFill>
              </a:rPr>
              <a:t>Conclusions &amp; Next Steps</a:t>
            </a:r>
            <a:endParaRPr lang="en-US" sz="6000" b="1" i="1" dirty="0">
              <a:solidFill>
                <a:srgbClr val="FBFF0E"/>
              </a:solidFill>
            </a:endParaRPr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0" y="1935163"/>
            <a:ext cx="9144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>
            <a:off x="19050" y="4167188"/>
            <a:ext cx="911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75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0695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BFF0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Overview</a:t>
            </a:r>
            <a:endParaRPr lang="en-US" sz="4800" u="sng" dirty="0">
              <a:solidFill>
                <a:srgbClr val="FBFF0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35468" y="1106943"/>
            <a:ext cx="9279467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3524" indent="-571500">
              <a:spcBef>
                <a:spcPts val="1800"/>
              </a:spcBef>
              <a:buFont typeface="Arial"/>
              <a:buChar char="•"/>
            </a:pPr>
            <a:r>
              <a:rPr lang="en-US" sz="3200" b="1" i="1" dirty="0" smtClean="0">
                <a:solidFill>
                  <a:srgbClr val="FBFF0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FOCUS</a:t>
            </a:r>
            <a:r>
              <a:rPr lang="en-US" sz="3200" b="1" dirty="0" smtClean="0">
                <a:solidFill>
                  <a:srgbClr val="FBFF0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dirty="0" smtClean="0">
                <a:solidFill>
                  <a:srgbClr val="FBFF07"/>
                </a:solidFill>
                <a:latin typeface="Arial"/>
                <a:cs typeface="Arial"/>
              </a:rPr>
              <a:t> </a:t>
            </a:r>
            <a:endParaRPr lang="en-US" sz="2700" b="1" dirty="0" smtClean="0">
              <a:solidFill>
                <a:srgbClr val="FBFF07"/>
              </a:solidFill>
              <a:latin typeface="Arial"/>
              <a:cs typeface="Arial"/>
            </a:endParaRPr>
          </a:p>
          <a:p>
            <a:pPr marL="1220724" lvl="1" indent="-571500">
              <a:spcBef>
                <a:spcPts val="1800"/>
              </a:spcBef>
              <a:buFont typeface="Arial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Arial"/>
                <a:cs typeface="Arial"/>
              </a:rPr>
              <a:t>How does Hispanic voting strength materialize in heavily Hispanic locales?</a:t>
            </a:r>
          </a:p>
          <a:p>
            <a:pPr marL="1220724" lvl="1" indent="-571500">
              <a:spcBef>
                <a:spcPts val="1800"/>
              </a:spcBef>
              <a:buFont typeface="Arial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Arial"/>
                <a:cs typeface="Arial"/>
              </a:rPr>
              <a:t>Can a demographic accounting framework forecast this process? </a:t>
            </a:r>
          </a:p>
          <a:p>
            <a:pPr marL="763524" indent="-571500">
              <a:spcBef>
                <a:spcPts val="1800"/>
              </a:spcBef>
              <a:buFont typeface="Arial"/>
              <a:buChar char="•"/>
            </a:pPr>
            <a:r>
              <a:rPr lang="en-US" sz="3200" b="1" i="1" dirty="0" smtClean="0">
                <a:solidFill>
                  <a:srgbClr val="FBFF0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IMPORTANCE:</a:t>
            </a:r>
            <a:r>
              <a:rPr lang="en-US" sz="3600" b="1" dirty="0" smtClean="0">
                <a:solidFill>
                  <a:srgbClr val="FBFF0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 </a:t>
            </a:r>
          </a:p>
          <a:p>
            <a:pPr marL="1220724" lvl="1" indent="-571500">
              <a:spcBef>
                <a:spcPts val="1800"/>
              </a:spcBef>
              <a:buFont typeface="Arial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Arial"/>
                <a:cs typeface="Arial"/>
              </a:rPr>
              <a:t>Hispanics’ evolving voting strength spurs concerns with potential empowerment under alternative local election systems</a:t>
            </a:r>
            <a:endParaRPr lang="en-US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3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1343"/>
            <a:ext cx="9144000" cy="778933"/>
          </a:xfrm>
        </p:spPr>
        <p:txBody>
          <a:bodyPr>
            <a:noAutofit/>
          </a:bodyPr>
          <a:lstStyle/>
          <a:p>
            <a:r>
              <a:rPr lang="en-US" sz="5000" b="1" u="sng" dirty="0" smtClean="0">
                <a:solidFill>
                  <a:srgbClr val="FBFF07"/>
                </a:solidFill>
              </a:rPr>
              <a:t>What Have We Learned?</a:t>
            </a:r>
            <a:endParaRPr lang="en-US" sz="5000" u="sng" dirty="0">
              <a:solidFill>
                <a:srgbClr val="FBFF0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69333" y="1332685"/>
            <a:ext cx="931333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8096" indent="-393192">
              <a:spcBef>
                <a:spcPts val="1800"/>
              </a:spcBef>
              <a:spcAft>
                <a:spcPts val="1200"/>
              </a:spcAft>
              <a:buFont typeface="Arial"/>
              <a:buChar char="•"/>
            </a:pPr>
            <a:r>
              <a:rPr lang="en-US" sz="3300" b="1" dirty="0">
                <a:solidFill>
                  <a:schemeClr val="bg1"/>
                </a:solidFill>
              </a:rPr>
              <a:t>Youthful cohort </a:t>
            </a:r>
            <a:r>
              <a:rPr lang="en-US" sz="3300" b="1" dirty="0" smtClean="0">
                <a:solidFill>
                  <a:schemeClr val="bg1"/>
                </a:solidFill>
              </a:rPr>
              <a:t>succession increases voting strength in Hispanic immigrant communities</a:t>
            </a:r>
          </a:p>
          <a:p>
            <a:pPr marL="768096" indent="-393192">
              <a:spcBef>
                <a:spcPts val="1800"/>
              </a:spcBef>
              <a:spcAft>
                <a:spcPts val="1200"/>
              </a:spcAft>
              <a:buFont typeface="Arial"/>
              <a:buChar char="•"/>
            </a:pPr>
            <a:r>
              <a:rPr lang="en-US" sz="3300" b="1" dirty="0" smtClean="0">
                <a:solidFill>
                  <a:schemeClr val="bg1"/>
                </a:solidFill>
              </a:rPr>
              <a:t>A model quantifying this process accounts for much of that prospective increase</a:t>
            </a:r>
          </a:p>
          <a:p>
            <a:pPr marL="768096" indent="-393192">
              <a:spcBef>
                <a:spcPts val="1800"/>
              </a:spcBef>
              <a:spcAft>
                <a:spcPts val="600"/>
              </a:spcAft>
              <a:buFont typeface="Arial"/>
              <a:buChar char="•"/>
            </a:pPr>
            <a:r>
              <a:rPr lang="en-US" sz="3300" b="1" dirty="0" smtClean="0">
                <a:solidFill>
                  <a:schemeClr val="bg1"/>
                </a:solidFill>
              </a:rPr>
              <a:t>Further possible refinements could account for:</a:t>
            </a:r>
          </a:p>
          <a:p>
            <a:pPr marL="1106424" indent="-457200">
              <a:spcAft>
                <a:spcPts val="600"/>
              </a:spcAft>
              <a:buSzPct val="44000"/>
              <a:buFont typeface="Wingdings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Adult noncitizen Hispanics who will naturalize</a:t>
            </a:r>
          </a:p>
          <a:p>
            <a:pPr marL="1106424" indent="-457200">
              <a:spcAft>
                <a:spcPts val="600"/>
              </a:spcAft>
              <a:buSzPct val="44000"/>
              <a:buFont typeface="Wingdings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M</a:t>
            </a:r>
            <a:r>
              <a:rPr lang="en-US" sz="2800" b="1" dirty="0" smtClean="0">
                <a:solidFill>
                  <a:schemeClr val="bg1"/>
                </a:solidFill>
              </a:rPr>
              <a:t>igratory influx of adult </a:t>
            </a:r>
            <a:r>
              <a:rPr lang="en-US" sz="2800" b="1" u="heavy" dirty="0" smtClean="0">
                <a:solidFill>
                  <a:schemeClr val="bg1"/>
                </a:solidFill>
              </a:rPr>
              <a:t>citizen</a:t>
            </a:r>
            <a:r>
              <a:rPr lang="en-US" sz="2800" b="1" dirty="0" smtClean="0">
                <a:solidFill>
                  <a:schemeClr val="bg1"/>
                </a:solidFill>
              </a:rPr>
              <a:t> Hispanics</a:t>
            </a:r>
          </a:p>
          <a:p>
            <a:pPr marL="1106424" indent="-457200">
              <a:spcAft>
                <a:spcPts val="600"/>
              </a:spcAft>
              <a:buSzPct val="44000"/>
              <a:buFont typeface="Wingdings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M</a:t>
            </a:r>
            <a:r>
              <a:rPr lang="en-US" sz="2800" b="1" dirty="0" smtClean="0">
                <a:solidFill>
                  <a:schemeClr val="bg1"/>
                </a:solidFill>
              </a:rPr>
              <a:t>ortality loss through elderly cohort succession</a:t>
            </a:r>
          </a:p>
          <a:p>
            <a:pPr marL="768096" indent="-393192">
              <a:spcBef>
                <a:spcPts val="1800"/>
              </a:spcBef>
              <a:spcAft>
                <a:spcPts val="1200"/>
              </a:spcAft>
              <a:buFont typeface="Arial"/>
              <a:buChar char="•"/>
            </a:pP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544" y="274638"/>
            <a:ext cx="9367044" cy="624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9333"/>
            <a:ext cx="8229600" cy="910695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BFF0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Presentation Outline</a:t>
            </a:r>
            <a:endParaRPr lang="en-US" sz="4800" u="sng" dirty="0">
              <a:solidFill>
                <a:srgbClr val="FBFF0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489544"/>
            <a:ext cx="86868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5296" lvl="1" indent="-576072">
              <a:spcBef>
                <a:spcPts val="3000"/>
              </a:spcBef>
              <a:buFont typeface="Arial"/>
              <a:buChar char="•"/>
            </a:pPr>
            <a:r>
              <a:rPr lang="en-US" sz="4000" b="1" dirty="0" smtClean="0">
                <a:solidFill>
                  <a:srgbClr val="E5F9FF"/>
                </a:solidFill>
                <a:cs typeface="Arial"/>
              </a:rPr>
              <a:t>Background and context</a:t>
            </a:r>
          </a:p>
          <a:p>
            <a:pPr marL="1225296" lvl="1" indent="-576072">
              <a:spcBef>
                <a:spcPts val="3000"/>
              </a:spcBef>
              <a:buFont typeface="Arial"/>
              <a:buChar char="•"/>
            </a:pPr>
            <a:r>
              <a:rPr lang="en-US" sz="4000" b="1" dirty="0" smtClean="0">
                <a:solidFill>
                  <a:srgbClr val="E5F9FF"/>
                </a:solidFill>
                <a:cs typeface="Arial"/>
              </a:rPr>
              <a:t>Logic of my approach</a:t>
            </a:r>
          </a:p>
          <a:p>
            <a:pPr marL="1225296" lvl="1" indent="-576072">
              <a:spcBef>
                <a:spcPts val="3000"/>
              </a:spcBef>
              <a:buFont typeface="Arial"/>
              <a:buChar char="•"/>
            </a:pPr>
            <a:r>
              <a:rPr lang="en-US" sz="4000" b="1" dirty="0" smtClean="0">
                <a:solidFill>
                  <a:srgbClr val="E5F9FF"/>
                </a:solidFill>
                <a:cs typeface="Arial"/>
              </a:rPr>
              <a:t>Accuracy of simulated 2000-2010 “forecasts” for 8 communities</a:t>
            </a:r>
          </a:p>
          <a:p>
            <a:pPr marL="1225296" lvl="1" indent="-576072">
              <a:spcBef>
                <a:spcPts val="3000"/>
              </a:spcBef>
              <a:buFont typeface="Arial"/>
              <a:buChar char="•"/>
            </a:pPr>
            <a:r>
              <a:rPr lang="en-US" sz="4000" b="1" dirty="0" smtClean="0">
                <a:solidFill>
                  <a:srgbClr val="E5F9FF"/>
                </a:solidFill>
                <a:cs typeface="Arial"/>
              </a:rPr>
              <a:t>Conclusions and next steps</a:t>
            </a:r>
            <a:endParaRPr lang="en-US" sz="4000" b="1" dirty="0">
              <a:solidFill>
                <a:srgbClr val="E5F9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0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0695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BFF0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Background and Context</a:t>
            </a:r>
            <a:endParaRPr lang="en-US" sz="4800" u="sng" dirty="0">
              <a:solidFill>
                <a:srgbClr val="FBFF0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18534" y="1230267"/>
            <a:ext cx="9651999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3524" indent="-393192">
              <a:spcBef>
                <a:spcPts val="1800"/>
              </a:spcBef>
              <a:buFont typeface="Arial"/>
              <a:buChar char="•"/>
            </a:pPr>
            <a:r>
              <a:rPr lang="en-US" sz="3900" b="1" dirty="0">
                <a:solidFill>
                  <a:srgbClr val="E5F9FF"/>
                </a:solidFill>
                <a:cs typeface="Arial"/>
              </a:rPr>
              <a:t>Local electorates </a:t>
            </a:r>
            <a:r>
              <a:rPr lang="en-US" sz="3900" b="1" dirty="0" smtClean="0">
                <a:solidFill>
                  <a:srgbClr val="E5F9FF"/>
                </a:solidFill>
                <a:cs typeface="Arial"/>
              </a:rPr>
              <a:t>typically evolve </a:t>
            </a:r>
            <a:r>
              <a:rPr lang="en-US" sz="3900" b="1" dirty="0">
                <a:solidFill>
                  <a:srgbClr val="E5F9FF"/>
                </a:solidFill>
                <a:cs typeface="Arial"/>
              </a:rPr>
              <a:t>as</a:t>
            </a:r>
          </a:p>
          <a:p>
            <a:pPr marL="1106424" lvl="1" indent="-457200">
              <a:spcBef>
                <a:spcPts val="600"/>
              </a:spcBef>
              <a:buFontTx/>
              <a:buChar char="-"/>
            </a:pPr>
            <a:r>
              <a:rPr lang="en-US" sz="3300" b="1" dirty="0" smtClean="0">
                <a:solidFill>
                  <a:srgbClr val="E5F9FF"/>
                </a:solidFill>
                <a:cs typeface="Arial"/>
              </a:rPr>
              <a:t>Ethnic residential enclaves mature &amp; expand</a:t>
            </a:r>
          </a:p>
          <a:p>
            <a:pPr marL="1106424" lvl="1" indent="-457200">
              <a:spcBef>
                <a:spcPts val="600"/>
              </a:spcBef>
              <a:buFontTx/>
              <a:buChar char="-"/>
            </a:pPr>
            <a:r>
              <a:rPr lang="en-US" sz="3300" b="1" dirty="0" smtClean="0">
                <a:solidFill>
                  <a:srgbClr val="E5F9FF"/>
                </a:solidFill>
                <a:cs typeface="Arial"/>
              </a:rPr>
              <a:t>Their juvenile citizens reach adulthood</a:t>
            </a:r>
          </a:p>
          <a:p>
            <a:pPr marL="1106424" lvl="1" indent="-457200">
              <a:spcBef>
                <a:spcPts val="600"/>
              </a:spcBef>
              <a:buFontTx/>
              <a:buChar char="-"/>
            </a:pPr>
            <a:r>
              <a:rPr lang="en-US" sz="3300" b="1" dirty="0" smtClean="0">
                <a:solidFill>
                  <a:srgbClr val="E5F9FF"/>
                </a:solidFill>
                <a:cs typeface="Arial"/>
              </a:rPr>
              <a:t>Their elderly citizens die off </a:t>
            </a:r>
            <a:endParaRPr lang="en-US" sz="3300" b="1" dirty="0">
              <a:solidFill>
                <a:srgbClr val="E5F9FF"/>
              </a:solidFill>
              <a:cs typeface="Arial"/>
            </a:endParaRPr>
          </a:p>
          <a:p>
            <a:pPr marL="768096" indent="-393192">
              <a:spcBef>
                <a:spcPts val="4800"/>
              </a:spcBef>
              <a:buFont typeface="Arial"/>
              <a:buChar char="•"/>
            </a:pPr>
            <a:r>
              <a:rPr lang="en-US" sz="3900" b="1" dirty="0" smtClean="0">
                <a:solidFill>
                  <a:srgbClr val="E5F9FF"/>
                </a:solidFill>
                <a:cs typeface="Arial"/>
              </a:rPr>
              <a:t>Approaches </a:t>
            </a:r>
            <a:r>
              <a:rPr lang="en-US" sz="3900" b="1" dirty="0">
                <a:solidFill>
                  <a:srgbClr val="E5F9FF"/>
                </a:solidFill>
                <a:cs typeface="Arial"/>
              </a:rPr>
              <a:t>to </a:t>
            </a:r>
            <a:r>
              <a:rPr lang="en-US" sz="3900" b="1" dirty="0" smtClean="0">
                <a:solidFill>
                  <a:srgbClr val="E5F9FF"/>
                </a:solidFill>
                <a:cs typeface="Arial"/>
              </a:rPr>
              <a:t>foreseeing </a:t>
            </a:r>
            <a:r>
              <a:rPr lang="en-US" sz="3900" b="1" dirty="0">
                <a:solidFill>
                  <a:srgbClr val="E5F9FF"/>
                </a:solidFill>
                <a:cs typeface="Arial"/>
              </a:rPr>
              <a:t>the future:</a:t>
            </a:r>
          </a:p>
          <a:p>
            <a:pPr marL="1106424" lvl="1" indent="-457200">
              <a:spcBef>
                <a:spcPts val="600"/>
              </a:spcBef>
              <a:buFontTx/>
              <a:buChar char="-"/>
            </a:pPr>
            <a:r>
              <a:rPr lang="en-US" sz="3300" b="1" dirty="0" smtClean="0">
                <a:solidFill>
                  <a:srgbClr val="E5F9FF"/>
                </a:solidFill>
                <a:cs typeface="Arial"/>
              </a:rPr>
              <a:t>From </a:t>
            </a:r>
            <a:r>
              <a:rPr lang="en-US" sz="3300" b="1" dirty="0">
                <a:solidFill>
                  <a:srgbClr val="E5F9FF"/>
                </a:solidFill>
                <a:cs typeface="Arial"/>
              </a:rPr>
              <a:t>geography: </a:t>
            </a:r>
            <a:r>
              <a:rPr lang="en-US" sz="3300" b="1" i="1" dirty="0">
                <a:solidFill>
                  <a:srgbClr val="E5F9FF"/>
                </a:solidFill>
                <a:cs typeface="Arial"/>
              </a:rPr>
              <a:t>Spatial </a:t>
            </a:r>
            <a:r>
              <a:rPr lang="en-US" sz="3300" b="1" i="1" dirty="0" smtClean="0">
                <a:solidFill>
                  <a:srgbClr val="E5F9FF"/>
                </a:solidFill>
                <a:cs typeface="Arial"/>
              </a:rPr>
              <a:t>diffusion</a:t>
            </a:r>
          </a:p>
          <a:p>
            <a:pPr marL="1106424" lvl="1" indent="-457200">
              <a:spcBef>
                <a:spcPts val="600"/>
              </a:spcBef>
              <a:buFontTx/>
              <a:buChar char="-"/>
            </a:pPr>
            <a:r>
              <a:rPr lang="en-US" sz="3300" b="1" dirty="0">
                <a:solidFill>
                  <a:srgbClr val="E5F9FF"/>
                </a:solidFill>
                <a:cs typeface="Arial"/>
              </a:rPr>
              <a:t>From demography: </a:t>
            </a:r>
            <a:r>
              <a:rPr lang="en-US" sz="3300" b="1" i="1" dirty="0">
                <a:solidFill>
                  <a:srgbClr val="E5F9FF"/>
                </a:solidFill>
                <a:cs typeface="Arial"/>
              </a:rPr>
              <a:t>Cohort </a:t>
            </a:r>
            <a:r>
              <a:rPr lang="en-US" sz="3300" b="1" i="1" dirty="0" smtClean="0">
                <a:solidFill>
                  <a:srgbClr val="E5F9FF"/>
                </a:solidFill>
                <a:cs typeface="Arial"/>
              </a:rPr>
              <a:t>progression</a:t>
            </a:r>
            <a:endParaRPr lang="en-US" sz="3300" b="1" dirty="0">
              <a:solidFill>
                <a:srgbClr val="E5F9FF"/>
              </a:solidFill>
              <a:cs typeface="Arial"/>
            </a:endParaRPr>
          </a:p>
          <a:p>
            <a:pPr marL="1106424" lvl="1" indent="-457200">
              <a:spcBef>
                <a:spcPts val="1200"/>
              </a:spcBef>
              <a:buFontTx/>
              <a:buChar char="-"/>
            </a:pPr>
            <a:endParaRPr lang="en-US" sz="3300" b="1" dirty="0">
              <a:solidFill>
                <a:srgbClr val="E5F9FF"/>
              </a:solidFill>
              <a:cs typeface="Arial"/>
            </a:endParaRPr>
          </a:p>
          <a:p>
            <a:pPr marL="1225296" lvl="1" indent="-571500">
              <a:spcBef>
                <a:spcPts val="3600"/>
              </a:spcBef>
              <a:buFont typeface="Arial"/>
              <a:buChar char="•"/>
            </a:pP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711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0695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BFF0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Logic of This Approach</a:t>
            </a:r>
            <a:endParaRPr lang="en-US" sz="4800" u="sng" dirty="0">
              <a:solidFill>
                <a:srgbClr val="FBFF0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92666" y="1557279"/>
            <a:ext cx="956733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5296" lvl="1" indent="-571500">
              <a:spcBef>
                <a:spcPts val="3600"/>
              </a:spcBef>
              <a:buFont typeface="Arial"/>
              <a:buChar char="•"/>
            </a:pPr>
            <a:r>
              <a:rPr lang="en-US" sz="3400" b="1" dirty="0" smtClean="0">
                <a:solidFill>
                  <a:srgbClr val="E5F9FF"/>
                </a:solidFill>
                <a:latin typeface="Arial"/>
                <a:cs typeface="Arial"/>
              </a:rPr>
              <a:t>Calibrate </a:t>
            </a:r>
            <a:r>
              <a:rPr lang="en-US" sz="3400" b="1" i="1" dirty="0" smtClean="0">
                <a:solidFill>
                  <a:srgbClr val="E5F9FF"/>
                </a:solidFill>
                <a:latin typeface="Arial"/>
                <a:cs typeface="Arial"/>
              </a:rPr>
              <a:t>spatial diffusion </a:t>
            </a:r>
            <a:r>
              <a:rPr lang="en-US" sz="3400" b="1" dirty="0" smtClean="0">
                <a:solidFill>
                  <a:srgbClr val="E5F9FF"/>
                </a:solidFill>
                <a:latin typeface="Arial"/>
                <a:cs typeface="Arial"/>
              </a:rPr>
              <a:t>model to project Hispanic enclave expansion</a:t>
            </a:r>
          </a:p>
          <a:p>
            <a:pPr marL="1225296" lvl="1" indent="-571500">
              <a:spcBef>
                <a:spcPts val="4200"/>
              </a:spcBef>
              <a:buFont typeface="Arial"/>
              <a:buChar char="•"/>
            </a:pPr>
            <a:r>
              <a:rPr lang="en-US" sz="3400" b="1" dirty="0" smtClean="0">
                <a:solidFill>
                  <a:srgbClr val="E5F9FF"/>
                </a:solidFill>
                <a:latin typeface="Arial"/>
                <a:cs typeface="Arial"/>
              </a:rPr>
              <a:t>Calibrate </a:t>
            </a:r>
            <a:r>
              <a:rPr lang="en-US" sz="3400" b="1" i="1" dirty="0" smtClean="0">
                <a:solidFill>
                  <a:srgbClr val="E5F9FF"/>
                </a:solidFill>
                <a:latin typeface="Arial"/>
                <a:cs typeface="Arial"/>
              </a:rPr>
              <a:t>cohort progression </a:t>
            </a:r>
            <a:r>
              <a:rPr lang="en-US" sz="3400" b="1" dirty="0" smtClean="0">
                <a:solidFill>
                  <a:srgbClr val="E5F9FF"/>
                </a:solidFill>
                <a:latin typeface="Arial"/>
                <a:cs typeface="Arial"/>
              </a:rPr>
              <a:t>models to project evolving future electorate:</a:t>
            </a:r>
          </a:p>
          <a:p>
            <a:pPr marL="1499616" lvl="2" indent="-301752">
              <a:spcBef>
                <a:spcPts val="2400"/>
              </a:spcBef>
              <a:buFont typeface="Arial"/>
              <a:buChar char="•"/>
            </a:pPr>
            <a:r>
              <a:rPr lang="en-US" sz="2800" b="1" dirty="0" smtClean="0">
                <a:solidFill>
                  <a:srgbClr val="E5F9FF"/>
                </a:solidFill>
                <a:latin typeface="Arial"/>
                <a:cs typeface="Arial"/>
              </a:rPr>
              <a:t>Add juvenile citizens as they attain voting age</a:t>
            </a:r>
          </a:p>
          <a:p>
            <a:pPr marL="1499616" lvl="2" indent="-301752">
              <a:spcBef>
                <a:spcPts val="2400"/>
              </a:spcBef>
              <a:buFont typeface="Arial"/>
              <a:buChar char="•"/>
            </a:pPr>
            <a:r>
              <a:rPr lang="en-US" sz="2800" b="1" dirty="0" smtClean="0">
                <a:solidFill>
                  <a:srgbClr val="E5F9FF"/>
                </a:solidFill>
                <a:latin typeface="Arial"/>
                <a:cs typeface="Arial"/>
              </a:rPr>
              <a:t>Subtract elderly citizens as they die off</a:t>
            </a:r>
            <a:endParaRPr lang="en-US" sz="2800" b="1" dirty="0">
              <a:solidFill>
                <a:srgbClr val="E5F9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6350" y="1930400"/>
            <a:ext cx="9144000" cy="22225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 i="0">
              <a:solidFill>
                <a:srgbClr val="FCCB42"/>
              </a:solidFill>
              <a:cs typeface="+mn-cs"/>
            </a:endParaRPr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0" y="2344738"/>
            <a:ext cx="9144000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1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4800" b="1" i="1" dirty="0" smtClean="0">
                <a:solidFill>
                  <a:srgbClr val="FBFF07"/>
                </a:solidFill>
                <a:latin typeface="+mj-lt"/>
              </a:rPr>
              <a:t>Local Hispanic Enclaves Are Varied</a:t>
            </a:r>
            <a:endParaRPr lang="en-US" sz="4800" b="1" i="1" dirty="0">
              <a:solidFill>
                <a:srgbClr val="FBFF07"/>
              </a:solidFill>
              <a:latin typeface="+mj-lt"/>
            </a:endParaRPr>
          </a:p>
        </p:txBody>
      </p:sp>
      <p:sp>
        <p:nvSpPr>
          <p:cNvPr id="454660" name="Line 4"/>
          <p:cNvSpPr>
            <a:spLocks noChangeShapeType="1"/>
          </p:cNvSpPr>
          <p:nvPr/>
        </p:nvSpPr>
        <p:spPr bwMode="auto">
          <a:xfrm>
            <a:off x="0" y="1935163"/>
            <a:ext cx="9144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61" name="Line 5"/>
          <p:cNvSpPr>
            <a:spLocks noChangeShapeType="1"/>
          </p:cNvSpPr>
          <p:nvPr/>
        </p:nvSpPr>
        <p:spPr bwMode="auto">
          <a:xfrm>
            <a:off x="19050" y="4167188"/>
            <a:ext cx="911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6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0676"/>
            <a:ext cx="8229600" cy="778933"/>
          </a:xfrm>
        </p:spPr>
        <p:txBody>
          <a:bodyPr>
            <a:noAutofit/>
          </a:bodyPr>
          <a:lstStyle/>
          <a:p>
            <a:r>
              <a:rPr lang="en-US" sz="6000" b="1" u="sng" dirty="0" smtClean="0">
                <a:solidFill>
                  <a:srgbClr val="E5F9FF"/>
                </a:solidFill>
              </a:rPr>
              <a:t>Milwaukee, WI</a:t>
            </a:r>
            <a:endParaRPr lang="en-US" sz="6000" u="sng" dirty="0">
              <a:solidFill>
                <a:srgbClr val="E5F9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516" y="-573796"/>
            <a:ext cx="10128125" cy="9311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61183" y="200676"/>
            <a:ext cx="5892800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BFF07"/>
                </a:solidFill>
              </a:rPr>
              <a:t>Hispanic Enclave in Milwaukee County, WI</a:t>
            </a:r>
            <a:endParaRPr lang="en-US" sz="3600" b="1" u="sng" dirty="0">
              <a:solidFill>
                <a:srgbClr val="FBFF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1733" y="0"/>
            <a:ext cx="9618133" cy="1143000"/>
          </a:xfrm>
        </p:spPr>
        <p:txBody>
          <a:bodyPr>
            <a:noAutofit/>
          </a:bodyPr>
          <a:lstStyle/>
          <a:p>
            <a:r>
              <a:rPr lang="en-US" sz="4000" b="1" u="sng" dirty="0" smtClean="0">
                <a:solidFill>
                  <a:srgbClr val="FBFF07"/>
                </a:solidFill>
              </a:rPr>
              <a:t>Multiple Hispanic Enclaves: </a:t>
            </a:r>
            <a:br>
              <a:rPr lang="en-US" sz="4000" b="1" u="sng" dirty="0" smtClean="0">
                <a:solidFill>
                  <a:srgbClr val="FBFF07"/>
                </a:solidFill>
              </a:rPr>
            </a:br>
            <a:r>
              <a:rPr lang="en-US" sz="4000" b="1" u="sng" dirty="0" smtClean="0">
                <a:solidFill>
                  <a:srgbClr val="FBFF07"/>
                </a:solidFill>
              </a:rPr>
              <a:t>Greater Los Angeles</a:t>
            </a:r>
            <a:endParaRPr lang="en-US" sz="4000" b="1" u="sng" dirty="0">
              <a:solidFill>
                <a:srgbClr val="FBFF0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877" y="1540933"/>
            <a:ext cx="10059277" cy="539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14052</TotalTime>
  <Words>695</Words>
  <Application>Microsoft Macintosh PowerPoint</Application>
  <PresentationFormat>On-screen Show (4:3)</PresentationFormat>
  <Paragraphs>112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A Method to Forecast Local Hispanic Voting Strength</vt:lpstr>
      <vt:lpstr>Overview</vt:lpstr>
      <vt:lpstr>PowerPoint Presentation</vt:lpstr>
      <vt:lpstr>Presentation Outline</vt:lpstr>
      <vt:lpstr>Background and Context</vt:lpstr>
      <vt:lpstr>Logic of This Approach</vt:lpstr>
      <vt:lpstr>PowerPoint Presentation</vt:lpstr>
      <vt:lpstr>Milwaukee, WI</vt:lpstr>
      <vt:lpstr>Multiple Hispanic Enclaves:  Greater Los Angeles</vt:lpstr>
      <vt:lpstr>Orange County, FL -- Multiple Enclaves</vt:lpstr>
      <vt:lpstr>Spatial Diffusion Model</vt:lpstr>
      <vt:lpstr>PowerPoint Presentation</vt:lpstr>
      <vt:lpstr>City of Yakima, WA</vt:lpstr>
      <vt:lpstr>Young Hispanics Age Into an Electorate,  Elderly non-Hispanic Voters Die Off</vt:lpstr>
      <vt:lpstr>Cohort Progression Model</vt:lpstr>
      <vt:lpstr>PowerPoint Presentation</vt:lpstr>
      <vt:lpstr>Forecast Detail</vt:lpstr>
      <vt:lpstr>Forecast Summary</vt:lpstr>
      <vt:lpstr>PowerPoint Presentation</vt:lpstr>
      <vt:lpstr>What Have We Learned?</vt:lpstr>
    </vt:vector>
  </TitlesOfParts>
  <Manager/>
  <Company>Morrison &amp; Associates,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Increasingly Foreign Born </dc:title>
  <dc:subject/>
  <dc:creator>Peter Morrison</dc:creator>
  <cp:keywords/>
  <dc:description/>
  <cp:lastModifiedBy>Peter Morrison</cp:lastModifiedBy>
  <cp:revision>1316</cp:revision>
  <cp:lastPrinted>2014-01-08T06:08:35Z</cp:lastPrinted>
  <dcterms:created xsi:type="dcterms:W3CDTF">2012-01-28T23:24:16Z</dcterms:created>
  <dcterms:modified xsi:type="dcterms:W3CDTF">2014-01-08T06:17:23Z</dcterms:modified>
  <cp:category/>
</cp:coreProperties>
</file>