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1" r:id="rId3"/>
    <p:sldId id="288" r:id="rId4"/>
    <p:sldId id="289" r:id="rId5"/>
    <p:sldId id="291" r:id="rId6"/>
    <p:sldId id="292" r:id="rId7"/>
    <p:sldId id="281" r:id="rId8"/>
    <p:sldId id="293" r:id="rId9"/>
    <p:sldId id="295" r:id="rId10"/>
    <p:sldId id="270" r:id="rId11"/>
    <p:sldId id="287" r:id="rId12"/>
    <p:sldId id="286" r:id="rId13"/>
    <p:sldId id="302" r:id="rId14"/>
    <p:sldId id="272" r:id="rId15"/>
    <p:sldId id="306" r:id="rId16"/>
    <p:sldId id="307" r:id="rId17"/>
    <p:sldId id="308" r:id="rId18"/>
    <p:sldId id="303" r:id="rId19"/>
    <p:sldId id="304" r:id="rId20"/>
    <p:sldId id="266" r:id="rId21"/>
  </p:sldIdLst>
  <p:sldSz cx="9144000" cy="6858000" type="screen4x3"/>
  <p:notesSz cx="7010400" cy="9296400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IERI Magali" initials="B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60"/>
  </p:normalViewPr>
  <p:slideViewPr>
    <p:cSldViewPr>
      <p:cViewPr varScale="1">
        <p:scale>
          <a:sx n="87" d="100"/>
          <a:sy n="8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08T15:52:06.224" idx="1">
    <p:pos x="10" y="10"/>
    <p:text>These numbers are not consistent with the results of the ACS: in Fresno, the overall % in private school (for all grades) is 5.5% and here, all values are below 5%.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D7CD5-B56C-4118-8665-79A94685A933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47CC-A322-4BA8-B4DC-B47F38B7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7676-6334-4ABF-9C96-0B2645910A25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DF097-C906-4C83-A985-17BA0C6507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296"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28960" indent="-280370" defTabSz="900296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21477" indent="-224295" defTabSz="900296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570067" indent="-224295" defTabSz="900296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18658" indent="-224295" defTabSz="900296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467249" indent="-224295" defTabSz="90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15840" indent="-224295" defTabSz="90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364431" indent="-224295" defTabSz="90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13021" indent="-224295" defTabSz="90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11DF1DBC-75F6-4D78-B62D-1BDB2AD26B13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1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F097-C906-4C83-A985-17BA0C6507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F097-C906-4C83-A985-17BA0C6507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Note: African American have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enrollment</a:t>
            </a:r>
            <a:r>
              <a:rPr lang="fr-FR" dirty="0" smtClean="0"/>
              <a:t> rates in Fresno AFTER </a:t>
            </a:r>
            <a:r>
              <a:rPr lang="fr-FR" dirty="0" err="1" smtClean="0"/>
              <a:t>controlling</a:t>
            </a:r>
            <a:r>
              <a:rPr lang="fr-FR" dirty="0" smtClean="0"/>
              <a:t> for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else</a:t>
            </a:r>
            <a:r>
              <a:rPr lang="fr-FR" dirty="0" smtClean="0"/>
              <a:t> (but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in San Francisco,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lower</a:t>
            </a:r>
            <a:r>
              <a:rPr lang="fr-FR" baseline="0" dirty="0" smtClean="0"/>
              <a:t> rates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controlling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),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California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F097-C906-4C83-A985-17BA0C65070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4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0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0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5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3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3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2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2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DE52-7CF4-4891-BA69-B07DE199563E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F1A-5F75-4F64-A047-C6B5EF695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8D37-2D8B-4BEE-BEC4-3B8AB07C73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58FD-E046-4CDE-91B1-0D8000A5F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obalet@demographer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grapher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31800"/>
            <a:ext cx="8915400" cy="2463800"/>
          </a:xfrm>
          <a:solidFill>
            <a:schemeClr val="accent6">
              <a:lumMod val="40000"/>
              <a:lumOff val="60000"/>
            </a:schemeClr>
          </a:solidFill>
          <a:ln w="50800" cap="flat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9900CC"/>
                </a:solidFill>
                <a:latin typeface="Bookman Old Style" pitchFamily="18" charset="0"/>
              </a:rPr>
              <a:t/>
            </a:r>
            <a:br>
              <a:rPr lang="en-US" sz="2000" b="1" dirty="0" smtClean="0">
                <a:solidFill>
                  <a:srgbClr val="9900CC"/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rgbClr val="9900CC"/>
                </a:solidFill>
                <a:latin typeface="Bookman Old Style" pitchFamily="18" charset="0"/>
              </a:rPr>
              <a:t/>
            </a:r>
            <a:br>
              <a:rPr lang="en-US" sz="2000" b="1" dirty="0" smtClean="0">
                <a:solidFill>
                  <a:srgbClr val="9900CC"/>
                </a:solidFill>
                <a:latin typeface="Bookman Old Style" pitchFamily="18" charset="0"/>
              </a:rPr>
            </a:br>
            <a:r>
              <a:rPr lang="en-US" sz="4000" b="1" dirty="0" smtClean="0">
                <a:latin typeface="Bookman Old Style" pitchFamily="18" charset="0"/>
              </a:rPr>
              <a:t>Who Attends Private Schools?</a:t>
            </a:r>
            <a:r>
              <a:rPr lang="en-US" sz="40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3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Enrollment rates by ethnicity in </a:t>
            </a:r>
            <a:r>
              <a:rPr lang="en-US" sz="3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California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> </a:t>
            </a:r>
            <a:br>
              <a:rPr lang="en-US" dirty="0"/>
            </a:br>
            <a:endParaRPr lang="en-US" sz="1000" dirty="0" smtClean="0"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1317"/>
            <a:ext cx="91440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Magali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Barbieri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Shelley Lapkoff, Jeanne Gobalet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Lapkoff &amp; Gobalet Demographic Research, Inc.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www.demographers.com </a:t>
            </a:r>
          </a:p>
          <a:p>
            <a:endParaRPr lang="en-US" sz="1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January 9, 2014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</a:rPr>
              <a:t>University of Texas, San Antonio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</a:rPr>
              <a:t>Applied Demography Conference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60198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54429"/>
            <a:ext cx="9144000" cy="8926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/>
            <a:r>
              <a:rPr lang="en-US" sz="2400" b="1" dirty="0" smtClean="0">
                <a:latin typeface="Bookman Old Style" panose="02050604050505020204" pitchFamily="18" charset="0"/>
              </a:rPr>
              <a:t>Private school </a:t>
            </a:r>
            <a:r>
              <a:rPr lang="en-US" sz="2400" b="1" dirty="0">
                <a:latin typeface="Bookman Old Style" panose="02050604050505020204" pitchFamily="18" charset="0"/>
              </a:rPr>
              <a:t>e</a:t>
            </a:r>
            <a:r>
              <a:rPr lang="en-US" sz="2400" b="1" dirty="0" smtClean="0">
                <a:latin typeface="Bookman Old Style" panose="02050604050505020204" pitchFamily="18" charset="0"/>
              </a:rPr>
              <a:t>nrollment </a:t>
            </a:r>
            <a:r>
              <a:rPr lang="en-US" sz="2400" b="1" dirty="0">
                <a:latin typeface="Bookman Old Style" panose="02050604050505020204" pitchFamily="18" charset="0"/>
              </a:rPr>
              <a:t>r</a:t>
            </a:r>
            <a:r>
              <a:rPr lang="en-US" sz="2400" b="1" dirty="0" smtClean="0">
                <a:latin typeface="Bookman Old Style" panose="02050604050505020204" pitchFamily="18" charset="0"/>
              </a:rPr>
              <a:t>ates vary by geographical subarea (PUMA) – San Francisco 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0" y="717386"/>
            <a:ext cx="7765180" cy="61406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54429"/>
            <a:ext cx="9144000" cy="8926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/>
            <a:r>
              <a:rPr lang="en-US" sz="2400" b="1" dirty="0" smtClean="0">
                <a:latin typeface="Bookman Old Style" panose="02050604050505020204" pitchFamily="18" charset="0"/>
              </a:rPr>
              <a:t>Private school enrollment rates vary by geographical subarea (PUMA) – Fresno County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668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Multivariate regression analysis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25963"/>
          </a:xfrm>
        </p:spPr>
        <p:txBody>
          <a:bodyPr>
            <a:noAutofit/>
          </a:bodyPr>
          <a:lstStyle/>
          <a:p>
            <a:pPr marL="114300" indent="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To understand the geographical difference in private school enrollment patterns, it is necessary to:</a:t>
            </a:r>
          </a:p>
          <a:p>
            <a:pPr marL="571500" indent="-457200" hangingPunct="0">
              <a:buFontTx/>
              <a:buChar char="-"/>
            </a:pPr>
            <a:r>
              <a:rPr lang="en-US" sz="2000" b="1" dirty="0" smtClean="0">
                <a:latin typeface="Bookman Old Style" panose="02050604050505020204" pitchFamily="18" charset="0"/>
              </a:rPr>
              <a:t>control for correlations among the variables</a:t>
            </a:r>
          </a:p>
          <a:p>
            <a:pPr marL="571500" indent="-457200" hangingPunct="0">
              <a:buFontTx/>
              <a:buChar char="-"/>
            </a:pPr>
            <a:r>
              <a:rPr lang="en-US" sz="2000" b="1" dirty="0" smtClean="0">
                <a:latin typeface="Bookman Old Style" panose="02050604050505020204" pitchFamily="18" charset="0"/>
              </a:rPr>
              <a:t>measure differences in the impact of each factor on private school rates in Fresno, San Francisco and the whole of California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marL="114300" indent="0" hangingPunct="0">
              <a:buNone/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114300" indent="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Statistical strategy = one big logistic regression model with interactions</a:t>
            </a: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i="1" dirty="0" smtClean="0">
              <a:latin typeface="Bookman Old Style" panose="02050604050505020204" pitchFamily="18" charset="0"/>
            </a:endParaRP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i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pPr lvl="0"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105025" cy="4065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Bookman Old Style" panose="02050604050505020204" pitchFamily="18" charset="0"/>
              </a:rPr>
              <a:t>Logistic </a:t>
            </a:r>
            <a:r>
              <a:rPr lang="en-US" sz="2400" b="1" dirty="0">
                <a:latin typeface="Bookman Old Style" panose="02050604050505020204" pitchFamily="18" charset="0"/>
              </a:rPr>
              <a:t>regression on the odds of attending private school (with </a:t>
            </a:r>
            <a:r>
              <a:rPr lang="en-US" sz="2400" b="1" dirty="0" smtClean="0">
                <a:latin typeface="Bookman Old Style" panose="02050604050505020204" pitchFamily="18" charset="0"/>
              </a:rPr>
              <a:t>interactions)for all </a:t>
            </a:r>
            <a:r>
              <a:rPr lang="en-US" sz="2400" b="1" dirty="0">
                <a:latin typeface="Bookman Old Style" panose="02050604050505020204" pitchFamily="18" charset="0"/>
              </a:rPr>
              <a:t>K-12 Students in </a:t>
            </a:r>
            <a:r>
              <a:rPr lang="en-US" sz="2400" b="1" dirty="0" smtClean="0">
                <a:latin typeface="Bookman Old Style" panose="02050604050505020204" pitchFamily="18" charset="0"/>
              </a:rPr>
              <a:t>California</a:t>
            </a:r>
          </a:p>
          <a:p>
            <a:pPr algn="l"/>
            <a:endParaRPr lang="en-US" sz="2400" b="1" dirty="0">
              <a:latin typeface="Bookman Old Style" panose="02050604050505020204" pitchFamily="18" charset="0"/>
            </a:endParaRPr>
          </a:p>
          <a:p>
            <a:pPr algn="l"/>
            <a:r>
              <a:rPr lang="en-US" sz="2200" b="1" dirty="0" smtClean="0">
                <a:latin typeface="Bookman Old Style" panose="02050604050505020204" pitchFamily="18" charset="0"/>
              </a:rPr>
              <a:t>  </a:t>
            </a:r>
            <a:r>
              <a:rPr lang="en-US" sz="2200" i="1" dirty="0" smtClean="0">
                <a:latin typeface="Bookman Old Style" panose="02050604050505020204" pitchFamily="18" charset="0"/>
              </a:rPr>
              <a:t>2007-11 </a:t>
            </a:r>
            <a:r>
              <a:rPr lang="en-US" sz="2200" i="1" dirty="0">
                <a:latin typeface="Bookman Old Style" panose="02050604050505020204" pitchFamily="18" charset="0"/>
              </a:rPr>
              <a:t>ACS</a:t>
            </a:r>
            <a:endParaRPr lang="en-US" sz="1700" i="1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-4763"/>
            <a:ext cx="6962775" cy="6867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61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-4763"/>
            <a:ext cx="6962775" cy="6867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1" y="151179"/>
            <a:ext cx="218122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To convert odds into probabilities : the formula is</a:t>
            </a:r>
          </a:p>
          <a:p>
            <a:r>
              <a:rPr lang="en-US" sz="2000" b="1" dirty="0"/>
              <a:t>p = odds/(1+odds</a:t>
            </a:r>
            <a:r>
              <a:rPr lang="en-US" sz="2000" b="1" dirty="0" smtClean="0"/>
              <a:t>)</a:t>
            </a:r>
          </a:p>
          <a:p>
            <a:endParaRPr lang="en-US" sz="2000" i="1" dirty="0"/>
          </a:p>
          <a:p>
            <a:r>
              <a:rPr lang="en-US" i="1" dirty="0" smtClean="0"/>
              <a:t>The </a:t>
            </a:r>
            <a:r>
              <a:rPr lang="en-US" i="1" dirty="0"/>
              <a:t>probability of attending private school for a student in California with all the reference characteristics (white, born in the US, male, living with both parents in a single family home, in the poorest income quartile but not receiving food stamps) is 0.101/(1+0.101) = 0.09207</a:t>
            </a:r>
            <a:r>
              <a:rPr lang="en-US" i="1" dirty="0" smtClean="0"/>
              <a:t>,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or </a:t>
            </a:r>
            <a:r>
              <a:rPr lang="en-US" i="1" dirty="0"/>
              <a:t>about 9.2</a:t>
            </a:r>
            <a:r>
              <a:rPr lang="en-US" i="1" dirty="0" smtClean="0"/>
              <a:t>%.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35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-4763"/>
            <a:ext cx="6962775" cy="6867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771" y="-4763"/>
            <a:ext cx="22642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odds are the result of the multiplication </a:t>
            </a:r>
            <a:r>
              <a:rPr lang="en-US" b="1" dirty="0" smtClean="0"/>
              <a:t>of the </a:t>
            </a:r>
            <a:r>
              <a:rPr lang="en-US" b="1" dirty="0"/>
              <a:t>constant </a:t>
            </a:r>
            <a:r>
              <a:rPr lang="en-US" b="1" dirty="0" smtClean="0"/>
              <a:t>by </a:t>
            </a:r>
            <a:r>
              <a:rPr lang="en-US" b="1" dirty="0"/>
              <a:t>the odds ratio for each relevant variable. </a:t>
            </a:r>
            <a:endParaRPr lang="en-US" b="1" dirty="0" smtClean="0"/>
          </a:p>
          <a:p>
            <a:r>
              <a:rPr lang="en-US" i="1" dirty="0"/>
              <a:t> </a:t>
            </a:r>
          </a:p>
          <a:p>
            <a:r>
              <a:rPr lang="en-US" i="1" dirty="0"/>
              <a:t>If the student has all the baseline characteristics </a:t>
            </a:r>
            <a:r>
              <a:rPr lang="en-US" i="1" dirty="0" smtClean="0"/>
              <a:t>but </a:t>
            </a:r>
            <a:r>
              <a:rPr lang="en-US" i="1" dirty="0"/>
              <a:t>lives in Fresno PUMA 3401, his probability of attending private school is (0.101*0.474)/(1+(0.101*0.474))=0.04585 </a:t>
            </a:r>
            <a:endParaRPr lang="en-US" i="1" dirty="0" smtClean="0"/>
          </a:p>
          <a:p>
            <a:r>
              <a:rPr lang="en-US" i="1" dirty="0" smtClean="0"/>
              <a:t>             or about 4.6</a:t>
            </a:r>
            <a:r>
              <a:rPr lang="en-US" i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793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" y="86916"/>
            <a:ext cx="912222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For example, </a:t>
            </a:r>
            <a:r>
              <a:rPr lang="en-US" sz="2800" b="1" dirty="0">
                <a:latin typeface="Bookman Old Style" panose="02050604050505020204" pitchFamily="18" charset="0"/>
              </a:rPr>
              <a:t>the probability </a:t>
            </a:r>
            <a:r>
              <a:rPr lang="en-US" sz="2800" b="1" dirty="0" smtClean="0">
                <a:latin typeface="Bookman Old Style" panose="02050604050505020204" pitchFamily="18" charset="0"/>
              </a:rPr>
              <a:t>of an </a:t>
            </a:r>
            <a:r>
              <a:rPr lang="en-US" sz="2800" b="1" dirty="0">
                <a:latin typeface="Bookman Old Style" panose="02050604050505020204" pitchFamily="18" charset="0"/>
              </a:rPr>
              <a:t>Hispanic girl </a:t>
            </a:r>
            <a:r>
              <a:rPr lang="en-US" sz="2800" b="1" dirty="0" smtClean="0">
                <a:latin typeface="Bookman Old Style" panose="02050604050505020204" pitchFamily="18" charset="0"/>
              </a:rPr>
              <a:t>attending </a:t>
            </a:r>
            <a:r>
              <a:rPr lang="en-US" sz="2800" b="1" dirty="0">
                <a:latin typeface="Bookman Old Style" panose="02050604050505020204" pitchFamily="18" charset="0"/>
              </a:rPr>
              <a:t>a private </a:t>
            </a:r>
            <a:r>
              <a:rPr lang="en-US" sz="2800" b="1" dirty="0" smtClean="0">
                <a:latin typeface="Bookman Old Style" panose="02050604050505020204" pitchFamily="18" charset="0"/>
              </a:rPr>
              <a:t>school: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pPr marL="182880" indent="-457200"/>
            <a:r>
              <a:rPr lang="en-US" sz="2000" b="1" dirty="0" smtClean="0">
                <a:latin typeface="Bookman Old Style" panose="02050604050505020204" pitchFamily="18" charset="0"/>
              </a:rPr>
              <a:t>(1)  If </a:t>
            </a:r>
            <a:r>
              <a:rPr lang="en-US" sz="2000" b="1" dirty="0">
                <a:latin typeface="Bookman Old Style" panose="02050604050505020204" pitchFamily="18" charset="0"/>
              </a:rPr>
              <a:t>she lives in California but </a:t>
            </a:r>
            <a:r>
              <a:rPr lang="en-US" sz="2000" b="1" dirty="0" smtClean="0">
                <a:latin typeface="Bookman Old Style" panose="02050604050505020204" pitchFamily="18" charset="0"/>
              </a:rPr>
              <a:t>in neither Fresno or </a:t>
            </a:r>
            <a:r>
              <a:rPr lang="en-US" sz="2000" b="1" dirty="0">
                <a:latin typeface="Bookman Old Style" panose="02050604050505020204" pitchFamily="18" charset="0"/>
              </a:rPr>
              <a:t>San </a:t>
            </a:r>
            <a:r>
              <a:rPr lang="en-US" sz="2000" b="1" dirty="0" smtClean="0">
                <a:latin typeface="Bookman Old Style" panose="02050604050505020204" pitchFamily="18" charset="0"/>
              </a:rPr>
              <a:t>Francisco is: (0.101*0.448*1.067</a:t>
            </a:r>
            <a:r>
              <a:rPr lang="en-US" sz="2000" b="1" dirty="0">
                <a:latin typeface="Bookman Old Style" panose="02050604050505020204" pitchFamily="18" charset="0"/>
              </a:rPr>
              <a:t>)/(1+(0.101*0.448*1.067)) = 4.6%</a:t>
            </a:r>
          </a:p>
          <a:p>
            <a:pPr marL="182880" indent="-457200"/>
            <a:r>
              <a:rPr lang="en-US" sz="2000" b="1" dirty="0">
                <a:latin typeface="Bookman Old Style" panose="02050604050505020204" pitchFamily="18" charset="0"/>
              </a:rPr>
              <a:t> </a:t>
            </a:r>
          </a:p>
          <a:p>
            <a:pPr marL="182880" lvl="0" indent="-457200"/>
            <a:r>
              <a:rPr lang="en-US" sz="2000" b="1" dirty="0" smtClean="0">
                <a:latin typeface="Bookman Old Style" panose="02050604050505020204" pitchFamily="18" charset="0"/>
              </a:rPr>
              <a:t>(2)  If </a:t>
            </a:r>
            <a:r>
              <a:rPr lang="en-US" sz="2000" b="1" dirty="0">
                <a:latin typeface="Bookman Old Style" panose="02050604050505020204" pitchFamily="18" charset="0"/>
              </a:rPr>
              <a:t>she lives in Fresno PUMA 3301, 3302, or 3402, her probability is </a:t>
            </a:r>
            <a:r>
              <a:rPr lang="en-US" sz="2000" b="1" dirty="0" smtClean="0">
                <a:latin typeface="Bookman Old Style" panose="02050604050505020204" pitchFamily="18" charset="0"/>
              </a:rPr>
              <a:t>the </a:t>
            </a:r>
            <a:r>
              <a:rPr lang="en-US" sz="2000" b="1" dirty="0">
                <a:latin typeface="Bookman Old Style" panose="02050604050505020204" pitchFamily="18" charset="0"/>
              </a:rPr>
              <a:t>same as in </a:t>
            </a:r>
            <a:r>
              <a:rPr lang="en-US" sz="2000" b="1" dirty="0" smtClean="0">
                <a:latin typeface="Bookman Old Style" panose="02050604050505020204" pitchFamily="18" charset="0"/>
              </a:rPr>
              <a:t>(1) </a:t>
            </a:r>
            <a:r>
              <a:rPr lang="en-US" sz="2000" b="1" dirty="0">
                <a:latin typeface="Bookman Old Style" panose="02050604050505020204" pitchFamily="18" charset="0"/>
              </a:rPr>
              <a:t>because  the coefficients for these Fresno PUMAs and for being a girl in Fresno and being Hispanic in Fresno (which are equal to 0.900 and 0.985, </a:t>
            </a:r>
            <a:r>
              <a:rPr lang="en-US" sz="2000" b="1" dirty="0" smtClean="0">
                <a:latin typeface="Bookman Old Style" panose="02050604050505020204" pitchFamily="18" charset="0"/>
              </a:rPr>
              <a:t>respectively, </a:t>
            </a:r>
            <a:r>
              <a:rPr lang="en-US" sz="2000" b="1" dirty="0">
                <a:latin typeface="Bookman Old Style" panose="02050604050505020204" pitchFamily="18" charset="0"/>
              </a:rPr>
              <a:t>for the last two) are </a:t>
            </a:r>
            <a:r>
              <a:rPr lang="en-US" sz="2000" b="1" i="1" dirty="0">
                <a:latin typeface="Bookman Old Style" panose="02050604050505020204" pitchFamily="18" charset="0"/>
              </a:rPr>
              <a:t>not </a:t>
            </a:r>
            <a:r>
              <a:rPr lang="en-US" sz="2000" b="1" i="1" dirty="0" smtClean="0">
                <a:latin typeface="Bookman Old Style" panose="02050604050505020204" pitchFamily="18" charset="0"/>
              </a:rPr>
              <a:t>significant.</a:t>
            </a:r>
            <a:endParaRPr lang="en-US" sz="2000" b="1" i="1" dirty="0">
              <a:latin typeface="Bookman Old Style" panose="02050604050505020204" pitchFamily="18" charset="0"/>
            </a:endParaRPr>
          </a:p>
          <a:p>
            <a:pPr marL="182880" indent="-457200"/>
            <a:r>
              <a:rPr lang="en-US" sz="2000" b="1" i="1" dirty="0">
                <a:latin typeface="Bookman Old Style" panose="02050604050505020204" pitchFamily="18" charset="0"/>
              </a:rPr>
              <a:t> </a:t>
            </a:r>
          </a:p>
          <a:p>
            <a:pPr marL="182880" lvl="0" indent="-457200"/>
            <a:r>
              <a:rPr lang="en-US" sz="2000" b="1" dirty="0" smtClean="0">
                <a:latin typeface="Bookman Old Style" panose="02050604050505020204" pitchFamily="18" charset="0"/>
              </a:rPr>
              <a:t>(3)  If </a:t>
            </a:r>
            <a:r>
              <a:rPr lang="en-US" sz="2000" b="1" dirty="0">
                <a:latin typeface="Bookman Old Style" panose="02050604050505020204" pitchFamily="18" charset="0"/>
              </a:rPr>
              <a:t>she lives in Fresno PUMA 3401 , </a:t>
            </a:r>
            <a:r>
              <a:rPr lang="en-US" sz="2000" b="1" dirty="0" smtClean="0">
                <a:latin typeface="Bookman Old Style" panose="02050604050505020204" pitchFamily="18" charset="0"/>
              </a:rPr>
              <a:t>the probability is: </a:t>
            </a:r>
            <a:r>
              <a:rPr lang="en-US" sz="2000" b="1" dirty="0">
                <a:latin typeface="Bookman Old Style" panose="02050604050505020204" pitchFamily="18" charset="0"/>
              </a:rPr>
              <a:t>(0.101*0.448*1.067*0.474)/(1+(0.101*0.448*1.067*0.474)) = 2.3%</a:t>
            </a:r>
          </a:p>
          <a:p>
            <a:pPr marL="182880" indent="-457200"/>
            <a:r>
              <a:rPr lang="en-US" sz="2000" b="1" dirty="0">
                <a:latin typeface="Bookman Old Style" panose="02050604050505020204" pitchFamily="18" charset="0"/>
              </a:rPr>
              <a:t> </a:t>
            </a:r>
          </a:p>
          <a:p>
            <a:pPr marL="182880" lvl="0" indent="-457200"/>
            <a:r>
              <a:rPr lang="en-US" sz="2000" b="1" dirty="0" smtClean="0">
                <a:latin typeface="Bookman Old Style" panose="02050604050505020204" pitchFamily="18" charset="0"/>
              </a:rPr>
              <a:t>(4)  If </a:t>
            </a:r>
            <a:r>
              <a:rPr lang="en-US" sz="2000" b="1" dirty="0">
                <a:latin typeface="Bookman Old Style" panose="02050604050505020204" pitchFamily="18" charset="0"/>
              </a:rPr>
              <a:t>she lives in San Francisco PUMA 2207 (here we need to </a:t>
            </a:r>
            <a:r>
              <a:rPr lang="en-US" sz="2000" b="1" dirty="0" smtClean="0">
                <a:latin typeface="Bookman Old Style" panose="02050604050505020204" pitchFamily="18" charset="0"/>
              </a:rPr>
              <a:t>include both the </a:t>
            </a:r>
            <a:r>
              <a:rPr lang="en-US" sz="2000" b="1" dirty="0">
                <a:latin typeface="Bookman Old Style" panose="02050604050505020204" pitchFamily="18" charset="0"/>
              </a:rPr>
              <a:t>coefficient for San Francisco PUMA 2207 and the coefficients for female and Hispanic because these are significant</a:t>
            </a:r>
            <a:r>
              <a:rPr lang="en-US" sz="2000" b="1" dirty="0" smtClean="0">
                <a:latin typeface="Bookman Old Style" panose="02050604050505020204" pitchFamily="18" charset="0"/>
              </a:rPr>
              <a:t>), the probability is:  </a:t>
            </a:r>
            <a:r>
              <a:rPr lang="en-US" sz="2000" b="1" dirty="0">
                <a:latin typeface="Bookman Old Style" panose="02050604050505020204" pitchFamily="18" charset="0"/>
              </a:rPr>
              <a:t>(0.101*0.448*1.067*1.395*0.814*3.053)/(1+(0.101*0.448*1.067*1.395*0.814*3.053)) = 14.4%</a:t>
            </a:r>
          </a:p>
        </p:txBody>
      </p:sp>
    </p:spTree>
    <p:extLst>
      <p:ext uri="{BB962C8B-B14F-4D97-AF65-F5344CB8AC3E}">
        <p14:creationId xmlns:p14="http://schemas.microsoft.com/office/powerpoint/2010/main" val="39363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554162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Main results (1)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458200" cy="4525963"/>
          </a:xfrm>
        </p:spPr>
        <p:txBody>
          <a:bodyPr>
            <a:noAutofit/>
          </a:bodyPr>
          <a:lstStyle/>
          <a:p>
            <a:pPr marL="114300" indent="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  Overall, largest differences are due to: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 smtClean="0">
                <a:latin typeface="Bookman Old Style" panose="02050604050505020204" pitchFamily="18" charset="0"/>
              </a:rPr>
              <a:t>place of residence (San Francisco vs. rest of California)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 smtClean="0">
                <a:latin typeface="Bookman Old Style" panose="02050604050505020204" pitchFamily="18" charset="0"/>
              </a:rPr>
              <a:t>wealth (income and food stamps)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 smtClean="0">
                <a:latin typeface="Bookman Old Style" panose="02050604050505020204" pitchFamily="18" charset="0"/>
              </a:rPr>
              <a:t>race and ethnicity (</a:t>
            </a:r>
            <a:r>
              <a:rPr lang="en-US" sz="2400" b="1" dirty="0">
                <a:latin typeface="Bookman Old Style" panose="02050604050505020204" pitchFamily="18" charset="0"/>
              </a:rPr>
              <a:t>H</a:t>
            </a:r>
            <a:r>
              <a:rPr lang="en-US" sz="2400" b="1" dirty="0" smtClean="0">
                <a:latin typeface="Bookman Old Style" panose="02050604050505020204" pitchFamily="18" charset="0"/>
              </a:rPr>
              <a:t>ispanics vs. Whites)</a:t>
            </a: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i="1" dirty="0" smtClean="0">
              <a:latin typeface="Bookman Old Style" panose="02050604050505020204" pitchFamily="18" charset="0"/>
            </a:endParaRP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i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pPr lvl="0"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554162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Main results (2)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458200" cy="4525963"/>
          </a:xfrm>
        </p:spPr>
        <p:txBody>
          <a:bodyPr>
            <a:noAutofit/>
          </a:bodyPr>
          <a:lstStyle/>
          <a:p>
            <a:pPr marL="114300" indent="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Geographic variations in the impact of some explanatory variables: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>
                <a:latin typeface="Bookman Old Style" panose="02050604050505020204" pitchFamily="18" charset="0"/>
              </a:rPr>
              <a:t>R</a:t>
            </a:r>
            <a:r>
              <a:rPr lang="en-US" sz="2400" b="1" dirty="0" smtClean="0">
                <a:latin typeface="Bookman Old Style" panose="02050604050505020204" pitchFamily="18" charset="0"/>
              </a:rPr>
              <a:t>ace and ethnicity </a:t>
            </a:r>
            <a:r>
              <a:rPr lang="en-US" sz="2400" b="1" dirty="0" smtClean="0">
                <a:latin typeface="Bookman Old Style" panose="02050604050505020204" pitchFamily="18" charset="0"/>
              </a:rPr>
              <a:t>(differ from statewide patterns </a:t>
            </a:r>
            <a:r>
              <a:rPr lang="en-US" sz="2400" b="1" dirty="0" smtClean="0">
                <a:latin typeface="Bookman Old Style" panose="02050604050505020204" pitchFamily="18" charset="0"/>
              </a:rPr>
              <a:t>in Fresno and San Francisco – especially for African Americans)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>
                <a:latin typeface="Bookman Old Style" panose="02050604050505020204" pitchFamily="18" charset="0"/>
              </a:rPr>
              <a:t>I</a:t>
            </a:r>
            <a:r>
              <a:rPr lang="en-US" sz="2400" b="1" dirty="0" smtClean="0">
                <a:latin typeface="Bookman Old Style" panose="02050604050505020204" pitchFamily="18" charset="0"/>
              </a:rPr>
              <a:t>ncome (smaller in Fresno)</a:t>
            </a:r>
          </a:p>
          <a:p>
            <a:pPr marL="571500" indent="-457200" hangingPunct="0">
              <a:buFontTx/>
              <a:buChar char="-"/>
            </a:pPr>
            <a:r>
              <a:rPr lang="en-US" sz="2400" b="1" dirty="0">
                <a:latin typeface="Bookman Old Style" panose="02050604050505020204" pitchFamily="18" charset="0"/>
              </a:rPr>
              <a:t>H</a:t>
            </a:r>
            <a:r>
              <a:rPr lang="en-US" sz="2400" b="1" dirty="0" smtClean="0">
                <a:latin typeface="Bookman Old Style" panose="02050604050505020204" pitchFamily="18" charset="0"/>
              </a:rPr>
              <a:t>ousing type (smaller in San Francisco)</a:t>
            </a:r>
            <a:endParaRPr lang="en-US" sz="2800" b="1" dirty="0" smtClean="0">
              <a:latin typeface="Bookman Old Style" panose="02050604050505020204" pitchFamily="18" charset="0"/>
            </a:endParaRP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i="1" dirty="0" smtClean="0">
              <a:latin typeface="Bookman Old Style" panose="02050604050505020204" pitchFamily="18" charset="0"/>
            </a:endParaRP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i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pPr lvl="0"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4537"/>
            <a:ext cx="8915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3200" b="1" dirty="0" smtClean="0">
                <a:latin typeface="Bookman Old Style" panose="02050604050505020204" pitchFamily="18" charset="0"/>
              </a:rPr>
              <a:t>Conclusions: </a:t>
            </a:r>
            <a:endParaRPr lang="en-US" sz="2800" b="1" dirty="0" smtClean="0">
              <a:latin typeface="Bookman Old Style" panose="020506040505050202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Household income has the largest effect on private school enrollment rates.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Whites have higher rates of private school enrollment, even after controlling for income.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Hispanics have the lowest rates statewide but not in Fresno or San Francisco, where African Americans rank lowest.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Race/ethnicity and household income are strong variables in both cities.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San Francisco has a “culture” of private schooling; even the poorest households in the city have private school enrollment rates 3 to 11 times higher than elsewhere.</a:t>
            </a:r>
          </a:p>
          <a:p>
            <a:endParaRPr lang="en-US" sz="2400" b="1" dirty="0">
              <a:solidFill>
                <a:srgbClr val="4BACC6">
                  <a:lumMod val="50000"/>
                </a:srgbClr>
              </a:solidFill>
              <a:latin typeface="Bookman Old Style" panose="020506040505050202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7807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Bookman Old Style" panose="02050604050505020204" pitchFamily="18" charset="0"/>
              </a:rPr>
              <a:t>Jeanne Gobalet</a:t>
            </a:r>
          </a:p>
          <a:p>
            <a:pPr algn="r"/>
            <a:r>
              <a:rPr lang="en-US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hlinkClick r:id="rId3"/>
              </a:rPr>
              <a:t>gobalet@demographers.com</a:t>
            </a:r>
            <a:r>
              <a:rPr lang="en-US" sz="1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n-US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Lapkoff &amp; Gobalet Demographic Research, Inc.</a:t>
            </a:r>
          </a:p>
          <a:p>
            <a:pPr algn="r"/>
            <a:r>
              <a:rPr lang="en-US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hlinkClick r:id="rId4"/>
              </a:rPr>
              <a:t>www.demographers.com</a:t>
            </a:r>
            <a:endParaRPr lang="en-US" sz="1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2880" algn="l"/>
            <a:r>
              <a:rPr lang="en-US" sz="3200" b="1" dirty="0" smtClean="0">
                <a:latin typeface="Bookman Old Style" panose="02050604050505020204" pitchFamily="18" charset="0"/>
              </a:rPr>
              <a:t>Public </a:t>
            </a:r>
            <a:r>
              <a:rPr lang="en-US" sz="3200" b="1" dirty="0">
                <a:latin typeface="Bookman Old Style" panose="02050604050505020204" pitchFamily="18" charset="0"/>
              </a:rPr>
              <a:t>s</a:t>
            </a:r>
            <a:r>
              <a:rPr lang="en-US" sz="3200" b="1" dirty="0" smtClean="0">
                <a:latin typeface="Bookman Old Style" panose="02050604050505020204" pitchFamily="18" charset="0"/>
              </a:rPr>
              <a:t>chool districts are </a:t>
            </a:r>
            <a:r>
              <a:rPr lang="en-US" sz="3200" b="1" dirty="0">
                <a:latin typeface="Bookman Old Style" panose="02050604050505020204" pitchFamily="18" charset="0"/>
              </a:rPr>
              <a:t>i</a:t>
            </a:r>
            <a:r>
              <a:rPr lang="en-US" sz="3200" b="1" dirty="0" smtClean="0">
                <a:latin typeface="Bookman Old Style" panose="02050604050505020204" pitchFamily="18" charset="0"/>
              </a:rPr>
              <a:t>nterested in local private </a:t>
            </a:r>
            <a:r>
              <a:rPr lang="en-US" sz="3200" b="1" dirty="0">
                <a:latin typeface="Bookman Old Style" panose="02050604050505020204" pitchFamily="18" charset="0"/>
              </a:rPr>
              <a:t>s</a:t>
            </a:r>
            <a:r>
              <a:rPr lang="en-US" sz="3200" b="1" dirty="0" smtClean="0">
                <a:latin typeface="Bookman Old Style" panose="02050604050505020204" pitchFamily="18" charset="0"/>
              </a:rPr>
              <a:t>chool enrollment rates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1"/>
          </a:xfrm>
        </p:spPr>
        <p:txBody>
          <a:bodyPr>
            <a:noAutofit/>
          </a:bodyPr>
          <a:lstStyle/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Bookman Old Style" panose="02050604050505020204" pitchFamily="18" charset="0"/>
              </a:rPr>
              <a:t>This is because: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Changes in private school enrollments often result in changes in public school enrollments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Transfers between public and private schools can explain oddities in grade progression patterns (such as many more 9</a:t>
            </a:r>
            <a:r>
              <a:rPr lang="en-US" sz="2400" b="1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2400" b="1" dirty="0" smtClean="0">
                <a:latin typeface="Bookman Old Style" panose="02050604050505020204" pitchFamily="18" charset="0"/>
              </a:rPr>
              <a:t> graders than 8</a:t>
            </a:r>
            <a:r>
              <a:rPr lang="en-US" sz="2400" b="1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2400" b="1" dirty="0" smtClean="0">
                <a:latin typeface="Bookman Old Style" panose="02050604050505020204" pitchFamily="18" charset="0"/>
              </a:rPr>
              <a:t> graders the year before)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Private school rates can indicate how the public school district is perceived</a:t>
            </a:r>
            <a:endParaRPr lang="en-US" sz="26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96962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Bookman Old Style" panose="02050604050505020204" pitchFamily="18" charset="0"/>
              </a:rPr>
              <a:t>Two sources of data on private school enrollments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1"/>
          </a:xfrm>
        </p:spPr>
        <p:txBody>
          <a:bodyPr>
            <a:noAutofit/>
          </a:bodyPr>
          <a:lstStyle/>
          <a:p>
            <a:pPr marL="571500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Bookman Old Style" panose="02050604050505020204" pitchFamily="18" charset="0"/>
              </a:rPr>
              <a:t>Administrative data from the private schools, reported to state </a:t>
            </a:r>
            <a:r>
              <a:rPr lang="en-US" sz="2400" b="1" dirty="0" smtClean="0">
                <a:latin typeface="Bookman Old Style" panose="02050604050505020204" pitchFamily="18" charset="0"/>
              </a:rPr>
              <a:t>agencies, but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 marL="1371600" lvl="2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Bookman Old Style" panose="02050604050505020204" pitchFamily="18" charset="0"/>
              </a:rPr>
              <a:t>Students may live outside the public school district boundaries in which the private school is located</a:t>
            </a:r>
          </a:p>
          <a:p>
            <a:pPr marL="1371600" lvl="2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Bookman Old Style" panose="02050604050505020204" pitchFamily="18" charset="0"/>
              </a:rPr>
              <a:t>Poor reporting, at least in California, since there is no penalty for misreporting or not reporting </a:t>
            </a:r>
            <a:r>
              <a:rPr lang="en-US" b="1" dirty="0">
                <a:latin typeface="Bookman Old Style" panose="02050604050505020204" pitchFamily="18" charset="0"/>
              </a:rPr>
              <a:t> 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Census and survey data</a:t>
            </a:r>
          </a:p>
          <a:p>
            <a:pPr marL="1371600" lvl="2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Bookman Old Style" panose="02050604050505020204" pitchFamily="18" charset="0"/>
              </a:rPr>
              <a:t>2000 Census long form SF3</a:t>
            </a:r>
          </a:p>
          <a:p>
            <a:pPr marL="1371600" lvl="2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Bookman Old Style" panose="02050604050505020204" pitchFamily="18" charset="0"/>
              </a:rPr>
              <a:t>American Community Survey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2880" algn="l"/>
            <a:r>
              <a:rPr lang="en-US" sz="3200" b="1" dirty="0" smtClean="0">
                <a:latin typeface="Bookman Old Style" panose="02050604050505020204" pitchFamily="18" charset="0"/>
              </a:rPr>
              <a:t>California and two of its Counties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Autofit/>
          </a:bodyPr>
          <a:lstStyle/>
          <a:p>
            <a:pPr marL="114300" indent="-45720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San Francisco, CA </a:t>
            </a:r>
            <a:r>
              <a:rPr lang="en-US" sz="2400" i="1" dirty="0" smtClean="0">
                <a:latin typeface="Bookman Old Style" panose="02050604050505020204" pitchFamily="18" charset="0"/>
              </a:rPr>
              <a:t>(city/county/school district)</a:t>
            </a:r>
            <a:endParaRPr lang="en-US" sz="2800" i="1" dirty="0" smtClean="0">
              <a:latin typeface="Bookman Old Style" panose="02050604050505020204" pitchFamily="18" charset="0"/>
            </a:endParaRPr>
          </a:p>
          <a:p>
            <a:pPr marL="114300" indent="-45720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Fresno, CA </a:t>
            </a:r>
            <a:r>
              <a:rPr lang="en-US" sz="2400" i="1" dirty="0" smtClean="0">
                <a:latin typeface="Bookman Old Style" panose="02050604050505020204" pitchFamily="18" charset="0"/>
              </a:rPr>
              <a:t>(county, city)</a:t>
            </a:r>
          </a:p>
          <a:p>
            <a:pPr marL="114300" indent="0" hangingPunct="0">
              <a:buNone/>
            </a:pPr>
            <a:endParaRPr lang="en-US" sz="2800" b="1" dirty="0" smtClean="0">
              <a:latin typeface="Bookman Old Style" panose="02050604050505020204" pitchFamily="18" charset="0"/>
            </a:endParaRP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Studied using PUMS data from the 2007-2011 American Community Survey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Descriptive statistics + logistic regression analysis</a:t>
            </a:r>
            <a:endParaRPr lang="en-US" sz="2000" b="1" dirty="0" smtClean="0">
              <a:latin typeface="Bookman Old Style" panose="02050604050505020204" pitchFamily="18" charset="0"/>
            </a:endParaRP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Geographic units: counties and PUMAs within each county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pPr lvl="0"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2880" algn="l"/>
            <a:r>
              <a:rPr lang="en-US" sz="2800" b="1" dirty="0" smtClean="0">
                <a:latin typeface="Bookman Old Style" panose="02050604050505020204" pitchFamily="18" charset="0"/>
              </a:rPr>
              <a:t>San Francisco and Fresno’s K-12 private enrollment rates couldn’t be more different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4" y="1306286"/>
            <a:ext cx="7415916" cy="53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763000" cy="1554162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2880" algn="l"/>
            <a:r>
              <a:rPr lang="en-US" sz="2800" b="1" dirty="0" smtClean="0">
                <a:latin typeface="Bookman Old Style" panose="02050604050505020204" pitchFamily="18" charset="0"/>
              </a:rPr>
              <a:t>Yet in both counties, and in the state, private </a:t>
            </a:r>
            <a:r>
              <a:rPr lang="en-US" sz="2800" b="1" dirty="0">
                <a:latin typeface="Bookman Old Style" panose="02050604050505020204" pitchFamily="18" charset="0"/>
              </a:rPr>
              <a:t>s</a:t>
            </a:r>
            <a:r>
              <a:rPr lang="en-US" sz="2800" b="1" dirty="0" smtClean="0">
                <a:latin typeface="Bookman Old Style" panose="02050604050505020204" pitchFamily="18" charset="0"/>
              </a:rPr>
              <a:t>chool enrollment </a:t>
            </a:r>
            <a:r>
              <a:rPr lang="en-US" sz="2800" b="1" dirty="0">
                <a:latin typeface="Bookman Old Style" panose="02050604050505020204" pitchFamily="18" charset="0"/>
              </a:rPr>
              <a:t>r</a:t>
            </a:r>
            <a:r>
              <a:rPr lang="en-US" sz="2800" b="1" dirty="0" smtClean="0">
                <a:latin typeface="Bookman Old Style" panose="02050604050505020204" pitchFamily="18" charset="0"/>
              </a:rPr>
              <a:t>ates vary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525963"/>
          </a:xfrm>
        </p:spPr>
        <p:txBody>
          <a:bodyPr>
            <a:noAutofit/>
          </a:bodyPr>
          <a:lstStyle/>
          <a:p>
            <a:pPr marL="114300" indent="0" hangingPunct="0"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  By: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Race/ethnicity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Household income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Other socioeconomic measures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School level (kindergarten, elementary, middle, high)</a:t>
            </a:r>
          </a:p>
          <a:p>
            <a:pPr marL="971550" lvl="1" indent="-457200" hangingPunc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Bookman Old Style" panose="02050604050505020204" pitchFamily="18" charset="0"/>
              </a:rPr>
              <a:t>Location of school district</a:t>
            </a:r>
          </a:p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But how much do they vary, and which factors matter most?  Do the effects differ by area?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pPr lvl="0"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rgbClr val="990099"/>
                </a:solidFill>
                <a:latin typeface="Bookman Old Style" pitchFamily="18" charset="0"/>
              </a:defRPr>
            </a:lvl1pPr>
            <a:lvl2pPr marL="742950" indent="-285750">
              <a:defRPr sz="2400">
                <a:solidFill>
                  <a:srgbClr val="990099"/>
                </a:solidFill>
                <a:latin typeface="Bookman Old Style" pitchFamily="18" charset="0"/>
              </a:defRPr>
            </a:lvl2pPr>
            <a:lvl3pPr marL="11430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3pPr>
            <a:lvl4pPr marL="16002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4pPr>
            <a:lvl5pPr marL="2057400" indent="-228600">
              <a:defRPr sz="2400">
                <a:solidFill>
                  <a:srgbClr val="990099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99"/>
                </a:solidFill>
                <a:latin typeface="Bookman Old Style" pitchFamily="18" charset="0"/>
              </a:defRPr>
            </a:lvl9pPr>
          </a:lstStyle>
          <a:p>
            <a:fld id="{3D055183-301A-4C48-A503-26114325D051}" type="slidenum">
              <a:rPr lang="en-US" sz="140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6750" y="228600"/>
            <a:ext cx="8763000" cy="1096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/>
            <a:r>
              <a:rPr lang="en-US" sz="2800" b="1" dirty="0" smtClean="0">
                <a:latin typeface="Bookman Old Style" panose="02050604050505020204" pitchFamily="18" charset="0"/>
              </a:rPr>
              <a:t>African Americans have </a:t>
            </a:r>
            <a:r>
              <a:rPr lang="en-US" sz="2800" b="1" i="1" dirty="0" smtClean="0">
                <a:latin typeface="Bookman Old Style" panose="02050604050505020204" pitchFamily="18" charset="0"/>
              </a:rPr>
              <a:t>relatively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latin typeface="Bookman Old Style" panose="02050604050505020204" pitchFamily="18" charset="0"/>
              </a:rPr>
              <a:t>h</a:t>
            </a:r>
            <a:r>
              <a:rPr lang="en-US" sz="2800" b="1" dirty="0" smtClean="0">
                <a:latin typeface="Bookman Old Style" panose="02050604050505020204" pitchFamily="18" charset="0"/>
              </a:rPr>
              <a:t>igher rates in </a:t>
            </a:r>
            <a:r>
              <a:rPr lang="en-US" sz="2800" b="1" dirty="0">
                <a:latin typeface="Bookman Old Style" panose="02050604050505020204" pitchFamily="18" charset="0"/>
              </a:rPr>
              <a:t>F</a:t>
            </a:r>
            <a:r>
              <a:rPr lang="en-US" sz="2800" b="1" dirty="0" smtClean="0">
                <a:latin typeface="Bookman Old Style" panose="02050604050505020204" pitchFamily="18" charset="0"/>
              </a:rPr>
              <a:t>resno than in San Francisco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592399" cy="333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54485"/>
            <a:ext cx="4592399" cy="33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76300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/>
            <a:r>
              <a:rPr lang="en-US" sz="2800" b="1" dirty="0" smtClean="0">
                <a:latin typeface="Bookman Old Style" panose="02050604050505020204" pitchFamily="18" charset="0"/>
              </a:rPr>
              <a:t>San Francisco has an unusual pattern:  students in the lowest quartile of household income have higher rates than those in the 2</a:t>
            </a:r>
            <a:r>
              <a:rPr lang="en-US" sz="2800" b="1" baseline="30000" dirty="0" smtClean="0">
                <a:latin typeface="Bookman Old Style" panose="02050604050505020204" pitchFamily="18" charset="0"/>
              </a:rPr>
              <a:t>nd</a:t>
            </a:r>
            <a:r>
              <a:rPr lang="en-US" sz="2800" b="1" dirty="0" smtClean="0">
                <a:latin typeface="Bookman Old Style" panose="02050604050505020204" pitchFamily="18" charset="0"/>
              </a:rPr>
              <a:t> quartile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99" y="2286000"/>
            <a:ext cx="4592399" cy="3331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592399" cy="33319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6065837"/>
            <a:ext cx="8458200" cy="639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P</a:t>
            </a: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rivate school scholarships?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 </a:t>
            </a:r>
          </a:p>
          <a:p>
            <a:pPr hangingPunct="0"/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54429"/>
            <a:ext cx="9144000" cy="1349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/>
            <a:r>
              <a:rPr lang="en-US" sz="2400" b="1" dirty="0" smtClean="0">
                <a:latin typeface="Bookman Old Style" panose="02050604050505020204" pitchFamily="18" charset="0"/>
              </a:rPr>
              <a:t>San Francisco and Fresno have different </a:t>
            </a:r>
            <a:r>
              <a:rPr lang="en-US" sz="2400" b="1" dirty="0">
                <a:latin typeface="Bookman Old Style" panose="02050604050505020204" pitchFamily="18" charset="0"/>
              </a:rPr>
              <a:t>p</a:t>
            </a:r>
            <a:r>
              <a:rPr lang="en-US" sz="2400" b="1" dirty="0" smtClean="0">
                <a:latin typeface="Bookman Old Style" panose="02050604050505020204" pitchFamily="18" charset="0"/>
              </a:rPr>
              <a:t>atterns of private school enrollment by grade level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" y="1981200"/>
            <a:ext cx="4536910" cy="329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089" y="1981200"/>
            <a:ext cx="4536911" cy="32957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5562601"/>
            <a:ext cx="84582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Different perceptions of desirability of public and private schools </a:t>
            </a: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for </a:t>
            </a: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each school</a:t>
            </a:r>
            <a:r>
              <a:rPr lang="en-US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level?</a:t>
            </a:r>
            <a:endParaRPr lang="en-US" sz="24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latin typeface="Bookman Old Style" panose="02050604050505020204" pitchFamily="18" charset="0"/>
              </a:rPr>
              <a:t> </a:t>
            </a:r>
          </a:p>
          <a:p>
            <a:pPr hangingPunct="0"/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833</Words>
  <Application>Microsoft Office PowerPoint</Application>
  <PresentationFormat>On-screen Show (4:3)</PresentationFormat>
  <Paragraphs>118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Times New Roman</vt:lpstr>
      <vt:lpstr>Calibri</vt:lpstr>
      <vt:lpstr>Office Theme</vt:lpstr>
      <vt:lpstr>1_Office Theme</vt:lpstr>
      <vt:lpstr>  Who Attends Private Schools? Enrollment rates by ethnicity in California   </vt:lpstr>
      <vt:lpstr>Public school districts are interested in local private school enrollment rates</vt:lpstr>
      <vt:lpstr>Two sources of data on private school enrollments</vt:lpstr>
      <vt:lpstr>California and two of its Counties</vt:lpstr>
      <vt:lpstr>San Francisco and Fresno’s K-12 private enrollment rates couldn’t be more different</vt:lpstr>
      <vt:lpstr>Yet in both counties, and in the state, private school enrollment rates vary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regression analysis</vt:lpstr>
      <vt:lpstr>PowerPoint Presentation</vt:lpstr>
      <vt:lpstr>PowerPoint Presentation</vt:lpstr>
      <vt:lpstr>PowerPoint Presentation</vt:lpstr>
      <vt:lpstr>PowerPoint Presentation</vt:lpstr>
      <vt:lpstr>Main results (1)</vt:lpstr>
      <vt:lpstr>Main results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 Unified School District  Demographic Trends and Enrollment Forecasts</dc:title>
  <dc:creator>JGG</dc:creator>
  <cp:lastModifiedBy>JGG</cp:lastModifiedBy>
  <cp:revision>71</cp:revision>
  <cp:lastPrinted>2014-01-08T23:39:22Z</cp:lastPrinted>
  <dcterms:created xsi:type="dcterms:W3CDTF">2013-10-24T16:19:58Z</dcterms:created>
  <dcterms:modified xsi:type="dcterms:W3CDTF">2014-01-09T15:45:12Z</dcterms:modified>
</cp:coreProperties>
</file>