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1.xml" ContentType="application/vnd.openxmlformats-officedocument.drawingml.chart+xml"/>
  <Override PartName="/ppt/notesSlides/notesSlide29.xml" ContentType="application/vnd.openxmlformats-officedocument.presentationml.notesSlide+xml"/>
  <Override PartName="/ppt/charts/chart2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81" r:id="rId2"/>
  </p:sldMasterIdLst>
  <p:notesMasterIdLst>
    <p:notesMasterId r:id="rId54"/>
  </p:notesMasterIdLst>
  <p:handoutMasterIdLst>
    <p:handoutMasterId r:id="rId55"/>
  </p:handoutMasterIdLst>
  <p:sldIdLst>
    <p:sldId id="729" r:id="rId3"/>
    <p:sldId id="914" r:id="rId4"/>
    <p:sldId id="915" r:id="rId5"/>
    <p:sldId id="881" r:id="rId6"/>
    <p:sldId id="884" r:id="rId7"/>
    <p:sldId id="931" r:id="rId8"/>
    <p:sldId id="883" r:id="rId9"/>
    <p:sldId id="934" r:id="rId10"/>
    <p:sldId id="888" r:id="rId11"/>
    <p:sldId id="889" r:id="rId12"/>
    <p:sldId id="890" r:id="rId13"/>
    <p:sldId id="891" r:id="rId14"/>
    <p:sldId id="935" r:id="rId15"/>
    <p:sldId id="887" r:id="rId16"/>
    <p:sldId id="886" r:id="rId17"/>
    <p:sldId id="932" r:id="rId18"/>
    <p:sldId id="928" r:id="rId19"/>
    <p:sldId id="930" r:id="rId20"/>
    <p:sldId id="892" r:id="rId21"/>
    <p:sldId id="933" r:id="rId22"/>
    <p:sldId id="916" r:id="rId23"/>
    <p:sldId id="929" r:id="rId24"/>
    <p:sldId id="894" r:id="rId25"/>
    <p:sldId id="919" r:id="rId26"/>
    <p:sldId id="920" r:id="rId27"/>
    <p:sldId id="921" r:id="rId28"/>
    <p:sldId id="922" r:id="rId29"/>
    <p:sldId id="895" r:id="rId30"/>
    <p:sldId id="896" r:id="rId31"/>
    <p:sldId id="909" r:id="rId32"/>
    <p:sldId id="910" r:id="rId33"/>
    <p:sldId id="897" r:id="rId34"/>
    <p:sldId id="917" r:id="rId35"/>
    <p:sldId id="905" r:id="rId36"/>
    <p:sldId id="898" r:id="rId37"/>
    <p:sldId id="923" r:id="rId38"/>
    <p:sldId id="899" r:id="rId39"/>
    <p:sldId id="903" r:id="rId40"/>
    <p:sldId id="900" r:id="rId41"/>
    <p:sldId id="924" r:id="rId42"/>
    <p:sldId id="901" r:id="rId43"/>
    <p:sldId id="918" r:id="rId44"/>
    <p:sldId id="911" r:id="rId45"/>
    <p:sldId id="906" r:id="rId46"/>
    <p:sldId id="912" r:id="rId47"/>
    <p:sldId id="908" r:id="rId48"/>
    <p:sldId id="907" r:id="rId49"/>
    <p:sldId id="913" r:id="rId50"/>
    <p:sldId id="925" r:id="rId51"/>
    <p:sldId id="926" r:id="rId52"/>
    <p:sldId id="728" r:id="rId5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73" autoAdjust="0"/>
    <p:restoredTop sz="92819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4" d="100"/>
        <a:sy n="84" d="100"/>
      </p:scale>
      <p:origin x="0" y="1302"/>
    </p:cViewPr>
  </p:sorterViewPr>
  <p:notesViewPr>
    <p:cSldViewPr>
      <p:cViewPr>
        <p:scale>
          <a:sx n="50" d="100"/>
          <a:sy n="50" d="100"/>
        </p:scale>
        <p:origin x="-2682" y="-18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C:\Users\Howard\Documents\Census\AD%202014\Hogan%20Race%20Reporting%20among%20Hispanics%20V%2002%20scratch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C:\Users\Howard\Documents\Census\AD%202014\Hogan%20Race%20Reporting%20among%20Hispanics%20V%2002%20scrat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4  HO x Race Sorted'!$C$1</c:f>
              <c:strCache>
                <c:ptCount val="1"/>
                <c:pt idx="0">
                  <c:v>White alone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 4  HO x Race Sorted'!$A$2:$A$19</c:f>
              <c:strCache>
                <c:ptCount val="18"/>
                <c:pt idx="0">
                  <c:v>Cuba</c:v>
                </c:pt>
                <c:pt idx="1">
                  <c:v>So So American</c:v>
                </c:pt>
                <c:pt idx="2">
                  <c:v>COLOMBIAN</c:v>
                </c:pt>
                <c:pt idx="3">
                  <c:v>Other Nations</c:v>
                </c:pt>
                <c:pt idx="4">
                  <c:v>Spain/Spanish</c:v>
                </c:pt>
                <c:pt idx="5">
                  <c:v>NICARAGUAN</c:v>
                </c:pt>
                <c:pt idx="6">
                  <c:v>Mexican</c:v>
                </c:pt>
                <c:pt idx="7">
                  <c:v>Total  </c:v>
                </c:pt>
                <c:pt idx="8">
                  <c:v>Puerto Rico</c:v>
                </c:pt>
                <c:pt idx="9">
                  <c:v>PERUVIAN</c:v>
                </c:pt>
                <c:pt idx="10">
                  <c:v>ECUADORIAN</c:v>
                </c:pt>
                <c:pt idx="11">
                  <c:v>Other Groups</c:v>
                </c:pt>
                <c:pt idx="12">
                  <c:v>HONDURAN</c:v>
                </c:pt>
                <c:pt idx="13">
                  <c:v>SALVADORAN</c:v>
                </c:pt>
                <c:pt idx="14">
                  <c:v>Generic Latino</c:v>
                </c:pt>
                <c:pt idx="15">
                  <c:v>GUATEMALAN</c:v>
                </c:pt>
                <c:pt idx="16">
                  <c:v>PANAMANIAN</c:v>
                </c:pt>
                <c:pt idx="17">
                  <c:v>DOMINICAN</c:v>
                </c:pt>
              </c:strCache>
            </c:strRef>
          </c:cat>
          <c:val>
            <c:numRef>
              <c:f>'Table 4  HO x Race Sorted'!$C$2:$C$19</c:f>
              <c:numCache>
                <c:formatCode>0.0</c:formatCode>
                <c:ptCount val="18"/>
                <c:pt idx="0">
                  <c:v>87.652110518999706</c:v>
                </c:pt>
                <c:pt idx="1">
                  <c:v>84.406284537670999</c:v>
                </c:pt>
                <c:pt idx="2">
                  <c:v>75.200108797015858</c:v>
                </c:pt>
                <c:pt idx="3">
                  <c:v>71.909554353549382</c:v>
                </c:pt>
                <c:pt idx="4">
                  <c:v>71.528253309702194</c:v>
                </c:pt>
                <c:pt idx="5">
                  <c:v>68.555249680399683</c:v>
                </c:pt>
                <c:pt idx="6">
                  <c:v>66.056335995578607</c:v>
                </c:pt>
                <c:pt idx="7">
                  <c:v>64.545643099805091</c:v>
                </c:pt>
                <c:pt idx="8">
                  <c:v>63.337277484347894</c:v>
                </c:pt>
                <c:pt idx="9">
                  <c:v>62.469767072762593</c:v>
                </c:pt>
                <c:pt idx="10">
                  <c:v>58.626510027144441</c:v>
                </c:pt>
                <c:pt idx="11">
                  <c:v>56.404276891879434</c:v>
                </c:pt>
                <c:pt idx="12">
                  <c:v>55.485175492058943</c:v>
                </c:pt>
                <c:pt idx="13">
                  <c:v>53.263026616635123</c:v>
                </c:pt>
                <c:pt idx="14">
                  <c:v>52.976771591637565</c:v>
                </c:pt>
                <c:pt idx="15">
                  <c:v>50.733479122710527</c:v>
                </c:pt>
                <c:pt idx="16">
                  <c:v>37.509101317815237</c:v>
                </c:pt>
                <c:pt idx="17">
                  <c:v>34.033551534906486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507776"/>
        <c:axId val="200509312"/>
      </c:barChart>
      <c:catAx>
        <c:axId val="20050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09312"/>
        <c:crosses val="autoZero"/>
        <c:auto val="1"/>
        <c:lblAlgn val="ctr"/>
        <c:lblOffset val="100"/>
        <c:noMultiLvlLbl val="0"/>
      </c:catAx>
      <c:valAx>
        <c:axId val="200509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507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52952755905511E-2"/>
          <c:y val="0.10126971873168208"/>
          <c:w val="0.93549516379896958"/>
          <c:h val="0.7272357286173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'Table 4  HO x Race Sorted'!$B$1</c:f>
              <c:strCache>
                <c:ptCount val="1"/>
                <c:pt idx="0">
                  <c:v>SOR  alone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 4  HO x Race Sorted'!$A$2:$A$19</c:f>
              <c:strCache>
                <c:ptCount val="18"/>
                <c:pt idx="0">
                  <c:v>Cuba</c:v>
                </c:pt>
                <c:pt idx="1">
                  <c:v>So So American</c:v>
                </c:pt>
                <c:pt idx="2">
                  <c:v>COLOMBIAN</c:v>
                </c:pt>
                <c:pt idx="3">
                  <c:v>Other Nations</c:v>
                </c:pt>
                <c:pt idx="4">
                  <c:v>Spain/Spanish</c:v>
                </c:pt>
                <c:pt idx="5">
                  <c:v>NICARAGUAN</c:v>
                </c:pt>
                <c:pt idx="6">
                  <c:v>Mexican</c:v>
                </c:pt>
                <c:pt idx="7">
                  <c:v>Total  </c:v>
                </c:pt>
                <c:pt idx="8">
                  <c:v>Puerto Rico</c:v>
                </c:pt>
                <c:pt idx="9">
                  <c:v>PERUVIAN</c:v>
                </c:pt>
                <c:pt idx="10">
                  <c:v>ECUADORIAN</c:v>
                </c:pt>
                <c:pt idx="11">
                  <c:v>Other Groups</c:v>
                </c:pt>
                <c:pt idx="12">
                  <c:v>HONDURAN</c:v>
                </c:pt>
                <c:pt idx="13">
                  <c:v>SALVADORAN</c:v>
                </c:pt>
                <c:pt idx="14">
                  <c:v>Generic Latino</c:v>
                </c:pt>
                <c:pt idx="15">
                  <c:v>GUATEMALAN</c:v>
                </c:pt>
                <c:pt idx="16">
                  <c:v>PANAMANIAN</c:v>
                </c:pt>
                <c:pt idx="17">
                  <c:v>DOMINICAN</c:v>
                </c:pt>
              </c:strCache>
            </c:strRef>
          </c:cat>
          <c:val>
            <c:numRef>
              <c:f>'Table 4  HO x Race Sorted'!$B$2:$B$19</c:f>
              <c:numCache>
                <c:formatCode>0.0</c:formatCode>
                <c:ptCount val="18"/>
                <c:pt idx="0">
                  <c:v>5.5539143279172825</c:v>
                </c:pt>
                <c:pt idx="1">
                  <c:v>11.119696962748614</c:v>
                </c:pt>
                <c:pt idx="2">
                  <c:v>18.355610817531861</c:v>
                </c:pt>
                <c:pt idx="3">
                  <c:v>18.307724219360811</c:v>
                </c:pt>
                <c:pt idx="4">
                  <c:v>11.843010687719863</c:v>
                </c:pt>
                <c:pt idx="5">
                  <c:v>23.99263808171834</c:v>
                </c:pt>
                <c:pt idx="6">
                  <c:v>28.314393864114624</c:v>
                </c:pt>
                <c:pt idx="7">
                  <c:v>26.83558766831343</c:v>
                </c:pt>
                <c:pt idx="8">
                  <c:v>19.516360991948552</c:v>
                </c:pt>
                <c:pt idx="9">
                  <c:v>28.720332053285858</c:v>
                </c:pt>
                <c:pt idx="10">
                  <c:v>34.774193346163734</c:v>
                </c:pt>
                <c:pt idx="11">
                  <c:v>23.457461517190524</c:v>
                </c:pt>
                <c:pt idx="12">
                  <c:v>34.932778833399063</c:v>
                </c:pt>
                <c:pt idx="13">
                  <c:v>41.22613747005218</c:v>
                </c:pt>
                <c:pt idx="14">
                  <c:v>34.448042354738213</c:v>
                </c:pt>
                <c:pt idx="15">
                  <c:v>41.247697084533065</c:v>
                </c:pt>
                <c:pt idx="16">
                  <c:v>18.381049249940251</c:v>
                </c:pt>
                <c:pt idx="17">
                  <c:v>44.970921405151508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429568"/>
        <c:axId val="200431104"/>
      </c:barChart>
      <c:catAx>
        <c:axId val="20042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31104"/>
        <c:crosses val="autoZero"/>
        <c:auto val="1"/>
        <c:lblAlgn val="ctr"/>
        <c:lblOffset val="100"/>
        <c:noMultiLvlLbl val="0"/>
      </c:catAx>
      <c:valAx>
        <c:axId val="200431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429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6925B29-CA2A-47D4-877F-90F4BA4919CE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wrap="square" lIns="92459" tIns="46231" rIns="92459" bIns="462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59AA6B2-019D-481F-84BF-0B40BD2A7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0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734" y="1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AB1641-9D5F-423D-AA2E-9DDC53C29AD1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9" tIns="46231" rIns="92459" bIns="462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45" y="4416099"/>
            <a:ext cx="5607711" cy="4182457"/>
          </a:xfrm>
          <a:prstGeom prst="rect">
            <a:avLst/>
          </a:prstGeom>
        </p:spPr>
        <p:txBody>
          <a:bodyPr vert="horz" lIns="92459" tIns="46231" rIns="92459" bIns="462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59"/>
            <a:ext cx="3038145" cy="464205"/>
          </a:xfrm>
          <a:prstGeom prst="rect">
            <a:avLst/>
          </a:prstGeom>
        </p:spPr>
        <p:txBody>
          <a:bodyPr vert="horz" lIns="92459" tIns="46231" rIns="92459" bIns="4623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734" y="8830659"/>
            <a:ext cx="3038145" cy="464205"/>
          </a:xfrm>
          <a:prstGeom prst="rect">
            <a:avLst/>
          </a:prstGeom>
        </p:spPr>
        <p:txBody>
          <a:bodyPr vert="horz" wrap="square" lIns="92459" tIns="46231" rIns="92459" bIns="462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A154200-BDD5-472F-84DD-D09FE3CCC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3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700"/>
              <a:t>Thank you for inviting me.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82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 defTabSz="92882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 defTabSz="92882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 defTabSz="92882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 defTabSz="928827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defTabSz="9288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defTabSz="9288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defTabSz="9288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defTabSz="92882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F8FA973-FDEA-4696-8DD6-194AC6473FA0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658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Alberto </a:t>
            </a:r>
            <a:r>
              <a:rPr lang="en-US" sz="3200" b="1" dirty="0" smtClean="0"/>
              <a:t>Fujimori  President of Peru</a:t>
            </a:r>
            <a:endParaRPr lang="en-US" sz="3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08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Evo</a:t>
            </a:r>
            <a:r>
              <a:rPr lang="en-US" sz="2800" b="1" dirty="0"/>
              <a:t> </a:t>
            </a:r>
            <a:r>
              <a:rPr lang="en-US" sz="2800" b="1" dirty="0" smtClean="0"/>
              <a:t>Morales  President of Bolivia</a:t>
            </a:r>
            <a:endParaRPr lang="en-US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647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Leonel </a:t>
            </a:r>
            <a:r>
              <a:rPr lang="en-US" sz="3200" dirty="0" err="1" smtClean="0"/>
              <a:t>Ferandez</a:t>
            </a:r>
            <a:r>
              <a:rPr lang="en-US" sz="3200" dirty="0" smtClean="0"/>
              <a:t>  Dominican Republic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258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16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095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5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Resondents</a:t>
            </a:r>
            <a:r>
              <a:rPr lang="en-US" sz="1800" dirty="0" smtClean="0"/>
              <a:t> can write in  one or more other </a:t>
            </a:r>
            <a:r>
              <a:rPr lang="en-US" sz="1800" dirty="0" err="1" smtClean="0"/>
              <a:t>ressponses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Many do.</a:t>
            </a:r>
          </a:p>
          <a:p>
            <a:r>
              <a:rPr lang="en-US" sz="1800" dirty="0" smtClean="0"/>
              <a:t>Except for “</a:t>
            </a:r>
            <a:r>
              <a:rPr lang="en-US" sz="1800" dirty="0" err="1" smtClean="0"/>
              <a:t>hispanic</a:t>
            </a:r>
            <a:r>
              <a:rPr lang="en-US" sz="1800" dirty="0" smtClean="0"/>
              <a:t>” responses,  Census recodes these to the “proper” OMB race.</a:t>
            </a:r>
          </a:p>
          <a:p>
            <a:endParaRPr lang="en-US" sz="1800" dirty="0"/>
          </a:p>
          <a:p>
            <a:r>
              <a:rPr lang="en-US" sz="1800" dirty="0" smtClean="0"/>
              <a:t>It is important to remember then that SOR is a residual  category and not a specific “Other </a:t>
            </a:r>
            <a:r>
              <a:rPr lang="en-US" sz="1800" u="sng" dirty="0" smtClean="0"/>
              <a:t>race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4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Resondents</a:t>
            </a:r>
            <a:r>
              <a:rPr lang="en-US" sz="1800" dirty="0" smtClean="0"/>
              <a:t> can write in  one or more other </a:t>
            </a:r>
            <a:r>
              <a:rPr lang="en-US" sz="1800" dirty="0" err="1" smtClean="0"/>
              <a:t>ressponses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Many do.</a:t>
            </a:r>
          </a:p>
          <a:p>
            <a:r>
              <a:rPr lang="en-US" sz="1800" dirty="0" smtClean="0"/>
              <a:t>Except for “</a:t>
            </a:r>
            <a:r>
              <a:rPr lang="en-US" sz="1800" dirty="0" err="1" smtClean="0"/>
              <a:t>hispanic</a:t>
            </a:r>
            <a:r>
              <a:rPr lang="en-US" sz="1800" dirty="0" smtClean="0"/>
              <a:t>” responses,  Census recodes these to the “proper” OMB race.</a:t>
            </a:r>
          </a:p>
          <a:p>
            <a:endParaRPr lang="en-US" sz="1800" dirty="0"/>
          </a:p>
          <a:p>
            <a:r>
              <a:rPr lang="en-US" sz="1800" dirty="0" smtClean="0"/>
              <a:t>It is important to remember then that SOR is a residual  category and not a specific “Other </a:t>
            </a:r>
            <a:r>
              <a:rPr lang="en-US" sz="1800" u="sng" dirty="0" smtClean="0"/>
              <a:t>race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4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1686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1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85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Resondents</a:t>
            </a:r>
            <a:r>
              <a:rPr lang="en-US" sz="1800" dirty="0" smtClean="0"/>
              <a:t> can write in  one or more other </a:t>
            </a:r>
            <a:r>
              <a:rPr lang="en-US" sz="1800" dirty="0" err="1" smtClean="0"/>
              <a:t>ressponses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Many do.</a:t>
            </a:r>
          </a:p>
          <a:p>
            <a:r>
              <a:rPr lang="en-US" sz="1800" dirty="0" smtClean="0"/>
              <a:t>Except for “</a:t>
            </a:r>
            <a:r>
              <a:rPr lang="en-US" sz="1800" dirty="0" err="1" smtClean="0"/>
              <a:t>hispanic</a:t>
            </a:r>
            <a:r>
              <a:rPr lang="en-US" sz="1800" dirty="0" smtClean="0"/>
              <a:t>” responses,  Census recodes these to the “proper” OMB race.</a:t>
            </a:r>
          </a:p>
          <a:p>
            <a:endParaRPr lang="en-US" sz="1800" dirty="0"/>
          </a:p>
          <a:p>
            <a:r>
              <a:rPr lang="en-US" sz="1800" dirty="0" smtClean="0"/>
              <a:t>It is important to remember then that SOR is a residual  category and not a specific “Other </a:t>
            </a:r>
            <a:r>
              <a:rPr lang="en-US" sz="1800" u="sng" dirty="0" smtClean="0"/>
              <a:t>race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4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398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0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4050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866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57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59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614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524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07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463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3393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3042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840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 Born Adult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34230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673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958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3177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148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006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88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300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CC9F083F-6FFF-4A06-8AE5-7D29D061E368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0916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8888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574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26458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3280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0695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9515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0149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5283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191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D082498-B990-4502-847C-23A2C74F3CC9}" type="slidenum">
              <a:rPr lang="en-US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5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300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BAF20E4-65DF-4086-855E-E0DE4054ECC4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37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Resondents</a:t>
            </a:r>
            <a:r>
              <a:rPr lang="en-US" sz="1800" dirty="0" smtClean="0"/>
              <a:t> can write in  one or more other </a:t>
            </a:r>
            <a:r>
              <a:rPr lang="en-US" sz="1800" dirty="0" err="1" smtClean="0"/>
              <a:t>ressponses</a:t>
            </a:r>
            <a:r>
              <a:rPr lang="en-US" sz="1800" dirty="0" smtClean="0"/>
              <a:t>.</a:t>
            </a:r>
          </a:p>
          <a:p>
            <a:r>
              <a:rPr lang="en-US" sz="1800" dirty="0" smtClean="0"/>
              <a:t>Many do.</a:t>
            </a:r>
          </a:p>
          <a:p>
            <a:r>
              <a:rPr lang="en-US" sz="1800" dirty="0" smtClean="0"/>
              <a:t>Except for “</a:t>
            </a:r>
            <a:r>
              <a:rPr lang="en-US" sz="1800" dirty="0" err="1" smtClean="0"/>
              <a:t>hispanic</a:t>
            </a:r>
            <a:r>
              <a:rPr lang="en-US" sz="1800" dirty="0" smtClean="0"/>
              <a:t>” responses,  Census recodes these to the “proper” OMB race.</a:t>
            </a:r>
          </a:p>
          <a:p>
            <a:endParaRPr lang="en-US" sz="1800" dirty="0"/>
          </a:p>
          <a:p>
            <a:r>
              <a:rPr lang="en-US" sz="1800" dirty="0" smtClean="0"/>
              <a:t>It is important to remember then that SOR is a residual  category and not a specific “Other </a:t>
            </a:r>
            <a:r>
              <a:rPr lang="en-US" sz="1800" u="sng" dirty="0" smtClean="0"/>
              <a:t>race</a:t>
            </a:r>
            <a:r>
              <a:rPr lang="en-US" sz="1800" dirty="0" smtClean="0"/>
              <a:t>.”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0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300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6130" indent="-275434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173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2433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3128" indent="-22034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382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6451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05213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45908" indent="-22034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F930C2F-DF30-4626-8CBA-BD033390B997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15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363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Mariano </a:t>
            </a:r>
            <a:r>
              <a:rPr lang="en-US" sz="2400" dirty="0" err="1"/>
              <a:t>Rajoy</a:t>
            </a:r>
            <a:r>
              <a:rPr lang="en-US" sz="2400" dirty="0"/>
              <a:t> </a:t>
            </a:r>
            <a:r>
              <a:rPr lang="en-US" sz="2400" dirty="0" err="1"/>
              <a:t>Brey</a:t>
            </a:r>
            <a:r>
              <a:rPr lang="en-US" sz="2400" dirty="0"/>
              <a:t>; </a:t>
            </a:r>
            <a:r>
              <a:rPr lang="en-US" sz="2400" dirty="0" smtClean="0"/>
              <a:t>  prime minister of  </a:t>
            </a:r>
            <a:r>
              <a:rPr lang="en-US" sz="2400" dirty="0" err="1" smtClean="0"/>
              <a:t>spain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154200-BDD5-472F-84DD-D09FE3CCCE3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3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F191C-6896-4DFC-83C9-4BE22EA3602B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347EF-C2E4-4F15-8305-699F31C6DB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92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D480C-C33F-4D3F-ABF4-264D22DD8FC6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BFD3E-7D40-4D53-97BF-605556CB7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6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7B2B-2B45-4785-901F-18313C85FED4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29F80-7780-43E6-ABB3-F9CCF1F10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79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3D9CD-47CA-43EF-A3C3-03DFC6F4B13B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33C1-F80B-43E0-892F-59F2A967E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4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B6E7-839E-473E-AA9D-A615C372D5D6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0573A-6E7A-4CCB-8DAA-A061C59C4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320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9E3BB-B3D0-4B03-8C9E-0D3FE0D887D3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83ECF-83DA-4993-BCDF-0521F204E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39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197F-3E42-44C3-8688-1FCFF6126A5D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205C2-068D-48D0-9F97-48BF290FC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374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CE35E-B391-46C2-90F4-A97C9A848EAA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3C24D-0A9D-4259-9DD3-BEAED5B8C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635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B18E2-5C3B-44DE-82DA-A50AD168A526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16D2-651A-4636-ABA9-D89C8CBF8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51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6B529-801C-457A-81FC-5D70EF24097B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47FA1-DFA4-4E64-AD31-D5E2415013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33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94E35-A8D8-40F4-B478-B347C4A1FB7D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C3595-1C43-417B-8FD0-1DAE26BC7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39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40C4B-6024-4484-B39C-BD2D244848BB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E9494-C814-4777-9EF9-CC13B92BF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5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88EF8-33AE-43C3-AEFA-270EACB649EE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900CB-5371-4792-B72D-1CA2D68CD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510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BD77A-90D2-49EF-87F0-228AB25D4461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CE05-62B4-49C1-AC06-651E7388F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743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EC85C-23CB-4E17-9273-4494F681127E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9E1D3-2E25-4030-9CFB-E7D9D16840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5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D3D48-ECEA-4EC7-9698-57DB8061D1D5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1872-862F-4A09-ADCA-13CCBAD75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45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89DB4-E109-40AA-8B37-E3A94D2E3B64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26764-CB72-4401-98B4-5584C5076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6AA0E-5452-468A-8324-2CD23B1A756D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8D09-C1D8-4928-9C30-66D32EE60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76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5B19-D8B8-4645-BBB1-2680D43744DE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480F-FEDD-493A-A3AD-E0D55AD82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0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78E93-EF11-471F-B6B3-0658049A3F57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40FAF-1134-4B20-9779-2B7A6F1F4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018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D4DA-A4BD-4482-8AF8-EA40DA8D6FD9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B924-43D5-4160-8A17-11996AD01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44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100DD-D04B-4696-8A1B-0D03B64A4A2D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87881-3871-4ED9-A56E-ECEE16F9D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2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9C7897-8783-4F20-B4ED-F3F5B6831E49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5BF0EE-15EC-4348-B4CA-A1298ACDB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:\Documents and Settings\cisne003\Desktop\cb_solo_re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38863"/>
            <a:ext cx="12192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CD894B9D-EA0F-4ACA-8B3D-A147DE6F125A}" type="datetime1">
              <a:rPr lang="en-US"/>
              <a:pPr>
                <a:defRPr/>
              </a:pPr>
              <a:t>1/7/2014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6C6293D-57AA-4AAD-9E76-CA84CB6AA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2" descr="C:\Documents and Settings\cisne003\Desktop\cb_solo_red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138863"/>
            <a:ext cx="12192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HHogan@census.gov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57200"/>
            <a:ext cx="8153400" cy="5181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2014 Applied Demography Conference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Reporting of Race Among Hispanics:</a:t>
            </a:r>
          </a:p>
          <a:p>
            <a:pPr eaLnBrk="1" hangingPunct="1">
              <a:defRPr/>
            </a:pPr>
            <a:r>
              <a:rPr lang="en-US" sz="48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of ACS Data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Howard Hogan, Ph.D.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cs typeface="Times New Roman" pitchFamily="18" charset="0"/>
              </a:rPr>
              <a:t>Chief Demographer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a typeface="Arial Unicode MS" pitchFamily="34" charset="-128"/>
                <a:cs typeface="Times New Roman" pitchFamily="18" charset="0"/>
              </a:rPr>
              <a:t>US Census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Thursday, January 9, 2014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University of Texas, San Antonio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4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100" i="1" dirty="0" smtClean="0">
                <a:solidFill>
                  <a:schemeClr val="tx2"/>
                </a:solidFill>
                <a:cs typeface="Times New Roman" pitchFamily="18" charset="0"/>
              </a:rPr>
              <a:t>Any views expressed on the statistical and methodological issues in this presentation are those of the author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1100" i="1" dirty="0" smtClean="0">
                <a:solidFill>
                  <a:schemeClr val="tx2"/>
                </a:solidFill>
                <a:cs typeface="Times New Roman" pitchFamily="18" charset="0"/>
              </a:rPr>
              <a:t>and not necessarily those of the U.S. Census Bureau.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200" b="1" dirty="0" smtClean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BD0EC01-0026-4B8F-A4E8-EB70BC4444DF}" type="slidenum">
              <a:rPr lang="en-US">
                <a:solidFill>
                  <a:srgbClr val="898989"/>
                </a:solidFill>
              </a:rPr>
              <a:pPr/>
              <a:t>10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32772" name="Picture 4" descr="http://ts3.mm.bing.net/th?id=H.5045213365144342&amp;pid=1.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274638"/>
            <a:ext cx="4495800" cy="5667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98E1228-24E7-41A5-A586-06A02D5ADC28}" type="slidenum">
              <a:rPr lang="en-US">
                <a:solidFill>
                  <a:srgbClr val="898989"/>
                </a:solidFill>
              </a:rPr>
              <a:pPr/>
              <a:t>11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33796" name="Picture 2" descr="http://usbacklash.org/wp-content/uploads/2013/07/bolivia-president-kidnapped-plane-rerouted-by-obama-cronies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52400"/>
            <a:ext cx="8642350" cy="5487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997BF01-7723-499D-AF8B-653151673D9A}" type="slidenum">
              <a:rPr lang="en-US">
                <a:solidFill>
                  <a:srgbClr val="898989"/>
                </a:solidFill>
              </a:rPr>
              <a:pPr/>
              <a:t>12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34820" name="Picture 2" descr="http://news.brown.edu/files/article_images/Fernandez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274638"/>
            <a:ext cx="4953000" cy="6535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Bonus Question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4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99BC1CE-3071-4DD4-8F66-A98A2D6AC5C1}" type="slidenum">
              <a:rPr lang="en-US">
                <a:solidFill>
                  <a:srgbClr val="898989"/>
                </a:solidFill>
              </a:rPr>
              <a:pPr/>
              <a:t>14</a:t>
            </a:fld>
            <a:endParaRPr lang="en-US">
              <a:solidFill>
                <a:srgbClr val="898989"/>
              </a:solidFill>
            </a:endParaRPr>
          </a:p>
        </p:txBody>
      </p:sp>
      <p:pic>
        <p:nvPicPr>
          <p:cNvPr id="30724" name="Picture 2" descr="http://www.catholicregister.org/media/k2/items/cache/e99d7fc3daca4a7510dba09e97d005cb_XL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115888"/>
            <a:ext cx="6400800" cy="6400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229600" cy="4525963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Each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category is defined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as, essentially self identification, except for American Indians and Alaska Natives where the standards define:</a:t>
            </a:r>
          </a:p>
          <a:p>
            <a:pPr marL="400050" lvl="1" indent="0" eaLnBrk="1" hangingPunct="1">
              <a:buFont typeface="Arial" panose="020B0604020202020204" pitchFamily="34" charset="0"/>
              <a:buNone/>
              <a:defRPr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American Indian or Alaska Native.</a:t>
            </a: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 A person having origins in any of the original peoples of North and South America (including Central America), </a:t>
            </a:r>
            <a:r>
              <a:rPr lang="en-US" sz="3200" b="1" u="sng" dirty="0">
                <a:solidFill>
                  <a:schemeClr val="tx2">
                    <a:lumMod val="75000"/>
                  </a:schemeClr>
                </a:solidFill>
              </a:rPr>
              <a:t>and who maintains tribal affiliation or community attachment.</a:t>
            </a: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3647E9-20F5-40DE-B38A-43A81E040769}" type="slidenum">
              <a:rPr lang="en-US">
                <a:solidFill>
                  <a:srgbClr val="898989"/>
                </a:solidFill>
              </a:rPr>
              <a:pPr/>
              <a:t>15</a:t>
            </a:fld>
            <a:endParaRPr lang="en-US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screen"/>
          <a:srcRect t="39085"/>
          <a:stretch/>
        </p:blipFill>
        <p:spPr bwMode="auto">
          <a:xfrm>
            <a:off x="990600" y="457200"/>
            <a:ext cx="704984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64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screen"/>
          <a:srcRect t="87715"/>
          <a:stretch/>
        </p:blipFill>
        <p:spPr bwMode="auto">
          <a:xfrm>
            <a:off x="685800" y="457200"/>
            <a:ext cx="79444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5974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 “Some other race” is a residual category.</a:t>
            </a:r>
          </a:p>
          <a:p>
            <a:r>
              <a:rPr lang="en-US" dirty="0" smtClean="0"/>
              <a:t>Different respondents write in different things and it is wrong to assume that they are all referring to a single “other race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Most Non-Hispanic responses are reassigned to a specific race.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screen"/>
          <a:srcRect t="87715"/>
          <a:stretch/>
        </p:blipFill>
        <p:spPr bwMode="auto">
          <a:xfrm>
            <a:off x="685800" y="457200"/>
            <a:ext cx="794444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62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394390"/>
              </p:ext>
            </p:extLst>
          </p:nvPr>
        </p:nvGraphicFramePr>
        <p:xfrm>
          <a:off x="304800" y="152402"/>
          <a:ext cx="8839200" cy="5759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75514"/>
                <a:gridCol w="1181843"/>
                <a:gridCol w="1181843"/>
              </a:tblGrid>
              <a:tr h="535726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Census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ACS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3472">
                <a:tc>
                  <a:txBody>
                    <a:bodyPr/>
                    <a:lstStyle/>
                    <a:p>
                      <a:pPr algn="ctr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 dirty="0">
                          <a:effectLst/>
                        </a:rPr>
                        <a:t>2008-2012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71009"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White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54.5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 dirty="0">
                          <a:effectLst/>
                        </a:rPr>
                        <a:t>64.5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Black or African American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>
                          <a:effectLst/>
                        </a:rPr>
                        <a:t>2.4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American Indian and Alaska Native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>
                          <a:effectLst/>
                        </a:rPr>
                        <a:t>0.9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Asian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>
                          <a:effectLst/>
                        </a:rPr>
                        <a:t>0.3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Native Hawaiian and Other Pacific Islander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>
                          <a:effectLst/>
                        </a:rPr>
                        <a:t>0.1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Some Other Race alone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34.7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>
                          <a:effectLst/>
                        </a:rPr>
                        <a:t>26.8</a:t>
                      </a:r>
                      <a:endParaRPr lang="en-US" sz="2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535726"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u="none" strike="noStrike" dirty="0">
                          <a:effectLst/>
                        </a:rPr>
                        <a:t>Two or More Races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</a:t>
                      </a: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600" u="none" strike="noStrike" dirty="0">
                          <a:effectLst/>
                        </a:rPr>
                        <a:t>4.9</a:t>
                      </a:r>
                      <a:endParaRPr lang="en-US" sz="2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Race, National Origin &amp; Identity Group</a:t>
            </a:r>
          </a:p>
          <a:p>
            <a:r>
              <a:rPr lang="en-US" dirty="0" smtClean="0"/>
              <a:t>Race &amp; Social Outcomes</a:t>
            </a:r>
          </a:p>
          <a:p>
            <a:r>
              <a:rPr lang="en-US" dirty="0" smtClean="0"/>
              <a:t>Some Other Race in 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 Collection Modes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2253230"/>
              </p:ext>
            </p:extLst>
          </p:nvPr>
        </p:nvGraphicFramePr>
        <p:xfrm>
          <a:off x="457200" y="1600200"/>
          <a:ext cx="8229600" cy="2560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Census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ACS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MO/MB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MO/MB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PAPI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CAPI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Temp.</a:t>
                      </a:r>
                      <a:r>
                        <a:rPr lang="en-US" sz="3600" baseline="0" dirty="0" smtClean="0"/>
                        <a:t> Staff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Perm. Staff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4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b="1" dirty="0" smtClean="0"/>
              <a:t>Race, National Origin &amp; Identity Group</a:t>
            </a:r>
          </a:p>
          <a:p>
            <a:r>
              <a:rPr lang="en-US" dirty="0" smtClean="0"/>
              <a:t>Race &amp; Social Outcomes</a:t>
            </a:r>
          </a:p>
          <a:p>
            <a:r>
              <a:rPr lang="en-US" dirty="0" smtClean="0"/>
              <a:t>Some Other Race in 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screen"/>
          <a:srcRect b="59880"/>
          <a:stretch/>
        </p:blipFill>
        <p:spPr bwMode="auto">
          <a:xfrm>
            <a:off x="762000" y="685800"/>
            <a:ext cx="729821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57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7982002"/>
              </p:ext>
            </p:extLst>
          </p:nvPr>
        </p:nvGraphicFramePr>
        <p:xfrm>
          <a:off x="914400" y="260783"/>
          <a:ext cx="6858000" cy="6292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2550"/>
                <a:gridCol w="2220418"/>
                <a:gridCol w="1855032"/>
              </a:tblGrid>
              <a:tr h="331180">
                <a:tc>
                  <a:txBody>
                    <a:bodyPr/>
                    <a:lstStyle/>
                    <a:p>
                      <a:pPr algn="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Number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Percent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Total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54,221,164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Mexican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32,706,478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60.3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Puerto Rician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8,293,293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15.3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Cuban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1,838,055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DOMINICAN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1,560,942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2.9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HONDURAN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697,325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1.3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NICARAGUAN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382,509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0.7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PANAMANIAN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179,919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0.3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SALVADORAN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1,828,180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3.4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GUATEMALAN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1,143,659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2.1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COLOMBIAN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977,968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1.8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ECUADORIAN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638,068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1.2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PERUVIAN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579,666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1.1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So So American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436,118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0.8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Spain/Spanish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1,191,648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2.2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Nations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501,384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0.9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Other Groups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108,490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>
                          <a:effectLst/>
                        </a:rPr>
                        <a:t>0.2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3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Generic Latino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>
                          <a:effectLst/>
                        </a:rPr>
                        <a:t>1,157,462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000" u="none" strike="noStrike" dirty="0">
                          <a:effectLst/>
                        </a:rPr>
                        <a:t>2.1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err="1"/>
              <a:t>Mexican</a:t>
            </a:r>
            <a:r>
              <a:rPr lang="es-ES" sz="2400" dirty="0"/>
              <a:t> (</a:t>
            </a:r>
            <a:r>
              <a:rPr lang="es-ES" sz="2400" dirty="0" err="1"/>
              <a:t>check</a:t>
            </a:r>
            <a:r>
              <a:rPr lang="es-ES" sz="2400" dirty="0"/>
              <a:t> box)</a:t>
            </a:r>
          </a:p>
          <a:p>
            <a:r>
              <a:rPr lang="es-ES" sz="2400" dirty="0" err="1"/>
              <a:t>Mexican</a:t>
            </a:r>
            <a:endParaRPr lang="es-ES" sz="2400" dirty="0"/>
          </a:p>
          <a:p>
            <a:r>
              <a:rPr lang="es-ES" sz="2400" dirty="0" err="1"/>
              <a:t>Mexican</a:t>
            </a:r>
            <a:r>
              <a:rPr lang="es-ES" sz="2400" dirty="0"/>
              <a:t> American</a:t>
            </a:r>
          </a:p>
          <a:p>
            <a:r>
              <a:rPr lang="es-ES" sz="2400" dirty="0"/>
              <a:t>Mexicano</a:t>
            </a:r>
          </a:p>
          <a:p>
            <a:r>
              <a:rPr lang="es-ES" sz="2400" dirty="0"/>
              <a:t>Chicano</a:t>
            </a:r>
          </a:p>
          <a:p>
            <a:r>
              <a:rPr lang="es-ES" sz="2400" dirty="0"/>
              <a:t>La Raza</a:t>
            </a:r>
          </a:p>
          <a:p>
            <a:r>
              <a:rPr lang="es-ES" sz="2400" dirty="0" err="1"/>
              <a:t>Mexican</a:t>
            </a:r>
            <a:r>
              <a:rPr lang="es-ES" sz="2400" dirty="0"/>
              <a:t> American </a:t>
            </a:r>
            <a:r>
              <a:rPr lang="es-ES" sz="2400" dirty="0" err="1"/>
              <a:t>Indian</a:t>
            </a:r>
            <a:endParaRPr lang="es-ES" sz="2400" dirty="0"/>
          </a:p>
          <a:p>
            <a:r>
              <a:rPr lang="es-ES" sz="2400" dirty="0" err="1"/>
              <a:t>Mexico</a:t>
            </a:r>
            <a:endParaRPr lang="es-ES" sz="2400" dirty="0"/>
          </a:p>
          <a:p>
            <a:r>
              <a:rPr lang="es-ES" sz="2400" dirty="0"/>
              <a:t>MEXICAN INDIAN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5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SPANIARD</a:t>
            </a:r>
          </a:p>
          <a:p>
            <a:r>
              <a:rPr lang="en-US" sz="2200" dirty="0"/>
              <a:t>ANDALUSIAN</a:t>
            </a:r>
          </a:p>
          <a:p>
            <a:r>
              <a:rPr lang="en-US" sz="2200" dirty="0"/>
              <a:t>ASTURIAN</a:t>
            </a:r>
          </a:p>
          <a:p>
            <a:r>
              <a:rPr lang="en-US" sz="2200" dirty="0"/>
              <a:t>CASTILLIAN</a:t>
            </a:r>
          </a:p>
          <a:p>
            <a:r>
              <a:rPr lang="en-US" sz="2200" dirty="0"/>
              <a:t>CATALONIAN</a:t>
            </a:r>
          </a:p>
          <a:p>
            <a:r>
              <a:rPr lang="en-US" sz="2200" dirty="0"/>
              <a:t>BALEARIC ISLANDER</a:t>
            </a:r>
          </a:p>
          <a:p>
            <a:r>
              <a:rPr lang="en-US" sz="2200" dirty="0"/>
              <a:t>GALLEGO</a:t>
            </a:r>
          </a:p>
          <a:p>
            <a:r>
              <a:rPr lang="en-US" sz="2200" dirty="0"/>
              <a:t>VALENCIAN</a:t>
            </a:r>
          </a:p>
          <a:p>
            <a:r>
              <a:rPr lang="en-US" sz="2200" dirty="0" err="1"/>
              <a:t>Canarian</a:t>
            </a:r>
            <a:endParaRPr lang="en-US" sz="2200" dirty="0"/>
          </a:p>
          <a:p>
            <a:r>
              <a:rPr lang="en-US" sz="2200" dirty="0"/>
              <a:t>Spanish Basque</a:t>
            </a:r>
          </a:p>
          <a:p>
            <a:r>
              <a:rPr lang="en-US" sz="2200" dirty="0"/>
              <a:t>Spanish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200" dirty="0"/>
              <a:t>Central American Indian</a:t>
            </a:r>
          </a:p>
          <a:p>
            <a:r>
              <a:rPr lang="en-US" sz="2200" dirty="0"/>
              <a:t>South American Indian</a:t>
            </a:r>
          </a:p>
          <a:p>
            <a:r>
              <a:rPr lang="en-US" sz="2200" dirty="0" err="1"/>
              <a:t>Criollo</a:t>
            </a:r>
            <a:endParaRPr lang="en-US" sz="2200" dirty="0"/>
          </a:p>
          <a:p>
            <a:r>
              <a:rPr lang="en-US" sz="2200" dirty="0" err="1"/>
              <a:t>Californio</a:t>
            </a:r>
            <a:endParaRPr lang="en-US" sz="2200" dirty="0"/>
          </a:p>
          <a:p>
            <a:r>
              <a:rPr lang="en-US" sz="2200" dirty="0" err="1"/>
              <a:t>Tejano</a:t>
            </a:r>
            <a:endParaRPr lang="en-US" sz="2200" dirty="0"/>
          </a:p>
          <a:p>
            <a:r>
              <a:rPr lang="en-US" sz="2200" dirty="0"/>
              <a:t>Nuevo </a:t>
            </a:r>
            <a:r>
              <a:rPr lang="en-US" sz="2200" dirty="0" err="1"/>
              <a:t>Mexicano</a:t>
            </a:r>
            <a:endParaRPr lang="en-US" sz="2200" dirty="0"/>
          </a:p>
          <a:p>
            <a:r>
              <a:rPr lang="en-US" sz="2200" dirty="0"/>
              <a:t>Spanish American Indian</a:t>
            </a:r>
          </a:p>
          <a:p>
            <a:r>
              <a:rPr lang="en-US" sz="2200" dirty="0" err="1"/>
              <a:t>Meso</a:t>
            </a:r>
            <a:r>
              <a:rPr lang="en-US" sz="2200" dirty="0"/>
              <a:t> American Indian</a:t>
            </a:r>
          </a:p>
          <a:p>
            <a:r>
              <a:rPr lang="en-US" sz="2200" dirty="0"/>
              <a:t>Mestizo</a:t>
            </a:r>
          </a:p>
          <a:p>
            <a:r>
              <a:rPr lang="en-US" sz="2200" dirty="0"/>
              <a:t>Caribbean</a:t>
            </a:r>
          </a:p>
          <a:p>
            <a:r>
              <a:rPr lang="en-US" sz="2200" dirty="0"/>
              <a:t>Multiple Hispanic origin</a:t>
            </a:r>
          </a:p>
          <a:p>
            <a:r>
              <a:rPr lang="en-US" sz="2200" dirty="0"/>
              <a:t>Other Spanish/Hispanic, </a:t>
            </a:r>
            <a:r>
              <a:rPr lang="en-US" sz="2200" dirty="0" err="1"/>
              <a:t>n.e.c</a:t>
            </a:r>
            <a:r>
              <a:rPr lang="en-US" sz="2200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CENTRAL AMERICAN</a:t>
            </a:r>
          </a:p>
          <a:p>
            <a:r>
              <a:rPr lang="en-US" sz="2400" dirty="0"/>
              <a:t>South American</a:t>
            </a:r>
          </a:p>
          <a:p>
            <a:r>
              <a:rPr lang="en-US" sz="2400" dirty="0"/>
              <a:t>LATIN AMERICAN</a:t>
            </a:r>
          </a:p>
          <a:p>
            <a:r>
              <a:rPr lang="en-US" sz="2400" dirty="0"/>
              <a:t>LATIN</a:t>
            </a:r>
          </a:p>
          <a:p>
            <a:r>
              <a:rPr lang="en-US" sz="2400" dirty="0"/>
              <a:t>LATINO</a:t>
            </a:r>
          </a:p>
          <a:p>
            <a:r>
              <a:rPr lang="en-US" sz="2400" dirty="0"/>
              <a:t>Spanish American</a:t>
            </a:r>
          </a:p>
          <a:p>
            <a:r>
              <a:rPr lang="en-US" sz="2400" dirty="0"/>
              <a:t>Hispanic</a:t>
            </a:r>
          </a:p>
          <a:p>
            <a:r>
              <a:rPr lang="en-US" sz="2400" dirty="0"/>
              <a:t>Other Spanish/Hispanic (check box)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0847475"/>
              </p:ext>
            </p:extLst>
          </p:nvPr>
        </p:nvGraphicFramePr>
        <p:xfrm>
          <a:off x="457200" y="274638"/>
          <a:ext cx="8229601" cy="55927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9068"/>
                <a:gridCol w="3483226"/>
                <a:gridCol w="1837307"/>
              </a:tblGrid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Total 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54,221,164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White alone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34,997,399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800" u="none" strike="noStrike">
                          <a:effectLst/>
                        </a:rPr>
                        <a:t>64.5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Black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1,317,782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800" u="none" strike="noStrike">
                          <a:effectLst/>
                        </a:rPr>
                        <a:t>2.4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SOR  alone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14,550,568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800" u="none" strike="noStrike">
                          <a:effectLst/>
                        </a:rPr>
                        <a:t>26.8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SOR combo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1,293,709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800" u="none" strike="noStrike">
                          <a:effectLst/>
                        </a:rPr>
                        <a:t>2.4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9321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All Other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2,061,706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2800" u="none" strike="noStrike" dirty="0">
                          <a:effectLst/>
                        </a:rPr>
                        <a:t>3.8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2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4050972"/>
              </p:ext>
            </p:extLst>
          </p:nvPr>
        </p:nvGraphicFramePr>
        <p:xfrm>
          <a:off x="457200" y="76201"/>
          <a:ext cx="8229600" cy="6019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7793"/>
                <a:gridCol w="2055774"/>
                <a:gridCol w="1776033"/>
              </a:tblGrid>
              <a:tr h="5048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White alone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SOR  alone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Cuba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87.7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So So American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84.4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11.1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COLOMBIAN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75.2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18.4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 Nations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71.9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18.3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Spain/Spanish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71.5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11.8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NICARAGUAN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68.6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24.0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Mexican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66.1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28.3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Total 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64.5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26.8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Puerto Rico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63.3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19.5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PERUVIAN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62.5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28.7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ECUADORIAN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58.6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34.8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Other Groups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56.4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23.5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HONDURAN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55.5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34.9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SALVADORAN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 dirty="0">
                          <a:effectLst/>
                        </a:rPr>
                        <a:t>53.3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41.2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Generic Latino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53.0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34.4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GUATEMALAN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50.7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41.2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PANAMANIAN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37.5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18.4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  <a:tr h="30638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DOMINICAN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>
                          <a:effectLst/>
                        </a:rPr>
                        <a:t>34.0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u="none" strike="noStrike" dirty="0">
                          <a:effectLst/>
                        </a:rPr>
                        <a:t>45.0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Definitions</a:t>
            </a:r>
          </a:p>
          <a:p>
            <a:r>
              <a:rPr lang="en-US" dirty="0" smtClean="0"/>
              <a:t>Race, National Origin &amp; Identity Group</a:t>
            </a:r>
          </a:p>
          <a:p>
            <a:r>
              <a:rPr lang="en-US" dirty="0" smtClean="0"/>
              <a:t>Race &amp; Social Outcomes</a:t>
            </a:r>
          </a:p>
          <a:p>
            <a:r>
              <a:rPr lang="en-US" dirty="0" smtClean="0"/>
              <a:t>Some Other Race in 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278000"/>
              </p:ext>
            </p:extLst>
          </p:nvPr>
        </p:nvGraphicFramePr>
        <p:xfrm>
          <a:off x="457200" y="274639"/>
          <a:ext cx="8229600" cy="5821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822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657480"/>
              </p:ext>
            </p:extLst>
          </p:nvPr>
        </p:nvGraphicFramePr>
        <p:xfrm>
          <a:off x="457200" y="274638"/>
          <a:ext cx="8229600" cy="5851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26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SOR Alone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3868579"/>
              </p:ext>
            </p:extLst>
          </p:nvPr>
        </p:nvGraphicFramePr>
        <p:xfrm>
          <a:off x="228600" y="1143000"/>
          <a:ext cx="8458200" cy="5343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6334"/>
                <a:gridCol w="1303351"/>
                <a:gridCol w="1303351"/>
                <a:gridCol w="1608822"/>
                <a:gridCol w="1656342"/>
              </a:tblGrid>
              <a:tr h="2300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Adults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 Born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 Born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Total 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Mexican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28.3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Puerto Rician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Cuban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6.2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DOMINICAN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HONDURAN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34.9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NICARAGUAN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PANAMANIAN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SALVADORAN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38.6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40.4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GUATEMALAN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41.2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36.8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35.2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COLOMBIAN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18.4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15.9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17.5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ECUADORIAN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29.1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PERUVIAN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22.6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So So American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11.1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Spain/Spanish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11.8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11.6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11.9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Other 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18.3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3003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Other Groups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 dirty="0">
                          <a:effectLst/>
                        </a:rPr>
                        <a:t>23.6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7604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Generic Latino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32.9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 dirty="0">
                          <a:effectLst/>
                        </a:rPr>
                        <a:t>32.0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Race, National Origin &amp; Identity Group</a:t>
            </a:r>
          </a:p>
          <a:p>
            <a:r>
              <a:rPr lang="en-US" b="1" dirty="0" smtClean="0"/>
              <a:t>Race &amp; Social Outcomes</a:t>
            </a:r>
          </a:p>
          <a:p>
            <a:r>
              <a:rPr lang="en-US" dirty="0" smtClean="0"/>
              <a:t>Some Other Race in 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"/>
            <a:ext cx="8458200" cy="6477000"/>
          </a:xfrm>
        </p:spPr>
      </p:pic>
    </p:spTree>
    <p:extLst>
      <p:ext uri="{BB962C8B-B14F-4D97-AF65-F5344CB8AC3E}">
        <p14:creationId xmlns:p14="http://schemas.microsoft.com/office/powerpoint/2010/main" val="13266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Speaks Only English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449555"/>
              </p:ext>
            </p:extLst>
          </p:nvPr>
        </p:nvGraphicFramePr>
        <p:xfrm>
          <a:off x="457200" y="1114813"/>
          <a:ext cx="7620000" cy="5123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 Alone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SOR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3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 Born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31.5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Mexican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33.2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Puerto Rician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42.1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Cuban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34.7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DOMINICAN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19.8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9.3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HONDURAN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16.9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NICARAGUAN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33.9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PANAMANIAN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64.4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52.4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SALVADORAN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12.0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GUATEMALAN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COLOMBIAN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ECUADORIAN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PERUVIAN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43.1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So So American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33.4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Spain/Spanish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72.7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55.2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33.9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Groups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56319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Generic Latino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50.0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 dirty="0">
                          <a:effectLst/>
                        </a:rPr>
                        <a:t>39.8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3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"/>
            <a:ext cx="7391400" cy="631332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6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than High School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386219"/>
              </p:ext>
            </p:extLst>
          </p:nvPr>
        </p:nvGraphicFramePr>
        <p:xfrm>
          <a:off x="838200" y="1219199"/>
          <a:ext cx="7467600" cy="506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2514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 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SOR 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 Born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Mexican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57.3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Puerto Rician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Cuban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DOMINICAN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60.7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HONDURAN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73.5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78.6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NICARAGUAN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58.8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PANAMANIAN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SALVADORAN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70.2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GUATEMALAN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72.5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74.5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COLOMBIAN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53.3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ECUADORIAN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PERUVIAN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61.4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62.3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So So American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49.5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46.0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Spain/Spanish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38.2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54.0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Groups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57.7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5146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Generic Latino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48.3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53.8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8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"/>
            <a:ext cx="7772400" cy="5715000"/>
          </a:xfrm>
        </p:spPr>
      </p:pic>
    </p:spTree>
    <p:extLst>
      <p:ext uri="{BB962C8B-B14F-4D97-AF65-F5344CB8AC3E}">
        <p14:creationId xmlns:p14="http://schemas.microsoft.com/office/powerpoint/2010/main" val="25121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Poverty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158683"/>
              </p:ext>
            </p:extLst>
          </p:nvPr>
        </p:nvGraphicFramePr>
        <p:xfrm>
          <a:off x="76200" y="1219200"/>
          <a:ext cx="8610600" cy="48139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White 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SOR 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Total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Mexican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Puerto Rician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Cuban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DOMINICAN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HONDURAN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40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NICARAGUAN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PANAMANIAN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SALVADORAN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      GUATEMALAN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COLOMBIAN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ECUADORIAN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PERUVIAN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So So American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Spain/Spanish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16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Other 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Other Groups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  <a:tr h="2286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   Generic Latino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>
                          <a:effectLst/>
                        </a:rPr>
                        <a:t>22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600" u="none" strike="noStrike" dirty="0">
                          <a:effectLst/>
                        </a:rPr>
                        <a:t>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7145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17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MEASUREMENT OF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dirty="0" smtClean="0"/>
              <a:t>“….race and Hispanic origin … are two separate and distinct concepts.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dirty="0" smtClean="0"/>
              <a:t>These standards generally reflect a social definition of race and ethnicity recognized in this country, and they do not conform to any biological, anthropological, or genetic criteria…”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400" dirty="0" smtClean="0"/>
              <a:t>(http://www.census.gov/population/hispanic/about/faq.html)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1B58A68-DDAC-407C-A1ED-5E7F9EF467C9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0"/>
            <a:ext cx="6629400" cy="66175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Fertility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262393"/>
              </p:ext>
            </p:extLst>
          </p:nvPr>
        </p:nvGraphicFramePr>
        <p:xfrm>
          <a:off x="228600" y="1142993"/>
          <a:ext cx="8610600" cy="49530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27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US Born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Mexican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Puerto Rician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Cuban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DOMINICAN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HONDURAN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NICARAGUAN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PANAMANIAN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2.2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SALVADORAN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GUATEMALAN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6.6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COLOMBIAN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ECUADORIAN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PERUVIAN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So So American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Spain/Spanish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Nations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4.6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Other Groups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7.0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75167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   Generic Latino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5.8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5.9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4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Race, National Origin &amp; Identity Group</a:t>
            </a:r>
          </a:p>
          <a:p>
            <a:r>
              <a:rPr lang="en-US" dirty="0" smtClean="0"/>
              <a:t>Race &amp; Social Outcomes</a:t>
            </a:r>
          </a:p>
          <a:p>
            <a:r>
              <a:rPr lang="en-US" dirty="0" smtClean="0"/>
              <a:t>Some Other Race in Combination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6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399"/>
            <a:ext cx="7696200" cy="646545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6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4328"/>
            <a:ext cx="8213271" cy="680278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29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514"/>
            <a:ext cx="6629400" cy="661758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0886"/>
            <a:ext cx="8382000" cy="694253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3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7772400" cy="6465455"/>
          </a:xfrm>
        </p:spPr>
      </p:pic>
    </p:spTree>
    <p:extLst>
      <p:ext uri="{BB962C8B-B14F-4D97-AF65-F5344CB8AC3E}">
        <p14:creationId xmlns:p14="http://schemas.microsoft.com/office/powerpoint/2010/main" val="336372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0"/>
            <a:ext cx="7239000" cy="646545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1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52400"/>
            <a:ext cx="6172200" cy="61611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HISPANIC &amp; RACE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dirty="0" smtClean="0"/>
              <a:t>There are two minimum categories for data on ethnicity: "Hispanic or Latino" and "Not Hispanic or Latino." The concept of race reflects self-identification by people according to the race or races with which they most closely identify. </a:t>
            </a:r>
            <a:r>
              <a:rPr lang="en-US" u="sng" dirty="0" smtClean="0"/>
              <a:t>Persons who report themselves as Hispanic can be of any race. 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sz="1500" dirty="0" smtClean="0"/>
              <a:t>(http://www.census.gov/population/hispanic/about/faq.html)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8010F0-EBC2-4BE4-9419-5B318901FB23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28600"/>
            <a:ext cx="6781800" cy="6161198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0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685800" y="1219200"/>
            <a:ext cx="7696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eaLnBrk="1" hangingPunct="1">
              <a:buFontTx/>
              <a:buNone/>
            </a:pPr>
            <a:r>
              <a:rPr lang="en-US" sz="5400">
                <a:hlinkClick r:id="rId3"/>
              </a:rPr>
              <a:t>hhogan@census.gov</a:t>
            </a:r>
            <a:endParaRPr lang="en-US" sz="5400"/>
          </a:p>
          <a:p>
            <a:pPr eaLnBrk="1" hangingPunct="1">
              <a:buFontTx/>
              <a:buChar char="•"/>
            </a:pPr>
            <a:endParaRPr lang="en-US" sz="3600"/>
          </a:p>
          <a:p>
            <a:pPr eaLnBrk="1" hangingPunct="1">
              <a:buFontTx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screen"/>
          <a:srcRect b="59880"/>
          <a:stretch/>
        </p:blipFill>
        <p:spPr bwMode="auto">
          <a:xfrm>
            <a:off x="762000" y="685800"/>
            <a:ext cx="729821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2602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FIVE MINIMUM RACE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American Indian or Alaska Native,"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Asian,"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Black or African American," 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Native Hawaiian or Other Pacific Islander," and "</a:t>
            </a:r>
            <a:r>
              <a:rPr lang="en-US" dirty="0" smtClean="0"/>
              <a:t>White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1900" dirty="0"/>
              <a:t>(http://www.census.gov/population/hispanic/about/faq.html)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9D9AE5-F33A-4D05-8FD6-D5C4E062E119}" type="slidenum">
              <a:rPr 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Quiz Time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5E9494-C814-4777-9EF9-CC13B92BF9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4BAAC45-541B-4079-9633-6865AEF3C5E3}" type="slidenum">
              <a:rPr lang="en-US">
                <a:solidFill>
                  <a:srgbClr val="898989"/>
                </a:solidFill>
              </a:rPr>
              <a:pPr/>
              <a:t>9</a:t>
            </a:fld>
            <a:endParaRPr lang="en-US">
              <a:solidFill>
                <a:srgbClr val="898989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514350"/>
            <a:ext cx="6934200" cy="583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6974</TotalTime>
  <Words>1476</Words>
  <Application>Microsoft Office PowerPoint</Application>
  <PresentationFormat>On-screen Show (4:3)</PresentationFormat>
  <Paragraphs>703</Paragraphs>
  <Slides>51</Slides>
  <Notes>49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Custom Design</vt:lpstr>
      <vt:lpstr>2_Custom Design</vt:lpstr>
      <vt:lpstr>PowerPoint Presentation</vt:lpstr>
      <vt:lpstr>Outline</vt:lpstr>
      <vt:lpstr>Outline</vt:lpstr>
      <vt:lpstr>MEASUREMENT OF</vt:lpstr>
      <vt:lpstr>HISPANIC &amp; RACE</vt:lpstr>
      <vt:lpstr>PowerPoint Presentation</vt:lpstr>
      <vt:lpstr>FIVE MINIMUM RACE CATEGORIES</vt:lpstr>
      <vt:lpstr>Quiz Time</vt:lpstr>
      <vt:lpstr>PowerPoint Presentation</vt:lpstr>
      <vt:lpstr>PowerPoint Presentation</vt:lpstr>
      <vt:lpstr>PowerPoint Presentation</vt:lpstr>
      <vt:lpstr>PowerPoint Presentation</vt:lpstr>
      <vt:lpstr>Bonus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Principal Collection Modes</vt:lpstr>
      <vt:lpstr>Outline</vt:lpstr>
      <vt:lpstr>PowerPoint Presentation</vt:lpstr>
      <vt:lpstr>PowerPoint Presentation</vt:lpstr>
      <vt:lpstr>Mexican</vt:lpstr>
      <vt:lpstr>Spanish</vt:lpstr>
      <vt:lpstr>Other Groups</vt:lpstr>
      <vt:lpstr>Generic Terms</vt:lpstr>
      <vt:lpstr>PowerPoint Presentation</vt:lpstr>
      <vt:lpstr>PowerPoint Presentation</vt:lpstr>
      <vt:lpstr>PowerPoint Presentation</vt:lpstr>
      <vt:lpstr>PowerPoint Presentation</vt:lpstr>
      <vt:lpstr>Reporting SOR Alone</vt:lpstr>
      <vt:lpstr>Outline</vt:lpstr>
      <vt:lpstr>PowerPoint Presentation</vt:lpstr>
      <vt:lpstr>Speaks Only English</vt:lpstr>
      <vt:lpstr>PowerPoint Presentation</vt:lpstr>
      <vt:lpstr>Less than High School </vt:lpstr>
      <vt:lpstr>PowerPoint Presentation</vt:lpstr>
      <vt:lpstr>Poverty</vt:lpstr>
      <vt:lpstr>PowerPoint Presentation</vt:lpstr>
      <vt:lpstr>Fertility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Commerce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gilbe322</dc:creator>
  <cp:lastModifiedBy>hogan001</cp:lastModifiedBy>
  <cp:revision>365</cp:revision>
  <cp:lastPrinted>2014-01-07T21:17:42Z</cp:lastPrinted>
  <dcterms:created xsi:type="dcterms:W3CDTF">2011-05-17T12:15:06Z</dcterms:created>
  <dcterms:modified xsi:type="dcterms:W3CDTF">2014-01-07T22:10:30Z</dcterms:modified>
</cp:coreProperties>
</file>