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202" r:id="rId2"/>
    <p:sldId id="1185" r:id="rId3"/>
    <p:sldId id="1186" r:id="rId4"/>
    <p:sldId id="1187" r:id="rId5"/>
    <p:sldId id="1188" r:id="rId6"/>
    <p:sldId id="1206" r:id="rId7"/>
    <p:sldId id="1204" r:id="rId8"/>
    <p:sldId id="1207" r:id="rId9"/>
    <p:sldId id="1208" r:id="rId10"/>
    <p:sldId id="1190" r:id="rId11"/>
    <p:sldId id="1191" r:id="rId12"/>
    <p:sldId id="1097" r:id="rId13"/>
    <p:sldId id="1098" r:id="rId14"/>
    <p:sldId id="1100" r:id="rId15"/>
    <p:sldId id="1195" r:id="rId16"/>
    <p:sldId id="1101" r:id="rId17"/>
    <p:sldId id="1102" r:id="rId18"/>
    <p:sldId id="1104" r:id="rId19"/>
    <p:sldId id="1105" r:id="rId20"/>
    <p:sldId id="1106" r:id="rId21"/>
    <p:sldId id="1107" r:id="rId22"/>
    <p:sldId id="1108" r:id="rId23"/>
    <p:sldId id="1109" r:id="rId24"/>
    <p:sldId id="1110" r:id="rId25"/>
    <p:sldId id="1111" r:id="rId26"/>
    <p:sldId id="1112" r:id="rId27"/>
    <p:sldId id="1113" r:id="rId28"/>
    <p:sldId id="1114" r:id="rId29"/>
    <p:sldId id="1115" r:id="rId30"/>
    <p:sldId id="1200" r:id="rId31"/>
    <p:sldId id="1196" r:id="rId32"/>
    <p:sldId id="1197" r:id="rId33"/>
    <p:sldId id="1198" r:id="rId34"/>
    <p:sldId id="1199" r:id="rId35"/>
    <p:sldId id="1209" r:id="rId3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CC"/>
    <a:srgbClr val="33CC33"/>
    <a:srgbClr val="FFFFFF"/>
    <a:srgbClr val="FF9900"/>
    <a:srgbClr val="1C0092"/>
    <a:srgbClr val="1919BD"/>
    <a:srgbClr val="009900"/>
    <a:srgbClr val="5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11" autoAdjust="0"/>
  </p:normalViewPr>
  <p:slideViewPr>
    <p:cSldViewPr>
      <p:cViewPr>
        <p:scale>
          <a:sx n="39" d="100"/>
          <a:sy n="39" d="100"/>
        </p:scale>
        <p:origin x="-1124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1398"/>
    </p:cViewPr>
  </p:sorterViewPr>
  <p:notesViewPr>
    <p:cSldViewPr>
      <p:cViewPr>
        <p:scale>
          <a:sx n="44" d="100"/>
          <a:sy n="44" d="100"/>
        </p:scale>
        <p:origin x="-1732" y="-48"/>
      </p:cViewPr>
      <p:guideLst>
        <p:guide orient="horz" pos="2927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1" y="3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9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1" y="8831269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4509A16-7D53-49F0-A002-8587A7BEA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575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171450"/>
            <a:ext cx="4129088" cy="309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04804" y="3505201"/>
            <a:ext cx="63627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8831269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4" tIns="45866" rIns="91734" bIns="4586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7BCAB9C-DF4D-40BD-9A5A-F992A7560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401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127FE-33DA-4CC8-8A09-CC63AD0B609F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250825"/>
            <a:ext cx="4525963" cy="339566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1" y="3836610"/>
            <a:ext cx="6351985" cy="5107794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dirty="0" smtClean="0"/>
              <a:t>This is work being collaboratively carried out with Andre </a:t>
            </a:r>
            <a:r>
              <a:rPr lang="en-US" dirty="0" err="1" smtClean="0"/>
              <a:t>Braz</a:t>
            </a:r>
            <a:r>
              <a:rPr lang="en-US" dirty="0" smtClean="0"/>
              <a:t> </a:t>
            </a:r>
            <a:r>
              <a:rPr lang="en-US" dirty="0" err="1" smtClean="0"/>
              <a:t>Golgher</a:t>
            </a:r>
            <a:r>
              <a:rPr lang="en-US" dirty="0" smtClean="0"/>
              <a:t> with the Center for Development</a:t>
            </a:r>
            <a:r>
              <a:rPr lang="en-US" baseline="0" dirty="0" smtClean="0"/>
              <a:t> &amp; Planning, University of Minas </a:t>
            </a:r>
            <a:r>
              <a:rPr lang="en-US" baseline="0" dirty="0" err="1" smtClean="0"/>
              <a:t>Gerais</a:t>
            </a:r>
            <a:r>
              <a:rPr lang="en-US" baseline="0" dirty="0" smtClean="0"/>
              <a:t>, Brazil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FEMHH variable is the number of Fem-Headed HH with children (&lt;18) divided by the total number of family HH with children (&lt;18)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436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838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12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13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14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15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16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17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18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19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Published 2009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Elhorst</a:t>
            </a:r>
            <a:r>
              <a:rPr lang="en-US" dirty="0" smtClean="0"/>
              <a:t> in a lengthy review</a:t>
            </a:r>
            <a:r>
              <a:rPr lang="en-US" baseline="0" dirty="0" smtClean="0"/>
              <a:t> of the book remarks that it has “raised the bar” for spatial analysts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449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20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21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22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23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24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25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26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27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28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4634"/>
            <a:fld id="{1F0E98B1-7A6A-4A21-8DA7-798D8BE774CA}" type="slidenum">
              <a:rPr lang="en-US" smtClean="0"/>
              <a:pPr defTabSz="924634"/>
              <a:t>29</a:t>
            </a:fld>
            <a:endParaRPr 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7150" y="250825"/>
            <a:ext cx="4386263" cy="32908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9" y="3836610"/>
            <a:ext cx="6360914" cy="522615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305"/>
            <a:fld id="{0B43C1E1-DB17-40AA-8078-5D28DFBC25EB}" type="slidenum">
              <a:rPr lang="en-US" smtClean="0"/>
              <a:pPr defTabSz="921305"/>
              <a:t>3</a:t>
            </a:fld>
            <a:endParaRPr lang="en-US" dirty="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300038"/>
            <a:ext cx="4883150" cy="3662362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8" y="4343404"/>
            <a:ext cx="6360914" cy="471936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449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2805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404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9551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539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10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305"/>
            <a:fld id="{97793905-63D0-48DB-8B1A-F5311ABC92D4}" type="slidenum">
              <a:rPr lang="en-US" smtClean="0"/>
              <a:pPr defTabSz="921305"/>
              <a:t>4</a:t>
            </a:fld>
            <a:endParaRPr lang="en-US" dirty="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7800" y="212725"/>
            <a:ext cx="4186238" cy="31400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150" y="3505206"/>
            <a:ext cx="6362402" cy="5486399"/>
          </a:xfrm>
          <a:noFill/>
          <a:ln/>
        </p:spPr>
        <p:txBody>
          <a:bodyPr/>
          <a:lstStyle/>
          <a:p>
            <a:r>
              <a:rPr lang="en-US" dirty="0" smtClean="0"/>
              <a:t>Inverse matrix is a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x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 </a:t>
            </a:r>
            <a:r>
              <a:rPr lang="en-US" dirty="0" smtClean="0"/>
              <a:t>full matrix.</a:t>
            </a:r>
          </a:p>
          <a:p>
            <a:r>
              <a:rPr lang="en-US" dirty="0" smtClean="0"/>
              <a:t>Commonly encountered matrix.  For example, in social network analysis, with W being a binary peer matrix, it is referred to as the Katz-</a:t>
            </a:r>
            <a:r>
              <a:rPr lang="en-US" dirty="0" err="1" smtClean="0"/>
              <a:t>Bonacich</a:t>
            </a:r>
            <a:r>
              <a:rPr lang="en-US" dirty="0" smtClean="0"/>
              <a:t> Centrality Matrix, and measures the number of direct &amp; indirect connections that an individual in a social network has.</a:t>
            </a:r>
          </a:p>
          <a:p>
            <a:r>
              <a:rPr lang="en-US" dirty="0" smtClean="0"/>
              <a:t>In network analysis, rho would be the “attenuation factor”.  We’ll call it the spatial parameter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305"/>
            <a:fld id="{E9D46579-3AD6-45C2-A30A-7FDF5CF8BA3C}" type="slidenum">
              <a:rPr lang="en-US" smtClean="0"/>
              <a:pPr defTabSz="921305"/>
              <a:t>5</a:t>
            </a:fld>
            <a:endParaRPr lang="en-US" dirty="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288" y="304800"/>
            <a:ext cx="5400675" cy="40513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910" y="4648204"/>
            <a:ext cx="6020097" cy="3950359"/>
          </a:xfrm>
          <a:noFill/>
          <a:ln/>
        </p:spPr>
        <p:txBody>
          <a:bodyPr/>
          <a:lstStyle/>
          <a:p>
            <a:r>
              <a:rPr lang="en-US" dirty="0" smtClean="0"/>
              <a:t>Known as the </a:t>
            </a:r>
            <a:r>
              <a:rPr lang="en-US" dirty="0" err="1" smtClean="0"/>
              <a:t>Wassily</a:t>
            </a:r>
            <a:r>
              <a:rPr lang="en-US" dirty="0" smtClean="0"/>
              <a:t> Leontief power expansion.</a:t>
            </a:r>
          </a:p>
          <a:p>
            <a:endParaRPr lang="en-US" dirty="0"/>
          </a:p>
          <a:p>
            <a:r>
              <a:rPr lang="en-US" dirty="0" smtClean="0"/>
              <a:t>But discovered much earlier by Prussian born mathematician Carl Gottfried Neumann</a:t>
            </a:r>
          </a:p>
          <a:p>
            <a:endParaRPr lang="en-US" dirty="0"/>
          </a:p>
          <a:p>
            <a:r>
              <a:rPr lang="en-US" dirty="0" smtClean="0"/>
              <a:t>This is a “simultaneously specified Gaussian model” (SAR)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1EB43-C1FA-4343-88E6-AC8235A7AD92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174625"/>
            <a:ext cx="4838700" cy="3630613"/>
          </a:xfrm>
          <a:ln/>
        </p:spPr>
      </p:sp>
      <p:sp>
        <p:nvSpPr>
          <p:cNvPr id="4" name="Notes Placeholder 3"/>
          <p:cNvSpPr>
            <a:spLocks noGrp="1" noChangeArrowheads="1"/>
          </p:cNvSpPr>
          <p:nvPr>
            <p:ph type="body" idx="3"/>
          </p:nvPr>
        </p:nvSpPr>
        <p:spPr>
          <a:xfrm>
            <a:off x="375049" y="4341409"/>
            <a:ext cx="6362403" cy="368149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Variables are transformed (PPOV, FEMHH, UNEM are square root transformations;</a:t>
            </a:r>
            <a:r>
              <a:rPr lang="en-US" baseline="0" dirty="0" smtClean="0"/>
              <a:t> HIED is log transformed)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31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BCAB9C-DF4D-40BD-9A5A-F992A75605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63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1305"/>
            <a:fld id="{E9D46579-3AD6-45C2-A30A-7FDF5CF8BA3C}" type="slidenum">
              <a:rPr lang="en-US" smtClean="0"/>
              <a:pPr defTabSz="921305"/>
              <a:t>9</a:t>
            </a:fld>
            <a:endParaRPr lang="en-US" dirty="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6288" y="304800"/>
            <a:ext cx="5400675" cy="40513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910" y="4648204"/>
            <a:ext cx="6020097" cy="3950359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4E7D-9390-4EA6-87DD-E3A1CD827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BD1E-1355-4820-8999-AD82CCF97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97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97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9402D-3D0A-45CF-B296-7522F7848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0065-C46F-43AB-8FF5-4A331E36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8746-A100-4605-B3A2-899DC3631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92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2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FB8C-859C-450B-91EE-E60CF24E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D7E6-AAE2-4249-96BD-26538DF6E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3C51-44A8-424E-B9E2-2318949E2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6B6F-1E15-40C9-AD5A-6575A3A41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BC34-E769-48D4-A3E6-87E9AE284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E5378-8801-45BF-9014-98DDAB41E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5313" y="657542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ADC 2014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1133D8-FDE2-4096-A07C-0AC0AE9C2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001125" y="122238"/>
            <a:ext cx="0" cy="6629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2" name="Group 19"/>
          <p:cNvGrpSpPr>
            <a:grpSpLocks/>
          </p:cNvGrpSpPr>
          <p:nvPr/>
        </p:nvGrpSpPr>
        <p:grpSpPr bwMode="auto">
          <a:xfrm>
            <a:off x="152400" y="109538"/>
            <a:ext cx="8848725" cy="6629400"/>
            <a:chOff x="96" y="77"/>
            <a:chExt cx="5574" cy="4176"/>
          </a:xfrm>
        </p:grpSpPr>
        <p:grpSp>
          <p:nvGrpSpPr>
            <p:cNvPr id="1034" name="Group 13"/>
            <p:cNvGrpSpPr>
              <a:grpSpLocks/>
            </p:cNvGrpSpPr>
            <p:nvPr userDrawn="1"/>
          </p:nvGrpSpPr>
          <p:grpSpPr bwMode="auto">
            <a:xfrm>
              <a:off x="96" y="77"/>
              <a:ext cx="5574" cy="4176"/>
              <a:chOff x="96" y="84"/>
              <a:chExt cx="5574" cy="4176"/>
            </a:xfrm>
          </p:grpSpPr>
          <p:sp>
            <p:nvSpPr>
              <p:cNvPr id="1031" name="Line 7"/>
              <p:cNvSpPr>
                <a:spLocks noChangeShapeType="1"/>
              </p:cNvSpPr>
              <p:nvPr userDrawn="1"/>
            </p:nvSpPr>
            <p:spPr bwMode="auto">
              <a:xfrm flipH="1">
                <a:off x="96" y="84"/>
                <a:ext cx="0" cy="4176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" name="Line 8"/>
              <p:cNvSpPr>
                <a:spLocks noChangeShapeType="1"/>
              </p:cNvSpPr>
              <p:nvPr userDrawn="1"/>
            </p:nvSpPr>
            <p:spPr bwMode="auto">
              <a:xfrm>
                <a:off x="102" y="90"/>
                <a:ext cx="5568" cy="0"/>
              </a:xfrm>
              <a:prstGeom prst="line">
                <a:avLst/>
              </a:pr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5" name="Line 11"/>
            <p:cNvSpPr>
              <a:spLocks noChangeShapeType="1"/>
            </p:cNvSpPr>
            <p:nvPr userDrawn="1"/>
          </p:nvSpPr>
          <p:spPr bwMode="auto">
            <a:xfrm flipH="1">
              <a:off x="96" y="4246"/>
              <a:ext cx="2496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5029200" y="6742113"/>
            <a:ext cx="3962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FF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00FF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FF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905000" y="5537537"/>
            <a:ext cx="533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Applied Demography Conference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San Antonio 1/8-10/14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412750" y="838200"/>
            <a:ext cx="8305800" cy="411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 smtClean="0">
                <a:solidFill>
                  <a:schemeClr val="bg1"/>
                </a:solidFill>
                <a:latin typeface="Arial" charset="0"/>
              </a:rPr>
              <a:t>Understanding Spatial Spillovers &amp; Feedbacks</a:t>
            </a:r>
          </a:p>
          <a:p>
            <a:pPr algn="ctr">
              <a:lnSpc>
                <a:spcPts val="3400"/>
              </a:lnSpc>
              <a:spcBef>
                <a:spcPts val="240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Paul R. Voss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University of North Carolina at Chapel 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Hill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</a:rPr>
              <a:t>nd</a:t>
            </a:r>
          </a:p>
          <a:p>
            <a:pPr algn="ctr">
              <a:lnSpc>
                <a:spcPts val="3400"/>
              </a:lnSpc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André </a:t>
            </a:r>
            <a:r>
              <a:rPr lang="en-US" sz="3200" dirty="0" err="1" smtClean="0">
                <a:solidFill>
                  <a:srgbClr val="FFFF00"/>
                </a:solidFill>
                <a:latin typeface="Arial" charset="0"/>
              </a:rPr>
              <a:t>Braz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Arial" charset="0"/>
              </a:rPr>
              <a:t>Golgher</a:t>
            </a:r>
            <a:endParaRPr lang="en-US" sz="3200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University of Minas </a:t>
            </a:r>
            <a:r>
              <a:rPr lang="en-US" sz="2400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Gerais</a:t>
            </a:r>
            <a:r>
              <a:rPr lang="en-US" sz="24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(UFMG), </a:t>
            </a:r>
            <a:r>
              <a:rPr lang="en-US" sz="24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Brazi</a:t>
            </a:r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l</a:t>
            </a:r>
            <a:endParaRPr lang="en-US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0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Imagem 31" descr="C:\Users\agolgher\Desktop\mapD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07" b="6603"/>
          <a:stretch/>
        </p:blipFill>
        <p:spPr bwMode="auto">
          <a:xfrm>
            <a:off x="412377" y="201706"/>
            <a:ext cx="8305800" cy="523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5479727"/>
            <a:ext cx="8458200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  <a:spcBef>
                <a:spcPct val="50000"/>
              </a:spcBef>
            </a:pPr>
            <a:r>
              <a:rPr lang="en-GB" sz="2400" dirty="0" smtClean="0">
                <a:solidFill>
                  <a:srgbClr val="FFFF00"/>
                </a:solidFill>
                <a:latin typeface="Arial" charset="0"/>
              </a:rPr>
              <a:t>Illustration of “spatial </a:t>
            </a:r>
            <a:r>
              <a:rPr lang="en-GB" sz="2400" dirty="0" err="1" smtClean="0">
                <a:solidFill>
                  <a:srgbClr val="FFFF00"/>
                </a:solidFill>
                <a:latin typeface="Arial" charset="0"/>
              </a:rPr>
              <a:t>spillover</a:t>
            </a:r>
            <a:r>
              <a:rPr lang="en-GB" sz="2400" dirty="0" smtClean="0">
                <a:solidFill>
                  <a:srgbClr val="FFFF00"/>
                </a:solidFill>
                <a:latin typeface="Arial" charset="0"/>
              </a:rPr>
              <a:t>” on child poverty from a simulated increase in female-headed HH (with kids) only in </a:t>
            </a:r>
            <a:r>
              <a:rPr lang="en-GB" sz="2400" dirty="0" err="1" smtClean="0">
                <a:solidFill>
                  <a:srgbClr val="FFFF00"/>
                </a:solidFill>
                <a:latin typeface="Arial" charset="0"/>
              </a:rPr>
              <a:t>Autauga</a:t>
            </a:r>
            <a:r>
              <a:rPr lang="en-GB" sz="2400" dirty="0" smtClean="0">
                <a:solidFill>
                  <a:srgbClr val="FFFF00"/>
                </a:solidFill>
                <a:latin typeface="Arial" charset="0"/>
              </a:rPr>
              <a:t> Co. AL (SAR model with 1</a:t>
            </a:r>
            <a:r>
              <a:rPr lang="en-GB" sz="2400" baseline="30000" dirty="0" smtClean="0">
                <a:solidFill>
                  <a:srgbClr val="FFFF00"/>
                </a:solidFill>
                <a:latin typeface="Arial" charset="0"/>
              </a:rPr>
              <a:t>st</a:t>
            </a:r>
            <a:r>
              <a:rPr lang="en-GB" sz="2400" dirty="0" smtClean="0">
                <a:solidFill>
                  <a:srgbClr val="FFFF00"/>
                </a:solidFill>
                <a:latin typeface="Arial" charset="0"/>
              </a:rPr>
              <a:t>-order queen </a:t>
            </a:r>
            <a:r>
              <a:rPr lang="en-GB" sz="2400" i="1" dirty="0" smtClean="0">
                <a:solidFill>
                  <a:srgbClr val="FFFF00"/>
                </a:solidFill>
                <a:cs typeface="Times New Roman" pitchFamily="18" charset="0"/>
              </a:rPr>
              <a:t>W</a:t>
            </a:r>
            <a:r>
              <a:rPr lang="en-GB" sz="2400" dirty="0" smtClean="0">
                <a:solidFill>
                  <a:srgbClr val="FFFF00"/>
                </a:solidFill>
                <a:latin typeface="Arial" charset="0"/>
              </a:rPr>
              <a:t>)</a:t>
            </a:r>
            <a:endParaRPr lang="en-US" sz="2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11480"/>
            <a:ext cx="4953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Effect of arbitrary increase in FEMHH rate in Autauga Co. on Child Poverty Rate (SAR Model)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4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29640" y="1566208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The next several slides attempt to show (mathematically) what’s happening here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4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145305" cy="1219200"/>
          </a:xfrm>
        </p:spPr>
        <p:txBody>
          <a:bodyPr/>
          <a:lstStyle/>
          <a:p>
            <a:r>
              <a:rPr lang="en-US" dirty="0" smtClean="0"/>
              <a:t>Back to the Standard Linear Model (SLM)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8313" y="1524000"/>
            <a:ext cx="8196263" cy="1600200"/>
            <a:chOff x="468313" y="1219200"/>
            <a:chExt cx="8196263" cy="160020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68313" y="1219200"/>
              <a:ext cx="8196263" cy="1600200"/>
              <a:chOff x="295" y="768"/>
              <a:chExt cx="5163" cy="1008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295" y="768"/>
                <a:ext cx="5163" cy="10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7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438114298"/>
                  </p:ext>
                </p:extLst>
              </p:nvPr>
            </p:nvGraphicFramePr>
            <p:xfrm>
              <a:off x="356" y="842"/>
              <a:ext cx="4963" cy="425"/>
            </p:xfrm>
            <a:graphic>
              <a:graphicData uri="http://schemas.openxmlformats.org/presentationml/2006/ole">
                <p:oleObj spid="_x0000_s220370" name="Equation" r:id="rId4" imgW="2197080" imgH="203040" progId="Equation.3">
                  <p:embed/>
                </p:oleObj>
              </a:graphicData>
            </a:graphic>
          </p:graphicFrame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295400" y="2041525"/>
              <a:ext cx="6400800" cy="703262"/>
              <a:chOff x="816" y="1259"/>
              <a:chExt cx="4032" cy="443"/>
            </a:xfrm>
          </p:grpSpPr>
          <p:graphicFrame>
            <p:nvGraphicFramePr>
              <p:cNvPr id="9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327452594"/>
                  </p:ext>
                </p:extLst>
              </p:nvPr>
            </p:nvGraphicFramePr>
            <p:xfrm>
              <a:off x="2928" y="1259"/>
              <a:ext cx="1920" cy="443"/>
            </p:xfrm>
            <a:graphic>
              <a:graphicData uri="http://schemas.openxmlformats.org/presentationml/2006/ole">
                <p:oleObj spid="_x0000_s220371" name="Equation" r:id="rId5" imgW="698197" imgH="203112" progId="Equation.3">
                  <p:embed/>
                </p:oleObj>
              </a:graphicData>
            </a:graphic>
          </p:graphicFrame>
          <p:sp>
            <p:nvSpPr>
              <p:cNvPr id="10" name="Text Box 24"/>
              <p:cNvSpPr txBox="1">
                <a:spLocks noChangeArrowheads="1"/>
              </p:cNvSpPr>
              <p:nvPr/>
            </p:nvSpPr>
            <p:spPr bwMode="auto">
              <a:xfrm>
                <a:off x="816" y="1317"/>
                <a:ext cx="211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charset="0"/>
                  </a:rPr>
                  <a:t>In matrix notation:</a:t>
                </a:r>
              </a:p>
            </p:txBody>
          </p:sp>
        </p:grp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65898" y="3185160"/>
            <a:ext cx="70532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ts val="3400"/>
              </a:lnSpc>
            </a:pPr>
            <a:r>
              <a:rPr lang="en-US" sz="3200" dirty="0" smtClean="0">
                <a:solidFill>
                  <a:srgbClr val="FFFF00"/>
                </a:solidFill>
              </a:rPr>
              <a:t>Q:  For the standard linear model, what (</a:t>
            </a:r>
            <a:r>
              <a:rPr lang="en-US" sz="3200" i="1" dirty="0" smtClean="0">
                <a:solidFill>
                  <a:srgbClr val="FFFF00"/>
                </a:solidFill>
              </a:rPr>
              <a:t>mathematically</a:t>
            </a:r>
            <a:r>
              <a:rPr lang="en-US" sz="3200" dirty="0" smtClean="0">
                <a:solidFill>
                  <a:srgbClr val="FFFF00"/>
                </a:solidFill>
              </a:rPr>
              <a:t>) do the beta coefficients represent?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10553" y="4358640"/>
            <a:ext cx="662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ts val="3400"/>
              </a:lnSpc>
            </a:pPr>
            <a:r>
              <a:rPr lang="en-US" sz="3200" dirty="0"/>
              <a:t>A</a:t>
            </a:r>
            <a:r>
              <a:rPr lang="en-US" sz="3200" dirty="0" smtClean="0"/>
              <a:t>:  They represent the partial derivatives of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/>
              <a:t>with respect to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5867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nd a reminder:  </a:t>
            </a:r>
            <a:r>
              <a:rPr lang="en-US" sz="3200" b="1" i="1" dirty="0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</a:t>
            </a:r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  <a:sym typeface="Symbol"/>
              </a:rPr>
              <a:t> ~ </a:t>
            </a:r>
            <a:r>
              <a:rPr lang="en-US" sz="3200" dirty="0" err="1" smtClean="0">
                <a:solidFill>
                  <a:srgbClr val="FFFF00"/>
                </a:solidFill>
                <a:latin typeface="+mn-lt"/>
                <a:cs typeface="Times New Roman" pitchFamily="18" charset="0"/>
                <a:sym typeface="Symbol"/>
              </a:rPr>
              <a:t>N</a:t>
            </a:r>
            <a:r>
              <a:rPr lang="en-US" sz="3200" baseline="-25000" dirty="0" err="1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iid</a:t>
            </a:r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  <a:sym typeface="Symbol"/>
              </a:rPr>
              <a:t>(0,</a:t>
            </a:r>
            <a:r>
              <a:rPr lang="el-GR" sz="3200" i="1" dirty="0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σ</a:t>
            </a:r>
            <a:r>
              <a:rPr lang="en-US" sz="3200" baseline="30000" dirty="0" smtClean="0">
                <a:solidFill>
                  <a:srgbClr val="FFFF00"/>
                </a:solidFill>
                <a:latin typeface="+mn-lt"/>
                <a:cs typeface="Times New Roman" pitchFamily="18" charset="0"/>
                <a:sym typeface="Symbol"/>
              </a:rPr>
              <a:t>2</a:t>
            </a:r>
            <a:r>
              <a:rPr lang="en-US" sz="3200" b="1" i="1" dirty="0" smtClean="0">
                <a:solidFill>
                  <a:srgbClr val="FFFF00"/>
                </a:solidFill>
                <a:cs typeface="Times New Roman" pitchFamily="18" charset="0"/>
                <a:sym typeface="Symbol"/>
              </a:rPr>
              <a:t>I</a:t>
            </a:r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  <a:sym typeface="Symbol"/>
              </a:rPr>
              <a:t>)</a:t>
            </a:r>
            <a:endParaRPr lang="en-US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3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4459"/>
            <a:ext cx="7288306" cy="609600"/>
          </a:xfrm>
        </p:spPr>
        <p:txBody>
          <a:bodyPr/>
          <a:lstStyle/>
          <a:p>
            <a:r>
              <a:rPr lang="en-US" dirty="0" smtClean="0"/>
              <a:t>Think of it like this…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938" y="927100"/>
            <a:ext cx="8610600" cy="5626100"/>
            <a:chOff x="261938" y="1079500"/>
            <a:chExt cx="8610600" cy="562610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61938" y="1079500"/>
              <a:ext cx="8610600" cy="56261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1295400" y="1866899"/>
              <a:ext cx="33528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Arial" charset="0"/>
                </a:rPr>
                <a:t>In matrix notation: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7818327"/>
              </p:ext>
            </p:extLst>
          </p:nvPr>
        </p:nvGraphicFramePr>
        <p:xfrm>
          <a:off x="1053203" y="2362200"/>
          <a:ext cx="7023100" cy="711200"/>
        </p:xfrm>
        <a:graphic>
          <a:graphicData uri="http://schemas.openxmlformats.org/presentationml/2006/ole">
            <p:oleObj spid="_x0000_s221602" name="Equation" r:id="rId4" imgW="2006280" imgH="203040" progId="Equation.3">
              <p:embed/>
            </p:oleObj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9291752"/>
              </p:ext>
            </p:extLst>
          </p:nvPr>
        </p:nvGraphicFramePr>
        <p:xfrm>
          <a:off x="301625" y="3429953"/>
          <a:ext cx="8532813" cy="2568575"/>
        </p:xfrm>
        <a:graphic>
          <a:graphicData uri="http://schemas.openxmlformats.org/presentationml/2006/ole">
            <p:oleObj spid="_x0000_s221603" name="Equation" r:id="rId5" imgW="3479760" imgH="1041120" progId="Equation.3">
              <p:embed/>
            </p:oleObj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034528" y="5807656"/>
            <a:ext cx="6732493" cy="530969"/>
            <a:chOff x="1044389" y="5886545"/>
            <a:chExt cx="6732493" cy="530969"/>
          </a:xfrm>
        </p:grpSpPr>
        <p:sp>
          <p:nvSpPr>
            <p:cNvPr id="15" name="TextBox 14"/>
            <p:cNvSpPr txBox="1"/>
            <p:nvPr/>
          </p:nvSpPr>
          <p:spPr>
            <a:xfrm>
              <a:off x="1044389" y="5886545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(</a:t>
              </a:r>
              <a:r>
                <a:rPr lang="en-US" sz="2800" i="1" dirty="0" smtClean="0"/>
                <a:t>n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latin typeface="+mn-lt"/>
                </a:rPr>
                <a:t>x</a:t>
              </a:r>
              <a:r>
                <a:rPr lang="en-US" sz="2800" dirty="0" smtClean="0"/>
                <a:t> </a:t>
              </a:r>
              <a:r>
                <a:rPr lang="en-US" sz="2800" i="1" dirty="0" smtClean="0"/>
                <a:t>n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83106" y="5894294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(</a:t>
              </a:r>
              <a:r>
                <a:rPr lang="en-US" sz="2800" i="1" dirty="0" smtClean="0"/>
                <a:t>n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latin typeface="+mn-lt"/>
                </a:rPr>
                <a:t>x</a:t>
              </a:r>
              <a:r>
                <a:rPr lang="en-US" sz="2800" dirty="0" smtClean="0"/>
                <a:t> </a:t>
              </a:r>
              <a:r>
                <a:rPr lang="en-US" sz="2800" i="1" dirty="0" smtClean="0"/>
                <a:t>n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5282" y="5891027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(</a:t>
              </a:r>
              <a:r>
                <a:rPr lang="en-US" sz="2800" i="1" dirty="0" smtClean="0"/>
                <a:t>n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latin typeface="+mn-lt"/>
                </a:rPr>
                <a:t>x</a:t>
              </a:r>
              <a:r>
                <a:rPr lang="en-US" sz="2800" dirty="0" smtClean="0"/>
                <a:t> </a:t>
              </a:r>
              <a:r>
                <a:rPr lang="en-US" sz="2800" i="1" dirty="0" smtClean="0"/>
                <a:t>n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05200" y="3139440"/>
            <a:ext cx="460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ne of these for each </a:t>
            </a:r>
            <a:r>
              <a:rPr lang="el-GR" sz="2000" b="1" i="1" dirty="0" smtClean="0">
                <a:solidFill>
                  <a:srgbClr val="FF0000"/>
                </a:solidFill>
                <a:latin typeface="+mn-lt"/>
              </a:rPr>
              <a:t>β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coefficient; i.e., one for each </a:t>
            </a:r>
            <a:r>
              <a:rPr lang="en-US" sz="2000" b="1" i="1" dirty="0" err="1" smtClean="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2000" b="1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endParaRPr lang="en-US" sz="2000" b="1" i="1" baseline="-25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2151510"/>
              </p:ext>
            </p:extLst>
          </p:nvPr>
        </p:nvGraphicFramePr>
        <p:xfrm>
          <a:off x="677546" y="1021080"/>
          <a:ext cx="7878763" cy="674688"/>
        </p:xfrm>
        <a:graphic>
          <a:graphicData uri="http://schemas.openxmlformats.org/presentationml/2006/ole">
            <p:oleObj spid="_x0000_s221604" name="Equation" r:id="rId6" imgW="2197080" imgH="203040" progId="Equation.3">
              <p:embed/>
            </p:oleObj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263125"/>
              </p:ext>
            </p:extLst>
          </p:nvPr>
        </p:nvGraphicFramePr>
        <p:xfrm>
          <a:off x="4648200" y="1685765"/>
          <a:ext cx="2743200" cy="632936"/>
        </p:xfrm>
        <a:graphic>
          <a:graphicData uri="http://schemas.openxmlformats.org/presentationml/2006/ole">
            <p:oleObj spid="_x0000_s221605" name="Equation" r:id="rId7" imgW="698197" imgH="203112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6755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4459"/>
            <a:ext cx="7288306" cy="609600"/>
          </a:xfrm>
        </p:spPr>
        <p:txBody>
          <a:bodyPr/>
          <a:lstStyle/>
          <a:p>
            <a:r>
              <a:rPr lang="en-US" dirty="0" smtClean="0"/>
              <a:t>That is…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1938" y="927100"/>
            <a:ext cx="8610600" cy="562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2181094"/>
              </p:ext>
            </p:extLst>
          </p:nvPr>
        </p:nvGraphicFramePr>
        <p:xfrm>
          <a:off x="301625" y="1332865"/>
          <a:ext cx="8532813" cy="2568575"/>
        </p:xfrm>
        <a:graphic>
          <a:graphicData uri="http://schemas.openxmlformats.org/presentationml/2006/ole">
            <p:oleObj spid="_x0000_s224551" name="Equation" r:id="rId4" imgW="3479800" imgH="10414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73741028"/>
              </p:ext>
            </p:extLst>
          </p:nvPr>
        </p:nvGraphicFramePr>
        <p:xfrm>
          <a:off x="4033072" y="3672840"/>
          <a:ext cx="3038288" cy="1054100"/>
        </p:xfrm>
        <a:graphic>
          <a:graphicData uri="http://schemas.openxmlformats.org/presentationml/2006/ole">
            <p:oleObj spid="_x0000_s224552" name="Equation" r:id="rId5" imgW="1244520" imgH="43164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8567591"/>
              </p:ext>
            </p:extLst>
          </p:nvPr>
        </p:nvGraphicFramePr>
        <p:xfrm>
          <a:off x="4035586" y="4659107"/>
          <a:ext cx="2883374" cy="1054100"/>
        </p:xfrm>
        <a:graphic>
          <a:graphicData uri="http://schemas.openxmlformats.org/presentationml/2006/ole">
            <p:oleObj spid="_x0000_s224553" name="Equation" r:id="rId6" imgW="1180800" imgH="4316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78603" y="5674676"/>
            <a:ext cx="643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ross-partial derivatives are zero;  change in </a:t>
            </a:r>
            <a:r>
              <a:rPr lang="en-US" sz="2400" i="1" dirty="0" err="1" smtClean="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24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ik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affects only </a:t>
            </a:r>
            <a:r>
              <a:rPr lang="en-US" sz="2400" i="1" dirty="0" err="1" smtClean="0">
                <a:solidFill>
                  <a:srgbClr val="FF0000"/>
                </a:solidFill>
                <a:cs typeface="Times New Roman" pitchFamily="18" charset="0"/>
              </a:rPr>
              <a:t>y</a:t>
            </a:r>
            <a:r>
              <a:rPr lang="en-US" sz="24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;  no spatial spillovers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914400"/>
            <a:ext cx="8382000" cy="1524000"/>
            <a:chOff x="457200" y="914400"/>
            <a:chExt cx="8382000" cy="1524000"/>
          </a:xfrm>
        </p:grpSpPr>
        <p:sp>
          <p:nvSpPr>
            <p:cNvPr id="2" name="TextBox 1"/>
            <p:cNvSpPr txBox="1"/>
            <p:nvPr/>
          </p:nvSpPr>
          <p:spPr>
            <a:xfrm>
              <a:off x="3200400" y="914400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r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ow 1: change </a:t>
              </a:r>
              <a:r>
                <a:rPr lang="en-US" sz="2400" dirty="0">
                  <a:solidFill>
                    <a:srgbClr val="FF0000"/>
                  </a:solidFill>
                  <a:latin typeface="+mn-lt"/>
                </a:rPr>
                <a:t>i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n DV in region 1 based on change in</a:t>
              </a:r>
              <a:r>
                <a:rPr lang="en-US" sz="2400" i="1" dirty="0" smtClean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400" i="1" dirty="0" err="1" smtClean="0">
                  <a:solidFill>
                    <a:srgbClr val="FF0000"/>
                  </a:solidFill>
                  <a:cs typeface="Times New Roman" pitchFamily="18" charset="0"/>
                </a:rPr>
                <a:t>x</a:t>
              </a:r>
              <a:r>
                <a:rPr lang="en-US" sz="2400" i="1" baseline="-25000" dirty="0" err="1" smtClean="0">
                  <a:solidFill>
                    <a:srgbClr val="FF0000"/>
                  </a:solidFill>
                  <a:cs typeface="Times New Roman" pitchFamily="18" charset="0"/>
                </a:rPr>
                <a:t>ik</a:t>
              </a:r>
              <a:r>
                <a:rPr lang="en-US" sz="2400" i="1" dirty="0" smtClean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each region (</a:t>
              </a:r>
              <a:r>
                <a:rPr lang="en-US" sz="2400" i="1" dirty="0" err="1" smtClean="0">
                  <a:solidFill>
                    <a:srgbClr val="FF0000"/>
                  </a:solidFill>
                  <a:cs typeface="Times New Roman" pitchFamily="18" charset="0"/>
                </a:rPr>
                <a:t>i</a:t>
              </a:r>
              <a:r>
                <a:rPr lang="en-US" sz="2400" i="1" dirty="0" smtClean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= 1,…,</a:t>
              </a:r>
              <a:r>
                <a:rPr lang="en-US" sz="2400" i="1" dirty="0" smtClean="0">
                  <a:solidFill>
                    <a:srgbClr val="FF0000"/>
                  </a:solidFill>
                  <a:cs typeface="Times New Roman" pitchFamily="18" charset="0"/>
                </a:rPr>
                <a:t>n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457200" y="1406098"/>
              <a:ext cx="2438400" cy="103230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570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4459"/>
            <a:ext cx="7288306" cy="609600"/>
          </a:xfrm>
        </p:spPr>
        <p:txBody>
          <a:bodyPr/>
          <a:lstStyle/>
          <a:p>
            <a:r>
              <a:rPr lang="en-US" dirty="0" smtClean="0"/>
              <a:t>and…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1938" y="927100"/>
            <a:ext cx="8610600" cy="562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3764513"/>
              </p:ext>
            </p:extLst>
          </p:nvPr>
        </p:nvGraphicFramePr>
        <p:xfrm>
          <a:off x="301625" y="1332865"/>
          <a:ext cx="8532813" cy="2568575"/>
        </p:xfrm>
        <a:graphic>
          <a:graphicData uri="http://schemas.openxmlformats.org/presentationml/2006/ole">
            <p:oleObj spid="_x0000_s263275" name="Equation" r:id="rId4" imgW="3479800" imgH="10414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97761247"/>
              </p:ext>
            </p:extLst>
          </p:nvPr>
        </p:nvGraphicFramePr>
        <p:xfrm>
          <a:off x="4033072" y="3672840"/>
          <a:ext cx="3038288" cy="1054100"/>
        </p:xfrm>
        <a:graphic>
          <a:graphicData uri="http://schemas.openxmlformats.org/presentationml/2006/ole">
            <p:oleObj spid="_x0000_s263276" name="Equation" r:id="rId5" imgW="1244520" imgH="43164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4342891"/>
              </p:ext>
            </p:extLst>
          </p:nvPr>
        </p:nvGraphicFramePr>
        <p:xfrm>
          <a:off x="4035586" y="4659107"/>
          <a:ext cx="2883374" cy="1054100"/>
        </p:xfrm>
        <a:graphic>
          <a:graphicData uri="http://schemas.openxmlformats.org/presentationml/2006/ole">
            <p:oleObj spid="_x0000_s263277" name="Equation" r:id="rId6" imgW="1180800" imgH="43164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78603" y="5674676"/>
            <a:ext cx="643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ross-partial derivatives are zero;  change in </a:t>
            </a:r>
            <a:r>
              <a:rPr lang="en-US" sz="2400" i="1" dirty="0" err="1" smtClean="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24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ik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affects only </a:t>
            </a:r>
            <a:r>
              <a:rPr lang="en-US" sz="2400" i="1" dirty="0" err="1" smtClean="0">
                <a:solidFill>
                  <a:srgbClr val="FF0000"/>
                </a:solidFill>
                <a:cs typeface="Times New Roman" pitchFamily="18" charset="0"/>
              </a:rPr>
              <a:t>y</a:t>
            </a:r>
            <a:r>
              <a:rPr lang="en-US" sz="24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;  no spatial spillovers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" y="383244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column 1: change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n DV in each region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1,…,</a:t>
            </a:r>
            <a:r>
              <a:rPr lang="en-US" sz="2400" i="1" dirty="0">
                <a:solidFill>
                  <a:srgbClr val="FF0000"/>
                </a:solidFill>
                <a:cs typeface="Times New Roman" pitchFamily="18" charset="0"/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ased on change in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x</a:t>
            </a:r>
            <a:r>
              <a:rPr lang="en-US" sz="2400" baseline="-25000" dirty="0" smtClean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en-US" sz="2400" i="1" baseline="-25000" dirty="0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(i.e., </a:t>
            </a:r>
            <a:r>
              <a:rPr lang="en-US" sz="2400" i="1" dirty="0" err="1" smtClean="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2400" i="1" baseline="-25000" dirty="0" err="1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in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region 1)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" y="1406098"/>
            <a:ext cx="762000" cy="232770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7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7565"/>
            <a:ext cx="7288306" cy="609600"/>
          </a:xfrm>
        </p:spPr>
        <p:txBody>
          <a:bodyPr/>
          <a:lstStyle/>
          <a:p>
            <a:r>
              <a:rPr lang="en-US" dirty="0" smtClean="0"/>
              <a:t>Simple example…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1938" y="927100"/>
            <a:ext cx="8610600" cy="562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10871" y="1048871"/>
            <a:ext cx="5490882" cy="1147483"/>
            <a:chOff x="1752600" y="1828800"/>
            <a:chExt cx="5490882" cy="1147483"/>
          </a:xfrm>
        </p:grpSpPr>
        <p:grpSp>
          <p:nvGrpSpPr>
            <p:cNvPr id="5" name="Group 4"/>
            <p:cNvGrpSpPr/>
            <p:nvPr/>
          </p:nvGrpSpPr>
          <p:grpSpPr>
            <a:xfrm>
              <a:off x="1752600" y="1828800"/>
              <a:ext cx="1828800" cy="1143000"/>
              <a:chOff x="1752600" y="1828800"/>
              <a:chExt cx="1828800" cy="1143000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1752600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1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81400" y="1833283"/>
              <a:ext cx="1828800" cy="1143000"/>
              <a:chOff x="1752600" y="1828800"/>
              <a:chExt cx="1828800" cy="11430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1752600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2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14682" y="1828800"/>
              <a:ext cx="1828800" cy="1143000"/>
              <a:chOff x="1766047" y="1828800"/>
              <a:chExt cx="1828800" cy="1143000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1766047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3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932330" y="2214283"/>
            <a:ext cx="7602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Assume:</a:t>
            </a:r>
          </a:p>
          <a:p>
            <a:r>
              <a:rPr lang="en-US" sz="2400" dirty="0" smtClean="0">
                <a:latin typeface="+mn-lt"/>
              </a:rPr>
              <a:t>    3 regions; independent observations</a:t>
            </a:r>
          </a:p>
          <a:p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Standard linear model (SLM) estimated by OLS</a:t>
            </a:r>
          </a:p>
          <a:p>
            <a:r>
              <a:rPr lang="en-US" sz="2400" dirty="0" smtClean="0">
                <a:latin typeface="+mn-lt"/>
              </a:rPr>
              <a:t>    Dependent variable </a:t>
            </a:r>
            <a:r>
              <a:rPr lang="en-US" sz="2400" i="1" dirty="0" smtClean="0">
                <a:cs typeface="Times New Roman" pitchFamily="18" charset="0"/>
              </a:rPr>
              <a:t>y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;  I</a:t>
            </a:r>
            <a:r>
              <a:rPr lang="en-US" sz="2400" dirty="0" smtClean="0">
                <a:latin typeface="+mn-lt"/>
              </a:rPr>
              <a:t>ndependent variable 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</a:p>
          <a:p>
            <a:r>
              <a:rPr lang="en-US" sz="2400" dirty="0" smtClean="0">
                <a:latin typeface="+mn-lt"/>
              </a:rPr>
              <a:t>    Slope coefficient for 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  <a:r>
              <a:rPr lang="en-US" sz="2400" dirty="0" smtClean="0">
                <a:latin typeface="+mn-lt"/>
              </a:rPr>
              <a:t>, </a:t>
            </a:r>
            <a:r>
              <a:rPr lang="el-GR" sz="2400" i="1" dirty="0" smtClean="0">
                <a:cs typeface="Times New Roman" pitchFamily="18" charset="0"/>
              </a:rPr>
              <a:t>β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  <a:r>
              <a:rPr lang="en-US" sz="2400" dirty="0" smtClean="0">
                <a:latin typeface="+mn-lt"/>
              </a:rPr>
              <a:t> = 2</a:t>
            </a:r>
            <a:endParaRPr lang="en-US" sz="2400" dirty="0"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353670" y="4152900"/>
            <a:ext cx="6312367" cy="2324100"/>
            <a:chOff x="1353670" y="4152900"/>
            <a:chExt cx="6312367" cy="232410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0406090"/>
                </p:ext>
              </p:extLst>
            </p:nvPr>
          </p:nvGraphicFramePr>
          <p:xfrm>
            <a:off x="3886200" y="4152900"/>
            <a:ext cx="3779837" cy="2324100"/>
          </p:xfrm>
          <a:graphic>
            <a:graphicData uri="http://schemas.openxmlformats.org/presentationml/2006/ole">
              <p:oleObj spid="_x0000_s225377" name="Equation" r:id="rId4" imgW="2070000" imgH="1269720" progId="Equation.3">
                <p:embed/>
              </p:oleObj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1353670" y="4724400"/>
              <a:ext cx="236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n-lt"/>
                </a:rPr>
                <a:t>Partial derivatives matrix for </a:t>
              </a:r>
              <a:r>
                <a:rPr lang="en-US" sz="2400" i="1" dirty="0" smtClean="0">
                  <a:cs typeface="Times New Roman" pitchFamily="18" charset="0"/>
                </a:rPr>
                <a:t>x</a:t>
              </a:r>
              <a:r>
                <a:rPr lang="en-US" sz="2400" baseline="-25000" dirty="0" smtClean="0">
                  <a:cs typeface="Times New Roman" pitchFamily="18" charset="0"/>
                </a:rPr>
                <a:t>1</a:t>
              </a:r>
              <a:r>
                <a:rPr lang="en-US" sz="2400" dirty="0" smtClean="0">
                  <a:latin typeface="+mn-lt"/>
                </a:rPr>
                <a:t>:</a:t>
              </a:r>
              <a:endParaRPr lang="en-US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12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7565"/>
            <a:ext cx="7288306" cy="609600"/>
          </a:xfrm>
        </p:spPr>
        <p:txBody>
          <a:bodyPr/>
          <a:lstStyle/>
          <a:p>
            <a:r>
              <a:rPr lang="en-US" dirty="0" smtClean="0"/>
              <a:t>Simple example </a:t>
            </a:r>
            <a:r>
              <a:rPr lang="en-US" sz="2000" dirty="0" smtClean="0"/>
              <a:t>(continued)</a:t>
            </a:r>
            <a:r>
              <a:rPr lang="en-US" dirty="0" smtClean="0"/>
              <a:t>…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1938" y="927100"/>
            <a:ext cx="8610600" cy="562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10871" y="1048871"/>
            <a:ext cx="5490882" cy="1147483"/>
            <a:chOff x="1752600" y="1828800"/>
            <a:chExt cx="5490882" cy="1147483"/>
          </a:xfrm>
        </p:grpSpPr>
        <p:grpSp>
          <p:nvGrpSpPr>
            <p:cNvPr id="5" name="Group 4"/>
            <p:cNvGrpSpPr/>
            <p:nvPr/>
          </p:nvGrpSpPr>
          <p:grpSpPr>
            <a:xfrm>
              <a:off x="1752600" y="1828800"/>
              <a:ext cx="1828800" cy="1143000"/>
              <a:chOff x="1752600" y="1828800"/>
              <a:chExt cx="1828800" cy="1143000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1752600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1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81400" y="1833283"/>
              <a:ext cx="1828800" cy="1143000"/>
              <a:chOff x="1752600" y="1828800"/>
              <a:chExt cx="1828800" cy="11430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1752600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2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14682" y="1828800"/>
              <a:ext cx="1828800" cy="1143000"/>
              <a:chOff x="1766047" y="1828800"/>
              <a:chExt cx="1828800" cy="1143000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1766047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3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846729" y="2294965"/>
            <a:ext cx="544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Now, further assume that variable 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  <a:r>
              <a:rPr lang="en-US" sz="2400" dirty="0" smtClean="0">
                <a:latin typeface="+mn-lt"/>
              </a:rPr>
              <a:t> in Region 3 changes by 10 units:</a:t>
            </a:r>
            <a:endParaRPr lang="en-US" sz="2400" dirty="0"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4100135"/>
              </p:ext>
            </p:extLst>
          </p:nvPr>
        </p:nvGraphicFramePr>
        <p:xfrm>
          <a:off x="721659" y="3505200"/>
          <a:ext cx="7741508" cy="1600200"/>
        </p:xfrm>
        <a:graphic>
          <a:graphicData uri="http://schemas.openxmlformats.org/presentationml/2006/ole">
            <p:oleObj spid="_x0000_s226399" name="Equation" r:id="rId4" imgW="3390900" imgH="7112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609165" y="5410200"/>
            <a:ext cx="6088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Only the value of 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y</a:t>
            </a:r>
            <a:r>
              <a:rPr lang="en-US" sz="2400" baseline="-250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is affected by the change in 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;  no spatial spillovers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72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295835" y="1524000"/>
            <a:ext cx="8534400" cy="502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65" y="145229"/>
            <a:ext cx="8296835" cy="1299882"/>
          </a:xfrm>
        </p:spPr>
        <p:txBody>
          <a:bodyPr/>
          <a:lstStyle/>
          <a:p>
            <a:r>
              <a:rPr lang="en-US" dirty="0" smtClean="0"/>
              <a:t>Again… things are more complex for SAR model </a:t>
            </a:r>
            <a:r>
              <a:rPr lang="en-US" dirty="0" smtClean="0">
                <a:solidFill>
                  <a:srgbClr val="FFFF00"/>
                </a:solidFill>
              </a:rPr>
              <a:t>(spatial spillovers!)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9556374"/>
              </p:ext>
            </p:extLst>
          </p:nvPr>
        </p:nvGraphicFramePr>
        <p:xfrm>
          <a:off x="2286000" y="1752601"/>
          <a:ext cx="4800600" cy="824851"/>
        </p:xfrm>
        <a:graphic>
          <a:graphicData uri="http://schemas.openxmlformats.org/presentationml/2006/ole">
            <p:oleObj spid="_x0000_s228637" name="Equation" r:id="rId4" imgW="1104840" imgH="20304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8617448"/>
              </p:ext>
            </p:extLst>
          </p:nvPr>
        </p:nvGraphicFramePr>
        <p:xfrm>
          <a:off x="1537464" y="2697480"/>
          <a:ext cx="6132701" cy="838200"/>
        </p:xfrm>
        <a:graphic>
          <a:graphicData uri="http://schemas.openxmlformats.org/presentationml/2006/ole">
            <p:oleObj spid="_x0000_s228638" name="Equation" r:id="rId5" imgW="1473120" imgH="215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1715542"/>
              </p:ext>
            </p:extLst>
          </p:nvPr>
        </p:nvGraphicFramePr>
        <p:xfrm>
          <a:off x="886797" y="3810000"/>
          <a:ext cx="7541786" cy="2407920"/>
        </p:xfrm>
        <a:graphic>
          <a:graphicData uri="http://schemas.openxmlformats.org/presentationml/2006/ole">
            <p:oleObj spid="_x0000_s228639" name="Equation" r:id="rId6" imgW="2108160" imgH="6728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053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295835" y="1524000"/>
            <a:ext cx="8534400" cy="502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0" y="145229"/>
            <a:ext cx="7274858" cy="1299882"/>
          </a:xfrm>
        </p:spPr>
        <p:txBody>
          <a:bodyPr/>
          <a:lstStyle/>
          <a:p>
            <a:r>
              <a:rPr lang="en-US" dirty="0" smtClean="0"/>
              <a:t>Now the partial derivative matrix looks like this…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3360933"/>
              </p:ext>
            </p:extLst>
          </p:nvPr>
        </p:nvGraphicFramePr>
        <p:xfrm>
          <a:off x="431801" y="1600200"/>
          <a:ext cx="8254999" cy="2308033"/>
        </p:xfrm>
        <a:graphic>
          <a:graphicData uri="http://schemas.openxmlformats.org/presentationml/2006/ole">
            <p:oleObj spid="_x0000_s229569" name="Equation" r:id="rId4" imgW="3746160" imgH="10411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3916680"/>
            <a:ext cx="8068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</a:t>
            </a:r>
            <a:r>
              <a:rPr lang="en-US" sz="2400" i="1" dirty="0" smtClean="0">
                <a:cs typeface="Times New Roman" pitchFamily="18" charset="0"/>
              </a:rPr>
              <a:t>n</a:t>
            </a:r>
            <a:r>
              <a:rPr lang="en-US" sz="2400" dirty="0" smtClean="0">
                <a:latin typeface="+mj-lt"/>
              </a:rPr>
              <a:t> x </a:t>
            </a:r>
            <a:r>
              <a:rPr lang="en-US" sz="2400" i="1" dirty="0" smtClean="0">
                <a:cs typeface="Times New Roman" pitchFamily="18" charset="0"/>
              </a:rPr>
              <a:t>n</a:t>
            </a:r>
            <a:r>
              <a:rPr lang="en-US" sz="2400" dirty="0" smtClean="0">
                <a:latin typeface="+mj-lt"/>
              </a:rPr>
              <a:t> matrix (</a:t>
            </a:r>
            <a:r>
              <a:rPr lang="en-US" sz="2400" i="1" dirty="0" smtClean="0">
                <a:cs typeface="Times New Roman" pitchFamily="18" charset="0"/>
              </a:rPr>
              <a:t>I-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W</a:t>
            </a:r>
            <a:r>
              <a:rPr lang="en-US" sz="2400" dirty="0" smtClean="0">
                <a:latin typeface="+mj-lt"/>
                <a:sym typeface="Symbol"/>
              </a:rPr>
              <a:t>)</a:t>
            </a:r>
            <a:r>
              <a:rPr lang="en-US" sz="2400" baseline="30000" dirty="0" smtClean="0">
                <a:latin typeface="+mj-lt"/>
                <a:sym typeface="Symbol"/>
              </a:rPr>
              <a:t>-1 </a:t>
            </a:r>
            <a:r>
              <a:rPr lang="en-US" sz="2400" dirty="0" smtClean="0">
                <a:latin typeface="+mj-lt"/>
                <a:sym typeface="Symbol"/>
              </a:rPr>
              <a:t>has non-zero elements off the main diagonal.  These non-zero cross-partial derivatives imply the existence of spatial spillovers.  This follows from the power series approximation shown above:</a:t>
            </a:r>
            <a:r>
              <a:rPr lang="en-US" sz="2400" dirty="0" smtClean="0">
                <a:latin typeface="+mj-lt"/>
              </a:rPr>
              <a:t>     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66456028"/>
              </p:ext>
            </p:extLst>
          </p:nvPr>
        </p:nvGraphicFramePr>
        <p:xfrm>
          <a:off x="914400" y="5634318"/>
          <a:ext cx="7315200" cy="628073"/>
        </p:xfrm>
        <a:graphic>
          <a:graphicData uri="http://schemas.openxmlformats.org/presentationml/2006/ole">
            <p:oleObj spid="_x0000_s229570" name="Equation" r:id="rId5" imgW="251460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401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Spatial Effects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77724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sz="3200" kern="0" dirty="0" smtClean="0">
                <a:solidFill>
                  <a:srgbClr val="FFFF00"/>
                </a:solidFill>
              </a:rPr>
              <a:t>Spatial spillovers</a:t>
            </a:r>
          </a:p>
          <a:p>
            <a:pPr>
              <a:lnSpc>
                <a:spcPts val="3400"/>
              </a:lnSpc>
            </a:pPr>
            <a:r>
              <a:rPr lang="en-US" sz="3200" kern="0" dirty="0" smtClean="0">
                <a:solidFill>
                  <a:srgbClr val="FFFF00"/>
                </a:solidFill>
              </a:rPr>
              <a:t>Spatial feedbacks</a:t>
            </a:r>
            <a:endParaRPr lang="en-US" sz="3200" kern="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3999" y="2163897"/>
            <a:ext cx="6172275" cy="4236903"/>
            <a:chOff x="1523999" y="2163897"/>
            <a:chExt cx="6172275" cy="4236903"/>
          </a:xfrm>
        </p:grpSpPr>
        <p:pic>
          <p:nvPicPr>
            <p:cNvPr id="7" name="Picture 4" descr="http://ak.buy.com/db_assets/prod_lrg_images/005/205688005.jpg"/>
            <p:cNvPicPr>
              <a:picLocks noChangeAspect="1" noChangeArrowheads="1"/>
            </p:cNvPicPr>
            <p:nvPr/>
          </p:nvPicPr>
          <p:blipFill>
            <a:blip r:embed="rId3" cstate="print"/>
            <a:srcRect l="20407" t="12109" r="20142"/>
            <a:stretch>
              <a:fillRect/>
            </a:stretch>
          </p:blipFill>
          <p:spPr bwMode="auto">
            <a:xfrm>
              <a:off x="1523999" y="2163897"/>
              <a:ext cx="2819401" cy="423690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4953000" y="2225033"/>
              <a:ext cx="2743274" cy="4120894"/>
              <a:chOff x="5181526" y="2195116"/>
              <a:chExt cx="2476880" cy="394853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19801" y="2195116"/>
                <a:ext cx="1638605" cy="2048256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8572"/>
              <a:stretch/>
            </p:blipFill>
            <p:spPr>
              <a:xfrm>
                <a:off x="5181526" y="4099203"/>
                <a:ext cx="1597224" cy="2044446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xmlns="" val="40915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788"/>
            <a:ext cx="8991600" cy="25146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dirty="0" smtClean="0"/>
              <a:t>With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/>
              <a:t> row-standardized, the elements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/>
              <a:t> lie between 0 &amp; 1.  Further, under positive spatial autocorrelation,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dirty="0" smtClean="0">
                <a:sym typeface="Symbol"/>
              </a:rPr>
              <a:t>  is constrained to be strictly &lt; |1|.  Thus, the spatial spillovers associated with higher powers of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dirty="0" smtClean="0">
                <a:sym typeface="Symbol"/>
              </a:rPr>
              <a:t> &amp;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W</a:t>
            </a:r>
            <a:r>
              <a:rPr lang="en-US" sz="2800" dirty="0" smtClean="0">
                <a:sym typeface="Symbol"/>
              </a:rPr>
              <a:t> dampen out, often quickly.</a:t>
            </a:r>
            <a:endParaRPr lang="en-US" sz="28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304800" y="2465294"/>
            <a:ext cx="8534400" cy="4038600"/>
            <a:chOff x="304800" y="2465294"/>
            <a:chExt cx="8534400" cy="40386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304800" y="2465294"/>
              <a:ext cx="8534400" cy="403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81000" y="2563906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Again, assume:</a:t>
              </a:r>
              <a:endParaRPr lang="en-US" sz="2400" dirty="0">
                <a:latin typeface="+mn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882153" y="2590800"/>
              <a:ext cx="5782235" cy="1443335"/>
              <a:chOff x="1752600" y="1828800"/>
              <a:chExt cx="5478142" cy="11474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752600" y="1828800"/>
                <a:ext cx="1828800" cy="1143000"/>
                <a:chOff x="1752600" y="1828800"/>
                <a:chExt cx="1828800" cy="1143000"/>
              </a:xfrm>
            </p:grpSpPr>
            <p:sp>
              <p:nvSpPr>
                <p:cNvPr id="19" name="Rounded Rectangle 18"/>
                <p:cNvSpPr/>
                <p:nvPr/>
              </p:nvSpPr>
              <p:spPr bwMode="auto">
                <a:xfrm>
                  <a:off x="1752600" y="1828800"/>
                  <a:ext cx="1828800" cy="1143000"/>
                </a:xfrm>
                <a:prstGeom prst="roundRect">
                  <a:avLst/>
                </a:prstGeom>
                <a:noFill/>
                <a:ln w="571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940859" y="2173941"/>
                  <a:ext cx="144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0033CC"/>
                      </a:solidFill>
                      <a:latin typeface="+mn-lt"/>
                    </a:rPr>
                    <a:t>Region 1</a:t>
                  </a:r>
                  <a:endParaRPr lang="en-US" sz="2400" dirty="0">
                    <a:solidFill>
                      <a:srgbClr val="0033CC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581400" y="1833283"/>
                <a:ext cx="1828800" cy="1143000"/>
                <a:chOff x="1752600" y="1828800"/>
                <a:chExt cx="1828800" cy="1143000"/>
              </a:xfrm>
            </p:grpSpPr>
            <p:sp>
              <p:nvSpPr>
                <p:cNvPr id="17" name="Rounded Rectangle 16"/>
                <p:cNvSpPr/>
                <p:nvPr/>
              </p:nvSpPr>
              <p:spPr bwMode="auto">
                <a:xfrm>
                  <a:off x="1752600" y="1828800"/>
                  <a:ext cx="1828800" cy="1143000"/>
                </a:xfrm>
                <a:prstGeom prst="roundRect">
                  <a:avLst/>
                </a:prstGeom>
                <a:noFill/>
                <a:ln w="571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940859" y="2173941"/>
                  <a:ext cx="144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0033CC"/>
                      </a:solidFill>
                      <a:latin typeface="+mn-lt"/>
                    </a:rPr>
                    <a:t>Region 2</a:t>
                  </a:r>
                  <a:endParaRPr lang="en-US" sz="2400" dirty="0">
                    <a:solidFill>
                      <a:srgbClr val="0033CC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401942" y="1828800"/>
                <a:ext cx="1828800" cy="1143000"/>
                <a:chOff x="1753307" y="1828800"/>
                <a:chExt cx="1828800" cy="1143000"/>
              </a:xfrm>
            </p:grpSpPr>
            <p:sp>
              <p:nvSpPr>
                <p:cNvPr id="14" name="Rounded Rectangle 13"/>
                <p:cNvSpPr/>
                <p:nvPr/>
              </p:nvSpPr>
              <p:spPr bwMode="auto">
                <a:xfrm>
                  <a:off x="1753307" y="1828800"/>
                  <a:ext cx="1828800" cy="1143000"/>
                </a:xfrm>
                <a:prstGeom prst="roundRect">
                  <a:avLst/>
                </a:prstGeom>
                <a:noFill/>
                <a:ln w="571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940859" y="2173941"/>
                  <a:ext cx="1447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0033CC"/>
                      </a:solidFill>
                      <a:latin typeface="+mn-lt"/>
                    </a:rPr>
                    <a:t>Region 3</a:t>
                  </a:r>
                  <a:endParaRPr lang="en-US" sz="2400" dirty="0">
                    <a:solidFill>
                      <a:srgbClr val="0033CC"/>
                    </a:solidFill>
                    <a:latin typeface="+mn-lt"/>
                  </a:endParaRPr>
                </a:p>
              </p:txBody>
            </p:sp>
          </p:grpSp>
        </p:grpSp>
      </p:grp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40658" y="4150676"/>
            <a:ext cx="8305801" cy="2173924"/>
            <a:chOff x="340658" y="4150676"/>
            <a:chExt cx="8305801" cy="2173924"/>
          </a:xfrm>
        </p:grpSpPr>
        <p:sp>
          <p:nvSpPr>
            <p:cNvPr id="21" name="TextBox 20"/>
            <p:cNvSpPr txBox="1"/>
            <p:nvPr/>
          </p:nvSpPr>
          <p:spPr>
            <a:xfrm>
              <a:off x="340658" y="4150676"/>
              <a:ext cx="83058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Further, assume the row-standardized </a:t>
              </a:r>
              <a:r>
                <a:rPr lang="en-US" sz="2400" i="1" dirty="0" smtClean="0">
                  <a:cs typeface="Times New Roman" pitchFamily="18" charset="0"/>
                </a:rPr>
                <a:t>W</a:t>
              </a:r>
              <a:r>
                <a:rPr lang="en-US" sz="2400" dirty="0" smtClean="0">
                  <a:latin typeface="+mn-lt"/>
                </a:rPr>
                <a:t> matrix:</a:t>
              </a:r>
              <a:endParaRPr lang="en-US" sz="2400" dirty="0">
                <a:latin typeface="+mn-lt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886058418"/>
                </p:ext>
              </p:extLst>
            </p:nvPr>
          </p:nvGraphicFramePr>
          <p:xfrm>
            <a:off x="2859741" y="4681800"/>
            <a:ext cx="2819400" cy="1642800"/>
          </p:xfrm>
          <a:graphic>
            <a:graphicData uri="http://schemas.openxmlformats.org/presentationml/2006/ole">
              <p:oleObj spid="_x0000_s230497" name="Equation" r:id="rId4" imgW="1206360" imgH="711000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xmlns="" val="19455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1830" y="304800"/>
            <a:ext cx="8534400" cy="61990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9736823"/>
              </p:ext>
            </p:extLst>
          </p:nvPr>
        </p:nvGraphicFramePr>
        <p:xfrm>
          <a:off x="2133600" y="1295400"/>
          <a:ext cx="6077164" cy="1981200"/>
        </p:xfrm>
        <a:graphic>
          <a:graphicData uri="http://schemas.openxmlformats.org/presentationml/2006/ole">
            <p:oleObj spid="_x0000_s231611" name="Equation" r:id="rId4" imgW="2534278" imgH="901767" progId="Equation.3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06506" y="3429000"/>
            <a:ext cx="8264504" cy="2960206"/>
            <a:chOff x="506506" y="3429000"/>
            <a:chExt cx="8264504" cy="2960206"/>
          </a:xfrm>
        </p:grpSpPr>
        <p:sp>
          <p:nvSpPr>
            <p:cNvPr id="25" name="TextBox 24"/>
            <p:cNvSpPr txBox="1"/>
            <p:nvPr/>
          </p:nvSpPr>
          <p:spPr>
            <a:xfrm>
              <a:off x="533400" y="34290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a</a:t>
              </a:r>
              <a:r>
                <a:rPr lang="en-US" sz="2400" dirty="0" smtClean="0">
                  <a:latin typeface="+mn-lt"/>
                </a:rPr>
                <a:t>nd its inverse:</a:t>
              </a:r>
              <a:endParaRPr lang="en-US" sz="2400" dirty="0">
                <a:latin typeface="+mn-lt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95797865"/>
                </p:ext>
              </p:extLst>
            </p:nvPr>
          </p:nvGraphicFramePr>
          <p:xfrm>
            <a:off x="506506" y="3673280"/>
            <a:ext cx="8264504" cy="2715926"/>
          </p:xfrm>
          <a:graphic>
            <a:graphicData uri="http://schemas.openxmlformats.org/presentationml/2006/ole">
              <p:oleObj spid="_x0000_s231612" name="Equation" r:id="rId5" imgW="2882880" imgH="990360" progId="Equation.3">
                <p:embed/>
              </p:oleObj>
            </a:graphicData>
          </a:graphic>
        </p:graphicFrame>
      </p:grp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34082" cy="609600"/>
          </a:xfrm>
        </p:spPr>
        <p:txBody>
          <a:bodyPr/>
          <a:lstStyle/>
          <a:p>
            <a:pPr algn="l">
              <a:lnSpc>
                <a:spcPts val="3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For this particular weights matrix, we have (by simple matrix arithmetic):</a:t>
            </a:r>
          </a:p>
        </p:txBody>
      </p:sp>
    </p:spTree>
    <p:extLst>
      <p:ext uri="{BB962C8B-B14F-4D97-AF65-F5344CB8AC3E}">
        <p14:creationId xmlns:p14="http://schemas.microsoft.com/office/powerpoint/2010/main" xmlns="" val="349448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1830" y="304800"/>
            <a:ext cx="8534400" cy="61990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5142" y="336177"/>
            <a:ext cx="8234082" cy="609600"/>
          </a:xfrm>
        </p:spPr>
        <p:txBody>
          <a:bodyPr/>
          <a:lstStyle/>
          <a:p>
            <a:pPr algn="l">
              <a:lnSpc>
                <a:spcPts val="3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Thus: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79439843"/>
              </p:ext>
            </p:extLst>
          </p:nvPr>
        </p:nvGraphicFramePr>
        <p:xfrm>
          <a:off x="762001" y="778378"/>
          <a:ext cx="7696200" cy="2542138"/>
        </p:xfrm>
        <a:graphic>
          <a:graphicData uri="http://schemas.openxmlformats.org/presentationml/2006/ole">
            <p:oleObj spid="_x0000_s232549" name="Equation" r:id="rId4" imgW="3619440" imgH="126972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3752" y="3437965"/>
            <a:ext cx="8323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</a:t>
            </a:r>
            <a:r>
              <a:rPr lang="en-US" sz="2400" i="1" dirty="0" smtClean="0">
                <a:cs typeface="Times New Roman" pitchFamily="18" charset="0"/>
              </a:rPr>
              <a:t>n</a:t>
            </a:r>
            <a:r>
              <a:rPr lang="en-US" sz="2400" dirty="0" smtClean="0">
                <a:latin typeface="+mj-lt"/>
              </a:rPr>
              <a:t> x </a:t>
            </a:r>
            <a:r>
              <a:rPr lang="en-US" sz="2400" i="1" dirty="0" smtClean="0">
                <a:cs typeface="Times New Roman" pitchFamily="18" charset="0"/>
              </a:rPr>
              <a:t>n</a:t>
            </a:r>
            <a:r>
              <a:rPr lang="en-US" sz="2400" dirty="0" smtClean="0">
                <a:latin typeface="+mj-lt"/>
              </a:rPr>
              <a:t> matrix of partial derivatives is a function of the exogenously specified weights matrix, </a:t>
            </a:r>
            <a:r>
              <a:rPr lang="en-US" sz="2400" i="1" dirty="0" smtClean="0">
                <a:cs typeface="Times New Roman" pitchFamily="18" charset="0"/>
              </a:rPr>
              <a:t>W</a:t>
            </a:r>
            <a:r>
              <a:rPr lang="en-US" sz="2400" dirty="0" smtClean="0">
                <a:latin typeface="+mj-lt"/>
              </a:rPr>
              <a:t>, the spatial scalar parameter,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</a:t>
            </a:r>
            <a:r>
              <a:rPr lang="en-US" sz="2400" dirty="0" smtClean="0">
                <a:latin typeface="+mj-lt"/>
                <a:sym typeface="Symbol"/>
              </a:rPr>
              <a:t> , and the parameter </a:t>
            </a:r>
            <a:r>
              <a:rPr lang="el-GR" sz="2400" i="1" dirty="0" smtClean="0">
                <a:cs typeface="Times New Roman" pitchFamily="18" charset="0"/>
                <a:sym typeface="Symbol"/>
              </a:rPr>
              <a:t>β</a:t>
            </a:r>
            <a:r>
              <a:rPr lang="en-US" sz="2400" i="1" baseline="-25000" dirty="0" smtClean="0">
                <a:cs typeface="Times New Roman" pitchFamily="18" charset="0"/>
                <a:sym typeface="Symbol"/>
              </a:rPr>
              <a:t>k</a:t>
            </a:r>
            <a:r>
              <a:rPr lang="en-US" sz="2400" dirty="0" smtClean="0">
                <a:latin typeface="+mj-lt"/>
                <a:sym typeface="Symbol"/>
              </a:rPr>
              <a:t>.  But the </a:t>
            </a:r>
            <a:r>
              <a:rPr lang="el-GR" sz="2400" i="1" dirty="0" smtClean="0">
                <a:cs typeface="Times New Roman" pitchFamily="18" charset="0"/>
                <a:sym typeface="Symbol"/>
              </a:rPr>
              <a:t>β</a:t>
            </a:r>
            <a:r>
              <a:rPr lang="en-US" sz="2400" dirty="0" smtClean="0">
                <a:latin typeface="+mj-lt"/>
                <a:sym typeface="Symbol"/>
              </a:rPr>
              <a:t>-term appears not only along the major diagonal but also in the cross-partial derivatives.  When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</a:t>
            </a:r>
            <a:r>
              <a:rPr lang="en-US" sz="2400" dirty="0" smtClean="0">
                <a:latin typeface="+mj-lt"/>
                <a:sym typeface="Symbol"/>
              </a:rPr>
              <a:t> = 0, the matrix of partial derivatives is the one we saw for the SLM.  When </a:t>
            </a:r>
            <a:r>
              <a:rPr lang="en-US" sz="2400" i="1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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sym typeface="Symbol"/>
              </a:rPr>
              <a:t> 0, the partial derivatives (diagonal) are greater than the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β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sym typeface="Symbol"/>
              </a:rPr>
              <a:t>-term,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sym typeface="Symbol"/>
              </a:rPr>
              <a:t>augmented by spatial spillovers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sym typeface="Symbol"/>
              </a:rPr>
              <a:t>as follows: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72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41830" y="304800"/>
            <a:ext cx="8534400" cy="61990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07894"/>
            <a:ext cx="6181164" cy="1143000"/>
          </a:xfrm>
        </p:spPr>
        <p:txBody>
          <a:bodyPr/>
          <a:lstStyle/>
          <a:p>
            <a:pPr algn="l">
              <a:lnSpc>
                <a:spcPts val="3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Diagonal terms of the partial derivatives matrix (for our 3-region example and the specified 1</a:t>
            </a:r>
            <a:r>
              <a:rPr lang="en-US" sz="2400" baseline="30000" dirty="0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-order weights matrix,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chemeClr val="tx1"/>
                </a:solidFill>
              </a:rPr>
              <a:t>):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81219681"/>
              </p:ext>
            </p:extLst>
          </p:nvPr>
        </p:nvGraphicFramePr>
        <p:xfrm>
          <a:off x="649941" y="1828800"/>
          <a:ext cx="7927869" cy="1219200"/>
        </p:xfrm>
        <a:graphic>
          <a:graphicData uri="http://schemas.openxmlformats.org/presentationml/2006/ole">
            <p:oleObj spid="_x0000_s233658" name="Equation" r:id="rId4" imgW="3276360" imgH="482400" progId="Equation.3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8790279"/>
              </p:ext>
            </p:extLst>
          </p:nvPr>
        </p:nvGraphicFramePr>
        <p:xfrm>
          <a:off x="685801" y="3333685"/>
          <a:ext cx="3809999" cy="1162114"/>
        </p:xfrm>
        <a:graphic>
          <a:graphicData uri="http://schemas.openxmlformats.org/presentationml/2006/ole">
            <p:oleObj spid="_x0000_s233659" name="Equation" r:id="rId5" imgW="1295280" imgH="4572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7859" y="4971871"/>
            <a:ext cx="763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Times New Roman" pitchFamily="18" charset="0"/>
                <a:sym typeface="Symbol"/>
              </a:rPr>
              <a:t>Again, when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</a:t>
            </a:r>
            <a:r>
              <a:rPr lang="en-US" sz="2400" dirty="0" smtClean="0">
                <a:latin typeface="+mj-lt"/>
                <a:sym typeface="Symbol"/>
              </a:rPr>
              <a:t> = 0, the diagonal partial derivatives are simply the </a:t>
            </a:r>
            <a:r>
              <a:rPr lang="el-GR" sz="2400" i="1" dirty="0" smtClean="0">
                <a:solidFill>
                  <a:srgbClr val="000000"/>
                </a:solidFill>
                <a:cs typeface="Times New Roman" pitchFamily="18" charset="0"/>
                <a:sym typeface="Symbol"/>
              </a:rPr>
              <a:t>β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sym typeface="Symbol"/>
              </a:rPr>
              <a:t>-terms. </a:t>
            </a:r>
            <a:r>
              <a:rPr lang="en-US" sz="2400" dirty="0">
                <a:latin typeface="+mj-lt"/>
                <a:sym typeface="Symbol"/>
              </a:rPr>
              <a:t>When</a:t>
            </a:r>
            <a:r>
              <a:rPr lang="en-US" sz="2400" dirty="0">
                <a:sym typeface="Symbol"/>
              </a:rPr>
              <a:t> </a:t>
            </a:r>
            <a:r>
              <a:rPr lang="en-US" sz="2400" i="1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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/>
              </a:rPr>
              <a:t>  0, the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sym typeface="Symbol"/>
              </a:rPr>
              <a:t>diagonal elements represent the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  <a:sym typeface="Symbol"/>
              </a:rPr>
              <a:t>β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sym typeface="Symbol"/>
              </a:rPr>
              <a:t>-terms, </a:t>
            </a:r>
            <a:r>
              <a:rPr lang="en-US" sz="2400" dirty="0">
                <a:solidFill>
                  <a:srgbClr val="000000"/>
                </a:solidFill>
                <a:latin typeface="Arial"/>
                <a:sym typeface="Symbol"/>
              </a:rPr>
              <a:t>augmented by spatial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sym typeface="Symbol"/>
              </a:rPr>
              <a:t>spillovers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2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7565"/>
            <a:ext cx="7288306" cy="609600"/>
          </a:xfrm>
        </p:spPr>
        <p:txBody>
          <a:bodyPr/>
          <a:lstStyle/>
          <a:p>
            <a:r>
              <a:rPr lang="en-US" dirty="0" smtClean="0"/>
              <a:t>Simple example revisited…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1938" y="927100"/>
            <a:ext cx="8610600" cy="562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10871" y="1048871"/>
            <a:ext cx="5490882" cy="1147483"/>
            <a:chOff x="1752600" y="1828800"/>
            <a:chExt cx="5490882" cy="1147483"/>
          </a:xfrm>
        </p:grpSpPr>
        <p:grpSp>
          <p:nvGrpSpPr>
            <p:cNvPr id="5" name="Group 4"/>
            <p:cNvGrpSpPr/>
            <p:nvPr/>
          </p:nvGrpSpPr>
          <p:grpSpPr>
            <a:xfrm>
              <a:off x="1752600" y="1828800"/>
              <a:ext cx="1828800" cy="1143000"/>
              <a:chOff x="1752600" y="1828800"/>
              <a:chExt cx="1828800" cy="1143000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1752600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1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81400" y="1833283"/>
              <a:ext cx="1828800" cy="1143000"/>
              <a:chOff x="1752600" y="1828800"/>
              <a:chExt cx="1828800" cy="11430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1752600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2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14682" y="1828800"/>
              <a:ext cx="1828800" cy="1143000"/>
              <a:chOff x="1766047" y="1828800"/>
              <a:chExt cx="1828800" cy="1143000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1766047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3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008530" y="2214283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Assume:</a:t>
            </a:r>
          </a:p>
          <a:p>
            <a:r>
              <a:rPr lang="en-US" sz="2400" dirty="0" smtClean="0">
                <a:latin typeface="+mn-lt"/>
              </a:rPr>
              <a:t>    3 regions; independent observations</a:t>
            </a:r>
          </a:p>
          <a:p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SAR model</a:t>
            </a:r>
          </a:p>
          <a:p>
            <a:r>
              <a:rPr lang="en-US" sz="2400" dirty="0" smtClean="0">
                <a:latin typeface="+mn-lt"/>
              </a:rPr>
              <a:t>    Dependent variable </a:t>
            </a:r>
            <a:r>
              <a:rPr lang="en-US" sz="2400" i="1" dirty="0" smtClean="0">
                <a:cs typeface="Times New Roman" pitchFamily="18" charset="0"/>
              </a:rPr>
              <a:t>y </a:t>
            </a:r>
            <a:r>
              <a:rPr lang="en-US" sz="2400" dirty="0" smtClean="0">
                <a:latin typeface="+mn-lt"/>
                <a:cs typeface="Times New Roman" pitchFamily="18" charset="0"/>
              </a:rPr>
              <a:t>;  </a:t>
            </a:r>
            <a:r>
              <a:rPr lang="en-US" sz="2400" dirty="0" smtClean="0">
                <a:latin typeface="+mn-lt"/>
              </a:rPr>
              <a:t>Independent variable 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</a:p>
          <a:p>
            <a:r>
              <a:rPr lang="en-US" sz="2400" dirty="0" smtClean="0">
                <a:latin typeface="+mn-lt"/>
              </a:rPr>
              <a:t>    Slope coefficient for 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  <a:r>
              <a:rPr lang="en-US" sz="2400" dirty="0" smtClean="0">
                <a:latin typeface="+mn-lt"/>
              </a:rPr>
              <a:t>, </a:t>
            </a:r>
            <a:r>
              <a:rPr lang="el-GR" sz="2400" i="1" dirty="0" smtClean="0">
                <a:cs typeface="Times New Roman" pitchFamily="18" charset="0"/>
              </a:rPr>
              <a:t>β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  <a:r>
              <a:rPr lang="en-US" sz="2400" dirty="0" smtClean="0">
                <a:latin typeface="+mn-lt"/>
              </a:rPr>
              <a:t> = 2</a:t>
            </a:r>
            <a:endParaRPr lang="en-US" sz="2400" dirty="0"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4724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Partial derivatives matrix for 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baseline="-25000" dirty="0" smtClean="0">
                <a:cs typeface="Times New Roman" pitchFamily="18" charset="0"/>
              </a:rPr>
              <a:t>1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3268998"/>
              </p:ext>
            </p:extLst>
          </p:nvPr>
        </p:nvGraphicFramePr>
        <p:xfrm>
          <a:off x="2317750" y="4284663"/>
          <a:ext cx="6107113" cy="2039937"/>
        </p:xfrm>
        <a:graphic>
          <a:graphicData uri="http://schemas.openxmlformats.org/presentationml/2006/ole">
            <p:oleObj spid="_x0000_s234591" name="Equation" r:id="rId4" imgW="3581280" imgH="12697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852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37565"/>
            <a:ext cx="7288306" cy="609600"/>
          </a:xfrm>
        </p:spPr>
        <p:txBody>
          <a:bodyPr/>
          <a:lstStyle/>
          <a:p>
            <a:r>
              <a:rPr lang="en-US" dirty="0" smtClean="0"/>
              <a:t>Simple example </a:t>
            </a:r>
            <a:r>
              <a:rPr lang="en-US" sz="2000" dirty="0" smtClean="0"/>
              <a:t>(continued) </a:t>
            </a:r>
            <a:r>
              <a:rPr lang="en-US" dirty="0" smtClean="0"/>
              <a:t>…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1938" y="927100"/>
            <a:ext cx="8610600" cy="5626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810871" y="1048871"/>
            <a:ext cx="5490882" cy="1147483"/>
            <a:chOff x="1752600" y="1828800"/>
            <a:chExt cx="5490882" cy="1147483"/>
          </a:xfrm>
        </p:grpSpPr>
        <p:grpSp>
          <p:nvGrpSpPr>
            <p:cNvPr id="5" name="Group 4"/>
            <p:cNvGrpSpPr/>
            <p:nvPr/>
          </p:nvGrpSpPr>
          <p:grpSpPr>
            <a:xfrm>
              <a:off x="1752600" y="1828800"/>
              <a:ext cx="1828800" cy="1143000"/>
              <a:chOff x="1752600" y="1828800"/>
              <a:chExt cx="1828800" cy="1143000"/>
            </a:xfrm>
          </p:grpSpPr>
          <p:sp>
            <p:nvSpPr>
              <p:cNvPr id="2" name="Rounded Rectangle 1"/>
              <p:cNvSpPr/>
              <p:nvPr/>
            </p:nvSpPr>
            <p:spPr bwMode="auto">
              <a:xfrm>
                <a:off x="1752600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1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581400" y="1833283"/>
              <a:ext cx="1828800" cy="1143000"/>
              <a:chOff x="1752600" y="1828800"/>
              <a:chExt cx="1828800" cy="1143000"/>
            </a:xfrm>
          </p:grpSpPr>
          <p:sp>
            <p:nvSpPr>
              <p:cNvPr id="15" name="Rounded Rectangle 14"/>
              <p:cNvSpPr/>
              <p:nvPr/>
            </p:nvSpPr>
            <p:spPr bwMode="auto">
              <a:xfrm>
                <a:off x="1752600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2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414682" y="1828800"/>
              <a:ext cx="1828800" cy="1143000"/>
              <a:chOff x="1766047" y="1828800"/>
              <a:chExt cx="1828800" cy="1143000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1766047" y="1828800"/>
                <a:ext cx="1828800" cy="1143000"/>
              </a:xfrm>
              <a:prstGeom prst="roundRect">
                <a:avLst/>
              </a:pr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40859" y="2173941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33CC"/>
                    </a:solidFill>
                    <a:latin typeface="+mn-lt"/>
                  </a:rPr>
                  <a:t>Region 3</a:t>
                </a:r>
                <a:endParaRPr lang="en-US" sz="2400" dirty="0">
                  <a:solidFill>
                    <a:srgbClr val="0033CC"/>
                  </a:solidFill>
                  <a:latin typeface="+mn-lt"/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768568" y="2514600"/>
            <a:ext cx="5595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Further, assume an increase by 10 units the value of </a:t>
            </a:r>
            <a:r>
              <a:rPr lang="en-US" sz="2400" i="1" dirty="0" smtClean="0">
                <a:cs typeface="Times New Roman" pitchFamily="18" charset="0"/>
              </a:rPr>
              <a:t>x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 in Region 3:</a:t>
            </a:r>
            <a:endParaRPr lang="en-US" sz="2400" dirty="0"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9791002"/>
              </p:ext>
            </p:extLst>
          </p:nvPr>
        </p:nvGraphicFramePr>
        <p:xfrm>
          <a:off x="795338" y="3748088"/>
          <a:ext cx="7597775" cy="1874837"/>
        </p:xfrm>
        <a:graphic>
          <a:graphicData uri="http://schemas.openxmlformats.org/presentationml/2006/ole">
            <p:oleObj spid="_x0000_s235616" name="Equation" r:id="rId4" imgW="4736880" imgH="11430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41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8941"/>
            <a:ext cx="8610600" cy="62842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2590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When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</a:t>
            </a:r>
            <a:r>
              <a:rPr lang="en-US" sz="2400" dirty="0" smtClean="0">
                <a:latin typeface="+mn-lt"/>
                <a:sym typeface="Symbol"/>
              </a:rPr>
              <a:t> = 0, we obtain the earlier results for the SLM (i.e., increase of 10 units for variable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x</a:t>
            </a:r>
            <a:r>
              <a:rPr lang="en-US" sz="2400" baseline="-25000" dirty="0" smtClean="0">
                <a:latin typeface="+mn-lt"/>
                <a:sym typeface="Symbol"/>
              </a:rPr>
              <a:t>1</a:t>
            </a:r>
            <a:r>
              <a:rPr lang="en-US" sz="2400" dirty="0" smtClean="0">
                <a:latin typeface="+mn-lt"/>
                <a:sym typeface="Symbol"/>
              </a:rPr>
              <a:t> in Region 3 results in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y</a:t>
            </a:r>
            <a:r>
              <a:rPr lang="en-US" sz="2400" baseline="-25000" dirty="0" smtClean="0">
                <a:latin typeface="+mn-lt"/>
                <a:sym typeface="Symbol"/>
              </a:rPr>
              <a:t>3</a:t>
            </a:r>
            <a:r>
              <a:rPr lang="en-US" sz="2400" dirty="0" smtClean="0">
                <a:latin typeface="+mn-lt"/>
                <a:sym typeface="Symbol"/>
              </a:rPr>
              <a:t> increasing by 20 units):</a:t>
            </a:r>
            <a:endParaRPr lang="en-US" sz="2400" dirty="0"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5883108"/>
              </p:ext>
            </p:extLst>
          </p:nvPr>
        </p:nvGraphicFramePr>
        <p:xfrm>
          <a:off x="795338" y="431800"/>
          <a:ext cx="7597775" cy="1874838"/>
        </p:xfrm>
        <a:graphic>
          <a:graphicData uri="http://schemas.openxmlformats.org/presentationml/2006/ole">
            <p:oleObj spid="_x0000_s236731" name="Equation" r:id="rId4" imgW="4736880" imgH="1143000" progId="Equation.3">
              <p:embed/>
            </p:oleObj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5166675"/>
              </p:ext>
            </p:extLst>
          </p:nvPr>
        </p:nvGraphicFramePr>
        <p:xfrm>
          <a:off x="1792288" y="3938588"/>
          <a:ext cx="5524500" cy="2095500"/>
        </p:xfrm>
        <a:graphic>
          <a:graphicData uri="http://schemas.openxmlformats.org/presentationml/2006/ole">
            <p:oleObj spid="_x0000_s236732" name="Equation" r:id="rId5" imgW="1815840" imgH="7873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606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8941"/>
            <a:ext cx="8610600" cy="62842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2514600"/>
            <a:ext cx="7247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If, however,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</a:t>
            </a:r>
            <a:r>
              <a:rPr lang="en-US" sz="2400" dirty="0" smtClean="0">
                <a:latin typeface="+mn-lt"/>
                <a:sym typeface="Symbol"/>
              </a:rPr>
              <a:t> = 0.2, then we see that an increase of 10 units for variable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x</a:t>
            </a:r>
            <a:r>
              <a:rPr lang="en-US" sz="2400" baseline="-25000" dirty="0" smtClean="0">
                <a:latin typeface="+mn-lt"/>
                <a:sym typeface="Symbol"/>
              </a:rPr>
              <a:t>1</a:t>
            </a:r>
            <a:r>
              <a:rPr lang="en-US" sz="2400" dirty="0" smtClean="0">
                <a:latin typeface="+mn-lt"/>
                <a:sym typeface="Symbol"/>
              </a:rPr>
              <a:t> in Region 3 results in </a:t>
            </a:r>
            <a:r>
              <a:rPr lang="en-US" sz="2400" i="1" dirty="0" smtClean="0">
                <a:cs typeface="Times New Roman" pitchFamily="18" charset="0"/>
                <a:sym typeface="Symbol"/>
              </a:rPr>
              <a:t>y</a:t>
            </a:r>
            <a:r>
              <a:rPr lang="en-US" sz="2400" dirty="0" smtClean="0">
                <a:latin typeface="+mn-lt"/>
                <a:sym typeface="Symbol"/>
              </a:rPr>
              <a:t> increasing in all regions:</a:t>
            </a:r>
            <a:endParaRPr lang="en-US" sz="2400" dirty="0"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4560375"/>
              </p:ext>
            </p:extLst>
          </p:nvPr>
        </p:nvGraphicFramePr>
        <p:xfrm>
          <a:off x="348587" y="340659"/>
          <a:ext cx="8490613" cy="2057400"/>
        </p:xfrm>
        <a:graphic>
          <a:graphicData uri="http://schemas.openxmlformats.org/presentationml/2006/ole">
            <p:oleObj spid="_x0000_s237749" name="Equation" r:id="rId4" imgW="5292291" imgH="1253437" progId="Equation.3">
              <p:embed/>
            </p:oleObj>
          </a:graphicData>
        </a:graphic>
      </p:graphicFrame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22885825"/>
              </p:ext>
            </p:extLst>
          </p:nvPr>
        </p:nvGraphicFramePr>
        <p:xfrm>
          <a:off x="1131319" y="3962400"/>
          <a:ext cx="6945881" cy="2020887"/>
        </p:xfrm>
        <a:graphic>
          <a:graphicData uri="http://schemas.openxmlformats.org/presentationml/2006/ole">
            <p:oleObj spid="_x0000_s237750" name="Equation" r:id="rId5" imgW="3136680" imgH="10159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943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8941"/>
            <a:ext cx="8610600" cy="62842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336177"/>
            <a:ext cx="724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n-lt"/>
              </a:rPr>
              <a:t>Can we describe this outcome?</a:t>
            </a:r>
            <a:endParaRPr lang="en-US" sz="3600" dirty="0"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3782219"/>
              </p:ext>
            </p:extLst>
          </p:nvPr>
        </p:nvGraphicFramePr>
        <p:xfrm>
          <a:off x="1504950" y="1066800"/>
          <a:ext cx="6229350" cy="1828800"/>
        </p:xfrm>
        <a:graphic>
          <a:graphicData uri="http://schemas.openxmlformats.org/presentationml/2006/ole">
            <p:oleObj spid="_x0000_s238687" name="Equation" r:id="rId4" imgW="3111480" imgH="101592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4447" y="2949476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cs typeface="Times New Roman" pitchFamily="18" charset="0"/>
              </a:rPr>
              <a:t>y</a:t>
            </a:r>
            <a:r>
              <a:rPr lang="en-US" sz="2400" dirty="0" smtClean="0">
                <a:latin typeface="+mn-lt"/>
              </a:rPr>
              <a:t> increases everywhere because of spatial spillovers.  The spillover effect is strongest for Region 2 (an immediate neighbor of Region 3 (which we might have anticipated because of the 1</a:t>
            </a:r>
            <a:r>
              <a:rPr lang="en-US" sz="2400" baseline="30000" dirty="0" smtClean="0">
                <a:latin typeface="+mn-lt"/>
              </a:rPr>
              <a:t>st</a:t>
            </a:r>
            <a:r>
              <a:rPr lang="en-US" sz="2400" dirty="0" smtClean="0">
                <a:latin typeface="+mn-lt"/>
              </a:rPr>
              <a:t>-order spatial weights matrix, </a:t>
            </a:r>
            <a:r>
              <a:rPr lang="en-US" sz="2400" i="1" dirty="0" smtClean="0">
                <a:cs typeface="Times New Roman" pitchFamily="18" charset="0"/>
              </a:rPr>
              <a:t>W</a:t>
            </a:r>
            <a:r>
              <a:rPr lang="en-US" sz="2400" dirty="0" smtClean="0">
                <a:latin typeface="+mn-lt"/>
              </a:rPr>
              <a:t>).  But Region 1 is a “neighbor of the neighbor” and also is affected by the change in Region 3 for this SAR model.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447" y="52766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  <a:cs typeface="Times New Roman" pitchFamily="18" charset="0"/>
              </a:rPr>
              <a:t>But why did </a:t>
            </a:r>
            <a:r>
              <a:rPr lang="en-US" sz="2400" i="1" dirty="0" smtClean="0">
                <a:cs typeface="Times New Roman" pitchFamily="18" charset="0"/>
              </a:rPr>
              <a:t>y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in Region 3 increase by more than 20?  The answer is </a:t>
            </a:r>
            <a:r>
              <a:rPr lang="en-US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feedback spillover</a:t>
            </a:r>
            <a:r>
              <a:rPr lang="en-US" sz="2400" dirty="0" smtClean="0">
                <a:latin typeface="+mn-lt"/>
                <a:cs typeface="Times New Roman" pitchFamily="18" charset="0"/>
              </a:rPr>
              <a:t>.  A portion of the change in the other regions is feeding back to further change </a:t>
            </a:r>
            <a:r>
              <a:rPr lang="en-US" sz="2400" i="1" dirty="0" smtClean="0">
                <a:cs typeface="Times New Roman" pitchFamily="18" charset="0"/>
              </a:rPr>
              <a:t>y</a:t>
            </a:r>
            <a:r>
              <a:rPr lang="en-US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en-US" sz="2400" dirty="0" smtClean="0">
                <a:latin typeface="+mn-lt"/>
                <a:cs typeface="Times New Roman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6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68941"/>
            <a:ext cx="8610600" cy="62842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1317" y="336177"/>
            <a:ext cx="7844118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dirty="0" smtClean="0">
                <a:latin typeface="+mn-lt"/>
              </a:rPr>
              <a:t>Calculate the extent of spatial spillover for this simple SAR model by subtracting the results for </a:t>
            </a:r>
            <a:r>
              <a:rPr lang="en-US" sz="3600" i="1" dirty="0" smtClean="0">
                <a:cs typeface="Times New Roman" pitchFamily="18" charset="0"/>
                <a:sym typeface="Symbol"/>
              </a:rPr>
              <a:t></a:t>
            </a:r>
            <a:r>
              <a:rPr lang="en-US" sz="3600" dirty="0" smtClean="0">
                <a:latin typeface="+mn-lt"/>
                <a:sym typeface="Symbol"/>
              </a:rPr>
              <a:t> = 0.0 from the results for </a:t>
            </a:r>
            <a:r>
              <a:rPr lang="en-US" sz="3600" i="1" dirty="0">
                <a:cs typeface="Times New Roman" pitchFamily="18" charset="0"/>
                <a:sym typeface="Symbol"/>
              </a:rPr>
              <a:t></a:t>
            </a:r>
            <a:r>
              <a:rPr lang="en-US" sz="3600" dirty="0">
                <a:sym typeface="Symbol"/>
              </a:rPr>
              <a:t> </a:t>
            </a:r>
            <a:r>
              <a:rPr lang="en-US" sz="3600" dirty="0">
                <a:latin typeface="+mn-lt"/>
                <a:sym typeface="Symbol"/>
              </a:rPr>
              <a:t>= </a:t>
            </a:r>
            <a:r>
              <a:rPr lang="en-US" sz="3600" dirty="0" smtClean="0">
                <a:latin typeface="+mn-lt"/>
                <a:sym typeface="Symbol"/>
              </a:rPr>
              <a:t>0.2</a:t>
            </a:r>
            <a:endParaRPr lang="en-US" sz="3600" dirty="0">
              <a:latin typeface="+mn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38664153"/>
              </p:ext>
            </p:extLst>
          </p:nvPr>
        </p:nvGraphicFramePr>
        <p:xfrm>
          <a:off x="1428003" y="2595563"/>
          <a:ext cx="6410325" cy="1824037"/>
        </p:xfrm>
        <a:graphic>
          <a:graphicData uri="http://schemas.openxmlformats.org/presentationml/2006/ole">
            <p:oleObj spid="_x0000_s239706" name="Equation" r:id="rId4" imgW="2286000" imgH="7365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9120" y="47244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  <a:cs typeface="Times New Roman" pitchFamily="18" charset="0"/>
              </a:rPr>
              <a:t>The change in Region 3 spills over to affect Region 2 and, much more mildly, even Region 1.  Since Region 3 is also a neighbor or Region 2, the same degree of spillover comes back to Region 3 as feedback spillover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53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GB" dirty="0" smtClean="0"/>
              <a:t>Spatial Lag Model (SAR model)</a:t>
            </a:r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37920" y="1524000"/>
            <a:ext cx="6908800" cy="1219200"/>
            <a:chOff x="336" y="1008"/>
            <a:chExt cx="4352" cy="768"/>
          </a:xfrm>
        </p:grpSpPr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336" y="1008"/>
              <a:ext cx="4352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3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26923745"/>
                </p:ext>
              </p:extLst>
            </p:nvPr>
          </p:nvGraphicFramePr>
          <p:xfrm>
            <a:off x="510" y="1043"/>
            <a:ext cx="4029" cy="717"/>
          </p:xfrm>
          <a:graphic>
            <a:graphicData uri="http://schemas.openxmlformats.org/presentationml/2006/ole">
              <p:oleObj spid="_x0000_s259110" name="Equation" r:id="rId4" imgW="1143000" imgH="203040" progId="Equation.3">
                <p:embed/>
              </p:oleObj>
            </a:graphicData>
          </a:graphic>
        </p:graphicFrame>
      </p:grpSp>
      <p:sp>
        <p:nvSpPr>
          <p:cNvPr id="1704966" name="Text Box 6"/>
          <p:cNvSpPr txBox="1">
            <a:spLocks noChangeArrowheads="1"/>
          </p:cNvSpPr>
          <p:nvPr/>
        </p:nvSpPr>
        <p:spPr bwMode="auto">
          <a:xfrm>
            <a:off x="899160" y="3154680"/>
            <a:ext cx="747268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34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Model assumes large-scale spatial heterogeneity is handled by </a:t>
            </a:r>
            <a:r>
              <a:rPr lang="en-US" sz="3200" b="1" i="1" dirty="0" smtClean="0">
                <a:solidFill>
                  <a:srgbClr val="FFFF00"/>
                </a:solidFill>
              </a:rPr>
              <a:t>X</a:t>
            </a:r>
            <a:r>
              <a:rPr lang="el-GR" sz="3200" b="1" i="1" dirty="0">
                <a:solidFill>
                  <a:srgbClr val="FFFF00"/>
                </a:solidFill>
                <a:cs typeface="Times New Roman" pitchFamily="18" charset="0"/>
                <a:sym typeface="WP Greek Century" pitchFamily="2" charset="2"/>
              </a:rPr>
              <a:t>β</a:t>
            </a:r>
            <a:r>
              <a:rPr lang="en-US" sz="3200" i="1" dirty="0">
                <a:solidFill>
                  <a:srgbClr val="FFFF00"/>
                </a:solidFill>
                <a:latin typeface="Arial" charset="0"/>
                <a:sym typeface="WP Greek Century" pitchFamily="2" charset="2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;</a:t>
            </a:r>
          </a:p>
          <a:p>
            <a:pPr algn="ctr" eaLnBrk="1" hangingPunct="1">
              <a:lnSpc>
                <a:spcPts val="34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remaining small-scale (localized) spatial dependence is handled as an 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autoregressive, </a:t>
            </a: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interactive, 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effect through</a:t>
            </a:r>
            <a:r>
              <a:rPr lang="en-US" sz="32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sym typeface="WP Greek Century" pitchFamily="2" charset="2"/>
              </a:rPr>
              <a:t>Wy</a:t>
            </a:r>
            <a:r>
              <a:rPr lang="en-US" sz="3200" i="1" dirty="0" smtClean="0">
                <a:solidFill>
                  <a:srgbClr val="FFFF00"/>
                </a:solidFill>
                <a:sym typeface="WP Greek Century" pitchFamily="2" charset="2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+mn-lt"/>
                <a:sym typeface="WP Greek Century" pitchFamily="2" charset="2"/>
              </a:rPr>
              <a:t>&amp;</a:t>
            </a:r>
            <a:r>
              <a:rPr lang="en-US" sz="3200" i="1" dirty="0" smtClean="0">
                <a:solidFill>
                  <a:srgbClr val="FFFF00"/>
                </a:solidFill>
                <a:sym typeface="WP Greek Century" pitchFamily="2" charset="2"/>
              </a:rPr>
              <a:t> </a:t>
            </a:r>
            <a:r>
              <a:rPr lang="en-US" sz="3200" i="1" dirty="0" smtClean="0">
                <a:solidFill>
                  <a:srgbClr val="FFFF00"/>
                </a:solidFill>
                <a:sym typeface="Symbol"/>
              </a:rPr>
              <a:t></a:t>
            </a:r>
            <a:endParaRPr lang="en-US" sz="3200" i="1" dirty="0">
              <a:solidFill>
                <a:srgbClr val="FFFF00"/>
              </a:solidFill>
              <a:sym typeface="WP Greek Century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8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49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09560" cy="28956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For the southeastern counties, and for the simple model &amp; estimated parameters shown earlier (3 independent variables plus spatial lag)…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9120" y="3309878"/>
            <a:ext cx="8064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3600"/>
              </a:lnSpc>
              <a:spcBef>
                <a:spcPts val="60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</a:rPr>
              <a:t>Employing the SAR model, we chose arbitrarily to increase the independent variable FEMHH in Autauga County AL by 20 percentage points (from 19% to 39%) and inquired about the impact of this change on county-level poverty rates</a:t>
            </a:r>
            <a:endParaRPr lang="en-US" sz="32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98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1365"/>
            <a:ext cx="8458200" cy="11430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200" dirty="0" smtClean="0"/>
              <a:t>Change in child poverty rate due to simulated increase in FEMHH variable in Autauga Co.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Imagem 31" descr="C:\Users\agolgher\Desktop\mapD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70" b="7813"/>
          <a:stretch/>
        </p:blipFill>
        <p:spPr bwMode="auto">
          <a:xfrm>
            <a:off x="493059" y="1371600"/>
            <a:ext cx="8193741" cy="5082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344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8258" y="134470"/>
            <a:ext cx="8763000" cy="1515035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200" dirty="0" smtClean="0"/>
              <a:t>Spatial spillovers due to change in child poverty rate due to simulated increase in FEMHH variable in Autauga Co. (direct effect removed)</a:t>
            </a:r>
            <a:endParaRPr lang="en-US" sz="3200" dirty="0"/>
          </a:p>
        </p:txBody>
      </p:sp>
      <p:pic>
        <p:nvPicPr>
          <p:cNvPr id="5" name="Imagem 32" descr="C:\Users\agolgher\Desktop\mapE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9" b="8107"/>
          <a:stretch/>
        </p:blipFill>
        <p:spPr bwMode="auto">
          <a:xfrm>
            <a:off x="381000" y="1613645"/>
            <a:ext cx="8382000" cy="4961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8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5240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200" dirty="0" smtClean="0"/>
              <a:t>Simulated spatial effects of change in child poverty rate due to increase in </a:t>
            </a:r>
            <a:r>
              <a:rPr lang="en-US" sz="3200" dirty="0" err="1" smtClean="0"/>
              <a:t>femhht</a:t>
            </a:r>
            <a:r>
              <a:rPr lang="en-US" sz="3200" dirty="0" smtClean="0"/>
              <a:t> variable in Autauga Co.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082" y="255494"/>
            <a:ext cx="7924800" cy="63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7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8" y="219635"/>
            <a:ext cx="7772400" cy="457200"/>
          </a:xfrm>
        </p:spPr>
        <p:txBody>
          <a:bodyPr/>
          <a:lstStyle/>
          <a:p>
            <a:r>
              <a:rPr lang="en-US" dirty="0" smtClean="0"/>
              <a:t>Graph of spatial spillovers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838200"/>
            <a:ext cx="8534400" cy="5715000"/>
            <a:chOff x="304800" y="838200"/>
            <a:chExt cx="8534400" cy="57150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04800" y="838200"/>
              <a:ext cx="8534400" cy="5715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619" b="1975"/>
            <a:stretch/>
          </p:blipFill>
          <p:spPr>
            <a:xfrm>
              <a:off x="380999" y="900952"/>
              <a:ext cx="8390993" cy="5576047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483659" y="2398059"/>
            <a:ext cx="4437529" cy="400110"/>
            <a:chOff x="1483659" y="2398059"/>
            <a:chExt cx="4437529" cy="40011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1483659" y="2590800"/>
              <a:ext cx="19202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3406588" y="2398059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1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+mn-lt"/>
                </a:rPr>
                <a:t>st</a:t>
              </a: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-order neighbors</a:t>
              </a:r>
              <a:endParaRPr lang="en-US" sz="20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37560" y="4122584"/>
            <a:ext cx="4511040" cy="754216"/>
            <a:chOff x="3337560" y="4122584"/>
            <a:chExt cx="4511040" cy="754216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3337560" y="4876800"/>
              <a:ext cx="451104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4343400" y="4122584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+mn-lt"/>
                </a:rPr>
                <a:t>nd</a:t>
              </a: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-order neighbors</a:t>
              </a:r>
              <a:endParaRPr lang="en-US" sz="2000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90012" y="4114800"/>
            <a:ext cx="1501588" cy="1066800"/>
            <a:chOff x="7490012" y="4114800"/>
            <a:chExt cx="1501588" cy="1066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7772400" y="5181600"/>
              <a:ext cx="923392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7490012" y="4114800"/>
              <a:ext cx="15015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3</a:t>
              </a:r>
              <a:r>
                <a:rPr lang="en-US" sz="2000" baseline="30000" dirty="0" smtClean="0">
                  <a:solidFill>
                    <a:srgbClr val="FF0000"/>
                  </a:solidFill>
                  <a:latin typeface="+mn-lt"/>
                </a:rPr>
                <a:t>rd</a:t>
              </a:r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-order neighbors</a:t>
              </a:r>
              <a:endParaRPr lang="en-US" sz="20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299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762000"/>
          </a:xfrm>
        </p:spPr>
        <p:txBody>
          <a:bodyPr/>
          <a:lstStyle/>
          <a:p>
            <a:r>
              <a:rPr lang="en-US" dirty="0" smtClean="0"/>
              <a:t>Comments…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21080"/>
            <a:ext cx="8458200" cy="548640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Interpreting marginal effects in spatial regression models becomes complicated</a:t>
            </a:r>
          </a:p>
          <a:p>
            <a: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They are influenced by effects direct &amp; indirect (spatial spillovers &amp; feedbacks)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en-US" dirty="0" smtClean="0"/>
              <a:t>They are a function of:</a:t>
            </a:r>
          </a:p>
          <a:p>
            <a:pPr lvl="1">
              <a:lnSpc>
                <a:spcPts val="3000"/>
              </a:lnSpc>
              <a:spcBef>
                <a:spcPts val="600"/>
              </a:spcBef>
            </a:pPr>
            <a:r>
              <a:rPr lang="en-US" dirty="0" smtClean="0"/>
              <a:t>Our data and estimated parameters 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Arial"/>
                <a:cs typeface="Arial"/>
              </a:rPr>
              <a:t> &amp;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dirty="0" smtClean="0">
                <a:latin typeface="Arial"/>
                <a:cs typeface="Arial"/>
              </a:rPr>
              <a:t>)</a:t>
            </a:r>
            <a:endParaRPr lang="en-US" dirty="0" smtClean="0"/>
          </a:p>
          <a:p>
            <a:pPr lvl="1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Our assumed neighborhood definition and spatial weights matrix,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</a:p>
          <a:p>
            <a:pPr>
              <a:lnSpc>
                <a:spcPts val="3400"/>
              </a:lnSpc>
              <a:spcBef>
                <a:spcPts val="600"/>
              </a:spcBef>
            </a:pPr>
            <a:r>
              <a:rPr lang="en-US" dirty="0" smtClean="0"/>
              <a:t>An example such as shown here is helpful for understanding what’s going on in these models but requires some cautions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8382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Rearranging </a:t>
            </a:r>
            <a:r>
              <a:rPr lang="en-US" sz="4000" dirty="0">
                <a:solidFill>
                  <a:schemeClr val="bg1"/>
                </a:solidFill>
                <a:latin typeface="Arial" charset="0"/>
              </a:rPr>
              <a:t>the terms in this </a:t>
            </a: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model we obtain the reduced form: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5280" y="1584960"/>
            <a:ext cx="8458200" cy="3733801"/>
            <a:chOff x="208" y="1536"/>
            <a:chExt cx="5328" cy="2352"/>
          </a:xfrm>
        </p:grpSpPr>
        <p:sp>
          <p:nvSpPr>
            <p:cNvPr id="15366" name="Rectangle 4"/>
            <p:cNvSpPr>
              <a:spLocks noChangeArrowheads="1"/>
            </p:cNvSpPr>
            <p:nvPr/>
          </p:nvSpPr>
          <p:spPr bwMode="auto">
            <a:xfrm>
              <a:off x="208" y="1536"/>
              <a:ext cx="5328" cy="23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963863007"/>
                </p:ext>
              </p:extLst>
            </p:nvPr>
          </p:nvGraphicFramePr>
          <p:xfrm>
            <a:off x="524" y="1675"/>
            <a:ext cx="4781" cy="2040"/>
          </p:xfrm>
          <a:graphic>
            <a:graphicData uri="http://schemas.openxmlformats.org/presentationml/2006/ole">
              <p:oleObj spid="_x0000_s260135" name="Equation" r:id="rId4" imgW="2082600" imgH="888840" progId="Equation.3">
                <p:embed/>
              </p:oleObj>
            </a:graphicData>
          </a:graphic>
        </p:graphicFrame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3400" y="5622925"/>
            <a:ext cx="8122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FFFF00"/>
                </a:solidFill>
                <a:latin typeface="Arial" charset="0"/>
              </a:rPr>
              <a:t>Not an easy model to explain in words</a:t>
            </a:r>
            <a:endParaRPr lang="en-US" sz="3600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Fortunately…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6720" y="975361"/>
            <a:ext cx="8334375" cy="944563"/>
            <a:chOff x="336" y="1296"/>
            <a:chExt cx="5250" cy="595"/>
          </a:xfrm>
        </p:grpSpPr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336" y="1296"/>
              <a:ext cx="5232" cy="5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8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196920901"/>
                </p:ext>
              </p:extLst>
            </p:nvPr>
          </p:nvGraphicFramePr>
          <p:xfrm>
            <a:off x="367" y="1334"/>
            <a:ext cx="5219" cy="499"/>
          </p:xfrm>
          <a:graphic>
            <a:graphicData uri="http://schemas.openxmlformats.org/presentationml/2006/ole">
              <p:oleObj spid="_x0000_s261205" name="Equation" r:id="rId4" imgW="2387600" imgH="228600" progId="Equation.3">
                <p:embed/>
              </p:oleObj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18160" y="2057400"/>
            <a:ext cx="8153400" cy="2576200"/>
            <a:chOff x="518160" y="2057400"/>
            <a:chExt cx="8153400" cy="257620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518160" y="2057400"/>
              <a:ext cx="8153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4000" dirty="0" smtClean="0">
                  <a:solidFill>
                    <a:srgbClr val="FFFF00"/>
                  </a:solidFill>
                  <a:latin typeface="Arial" charset="0"/>
                </a:rPr>
                <a:t>So we can re-express our model…</a:t>
              </a:r>
              <a:endParaRPr lang="en-US" sz="4000" dirty="0">
                <a:solidFill>
                  <a:srgbClr val="FFFF00"/>
                </a:solidFill>
                <a:latin typeface="Arial" charset="0"/>
              </a:endParaRPr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588962" y="2788920"/>
              <a:ext cx="7869238" cy="1844680"/>
              <a:chOff x="200" y="1289"/>
              <a:chExt cx="4957" cy="1162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200" y="1289"/>
                <a:ext cx="4957" cy="1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1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914216419"/>
                  </p:ext>
                </p:extLst>
              </p:nvPr>
            </p:nvGraphicFramePr>
            <p:xfrm>
              <a:off x="239" y="1355"/>
              <a:ext cx="4833" cy="1062"/>
            </p:xfrm>
            <a:graphic>
              <a:graphicData uri="http://schemas.openxmlformats.org/presentationml/2006/ole">
                <p:oleObj spid="_x0000_s261206" name="Equation" r:id="rId5" imgW="2082600" imgH="457200" progId="Equation.3">
                  <p:embed/>
                </p:oleObj>
              </a:graphicData>
            </a:graphic>
          </p:graphicFrame>
        </p:grpSp>
      </p:grpSp>
      <p:grpSp>
        <p:nvGrpSpPr>
          <p:cNvPr id="4" name="Group 3"/>
          <p:cNvGrpSpPr/>
          <p:nvPr/>
        </p:nvGrpSpPr>
        <p:grpSpPr>
          <a:xfrm>
            <a:off x="685800" y="4815840"/>
            <a:ext cx="7848600" cy="1722120"/>
            <a:chOff x="685800" y="4815840"/>
            <a:chExt cx="7848600" cy="1722120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685800" y="4815840"/>
              <a:ext cx="78486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4000" dirty="0">
                  <a:solidFill>
                    <a:srgbClr val="FFFF00"/>
                  </a:solidFill>
                  <a:latin typeface="Arial" charset="0"/>
                </a:rPr>
                <a:t>a</a:t>
              </a:r>
              <a:r>
                <a:rPr lang="en-US" sz="4000" dirty="0" smtClean="0">
                  <a:solidFill>
                    <a:srgbClr val="FFFF00"/>
                  </a:solidFill>
                  <a:latin typeface="Arial" charset="0"/>
                </a:rPr>
                <a:t>nd taking expected values…</a:t>
              </a:r>
              <a:endParaRPr lang="en-US" sz="4000" dirty="0">
                <a:solidFill>
                  <a:srgbClr val="FFFF00"/>
                </a:solidFill>
                <a:latin typeface="Arial" charset="0"/>
              </a:endParaRP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1229042" y="5531482"/>
              <a:ext cx="6726238" cy="1006478"/>
              <a:chOff x="200" y="1289"/>
              <a:chExt cx="4237" cy="634"/>
            </a:xfrm>
          </p:grpSpPr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200" y="1289"/>
                <a:ext cx="4237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513062389"/>
                  </p:ext>
                </p:extLst>
              </p:nvPr>
            </p:nvGraphicFramePr>
            <p:xfrm>
              <a:off x="261" y="1347"/>
              <a:ext cx="4096" cy="531"/>
            </p:xfrm>
            <a:graphic>
              <a:graphicData uri="http://schemas.openxmlformats.org/presentationml/2006/ole">
                <p:oleObj spid="_x0000_s261207" name="Equation" r:id="rId6" imgW="1765080" imgH="228600" progId="Equation.3">
                  <p:embed/>
                </p:oleObj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xmlns="" val="192586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505710" y="268007"/>
            <a:ext cx="6089650" cy="10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Bef>
                <a:spcPct val="50000"/>
              </a:spcBef>
            </a:pPr>
            <a:r>
              <a:rPr lang="en-US" sz="3600" dirty="0" smtClean="0">
                <a:solidFill>
                  <a:schemeClr val="bg1"/>
                </a:solidFill>
                <a:latin typeface="Arial" charset="0"/>
              </a:rPr>
              <a:t>Example: Counties in U.S. South,  </a:t>
            </a:r>
            <a:r>
              <a:rPr lang="en-US" sz="3600" dirty="0">
                <a:solidFill>
                  <a:schemeClr val="bg1"/>
                </a:solidFill>
                <a:latin typeface="Arial" charset="0"/>
              </a:rPr>
              <a:t>2000 Census</a:t>
            </a:r>
          </a:p>
        </p:txBody>
      </p:sp>
      <p:pic>
        <p:nvPicPr>
          <p:cNvPr id="48140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9438" r="8594" b="5556"/>
          <a:stretch>
            <a:fillRect/>
          </a:stretch>
        </p:blipFill>
        <p:spPr bwMode="auto">
          <a:xfrm>
            <a:off x="315913" y="1463287"/>
            <a:ext cx="8534400" cy="512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025" y="5834063"/>
            <a:ext cx="198120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Source: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SF3 Table P87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648200" y="5638800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n =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</a:rPr>
              <a:t>1,387</a:t>
            </a:r>
            <a:endParaRPr lang="en-US" sz="32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3" t="18231" r="87014" b="58711"/>
          <a:stretch/>
        </p:blipFill>
        <p:spPr bwMode="auto">
          <a:xfrm>
            <a:off x="320042" y="228600"/>
            <a:ext cx="1988183" cy="282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00"/>
          <a:stretch/>
        </p:blipFill>
        <p:spPr bwMode="auto">
          <a:xfrm>
            <a:off x="3962400" y="1450125"/>
            <a:ext cx="4892040" cy="51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33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Standard Linear Model (transformed variables)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4880" y="1676400"/>
            <a:ext cx="7330440" cy="2819400"/>
            <a:chOff x="457200" y="1752600"/>
            <a:chExt cx="7330440" cy="2819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57200" y="1752600"/>
              <a:ext cx="7330440" cy="2819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71553142"/>
                </p:ext>
              </p:extLst>
            </p:nvPr>
          </p:nvGraphicFramePr>
          <p:xfrm>
            <a:off x="843599" y="1843088"/>
            <a:ext cx="6593522" cy="2674937"/>
          </p:xfrm>
          <a:graphic>
            <a:graphicData uri="http://schemas.openxmlformats.org/presentationml/2006/ole">
              <p:oleObj spid="_x0000_s265240" name="Equation" r:id="rId4" imgW="2730240" imgH="1091880" progId="Equation.3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792480" y="4724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For this model, we all know how to interpret the fixed marginal effects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36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" y="259080"/>
            <a:ext cx="8305800" cy="11430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But now… Spatial Lag Model (SAR)</a:t>
            </a:r>
            <a:br>
              <a:rPr lang="en-US" dirty="0" smtClean="0"/>
            </a:br>
            <a:r>
              <a:rPr lang="en-US" dirty="0" smtClean="0"/>
              <a:t>(transformed variables)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44880" y="1447800"/>
            <a:ext cx="7330440" cy="3429000"/>
            <a:chOff x="457200" y="1752600"/>
            <a:chExt cx="7330440" cy="3429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57200" y="1752600"/>
              <a:ext cx="7330440" cy="3429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715708383"/>
                </p:ext>
              </p:extLst>
            </p:nvPr>
          </p:nvGraphicFramePr>
          <p:xfrm>
            <a:off x="858520" y="1870075"/>
            <a:ext cx="6562725" cy="3235325"/>
          </p:xfrm>
          <a:graphic>
            <a:graphicData uri="http://schemas.openxmlformats.org/presentationml/2006/ole">
              <p:oleObj spid="_x0000_s267285" name="Equation" r:id="rId4" imgW="2717640" imgH="1320480" progId="Equation.3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807720" y="4953000"/>
            <a:ext cx="762000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For this model, interpreting marginal effects is </a:t>
            </a:r>
            <a:r>
              <a:rPr lang="en-US" sz="3600" i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much</a:t>
            </a:r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more difficult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18360" y="4312920"/>
            <a:ext cx="6324600" cy="523220"/>
            <a:chOff x="2118360" y="4495800"/>
            <a:chExt cx="6324600" cy="523220"/>
          </a:xfrm>
        </p:grpSpPr>
        <p:sp>
          <p:nvSpPr>
            <p:cNvPr id="8" name="TextBox 7"/>
            <p:cNvSpPr txBox="1"/>
            <p:nvPr/>
          </p:nvSpPr>
          <p:spPr>
            <a:xfrm>
              <a:off x="2118360" y="4495800"/>
              <a:ext cx="632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+mn-lt"/>
                </a:rPr>
                <a:t>a</a:t>
              </a:r>
              <a:r>
                <a:rPr lang="en-US" sz="2800" dirty="0" smtClean="0">
                  <a:solidFill>
                    <a:srgbClr val="FF0000"/>
                  </a:solidFill>
                  <a:latin typeface="+mn-lt"/>
                </a:rPr>
                <a:t>vg. of “neighbor’s” child poverty rate</a:t>
              </a:r>
              <a:endParaRPr lang="en-US" sz="28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>
              <a:off x="2743200" y="4495800"/>
              <a:ext cx="347472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extBox 11"/>
          <p:cNvSpPr txBox="1"/>
          <p:nvPr/>
        </p:nvSpPr>
        <p:spPr>
          <a:xfrm>
            <a:off x="381000" y="5943441"/>
            <a:ext cx="8427720" cy="539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8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I’ll return to this model at the end of my presentation</a:t>
            </a:r>
            <a:endParaRPr lang="en-US" sz="2800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7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ADC 2014</a:t>
            </a: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Why more difficult?</a:t>
            </a:r>
            <a:endParaRPr lang="en-US" sz="40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2712720"/>
            <a:ext cx="8610600" cy="1798320"/>
            <a:chOff x="304800" y="4739640"/>
            <a:chExt cx="8610600" cy="1798320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04800" y="4739640"/>
              <a:ext cx="8610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3600" dirty="0">
                  <a:solidFill>
                    <a:srgbClr val="FFFF00"/>
                  </a:solidFill>
                  <a:latin typeface="Arial" charset="0"/>
                </a:rPr>
                <a:t>r</a:t>
              </a:r>
              <a:r>
                <a:rPr lang="en-US" sz="3600" dirty="0" smtClean="0">
                  <a:solidFill>
                    <a:srgbClr val="FFFF00"/>
                  </a:solidFill>
                  <a:latin typeface="Arial" charset="0"/>
                </a:rPr>
                <a:t>ecall expected values for SAR model…</a:t>
              </a:r>
              <a:endParaRPr lang="en-US" sz="3600" dirty="0">
                <a:solidFill>
                  <a:srgbClr val="FFFF00"/>
                </a:solidFill>
                <a:latin typeface="Arial" charset="0"/>
              </a:endParaRP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1229042" y="5531482"/>
              <a:ext cx="6726238" cy="1006478"/>
              <a:chOff x="200" y="1289"/>
              <a:chExt cx="4237" cy="634"/>
            </a:xfrm>
          </p:grpSpPr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200" y="1289"/>
                <a:ext cx="4237" cy="63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5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790584558"/>
                  </p:ext>
                </p:extLst>
              </p:nvPr>
            </p:nvGraphicFramePr>
            <p:xfrm>
              <a:off x="261" y="1347"/>
              <a:ext cx="4096" cy="531"/>
            </p:xfrm>
            <a:graphic>
              <a:graphicData uri="http://schemas.openxmlformats.org/presentationml/2006/ole">
                <p:oleObj spid="_x0000_s268307" name="Equation" r:id="rId4" imgW="1765080" imgH="228600" progId="Equation.3">
                  <p:embed/>
                </p:oleObj>
              </a:graphicData>
            </a:graphic>
          </p:graphicFrame>
        </p:grpSp>
      </p:grpSp>
      <p:sp>
        <p:nvSpPr>
          <p:cNvPr id="5" name="TextBox 4"/>
          <p:cNvSpPr txBox="1"/>
          <p:nvPr/>
        </p:nvSpPr>
        <p:spPr>
          <a:xfrm>
            <a:off x="1524000" y="1066800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+mn-lt"/>
              </a:rPr>
              <a:t>Spatial Spillovers &amp; Spatial Feedbacks</a:t>
            </a:r>
            <a:endParaRPr lang="en-US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181600"/>
            <a:ext cx="559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US" sz="3600" dirty="0" smtClean="0">
                <a:solidFill>
                  <a:srgbClr val="FFFF00"/>
                </a:solidFill>
                <a:latin typeface="+mn-lt"/>
              </a:rPr>
              <a:t>nd what does this mean?</a:t>
            </a:r>
            <a:endParaRPr lang="en-US" sz="36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4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Designs\BLUSH.POT</Template>
  <TotalTime>171166</TotalTime>
  <Words>1683</Words>
  <Application>Microsoft Office PowerPoint</Application>
  <PresentationFormat>On-screen Show (4:3)</PresentationFormat>
  <Paragraphs>206</Paragraphs>
  <Slides>35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Default Design</vt:lpstr>
      <vt:lpstr>Equation</vt:lpstr>
      <vt:lpstr>     </vt:lpstr>
      <vt:lpstr>Spatial Effects</vt:lpstr>
      <vt:lpstr>Spatial Lag Model (SAR model)</vt:lpstr>
      <vt:lpstr>Slide 4</vt:lpstr>
      <vt:lpstr>Slide 5</vt:lpstr>
      <vt:lpstr>Slide 6</vt:lpstr>
      <vt:lpstr>Standard Linear Model (transformed variables)</vt:lpstr>
      <vt:lpstr>But now… Spatial Lag Model (SAR) (transformed variables)</vt:lpstr>
      <vt:lpstr>Slide 9</vt:lpstr>
      <vt:lpstr>Slide 10</vt:lpstr>
      <vt:lpstr>Slide 11</vt:lpstr>
      <vt:lpstr>Back to the Standard Linear Model (SLM)</vt:lpstr>
      <vt:lpstr>Think of it like this…</vt:lpstr>
      <vt:lpstr>That is…</vt:lpstr>
      <vt:lpstr>and…</vt:lpstr>
      <vt:lpstr>Simple example…</vt:lpstr>
      <vt:lpstr>Simple example (continued)…</vt:lpstr>
      <vt:lpstr>Again… things are more complex for SAR model (spatial spillovers!)</vt:lpstr>
      <vt:lpstr>Now the partial derivative matrix looks like this…</vt:lpstr>
      <vt:lpstr>With W row-standardized, the elements of W lie between 0 &amp; 1.  Further, under positive spatial autocorrelation,   is constrained to be strictly &lt; |1|.  Thus, the spatial spillovers associated with higher powers of  &amp; W dampen out, often quickly.</vt:lpstr>
      <vt:lpstr>For this particular weights matrix, we have (by simple matrix arithmetic):</vt:lpstr>
      <vt:lpstr>Thus:</vt:lpstr>
      <vt:lpstr>Diagonal terms of the partial derivatives matrix (for our 3-region example and the specified 1st-order weights matrix, W):</vt:lpstr>
      <vt:lpstr>Simple example revisited…</vt:lpstr>
      <vt:lpstr>Simple example (continued) …</vt:lpstr>
      <vt:lpstr>Slide 26</vt:lpstr>
      <vt:lpstr>Slide 27</vt:lpstr>
      <vt:lpstr>Slide 28</vt:lpstr>
      <vt:lpstr>Slide 29</vt:lpstr>
      <vt:lpstr>For the southeastern counties, and for the simple model &amp; estimated parameters shown earlier (3 independent variables plus spatial lag)…</vt:lpstr>
      <vt:lpstr>Change in child poverty rate due to simulated increase in FEMHH variable in Autauga Co.</vt:lpstr>
      <vt:lpstr>Spatial spillovers due to change in child poverty rate due to simulated increase in FEMHH variable in Autauga Co. (direct effect removed)</vt:lpstr>
      <vt:lpstr>Simulated spatial effects of change in child poverty rate due to increase in femhht variable in Autauga Co.</vt:lpstr>
      <vt:lpstr>Graph of spatial spillovers</vt:lpstr>
      <vt:lpstr>Comments…</vt:lpstr>
    </vt:vector>
  </TitlesOfParts>
  <Company>IIASA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Data Analysis</dc:title>
  <dc:creator>voss</dc:creator>
  <cp:lastModifiedBy>Paul Voss</cp:lastModifiedBy>
  <cp:revision>1088</cp:revision>
  <cp:lastPrinted>2013-07-19T14:30:56Z</cp:lastPrinted>
  <dcterms:created xsi:type="dcterms:W3CDTF">2000-01-04T10:28:18Z</dcterms:created>
  <dcterms:modified xsi:type="dcterms:W3CDTF">2014-01-09T00:25:23Z</dcterms:modified>
</cp:coreProperties>
</file>