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46"/>
  </p:notesMasterIdLst>
  <p:handoutMasterIdLst>
    <p:handoutMasterId r:id="rId47"/>
  </p:handoutMasterIdLst>
  <p:sldIdLst>
    <p:sldId id="258" r:id="rId2"/>
    <p:sldId id="546" r:id="rId3"/>
    <p:sldId id="642" r:id="rId4"/>
    <p:sldId id="736" r:id="rId5"/>
    <p:sldId id="737" r:id="rId6"/>
    <p:sldId id="570" r:id="rId7"/>
    <p:sldId id="645" r:id="rId8"/>
    <p:sldId id="646" r:id="rId9"/>
    <p:sldId id="647" r:id="rId10"/>
    <p:sldId id="551" r:id="rId11"/>
    <p:sldId id="648" r:id="rId12"/>
    <p:sldId id="758" r:id="rId13"/>
    <p:sldId id="759" r:id="rId14"/>
    <p:sldId id="650" r:id="rId15"/>
    <p:sldId id="760" r:id="rId16"/>
    <p:sldId id="552" r:id="rId17"/>
    <p:sldId id="656" r:id="rId18"/>
    <p:sldId id="731" r:id="rId19"/>
    <p:sldId id="739" r:id="rId20"/>
    <p:sldId id="740" r:id="rId21"/>
    <p:sldId id="761" r:id="rId22"/>
    <p:sldId id="767" r:id="rId23"/>
    <p:sldId id="742" r:id="rId24"/>
    <p:sldId id="746" r:id="rId25"/>
    <p:sldId id="747" r:id="rId26"/>
    <p:sldId id="733" r:id="rId27"/>
    <p:sldId id="768" r:id="rId28"/>
    <p:sldId id="743" r:id="rId29"/>
    <p:sldId id="749" r:id="rId30"/>
    <p:sldId id="750" r:id="rId31"/>
    <p:sldId id="751" r:id="rId32"/>
    <p:sldId id="769" r:id="rId33"/>
    <p:sldId id="734" r:id="rId34"/>
    <p:sldId id="735" r:id="rId35"/>
    <p:sldId id="770" r:id="rId36"/>
    <p:sldId id="744" r:id="rId37"/>
    <p:sldId id="771" r:id="rId38"/>
    <p:sldId id="752" r:id="rId39"/>
    <p:sldId id="763" r:id="rId40"/>
    <p:sldId id="772" r:id="rId41"/>
    <p:sldId id="765" r:id="rId42"/>
    <p:sldId id="766" r:id="rId43"/>
    <p:sldId id="773" r:id="rId44"/>
    <p:sldId id="774" r:id="rId4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 initials="Jt"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AEAEA"/>
    <a:srgbClr val="FFFFCC"/>
    <a:srgbClr val="FFCCFF"/>
    <a:srgbClr val="FF99FF"/>
    <a:srgbClr val="993366"/>
    <a:srgbClr val="003399"/>
    <a:srgbClr val="3366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834" autoAdjust="0"/>
    <p:restoredTop sz="91651" autoAdjust="0"/>
  </p:normalViewPr>
  <p:slideViewPr>
    <p:cSldViewPr snapToGrid="0">
      <p:cViewPr>
        <p:scale>
          <a:sx n="100" d="100"/>
          <a:sy n="100" d="100"/>
        </p:scale>
        <p:origin x="-72" y="5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6" d="100"/>
          <a:sy n="56" d="100"/>
        </p:scale>
        <p:origin x="-1812" y="-96"/>
      </p:cViewPr>
      <p:guideLst>
        <p:guide orient="horz" pos="2880"/>
        <p:guide pos="2160"/>
      </p:guideLst>
    </p:cSldViewPr>
  </p:notesViewPr>
  <p:gridSpacing cx="1843430400" cy="18434304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9-17T12:21:30.232" idx="2">
    <p:pos x="5385" y="933"/>
    <p:text>the CCR and K are defined in the previous slide.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71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71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71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6CE7C6D-9DBF-4663-95EC-59270A32689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727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32DCFF2-7278-40C2-B844-BB9D88598A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xfrm>
            <a:off x="914400" y="4343400"/>
            <a:ext cx="5029200" cy="4114800"/>
          </a:xfrm>
          <a:noFill/>
          <a:ln/>
        </p:spPr>
        <p:txBody>
          <a:bodyPr/>
          <a:lstStyle/>
          <a:p>
            <a:endParaRPr lang="en-GB"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xfrm>
            <a:off x="3436938" y="2401888"/>
            <a:ext cx="0" cy="0"/>
          </a:xfrm>
          <a:ln/>
        </p:spPr>
      </p:sp>
      <p:sp>
        <p:nvSpPr>
          <p:cNvPr id="35842"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xfrm>
            <a:off x="3436938" y="2401888"/>
            <a:ext cx="0" cy="0"/>
          </a:xfrm>
          <a:ln/>
        </p:spPr>
      </p:sp>
      <p:sp>
        <p:nvSpPr>
          <p:cNvPr id="37890"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xfrm>
            <a:off x="3436938" y="2401888"/>
            <a:ext cx="0" cy="0"/>
          </a:xfrm>
          <a:ln/>
        </p:spPr>
      </p:sp>
      <p:sp>
        <p:nvSpPr>
          <p:cNvPr id="39938"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xfrm>
            <a:off x="3436938" y="2401888"/>
            <a:ext cx="0" cy="0"/>
          </a:xfrm>
          <a:ln/>
        </p:spPr>
      </p:sp>
      <p:sp>
        <p:nvSpPr>
          <p:cNvPr id="41986"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xfrm>
            <a:off x="3436938" y="2401888"/>
            <a:ext cx="0" cy="0"/>
          </a:xfrm>
          <a:ln/>
        </p:spPr>
      </p:sp>
      <p:sp>
        <p:nvSpPr>
          <p:cNvPr id="44034"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a:xfrm>
            <a:off x="3436938" y="2401888"/>
            <a:ext cx="0" cy="0"/>
          </a:xfrm>
          <a:ln/>
        </p:spPr>
      </p:sp>
      <p:sp>
        <p:nvSpPr>
          <p:cNvPr id="46082"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xfrm>
            <a:off x="3436938" y="2401888"/>
            <a:ext cx="0" cy="0"/>
          </a:xfrm>
          <a:ln/>
        </p:spPr>
      </p:sp>
      <p:sp>
        <p:nvSpPr>
          <p:cNvPr id="48130"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xfrm>
            <a:off x="3436938" y="2401888"/>
            <a:ext cx="0" cy="0"/>
          </a:xfrm>
          <a:ln/>
        </p:spPr>
      </p:sp>
      <p:sp>
        <p:nvSpPr>
          <p:cNvPr id="50178"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xfrm>
            <a:off x="3436938" y="2401888"/>
            <a:ext cx="0" cy="0"/>
          </a:xfrm>
          <a:ln/>
        </p:spPr>
      </p:sp>
      <p:sp>
        <p:nvSpPr>
          <p:cNvPr id="52226"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a:xfrm>
            <a:off x="3436938" y="2401888"/>
            <a:ext cx="0" cy="0"/>
          </a:xfrm>
          <a:ln/>
        </p:spPr>
      </p:sp>
      <p:sp>
        <p:nvSpPr>
          <p:cNvPr id="54274"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xfrm>
            <a:off x="3436938" y="2401888"/>
            <a:ext cx="0" cy="0"/>
          </a:xfrm>
          <a:ln/>
        </p:spPr>
      </p:sp>
      <p:sp>
        <p:nvSpPr>
          <p:cNvPr id="19458"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a:xfrm>
            <a:off x="3436938" y="2401888"/>
            <a:ext cx="0" cy="0"/>
          </a:xfrm>
          <a:ln/>
        </p:spPr>
      </p:sp>
      <p:sp>
        <p:nvSpPr>
          <p:cNvPr id="56322"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xfrm>
            <a:off x="3436938" y="2401888"/>
            <a:ext cx="0" cy="0"/>
          </a:xfrm>
          <a:ln/>
        </p:spPr>
      </p:sp>
      <p:sp>
        <p:nvSpPr>
          <p:cNvPr id="58370"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xfrm>
            <a:off x="3436938" y="2401888"/>
            <a:ext cx="0" cy="0"/>
          </a:xfrm>
          <a:ln/>
        </p:spPr>
      </p:sp>
      <p:sp>
        <p:nvSpPr>
          <p:cNvPr id="60418"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ChangeArrowheads="1" noTextEdit="1"/>
          </p:cNvSpPr>
          <p:nvPr>
            <p:ph type="sldImg"/>
          </p:nvPr>
        </p:nvSpPr>
        <p:spPr>
          <a:xfrm>
            <a:off x="3436938" y="2401888"/>
            <a:ext cx="0" cy="0"/>
          </a:xfrm>
          <a:ln/>
        </p:spPr>
      </p:sp>
      <p:sp>
        <p:nvSpPr>
          <p:cNvPr id="62466"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noTextEdit="1"/>
          </p:cNvSpPr>
          <p:nvPr>
            <p:ph type="sldImg"/>
          </p:nvPr>
        </p:nvSpPr>
        <p:spPr>
          <a:xfrm>
            <a:off x="3436938" y="2401888"/>
            <a:ext cx="0" cy="0"/>
          </a:xfrm>
          <a:ln/>
        </p:spPr>
      </p:sp>
      <p:sp>
        <p:nvSpPr>
          <p:cNvPr id="64514"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xfrm>
            <a:off x="3436938" y="2401888"/>
            <a:ext cx="0" cy="0"/>
          </a:xfrm>
          <a:ln/>
        </p:spPr>
      </p:sp>
      <p:sp>
        <p:nvSpPr>
          <p:cNvPr id="66562"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Rot="1" noChangeAspect="1" noChangeArrowheads="1" noTextEdit="1"/>
          </p:cNvSpPr>
          <p:nvPr>
            <p:ph type="sldImg"/>
          </p:nvPr>
        </p:nvSpPr>
        <p:spPr>
          <a:xfrm>
            <a:off x="3436938" y="2401888"/>
            <a:ext cx="0" cy="0"/>
          </a:xfrm>
          <a:ln/>
        </p:spPr>
      </p:sp>
      <p:sp>
        <p:nvSpPr>
          <p:cNvPr id="68610"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ChangeArrowheads="1" noTextEdit="1"/>
          </p:cNvSpPr>
          <p:nvPr>
            <p:ph type="sldImg"/>
          </p:nvPr>
        </p:nvSpPr>
        <p:spPr>
          <a:xfrm>
            <a:off x="3436938" y="2401888"/>
            <a:ext cx="0" cy="0"/>
          </a:xfrm>
          <a:ln/>
        </p:spPr>
      </p:sp>
      <p:sp>
        <p:nvSpPr>
          <p:cNvPr id="70658"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ChangeArrowheads="1" noTextEdit="1"/>
          </p:cNvSpPr>
          <p:nvPr>
            <p:ph type="sldImg"/>
          </p:nvPr>
        </p:nvSpPr>
        <p:spPr>
          <a:xfrm>
            <a:off x="3436938" y="2401888"/>
            <a:ext cx="0" cy="0"/>
          </a:xfrm>
          <a:ln/>
        </p:spPr>
      </p:sp>
      <p:sp>
        <p:nvSpPr>
          <p:cNvPr id="72706"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Rot="1" noChangeAspect="1" noChangeArrowheads="1" noTextEdit="1"/>
          </p:cNvSpPr>
          <p:nvPr>
            <p:ph type="sldImg"/>
          </p:nvPr>
        </p:nvSpPr>
        <p:spPr>
          <a:xfrm>
            <a:off x="3436938" y="2401888"/>
            <a:ext cx="0" cy="0"/>
          </a:xfrm>
          <a:ln/>
        </p:spPr>
      </p:sp>
      <p:sp>
        <p:nvSpPr>
          <p:cNvPr id="74754"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xfrm>
            <a:off x="3436938" y="2401888"/>
            <a:ext cx="0" cy="0"/>
          </a:xfrm>
          <a:ln/>
        </p:spPr>
      </p:sp>
      <p:sp>
        <p:nvSpPr>
          <p:cNvPr id="21506"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a:xfrm>
            <a:off x="3436938" y="2401888"/>
            <a:ext cx="0" cy="0"/>
          </a:xfrm>
          <a:ln/>
        </p:spPr>
      </p:sp>
      <p:sp>
        <p:nvSpPr>
          <p:cNvPr id="76802"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spect="1" noChangeArrowheads="1" noTextEdit="1"/>
          </p:cNvSpPr>
          <p:nvPr>
            <p:ph type="sldImg"/>
          </p:nvPr>
        </p:nvSpPr>
        <p:spPr>
          <a:xfrm>
            <a:off x="3436938" y="2401888"/>
            <a:ext cx="0" cy="0"/>
          </a:xfrm>
          <a:ln/>
        </p:spPr>
      </p:sp>
      <p:sp>
        <p:nvSpPr>
          <p:cNvPr id="78850"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Rot="1" noChangeAspect="1" noChangeArrowheads="1" noTextEdit="1"/>
          </p:cNvSpPr>
          <p:nvPr>
            <p:ph type="sldImg"/>
          </p:nvPr>
        </p:nvSpPr>
        <p:spPr>
          <a:xfrm>
            <a:off x="3436938" y="2401888"/>
            <a:ext cx="0" cy="0"/>
          </a:xfrm>
          <a:ln/>
        </p:spPr>
      </p:sp>
      <p:sp>
        <p:nvSpPr>
          <p:cNvPr id="80898"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ChangeArrowheads="1" noTextEdit="1"/>
          </p:cNvSpPr>
          <p:nvPr>
            <p:ph type="sldImg"/>
          </p:nvPr>
        </p:nvSpPr>
        <p:spPr>
          <a:xfrm>
            <a:off x="3436938" y="2401888"/>
            <a:ext cx="0" cy="0"/>
          </a:xfrm>
          <a:ln/>
        </p:spPr>
      </p:sp>
      <p:sp>
        <p:nvSpPr>
          <p:cNvPr id="82946"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ChangeArrowheads="1" noTextEdit="1"/>
          </p:cNvSpPr>
          <p:nvPr>
            <p:ph type="sldImg"/>
          </p:nvPr>
        </p:nvSpPr>
        <p:spPr>
          <a:xfrm>
            <a:off x="3436938" y="2401888"/>
            <a:ext cx="0" cy="0"/>
          </a:xfrm>
          <a:ln/>
        </p:spPr>
      </p:sp>
      <p:sp>
        <p:nvSpPr>
          <p:cNvPr id="84994"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a:xfrm>
            <a:off x="3436938" y="2401888"/>
            <a:ext cx="0" cy="0"/>
          </a:xfrm>
          <a:ln/>
        </p:spPr>
      </p:sp>
      <p:sp>
        <p:nvSpPr>
          <p:cNvPr id="87042"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a:xfrm>
            <a:off x="3436938" y="2401888"/>
            <a:ext cx="0" cy="0"/>
          </a:xfrm>
          <a:ln/>
        </p:spPr>
      </p:sp>
      <p:sp>
        <p:nvSpPr>
          <p:cNvPr id="89090"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Rot="1" noChangeAspect="1" noChangeArrowheads="1" noTextEdit="1"/>
          </p:cNvSpPr>
          <p:nvPr>
            <p:ph type="sldImg"/>
          </p:nvPr>
        </p:nvSpPr>
        <p:spPr>
          <a:xfrm>
            <a:off x="3436938" y="2401888"/>
            <a:ext cx="0" cy="0"/>
          </a:xfrm>
          <a:ln/>
        </p:spPr>
      </p:sp>
      <p:sp>
        <p:nvSpPr>
          <p:cNvPr id="91138"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Rot="1" noChangeAspect="1" noChangeArrowheads="1" noTextEdit="1"/>
          </p:cNvSpPr>
          <p:nvPr>
            <p:ph type="sldImg"/>
          </p:nvPr>
        </p:nvSpPr>
        <p:spPr>
          <a:xfrm>
            <a:off x="3436938" y="2401888"/>
            <a:ext cx="0" cy="0"/>
          </a:xfrm>
          <a:ln/>
        </p:spPr>
      </p:sp>
      <p:sp>
        <p:nvSpPr>
          <p:cNvPr id="93186"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ChangeArrowheads="1" noTextEdit="1"/>
          </p:cNvSpPr>
          <p:nvPr>
            <p:ph type="sldImg"/>
          </p:nvPr>
        </p:nvSpPr>
        <p:spPr>
          <a:xfrm>
            <a:off x="3436938" y="2401888"/>
            <a:ext cx="0" cy="0"/>
          </a:xfrm>
          <a:ln/>
        </p:spPr>
      </p:sp>
      <p:sp>
        <p:nvSpPr>
          <p:cNvPr id="95234"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3436938" y="2401888"/>
            <a:ext cx="0" cy="0"/>
          </a:xfrm>
          <a:ln/>
        </p:spPr>
      </p:sp>
      <p:sp>
        <p:nvSpPr>
          <p:cNvPr id="23554"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Rot="1" noChangeAspect="1" noChangeArrowheads="1" noTextEdit="1"/>
          </p:cNvSpPr>
          <p:nvPr>
            <p:ph type="sldImg"/>
          </p:nvPr>
        </p:nvSpPr>
        <p:spPr>
          <a:xfrm>
            <a:off x="3436938" y="2401888"/>
            <a:ext cx="0" cy="0"/>
          </a:xfrm>
          <a:ln/>
        </p:spPr>
      </p:sp>
      <p:sp>
        <p:nvSpPr>
          <p:cNvPr id="97282"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Rot="1" noChangeAspect="1" noChangeArrowheads="1" noTextEdit="1"/>
          </p:cNvSpPr>
          <p:nvPr>
            <p:ph type="sldImg"/>
          </p:nvPr>
        </p:nvSpPr>
        <p:spPr>
          <a:xfrm>
            <a:off x="3436938" y="2401888"/>
            <a:ext cx="0" cy="0"/>
          </a:xfrm>
          <a:ln/>
        </p:spPr>
      </p:sp>
      <p:sp>
        <p:nvSpPr>
          <p:cNvPr id="99330"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ChangeArrowheads="1" noTextEdit="1"/>
          </p:cNvSpPr>
          <p:nvPr>
            <p:ph type="sldImg"/>
          </p:nvPr>
        </p:nvSpPr>
        <p:spPr>
          <a:xfrm>
            <a:off x="3436938" y="2401888"/>
            <a:ext cx="0" cy="0"/>
          </a:xfrm>
          <a:ln/>
        </p:spPr>
      </p:sp>
      <p:sp>
        <p:nvSpPr>
          <p:cNvPr id="101378"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Rot="1" noChangeAspect="1" noChangeArrowheads="1" noTextEdit="1"/>
          </p:cNvSpPr>
          <p:nvPr>
            <p:ph type="sldImg"/>
          </p:nvPr>
        </p:nvSpPr>
        <p:spPr>
          <a:xfrm>
            <a:off x="3436938" y="2401888"/>
            <a:ext cx="0" cy="0"/>
          </a:xfrm>
          <a:ln/>
        </p:spPr>
      </p:sp>
      <p:sp>
        <p:nvSpPr>
          <p:cNvPr id="103426"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xfrm>
            <a:off x="3436938" y="2401888"/>
            <a:ext cx="0" cy="0"/>
          </a:xfrm>
          <a:ln/>
        </p:spPr>
      </p:sp>
      <p:sp>
        <p:nvSpPr>
          <p:cNvPr id="25602"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xfrm>
            <a:off x="3436938" y="2401888"/>
            <a:ext cx="0" cy="0"/>
          </a:xfrm>
          <a:ln/>
        </p:spPr>
      </p:sp>
      <p:sp>
        <p:nvSpPr>
          <p:cNvPr id="27650"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xfrm>
            <a:off x="3436938" y="2401888"/>
            <a:ext cx="0" cy="0"/>
          </a:xfrm>
          <a:ln/>
        </p:spPr>
      </p:sp>
      <p:sp>
        <p:nvSpPr>
          <p:cNvPr id="29698"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xfrm>
            <a:off x="3436938" y="2401888"/>
            <a:ext cx="0" cy="0"/>
          </a:xfrm>
          <a:ln/>
        </p:spPr>
      </p:sp>
      <p:sp>
        <p:nvSpPr>
          <p:cNvPr id="31746"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xfrm>
            <a:off x="3436938" y="2401888"/>
            <a:ext cx="0" cy="0"/>
          </a:xfrm>
          <a:ln/>
        </p:spPr>
      </p:sp>
      <p:sp>
        <p:nvSpPr>
          <p:cNvPr id="33794" name="Rectangle 3"/>
          <p:cNvSpPr>
            <a:spLocks noGrp="1" noChangeArrowheads="1"/>
          </p:cNvSpPr>
          <p:nvPr>
            <p:ph type="body" idx="1"/>
          </p:nvPr>
        </p:nvSpPr>
        <p:spPr>
          <a:xfrm>
            <a:off x="598488" y="4279900"/>
            <a:ext cx="5673725" cy="3057525"/>
          </a:xfrm>
          <a:noFill/>
          <a:ln/>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33A249-2589-4EC0-A101-40392D82058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C7D02F-30C8-4D5B-9C4D-CA489BC77E4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3BA513-DF60-4D2E-8610-3E09CC9632E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A41760-7C63-4CDA-A6D1-D36D80466C0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32A3C9-841C-4C72-B83A-646E2973866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1D0B9C-A9FE-4091-A2EC-3C50E6797BF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67BDFD0-F41D-4259-9347-EC84B801B5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BC49E3B-10E7-4DBD-9F6E-BFB5B8C4ED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5C0D677-5E34-495F-B435-05854F4396D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89AB5F-EDE7-4453-9A32-8793109C0F0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2A0ABA0-4520-4A71-8892-48EBF5FBB1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单击此处编辑母版标题样式</a:t>
            </a:r>
          </a:p>
        </p:txBody>
      </p:sp>
      <p:sp>
        <p:nvSpPr>
          <p:cNvPr id="12595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单击此处编辑母版文本样式</a:t>
            </a:r>
          </a:p>
          <a:p>
            <a:pPr lvl="1"/>
            <a:r>
              <a:rPr lang="en-US" smtClean="0"/>
              <a:t>第二级</a:t>
            </a:r>
          </a:p>
          <a:p>
            <a:pPr lvl="2"/>
            <a:r>
              <a:rPr lang="en-US" smtClean="0"/>
              <a:t>第三级</a:t>
            </a:r>
          </a:p>
          <a:p>
            <a:pPr lvl="3"/>
            <a:r>
              <a:rPr lang="en-US" smtClean="0"/>
              <a:t>第四级</a:t>
            </a:r>
          </a:p>
          <a:p>
            <a:pPr lvl="4"/>
            <a:r>
              <a:rPr lang="en-US" smtClean="0"/>
              <a:t>第五级</a:t>
            </a:r>
          </a:p>
        </p:txBody>
      </p:sp>
      <p:sp>
        <p:nvSpPr>
          <p:cNvPr id="1259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259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259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799FB4F-DBE7-41C6-BDF2-34FDF61C9E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0" r:id="rId1"/>
    <p:sldLayoutId id="2147483669" r:id="rId2"/>
    <p:sldLayoutId id="2147483668" r:id="rId3"/>
    <p:sldLayoutId id="2147483667" r:id="rId4"/>
    <p:sldLayoutId id="2147483666" r:id="rId5"/>
    <p:sldLayoutId id="2147483665" r:id="rId6"/>
    <p:sldLayoutId id="2147483664" r:id="rId7"/>
    <p:sldLayoutId id="2147483663" r:id="rId8"/>
    <p:sldLayoutId id="2147483662" r:id="rId9"/>
    <p:sldLayoutId id="2147483661" r:id="rId10"/>
    <p:sldLayoutId id="2147483660" r:id="rId11"/>
  </p:sldLayoutIdLst>
  <p:hf hdr="0" ftr="0" dt="0"/>
  <p:txStyles>
    <p:titleStyle>
      <a:lvl1pPr algn="ctr" rtl="0" eaLnBrk="0" fontAlgn="base" hangingPunct="0">
        <a:spcBef>
          <a:spcPct val="0"/>
        </a:spcBef>
        <a:spcAft>
          <a:spcPct val="0"/>
        </a:spcAft>
        <a:defRPr sz="60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6000">
          <a:solidFill>
            <a:schemeClr val="tx2"/>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6000">
          <a:solidFill>
            <a:schemeClr val="tx2"/>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6000">
          <a:solidFill>
            <a:schemeClr val="tx2"/>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6000">
          <a:solidFill>
            <a:schemeClr val="tx2"/>
          </a:solidFill>
          <a:effectLst>
            <a:outerShdw blurRad="38100" dist="38100" dir="2700000" algn="tl">
              <a:srgbClr val="C0C0C0"/>
            </a:outerShdw>
          </a:effectLst>
          <a:latin typeface="Times New Roman" pitchFamily="18" charset="0"/>
        </a:defRPr>
      </a:lvl5pPr>
      <a:lvl6pPr marL="457200" algn="ctr" rtl="0" fontAlgn="base">
        <a:spcBef>
          <a:spcPct val="0"/>
        </a:spcBef>
        <a:spcAft>
          <a:spcPct val="0"/>
        </a:spcAft>
        <a:defRPr sz="6000">
          <a:solidFill>
            <a:schemeClr val="tx2"/>
          </a:solidFill>
          <a:effectLst>
            <a:outerShdw blurRad="38100" dist="38100" dir="2700000" algn="tl">
              <a:srgbClr val="C0C0C0"/>
            </a:outerShdw>
          </a:effectLst>
          <a:latin typeface="Times New Roman" pitchFamily="18" charset="0"/>
        </a:defRPr>
      </a:lvl6pPr>
      <a:lvl7pPr marL="914400" algn="ctr" rtl="0" fontAlgn="base">
        <a:spcBef>
          <a:spcPct val="0"/>
        </a:spcBef>
        <a:spcAft>
          <a:spcPct val="0"/>
        </a:spcAft>
        <a:defRPr sz="6000">
          <a:solidFill>
            <a:schemeClr val="tx2"/>
          </a:solidFill>
          <a:effectLst>
            <a:outerShdw blurRad="38100" dist="38100" dir="2700000" algn="tl">
              <a:srgbClr val="C0C0C0"/>
            </a:outerShdw>
          </a:effectLst>
          <a:latin typeface="Times New Roman" pitchFamily="18" charset="0"/>
        </a:defRPr>
      </a:lvl7pPr>
      <a:lvl8pPr marL="1371600" algn="ctr" rtl="0" fontAlgn="base">
        <a:spcBef>
          <a:spcPct val="0"/>
        </a:spcBef>
        <a:spcAft>
          <a:spcPct val="0"/>
        </a:spcAft>
        <a:defRPr sz="6000">
          <a:solidFill>
            <a:schemeClr val="tx2"/>
          </a:solidFill>
          <a:effectLst>
            <a:outerShdw blurRad="38100" dist="38100" dir="2700000" algn="tl">
              <a:srgbClr val="C0C0C0"/>
            </a:outerShdw>
          </a:effectLst>
          <a:latin typeface="Times New Roman" pitchFamily="18" charset="0"/>
        </a:defRPr>
      </a:lvl8pPr>
      <a:lvl9pPr marL="1828800" algn="ctr" rtl="0" fontAlgn="base">
        <a:spcBef>
          <a:spcPct val="0"/>
        </a:spcBef>
        <a:spcAft>
          <a:spcPct val="0"/>
        </a:spcAft>
        <a:defRPr sz="6000">
          <a:solidFill>
            <a:schemeClr val="tx2"/>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0"/>
        </a:spcAft>
        <a:buChar char="•"/>
        <a:defRPr sz="36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har char="•"/>
        <a:defRPr sz="28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sz="24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har char="»"/>
        <a:defRPr sz="24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har char="»"/>
        <a:defRPr sz="24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har char="»"/>
        <a:defRPr sz="24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har char="»"/>
        <a:defRPr sz="24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har char="»"/>
        <a:defRPr sz="24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http://otexts.com/fpp/" TargetMode="External"/><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690563" y="2490788"/>
            <a:ext cx="7762875" cy="4110037"/>
          </a:xfrm>
        </p:spPr>
        <p:txBody>
          <a:bodyPr/>
          <a:lstStyle/>
          <a:p>
            <a:pPr>
              <a:lnSpc>
                <a:spcPct val="80000"/>
              </a:lnSpc>
            </a:pPr>
            <a:r>
              <a:rPr lang="en-US" altLang="en-US" sz="1800" smtClean="0">
                <a:effectLst/>
                <a:latin typeface="Arial" charset="0"/>
                <a:cs typeface="Arial" charset="0"/>
              </a:rPr>
              <a:t>David A. Swanson (Correspondence author)</a:t>
            </a:r>
          </a:p>
          <a:p>
            <a:pPr>
              <a:lnSpc>
                <a:spcPct val="80000"/>
              </a:lnSpc>
            </a:pPr>
            <a:r>
              <a:rPr lang="en-US" altLang="en-US" sz="1800" smtClean="0">
                <a:effectLst/>
                <a:latin typeface="Arial" charset="0"/>
                <a:cs typeface="Arial" charset="0"/>
              </a:rPr>
              <a:t>Department of Sociology and</a:t>
            </a:r>
          </a:p>
          <a:p>
            <a:pPr>
              <a:lnSpc>
                <a:spcPct val="80000"/>
              </a:lnSpc>
            </a:pPr>
            <a:r>
              <a:rPr lang="en-US" altLang="en-US" sz="1800" smtClean="0">
                <a:effectLst/>
                <a:latin typeface="Arial" charset="0"/>
                <a:cs typeface="Arial" charset="0"/>
              </a:rPr>
              <a:t>Center for Sustainable Suburban Development</a:t>
            </a:r>
          </a:p>
          <a:p>
            <a:pPr>
              <a:lnSpc>
                <a:spcPct val="80000"/>
              </a:lnSpc>
            </a:pPr>
            <a:r>
              <a:rPr lang="en-US" altLang="en-US" sz="1800" smtClean="0">
                <a:effectLst/>
                <a:latin typeface="Arial" charset="0"/>
                <a:cs typeface="Arial" charset="0"/>
              </a:rPr>
              <a:t>University of California Riverside</a:t>
            </a:r>
          </a:p>
          <a:p>
            <a:pPr>
              <a:lnSpc>
                <a:spcPct val="80000"/>
              </a:lnSpc>
            </a:pPr>
            <a:r>
              <a:rPr lang="en-US" altLang="en-US" sz="1800" smtClean="0">
                <a:effectLst/>
                <a:latin typeface="Arial" charset="0"/>
                <a:cs typeface="Arial" charset="0"/>
              </a:rPr>
              <a:t>Riverside, California 92521 USA</a:t>
            </a:r>
          </a:p>
          <a:p>
            <a:pPr>
              <a:lnSpc>
                <a:spcPct val="80000"/>
              </a:lnSpc>
            </a:pPr>
            <a:r>
              <a:rPr lang="en-US" altLang="en-US" sz="1800" smtClean="0">
                <a:effectLst/>
                <a:latin typeface="Arial" charset="0"/>
                <a:cs typeface="Arial" charset="0"/>
              </a:rPr>
              <a:t>E-mail: David.swanson@ucr.edu  </a:t>
            </a:r>
          </a:p>
          <a:p>
            <a:pPr>
              <a:lnSpc>
                <a:spcPct val="80000"/>
              </a:lnSpc>
            </a:pPr>
            <a:endParaRPr lang="en-US" altLang="en-US" sz="1800" smtClean="0">
              <a:effectLst/>
              <a:latin typeface="Arial" charset="0"/>
              <a:cs typeface="Arial" charset="0"/>
            </a:endParaRPr>
          </a:p>
          <a:p>
            <a:pPr>
              <a:lnSpc>
                <a:spcPct val="80000"/>
              </a:lnSpc>
            </a:pPr>
            <a:r>
              <a:rPr lang="en-US" altLang="en-US" sz="1800" smtClean="0">
                <a:effectLst/>
                <a:latin typeface="Arial" charset="0"/>
                <a:cs typeface="Arial" charset="0"/>
              </a:rPr>
              <a:t>Jeff Tayman</a:t>
            </a:r>
          </a:p>
          <a:p>
            <a:pPr>
              <a:lnSpc>
                <a:spcPct val="80000"/>
              </a:lnSpc>
            </a:pPr>
            <a:r>
              <a:rPr lang="en-US" altLang="en-US" sz="1800" smtClean="0">
                <a:effectLst/>
                <a:latin typeface="Arial" charset="0"/>
                <a:cs typeface="Arial" charset="0"/>
              </a:rPr>
              <a:t>Department of Economics</a:t>
            </a:r>
          </a:p>
          <a:p>
            <a:pPr>
              <a:lnSpc>
                <a:spcPct val="80000"/>
              </a:lnSpc>
            </a:pPr>
            <a:r>
              <a:rPr lang="en-US" altLang="en-US" sz="1800" smtClean="0">
                <a:effectLst/>
                <a:latin typeface="Arial" charset="0"/>
                <a:cs typeface="Arial" charset="0"/>
              </a:rPr>
              <a:t>University of California San Diego </a:t>
            </a:r>
          </a:p>
          <a:p>
            <a:pPr>
              <a:lnSpc>
                <a:spcPct val="80000"/>
              </a:lnSpc>
            </a:pPr>
            <a:r>
              <a:rPr lang="en-US" altLang="en-US" sz="1800" smtClean="0">
                <a:effectLst/>
                <a:latin typeface="Arial" charset="0"/>
                <a:cs typeface="Arial" charset="0"/>
              </a:rPr>
              <a:t>9500 Gilman Drive </a:t>
            </a:r>
          </a:p>
          <a:p>
            <a:pPr>
              <a:lnSpc>
                <a:spcPct val="80000"/>
              </a:lnSpc>
            </a:pPr>
            <a:r>
              <a:rPr lang="en-US" altLang="en-US" sz="1800" smtClean="0">
                <a:effectLst/>
                <a:latin typeface="Arial" charset="0"/>
                <a:cs typeface="Arial" charset="0"/>
              </a:rPr>
              <a:t>La Jolla, California 92093-0508 USA</a:t>
            </a:r>
          </a:p>
          <a:p>
            <a:pPr>
              <a:lnSpc>
                <a:spcPct val="80000"/>
              </a:lnSpc>
            </a:pPr>
            <a:r>
              <a:rPr lang="en-US" altLang="en-US" sz="1800" smtClean="0">
                <a:effectLst/>
                <a:latin typeface="Arial" charset="0"/>
                <a:cs typeface="Arial" charset="0"/>
              </a:rPr>
              <a:t>Email: jtayman@ucsd.edu</a:t>
            </a:r>
          </a:p>
        </p:txBody>
      </p:sp>
      <p:sp>
        <p:nvSpPr>
          <p:cNvPr id="15362" name="Line 5"/>
          <p:cNvSpPr>
            <a:spLocks noChangeShapeType="1"/>
          </p:cNvSpPr>
          <p:nvPr/>
        </p:nvSpPr>
        <p:spPr bwMode="auto">
          <a:xfrm>
            <a:off x="0" y="1084263"/>
            <a:ext cx="9144000" cy="12700"/>
          </a:xfrm>
          <a:prstGeom prst="line">
            <a:avLst/>
          </a:prstGeom>
          <a:noFill/>
          <a:ln w="38100">
            <a:solidFill>
              <a:srgbClr val="000000"/>
            </a:solidFill>
            <a:round/>
            <a:headEnd/>
            <a:tailEnd/>
          </a:ln>
        </p:spPr>
        <p:txBody>
          <a:bodyPr wrap="none" anchor="ctr"/>
          <a:lstStyle/>
          <a:p>
            <a:endParaRPr lang="en-US"/>
          </a:p>
        </p:txBody>
      </p:sp>
      <p:sp>
        <p:nvSpPr>
          <p:cNvPr id="15363" name="Rectangle 6"/>
          <p:cNvSpPr>
            <a:spLocks noChangeArrowheads="1"/>
          </p:cNvSpPr>
          <p:nvPr/>
        </p:nvSpPr>
        <p:spPr bwMode="auto">
          <a:xfrm>
            <a:off x="114300" y="1238250"/>
            <a:ext cx="9029700" cy="1016000"/>
          </a:xfrm>
          <a:prstGeom prst="rect">
            <a:avLst/>
          </a:prstGeom>
          <a:noFill/>
          <a:ln w="9525">
            <a:noFill/>
            <a:miter lim="800000"/>
            <a:headEnd/>
            <a:tailEnd/>
          </a:ln>
        </p:spPr>
        <p:txBody>
          <a:bodyPr>
            <a:spAutoFit/>
          </a:bodyPr>
          <a:lstStyle/>
          <a:p>
            <a:pPr algn="ctr"/>
            <a:r>
              <a:rPr lang="en-US" altLang="en-US" sz="3000" b="1">
                <a:solidFill>
                  <a:srgbClr val="003399"/>
                </a:solidFill>
                <a:cs typeface="Arial" charset="0"/>
              </a:rPr>
              <a:t>MEASURING UNCERTAINTY IN POPULATION FORECASTS:  A NEW APPROACH </a:t>
            </a:r>
          </a:p>
        </p:txBody>
      </p:sp>
      <p:pic>
        <p:nvPicPr>
          <p:cNvPr id="15364" name="Picture 11" descr="UCSD_logo"/>
          <p:cNvPicPr>
            <a:picLocks noChangeAspect="1" noChangeArrowheads="1"/>
          </p:cNvPicPr>
          <p:nvPr/>
        </p:nvPicPr>
        <p:blipFill>
          <a:blip r:embed="rId2"/>
          <a:srcRect/>
          <a:stretch>
            <a:fillRect/>
          </a:stretch>
        </p:blipFill>
        <p:spPr bwMode="auto">
          <a:xfrm>
            <a:off x="0" y="-177800"/>
            <a:ext cx="3835400" cy="1231900"/>
          </a:xfrm>
          <a:prstGeom prst="rect">
            <a:avLst/>
          </a:prstGeom>
          <a:noFill/>
          <a:ln w="9525">
            <a:noFill/>
            <a:miter lim="800000"/>
            <a:headEnd/>
            <a:tailEnd/>
          </a:ln>
        </p:spPr>
      </p:pic>
      <p:pic>
        <p:nvPicPr>
          <p:cNvPr id="15365" name="Picture 13" descr="ANd9GcTu7l6WHxp0KWvcDW1d_WTzTZIIIhqF99e_wH5NeJTQhDuhxLp5HA"/>
          <p:cNvPicPr>
            <a:picLocks noChangeAspect="1" noChangeArrowheads="1"/>
          </p:cNvPicPr>
          <p:nvPr/>
        </p:nvPicPr>
        <p:blipFill>
          <a:blip r:embed="rId3"/>
          <a:srcRect/>
          <a:stretch>
            <a:fillRect/>
          </a:stretch>
        </p:blipFill>
        <p:spPr bwMode="auto">
          <a:xfrm>
            <a:off x="6051550" y="0"/>
            <a:ext cx="3092450" cy="990600"/>
          </a:xfrm>
          <a:prstGeom prst="rect">
            <a:avLst/>
          </a:prstGeom>
          <a:noFill/>
          <a:ln w="9525">
            <a:noFill/>
            <a:miter lim="800000"/>
            <a:headEnd/>
            <a:tailEnd/>
          </a:ln>
        </p:spPr>
      </p:pic>
      <p:sp>
        <p:nvSpPr>
          <p:cNvPr id="15366" name="Slide Number Placeholder 1"/>
          <p:cNvSpPr>
            <a:spLocks noGrp="1"/>
          </p:cNvSpPr>
          <p:nvPr>
            <p:ph type="sldNum" sz="quarter" idx="12"/>
          </p:nvPr>
        </p:nvSpPr>
        <p:spPr>
          <a:noFill/>
        </p:spPr>
        <p:txBody>
          <a:bodyPr/>
          <a:lstStyle/>
          <a:p>
            <a:fld id="{415629DD-BEAE-4590-A088-09C896857350}" type="slidenum">
              <a:rPr lang="en-US" smtClean="0"/>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2"/>
          <p:cNvSpPr txBox="1">
            <a:spLocks noChangeArrowheads="1"/>
          </p:cNvSpPr>
          <p:nvPr/>
        </p:nvSpPr>
        <p:spPr bwMode="auto">
          <a:xfrm>
            <a:off x="-276225" y="233363"/>
            <a:ext cx="9290050" cy="2062162"/>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COHORT CHANGE RATIOS</a:t>
            </a:r>
          </a:p>
          <a:p>
            <a:pPr algn="ctr" eaLnBrk="0" hangingPunct="0"/>
            <a:endParaRPr lang="en-US" altLang="en-US" sz="4000" b="1">
              <a:solidFill>
                <a:srgbClr val="FF0000"/>
              </a:solidFill>
              <a:latin typeface="Tahoma" pitchFamily="34" charset="0"/>
            </a:endParaRPr>
          </a:p>
          <a:p>
            <a:pPr algn="ctr" eaLnBrk="0" hangingPunct="0"/>
            <a:endParaRPr lang="en-US" altLang="en-US" sz="4400" b="1">
              <a:solidFill>
                <a:schemeClr val="accent2"/>
              </a:solidFill>
              <a:latin typeface="Tahoma" pitchFamily="34" charset="0"/>
            </a:endParaRPr>
          </a:p>
        </p:txBody>
      </p:sp>
      <p:sp>
        <p:nvSpPr>
          <p:cNvPr id="32770" name="Text Box 3"/>
          <p:cNvSpPr txBox="1">
            <a:spLocks noChangeArrowheads="1"/>
          </p:cNvSpPr>
          <p:nvPr/>
        </p:nvSpPr>
        <p:spPr bwMode="auto">
          <a:xfrm>
            <a:off x="180975" y="1262063"/>
            <a:ext cx="8832850" cy="4554537"/>
          </a:xfrm>
          <a:prstGeom prst="rect">
            <a:avLst/>
          </a:prstGeom>
          <a:noFill/>
          <a:ln w="9525">
            <a:noFill/>
            <a:miter lim="800000"/>
            <a:headEnd/>
            <a:tailEnd/>
          </a:ln>
        </p:spPr>
        <p:txBody>
          <a:bodyPr>
            <a:spAutoFit/>
          </a:bodyPr>
          <a:lstStyle/>
          <a:p>
            <a:pPr marL="457200" indent="-457200">
              <a:tabLst>
                <a:tab pos="457200" algn="l"/>
              </a:tabLst>
            </a:pPr>
            <a:r>
              <a:rPr lang="en-US" altLang="en-US" sz="2800">
                <a:ea typeface="MS PGothic" pitchFamily="34" charset="-128"/>
                <a:cs typeface="Arial" charset="0"/>
                <a:sym typeface="Symbol" pitchFamily="18" charset="2"/>
              </a:rPr>
              <a:t>  The basic formula for the second step, projecting age cohorts is:</a:t>
            </a:r>
          </a:p>
          <a:p>
            <a:pPr marL="457200" indent="-457200">
              <a:tabLst>
                <a:tab pos="457200" algn="l"/>
              </a:tabLst>
            </a:pPr>
            <a:endParaRPr lang="en-US" altLang="en-US" sz="2800">
              <a:ea typeface="MS PGothic" pitchFamily="34" charset="-128"/>
              <a:cs typeface="Arial" charset="0"/>
              <a:sym typeface="Symbol" pitchFamily="18" charset="2"/>
            </a:endParaRPr>
          </a:p>
          <a:p>
            <a:pPr marL="457200" indent="-457200">
              <a:tabLst>
                <a:tab pos="457200" algn="l"/>
              </a:tabLst>
            </a:pPr>
            <a:r>
              <a:rPr lang="en-US" altLang="en-US" sz="2800">
                <a:ea typeface="MS PGothic" pitchFamily="34" charset="-128"/>
                <a:cs typeface="Arial" charset="0"/>
                <a:sym typeface="Symbol" pitchFamily="18" charset="2"/>
              </a:rPr>
              <a:t>          </a:t>
            </a:r>
            <a:r>
              <a:rPr lang="en-US" altLang="en-US" sz="2800" baseline="-25000">
                <a:ea typeface="MS PGothic" pitchFamily="34" charset="-128"/>
                <a:cs typeface="Arial" charset="0"/>
                <a:sym typeface="Symbol" pitchFamily="18" charset="2"/>
              </a:rPr>
              <a:t>n</a:t>
            </a:r>
            <a:r>
              <a:rPr lang="en-US" altLang="en-US" sz="2800">
                <a:ea typeface="MS PGothic" pitchFamily="34" charset="-128"/>
                <a:cs typeface="Arial" charset="0"/>
                <a:sym typeface="Symbol" pitchFamily="18" charset="2"/>
              </a:rPr>
              <a:t>P</a:t>
            </a:r>
            <a:r>
              <a:rPr lang="en-US" altLang="en-US" sz="2800" baseline="-25000">
                <a:ea typeface="MS PGothic" pitchFamily="34" charset="-128"/>
                <a:cs typeface="Arial" charset="0"/>
                <a:sym typeface="Symbol" pitchFamily="18" charset="2"/>
              </a:rPr>
              <a:t>x+k,t+k</a:t>
            </a:r>
            <a:r>
              <a:rPr lang="en-US" altLang="en-US" sz="2800">
                <a:ea typeface="MS PGothic" pitchFamily="34" charset="-128"/>
                <a:cs typeface="Arial" charset="0"/>
                <a:sym typeface="Symbol" pitchFamily="18" charset="2"/>
              </a:rPr>
              <a:t> = (</a:t>
            </a:r>
            <a:r>
              <a:rPr lang="en-US" altLang="en-US" sz="2800" baseline="-25000">
                <a:ea typeface="MS PGothic" pitchFamily="34" charset="-128"/>
                <a:cs typeface="Arial" charset="0"/>
                <a:sym typeface="Symbol" pitchFamily="18" charset="2"/>
              </a:rPr>
              <a:t>n</a:t>
            </a:r>
            <a:r>
              <a:rPr lang="en-US" altLang="en-US" sz="2800">
                <a:ea typeface="MS PGothic" pitchFamily="34" charset="-128"/>
                <a:cs typeface="Arial" charset="0"/>
                <a:sym typeface="Symbol" pitchFamily="18" charset="2"/>
              </a:rPr>
              <a:t>CCR</a:t>
            </a:r>
            <a:r>
              <a:rPr lang="en-US" altLang="en-US" sz="2800" baseline="-25000">
                <a:ea typeface="MS PGothic" pitchFamily="34" charset="-128"/>
                <a:cs typeface="Arial" charset="0"/>
                <a:sym typeface="Symbol" pitchFamily="18" charset="2"/>
              </a:rPr>
              <a:t>x </a:t>
            </a:r>
            <a:r>
              <a:rPr lang="en-US" altLang="en-US" sz="2800">
                <a:ea typeface="MS PGothic" pitchFamily="34" charset="-128"/>
                <a:cs typeface="Arial" charset="0"/>
                <a:sym typeface="Symbol" pitchFamily="18" charset="2"/>
              </a:rPr>
              <a:t>)×( </a:t>
            </a:r>
            <a:r>
              <a:rPr lang="en-US" altLang="en-US" sz="2800" baseline="-25000">
                <a:ea typeface="MS PGothic" pitchFamily="34" charset="-128"/>
                <a:cs typeface="Arial" charset="0"/>
                <a:sym typeface="Symbol" pitchFamily="18" charset="2"/>
              </a:rPr>
              <a:t>n</a:t>
            </a:r>
            <a:r>
              <a:rPr lang="en-US" altLang="en-US" sz="2800">
                <a:ea typeface="MS PGothic" pitchFamily="34" charset="-128"/>
                <a:cs typeface="Arial" charset="0"/>
                <a:sym typeface="Symbol" pitchFamily="18" charset="2"/>
              </a:rPr>
              <a:t>P</a:t>
            </a:r>
            <a:r>
              <a:rPr lang="en-US" altLang="en-US" sz="2800" baseline="-25000">
                <a:ea typeface="MS PGothic" pitchFamily="34" charset="-128"/>
                <a:cs typeface="Arial" charset="0"/>
                <a:sym typeface="Symbol" pitchFamily="18" charset="2"/>
              </a:rPr>
              <a:t>x,t</a:t>
            </a:r>
            <a:r>
              <a:rPr lang="en-US" altLang="en-US" sz="2800">
                <a:ea typeface="MS PGothic" pitchFamily="34" charset="-128"/>
                <a:cs typeface="Arial" charset="0"/>
                <a:sym typeface="Symbol" pitchFamily="18" charset="2"/>
              </a:rPr>
              <a:t>)</a:t>
            </a:r>
          </a:p>
          <a:p>
            <a:pPr marL="457200" indent="-457200">
              <a:tabLst>
                <a:tab pos="457200" algn="l"/>
              </a:tabLst>
            </a:pPr>
            <a:endParaRPr lang="en-US" altLang="en-US" sz="2800">
              <a:ea typeface="MS PGothic" pitchFamily="34" charset="-128"/>
              <a:cs typeface="Arial" charset="0"/>
              <a:sym typeface="Symbol" pitchFamily="18" charset="2"/>
            </a:endParaRPr>
          </a:p>
          <a:p>
            <a:pPr marL="457200" indent="-457200">
              <a:spcAft>
                <a:spcPts val="600"/>
              </a:spcAft>
              <a:tabLst>
                <a:tab pos="457200" algn="l"/>
              </a:tabLst>
            </a:pPr>
            <a:r>
              <a:rPr lang="en-US" altLang="en-US" sz="2800">
                <a:ea typeface="MS PGothic" pitchFamily="34" charset="-128"/>
                <a:cs typeface="Arial" charset="0"/>
                <a:sym typeface="Symbol" pitchFamily="18" charset="2"/>
              </a:rPr>
              <a:t>   where</a:t>
            </a:r>
          </a:p>
          <a:p>
            <a:pPr marL="457200" indent="-457200">
              <a:spcAft>
                <a:spcPts val="600"/>
              </a:spcAft>
              <a:tabLst>
                <a:tab pos="457200" algn="l"/>
              </a:tabLst>
            </a:pPr>
            <a:r>
              <a:rPr lang="en-US" altLang="en-US" sz="2800" baseline="-25000">
                <a:ea typeface="MS PGothic" pitchFamily="34" charset="-128"/>
                <a:cs typeface="Arial" charset="0"/>
                <a:sym typeface="Symbol" pitchFamily="18" charset="2"/>
              </a:rPr>
              <a:t>   n</a:t>
            </a:r>
            <a:r>
              <a:rPr lang="en-US" altLang="en-US" sz="2800">
                <a:ea typeface="MS PGothic" pitchFamily="34" charset="-128"/>
                <a:cs typeface="Arial" charset="0"/>
                <a:sym typeface="Symbol" pitchFamily="18" charset="2"/>
              </a:rPr>
              <a:t>P</a:t>
            </a:r>
            <a:r>
              <a:rPr lang="en-US" altLang="en-US" sz="2800" baseline="-25000">
                <a:ea typeface="MS PGothic" pitchFamily="34" charset="-128"/>
                <a:cs typeface="Arial" charset="0"/>
                <a:sym typeface="Symbol" pitchFamily="18" charset="2"/>
              </a:rPr>
              <a:t>x+k,t+k</a:t>
            </a:r>
            <a:r>
              <a:rPr lang="en-US" altLang="en-US" sz="2800">
                <a:ea typeface="MS PGothic" pitchFamily="34" charset="-128"/>
                <a:cs typeface="Arial" charset="0"/>
                <a:sym typeface="Symbol" pitchFamily="18" charset="2"/>
              </a:rPr>
              <a:t> is the population aged x+k to x+k+n at </a:t>
            </a:r>
            <a:br>
              <a:rPr lang="en-US" altLang="en-US" sz="2800">
                <a:ea typeface="MS PGothic" pitchFamily="34" charset="-128"/>
                <a:cs typeface="Arial" charset="0"/>
                <a:sym typeface="Symbol" pitchFamily="18" charset="2"/>
              </a:rPr>
            </a:br>
            <a:r>
              <a:rPr lang="en-US" altLang="en-US" sz="2800">
                <a:ea typeface="MS PGothic" pitchFamily="34" charset="-128"/>
                <a:cs typeface="Arial" charset="0"/>
                <a:sym typeface="Symbol" pitchFamily="18" charset="2"/>
              </a:rPr>
              <a:t>time (t+k), and</a:t>
            </a:r>
          </a:p>
          <a:p>
            <a:pPr marL="457200" indent="-457200">
              <a:tabLst>
                <a:tab pos="457200" algn="l"/>
              </a:tabLst>
            </a:pPr>
            <a:r>
              <a:rPr lang="en-US" altLang="en-US" sz="2800" baseline="-25000">
                <a:ea typeface="MS PGothic" pitchFamily="34" charset="-128"/>
                <a:cs typeface="Arial" charset="0"/>
                <a:sym typeface="Symbol" pitchFamily="18" charset="2"/>
              </a:rPr>
              <a:t>   n</a:t>
            </a:r>
            <a:r>
              <a:rPr lang="en-US" altLang="en-US" sz="2800">
                <a:ea typeface="MS PGothic" pitchFamily="34" charset="-128"/>
                <a:cs typeface="Arial" charset="0"/>
                <a:sym typeface="Symbol" pitchFamily="18" charset="2"/>
              </a:rPr>
              <a:t>P</a:t>
            </a:r>
            <a:r>
              <a:rPr lang="en-US" altLang="en-US" sz="2800" baseline="-25000">
                <a:ea typeface="MS PGothic" pitchFamily="34" charset="-128"/>
                <a:cs typeface="Arial" charset="0"/>
                <a:sym typeface="Symbol" pitchFamily="18" charset="2"/>
              </a:rPr>
              <a:t>x,t </a:t>
            </a:r>
            <a:r>
              <a:rPr lang="en-US" altLang="en-US" sz="2800">
                <a:ea typeface="MS PGothic" pitchFamily="34" charset="-128"/>
                <a:cs typeface="Arial" charset="0"/>
                <a:sym typeface="Symbol" pitchFamily="18" charset="2"/>
              </a:rPr>
              <a:t>is the population aged x to x+n at the most recent census (t).</a:t>
            </a:r>
          </a:p>
        </p:txBody>
      </p:sp>
      <p:sp>
        <p:nvSpPr>
          <p:cNvPr id="32771" name="Slide Number Placeholder 1"/>
          <p:cNvSpPr>
            <a:spLocks noGrp="1"/>
          </p:cNvSpPr>
          <p:nvPr>
            <p:ph type="sldNum" sz="quarter" idx="12"/>
          </p:nvPr>
        </p:nvSpPr>
        <p:spPr>
          <a:noFill/>
        </p:spPr>
        <p:txBody>
          <a:bodyPr/>
          <a:lstStyle/>
          <a:p>
            <a:fld id="{C35A80D5-1E20-4729-84A9-7416828DEBF3}" type="slidenum">
              <a:rPr lang="en-US" smtClean="0"/>
              <a:pPr/>
              <a:t>10</a:t>
            </a:fld>
            <a:endParaRPr lang="en-US"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2"/>
          <p:cNvSpPr txBox="1">
            <a:spLocks noChangeArrowheads="1"/>
          </p:cNvSpPr>
          <p:nvPr/>
        </p:nvSpPr>
        <p:spPr bwMode="auto">
          <a:xfrm>
            <a:off x="-169863" y="214313"/>
            <a:ext cx="9434513" cy="585787"/>
          </a:xfrm>
          <a:prstGeom prst="rect">
            <a:avLst/>
          </a:prstGeom>
          <a:noFill/>
          <a:ln w="9525">
            <a:noFill/>
            <a:miter lim="800000"/>
            <a:headEnd/>
            <a:tailEnd/>
          </a:ln>
        </p:spPr>
        <p:txBody>
          <a:bodyPr>
            <a:spAutoFit/>
          </a:bodyPr>
          <a:lstStyle/>
          <a:p>
            <a:pPr algn="ctr" eaLnBrk="0" hangingPunct="0"/>
            <a:r>
              <a:rPr lang="en-US" altLang="en-US" sz="3200">
                <a:solidFill>
                  <a:schemeClr val="accent2"/>
                </a:solidFill>
              </a:rPr>
              <a:t> </a:t>
            </a:r>
            <a:r>
              <a:rPr lang="en-US" altLang="en-US" sz="3200" b="1">
                <a:solidFill>
                  <a:schemeClr val="accent2"/>
                </a:solidFill>
                <a:cs typeface="Arial" charset="0"/>
              </a:rPr>
              <a:t>COHORT CHANGE RATIOS</a:t>
            </a:r>
            <a:endParaRPr lang="en-US" altLang="en-US" sz="3200" b="1">
              <a:solidFill>
                <a:schemeClr val="accent2"/>
              </a:solidFill>
              <a:latin typeface="Tahoma" pitchFamily="34" charset="0"/>
            </a:endParaRPr>
          </a:p>
        </p:txBody>
      </p:sp>
      <p:sp>
        <p:nvSpPr>
          <p:cNvPr id="34818" name="Text Box 3"/>
          <p:cNvSpPr txBox="1">
            <a:spLocks noChangeArrowheads="1"/>
          </p:cNvSpPr>
          <p:nvPr/>
        </p:nvSpPr>
        <p:spPr bwMode="auto">
          <a:xfrm>
            <a:off x="238125" y="1203325"/>
            <a:ext cx="8716963" cy="4662488"/>
          </a:xfrm>
          <a:prstGeom prst="rect">
            <a:avLst/>
          </a:prstGeom>
          <a:noFill/>
          <a:ln w="9525">
            <a:noFill/>
            <a:miter lim="800000"/>
            <a:headEnd/>
            <a:tailEnd/>
          </a:ln>
        </p:spPr>
        <p:txBody>
          <a:bodyPr>
            <a:spAutoFit/>
          </a:bodyPr>
          <a:lstStyle/>
          <a:p>
            <a:pPr marL="457200" indent="-457200">
              <a:spcAft>
                <a:spcPts val="600"/>
              </a:spcAft>
              <a:tabLst>
                <a:tab pos="457200" algn="l"/>
              </a:tabLst>
            </a:pPr>
            <a:r>
              <a:rPr lang="en-US" altLang="en-US" sz="2800">
                <a:latin typeface="TimesNewRomanPSMT"/>
                <a:ea typeface="MS PGothic" pitchFamily="34" charset="-128"/>
                <a:cs typeface="Times New Roman" pitchFamily="18" charset="0"/>
                <a:sym typeface="Symbol" pitchFamily="18" charset="2"/>
              </a:rPr>
              <a:t>    </a:t>
            </a:r>
            <a:r>
              <a:rPr lang="en-US" altLang="en-US" sz="2400">
                <a:ea typeface="MS PGothic" pitchFamily="34" charset="-128"/>
                <a:cs typeface="Arial" charset="0"/>
                <a:sym typeface="Symbol" pitchFamily="18" charset="2"/>
              </a:rPr>
              <a:t>Given the nature of the CCRs, 10-14 is the youngest age group for which projections can be made if there are 10 years between censuses. To project the populations aged</a:t>
            </a:r>
            <a:br>
              <a:rPr lang="en-US" altLang="en-US" sz="2400">
                <a:ea typeface="MS PGothic" pitchFamily="34" charset="-128"/>
                <a:cs typeface="Arial" charset="0"/>
                <a:sym typeface="Symbol" pitchFamily="18" charset="2"/>
              </a:rPr>
            </a:br>
            <a:r>
              <a:rPr lang="en-US" altLang="en-US" sz="2400">
                <a:ea typeface="MS PGothic" pitchFamily="34" charset="-128"/>
                <a:cs typeface="Arial" charset="0"/>
                <a:sym typeface="Symbol" pitchFamily="18" charset="2"/>
              </a:rPr>
              <a:t>0-4 and 5-9, one can use the Child Woman Ratio (CWR), or more generally a “Child Adult Ratio” (CAR). It does not require any data beyond the decennial census. For projecting the population aged 0-4, CAR is defined as the population aged 0-4 divided by the population aged 15-44. For projecting the population aged 5-9, CAR is defined as the population aged 5-9 divided by the population aged 20-49.*</a:t>
            </a:r>
            <a:r>
              <a:rPr lang="en-US" altLang="ja-JP" sz="2400" b="1">
                <a:latin typeface="Times New Roman" pitchFamily="18" charset="0"/>
                <a:ea typeface="MS PGothic" pitchFamily="34" charset="-128"/>
                <a:cs typeface="Times New Roman" pitchFamily="18" charset="0"/>
                <a:sym typeface="Symbol" pitchFamily="18" charset="2"/>
              </a:rPr>
              <a:t>	 </a:t>
            </a:r>
          </a:p>
          <a:p>
            <a:pPr marL="457200" indent="-457200">
              <a:tabLst>
                <a:tab pos="457200" algn="l"/>
              </a:tabLst>
            </a:pPr>
            <a:r>
              <a:rPr lang="en-US" altLang="ja-JP" sz="2400" b="1">
                <a:latin typeface="Times New Roman" pitchFamily="18" charset="0"/>
                <a:ea typeface="MS PGothic" pitchFamily="34" charset="-128"/>
                <a:cs typeface="Times New Roman" pitchFamily="18" charset="0"/>
                <a:sym typeface="Symbol" pitchFamily="18" charset="2"/>
              </a:rPr>
              <a:t>    </a:t>
            </a:r>
            <a:r>
              <a:rPr lang="en-US" altLang="ja-JP" sz="2000" b="1">
                <a:ea typeface="MS PGothic" pitchFamily="34" charset="-128"/>
                <a:cs typeface="Arial" charset="0"/>
                <a:sym typeface="Symbol" pitchFamily="18" charset="2"/>
              </a:rPr>
              <a:t>*</a:t>
            </a:r>
            <a:r>
              <a:rPr lang="en-US" altLang="en-US" sz="2000">
                <a:ea typeface="MS PGothic" pitchFamily="34" charset="-128"/>
                <a:cs typeface="Arial" charset="0"/>
                <a:sym typeface="Symbol" pitchFamily="18" charset="2"/>
              </a:rPr>
              <a:t>There are other “adult” age groups that could be used to define CAR.</a:t>
            </a:r>
          </a:p>
        </p:txBody>
      </p:sp>
      <p:sp>
        <p:nvSpPr>
          <p:cNvPr id="34819" name="Slide Number Placeholder 1"/>
          <p:cNvSpPr>
            <a:spLocks noGrp="1"/>
          </p:cNvSpPr>
          <p:nvPr>
            <p:ph type="sldNum" sz="quarter" idx="12"/>
          </p:nvPr>
        </p:nvSpPr>
        <p:spPr>
          <a:noFill/>
        </p:spPr>
        <p:txBody>
          <a:bodyPr/>
          <a:lstStyle/>
          <a:p>
            <a:fld id="{76C74E1C-D728-4AD5-A5E1-DD63CC1AC6F4}" type="slidenum">
              <a:rPr lang="en-US" smtClean="0"/>
              <a:pPr/>
              <a:t>11</a:t>
            </a:fld>
            <a:endParaRPr lang="en-US"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2"/>
          <p:cNvSpPr txBox="1">
            <a:spLocks noChangeArrowheads="1"/>
          </p:cNvSpPr>
          <p:nvPr/>
        </p:nvSpPr>
        <p:spPr bwMode="auto">
          <a:xfrm>
            <a:off x="130175" y="0"/>
            <a:ext cx="9013825" cy="13843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COHORT CHANGE RATIOS</a:t>
            </a:r>
          </a:p>
          <a:p>
            <a:pPr algn="ctr" eaLnBrk="0" hangingPunct="0"/>
            <a:endParaRPr lang="en-US" altLang="en-US" sz="4000" b="1">
              <a:solidFill>
                <a:schemeClr val="accent2"/>
              </a:solidFill>
              <a:latin typeface="Tahoma" pitchFamily="34" charset="0"/>
            </a:endParaRPr>
          </a:p>
        </p:txBody>
      </p:sp>
      <p:sp>
        <p:nvSpPr>
          <p:cNvPr id="36866" name="Text Box 3"/>
          <p:cNvSpPr txBox="1">
            <a:spLocks noChangeArrowheads="1"/>
          </p:cNvSpPr>
          <p:nvPr/>
        </p:nvSpPr>
        <p:spPr bwMode="auto">
          <a:xfrm>
            <a:off x="152400" y="882650"/>
            <a:ext cx="8813800" cy="6124575"/>
          </a:xfrm>
          <a:prstGeom prst="rect">
            <a:avLst/>
          </a:prstGeom>
          <a:noFill/>
          <a:ln w="9525">
            <a:noFill/>
            <a:miter lim="800000"/>
            <a:headEnd/>
            <a:tailEnd/>
          </a:ln>
        </p:spPr>
        <p:txBody>
          <a:bodyPr>
            <a:spAutoFit/>
          </a:bodyPr>
          <a:lstStyle/>
          <a:p>
            <a:pPr marL="457200" indent="-457200">
              <a:tabLst>
                <a:tab pos="457200" algn="l"/>
              </a:tabLst>
            </a:pPr>
            <a:r>
              <a:rPr lang="en-US" altLang="en-US" sz="2800">
                <a:latin typeface="TimesNewRomanPSMT"/>
                <a:ea typeface="MS PGothic" pitchFamily="34" charset="-128"/>
                <a:cs typeface="Times New Roman" pitchFamily="18" charset="0"/>
                <a:sym typeface="Symbol" pitchFamily="18" charset="2"/>
              </a:rPr>
              <a:t>    </a:t>
            </a:r>
            <a:r>
              <a:rPr lang="en-US" altLang="en-US" sz="2800">
                <a:ea typeface="MS PGothic" pitchFamily="34" charset="-128"/>
                <a:cs typeface="Arial" charset="0"/>
                <a:sym typeface="Symbol" pitchFamily="18" charset="2"/>
              </a:rPr>
              <a:t>Another way to obtain “CCRs” for the two youngest age groups is to </a:t>
            </a:r>
            <a:r>
              <a:rPr lang="en-US" altLang="ja-JP" sz="2800">
                <a:ea typeface="MS PGothic" pitchFamily="34" charset="-128"/>
                <a:cs typeface="Arial" charset="0"/>
                <a:sym typeface="Symbol" pitchFamily="18" charset="2"/>
              </a:rPr>
              <a:t>take their ratios at two points in time and apply that ratio to the launch year age group (</a:t>
            </a:r>
            <a:r>
              <a:rPr lang="en-US" altLang="ja-JP" sz="2800" i="1">
                <a:ea typeface="MS PGothic" pitchFamily="34" charset="-128"/>
                <a:cs typeface="Arial" charset="0"/>
                <a:sym typeface="Symbol" pitchFamily="18" charset="2"/>
              </a:rPr>
              <a:t>t</a:t>
            </a:r>
            <a:r>
              <a:rPr lang="en-US" altLang="ja-JP" sz="2800">
                <a:ea typeface="MS PGothic" pitchFamily="34" charset="-128"/>
                <a:cs typeface="Arial" charset="0"/>
                <a:sym typeface="Symbol" pitchFamily="18" charset="2"/>
              </a:rPr>
              <a:t>). In the first step, the ratios are :</a:t>
            </a:r>
          </a:p>
          <a:p>
            <a:pPr marL="457200" indent="-457200">
              <a:lnSpc>
                <a:spcPct val="200000"/>
              </a:lnSpc>
              <a:tabLst>
                <a:tab pos="457200" algn="l"/>
              </a:tabLst>
            </a:pPr>
            <a:r>
              <a:rPr lang="en-US" altLang="ja-JP" sz="2800">
                <a:ea typeface="MS PGothic" pitchFamily="34" charset="-128"/>
                <a:cs typeface="Arial" charset="0"/>
                <a:sym typeface="Symbol" pitchFamily="18" charset="2"/>
              </a:rPr>
              <a:t>		Population 0-4:  </a:t>
            </a:r>
            <a:r>
              <a:rPr lang="en-US" altLang="ja-JP" sz="2800" baseline="-25000">
                <a:ea typeface="MS PGothic" pitchFamily="34" charset="-128"/>
                <a:cs typeface="Arial" charset="0"/>
                <a:sym typeface="Symbol" pitchFamily="18" charset="2"/>
              </a:rPr>
              <a:t>5</a:t>
            </a:r>
            <a:r>
              <a:rPr lang="en-US" altLang="ja-JP" sz="2800">
                <a:ea typeface="MS PGothic" pitchFamily="34" charset="-128"/>
                <a:cs typeface="Arial" charset="0"/>
                <a:sym typeface="Symbol" pitchFamily="18" charset="2"/>
              </a:rPr>
              <a:t>R</a:t>
            </a:r>
            <a:r>
              <a:rPr lang="en-US" altLang="ja-JP" sz="2800" baseline="-25000">
                <a:ea typeface="MS PGothic" pitchFamily="34" charset="-128"/>
                <a:cs typeface="Arial" charset="0"/>
                <a:sym typeface="Symbol" pitchFamily="18" charset="2"/>
              </a:rPr>
              <a:t>0,t</a:t>
            </a:r>
            <a:r>
              <a:rPr lang="en-US" altLang="ja-JP" sz="2800">
                <a:ea typeface="MS PGothic" pitchFamily="34" charset="-128"/>
                <a:cs typeface="Arial" charset="0"/>
                <a:sym typeface="Symbol" pitchFamily="18" charset="2"/>
              </a:rPr>
              <a:t> = </a:t>
            </a:r>
            <a:r>
              <a:rPr lang="en-US" altLang="ja-JP" sz="2800" baseline="-25000">
                <a:ea typeface="MS PGothic" pitchFamily="34" charset="-128"/>
                <a:cs typeface="Arial" charset="0"/>
                <a:sym typeface="Symbol" pitchFamily="18" charset="2"/>
              </a:rPr>
              <a:t>5</a:t>
            </a:r>
            <a:r>
              <a:rPr lang="en-US" altLang="ja-JP" sz="2800">
                <a:ea typeface="MS PGothic" pitchFamily="34" charset="-128"/>
                <a:cs typeface="Arial" charset="0"/>
                <a:sym typeface="Symbol" pitchFamily="18" charset="2"/>
              </a:rPr>
              <a:t>P</a:t>
            </a:r>
            <a:r>
              <a:rPr lang="en-US" altLang="ja-JP" sz="2800" baseline="-25000">
                <a:ea typeface="MS PGothic" pitchFamily="34" charset="-128"/>
                <a:cs typeface="Arial" charset="0"/>
                <a:sym typeface="Symbol" pitchFamily="18" charset="2"/>
              </a:rPr>
              <a:t>0,t</a:t>
            </a:r>
            <a:r>
              <a:rPr lang="en-US" altLang="ja-JP" sz="2800">
                <a:ea typeface="MS PGothic" pitchFamily="34" charset="-128"/>
                <a:cs typeface="Arial" charset="0"/>
                <a:sym typeface="Symbol" pitchFamily="18" charset="2"/>
              </a:rPr>
              <a:t> / </a:t>
            </a:r>
            <a:r>
              <a:rPr lang="en-US" altLang="ja-JP" sz="2800" baseline="-25000">
                <a:ea typeface="MS PGothic" pitchFamily="34" charset="-128"/>
                <a:cs typeface="Arial" charset="0"/>
                <a:sym typeface="Symbol" pitchFamily="18" charset="2"/>
              </a:rPr>
              <a:t>5</a:t>
            </a:r>
            <a:r>
              <a:rPr lang="en-US" altLang="ja-JP" sz="2800">
                <a:ea typeface="MS PGothic" pitchFamily="34" charset="-128"/>
                <a:cs typeface="Arial" charset="0"/>
                <a:sym typeface="Symbol" pitchFamily="18" charset="2"/>
              </a:rPr>
              <a:t>P</a:t>
            </a:r>
            <a:r>
              <a:rPr lang="en-US" altLang="ja-JP" sz="2800" baseline="-25000">
                <a:ea typeface="MS PGothic" pitchFamily="34" charset="-128"/>
                <a:cs typeface="Arial" charset="0"/>
                <a:sym typeface="Symbol" pitchFamily="18" charset="2"/>
              </a:rPr>
              <a:t>0,t-k</a:t>
            </a:r>
            <a:r>
              <a:rPr lang="en-US" altLang="ja-JP" sz="2800">
                <a:ea typeface="MS PGothic" pitchFamily="34" charset="-128"/>
                <a:cs typeface="Arial" charset="0"/>
                <a:sym typeface="Symbol" pitchFamily="18" charset="2"/>
              </a:rPr>
              <a:t> </a:t>
            </a:r>
          </a:p>
          <a:p>
            <a:pPr marL="457200" indent="-457200">
              <a:tabLst>
                <a:tab pos="457200" algn="l"/>
              </a:tabLst>
            </a:pPr>
            <a:r>
              <a:rPr lang="en-US" altLang="ja-JP" sz="2800">
                <a:ea typeface="MS PGothic" pitchFamily="34" charset="-128"/>
                <a:cs typeface="Arial" charset="0"/>
                <a:sym typeface="Symbol" pitchFamily="18" charset="2"/>
              </a:rPr>
              <a:t>         Population 5-9:  </a:t>
            </a:r>
            <a:r>
              <a:rPr lang="en-US" altLang="ja-JP" sz="2800" baseline="-25000">
                <a:ea typeface="MS PGothic" pitchFamily="34" charset="-128"/>
                <a:cs typeface="Arial" charset="0"/>
                <a:sym typeface="Symbol" pitchFamily="18" charset="2"/>
              </a:rPr>
              <a:t>5</a:t>
            </a:r>
            <a:r>
              <a:rPr lang="en-US" altLang="ja-JP" sz="2800">
                <a:ea typeface="MS PGothic" pitchFamily="34" charset="-128"/>
                <a:cs typeface="Arial" charset="0"/>
                <a:sym typeface="Symbol" pitchFamily="18" charset="2"/>
              </a:rPr>
              <a:t>R</a:t>
            </a:r>
            <a:r>
              <a:rPr lang="en-US" altLang="ja-JP" sz="2800" baseline="-25000">
                <a:ea typeface="MS PGothic" pitchFamily="34" charset="-128"/>
                <a:cs typeface="Arial" charset="0"/>
                <a:sym typeface="Symbol" pitchFamily="18" charset="2"/>
              </a:rPr>
              <a:t>5,t</a:t>
            </a:r>
            <a:r>
              <a:rPr lang="en-US" altLang="ja-JP" sz="2800">
                <a:ea typeface="MS PGothic" pitchFamily="34" charset="-128"/>
                <a:cs typeface="Arial" charset="0"/>
                <a:sym typeface="Symbol" pitchFamily="18" charset="2"/>
              </a:rPr>
              <a:t> = </a:t>
            </a:r>
            <a:r>
              <a:rPr lang="en-US" altLang="ja-JP" sz="2800" baseline="-25000">
                <a:ea typeface="MS PGothic" pitchFamily="34" charset="-128"/>
                <a:cs typeface="Arial" charset="0"/>
                <a:sym typeface="Symbol" pitchFamily="18" charset="2"/>
              </a:rPr>
              <a:t>5</a:t>
            </a:r>
            <a:r>
              <a:rPr lang="en-US" altLang="ja-JP" sz="2800">
                <a:ea typeface="MS PGothic" pitchFamily="34" charset="-128"/>
                <a:cs typeface="Arial" charset="0"/>
                <a:sym typeface="Symbol" pitchFamily="18" charset="2"/>
              </a:rPr>
              <a:t>P</a:t>
            </a:r>
            <a:r>
              <a:rPr lang="en-US" altLang="ja-JP" sz="2800" baseline="-25000">
                <a:ea typeface="MS PGothic" pitchFamily="34" charset="-128"/>
                <a:cs typeface="Arial" charset="0"/>
                <a:sym typeface="Symbol" pitchFamily="18" charset="2"/>
              </a:rPr>
              <a:t>5,t</a:t>
            </a:r>
            <a:r>
              <a:rPr lang="en-US" altLang="ja-JP" sz="2800">
                <a:ea typeface="MS PGothic" pitchFamily="34" charset="-128"/>
                <a:cs typeface="Arial" charset="0"/>
                <a:sym typeface="Symbol" pitchFamily="18" charset="2"/>
              </a:rPr>
              <a:t> / </a:t>
            </a:r>
            <a:r>
              <a:rPr lang="en-US" altLang="ja-JP" sz="2800" baseline="-25000">
                <a:ea typeface="MS PGothic" pitchFamily="34" charset="-128"/>
                <a:cs typeface="Arial" charset="0"/>
                <a:sym typeface="Symbol" pitchFamily="18" charset="2"/>
              </a:rPr>
              <a:t>5</a:t>
            </a:r>
            <a:r>
              <a:rPr lang="en-US" altLang="ja-JP" sz="2800">
                <a:ea typeface="MS PGothic" pitchFamily="34" charset="-128"/>
                <a:cs typeface="Arial" charset="0"/>
                <a:sym typeface="Symbol" pitchFamily="18" charset="2"/>
              </a:rPr>
              <a:t>P</a:t>
            </a:r>
            <a:r>
              <a:rPr lang="en-US" altLang="ja-JP" sz="2800" baseline="-25000">
                <a:ea typeface="MS PGothic" pitchFamily="34" charset="-128"/>
                <a:cs typeface="Arial" charset="0"/>
                <a:sym typeface="Symbol" pitchFamily="18" charset="2"/>
              </a:rPr>
              <a:t>5,t-k</a:t>
            </a:r>
            <a:r>
              <a:rPr lang="en-US" altLang="ja-JP" sz="2800">
                <a:ea typeface="MS PGothic" pitchFamily="34" charset="-128"/>
                <a:cs typeface="Arial" charset="0"/>
                <a:sym typeface="Symbol" pitchFamily="18" charset="2"/>
              </a:rPr>
              <a:t>.				</a:t>
            </a:r>
          </a:p>
          <a:p>
            <a:pPr marL="457200" indent="-457200">
              <a:tabLst>
                <a:tab pos="457200" algn="l"/>
              </a:tabLst>
            </a:pPr>
            <a:r>
              <a:rPr lang="en-US" altLang="ja-JP" sz="2800">
                <a:ea typeface="MS PGothic" pitchFamily="34" charset="-128"/>
                <a:cs typeface="Arial" charset="0"/>
                <a:sym typeface="Symbol" pitchFamily="18" charset="2"/>
              </a:rPr>
              <a:t>     In the second step, the projected population at </a:t>
            </a:r>
            <a:r>
              <a:rPr lang="en-US" altLang="ja-JP" sz="2800" i="1">
                <a:ea typeface="MS PGothic" pitchFamily="34" charset="-128"/>
                <a:cs typeface="Arial" charset="0"/>
                <a:sym typeface="Symbol" pitchFamily="18" charset="2"/>
              </a:rPr>
              <a:t>t+k</a:t>
            </a:r>
            <a:r>
              <a:rPr lang="en-US" altLang="ja-JP" sz="2800">
                <a:ea typeface="MS PGothic" pitchFamily="34" charset="-128"/>
                <a:cs typeface="Arial" charset="0"/>
                <a:sym typeface="Symbol" pitchFamily="18" charset="2"/>
              </a:rPr>
              <a:t> is found by:</a:t>
            </a:r>
          </a:p>
          <a:p>
            <a:pPr marL="457200" indent="-457200">
              <a:lnSpc>
                <a:spcPct val="200000"/>
              </a:lnSpc>
              <a:tabLst>
                <a:tab pos="457200" algn="l"/>
              </a:tabLst>
            </a:pPr>
            <a:r>
              <a:rPr lang="en-US" altLang="ja-JP" sz="2800">
                <a:ea typeface="MS PGothic" pitchFamily="34" charset="-128"/>
                <a:cs typeface="Arial" charset="0"/>
                <a:sym typeface="Symbol" pitchFamily="18" charset="2"/>
              </a:rPr>
              <a:t>		Population 0-4:  </a:t>
            </a:r>
            <a:r>
              <a:rPr lang="en-US" altLang="ja-JP" sz="2800" baseline="-25000">
                <a:ea typeface="MS PGothic" pitchFamily="34" charset="-128"/>
                <a:cs typeface="Arial" charset="0"/>
                <a:sym typeface="Symbol" pitchFamily="18" charset="2"/>
              </a:rPr>
              <a:t>5</a:t>
            </a:r>
            <a:r>
              <a:rPr lang="en-US" altLang="ja-JP" sz="2800">
                <a:ea typeface="MS PGothic" pitchFamily="34" charset="-128"/>
                <a:cs typeface="Arial" charset="0"/>
                <a:sym typeface="Symbol" pitchFamily="18" charset="2"/>
              </a:rPr>
              <a:t>P</a:t>
            </a:r>
            <a:r>
              <a:rPr lang="en-US" altLang="ja-JP" sz="2800" baseline="-25000">
                <a:ea typeface="MS PGothic" pitchFamily="34" charset="-128"/>
                <a:cs typeface="Arial" charset="0"/>
                <a:sym typeface="Symbol" pitchFamily="18" charset="2"/>
              </a:rPr>
              <a:t>0,t+k</a:t>
            </a:r>
            <a:r>
              <a:rPr lang="en-US" altLang="ja-JP" sz="2800">
                <a:ea typeface="MS PGothic" pitchFamily="34" charset="-128"/>
                <a:cs typeface="Arial" charset="0"/>
                <a:sym typeface="Symbol" pitchFamily="18" charset="2"/>
              </a:rPr>
              <a:t> = </a:t>
            </a:r>
            <a:r>
              <a:rPr lang="en-US" altLang="ja-JP" sz="2800" baseline="-25000">
                <a:ea typeface="MS PGothic" pitchFamily="34" charset="-128"/>
                <a:cs typeface="Arial" charset="0"/>
                <a:sym typeface="Symbol" pitchFamily="18" charset="2"/>
              </a:rPr>
              <a:t>5</a:t>
            </a:r>
            <a:r>
              <a:rPr lang="en-US" altLang="ja-JP" sz="2800">
                <a:ea typeface="MS PGothic" pitchFamily="34" charset="-128"/>
                <a:cs typeface="Arial" charset="0"/>
                <a:sym typeface="Symbol" pitchFamily="18" charset="2"/>
              </a:rPr>
              <a:t>P</a:t>
            </a:r>
            <a:r>
              <a:rPr lang="en-US" altLang="ja-JP" sz="2800" baseline="-25000">
                <a:ea typeface="MS PGothic" pitchFamily="34" charset="-128"/>
                <a:cs typeface="Arial" charset="0"/>
                <a:sym typeface="Symbol" pitchFamily="18" charset="2"/>
              </a:rPr>
              <a:t>0,t</a:t>
            </a:r>
            <a:r>
              <a:rPr lang="en-US" altLang="ja-JP" sz="2800">
                <a:ea typeface="MS PGothic" pitchFamily="34" charset="-128"/>
                <a:cs typeface="Arial" charset="0"/>
                <a:sym typeface="Symbol" pitchFamily="18" charset="2"/>
              </a:rPr>
              <a:t> × </a:t>
            </a:r>
            <a:r>
              <a:rPr lang="en-US" altLang="ja-JP" sz="2800" baseline="-25000">
                <a:ea typeface="MS PGothic" pitchFamily="34" charset="-128"/>
                <a:cs typeface="Arial" charset="0"/>
                <a:sym typeface="Symbol" pitchFamily="18" charset="2"/>
              </a:rPr>
              <a:t>5</a:t>
            </a:r>
            <a:r>
              <a:rPr lang="en-US" altLang="ja-JP" sz="2800">
                <a:ea typeface="MS PGothic" pitchFamily="34" charset="-128"/>
                <a:cs typeface="Arial" charset="0"/>
                <a:sym typeface="Symbol" pitchFamily="18" charset="2"/>
              </a:rPr>
              <a:t>R</a:t>
            </a:r>
            <a:r>
              <a:rPr lang="en-US" altLang="ja-JP" sz="2800" baseline="-25000">
                <a:ea typeface="MS PGothic" pitchFamily="34" charset="-128"/>
                <a:cs typeface="Arial" charset="0"/>
                <a:sym typeface="Symbol" pitchFamily="18" charset="2"/>
              </a:rPr>
              <a:t>0,t</a:t>
            </a:r>
            <a:r>
              <a:rPr lang="en-US" altLang="ja-JP" sz="2800">
                <a:ea typeface="MS PGothic" pitchFamily="34" charset="-128"/>
                <a:cs typeface="Arial" charset="0"/>
                <a:sym typeface="Symbol" pitchFamily="18" charset="2"/>
              </a:rPr>
              <a:t>	</a:t>
            </a:r>
          </a:p>
          <a:p>
            <a:pPr marL="457200" indent="-457200">
              <a:tabLst>
                <a:tab pos="457200" algn="l"/>
              </a:tabLst>
            </a:pPr>
            <a:r>
              <a:rPr lang="en-US" altLang="ja-JP" sz="2800">
                <a:ea typeface="MS PGothic" pitchFamily="34" charset="-128"/>
                <a:cs typeface="Arial" charset="0"/>
                <a:sym typeface="Symbol" pitchFamily="18" charset="2"/>
              </a:rPr>
              <a:t>		Population 5-9:  </a:t>
            </a:r>
            <a:r>
              <a:rPr lang="en-US" altLang="ja-JP" sz="2800" baseline="-25000">
                <a:ea typeface="MS PGothic" pitchFamily="34" charset="-128"/>
                <a:cs typeface="Arial" charset="0"/>
                <a:sym typeface="Symbol" pitchFamily="18" charset="2"/>
              </a:rPr>
              <a:t>5</a:t>
            </a:r>
            <a:r>
              <a:rPr lang="en-US" altLang="ja-JP" sz="2800">
                <a:ea typeface="MS PGothic" pitchFamily="34" charset="-128"/>
                <a:cs typeface="Arial" charset="0"/>
                <a:sym typeface="Symbol" pitchFamily="18" charset="2"/>
              </a:rPr>
              <a:t>P</a:t>
            </a:r>
            <a:r>
              <a:rPr lang="en-US" altLang="ja-JP" sz="2800" baseline="-25000">
                <a:ea typeface="MS PGothic" pitchFamily="34" charset="-128"/>
                <a:cs typeface="Arial" charset="0"/>
                <a:sym typeface="Symbol" pitchFamily="18" charset="2"/>
              </a:rPr>
              <a:t>5,t+k</a:t>
            </a:r>
            <a:r>
              <a:rPr lang="en-US" altLang="ja-JP" sz="2800">
                <a:ea typeface="MS PGothic" pitchFamily="34" charset="-128"/>
                <a:cs typeface="Arial" charset="0"/>
                <a:sym typeface="Symbol" pitchFamily="18" charset="2"/>
              </a:rPr>
              <a:t> = </a:t>
            </a:r>
            <a:r>
              <a:rPr lang="en-US" altLang="ja-JP" sz="2800" baseline="-25000">
                <a:ea typeface="MS PGothic" pitchFamily="34" charset="-128"/>
                <a:cs typeface="Arial" charset="0"/>
                <a:sym typeface="Symbol" pitchFamily="18" charset="2"/>
              </a:rPr>
              <a:t>5</a:t>
            </a:r>
            <a:r>
              <a:rPr lang="en-US" altLang="ja-JP" sz="2800">
                <a:ea typeface="MS PGothic" pitchFamily="34" charset="-128"/>
                <a:cs typeface="Arial" charset="0"/>
                <a:sym typeface="Symbol" pitchFamily="18" charset="2"/>
              </a:rPr>
              <a:t>P</a:t>
            </a:r>
            <a:r>
              <a:rPr lang="en-US" altLang="ja-JP" sz="2800" baseline="-25000">
                <a:ea typeface="MS PGothic" pitchFamily="34" charset="-128"/>
                <a:cs typeface="Arial" charset="0"/>
                <a:sym typeface="Symbol" pitchFamily="18" charset="2"/>
              </a:rPr>
              <a:t>5,t</a:t>
            </a:r>
            <a:r>
              <a:rPr lang="en-US" altLang="ja-JP" sz="2800">
                <a:ea typeface="MS PGothic" pitchFamily="34" charset="-128"/>
                <a:cs typeface="Arial" charset="0"/>
                <a:sym typeface="Symbol" pitchFamily="18" charset="2"/>
              </a:rPr>
              <a:t> × </a:t>
            </a:r>
            <a:r>
              <a:rPr lang="en-US" altLang="ja-JP" sz="2800" baseline="-25000">
                <a:ea typeface="MS PGothic" pitchFamily="34" charset="-128"/>
                <a:cs typeface="Arial" charset="0"/>
                <a:sym typeface="Symbol" pitchFamily="18" charset="2"/>
              </a:rPr>
              <a:t>5</a:t>
            </a:r>
            <a:r>
              <a:rPr lang="en-US" altLang="ja-JP" sz="2800">
                <a:ea typeface="MS PGothic" pitchFamily="34" charset="-128"/>
                <a:cs typeface="Arial" charset="0"/>
                <a:sym typeface="Symbol" pitchFamily="18" charset="2"/>
              </a:rPr>
              <a:t>R</a:t>
            </a:r>
            <a:r>
              <a:rPr lang="en-US" altLang="ja-JP" sz="2800" baseline="-25000">
                <a:ea typeface="MS PGothic" pitchFamily="34" charset="-128"/>
                <a:cs typeface="Arial" charset="0"/>
                <a:sym typeface="Symbol" pitchFamily="18" charset="2"/>
              </a:rPr>
              <a:t>5,t</a:t>
            </a:r>
            <a:r>
              <a:rPr lang="en-US" altLang="ja-JP" sz="2800">
                <a:ea typeface="MS PGothic" pitchFamily="34" charset="-128"/>
                <a:cs typeface="Arial" charset="0"/>
                <a:sym typeface="Symbol" pitchFamily="18" charset="2"/>
              </a:rPr>
              <a:t>.	</a:t>
            </a:r>
            <a:r>
              <a:rPr lang="en-US" altLang="ja-JP" sz="2800">
                <a:latin typeface="Times New Roman" pitchFamily="18" charset="0"/>
                <a:ea typeface="MS PGothic" pitchFamily="34" charset="-128"/>
                <a:cs typeface="Times New Roman" pitchFamily="18" charset="0"/>
                <a:sym typeface="Symbol" pitchFamily="18" charset="2"/>
              </a:rPr>
              <a:t>					</a:t>
            </a:r>
            <a:endParaRPr lang="en-US" altLang="en-US" sz="2800">
              <a:latin typeface="Times New Roman" pitchFamily="18" charset="0"/>
              <a:ea typeface="MS PGothic" pitchFamily="34" charset="-128"/>
              <a:cs typeface="Times New Roman" pitchFamily="18" charset="0"/>
              <a:sym typeface="Symbol" pitchFamily="18" charset="2"/>
            </a:endParaRPr>
          </a:p>
        </p:txBody>
      </p:sp>
      <p:sp>
        <p:nvSpPr>
          <p:cNvPr id="36867" name="Slide Number Placeholder 1"/>
          <p:cNvSpPr>
            <a:spLocks noGrp="1"/>
          </p:cNvSpPr>
          <p:nvPr>
            <p:ph type="sldNum" sz="quarter" idx="12"/>
          </p:nvPr>
        </p:nvSpPr>
        <p:spPr>
          <a:noFill/>
        </p:spPr>
        <p:txBody>
          <a:bodyPr/>
          <a:lstStyle/>
          <a:p>
            <a:fld id="{AF1DB382-7ABD-43E9-AF99-38FE8FDF5903}" type="slidenum">
              <a:rPr lang="en-US" smtClean="0"/>
              <a:pPr/>
              <a:t>12</a:t>
            </a:fld>
            <a:endParaRPr lang="en-US"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2"/>
          <p:cNvSpPr txBox="1">
            <a:spLocks noChangeArrowheads="1"/>
          </p:cNvSpPr>
          <p:nvPr/>
        </p:nvSpPr>
        <p:spPr bwMode="auto">
          <a:xfrm>
            <a:off x="304800" y="109538"/>
            <a:ext cx="85344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COHORT CHANGE RATIOS</a:t>
            </a:r>
          </a:p>
        </p:txBody>
      </p:sp>
      <p:sp>
        <p:nvSpPr>
          <p:cNvPr id="38914" name="Text Box 3"/>
          <p:cNvSpPr txBox="1">
            <a:spLocks noChangeArrowheads="1"/>
          </p:cNvSpPr>
          <p:nvPr/>
        </p:nvSpPr>
        <p:spPr bwMode="auto">
          <a:xfrm>
            <a:off x="209550" y="1108075"/>
            <a:ext cx="8724900" cy="5643563"/>
          </a:xfrm>
          <a:prstGeom prst="rect">
            <a:avLst/>
          </a:prstGeom>
          <a:noFill/>
          <a:ln w="9525">
            <a:noFill/>
            <a:miter lim="800000"/>
            <a:headEnd/>
            <a:tailEnd/>
          </a:ln>
        </p:spPr>
        <p:txBody>
          <a:bodyPr>
            <a:spAutoFit/>
          </a:bodyPr>
          <a:lstStyle/>
          <a:p>
            <a:pPr marL="457200" indent="-457200">
              <a:tabLst>
                <a:tab pos="457200" algn="l"/>
              </a:tabLst>
            </a:pPr>
            <a:r>
              <a:rPr lang="en-US" altLang="en-US" sz="2800">
                <a:ea typeface="MS PGothic" pitchFamily="34" charset="-128"/>
                <a:cs typeface="Arial" charset="0"/>
                <a:sym typeface="Symbol" pitchFamily="18" charset="2"/>
              </a:rPr>
              <a:t>    We use the later method since it is better suited for the regression-based method for creating intervals around forecasts for the two youngest age groups discussed later in the paper. </a:t>
            </a:r>
          </a:p>
          <a:p>
            <a:pPr marL="457200" indent="-457200">
              <a:tabLst>
                <a:tab pos="457200" algn="l"/>
              </a:tabLst>
            </a:pPr>
            <a:endParaRPr lang="en-US" altLang="en-US" sz="2800">
              <a:ea typeface="MS PGothic" pitchFamily="34" charset="-128"/>
              <a:cs typeface="Arial" charset="0"/>
              <a:sym typeface="Symbol" pitchFamily="18" charset="2"/>
            </a:endParaRPr>
          </a:p>
          <a:p>
            <a:pPr marL="457200" indent="-457200">
              <a:tabLst>
                <a:tab pos="457200" algn="l"/>
              </a:tabLst>
            </a:pPr>
            <a:r>
              <a:rPr lang="en-US" altLang="en-US" sz="2800">
                <a:ea typeface="MS PGothic" pitchFamily="34" charset="-128"/>
                <a:cs typeface="Arial" charset="0"/>
                <a:sym typeface="Symbol" pitchFamily="18" charset="2"/>
              </a:rPr>
              <a:t>    One reason that it is better suited with the regression-based method is that the CAR values are substantially different than the CCRs, whereas the ratios are not. This means that the CAR values are potential outliers that could serve as influential observations that deleteriously affect model construction.    </a:t>
            </a:r>
          </a:p>
          <a:p>
            <a:pPr marL="457200" indent="-457200">
              <a:tabLst>
                <a:tab pos="457200" algn="l"/>
              </a:tabLst>
            </a:pPr>
            <a:endParaRPr lang="en-US" altLang="en-US" sz="2800">
              <a:latin typeface="TimesNewRomanPSMT"/>
              <a:ea typeface="MS PGothic" pitchFamily="34" charset="-128"/>
              <a:cs typeface="Times New Roman" pitchFamily="18" charset="0"/>
              <a:sym typeface="Symbol" pitchFamily="18" charset="2"/>
            </a:endParaRPr>
          </a:p>
        </p:txBody>
      </p:sp>
      <p:sp>
        <p:nvSpPr>
          <p:cNvPr id="38915" name="Slide Number Placeholder 1"/>
          <p:cNvSpPr>
            <a:spLocks noGrp="1"/>
          </p:cNvSpPr>
          <p:nvPr>
            <p:ph type="sldNum" sz="quarter" idx="12"/>
          </p:nvPr>
        </p:nvSpPr>
        <p:spPr>
          <a:noFill/>
        </p:spPr>
        <p:txBody>
          <a:bodyPr/>
          <a:lstStyle/>
          <a:p>
            <a:fld id="{DC34ABAD-463C-4AD5-B262-5989652830B4}" type="slidenum">
              <a:rPr lang="en-US" smtClean="0"/>
              <a:pPr/>
              <a:t>13</a:t>
            </a:fld>
            <a:endParaRPr lang="en-US"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2"/>
          <p:cNvSpPr txBox="1">
            <a:spLocks noChangeArrowheads="1"/>
          </p:cNvSpPr>
          <p:nvPr/>
        </p:nvSpPr>
        <p:spPr bwMode="auto">
          <a:xfrm>
            <a:off x="304800" y="233363"/>
            <a:ext cx="8534400" cy="584200"/>
          </a:xfrm>
          <a:prstGeom prst="rect">
            <a:avLst/>
          </a:prstGeom>
          <a:noFill/>
          <a:ln w="9525">
            <a:noFill/>
            <a:miter lim="800000"/>
            <a:headEnd/>
            <a:tailEnd/>
          </a:ln>
        </p:spPr>
        <p:txBody>
          <a:bodyPr>
            <a:spAutoFit/>
          </a:bodyPr>
          <a:lstStyle/>
          <a:p>
            <a:pPr algn="ctr" eaLnBrk="0" hangingPunct="0"/>
            <a:r>
              <a:rPr lang="en-US" altLang="en-US" sz="3200">
                <a:solidFill>
                  <a:schemeClr val="accent2"/>
                </a:solidFill>
                <a:cs typeface="Arial" charset="0"/>
              </a:rPr>
              <a:t> </a:t>
            </a:r>
            <a:r>
              <a:rPr lang="en-US" altLang="en-US" sz="3200" b="1">
                <a:solidFill>
                  <a:schemeClr val="accent2"/>
                </a:solidFill>
                <a:cs typeface="Arial" charset="0"/>
              </a:rPr>
              <a:t>COHORT CHANGE RATIOS</a:t>
            </a:r>
          </a:p>
        </p:txBody>
      </p:sp>
      <p:sp>
        <p:nvSpPr>
          <p:cNvPr id="40962" name="Text Box 3"/>
          <p:cNvSpPr txBox="1">
            <a:spLocks noChangeArrowheads="1"/>
          </p:cNvSpPr>
          <p:nvPr/>
        </p:nvSpPr>
        <p:spPr bwMode="auto">
          <a:xfrm>
            <a:off x="438150" y="992188"/>
            <a:ext cx="8401050" cy="5140325"/>
          </a:xfrm>
          <a:prstGeom prst="rect">
            <a:avLst/>
          </a:prstGeom>
          <a:noFill/>
          <a:ln w="12700" cap="sq">
            <a:solidFill>
              <a:srgbClr val="000000"/>
            </a:solidFill>
            <a:miter lim="800000"/>
            <a:headEnd/>
            <a:tailEnd/>
          </a:ln>
        </p:spPr>
        <p:txBody>
          <a:bodyPr>
            <a:spAutoFit/>
          </a:bodyPr>
          <a:lstStyle/>
          <a:p>
            <a:pPr marL="457200" indent="-457200">
              <a:spcBef>
                <a:spcPts val="1200"/>
              </a:spcBef>
              <a:tabLst>
                <a:tab pos="457200" algn="l"/>
              </a:tabLst>
            </a:pPr>
            <a:r>
              <a:rPr lang="en-US" altLang="en-US" sz="2800">
                <a:latin typeface="TimesNewRomanPSMT"/>
                <a:ea typeface="MS PGothic" pitchFamily="34" charset="-128"/>
                <a:cs typeface="Times New Roman" pitchFamily="18" charset="0"/>
                <a:sym typeface="Symbol" pitchFamily="18" charset="2"/>
              </a:rPr>
              <a:t>     </a:t>
            </a:r>
            <a:r>
              <a:rPr lang="en-US" altLang="en-US" sz="2400">
                <a:ea typeface="MS PGothic" pitchFamily="34" charset="-128"/>
                <a:cs typeface="Arial" charset="0"/>
                <a:sym typeface="Symbol" pitchFamily="18" charset="2"/>
              </a:rPr>
              <a:t>Projections of the oldest open-ended age group differ slightly from the CCR projections for the age groups beyond age 10 up to the oldest open-ended age group. If, for example, the final closed age group is 70-74, with 75+ as the terminal open-ended age group, then calculations for the </a:t>
            </a:r>
            <a:r>
              <a:rPr lang="en-US" altLang="en-US" sz="2400" baseline="-25000">
                <a:ea typeface="MS PGothic" pitchFamily="34" charset="-128"/>
                <a:cs typeface="Arial" charset="0"/>
                <a:sym typeface="Symbol" pitchFamily="18" charset="2"/>
              </a:rPr>
              <a:t>∞</a:t>
            </a:r>
            <a:r>
              <a:rPr lang="en-US" altLang="en-US" sz="2400">
                <a:ea typeface="MS PGothic" pitchFamily="34" charset="-128"/>
                <a:cs typeface="Arial" charset="0"/>
                <a:sym typeface="Symbol" pitchFamily="18" charset="2"/>
              </a:rPr>
              <a:t>CCR</a:t>
            </a:r>
            <a:r>
              <a:rPr lang="en-US" altLang="en-US" sz="2400" baseline="-25000">
                <a:ea typeface="MS PGothic" pitchFamily="34" charset="-128"/>
                <a:cs typeface="Arial" charset="0"/>
                <a:sym typeface="Symbol" pitchFamily="18" charset="2"/>
              </a:rPr>
              <a:t>75,t</a:t>
            </a:r>
            <a:r>
              <a:rPr lang="en-US" altLang="en-US" sz="2400">
                <a:ea typeface="MS PGothic" pitchFamily="34" charset="-128"/>
                <a:cs typeface="Arial" charset="0"/>
                <a:sym typeface="Symbol" pitchFamily="18" charset="2"/>
              </a:rPr>
              <a:t> require the summation of the three oldest age groups to get the population age 75+ at time t and the summation of the age groups that will yield P65+ at time t-k: </a:t>
            </a:r>
          </a:p>
          <a:p>
            <a:pPr marL="457200" indent="-457200">
              <a:spcBef>
                <a:spcPts val="1200"/>
              </a:spcBef>
              <a:tabLst>
                <a:tab pos="457200" algn="l"/>
              </a:tabLst>
            </a:pPr>
            <a:r>
              <a:rPr lang="en-US" altLang="en-US" sz="2400" baseline="-25000">
                <a:ea typeface="MS PGothic" pitchFamily="34" charset="-128"/>
                <a:cs typeface="Arial" charset="0"/>
                <a:sym typeface="Symbol" pitchFamily="18" charset="2"/>
              </a:rPr>
              <a:t>       ∞</a:t>
            </a:r>
            <a:r>
              <a:rPr lang="en-US" altLang="en-US" sz="2400">
                <a:ea typeface="MS PGothic" pitchFamily="34" charset="-128"/>
                <a:cs typeface="Arial" charset="0"/>
                <a:sym typeface="Symbol" pitchFamily="18" charset="2"/>
              </a:rPr>
              <a:t>CCR</a:t>
            </a:r>
            <a:r>
              <a:rPr lang="en-US" altLang="en-US" sz="2400" baseline="-25000">
                <a:ea typeface="MS PGothic" pitchFamily="34" charset="-128"/>
                <a:cs typeface="Arial" charset="0"/>
                <a:sym typeface="Symbol" pitchFamily="18" charset="2"/>
              </a:rPr>
              <a:t>75,t</a:t>
            </a:r>
            <a:r>
              <a:rPr lang="en-US" altLang="en-US" sz="2400">
                <a:ea typeface="MS PGothic" pitchFamily="34" charset="-128"/>
                <a:cs typeface="Arial" charset="0"/>
                <a:sym typeface="Symbol" pitchFamily="18" charset="2"/>
              </a:rPr>
              <a:t> = </a:t>
            </a:r>
            <a:r>
              <a:rPr lang="en-US" altLang="en-US" sz="2400" baseline="-25000">
                <a:ea typeface="MS PGothic" pitchFamily="34" charset="-128"/>
                <a:cs typeface="Arial" charset="0"/>
                <a:sym typeface="Symbol" pitchFamily="18" charset="2"/>
              </a:rPr>
              <a:t>∞</a:t>
            </a:r>
            <a:r>
              <a:rPr lang="en-US" altLang="en-US" sz="2400">
                <a:ea typeface="MS PGothic" pitchFamily="34" charset="-128"/>
                <a:cs typeface="Arial" charset="0"/>
                <a:sym typeface="Symbol" pitchFamily="18" charset="2"/>
              </a:rPr>
              <a:t>P</a:t>
            </a:r>
            <a:r>
              <a:rPr lang="en-US" altLang="en-US" sz="2400" baseline="-25000">
                <a:ea typeface="MS PGothic" pitchFamily="34" charset="-128"/>
                <a:cs typeface="Arial" charset="0"/>
                <a:sym typeface="Symbol" pitchFamily="18" charset="2"/>
              </a:rPr>
              <a:t>75+,t</a:t>
            </a:r>
            <a:r>
              <a:rPr lang="en-US" altLang="en-US" sz="2400">
                <a:ea typeface="MS PGothic" pitchFamily="34" charset="-128"/>
                <a:cs typeface="Arial" charset="0"/>
                <a:sym typeface="Symbol" pitchFamily="18" charset="2"/>
              </a:rPr>
              <a:t> / </a:t>
            </a:r>
            <a:r>
              <a:rPr lang="en-US" altLang="en-US" sz="2400" baseline="-25000">
                <a:ea typeface="MS PGothic" pitchFamily="34" charset="-128"/>
                <a:cs typeface="Arial" charset="0"/>
                <a:sym typeface="Symbol" pitchFamily="18" charset="2"/>
              </a:rPr>
              <a:t>∞</a:t>
            </a:r>
            <a:r>
              <a:rPr lang="en-US" altLang="en-US" sz="2400">
                <a:ea typeface="MS PGothic" pitchFamily="34" charset="-128"/>
                <a:cs typeface="Arial" charset="0"/>
                <a:sym typeface="Symbol" pitchFamily="18" charset="2"/>
              </a:rPr>
              <a:t>P</a:t>
            </a:r>
            <a:r>
              <a:rPr lang="en-US" altLang="en-US" sz="2400" baseline="-25000">
                <a:ea typeface="MS PGothic" pitchFamily="34" charset="-128"/>
                <a:cs typeface="Arial" charset="0"/>
                <a:sym typeface="Symbol" pitchFamily="18" charset="2"/>
              </a:rPr>
              <a:t>65+,t-k</a:t>
            </a:r>
            <a:r>
              <a:rPr lang="en-US" altLang="en-US" sz="2400">
                <a:ea typeface="MS PGothic" pitchFamily="34" charset="-128"/>
                <a:cs typeface="Arial" charset="0"/>
                <a:sym typeface="Symbol" pitchFamily="18" charset="2"/>
              </a:rPr>
              <a:t>.</a:t>
            </a:r>
          </a:p>
          <a:p>
            <a:pPr marL="457200" indent="-457200">
              <a:spcBef>
                <a:spcPts val="1200"/>
              </a:spcBef>
              <a:tabLst>
                <a:tab pos="457200" algn="l"/>
              </a:tabLst>
            </a:pPr>
            <a:endParaRPr lang="en-US" altLang="en-US" sz="2400" baseline="-25000">
              <a:ea typeface="MS PGothic" pitchFamily="34" charset="-128"/>
              <a:cs typeface="Arial" charset="0"/>
              <a:sym typeface="Symbol" pitchFamily="18" charset="2"/>
            </a:endParaRPr>
          </a:p>
          <a:p>
            <a:pPr marL="457200" indent="-457200">
              <a:tabLst>
                <a:tab pos="457200" algn="l"/>
              </a:tabLst>
            </a:pPr>
            <a:r>
              <a:rPr lang="en-US" altLang="en-US" sz="2400">
                <a:ea typeface="MS PGothic" pitchFamily="34" charset="-128"/>
                <a:cs typeface="Arial" charset="0"/>
                <a:sym typeface="Symbol" pitchFamily="18" charset="2"/>
              </a:rPr>
              <a:t>    The formula for projecting the population 75+ for the year t+k is: </a:t>
            </a:r>
            <a:r>
              <a:rPr lang="en-US" altLang="en-US" sz="2400" baseline="-25000">
                <a:ea typeface="MS PGothic" pitchFamily="34" charset="-128"/>
                <a:cs typeface="Arial" charset="0"/>
                <a:sym typeface="Symbol" pitchFamily="18" charset="2"/>
              </a:rPr>
              <a:t>∞</a:t>
            </a:r>
            <a:r>
              <a:rPr lang="en-US" altLang="en-US" sz="2400">
                <a:ea typeface="MS PGothic" pitchFamily="34" charset="-128"/>
                <a:cs typeface="Arial" charset="0"/>
                <a:sym typeface="Symbol" pitchFamily="18" charset="2"/>
              </a:rPr>
              <a:t>P</a:t>
            </a:r>
            <a:r>
              <a:rPr lang="en-US" altLang="en-US" sz="2400" baseline="-25000">
                <a:ea typeface="MS PGothic" pitchFamily="34" charset="-128"/>
                <a:cs typeface="Arial" charset="0"/>
                <a:sym typeface="Symbol" pitchFamily="18" charset="2"/>
              </a:rPr>
              <a:t>75+,t+k</a:t>
            </a:r>
            <a:r>
              <a:rPr lang="en-US" altLang="en-US" sz="2400">
                <a:ea typeface="MS PGothic" pitchFamily="34" charset="-128"/>
                <a:cs typeface="Arial" charset="0"/>
                <a:sym typeface="Symbol" pitchFamily="18" charset="2"/>
              </a:rPr>
              <a:t> = (</a:t>
            </a:r>
            <a:r>
              <a:rPr lang="en-US" altLang="en-US" sz="2400" baseline="-25000">
                <a:ea typeface="MS PGothic" pitchFamily="34" charset="-128"/>
                <a:cs typeface="Arial" charset="0"/>
                <a:sym typeface="Symbol" pitchFamily="18" charset="2"/>
              </a:rPr>
              <a:t>∞</a:t>
            </a:r>
            <a:r>
              <a:rPr lang="en-US" altLang="en-US" sz="2400">
                <a:ea typeface="MS PGothic" pitchFamily="34" charset="-128"/>
                <a:cs typeface="Arial" charset="0"/>
                <a:sym typeface="Symbol" pitchFamily="18" charset="2"/>
              </a:rPr>
              <a:t>CCR</a:t>
            </a:r>
            <a:r>
              <a:rPr lang="en-US" altLang="en-US" sz="2400" baseline="-25000">
                <a:ea typeface="MS PGothic" pitchFamily="34" charset="-128"/>
                <a:cs typeface="Arial" charset="0"/>
                <a:sym typeface="Symbol" pitchFamily="18" charset="2"/>
              </a:rPr>
              <a:t>75+,t</a:t>
            </a:r>
            <a:r>
              <a:rPr lang="en-US" altLang="en-US" sz="2400">
                <a:ea typeface="MS PGothic" pitchFamily="34" charset="-128"/>
                <a:cs typeface="Arial" charset="0"/>
                <a:sym typeface="Symbol" pitchFamily="18" charset="2"/>
              </a:rPr>
              <a:t> )× (</a:t>
            </a:r>
            <a:r>
              <a:rPr lang="en-US" altLang="en-US" sz="2400" baseline="-25000">
                <a:ea typeface="MS PGothic" pitchFamily="34" charset="-128"/>
                <a:cs typeface="Arial" charset="0"/>
                <a:sym typeface="Symbol" pitchFamily="18" charset="2"/>
              </a:rPr>
              <a:t>∞</a:t>
            </a:r>
            <a:r>
              <a:rPr lang="en-US" altLang="en-US" sz="2400">
                <a:ea typeface="MS PGothic" pitchFamily="34" charset="-128"/>
                <a:cs typeface="Arial" charset="0"/>
                <a:sym typeface="Symbol" pitchFamily="18" charset="2"/>
              </a:rPr>
              <a:t>P</a:t>
            </a:r>
            <a:r>
              <a:rPr lang="en-US" altLang="en-US" sz="2400" baseline="-25000">
                <a:ea typeface="MS PGothic" pitchFamily="34" charset="-128"/>
                <a:cs typeface="Arial" charset="0"/>
                <a:sym typeface="Symbol" pitchFamily="18" charset="2"/>
              </a:rPr>
              <a:t>65+,t</a:t>
            </a:r>
            <a:r>
              <a:rPr lang="en-US" altLang="en-US" sz="2400">
                <a:ea typeface="MS PGothic" pitchFamily="34" charset="-128"/>
                <a:cs typeface="Arial" charset="0"/>
                <a:sym typeface="Symbol" pitchFamily="18" charset="2"/>
              </a:rPr>
              <a:t>).</a:t>
            </a:r>
          </a:p>
        </p:txBody>
      </p:sp>
      <p:sp>
        <p:nvSpPr>
          <p:cNvPr id="40963" name="Slide Number Placeholder 1"/>
          <p:cNvSpPr>
            <a:spLocks noGrp="1"/>
          </p:cNvSpPr>
          <p:nvPr>
            <p:ph type="sldNum" sz="quarter" idx="12"/>
          </p:nvPr>
        </p:nvSpPr>
        <p:spPr>
          <a:noFill/>
        </p:spPr>
        <p:txBody>
          <a:bodyPr/>
          <a:lstStyle/>
          <a:p>
            <a:fld id="{9A62840B-0C84-4C1B-9F86-6D5AAAE7AF5B}" type="slidenum">
              <a:rPr lang="en-US" smtClean="0"/>
              <a:pPr/>
              <a:t>14</a:t>
            </a:fld>
            <a:endParaRPr lang="en-US"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2"/>
          <p:cNvSpPr txBox="1">
            <a:spLocks noChangeArrowheads="1"/>
          </p:cNvSpPr>
          <p:nvPr/>
        </p:nvSpPr>
        <p:spPr bwMode="auto">
          <a:xfrm>
            <a:off x="333375" y="276225"/>
            <a:ext cx="8534400" cy="646113"/>
          </a:xfrm>
          <a:prstGeom prst="rect">
            <a:avLst/>
          </a:prstGeom>
          <a:noFill/>
          <a:ln w="9525">
            <a:noFill/>
            <a:miter lim="800000"/>
            <a:headEnd/>
            <a:tailEnd/>
          </a:ln>
        </p:spPr>
        <p:txBody>
          <a:bodyPr>
            <a:spAutoFit/>
          </a:bodyPr>
          <a:lstStyle/>
          <a:p>
            <a:pPr algn="ctr" eaLnBrk="0" hangingPunct="0"/>
            <a:r>
              <a:rPr lang="en-US" altLang="en-US" sz="3600">
                <a:solidFill>
                  <a:schemeClr val="accent2"/>
                </a:solidFill>
              </a:rPr>
              <a:t> </a:t>
            </a:r>
            <a:r>
              <a:rPr lang="en-US" altLang="en-US" sz="3200" b="1">
                <a:solidFill>
                  <a:schemeClr val="accent2"/>
                </a:solidFill>
                <a:cs typeface="Arial" charset="0"/>
              </a:rPr>
              <a:t>COHORT CHANGE RATIOS</a:t>
            </a:r>
          </a:p>
        </p:txBody>
      </p:sp>
      <p:sp>
        <p:nvSpPr>
          <p:cNvPr id="43010" name="Text Box 3"/>
          <p:cNvSpPr txBox="1">
            <a:spLocks noChangeArrowheads="1"/>
          </p:cNvSpPr>
          <p:nvPr/>
        </p:nvSpPr>
        <p:spPr bwMode="auto">
          <a:xfrm>
            <a:off x="333375" y="1274763"/>
            <a:ext cx="8534400" cy="3540125"/>
          </a:xfrm>
          <a:prstGeom prst="rect">
            <a:avLst/>
          </a:prstGeom>
          <a:noFill/>
          <a:ln w="9525">
            <a:noFill/>
            <a:miter lim="800000"/>
            <a:headEnd/>
            <a:tailEnd/>
          </a:ln>
        </p:spPr>
        <p:txBody>
          <a:bodyPr>
            <a:spAutoFit/>
          </a:bodyPr>
          <a:lstStyle/>
          <a:p>
            <a:pPr>
              <a:tabLst>
                <a:tab pos="457200" algn="l"/>
              </a:tabLst>
            </a:pPr>
            <a:r>
              <a:rPr lang="en-US" altLang="en-US" sz="2800">
                <a:cs typeface="Arial" charset="0"/>
                <a:sym typeface="Symbol" pitchFamily="18" charset="2"/>
              </a:rPr>
              <a:t>Since the population data are five-year age groups with a final open-ended age group of 75+, the conventions described above are used in terms of the CCRs and the projections of the youngest two age groups (0-4 and 5-9) and the terminal open-ended age group (75+). Important to the subsequent discussion are the CCRs developed from the 1990 and 2000 census data by age.</a:t>
            </a:r>
            <a:endParaRPr lang="en-US" altLang="en-US" sz="2800" baseline="-25000">
              <a:ea typeface="MS PGothic" pitchFamily="34" charset="-128"/>
              <a:cs typeface="Arial" charset="0"/>
              <a:sym typeface="Symbol" pitchFamily="18" charset="2"/>
            </a:endParaRPr>
          </a:p>
        </p:txBody>
      </p:sp>
      <p:sp>
        <p:nvSpPr>
          <p:cNvPr id="43011" name="Slide Number Placeholder 1"/>
          <p:cNvSpPr>
            <a:spLocks noGrp="1"/>
          </p:cNvSpPr>
          <p:nvPr>
            <p:ph type="sldNum" sz="quarter" idx="12"/>
          </p:nvPr>
        </p:nvSpPr>
        <p:spPr>
          <a:noFill/>
        </p:spPr>
        <p:txBody>
          <a:bodyPr/>
          <a:lstStyle/>
          <a:p>
            <a:fld id="{33D6319D-D2D3-4CFA-A7A4-693017E00EF1}" type="slidenum">
              <a:rPr lang="en-US" smtClean="0"/>
              <a:pPr/>
              <a:t>15</a:t>
            </a:fld>
            <a:endParaRPr lang="en-US"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2"/>
          <p:cNvSpPr txBox="1">
            <a:spLocks noChangeArrowheads="1"/>
          </p:cNvSpPr>
          <p:nvPr/>
        </p:nvSpPr>
        <p:spPr bwMode="auto">
          <a:xfrm>
            <a:off x="333375" y="276225"/>
            <a:ext cx="8534400" cy="646113"/>
          </a:xfrm>
          <a:prstGeom prst="rect">
            <a:avLst/>
          </a:prstGeom>
          <a:noFill/>
          <a:ln w="9525">
            <a:noFill/>
            <a:miter lim="800000"/>
            <a:headEnd/>
            <a:tailEnd/>
          </a:ln>
        </p:spPr>
        <p:txBody>
          <a:bodyPr>
            <a:spAutoFit/>
          </a:bodyPr>
          <a:lstStyle/>
          <a:p>
            <a:pPr algn="ctr" eaLnBrk="0" hangingPunct="0"/>
            <a:r>
              <a:rPr lang="en-US" altLang="en-US" sz="3600">
                <a:solidFill>
                  <a:schemeClr val="accent2"/>
                </a:solidFill>
              </a:rPr>
              <a:t> </a:t>
            </a:r>
            <a:r>
              <a:rPr lang="en-US" altLang="en-US" sz="3200" b="1">
                <a:solidFill>
                  <a:schemeClr val="accent2"/>
                </a:solidFill>
                <a:cs typeface="Arial" charset="0"/>
              </a:rPr>
              <a:t>COHORT CHANGE RATIOS</a:t>
            </a:r>
          </a:p>
        </p:txBody>
      </p:sp>
      <p:sp>
        <p:nvSpPr>
          <p:cNvPr id="45058" name="Text Box 3"/>
          <p:cNvSpPr txBox="1">
            <a:spLocks noChangeArrowheads="1"/>
          </p:cNvSpPr>
          <p:nvPr/>
        </p:nvSpPr>
        <p:spPr bwMode="auto">
          <a:xfrm>
            <a:off x="347663" y="1652588"/>
            <a:ext cx="8505825" cy="2678112"/>
          </a:xfrm>
          <a:prstGeom prst="rect">
            <a:avLst/>
          </a:prstGeom>
          <a:noFill/>
          <a:ln w="9525">
            <a:noFill/>
            <a:miter lim="800000"/>
            <a:headEnd/>
            <a:tailEnd/>
          </a:ln>
        </p:spPr>
        <p:txBody>
          <a:bodyPr>
            <a:spAutoFit/>
          </a:bodyPr>
          <a:lstStyle/>
          <a:p>
            <a:pPr>
              <a:tabLst>
                <a:tab pos="457200" algn="l"/>
              </a:tabLst>
            </a:pPr>
            <a:r>
              <a:rPr lang="en-US" altLang="en-US" sz="2800">
                <a:cs typeface="Arial" charset="0"/>
                <a:sym typeface="Symbol" pitchFamily="18" charset="2"/>
              </a:rPr>
              <a:t>Table A2.1 (taken from our full paper)</a:t>
            </a:r>
            <a:r>
              <a:rPr lang="en-US" altLang="en-US" sz="2800" b="1">
                <a:cs typeface="Arial" charset="0"/>
                <a:sym typeface="Symbol" pitchFamily="18" charset="2"/>
              </a:rPr>
              <a:t> </a:t>
            </a:r>
            <a:r>
              <a:rPr lang="en-US" altLang="en-US" sz="2800">
                <a:cs typeface="Arial" charset="0"/>
                <a:sym typeface="Symbol" pitchFamily="18" charset="2"/>
              </a:rPr>
              <a:t>provides an example of the Hamilton-Perry Method for Minnesota (one of our four sample states). We won’t discuss its details at this time, but we want to show an example of the and the generation of the CCRs from 1990 and 2000 census data by age. </a:t>
            </a:r>
            <a:endParaRPr lang="en-US" altLang="en-US" sz="2800" baseline="-25000">
              <a:ea typeface="MS PGothic" pitchFamily="34" charset="-128"/>
              <a:cs typeface="Arial" charset="0"/>
              <a:sym typeface="Symbol" pitchFamily="18" charset="2"/>
            </a:endParaRPr>
          </a:p>
        </p:txBody>
      </p:sp>
      <p:sp>
        <p:nvSpPr>
          <p:cNvPr id="45059" name="Slide Number Placeholder 1"/>
          <p:cNvSpPr>
            <a:spLocks noGrp="1"/>
          </p:cNvSpPr>
          <p:nvPr>
            <p:ph type="sldNum" sz="quarter" idx="12"/>
          </p:nvPr>
        </p:nvSpPr>
        <p:spPr>
          <a:noFill/>
        </p:spPr>
        <p:txBody>
          <a:bodyPr/>
          <a:lstStyle/>
          <a:p>
            <a:fld id="{8DFCBC7F-89CB-4EC4-BA70-07F81E36E480}" type="slidenum">
              <a:rPr lang="en-US" smtClean="0"/>
              <a:pPr/>
              <a:t>16</a:t>
            </a:fld>
            <a:endParaRPr lang="en-US"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Picture 4"/>
          <p:cNvPicPr>
            <a:picLocks noChangeAspect="1" noChangeArrowheads="1"/>
          </p:cNvPicPr>
          <p:nvPr/>
        </p:nvPicPr>
        <p:blipFill>
          <a:blip r:embed="rId3"/>
          <a:srcRect/>
          <a:stretch>
            <a:fillRect/>
          </a:stretch>
        </p:blipFill>
        <p:spPr bwMode="auto">
          <a:xfrm>
            <a:off x="477838" y="176213"/>
            <a:ext cx="8378825" cy="6511925"/>
          </a:xfrm>
          <a:prstGeom prst="rect">
            <a:avLst/>
          </a:prstGeom>
          <a:noFill/>
          <a:ln w="9525">
            <a:noFill/>
            <a:miter lim="800000"/>
            <a:headEnd/>
            <a:tailEnd/>
          </a:ln>
        </p:spPr>
      </p:pic>
      <p:sp>
        <p:nvSpPr>
          <p:cNvPr id="47106" name="Slide Number Placeholder 1"/>
          <p:cNvSpPr>
            <a:spLocks noGrp="1"/>
          </p:cNvSpPr>
          <p:nvPr>
            <p:ph type="sldNum" sz="quarter" idx="12"/>
          </p:nvPr>
        </p:nvSpPr>
        <p:spPr>
          <a:noFill/>
        </p:spPr>
        <p:txBody>
          <a:bodyPr/>
          <a:lstStyle/>
          <a:p>
            <a:fld id="{6874F0A4-33AD-44FB-B68A-5E5028F87EB2}" type="slidenum">
              <a:rPr lang="en-US" smtClean="0"/>
              <a:pPr/>
              <a:t>17</a:t>
            </a:fld>
            <a:endParaRPr lang="en-US"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49154" name="Text Box 2"/>
          <p:cNvSpPr txBox="1">
            <a:spLocks noChangeArrowheads="1"/>
          </p:cNvSpPr>
          <p:nvPr/>
        </p:nvSpPr>
        <p:spPr bwMode="auto">
          <a:xfrm>
            <a:off x="0" y="390525"/>
            <a:ext cx="91440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REGRESSION-ESTIMATED CCRs</a:t>
            </a:r>
          </a:p>
        </p:txBody>
      </p:sp>
      <p:sp>
        <p:nvSpPr>
          <p:cNvPr id="49155" name="Rectangle 4"/>
          <p:cNvSpPr>
            <a:spLocks noChangeArrowheads="1"/>
          </p:cNvSpPr>
          <p:nvPr/>
        </p:nvSpPr>
        <p:spPr bwMode="auto">
          <a:xfrm>
            <a:off x="438150" y="1903413"/>
            <a:ext cx="8353425" cy="3416300"/>
          </a:xfrm>
          <a:prstGeom prst="rect">
            <a:avLst/>
          </a:prstGeom>
          <a:noFill/>
          <a:ln w="9525">
            <a:noFill/>
            <a:miter lim="800000"/>
            <a:headEnd/>
            <a:tailEnd/>
          </a:ln>
        </p:spPr>
        <p:txBody>
          <a:bodyPr anchor="ctr">
            <a:spAutoFit/>
          </a:bodyPr>
          <a:lstStyle/>
          <a:p>
            <a:pPr eaLnBrk="0" hangingPunct="0"/>
            <a:r>
              <a:rPr lang="en-US" altLang="ja-JP" sz="2400">
                <a:ea typeface="MS PGothic" pitchFamily="34" charset="-128"/>
              </a:rPr>
              <a:t>The Hamilton-Perry Method is deterministic, which is not surprising given its consistency with the fundamental demographic accounting equation. However, we also know that population forecasting is subject to uncertainty since we do not precisely know the future components making up the fundamental equation. So, the question is how to introduce an element of statistical uncertainty into a method that is inherently deterministic. One answer is found by employing regression techniques to forecast CCRs and their intervals. </a:t>
            </a:r>
          </a:p>
        </p:txBody>
      </p:sp>
      <p:sp>
        <p:nvSpPr>
          <p:cNvPr id="49156" name="Slide Number Placeholder 1"/>
          <p:cNvSpPr>
            <a:spLocks noGrp="1"/>
          </p:cNvSpPr>
          <p:nvPr>
            <p:ph type="sldNum" sz="quarter" idx="12"/>
          </p:nvPr>
        </p:nvSpPr>
        <p:spPr>
          <a:noFill/>
        </p:spPr>
        <p:txBody>
          <a:bodyPr/>
          <a:lstStyle/>
          <a:p>
            <a:fld id="{C1CC8B8C-9BE4-49DD-8D5A-F7163EDAF3BE}" type="slidenum">
              <a:rPr lang="en-US" smtClean="0"/>
              <a:pPr/>
              <a:t>18</a:t>
            </a:fld>
            <a:endParaRPr lang="en-US"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51202" name="Text Box 2"/>
          <p:cNvSpPr txBox="1">
            <a:spLocks noChangeArrowheads="1"/>
          </p:cNvSpPr>
          <p:nvPr/>
        </p:nvSpPr>
        <p:spPr bwMode="auto">
          <a:xfrm>
            <a:off x="0" y="0"/>
            <a:ext cx="91440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REGRESSION-ESTIMATED CCRs</a:t>
            </a:r>
          </a:p>
        </p:txBody>
      </p:sp>
      <p:sp>
        <p:nvSpPr>
          <p:cNvPr id="51203" name="Rectangle 5"/>
          <p:cNvSpPr>
            <a:spLocks noChangeArrowheads="1"/>
          </p:cNvSpPr>
          <p:nvPr/>
        </p:nvSpPr>
        <p:spPr bwMode="auto">
          <a:xfrm>
            <a:off x="419100" y="1128713"/>
            <a:ext cx="8401050" cy="4524375"/>
          </a:xfrm>
          <a:prstGeom prst="rect">
            <a:avLst/>
          </a:prstGeom>
          <a:noFill/>
          <a:ln w="9525">
            <a:noFill/>
            <a:miter lim="800000"/>
            <a:headEnd/>
            <a:tailEnd/>
          </a:ln>
        </p:spPr>
        <p:txBody>
          <a:bodyPr>
            <a:spAutoFit/>
          </a:bodyPr>
          <a:lstStyle/>
          <a:p>
            <a:r>
              <a:rPr lang="en-US" altLang="ja-JP" sz="2400">
                <a:ea typeface="Tahoma" pitchFamily="34" charset="0"/>
                <a:cs typeface="Arial" charset="0"/>
              </a:rPr>
              <a:t>Recall that </a:t>
            </a:r>
            <a:r>
              <a:rPr lang="en-US" altLang="ja-JP" sz="2400" baseline="-25000">
                <a:ea typeface="Tahoma" pitchFamily="34" charset="0"/>
                <a:cs typeface="Arial" charset="0"/>
              </a:rPr>
              <a:t>n</a:t>
            </a:r>
            <a:r>
              <a:rPr lang="en-US" altLang="ja-JP" sz="2400">
                <a:ea typeface="Tahoma" pitchFamily="34" charset="0"/>
                <a:cs typeface="Arial" charset="0"/>
              </a:rPr>
              <a:t>CCR</a:t>
            </a:r>
            <a:r>
              <a:rPr lang="en-US" altLang="ja-JP" sz="2400" baseline="-25000">
                <a:ea typeface="Tahoma" pitchFamily="34" charset="0"/>
                <a:cs typeface="Arial" charset="0"/>
              </a:rPr>
              <a:t>x,t</a:t>
            </a:r>
            <a:r>
              <a:rPr lang="en-US" altLang="ja-JP" sz="2400">
                <a:ea typeface="Tahoma" pitchFamily="34" charset="0"/>
                <a:cs typeface="Arial" charset="0"/>
              </a:rPr>
              <a:t> = </a:t>
            </a:r>
            <a:r>
              <a:rPr lang="en-US" altLang="ja-JP" sz="2400" baseline="-25000">
                <a:ea typeface="Tahoma" pitchFamily="34" charset="0"/>
                <a:cs typeface="Arial" charset="0"/>
              </a:rPr>
              <a:t>n</a:t>
            </a:r>
            <a:r>
              <a:rPr lang="en-US" altLang="ja-JP" sz="2400">
                <a:ea typeface="Tahoma" pitchFamily="34" charset="0"/>
                <a:cs typeface="Arial" charset="0"/>
              </a:rPr>
              <a:t>P</a:t>
            </a:r>
            <a:r>
              <a:rPr lang="en-US" altLang="ja-JP" sz="2400" baseline="-25000">
                <a:ea typeface="Tahoma" pitchFamily="34" charset="0"/>
                <a:cs typeface="Arial" charset="0"/>
              </a:rPr>
              <a:t>x,t</a:t>
            </a:r>
            <a:r>
              <a:rPr lang="en-US" altLang="ja-JP" sz="2400">
                <a:ea typeface="Tahoma" pitchFamily="34" charset="0"/>
                <a:cs typeface="Arial" charset="0"/>
              </a:rPr>
              <a:t> / </a:t>
            </a:r>
            <a:r>
              <a:rPr lang="en-US" altLang="ja-JP" sz="2400" baseline="-25000">
                <a:ea typeface="Tahoma" pitchFamily="34" charset="0"/>
                <a:cs typeface="Arial" charset="0"/>
              </a:rPr>
              <a:t>n</a:t>
            </a:r>
            <a:r>
              <a:rPr lang="en-US" altLang="ja-JP" sz="2400">
                <a:ea typeface="Tahoma" pitchFamily="34" charset="0"/>
                <a:cs typeface="Arial" charset="0"/>
              </a:rPr>
              <a:t>P</a:t>
            </a:r>
            <a:r>
              <a:rPr lang="en-US" altLang="ja-JP" sz="2400" baseline="-25000">
                <a:ea typeface="Tahoma" pitchFamily="34" charset="0"/>
                <a:cs typeface="Arial" charset="0"/>
              </a:rPr>
              <a:t>x-k,t-k</a:t>
            </a:r>
            <a:r>
              <a:rPr lang="en-US" altLang="ja-JP" sz="2400">
                <a:ea typeface="Tahoma" pitchFamily="34" charset="0"/>
                <a:cs typeface="Arial" charset="0"/>
              </a:rPr>
              <a:t>. </a:t>
            </a:r>
          </a:p>
          <a:p>
            <a:endParaRPr lang="en-US" altLang="ja-JP" sz="2400">
              <a:ea typeface="Tahoma" pitchFamily="34" charset="0"/>
              <a:cs typeface="Arial" charset="0"/>
            </a:endParaRPr>
          </a:p>
          <a:p>
            <a:r>
              <a:rPr lang="en-US" altLang="ja-JP" sz="2400">
                <a:ea typeface="Tahoma" pitchFamily="34" charset="0"/>
                <a:cs typeface="Arial" charset="0"/>
              </a:rPr>
              <a:t>From this, we can define the CCR for the preceding census period as </a:t>
            </a:r>
            <a:r>
              <a:rPr lang="en-US" altLang="ja-JP" sz="2400" baseline="-25000">
                <a:ea typeface="Tahoma" pitchFamily="34" charset="0"/>
                <a:cs typeface="Arial" charset="0"/>
              </a:rPr>
              <a:t>n</a:t>
            </a:r>
            <a:r>
              <a:rPr lang="en-US" altLang="ja-JP" sz="2400">
                <a:ea typeface="Tahoma" pitchFamily="34" charset="0"/>
                <a:cs typeface="Arial" charset="0"/>
              </a:rPr>
              <a:t>CCR</a:t>
            </a:r>
            <a:r>
              <a:rPr lang="en-US" altLang="ja-JP" sz="2400" baseline="-25000">
                <a:ea typeface="Tahoma" pitchFamily="34" charset="0"/>
                <a:cs typeface="Arial" charset="0"/>
              </a:rPr>
              <a:t>x,t-k</a:t>
            </a:r>
            <a:r>
              <a:rPr lang="en-US" altLang="ja-JP" sz="2400">
                <a:ea typeface="Tahoma" pitchFamily="34" charset="0"/>
                <a:cs typeface="Arial" charset="0"/>
              </a:rPr>
              <a:t> = </a:t>
            </a:r>
            <a:r>
              <a:rPr lang="en-US" altLang="ja-JP" sz="2400" baseline="-25000">
                <a:ea typeface="Tahoma" pitchFamily="34" charset="0"/>
                <a:cs typeface="Arial" charset="0"/>
              </a:rPr>
              <a:t>n</a:t>
            </a:r>
            <a:r>
              <a:rPr lang="en-US" altLang="ja-JP" sz="2400">
                <a:ea typeface="Tahoma" pitchFamily="34" charset="0"/>
                <a:cs typeface="Arial" charset="0"/>
              </a:rPr>
              <a:t>P</a:t>
            </a:r>
            <a:r>
              <a:rPr lang="en-US" altLang="ja-JP" sz="2400" baseline="-25000">
                <a:ea typeface="Tahoma" pitchFamily="34" charset="0"/>
                <a:cs typeface="Arial" charset="0"/>
              </a:rPr>
              <a:t>x,t-k</a:t>
            </a:r>
            <a:r>
              <a:rPr lang="en-US" altLang="ja-JP" sz="2400">
                <a:ea typeface="Tahoma" pitchFamily="34" charset="0"/>
                <a:cs typeface="Arial" charset="0"/>
              </a:rPr>
              <a:t> / </a:t>
            </a:r>
            <a:r>
              <a:rPr lang="en-US" altLang="ja-JP" sz="2400" baseline="-25000">
                <a:ea typeface="Tahoma" pitchFamily="34" charset="0"/>
                <a:cs typeface="Arial" charset="0"/>
              </a:rPr>
              <a:t>n</a:t>
            </a:r>
            <a:r>
              <a:rPr lang="en-US" altLang="ja-JP" sz="2400">
                <a:ea typeface="Tahoma" pitchFamily="34" charset="0"/>
                <a:cs typeface="Arial" charset="0"/>
              </a:rPr>
              <a:t>P</a:t>
            </a:r>
            <a:r>
              <a:rPr lang="en-US" altLang="ja-JP" sz="2400" baseline="-25000">
                <a:ea typeface="Tahoma" pitchFamily="34" charset="0"/>
                <a:cs typeface="Arial" charset="0"/>
              </a:rPr>
              <a:t>x-k,t-2k</a:t>
            </a:r>
            <a:r>
              <a:rPr lang="en-US" altLang="ja-JP" sz="2400">
                <a:ea typeface="Tahoma" pitchFamily="34" charset="0"/>
                <a:cs typeface="Arial" charset="0"/>
              </a:rPr>
              <a:t>. </a:t>
            </a:r>
          </a:p>
          <a:p>
            <a:endParaRPr lang="en-US" altLang="ja-JP" sz="2400">
              <a:ea typeface="Tahoma" pitchFamily="34" charset="0"/>
              <a:cs typeface="Arial" charset="0"/>
            </a:endParaRPr>
          </a:p>
          <a:p>
            <a:r>
              <a:rPr lang="en-US" altLang="ja-JP" sz="2400">
                <a:ea typeface="Tahoma" pitchFamily="34" charset="0"/>
                <a:cs typeface="Arial" charset="0"/>
              </a:rPr>
              <a:t>We then construct a regression model with </a:t>
            </a:r>
            <a:r>
              <a:rPr lang="en-US" altLang="ja-JP" sz="2400" baseline="-25000">
                <a:ea typeface="Tahoma" pitchFamily="34" charset="0"/>
                <a:cs typeface="Arial" charset="0"/>
              </a:rPr>
              <a:t>n</a:t>
            </a:r>
            <a:r>
              <a:rPr lang="en-US" altLang="ja-JP" sz="2400">
                <a:ea typeface="Tahoma" pitchFamily="34" charset="0"/>
                <a:cs typeface="Arial" charset="0"/>
              </a:rPr>
              <a:t>CCR</a:t>
            </a:r>
            <a:r>
              <a:rPr lang="en-US" altLang="ja-JP" sz="2400" baseline="-25000">
                <a:ea typeface="Tahoma" pitchFamily="34" charset="0"/>
                <a:cs typeface="Arial" charset="0"/>
              </a:rPr>
              <a:t>x,t</a:t>
            </a:r>
            <a:r>
              <a:rPr lang="en-US" altLang="ja-JP" sz="2400">
                <a:ea typeface="Tahoma" pitchFamily="34" charset="0"/>
                <a:cs typeface="Arial" charset="0"/>
              </a:rPr>
              <a:t> as the dependent variable and </a:t>
            </a:r>
            <a:r>
              <a:rPr lang="en-US" altLang="ja-JP" sz="2400" baseline="-25000">
                <a:ea typeface="Tahoma" pitchFamily="34" charset="0"/>
                <a:cs typeface="Arial" charset="0"/>
              </a:rPr>
              <a:t>n</a:t>
            </a:r>
            <a:r>
              <a:rPr lang="en-US" altLang="ja-JP" sz="2400">
                <a:ea typeface="Tahoma" pitchFamily="34" charset="0"/>
                <a:cs typeface="Arial" charset="0"/>
              </a:rPr>
              <a:t>CCR</a:t>
            </a:r>
            <a:r>
              <a:rPr lang="en-US" altLang="ja-JP" sz="2400" baseline="-25000">
                <a:ea typeface="Tahoma" pitchFamily="34" charset="0"/>
                <a:cs typeface="Arial" charset="0"/>
              </a:rPr>
              <a:t>x,t-k</a:t>
            </a:r>
            <a:r>
              <a:rPr lang="en-US" altLang="ja-JP" sz="2400">
                <a:ea typeface="Tahoma" pitchFamily="34" charset="0"/>
                <a:cs typeface="Arial" charset="0"/>
              </a:rPr>
              <a:t> as the independent variable. </a:t>
            </a:r>
          </a:p>
          <a:p>
            <a:endParaRPr lang="en-US" altLang="ja-JP" sz="2400">
              <a:ea typeface="Tahoma" pitchFamily="34" charset="0"/>
              <a:cs typeface="Arial" charset="0"/>
            </a:endParaRPr>
          </a:p>
          <a:p>
            <a:r>
              <a:rPr lang="en-US" altLang="ja-JP" sz="2400">
                <a:ea typeface="Tahoma" pitchFamily="34" charset="0"/>
                <a:cs typeface="Arial" charset="0"/>
              </a:rPr>
              <a:t>For age groups 0-4, 5-9, and the terminal open-ended age group that the dependent and independent observations follow the equations provided earlier.</a:t>
            </a:r>
            <a:endParaRPr lang="en-US" altLang="en-US" sz="2400">
              <a:ea typeface="Tahoma" pitchFamily="34" charset="0"/>
              <a:cs typeface="Arial" charset="0"/>
            </a:endParaRPr>
          </a:p>
        </p:txBody>
      </p:sp>
      <p:sp>
        <p:nvSpPr>
          <p:cNvPr id="51204" name="Slide Number Placeholder 1"/>
          <p:cNvSpPr>
            <a:spLocks noGrp="1"/>
          </p:cNvSpPr>
          <p:nvPr>
            <p:ph type="sldNum" sz="quarter" idx="12"/>
          </p:nvPr>
        </p:nvSpPr>
        <p:spPr>
          <a:noFill/>
        </p:spPr>
        <p:txBody>
          <a:bodyPr/>
          <a:lstStyle/>
          <a:p>
            <a:fld id="{A86131EB-3DA0-47A9-82F6-C2E1782A4274}" type="slidenum">
              <a:rPr lang="en-US" smtClean="0"/>
              <a:pPr/>
              <a:t>19</a:t>
            </a:fld>
            <a:endParaRPr lang="en-US"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481013" y="114300"/>
            <a:ext cx="8229600" cy="914400"/>
          </a:xfrm>
        </p:spPr>
        <p:txBody>
          <a:bodyPr/>
          <a:lstStyle/>
          <a:p>
            <a:r>
              <a:rPr lang="en-US" altLang="en-US" sz="4400" smtClean="0">
                <a:solidFill>
                  <a:schemeClr val="accent2"/>
                </a:solidFill>
                <a:effectLst/>
                <a:latin typeface="Arial" charset="0"/>
                <a:cs typeface="Arial" charset="0"/>
              </a:rPr>
              <a:t> </a:t>
            </a:r>
            <a:r>
              <a:rPr lang="en-US" altLang="en-US" b="1" smtClean="0">
                <a:solidFill>
                  <a:schemeClr val="accent2"/>
                </a:solidFill>
                <a:effectLst/>
                <a:latin typeface="Arial" charset="0"/>
                <a:cs typeface="Arial" charset="0"/>
              </a:rPr>
              <a:t>OUTLINE</a:t>
            </a:r>
            <a:endParaRPr lang="en-US" altLang="en-US" smtClean="0">
              <a:effectLst/>
              <a:latin typeface="Arial" charset="0"/>
              <a:cs typeface="Arial" charset="0"/>
            </a:endParaRPr>
          </a:p>
        </p:txBody>
      </p:sp>
      <p:sp>
        <p:nvSpPr>
          <p:cNvPr id="16386" name="AutoShape 3"/>
          <p:cNvSpPr>
            <a:spLocks noGrp="1" noChangeAspect="1" noChangeArrowheads="1"/>
          </p:cNvSpPr>
          <p:nvPr>
            <p:ph type="body" idx="1"/>
          </p:nvPr>
        </p:nvSpPr>
        <p:spPr>
          <a:xfrm>
            <a:off x="1219200" y="1365250"/>
            <a:ext cx="6667500" cy="4686300"/>
          </a:xfrm>
        </p:spPr>
        <p:txBody>
          <a:bodyPr/>
          <a:lstStyle/>
          <a:p>
            <a:pPr marL="609600" indent="-609600">
              <a:buClr>
                <a:schemeClr val="tx1"/>
              </a:buClr>
              <a:buFontTx/>
              <a:buAutoNum type="arabicPeriod"/>
            </a:pPr>
            <a:r>
              <a:rPr lang="en-US" altLang="en-US" sz="2800" smtClean="0">
                <a:effectLst/>
                <a:latin typeface="Arial" charset="0"/>
                <a:cs typeface="Arial" charset="0"/>
              </a:rPr>
              <a:t>Overview                 </a:t>
            </a:r>
          </a:p>
          <a:p>
            <a:pPr marL="609600" indent="-609600">
              <a:buClr>
                <a:schemeClr val="tx1"/>
              </a:buClr>
              <a:buFontTx/>
              <a:buAutoNum type="arabicPeriod"/>
            </a:pPr>
            <a:r>
              <a:rPr lang="en-US" altLang="en-US" sz="2800" smtClean="0">
                <a:effectLst/>
                <a:latin typeface="Arial" charset="0"/>
                <a:cs typeface="Arial" charset="0"/>
              </a:rPr>
              <a:t>Cohort Change Ratios (CCRs)</a:t>
            </a:r>
          </a:p>
          <a:p>
            <a:pPr marL="609600" indent="-609600">
              <a:buClr>
                <a:schemeClr val="tx1"/>
              </a:buClr>
              <a:buFontTx/>
              <a:buAutoNum type="arabicPeriod"/>
            </a:pPr>
            <a:r>
              <a:rPr lang="en-US" altLang="en-US" sz="2800" smtClean="0">
                <a:effectLst/>
                <a:latin typeface="Arial" charset="0"/>
                <a:cs typeface="Arial" charset="0"/>
              </a:rPr>
              <a:t>Regression-Estimated CCRs</a:t>
            </a:r>
          </a:p>
          <a:p>
            <a:pPr marL="609600" indent="-609600">
              <a:buClr>
                <a:schemeClr val="tx1"/>
              </a:buClr>
              <a:buFontTx/>
              <a:buAutoNum type="arabicPeriod"/>
            </a:pPr>
            <a:r>
              <a:rPr lang="en-US" altLang="en-US" sz="2800" smtClean="0">
                <a:effectLst/>
                <a:latin typeface="Arial" charset="0"/>
                <a:cs typeface="Arial" charset="0"/>
              </a:rPr>
              <a:t>Measuring Uncertainty</a:t>
            </a:r>
          </a:p>
          <a:p>
            <a:pPr marL="609600" indent="-609600">
              <a:buClr>
                <a:schemeClr val="tx1"/>
              </a:buClr>
              <a:buFontTx/>
              <a:buAutoNum type="arabicPeriod"/>
            </a:pPr>
            <a:r>
              <a:rPr lang="en-US" altLang="en-US" sz="2800" smtClean="0">
                <a:effectLst/>
                <a:latin typeface="Arial" charset="0"/>
                <a:cs typeface="Arial" charset="0"/>
              </a:rPr>
              <a:t>Data</a:t>
            </a:r>
          </a:p>
          <a:p>
            <a:pPr marL="609600" indent="-609600">
              <a:buClr>
                <a:schemeClr val="tx1"/>
              </a:buClr>
              <a:buFontTx/>
              <a:buAutoNum type="arabicPeriod"/>
            </a:pPr>
            <a:r>
              <a:rPr lang="en-US" altLang="en-US" sz="2800" smtClean="0">
                <a:effectLst/>
                <a:latin typeface="Arial" charset="0"/>
                <a:cs typeface="Arial" charset="0"/>
              </a:rPr>
              <a:t>Results</a:t>
            </a:r>
          </a:p>
          <a:p>
            <a:pPr marL="609600" indent="-609600">
              <a:buClr>
                <a:schemeClr val="tx1"/>
              </a:buClr>
              <a:buFontTx/>
              <a:buAutoNum type="arabicPeriod"/>
            </a:pPr>
            <a:r>
              <a:rPr lang="en-US" altLang="en-US" sz="2800" smtClean="0">
                <a:effectLst/>
                <a:latin typeface="Arial" charset="0"/>
                <a:cs typeface="Arial" charset="0"/>
              </a:rPr>
              <a:t>Discussion</a:t>
            </a:r>
          </a:p>
          <a:p>
            <a:pPr marL="609600" indent="-609600">
              <a:buClr>
                <a:schemeClr val="tx1"/>
              </a:buClr>
              <a:buFontTx/>
              <a:buAutoNum type="arabicPeriod"/>
            </a:pPr>
            <a:r>
              <a:rPr lang="en-US" altLang="en-US" sz="2800" smtClean="0">
                <a:effectLst/>
                <a:latin typeface="Arial" charset="0"/>
                <a:cs typeface="Arial" charset="0"/>
              </a:rPr>
              <a:t>Works Cited in this Presentation</a:t>
            </a:r>
          </a:p>
          <a:p>
            <a:pPr marL="609600" indent="-609600">
              <a:buClr>
                <a:schemeClr val="tx1"/>
              </a:buClr>
              <a:buFontTx/>
              <a:buNone/>
            </a:pPr>
            <a:endParaRPr lang="en-US" altLang="en-US" sz="2800" smtClean="0">
              <a:effectLst/>
              <a:latin typeface="Arial" charset="0"/>
              <a:cs typeface="Arial" charset="0"/>
            </a:endParaRPr>
          </a:p>
        </p:txBody>
      </p:sp>
      <p:sp>
        <p:nvSpPr>
          <p:cNvPr id="16387" name="Slide Number Placeholder 1"/>
          <p:cNvSpPr>
            <a:spLocks noGrp="1"/>
          </p:cNvSpPr>
          <p:nvPr>
            <p:ph type="sldNum" sz="quarter" idx="12"/>
          </p:nvPr>
        </p:nvSpPr>
        <p:spPr>
          <a:noFill/>
        </p:spPr>
        <p:txBody>
          <a:bodyPr/>
          <a:lstStyle/>
          <a:p>
            <a:fld id="{40713C3C-C8E0-489E-9CDC-6DA1660B4639}" type="slidenum">
              <a:rPr lang="en-US" smtClean="0"/>
              <a:pPr/>
              <a:t>2</a:t>
            </a:fld>
            <a:endParaRPr lang="en-US"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53250" name="Text Box 2"/>
          <p:cNvSpPr txBox="1">
            <a:spLocks noChangeArrowheads="1"/>
          </p:cNvSpPr>
          <p:nvPr/>
        </p:nvSpPr>
        <p:spPr bwMode="auto">
          <a:xfrm>
            <a:off x="0" y="0"/>
            <a:ext cx="91440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REGRESSION-ESTIMATED CCRs</a:t>
            </a:r>
          </a:p>
        </p:txBody>
      </p:sp>
      <p:sp>
        <p:nvSpPr>
          <p:cNvPr id="53251" name="Rectangle 4"/>
          <p:cNvSpPr>
            <a:spLocks noChangeArrowheads="1"/>
          </p:cNvSpPr>
          <p:nvPr/>
        </p:nvSpPr>
        <p:spPr bwMode="auto">
          <a:xfrm>
            <a:off x="466725" y="1214438"/>
            <a:ext cx="8410575" cy="4184650"/>
          </a:xfrm>
          <a:prstGeom prst="rect">
            <a:avLst/>
          </a:prstGeom>
          <a:noFill/>
          <a:ln w="9525">
            <a:noFill/>
            <a:miter lim="800000"/>
            <a:headEnd/>
            <a:tailEnd/>
          </a:ln>
        </p:spPr>
        <p:txBody>
          <a:bodyPr>
            <a:spAutoFit/>
          </a:bodyPr>
          <a:lstStyle/>
          <a:p>
            <a:pPr>
              <a:spcBef>
                <a:spcPct val="50000"/>
              </a:spcBef>
            </a:pPr>
            <a:r>
              <a:rPr lang="en-US" altLang="ja-JP" sz="2800">
                <a:ea typeface="MS PGothic" pitchFamily="34" charset="-128"/>
                <a:cs typeface="Arial" charset="0"/>
              </a:rPr>
              <a:t>Given this adjustment, we estimate the CCRs at time (t) by:</a:t>
            </a:r>
          </a:p>
          <a:p>
            <a:pPr lvl="1">
              <a:spcBef>
                <a:spcPct val="50000"/>
              </a:spcBef>
            </a:pPr>
            <a:r>
              <a:rPr lang="en-US" altLang="ja-JP" sz="2800" baseline="-25000">
                <a:ea typeface="MS PGothic" pitchFamily="34" charset="-128"/>
                <a:cs typeface="Arial" charset="0"/>
              </a:rPr>
              <a:t>n</a:t>
            </a:r>
            <a:r>
              <a:rPr lang="en-US" altLang="ja-JP" sz="2800">
                <a:ea typeface="MS PGothic" pitchFamily="34" charset="-128"/>
                <a:cs typeface="Arial" charset="0"/>
              </a:rPr>
              <a:t>ECCR</a:t>
            </a:r>
            <a:r>
              <a:rPr lang="en-US" altLang="ja-JP" sz="2800" baseline="-25000">
                <a:ea typeface="MS PGothic" pitchFamily="34" charset="-128"/>
                <a:cs typeface="Arial" charset="0"/>
              </a:rPr>
              <a:t>x,t</a:t>
            </a:r>
            <a:r>
              <a:rPr lang="en-US" altLang="ja-JP" sz="2800">
                <a:ea typeface="MS PGothic" pitchFamily="34" charset="-128"/>
                <a:cs typeface="Arial" charset="0"/>
              </a:rPr>
              <a:t> = a + b × </a:t>
            </a:r>
            <a:r>
              <a:rPr lang="en-US" altLang="ja-JP" sz="2800" baseline="-25000">
                <a:ea typeface="MS PGothic" pitchFamily="34" charset="-128"/>
                <a:cs typeface="Arial" charset="0"/>
              </a:rPr>
              <a:t>n</a:t>
            </a:r>
            <a:r>
              <a:rPr lang="en-US" altLang="ja-JP" sz="2800">
                <a:ea typeface="MS PGothic" pitchFamily="34" charset="-128"/>
                <a:cs typeface="Arial" charset="0"/>
              </a:rPr>
              <a:t>CCR</a:t>
            </a:r>
            <a:r>
              <a:rPr lang="en-US" altLang="ja-JP" sz="2800" baseline="-25000">
                <a:ea typeface="MS PGothic" pitchFamily="34" charset="-128"/>
                <a:cs typeface="Arial" charset="0"/>
              </a:rPr>
              <a:t>x,t-k</a:t>
            </a:r>
            <a:r>
              <a:rPr lang="en-US" altLang="ja-JP" sz="2800">
                <a:ea typeface="MS PGothic" pitchFamily="34" charset="-128"/>
                <a:cs typeface="Arial" charset="0"/>
              </a:rPr>
              <a:t>.						</a:t>
            </a:r>
          </a:p>
          <a:p>
            <a:pPr>
              <a:spcBef>
                <a:spcPct val="50000"/>
              </a:spcBef>
            </a:pPr>
            <a:r>
              <a:rPr lang="en-US" altLang="ja-JP" sz="2800">
                <a:ea typeface="MS PGothic" pitchFamily="34" charset="-128"/>
                <a:cs typeface="Arial" charset="0"/>
              </a:rPr>
              <a:t>We then multiply the regression-estimated CCR and the corresponding population by age at time (t) to forecast the CCR at time (t+k):</a:t>
            </a:r>
          </a:p>
          <a:p>
            <a:pPr>
              <a:spcBef>
                <a:spcPct val="50000"/>
              </a:spcBef>
            </a:pPr>
            <a:r>
              <a:rPr lang="en-US" altLang="ja-JP" sz="2800">
                <a:ea typeface="MS PGothic" pitchFamily="34" charset="-128"/>
                <a:cs typeface="Arial" charset="0"/>
              </a:rPr>
              <a:t>		</a:t>
            </a:r>
            <a:r>
              <a:rPr lang="en-US" altLang="ja-JP" sz="2800" baseline="-25000">
                <a:ea typeface="MS PGothic" pitchFamily="34" charset="-128"/>
                <a:cs typeface="Arial" charset="0"/>
              </a:rPr>
              <a:t>n</a:t>
            </a:r>
            <a:r>
              <a:rPr lang="en-US" altLang="ja-JP" sz="2800">
                <a:ea typeface="MS PGothic" pitchFamily="34" charset="-128"/>
                <a:cs typeface="Arial" charset="0"/>
              </a:rPr>
              <a:t>CCR</a:t>
            </a:r>
            <a:r>
              <a:rPr lang="en-US" altLang="ja-JP" sz="2800" baseline="-25000">
                <a:ea typeface="MS PGothic" pitchFamily="34" charset="-128"/>
                <a:cs typeface="Arial" charset="0"/>
              </a:rPr>
              <a:t>x,t+k </a:t>
            </a:r>
            <a:r>
              <a:rPr lang="en-US" altLang="ja-JP" sz="2800">
                <a:ea typeface="MS PGothic" pitchFamily="34" charset="-128"/>
                <a:cs typeface="Arial" charset="0"/>
              </a:rPr>
              <a:t>=</a:t>
            </a:r>
            <a:r>
              <a:rPr lang="en-US" altLang="ja-JP" sz="2800" baseline="-25000">
                <a:ea typeface="MS PGothic" pitchFamily="34" charset="-128"/>
                <a:cs typeface="Arial" charset="0"/>
              </a:rPr>
              <a:t> n</a:t>
            </a:r>
            <a:r>
              <a:rPr lang="en-US" altLang="ja-JP" sz="2800">
                <a:ea typeface="MS PGothic" pitchFamily="34" charset="-128"/>
                <a:cs typeface="Arial" charset="0"/>
              </a:rPr>
              <a:t>ECCR</a:t>
            </a:r>
            <a:r>
              <a:rPr lang="en-US" altLang="ja-JP" sz="2800" baseline="-25000">
                <a:ea typeface="MS PGothic" pitchFamily="34" charset="-128"/>
                <a:cs typeface="Arial" charset="0"/>
              </a:rPr>
              <a:t>x,t</a:t>
            </a:r>
            <a:r>
              <a:rPr lang="en-US" altLang="ja-JP" sz="2800">
                <a:ea typeface="MS PGothic" pitchFamily="34" charset="-128"/>
                <a:cs typeface="Arial" charset="0"/>
              </a:rPr>
              <a:t> × </a:t>
            </a:r>
            <a:r>
              <a:rPr lang="en-US" altLang="ja-JP" sz="2800" baseline="-25000">
                <a:ea typeface="MS PGothic" pitchFamily="34" charset="-128"/>
                <a:cs typeface="Arial" charset="0"/>
              </a:rPr>
              <a:t>n</a:t>
            </a:r>
            <a:r>
              <a:rPr lang="en-US" altLang="ja-JP" sz="2800">
                <a:ea typeface="MS PGothic" pitchFamily="34" charset="-128"/>
                <a:cs typeface="Arial" charset="0"/>
              </a:rPr>
              <a:t>P</a:t>
            </a:r>
            <a:r>
              <a:rPr lang="en-US" altLang="ja-JP" sz="2800" baseline="-25000">
                <a:ea typeface="MS PGothic" pitchFamily="34" charset="-128"/>
                <a:cs typeface="Arial" charset="0"/>
              </a:rPr>
              <a:t>x,t</a:t>
            </a:r>
            <a:r>
              <a:rPr lang="en-US" altLang="ja-JP" sz="2800">
                <a:ea typeface="MS PGothic" pitchFamily="34" charset="-128"/>
                <a:cs typeface="Arial" charset="0"/>
              </a:rPr>
              <a:t>.</a:t>
            </a:r>
          </a:p>
        </p:txBody>
      </p:sp>
      <p:sp>
        <p:nvSpPr>
          <p:cNvPr id="53252" name="Slide Number Placeholder 1"/>
          <p:cNvSpPr>
            <a:spLocks noGrp="1"/>
          </p:cNvSpPr>
          <p:nvPr>
            <p:ph type="sldNum" sz="quarter" idx="12"/>
          </p:nvPr>
        </p:nvSpPr>
        <p:spPr>
          <a:noFill/>
        </p:spPr>
        <p:txBody>
          <a:bodyPr/>
          <a:lstStyle/>
          <a:p>
            <a:fld id="{3AA74C29-292D-41EF-A83E-BECD90B0AD3D}" type="slidenum">
              <a:rPr lang="en-US" smtClean="0"/>
              <a:pPr/>
              <a:t>20</a:t>
            </a:fld>
            <a:endParaRPr lang="en-US"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55298" name="Text Box 2"/>
          <p:cNvSpPr txBox="1">
            <a:spLocks noChangeArrowheads="1"/>
          </p:cNvSpPr>
          <p:nvPr/>
        </p:nvSpPr>
        <p:spPr bwMode="auto">
          <a:xfrm>
            <a:off x="0" y="0"/>
            <a:ext cx="91440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MEASURING UNCERTAINTY</a:t>
            </a:r>
            <a:endParaRPr lang="en-US" altLang="en-US" sz="3200" b="1">
              <a:solidFill>
                <a:srgbClr val="FF0000"/>
              </a:solidFill>
              <a:cs typeface="Arial" charset="0"/>
            </a:endParaRPr>
          </a:p>
        </p:txBody>
      </p:sp>
      <p:sp>
        <p:nvSpPr>
          <p:cNvPr id="55299" name="Rectangle 4"/>
          <p:cNvSpPr>
            <a:spLocks noChangeArrowheads="1"/>
          </p:cNvSpPr>
          <p:nvPr/>
        </p:nvSpPr>
        <p:spPr bwMode="auto">
          <a:xfrm>
            <a:off x="406400" y="1128713"/>
            <a:ext cx="8547100" cy="4400550"/>
          </a:xfrm>
          <a:prstGeom prst="rect">
            <a:avLst/>
          </a:prstGeom>
          <a:noFill/>
          <a:ln w="9525">
            <a:noFill/>
            <a:miter lim="800000"/>
            <a:headEnd/>
            <a:tailEnd/>
          </a:ln>
        </p:spPr>
        <p:txBody>
          <a:bodyPr>
            <a:spAutoFit/>
          </a:bodyPr>
          <a:lstStyle/>
          <a:p>
            <a:r>
              <a:rPr lang="en-US" altLang="ja-JP" sz="2800">
                <a:ea typeface="MS PGothic" pitchFamily="34" charset="-128"/>
                <a:cs typeface="Arial" charset="0"/>
              </a:rPr>
              <a:t>Utilizing the regression measure of statistical uncertainty (the standard error of estimate) for the model along with the sample size and other characteristics of the data, we generate forecast intervals around </a:t>
            </a:r>
            <a:r>
              <a:rPr lang="en-US" altLang="ja-JP" sz="2800" baseline="-25000">
                <a:ea typeface="MS PGothic" pitchFamily="34" charset="-128"/>
                <a:cs typeface="Arial" charset="0"/>
              </a:rPr>
              <a:t>n</a:t>
            </a:r>
            <a:r>
              <a:rPr lang="en-US" altLang="ja-JP" sz="2800">
                <a:ea typeface="MS PGothic" pitchFamily="34" charset="-128"/>
                <a:cs typeface="Arial" charset="0"/>
              </a:rPr>
              <a:t>CCR</a:t>
            </a:r>
            <a:r>
              <a:rPr lang="en-US" altLang="ja-JP" sz="2800" baseline="-25000">
                <a:ea typeface="MS PGothic" pitchFamily="34" charset="-128"/>
                <a:cs typeface="Arial" charset="0"/>
              </a:rPr>
              <a:t>x,t+k</a:t>
            </a:r>
            <a:r>
              <a:rPr lang="en-US" altLang="ja-JP" sz="2800">
                <a:ea typeface="MS PGothic" pitchFamily="34" charset="-128"/>
                <a:cs typeface="Arial" charset="0"/>
              </a:rPr>
              <a:t>. based on equation 4.2 found in Hyndman and Athanasopoulos, Chapter 4 (2012). These intervals can be translated directly to the forecasted population numbers for each age group (Espenshade and Tayman 1982; Swanson and Beck 1994).</a:t>
            </a:r>
            <a:endParaRPr lang="en-US" altLang="en-US" sz="2800">
              <a:ea typeface="MS PGothic" pitchFamily="34" charset="-128"/>
              <a:cs typeface="Arial" charset="0"/>
            </a:endParaRPr>
          </a:p>
        </p:txBody>
      </p:sp>
      <p:sp>
        <p:nvSpPr>
          <p:cNvPr id="55300" name="Slide Number Placeholder 1"/>
          <p:cNvSpPr>
            <a:spLocks noGrp="1"/>
          </p:cNvSpPr>
          <p:nvPr>
            <p:ph type="sldNum" sz="quarter" idx="12"/>
          </p:nvPr>
        </p:nvSpPr>
        <p:spPr>
          <a:noFill/>
        </p:spPr>
        <p:txBody>
          <a:bodyPr/>
          <a:lstStyle/>
          <a:p>
            <a:fld id="{1F28BF16-7E7E-48F0-80A4-3A581580EF54}" type="slidenum">
              <a:rPr lang="en-US" smtClean="0"/>
              <a:pPr/>
              <a:t>21</a:t>
            </a:fld>
            <a:endParaRPr lang="en-US"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57346" name="Text Box 2"/>
          <p:cNvSpPr txBox="1">
            <a:spLocks noChangeArrowheads="1"/>
          </p:cNvSpPr>
          <p:nvPr/>
        </p:nvSpPr>
        <p:spPr bwMode="auto">
          <a:xfrm>
            <a:off x="0" y="0"/>
            <a:ext cx="91440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MEASURING UNCERTAINTY</a:t>
            </a:r>
          </a:p>
        </p:txBody>
      </p:sp>
      <p:sp>
        <p:nvSpPr>
          <p:cNvPr id="57347" name="Rectangle 4"/>
          <p:cNvSpPr>
            <a:spLocks noChangeArrowheads="1"/>
          </p:cNvSpPr>
          <p:nvPr/>
        </p:nvSpPr>
        <p:spPr bwMode="auto">
          <a:xfrm>
            <a:off x="231775" y="1008063"/>
            <a:ext cx="8534400" cy="4294187"/>
          </a:xfrm>
          <a:prstGeom prst="rect">
            <a:avLst/>
          </a:prstGeom>
          <a:noFill/>
          <a:ln w="9525">
            <a:noFill/>
            <a:miter lim="800000"/>
            <a:headEnd/>
            <a:tailEnd/>
          </a:ln>
        </p:spPr>
        <p:txBody>
          <a:bodyPr>
            <a:spAutoFit/>
          </a:bodyPr>
          <a:lstStyle/>
          <a:p>
            <a:pPr>
              <a:spcBef>
                <a:spcPct val="50000"/>
              </a:spcBef>
              <a:spcAft>
                <a:spcPts val="1050"/>
              </a:spcAft>
            </a:pPr>
            <a:r>
              <a:rPr lang="en-US" altLang="en-US" sz="2000">
                <a:solidFill>
                  <a:srgbClr val="000000"/>
                </a:solidFill>
                <a:cs typeface="Arial" charset="0"/>
              </a:rPr>
              <a:t>When the prediction from a regression equation is derived from an observed data value, we call the resulting value of a “fitted value.” This is not a forecast as the actual value of a predictor variable is used in the calculation. When values of the predictor variable are not part of the data used to estimate the model, the resulting prediction is a forecast.</a:t>
            </a:r>
          </a:p>
          <a:p>
            <a:pPr>
              <a:spcBef>
                <a:spcPct val="50000"/>
              </a:spcBef>
              <a:spcAft>
                <a:spcPts val="1050"/>
              </a:spcAft>
            </a:pPr>
            <a:r>
              <a:rPr lang="en-US" altLang="en-US" sz="2000">
                <a:solidFill>
                  <a:srgbClr val="000000"/>
                </a:solidFill>
                <a:cs typeface="Arial" charset="0"/>
              </a:rPr>
              <a:t>Assuming that the regression errors are normally distributed, an approximate 95% </a:t>
            </a:r>
            <a:r>
              <a:rPr lang="en-US" altLang="en-US" sz="2000" b="1">
                <a:solidFill>
                  <a:srgbClr val="000000"/>
                </a:solidFill>
                <a:cs typeface="Arial" charset="0"/>
              </a:rPr>
              <a:t>forecast interval</a:t>
            </a:r>
            <a:r>
              <a:rPr lang="en-US" altLang="en-US" sz="2000">
                <a:solidFill>
                  <a:srgbClr val="000000"/>
                </a:solidFill>
                <a:cs typeface="Arial" charset="0"/>
              </a:rPr>
              <a:t> (also called a prediction interval) associated with this forecast is given by </a:t>
            </a:r>
            <a:r>
              <a:rPr lang="en-US" altLang="ja-JP" sz="2000">
                <a:ea typeface="MS PGothic" pitchFamily="34" charset="-128"/>
              </a:rPr>
              <a:t>Hyndman and Athanasopoulos, Chapter 4,2012) as.</a:t>
            </a:r>
            <a:endParaRPr lang="en-US" altLang="en-US" sz="2000">
              <a:solidFill>
                <a:srgbClr val="000000"/>
              </a:solidFill>
              <a:cs typeface="Arial" charset="0"/>
            </a:endParaRPr>
          </a:p>
          <a:p>
            <a:pPr>
              <a:spcBef>
                <a:spcPct val="50000"/>
              </a:spcBef>
              <a:spcAft>
                <a:spcPts val="1050"/>
              </a:spcAft>
            </a:pPr>
            <a:endParaRPr lang="en-US" altLang="en-US" sz="1900">
              <a:solidFill>
                <a:srgbClr val="000000"/>
              </a:solidFill>
              <a:cs typeface="Arial" charset="0"/>
            </a:endParaRPr>
          </a:p>
          <a:p>
            <a:pPr>
              <a:spcBef>
                <a:spcPct val="50000"/>
              </a:spcBef>
              <a:spcAft>
                <a:spcPts val="1050"/>
              </a:spcAft>
            </a:pPr>
            <a:r>
              <a:rPr lang="en-US" altLang="en-US">
                <a:solidFill>
                  <a:srgbClr val="000000"/>
                </a:solidFill>
                <a:latin typeface="Georgia" pitchFamily="18" charset="0"/>
              </a:rPr>
              <a:t>   </a:t>
            </a:r>
          </a:p>
        </p:txBody>
      </p:sp>
      <p:sp>
        <p:nvSpPr>
          <p:cNvPr id="57348" name="Rectangle 5"/>
          <p:cNvSpPr>
            <a:spLocks noChangeArrowheads="1"/>
          </p:cNvSpPr>
          <p:nvPr/>
        </p:nvSpPr>
        <p:spPr bwMode="auto">
          <a:xfrm>
            <a:off x="4397375" y="0"/>
            <a:ext cx="349250" cy="290513"/>
          </a:xfrm>
          <a:prstGeom prst="rect">
            <a:avLst/>
          </a:prstGeom>
          <a:solidFill>
            <a:srgbClr val="FCFCFC"/>
          </a:solidFill>
          <a:ln w="9525">
            <a:noFill/>
            <a:miter lim="800000"/>
            <a:headEnd/>
            <a:tailEnd/>
          </a:ln>
        </p:spPr>
        <p:txBody>
          <a:bodyPr wrap="none" anchor="ctr">
            <a:spAutoFit/>
          </a:bodyPr>
          <a:lstStyle/>
          <a:p>
            <a:pPr algn="ctr" eaLnBrk="0" hangingPunct="0"/>
            <a:r>
              <a:rPr lang="en-US" altLang="en-US" sz="1200">
                <a:solidFill>
                  <a:srgbClr val="000000"/>
                </a:solidFill>
                <a:cs typeface="Times New Roman" pitchFamily="18" charset="0"/>
              </a:rPr>
              <a:t> </a:t>
            </a:r>
            <a:r>
              <a:rPr lang="en-US" altLang="en-US" sz="1200">
                <a:solidFill>
                  <a:srgbClr val="000000"/>
                </a:solidFill>
                <a:latin typeface="Georgia" pitchFamily="18" charset="0"/>
                <a:cs typeface="Times New Roman" pitchFamily="18" charset="0"/>
              </a:rPr>
              <a:t> </a:t>
            </a:r>
            <a:r>
              <a:rPr lang="en-US" altLang="en-US" sz="1300">
                <a:solidFill>
                  <a:srgbClr val="000000"/>
                </a:solidFill>
                <a:cs typeface="Times New Roman" pitchFamily="18" charset="0"/>
              </a:rPr>
              <a:t> </a:t>
            </a:r>
            <a:r>
              <a:rPr lang="en-US" altLang="en-US" sz="1300">
                <a:solidFill>
                  <a:srgbClr val="000000"/>
                </a:solidFill>
                <a:latin typeface="Georgia" pitchFamily="18" charset="0"/>
                <a:cs typeface="Times New Roman" pitchFamily="18" charset="0"/>
              </a:rPr>
              <a:t> </a:t>
            </a:r>
            <a:endParaRPr lang="en-US" altLang="en-US"/>
          </a:p>
        </p:txBody>
      </p:sp>
      <p:sp>
        <p:nvSpPr>
          <p:cNvPr id="57349" name="Rectangle 7"/>
          <p:cNvSpPr>
            <a:spLocks noChangeArrowheads="1"/>
          </p:cNvSpPr>
          <p:nvPr/>
        </p:nvSpPr>
        <p:spPr bwMode="auto">
          <a:xfrm>
            <a:off x="4397375" y="0"/>
            <a:ext cx="349250" cy="290513"/>
          </a:xfrm>
          <a:prstGeom prst="rect">
            <a:avLst/>
          </a:prstGeom>
          <a:solidFill>
            <a:srgbClr val="FCFCFC"/>
          </a:solidFill>
          <a:ln w="9525">
            <a:noFill/>
            <a:miter lim="800000"/>
            <a:headEnd/>
            <a:tailEnd/>
          </a:ln>
        </p:spPr>
        <p:txBody>
          <a:bodyPr wrap="none" anchor="ctr">
            <a:spAutoFit/>
          </a:bodyPr>
          <a:lstStyle/>
          <a:p>
            <a:pPr algn="ctr" eaLnBrk="0" hangingPunct="0"/>
            <a:r>
              <a:rPr lang="en-US" altLang="en-US" sz="1200">
                <a:solidFill>
                  <a:srgbClr val="000000"/>
                </a:solidFill>
                <a:cs typeface="Times New Roman" pitchFamily="18" charset="0"/>
              </a:rPr>
              <a:t> </a:t>
            </a:r>
            <a:r>
              <a:rPr lang="en-US" altLang="en-US" sz="1200">
                <a:solidFill>
                  <a:srgbClr val="000000"/>
                </a:solidFill>
                <a:latin typeface="Georgia" pitchFamily="18" charset="0"/>
                <a:cs typeface="Times New Roman" pitchFamily="18" charset="0"/>
              </a:rPr>
              <a:t> </a:t>
            </a:r>
            <a:r>
              <a:rPr lang="en-US" altLang="en-US" sz="1300">
                <a:solidFill>
                  <a:srgbClr val="000000"/>
                </a:solidFill>
                <a:cs typeface="Times New Roman" pitchFamily="18" charset="0"/>
              </a:rPr>
              <a:t> </a:t>
            </a:r>
            <a:r>
              <a:rPr lang="en-US" altLang="en-US" sz="1300">
                <a:solidFill>
                  <a:srgbClr val="000000"/>
                </a:solidFill>
                <a:latin typeface="Georgia" pitchFamily="18" charset="0"/>
                <a:cs typeface="Times New Roman" pitchFamily="18" charset="0"/>
              </a:rPr>
              <a:t> </a:t>
            </a:r>
            <a:endParaRPr lang="en-US" altLang="en-US"/>
          </a:p>
        </p:txBody>
      </p:sp>
      <p:pic>
        <p:nvPicPr>
          <p:cNvPr id="57350" name="Picture 8" descr="\begin{equation*} \hat{y} \pm 1.96 s_e\sqrt{1+\frac{1}{N}+\frac{(x-\bar{x})^2}{(N-1)s_x^2}}, \end{equation*}"/>
          <p:cNvPicPr>
            <a:picLocks noChangeAspect="1" noChangeArrowheads="1"/>
          </p:cNvPicPr>
          <p:nvPr/>
        </p:nvPicPr>
        <p:blipFill>
          <a:blip r:embed="rId3"/>
          <a:srcRect/>
          <a:stretch>
            <a:fillRect/>
          </a:stretch>
        </p:blipFill>
        <p:spPr bwMode="auto">
          <a:xfrm>
            <a:off x="2097088" y="4724400"/>
            <a:ext cx="4803775" cy="1312863"/>
          </a:xfrm>
          <a:prstGeom prst="rect">
            <a:avLst/>
          </a:prstGeom>
          <a:noFill/>
          <a:ln w="9525">
            <a:noFill/>
            <a:miter lim="800000"/>
            <a:headEnd/>
            <a:tailEnd/>
          </a:ln>
        </p:spPr>
      </p:pic>
      <p:sp>
        <p:nvSpPr>
          <p:cNvPr id="57351" name="Slide Number Placeholder 1"/>
          <p:cNvSpPr>
            <a:spLocks noGrp="1"/>
          </p:cNvSpPr>
          <p:nvPr>
            <p:ph type="sldNum" sz="quarter" idx="12"/>
          </p:nvPr>
        </p:nvSpPr>
        <p:spPr>
          <a:noFill/>
        </p:spPr>
        <p:txBody>
          <a:bodyPr/>
          <a:lstStyle/>
          <a:p>
            <a:fld id="{03526D72-C45E-46A7-A586-260BD166EFED}" type="slidenum">
              <a:rPr lang="en-US" smtClean="0"/>
              <a:pPr/>
              <a:t>22</a:t>
            </a:fld>
            <a:endParaRPr lang="en-US"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59394" name="Text Box 2"/>
          <p:cNvSpPr txBox="1">
            <a:spLocks noChangeArrowheads="1"/>
          </p:cNvSpPr>
          <p:nvPr/>
        </p:nvSpPr>
        <p:spPr bwMode="auto">
          <a:xfrm>
            <a:off x="130175" y="528638"/>
            <a:ext cx="9144000" cy="584200"/>
          </a:xfrm>
          <a:prstGeom prst="rect">
            <a:avLst/>
          </a:prstGeom>
          <a:noFill/>
          <a:ln w="9525">
            <a:noFill/>
            <a:miter lim="800000"/>
            <a:headEnd/>
            <a:tailEnd/>
          </a:ln>
        </p:spPr>
        <p:txBody>
          <a:bodyPr>
            <a:spAutoFit/>
          </a:bodyPr>
          <a:lstStyle/>
          <a:p>
            <a:pPr algn="ctr" eaLnBrk="0" hangingPunct="0"/>
            <a:r>
              <a:rPr lang="en-US" altLang="en-US" sz="3200" b="1">
                <a:solidFill>
                  <a:schemeClr val="accent2"/>
                </a:solidFill>
                <a:cs typeface="Arial" charset="0"/>
              </a:rPr>
              <a:t>DATA</a:t>
            </a:r>
          </a:p>
        </p:txBody>
      </p:sp>
      <p:sp>
        <p:nvSpPr>
          <p:cNvPr id="59395" name="Rectangle 4"/>
          <p:cNvSpPr>
            <a:spLocks noChangeArrowheads="1"/>
          </p:cNvSpPr>
          <p:nvPr/>
        </p:nvSpPr>
        <p:spPr bwMode="auto">
          <a:xfrm>
            <a:off x="620713" y="1552575"/>
            <a:ext cx="8162925" cy="3970338"/>
          </a:xfrm>
          <a:prstGeom prst="rect">
            <a:avLst/>
          </a:prstGeom>
          <a:noFill/>
          <a:ln w="9525">
            <a:noFill/>
            <a:miter lim="800000"/>
            <a:headEnd/>
            <a:tailEnd/>
          </a:ln>
        </p:spPr>
        <p:txBody>
          <a:bodyPr>
            <a:spAutoFit/>
          </a:bodyPr>
          <a:lstStyle/>
          <a:p>
            <a:r>
              <a:rPr lang="en-US" altLang="ja-JP" sz="2800">
                <a:ea typeface="MS PGothic" pitchFamily="34" charset="-128"/>
                <a:cs typeface="Arial" charset="0"/>
              </a:rPr>
              <a:t>To empirically examine the regression-based method for developing intervals around population forecasts by age generated from the Hamilton-Perry Method, we selected a sample made up of one state from each of the four census regions in the United States. The states selected are Georgia (the South Region), Minnesota (the Midwest Region), New Jersey (The Northeast Region) and Washington (The West Region).</a:t>
            </a:r>
            <a:endParaRPr lang="en-US" altLang="en-US" sz="2800">
              <a:ea typeface="MS PGothic" pitchFamily="34" charset="-128"/>
              <a:cs typeface="Arial" charset="0"/>
            </a:endParaRPr>
          </a:p>
        </p:txBody>
      </p:sp>
      <p:sp>
        <p:nvSpPr>
          <p:cNvPr id="59396" name="Slide Number Placeholder 1"/>
          <p:cNvSpPr>
            <a:spLocks noGrp="1"/>
          </p:cNvSpPr>
          <p:nvPr>
            <p:ph type="sldNum" sz="quarter" idx="12"/>
          </p:nvPr>
        </p:nvSpPr>
        <p:spPr>
          <a:noFill/>
        </p:spPr>
        <p:txBody>
          <a:bodyPr/>
          <a:lstStyle/>
          <a:p>
            <a:fld id="{95783603-81DA-4FF3-B1C1-15132C994230}" type="slidenum">
              <a:rPr lang="en-US" smtClean="0"/>
              <a:pPr/>
              <a:t>23</a:t>
            </a:fld>
            <a:endParaRPr lang="en-US"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61442" name="Text Box 2"/>
          <p:cNvSpPr txBox="1">
            <a:spLocks noChangeArrowheads="1"/>
          </p:cNvSpPr>
          <p:nvPr/>
        </p:nvSpPr>
        <p:spPr bwMode="auto">
          <a:xfrm>
            <a:off x="0" y="344488"/>
            <a:ext cx="9144000" cy="584200"/>
          </a:xfrm>
          <a:prstGeom prst="rect">
            <a:avLst/>
          </a:prstGeom>
          <a:noFill/>
          <a:ln w="9525">
            <a:noFill/>
            <a:miter lim="800000"/>
            <a:headEnd/>
            <a:tailEnd/>
          </a:ln>
        </p:spPr>
        <p:txBody>
          <a:bodyPr>
            <a:spAutoFit/>
          </a:bodyPr>
          <a:lstStyle/>
          <a:p>
            <a:pPr algn="ctr" eaLnBrk="0" hangingPunct="0"/>
            <a:r>
              <a:rPr lang="en-US" altLang="en-US" sz="3200" b="1">
                <a:solidFill>
                  <a:schemeClr val="accent2"/>
                </a:solidFill>
                <a:cs typeface="Arial" charset="0"/>
              </a:rPr>
              <a:t>DATA</a:t>
            </a:r>
          </a:p>
        </p:txBody>
      </p:sp>
      <p:sp>
        <p:nvSpPr>
          <p:cNvPr id="61443" name="Rectangle 4"/>
          <p:cNvSpPr>
            <a:spLocks noChangeArrowheads="1"/>
          </p:cNvSpPr>
          <p:nvPr/>
        </p:nvSpPr>
        <p:spPr bwMode="auto">
          <a:xfrm>
            <a:off x="723900" y="1474788"/>
            <a:ext cx="7686675" cy="3970337"/>
          </a:xfrm>
          <a:prstGeom prst="rect">
            <a:avLst/>
          </a:prstGeom>
          <a:noFill/>
          <a:ln w="9525">
            <a:noFill/>
            <a:miter lim="800000"/>
            <a:headEnd/>
            <a:tailEnd/>
          </a:ln>
        </p:spPr>
        <p:txBody>
          <a:bodyPr>
            <a:spAutoFit/>
          </a:bodyPr>
          <a:lstStyle/>
          <a:p>
            <a:r>
              <a:rPr lang="en-US" altLang="ja-JP" sz="2800">
                <a:ea typeface="MS PGothic" pitchFamily="34" charset="-128"/>
                <a:cs typeface="Arial" charset="0"/>
              </a:rPr>
              <a:t>We assembled census data for these four states for each census year from 1900 to 2010. The data provide nine time points at which the forecast intervals can be evaluated, 1930, 1940, 1950, 1960, 1970, 1980, 1990, 2000, and 2010. This sample provides a wide range of demographic characteristics in terms of variation in population size, age-composition, and rates of change. </a:t>
            </a:r>
            <a:endParaRPr lang="en-US" altLang="en-US" sz="2800">
              <a:ea typeface="MS PGothic" pitchFamily="34" charset="-128"/>
              <a:cs typeface="Arial" charset="0"/>
            </a:endParaRPr>
          </a:p>
        </p:txBody>
      </p:sp>
      <p:sp>
        <p:nvSpPr>
          <p:cNvPr id="61444" name="Slide Number Placeholder 1"/>
          <p:cNvSpPr>
            <a:spLocks noGrp="1"/>
          </p:cNvSpPr>
          <p:nvPr>
            <p:ph type="sldNum" sz="quarter" idx="12"/>
          </p:nvPr>
        </p:nvSpPr>
        <p:spPr>
          <a:noFill/>
        </p:spPr>
        <p:txBody>
          <a:bodyPr/>
          <a:lstStyle/>
          <a:p>
            <a:fld id="{FE39F504-4638-4F04-B733-923AAC642500}" type="slidenum">
              <a:rPr lang="en-US" smtClean="0"/>
              <a:pPr/>
              <a:t>24</a:t>
            </a:fld>
            <a:endParaRPr lang="en-US"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63490" name="Text Box 2"/>
          <p:cNvSpPr txBox="1">
            <a:spLocks noChangeArrowheads="1"/>
          </p:cNvSpPr>
          <p:nvPr/>
        </p:nvSpPr>
        <p:spPr bwMode="auto">
          <a:xfrm>
            <a:off x="101600" y="508000"/>
            <a:ext cx="9144000" cy="584200"/>
          </a:xfrm>
          <a:prstGeom prst="rect">
            <a:avLst/>
          </a:prstGeom>
          <a:noFill/>
          <a:ln w="9525">
            <a:noFill/>
            <a:miter lim="800000"/>
            <a:headEnd/>
            <a:tailEnd/>
          </a:ln>
        </p:spPr>
        <p:txBody>
          <a:bodyPr>
            <a:spAutoFit/>
          </a:bodyPr>
          <a:lstStyle/>
          <a:p>
            <a:pPr algn="ctr" eaLnBrk="0" hangingPunct="0"/>
            <a:r>
              <a:rPr lang="en-US" altLang="en-US" sz="3200" b="1">
                <a:solidFill>
                  <a:schemeClr val="accent2"/>
                </a:solidFill>
                <a:cs typeface="Arial" charset="0"/>
              </a:rPr>
              <a:t>DATA</a:t>
            </a:r>
          </a:p>
        </p:txBody>
      </p:sp>
      <p:sp>
        <p:nvSpPr>
          <p:cNvPr id="63491" name="Rectangle 4"/>
          <p:cNvSpPr>
            <a:spLocks noChangeArrowheads="1"/>
          </p:cNvSpPr>
          <p:nvPr/>
        </p:nvSpPr>
        <p:spPr bwMode="auto">
          <a:xfrm>
            <a:off x="501650" y="1703388"/>
            <a:ext cx="8343900" cy="3970337"/>
          </a:xfrm>
          <a:prstGeom prst="rect">
            <a:avLst/>
          </a:prstGeom>
          <a:noFill/>
          <a:ln w="9525">
            <a:noFill/>
            <a:miter lim="800000"/>
            <a:headEnd/>
            <a:tailEnd/>
          </a:ln>
        </p:spPr>
        <p:txBody>
          <a:bodyPr>
            <a:spAutoFit/>
          </a:bodyPr>
          <a:lstStyle/>
          <a:p>
            <a:r>
              <a:rPr lang="en-US" altLang="ja-JP" sz="2800">
                <a:ea typeface="MS PGothic" pitchFamily="34" charset="-128"/>
                <a:cs typeface="Arial" charset="0"/>
              </a:rPr>
              <a:t>Table 1 provides an overview of this range by displaying the population of each of the four states in 1900 and in 2010 and decennial rates of population change from 1900 to 2010. Although we do not show a summary of the changes in age composition by state and census year, they are extensive as seen in Appendix 1 of the full paper, which provide the age data by state and census year.</a:t>
            </a:r>
          </a:p>
        </p:txBody>
      </p:sp>
      <p:sp>
        <p:nvSpPr>
          <p:cNvPr id="63492" name="Slide Number Placeholder 1"/>
          <p:cNvSpPr>
            <a:spLocks noGrp="1"/>
          </p:cNvSpPr>
          <p:nvPr>
            <p:ph type="sldNum" sz="quarter" idx="12"/>
          </p:nvPr>
        </p:nvSpPr>
        <p:spPr>
          <a:noFill/>
        </p:spPr>
        <p:txBody>
          <a:bodyPr/>
          <a:lstStyle/>
          <a:p>
            <a:fld id="{63F16486-9AAA-4C3F-A681-A8AF1C23ABD7}" type="slidenum">
              <a:rPr lang="en-US" smtClean="0"/>
              <a:pPr/>
              <a:t>25</a:t>
            </a:fld>
            <a:endParaRPr lang="en-US"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pic>
        <p:nvPicPr>
          <p:cNvPr id="65538" name="Picture 4"/>
          <p:cNvPicPr>
            <a:picLocks noChangeAspect="1" noChangeArrowheads="1"/>
          </p:cNvPicPr>
          <p:nvPr/>
        </p:nvPicPr>
        <p:blipFill>
          <a:blip r:embed="rId3"/>
          <a:srcRect/>
          <a:stretch>
            <a:fillRect/>
          </a:stretch>
        </p:blipFill>
        <p:spPr bwMode="auto">
          <a:xfrm>
            <a:off x="946150" y="368300"/>
            <a:ext cx="7835900" cy="5876925"/>
          </a:xfrm>
          <a:prstGeom prst="rect">
            <a:avLst/>
          </a:prstGeom>
          <a:noFill/>
          <a:ln w="9525">
            <a:noFill/>
            <a:miter lim="800000"/>
            <a:headEnd/>
            <a:tailEnd/>
          </a:ln>
        </p:spPr>
      </p:pic>
      <p:sp>
        <p:nvSpPr>
          <p:cNvPr id="65539" name="Slide Number Placeholder 1"/>
          <p:cNvSpPr>
            <a:spLocks noGrp="1"/>
          </p:cNvSpPr>
          <p:nvPr>
            <p:ph type="sldNum" sz="quarter" idx="12"/>
          </p:nvPr>
        </p:nvSpPr>
        <p:spPr>
          <a:noFill/>
        </p:spPr>
        <p:txBody>
          <a:bodyPr/>
          <a:lstStyle/>
          <a:p>
            <a:fld id="{8C52D824-F6AF-4882-B676-5DF46F9B2D6C}" type="slidenum">
              <a:rPr lang="en-US" smtClean="0"/>
              <a:pPr/>
              <a:t>26</a:t>
            </a:fld>
            <a:endParaRPr lang="en-US"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67586" name="Text Box 2"/>
          <p:cNvSpPr txBox="1">
            <a:spLocks noChangeArrowheads="1"/>
          </p:cNvSpPr>
          <p:nvPr/>
        </p:nvSpPr>
        <p:spPr bwMode="auto">
          <a:xfrm>
            <a:off x="0" y="114300"/>
            <a:ext cx="9144000" cy="584200"/>
          </a:xfrm>
          <a:prstGeom prst="rect">
            <a:avLst/>
          </a:prstGeom>
          <a:noFill/>
          <a:ln w="9525">
            <a:noFill/>
            <a:miter lim="800000"/>
            <a:headEnd/>
            <a:tailEnd/>
          </a:ln>
        </p:spPr>
        <p:txBody>
          <a:bodyPr>
            <a:spAutoFit/>
          </a:bodyPr>
          <a:lstStyle/>
          <a:p>
            <a:pPr algn="ctr" eaLnBrk="0" hangingPunct="0"/>
            <a:r>
              <a:rPr lang="en-US" altLang="en-US" sz="3200" b="1">
                <a:solidFill>
                  <a:schemeClr val="accent2"/>
                </a:solidFill>
                <a:cs typeface="Arial" charset="0"/>
              </a:rPr>
              <a:t>DATA</a:t>
            </a:r>
          </a:p>
        </p:txBody>
      </p:sp>
      <p:sp>
        <p:nvSpPr>
          <p:cNvPr id="67587" name="Rectangle 4"/>
          <p:cNvSpPr>
            <a:spLocks noChangeArrowheads="1"/>
          </p:cNvSpPr>
          <p:nvPr/>
        </p:nvSpPr>
        <p:spPr bwMode="auto">
          <a:xfrm>
            <a:off x="447675" y="982663"/>
            <a:ext cx="8420100" cy="5262562"/>
          </a:xfrm>
          <a:prstGeom prst="rect">
            <a:avLst/>
          </a:prstGeom>
          <a:noFill/>
          <a:ln w="9525">
            <a:noFill/>
            <a:miter lim="800000"/>
            <a:headEnd/>
            <a:tailEnd/>
          </a:ln>
        </p:spPr>
        <p:txBody>
          <a:bodyPr>
            <a:spAutoFit/>
          </a:bodyPr>
          <a:lstStyle/>
          <a:p>
            <a:r>
              <a:rPr lang="en-US" altLang="ja-JP" sz="2400">
                <a:ea typeface="MS PGothic" pitchFamily="34" charset="-128"/>
                <a:cs typeface="Arial" charset="0"/>
              </a:rPr>
              <a:t>We constructed CCRs over two successive decennial periods (e.g., 1910-1920/1900-1910) over the entire period, using regression to estimate the CCR in the numerator from the CCR in the denominator. </a:t>
            </a:r>
          </a:p>
          <a:p>
            <a:endParaRPr lang="en-US" altLang="ja-JP" sz="2400">
              <a:ea typeface="MS PGothic" pitchFamily="34" charset="-128"/>
              <a:cs typeface="Arial" charset="0"/>
            </a:endParaRPr>
          </a:p>
          <a:p>
            <a:r>
              <a:rPr lang="en-US" altLang="ja-JP" sz="2400">
                <a:ea typeface="MS PGothic" pitchFamily="34" charset="-128"/>
                <a:cs typeface="Arial" charset="0"/>
              </a:rPr>
              <a:t>We then used the regression-based estimate of the CCR of the “current period” (e.g., 1910-1920) to forecast the CCRs to the next period, the “launch year” </a:t>
            </a:r>
            <a:r>
              <a:rPr lang="en-US" altLang="en-US" sz="2400">
                <a:ea typeface="MS PGothic" pitchFamily="34" charset="-128"/>
                <a:cs typeface="Arial" charset="0"/>
              </a:rPr>
              <a:t>(e.g., 1920-1930) and developed forecast intervals around these forecasted CCRs, which are then translated into the forecasted age groups for the “target year” (e.g., 1930). </a:t>
            </a:r>
          </a:p>
          <a:p>
            <a:endParaRPr lang="en-US" altLang="en-US" sz="2400">
              <a:ea typeface="MS PGothic" pitchFamily="34" charset="-128"/>
              <a:cs typeface="Arial" charset="0"/>
            </a:endParaRPr>
          </a:p>
          <a:p>
            <a:r>
              <a:rPr lang="en-US" altLang="en-US" sz="2400">
                <a:ea typeface="MS PGothic" pitchFamily="34" charset="-128"/>
                <a:cs typeface="Arial" charset="0"/>
              </a:rPr>
              <a:t>The forecast intervals are then examined to see if they contain the census age groups for the target year.</a:t>
            </a:r>
          </a:p>
        </p:txBody>
      </p:sp>
      <p:sp>
        <p:nvSpPr>
          <p:cNvPr id="67588" name="Slide Number Placeholder 1"/>
          <p:cNvSpPr>
            <a:spLocks noGrp="1"/>
          </p:cNvSpPr>
          <p:nvPr>
            <p:ph type="sldNum" sz="quarter" idx="12"/>
          </p:nvPr>
        </p:nvSpPr>
        <p:spPr>
          <a:noFill/>
        </p:spPr>
        <p:txBody>
          <a:bodyPr/>
          <a:lstStyle/>
          <a:p>
            <a:fld id="{00204B46-4E8C-4255-9D7B-B5E2F6F5B09F}" type="slidenum">
              <a:rPr lang="en-US" smtClean="0"/>
              <a:pPr/>
              <a:t>27</a:t>
            </a:fld>
            <a:endParaRPr lang="en-US"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69634" name="Text Box 2"/>
          <p:cNvSpPr txBox="1">
            <a:spLocks noChangeArrowheads="1"/>
          </p:cNvSpPr>
          <p:nvPr/>
        </p:nvSpPr>
        <p:spPr bwMode="auto">
          <a:xfrm>
            <a:off x="0" y="0"/>
            <a:ext cx="91440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RESULTS</a:t>
            </a:r>
          </a:p>
        </p:txBody>
      </p:sp>
      <p:sp>
        <p:nvSpPr>
          <p:cNvPr id="69635" name="Rectangle 4"/>
          <p:cNvSpPr>
            <a:spLocks noChangeArrowheads="1"/>
          </p:cNvSpPr>
          <p:nvPr/>
        </p:nvSpPr>
        <p:spPr bwMode="auto">
          <a:xfrm>
            <a:off x="352425" y="1044575"/>
            <a:ext cx="8439150" cy="4524375"/>
          </a:xfrm>
          <a:prstGeom prst="rect">
            <a:avLst/>
          </a:prstGeom>
          <a:noFill/>
          <a:ln w="9525">
            <a:noFill/>
            <a:miter lim="800000"/>
            <a:headEnd/>
            <a:tailEnd/>
          </a:ln>
        </p:spPr>
        <p:txBody>
          <a:bodyPr>
            <a:spAutoFit/>
          </a:bodyPr>
          <a:lstStyle/>
          <a:p>
            <a:r>
              <a:rPr lang="en-US" altLang="ja-JP" sz="2400">
                <a:ea typeface="MS PGothic" pitchFamily="34" charset="-128"/>
                <a:cs typeface="Arial" charset="0"/>
              </a:rPr>
              <a:t>How well does the regression approach based on the Hamilton Perry method perform in its ability to predict the uncertainty of population forecasts? </a:t>
            </a:r>
          </a:p>
          <a:p>
            <a:endParaRPr lang="en-US" altLang="ja-JP" sz="2400">
              <a:ea typeface="MS PGothic" pitchFamily="34" charset="-128"/>
              <a:cs typeface="Arial" charset="0"/>
            </a:endParaRPr>
          </a:p>
          <a:p>
            <a:r>
              <a:rPr lang="en-US" altLang="ja-JP" sz="2400">
                <a:ea typeface="MS PGothic" pitchFamily="34" charset="-128"/>
                <a:cs typeface="Arial" charset="0"/>
              </a:rPr>
              <a:t>One way to address this question is to determine the number of population counts that fall inside the forecast intervals (Tayman, Smith, and Lin 2007). In terms of the forecast interval probability, we selected 0.66 or 66 percent because of prior research indicating that “low” and “high” scenarios constructed for the cohort-component method corresponded empirically to 66% confidence intervals (Stoto 1983) as well as findings by Swanson and Beck (1994). </a:t>
            </a:r>
            <a:endParaRPr lang="en-US" altLang="en-US" sz="2400">
              <a:ea typeface="MS PGothic" pitchFamily="34" charset="-128"/>
              <a:cs typeface="Arial" charset="0"/>
            </a:endParaRPr>
          </a:p>
        </p:txBody>
      </p:sp>
      <p:sp>
        <p:nvSpPr>
          <p:cNvPr id="69636" name="Slide Number Placeholder 1"/>
          <p:cNvSpPr>
            <a:spLocks noGrp="1"/>
          </p:cNvSpPr>
          <p:nvPr>
            <p:ph type="sldNum" sz="quarter" idx="12"/>
          </p:nvPr>
        </p:nvSpPr>
        <p:spPr>
          <a:noFill/>
        </p:spPr>
        <p:txBody>
          <a:bodyPr/>
          <a:lstStyle/>
          <a:p>
            <a:fld id="{52F82F8F-ACAF-4287-8F1B-048E8A7D2AC5}" type="slidenum">
              <a:rPr lang="en-US" smtClean="0"/>
              <a:pPr/>
              <a:t>28</a:t>
            </a:fld>
            <a:endParaRPr lang="en-US"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71682" name="Text Box 2"/>
          <p:cNvSpPr txBox="1">
            <a:spLocks noChangeArrowheads="1"/>
          </p:cNvSpPr>
          <p:nvPr/>
        </p:nvSpPr>
        <p:spPr bwMode="auto">
          <a:xfrm>
            <a:off x="0" y="114300"/>
            <a:ext cx="91440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RESULTS</a:t>
            </a:r>
          </a:p>
        </p:txBody>
      </p:sp>
      <p:sp>
        <p:nvSpPr>
          <p:cNvPr id="71683" name="Rectangle 4"/>
          <p:cNvSpPr>
            <a:spLocks noChangeArrowheads="1"/>
          </p:cNvSpPr>
          <p:nvPr/>
        </p:nvSpPr>
        <p:spPr bwMode="auto">
          <a:xfrm>
            <a:off x="557213" y="1128713"/>
            <a:ext cx="8029575" cy="4894262"/>
          </a:xfrm>
          <a:prstGeom prst="rect">
            <a:avLst/>
          </a:prstGeom>
          <a:noFill/>
          <a:ln w="9525">
            <a:noFill/>
            <a:miter lim="800000"/>
            <a:headEnd/>
            <a:tailEnd/>
          </a:ln>
        </p:spPr>
        <p:txBody>
          <a:bodyPr>
            <a:spAutoFit/>
          </a:bodyPr>
          <a:lstStyle/>
          <a:p>
            <a:r>
              <a:rPr lang="en-US" altLang="ja-JP" sz="2400">
                <a:ea typeface="MS PGothic" pitchFamily="34" charset="-128"/>
                <a:cs typeface="Arial" charset="0"/>
              </a:rPr>
              <a:t>Table 2 provides a summary of the results for all four states at each of the nine census test points. The table shows the number of times (out of 16) that the 66% forecast interval contained the corresponding census number for a given age group. If the forecast intervals provide a valid measure of uncertainty, they will contain approximately 11 of the 16 observed population counts. </a:t>
            </a:r>
          </a:p>
          <a:p>
            <a:endParaRPr lang="en-US" altLang="ja-JP" sz="2400">
              <a:ea typeface="MS PGothic" pitchFamily="34" charset="-128"/>
              <a:cs typeface="Arial" charset="0"/>
            </a:endParaRPr>
          </a:p>
          <a:p>
            <a:r>
              <a:rPr lang="en-US" altLang="ja-JP" sz="2400">
                <a:ea typeface="MS PGothic" pitchFamily="34" charset="-128"/>
                <a:cs typeface="Arial" charset="0"/>
              </a:rPr>
              <a:t>The table also shows percent of the counts falling within the forecast intervals for all target years for each state (144 intervals), the percent falling within all states for each target year (64 intervals), and the single percent falling within all states for all target years (576 intervals).</a:t>
            </a:r>
          </a:p>
        </p:txBody>
      </p:sp>
      <p:sp>
        <p:nvSpPr>
          <p:cNvPr id="71684" name="Slide Number Placeholder 1"/>
          <p:cNvSpPr>
            <a:spLocks noGrp="1"/>
          </p:cNvSpPr>
          <p:nvPr>
            <p:ph type="sldNum" sz="quarter" idx="12"/>
          </p:nvPr>
        </p:nvSpPr>
        <p:spPr>
          <a:noFill/>
        </p:spPr>
        <p:txBody>
          <a:bodyPr/>
          <a:lstStyle/>
          <a:p>
            <a:fld id="{B7BC3124-A046-49AB-976E-7AE928C8034C}" type="slidenum">
              <a:rPr lang="en-US" smtClean="0"/>
              <a:pPr/>
              <a:t>29</a:t>
            </a:fld>
            <a:endParaRPr lang="en-US"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18434" name="Text Box 2"/>
          <p:cNvSpPr txBox="1">
            <a:spLocks noChangeArrowheads="1"/>
          </p:cNvSpPr>
          <p:nvPr/>
        </p:nvSpPr>
        <p:spPr bwMode="auto">
          <a:xfrm>
            <a:off x="55563" y="0"/>
            <a:ext cx="85344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OVERVIEW</a:t>
            </a:r>
          </a:p>
        </p:txBody>
      </p:sp>
      <p:sp>
        <p:nvSpPr>
          <p:cNvPr id="18435" name="Rectangle 6"/>
          <p:cNvSpPr>
            <a:spLocks noChangeArrowheads="1"/>
          </p:cNvSpPr>
          <p:nvPr/>
        </p:nvSpPr>
        <p:spPr bwMode="auto">
          <a:xfrm>
            <a:off x="265113" y="1120775"/>
            <a:ext cx="8707437" cy="5216525"/>
          </a:xfrm>
          <a:prstGeom prst="rect">
            <a:avLst/>
          </a:prstGeom>
          <a:noFill/>
          <a:ln w="9525">
            <a:noFill/>
            <a:miter lim="800000"/>
            <a:headEnd/>
            <a:tailEnd/>
          </a:ln>
        </p:spPr>
        <p:txBody>
          <a:bodyPr anchor="ctr">
            <a:spAutoFit/>
          </a:bodyPr>
          <a:lstStyle/>
          <a:p>
            <a:pPr eaLnBrk="0" hangingPunct="0"/>
            <a:r>
              <a:rPr lang="en-US" altLang="ja-JP" sz="2800">
                <a:ea typeface="MS PGothic" pitchFamily="34" charset="-128"/>
              </a:rPr>
              <a:t>Two basic approaches have been used to assess population forecast uncertainty: (1) a range of projections based on alternative scenarios; and (2) statistical forecast intervals. In terms of the latter, there are two complementary approaches: (1) model-based intervals; and (2) empirically-based intervals. </a:t>
            </a:r>
          </a:p>
          <a:p>
            <a:pPr eaLnBrk="0" hangingPunct="0"/>
            <a:endParaRPr lang="en-US" altLang="ja-JP" sz="2800">
              <a:ea typeface="MS PGothic" pitchFamily="34" charset="-128"/>
            </a:endParaRPr>
          </a:p>
          <a:p>
            <a:pPr eaLnBrk="0" hangingPunct="0"/>
            <a:r>
              <a:rPr lang="en-US" altLang="ja-JP" sz="2800">
                <a:ea typeface="MS PGothic" pitchFamily="34" charset="-128"/>
              </a:rPr>
              <a:t>We evaluate a model-based approach in this paper, but enhance it by using historical data, a feature found in the empirically-based approach.</a:t>
            </a:r>
          </a:p>
          <a:p>
            <a:pPr eaLnBrk="0" hangingPunct="0"/>
            <a:endParaRPr lang="en-US" altLang="ja-JP" sz="2800">
              <a:ea typeface="MS PGothic" pitchFamily="34" charset="-128"/>
            </a:endParaRPr>
          </a:p>
          <a:p>
            <a:pPr eaLnBrk="0" hangingPunct="0"/>
            <a:endParaRPr lang="en-US" altLang="ja-JP" sz="2800">
              <a:ea typeface="MS PGothic" pitchFamily="34" charset="-128"/>
            </a:endParaRPr>
          </a:p>
        </p:txBody>
      </p:sp>
      <p:sp>
        <p:nvSpPr>
          <p:cNvPr id="18436" name="Slide Number Placeholder 1"/>
          <p:cNvSpPr>
            <a:spLocks noGrp="1"/>
          </p:cNvSpPr>
          <p:nvPr>
            <p:ph type="sldNum" sz="quarter" idx="12"/>
          </p:nvPr>
        </p:nvSpPr>
        <p:spPr>
          <a:noFill/>
        </p:spPr>
        <p:txBody>
          <a:bodyPr/>
          <a:lstStyle/>
          <a:p>
            <a:fld id="{CBF1C15F-5AF8-4242-9FEB-9B8DE2CD6E2E}" type="slidenum">
              <a:rPr lang="en-US" smtClean="0"/>
              <a:pPr/>
              <a:t>3</a:t>
            </a:fld>
            <a:endParaRPr lang="en-US"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pic>
        <p:nvPicPr>
          <p:cNvPr id="73730" name="Picture 4"/>
          <p:cNvPicPr>
            <a:picLocks noChangeAspect="1" noChangeArrowheads="1"/>
          </p:cNvPicPr>
          <p:nvPr/>
        </p:nvPicPr>
        <p:blipFill>
          <a:blip r:embed="rId3"/>
          <a:srcRect/>
          <a:stretch>
            <a:fillRect/>
          </a:stretch>
        </p:blipFill>
        <p:spPr bwMode="auto">
          <a:xfrm>
            <a:off x="895350" y="438150"/>
            <a:ext cx="7772400" cy="5454650"/>
          </a:xfrm>
          <a:prstGeom prst="rect">
            <a:avLst/>
          </a:prstGeom>
          <a:noFill/>
          <a:ln w="9525">
            <a:noFill/>
            <a:miter lim="800000"/>
            <a:headEnd/>
            <a:tailEnd/>
          </a:ln>
        </p:spPr>
      </p:pic>
      <p:sp>
        <p:nvSpPr>
          <p:cNvPr id="73731" name="Slide Number Placeholder 1"/>
          <p:cNvSpPr>
            <a:spLocks noGrp="1"/>
          </p:cNvSpPr>
          <p:nvPr>
            <p:ph type="sldNum" sz="quarter" idx="12"/>
          </p:nvPr>
        </p:nvSpPr>
        <p:spPr>
          <a:noFill/>
        </p:spPr>
        <p:txBody>
          <a:bodyPr/>
          <a:lstStyle/>
          <a:p>
            <a:fld id="{707275B7-618F-494C-A5BF-961E6B79FE0C}" type="slidenum">
              <a:rPr lang="en-US" smtClean="0"/>
              <a:pPr/>
              <a:t>30</a:t>
            </a:fld>
            <a:endParaRPr lang="en-US"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75778" name="Text Box 2"/>
          <p:cNvSpPr txBox="1">
            <a:spLocks noChangeArrowheads="1"/>
          </p:cNvSpPr>
          <p:nvPr/>
        </p:nvSpPr>
        <p:spPr bwMode="auto">
          <a:xfrm>
            <a:off x="14288" y="85725"/>
            <a:ext cx="91440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RESULTS</a:t>
            </a:r>
          </a:p>
        </p:txBody>
      </p:sp>
      <p:sp>
        <p:nvSpPr>
          <p:cNvPr id="75779" name="Rectangle 4"/>
          <p:cNvSpPr>
            <a:spLocks noChangeArrowheads="1"/>
          </p:cNvSpPr>
          <p:nvPr/>
        </p:nvSpPr>
        <p:spPr bwMode="auto">
          <a:xfrm>
            <a:off x="428625" y="1128713"/>
            <a:ext cx="8315325" cy="4524375"/>
          </a:xfrm>
          <a:prstGeom prst="rect">
            <a:avLst/>
          </a:prstGeom>
          <a:noFill/>
          <a:ln w="9525">
            <a:noFill/>
            <a:miter lim="800000"/>
            <a:headEnd/>
            <a:tailEnd/>
          </a:ln>
        </p:spPr>
        <p:txBody>
          <a:bodyPr>
            <a:spAutoFit/>
          </a:bodyPr>
          <a:lstStyle/>
          <a:p>
            <a:r>
              <a:rPr lang="en-US" altLang="ja-JP" sz="2400">
                <a:ea typeface="MS PGothic" pitchFamily="34" charset="-128"/>
                <a:cs typeface="Arial" charset="0"/>
              </a:rPr>
              <a:t>Table 3 contains a summary of the results by age group across all of the nine census target years and the four states. The table shows the number of times (out of 36) that the 66% </a:t>
            </a:r>
            <a:r>
              <a:rPr lang="en-US" altLang="en-US" sz="2400">
                <a:ea typeface="MS PGothic" pitchFamily="34" charset="-128"/>
                <a:cs typeface="Arial" charset="0"/>
              </a:rPr>
              <a:t>forecast interval contained the corresponding census number for a given age group. If the forecast intervals provide a valid measure of uncertainty, they will contain approximately 24 of the 36 observed population counts.  </a:t>
            </a:r>
          </a:p>
          <a:p>
            <a:endParaRPr lang="en-US" altLang="en-US" sz="2400">
              <a:ea typeface="MS PGothic" pitchFamily="34" charset="-128"/>
              <a:cs typeface="Arial" charset="0"/>
            </a:endParaRPr>
          </a:p>
          <a:p>
            <a:r>
              <a:rPr lang="en-US" altLang="en-US" sz="2400">
                <a:ea typeface="MS PGothic" pitchFamily="34" charset="-128"/>
                <a:cs typeface="Arial" charset="0"/>
              </a:rPr>
              <a:t>In general, Table shows that forecast intervals capture the population count at least 66 percent of the time for age groups 10-14, 15-19, 20-24 and 40-44 through 75+. </a:t>
            </a:r>
          </a:p>
        </p:txBody>
      </p:sp>
      <p:sp>
        <p:nvSpPr>
          <p:cNvPr id="75780" name="Slide Number Placeholder 1"/>
          <p:cNvSpPr>
            <a:spLocks noGrp="1"/>
          </p:cNvSpPr>
          <p:nvPr>
            <p:ph type="sldNum" sz="quarter" idx="12"/>
          </p:nvPr>
        </p:nvSpPr>
        <p:spPr>
          <a:noFill/>
        </p:spPr>
        <p:txBody>
          <a:bodyPr/>
          <a:lstStyle/>
          <a:p>
            <a:fld id="{92A5745B-FB97-48B9-A27A-E19FAD536D31}" type="slidenum">
              <a:rPr lang="en-US" smtClean="0"/>
              <a:pPr/>
              <a:t>31</a:t>
            </a:fld>
            <a:endParaRPr lang="en-US"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ext Box 3"/>
          <p:cNvSpPr txBox="1">
            <a:spLocks noChangeArrowheads="1"/>
          </p:cNvSpPr>
          <p:nvPr/>
        </p:nvSpPr>
        <p:spPr bwMode="auto">
          <a:xfrm>
            <a:off x="0" y="1085850"/>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77826" name="Text Box 2"/>
          <p:cNvSpPr txBox="1">
            <a:spLocks noChangeArrowheads="1"/>
          </p:cNvSpPr>
          <p:nvPr/>
        </p:nvSpPr>
        <p:spPr bwMode="auto">
          <a:xfrm>
            <a:off x="0" y="161925"/>
            <a:ext cx="91440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RESULTS</a:t>
            </a:r>
          </a:p>
        </p:txBody>
      </p:sp>
      <p:sp>
        <p:nvSpPr>
          <p:cNvPr id="77827" name="Rectangle 4"/>
          <p:cNvSpPr>
            <a:spLocks noChangeArrowheads="1"/>
          </p:cNvSpPr>
          <p:nvPr/>
        </p:nvSpPr>
        <p:spPr bwMode="auto">
          <a:xfrm>
            <a:off x="714375" y="1355725"/>
            <a:ext cx="7905750" cy="3540125"/>
          </a:xfrm>
          <a:prstGeom prst="rect">
            <a:avLst/>
          </a:prstGeom>
          <a:noFill/>
          <a:ln w="9525">
            <a:noFill/>
            <a:miter lim="800000"/>
            <a:headEnd/>
            <a:tailEnd/>
          </a:ln>
        </p:spPr>
        <p:txBody>
          <a:bodyPr>
            <a:spAutoFit/>
          </a:bodyPr>
          <a:lstStyle/>
          <a:p>
            <a:r>
              <a:rPr lang="en-US" altLang="en-US" sz="2800">
                <a:cs typeface="Arial" charset="0"/>
              </a:rPr>
              <a:t>For age groups 0-4 and 5-9, the forecast intervals only encompass the population counts 25 percent of time. For age group 30-34, the count is encompassed 53 percent of the time while for age group 25-29, it is 58 percent of the time. The population counts are captured by the forecast intervals 61 percent of the time for age group 35-39. </a:t>
            </a:r>
          </a:p>
        </p:txBody>
      </p:sp>
      <p:sp>
        <p:nvSpPr>
          <p:cNvPr id="77828" name="Slide Number Placeholder 1"/>
          <p:cNvSpPr>
            <a:spLocks noGrp="1"/>
          </p:cNvSpPr>
          <p:nvPr>
            <p:ph type="sldNum" sz="quarter" idx="12"/>
          </p:nvPr>
        </p:nvSpPr>
        <p:spPr>
          <a:noFill/>
        </p:spPr>
        <p:txBody>
          <a:bodyPr/>
          <a:lstStyle/>
          <a:p>
            <a:fld id="{879B81D3-3E9B-4349-889D-321B71DE1605}" type="slidenum">
              <a:rPr lang="en-US" smtClean="0"/>
              <a:pPr/>
              <a:t>32</a:t>
            </a:fld>
            <a:endParaRPr lang="en-US"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pic>
        <p:nvPicPr>
          <p:cNvPr id="79874" name="Picture 4"/>
          <p:cNvPicPr>
            <a:picLocks noChangeAspect="1" noChangeArrowheads="1"/>
          </p:cNvPicPr>
          <p:nvPr/>
        </p:nvPicPr>
        <p:blipFill>
          <a:blip r:embed="rId3"/>
          <a:srcRect/>
          <a:stretch>
            <a:fillRect/>
          </a:stretch>
        </p:blipFill>
        <p:spPr bwMode="auto">
          <a:xfrm>
            <a:off x="890588" y="484188"/>
            <a:ext cx="7362825" cy="5645150"/>
          </a:xfrm>
          <a:prstGeom prst="rect">
            <a:avLst/>
          </a:prstGeom>
          <a:noFill/>
          <a:ln w="9525">
            <a:noFill/>
            <a:miter lim="800000"/>
            <a:headEnd/>
            <a:tailEnd/>
          </a:ln>
        </p:spPr>
      </p:pic>
      <p:sp>
        <p:nvSpPr>
          <p:cNvPr id="79875" name="Slide Number Placeholder 1"/>
          <p:cNvSpPr>
            <a:spLocks noGrp="1"/>
          </p:cNvSpPr>
          <p:nvPr>
            <p:ph type="sldNum" sz="quarter" idx="12"/>
          </p:nvPr>
        </p:nvSpPr>
        <p:spPr>
          <a:noFill/>
        </p:spPr>
        <p:txBody>
          <a:bodyPr/>
          <a:lstStyle/>
          <a:p>
            <a:fld id="{B82D487B-2B00-4186-87F4-468AAEDCAD2D}" type="slidenum">
              <a:rPr lang="en-US" smtClean="0"/>
              <a:pPr/>
              <a:t>33</a:t>
            </a:fld>
            <a:endParaRPr lang="en-US"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81922" name="Text Box 2"/>
          <p:cNvSpPr txBox="1">
            <a:spLocks noChangeArrowheads="1"/>
          </p:cNvSpPr>
          <p:nvPr/>
        </p:nvSpPr>
        <p:spPr bwMode="auto">
          <a:xfrm>
            <a:off x="0" y="-9525"/>
            <a:ext cx="91440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DISCUSSION</a:t>
            </a:r>
          </a:p>
        </p:txBody>
      </p:sp>
      <p:sp>
        <p:nvSpPr>
          <p:cNvPr id="81923" name="Rectangle 4"/>
          <p:cNvSpPr>
            <a:spLocks noChangeArrowheads="1"/>
          </p:cNvSpPr>
          <p:nvPr/>
        </p:nvSpPr>
        <p:spPr bwMode="auto">
          <a:xfrm>
            <a:off x="590550" y="1128713"/>
            <a:ext cx="8172450" cy="4832350"/>
          </a:xfrm>
          <a:prstGeom prst="rect">
            <a:avLst/>
          </a:prstGeom>
          <a:noFill/>
          <a:ln w="9525">
            <a:noFill/>
            <a:miter lim="800000"/>
            <a:headEnd/>
            <a:tailEnd/>
          </a:ln>
        </p:spPr>
        <p:txBody>
          <a:bodyPr>
            <a:spAutoFit/>
          </a:bodyPr>
          <a:lstStyle/>
          <a:p>
            <a:r>
              <a:rPr lang="en-US" altLang="ja-JP" sz="2800">
                <a:ea typeface="MS PGothic" pitchFamily="34" charset="-128"/>
                <a:cs typeface="Arial" charset="0"/>
              </a:rPr>
              <a:t>Overall, the 66 percent intervals contain their corresponding census age groups in 397 cases, which represents 69 percent of the 576 total observations. In terms of the nine census target years, the overall results show that in five of them (1960, 1970, 1990, 2000, and 2010) the forecast intervals contain the census age groups substantially more than 66 percent of the time. In two target years (1930 and 1980), the intervals contain the census age groups 67 percent of the time. </a:t>
            </a:r>
          </a:p>
        </p:txBody>
      </p:sp>
      <p:sp>
        <p:nvSpPr>
          <p:cNvPr id="81924" name="Slide Number Placeholder 1"/>
          <p:cNvSpPr>
            <a:spLocks noGrp="1"/>
          </p:cNvSpPr>
          <p:nvPr>
            <p:ph type="sldNum" sz="quarter" idx="12"/>
          </p:nvPr>
        </p:nvSpPr>
        <p:spPr>
          <a:noFill/>
        </p:spPr>
        <p:txBody>
          <a:bodyPr/>
          <a:lstStyle/>
          <a:p>
            <a:fld id="{3E479A02-B0AE-45C3-BD35-623CE888661C}" type="slidenum">
              <a:rPr lang="en-US" smtClean="0"/>
              <a:pPr/>
              <a:t>34</a:t>
            </a:fld>
            <a:endParaRPr lang="en-US"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83970" name="Text Box 2"/>
          <p:cNvSpPr txBox="1">
            <a:spLocks noChangeArrowheads="1"/>
          </p:cNvSpPr>
          <p:nvPr/>
        </p:nvSpPr>
        <p:spPr bwMode="auto">
          <a:xfrm>
            <a:off x="0" y="0"/>
            <a:ext cx="91440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DISCUSSION</a:t>
            </a:r>
          </a:p>
        </p:txBody>
      </p:sp>
      <p:sp>
        <p:nvSpPr>
          <p:cNvPr id="83971" name="Rectangle 4"/>
          <p:cNvSpPr>
            <a:spLocks noChangeArrowheads="1"/>
          </p:cNvSpPr>
          <p:nvPr/>
        </p:nvSpPr>
        <p:spPr bwMode="auto">
          <a:xfrm>
            <a:off x="414338" y="1128713"/>
            <a:ext cx="8315325" cy="4832350"/>
          </a:xfrm>
          <a:prstGeom prst="rect">
            <a:avLst/>
          </a:prstGeom>
          <a:noFill/>
          <a:ln w="9525">
            <a:noFill/>
            <a:miter lim="800000"/>
            <a:headEnd/>
            <a:tailEnd/>
          </a:ln>
        </p:spPr>
        <p:txBody>
          <a:bodyPr>
            <a:spAutoFit/>
          </a:bodyPr>
          <a:lstStyle/>
          <a:p>
            <a:r>
              <a:rPr lang="en-US" altLang="ja-JP" sz="2800">
                <a:ea typeface="MS PGothic" pitchFamily="34" charset="-128"/>
                <a:cs typeface="Arial" charset="0"/>
              </a:rPr>
              <a:t>In the remaining two target years, 1940 and 1950, the intervals contain the census age groups 48 percent and 47 percent of the time, respectively. The 1940 test point encompasses the economic boom experienced in the 1920s and the economic depression during the 1930s and the large scale “baby bust” associated with it. The 1950 point encompasses the depression and baby bust period of the 1930s and the economic recovery stimulated by World War II and the initial part of the large scale “baby boom” from 1946 to 1950</a:t>
            </a:r>
            <a:r>
              <a:rPr lang="en-US" altLang="ja-JP" sz="2800">
                <a:latin typeface="Times New Roman" pitchFamily="18" charset="0"/>
                <a:ea typeface="MS PGothic" pitchFamily="34" charset="-128"/>
                <a:cs typeface="Arial" charset="0"/>
              </a:rPr>
              <a:t>.</a:t>
            </a:r>
          </a:p>
        </p:txBody>
      </p:sp>
      <p:sp>
        <p:nvSpPr>
          <p:cNvPr id="83972" name="Slide Number Placeholder 1"/>
          <p:cNvSpPr>
            <a:spLocks noGrp="1"/>
          </p:cNvSpPr>
          <p:nvPr>
            <p:ph type="sldNum" sz="quarter" idx="12"/>
          </p:nvPr>
        </p:nvSpPr>
        <p:spPr>
          <a:noFill/>
        </p:spPr>
        <p:txBody>
          <a:bodyPr/>
          <a:lstStyle/>
          <a:p>
            <a:fld id="{09021229-FEE6-49C0-AEAF-A773E22569E6}" type="slidenum">
              <a:rPr lang="en-US" smtClean="0"/>
              <a:pPr/>
              <a:t>35</a:t>
            </a:fld>
            <a:endParaRPr lang="en-US"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86018" name="Text Box 2"/>
          <p:cNvSpPr txBox="1">
            <a:spLocks noChangeArrowheads="1"/>
          </p:cNvSpPr>
          <p:nvPr/>
        </p:nvSpPr>
        <p:spPr bwMode="auto">
          <a:xfrm>
            <a:off x="0" y="0"/>
            <a:ext cx="91440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DISCUSSION</a:t>
            </a:r>
          </a:p>
        </p:txBody>
      </p:sp>
      <p:sp>
        <p:nvSpPr>
          <p:cNvPr id="86019" name="Rectangle 4"/>
          <p:cNvSpPr>
            <a:spLocks noChangeArrowheads="1"/>
          </p:cNvSpPr>
          <p:nvPr/>
        </p:nvSpPr>
        <p:spPr bwMode="auto">
          <a:xfrm>
            <a:off x="409575" y="1014413"/>
            <a:ext cx="8134350" cy="5262562"/>
          </a:xfrm>
          <a:prstGeom prst="rect">
            <a:avLst/>
          </a:prstGeom>
          <a:noFill/>
          <a:ln w="9525">
            <a:noFill/>
            <a:miter lim="800000"/>
            <a:headEnd/>
            <a:tailEnd/>
          </a:ln>
        </p:spPr>
        <p:txBody>
          <a:bodyPr>
            <a:spAutoFit/>
          </a:bodyPr>
          <a:lstStyle/>
          <a:p>
            <a:r>
              <a:rPr lang="en-US" altLang="ja-JP" sz="2800">
                <a:ea typeface="MS PGothic" pitchFamily="34" charset="-128"/>
                <a:cs typeface="Arial" charset="0"/>
              </a:rPr>
              <a:t>In regard to Table 3 and the summary of results by age group, it should not be surprising that the cohort change method is better able to capture older age groups than the very youngest since births are not part of a cohort change ratio. In addition, migration likely comes into play in that the population in the two youngest age groups </a:t>
            </a:r>
            <a:br>
              <a:rPr lang="en-US" altLang="ja-JP" sz="2800">
                <a:ea typeface="MS PGothic" pitchFamily="34" charset="-128"/>
                <a:cs typeface="Arial" charset="0"/>
              </a:rPr>
            </a:br>
            <a:r>
              <a:rPr lang="en-US" altLang="ja-JP" sz="2800">
                <a:ea typeface="MS PGothic" pitchFamily="34" charset="-128"/>
                <a:cs typeface="Arial" charset="0"/>
              </a:rPr>
              <a:t>(0-4 and 5-9) would be moving with their parents, who are likely to be in age groups 25-29, 30-34, and 35-39, the other age groups for which the forecast intervals encompassed the population counts less than 66 percent of the time. </a:t>
            </a:r>
          </a:p>
        </p:txBody>
      </p:sp>
      <p:sp>
        <p:nvSpPr>
          <p:cNvPr id="86020" name="Slide Number Placeholder 1"/>
          <p:cNvSpPr>
            <a:spLocks noGrp="1"/>
          </p:cNvSpPr>
          <p:nvPr>
            <p:ph type="sldNum" sz="quarter" idx="12"/>
          </p:nvPr>
        </p:nvSpPr>
        <p:spPr>
          <a:noFill/>
        </p:spPr>
        <p:txBody>
          <a:bodyPr/>
          <a:lstStyle/>
          <a:p>
            <a:fld id="{99146D18-85B8-4CB1-8595-758A3532BA40}" type="slidenum">
              <a:rPr lang="en-US" smtClean="0"/>
              <a:pPr/>
              <a:t>36</a:t>
            </a:fld>
            <a:endParaRPr lang="en-US"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88066" name="Text Box 2"/>
          <p:cNvSpPr txBox="1">
            <a:spLocks noChangeArrowheads="1"/>
          </p:cNvSpPr>
          <p:nvPr/>
        </p:nvSpPr>
        <p:spPr bwMode="auto">
          <a:xfrm>
            <a:off x="95250" y="366713"/>
            <a:ext cx="91440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DISCUSSION</a:t>
            </a:r>
          </a:p>
        </p:txBody>
      </p:sp>
      <p:sp>
        <p:nvSpPr>
          <p:cNvPr id="88067" name="Rectangle 4"/>
          <p:cNvSpPr>
            <a:spLocks noChangeArrowheads="1"/>
          </p:cNvSpPr>
          <p:nvPr/>
        </p:nvSpPr>
        <p:spPr bwMode="auto">
          <a:xfrm>
            <a:off x="323850" y="1552575"/>
            <a:ext cx="8486775" cy="3508375"/>
          </a:xfrm>
          <a:prstGeom prst="rect">
            <a:avLst/>
          </a:prstGeom>
          <a:noFill/>
          <a:ln w="9525">
            <a:noFill/>
            <a:miter lim="800000"/>
            <a:headEnd/>
            <a:tailEnd/>
          </a:ln>
        </p:spPr>
        <p:txBody>
          <a:bodyPr>
            <a:spAutoFit/>
          </a:bodyPr>
          <a:lstStyle/>
          <a:p>
            <a:r>
              <a:rPr lang="en-US" altLang="ja-JP" sz="2800">
                <a:latin typeface="Times New Roman" pitchFamily="18" charset="0"/>
                <a:ea typeface="MS PGothic" pitchFamily="34" charset="-128"/>
              </a:rPr>
              <a:t>Overall, we find that these effects are consistent with theory regarding migration in that those who tend to move are less socially integrated into communities than those who tend not to move and that as adults age, community social integration tends to increase (Goldscheider 1978). Finally, as shown at the bottom of Table 3, the intervals capture the population count 69 percent of the time (397 out of 576), which matches the summary for Table 2.  </a:t>
            </a:r>
          </a:p>
        </p:txBody>
      </p:sp>
      <p:sp>
        <p:nvSpPr>
          <p:cNvPr id="88068" name="Slide Number Placeholder 1"/>
          <p:cNvSpPr>
            <a:spLocks noGrp="1"/>
          </p:cNvSpPr>
          <p:nvPr>
            <p:ph type="sldNum" sz="quarter" idx="12"/>
          </p:nvPr>
        </p:nvSpPr>
        <p:spPr>
          <a:noFill/>
        </p:spPr>
        <p:txBody>
          <a:bodyPr/>
          <a:lstStyle/>
          <a:p>
            <a:fld id="{1A102913-887E-4D4C-A243-5C4A4976EF64}" type="slidenum">
              <a:rPr lang="en-US" smtClean="0"/>
              <a:pPr/>
              <a:t>37</a:t>
            </a:fld>
            <a:endParaRPr lang="en-US"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90114" name="Text Box 2"/>
          <p:cNvSpPr txBox="1">
            <a:spLocks noChangeArrowheads="1"/>
          </p:cNvSpPr>
          <p:nvPr/>
        </p:nvSpPr>
        <p:spPr bwMode="auto">
          <a:xfrm>
            <a:off x="0" y="0"/>
            <a:ext cx="91440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DISCUSSION</a:t>
            </a:r>
          </a:p>
        </p:txBody>
      </p:sp>
      <p:sp>
        <p:nvSpPr>
          <p:cNvPr id="90115" name="Rectangle 4"/>
          <p:cNvSpPr>
            <a:spLocks noChangeArrowheads="1"/>
          </p:cNvSpPr>
          <p:nvPr/>
        </p:nvSpPr>
        <p:spPr bwMode="auto">
          <a:xfrm>
            <a:off x="376238" y="1117600"/>
            <a:ext cx="8391525" cy="4894263"/>
          </a:xfrm>
          <a:prstGeom prst="rect">
            <a:avLst/>
          </a:prstGeom>
          <a:noFill/>
          <a:ln w="9525">
            <a:noFill/>
            <a:miter lim="800000"/>
            <a:headEnd/>
            <a:tailEnd/>
          </a:ln>
        </p:spPr>
        <p:txBody>
          <a:bodyPr>
            <a:spAutoFit/>
          </a:bodyPr>
          <a:lstStyle/>
          <a:p>
            <a:r>
              <a:rPr lang="en-US" altLang="ja-JP" sz="2400">
                <a:ea typeface="MS PGothic" pitchFamily="34" charset="-128"/>
                <a:cs typeface="Arial" charset="0"/>
              </a:rPr>
              <a:t>Although they are not shown here, the average width of the forecast intervals appears to us to be reasonable at the 66 percent level in that they are neither so wide as to be meaningless nor too narrow to be overly-restrictive. This is largely consistent with prior work by Swanson </a:t>
            </a:r>
            <a:r>
              <a:rPr lang="en-US" altLang="en-US" sz="2400">
                <a:ea typeface="MS PGothic" pitchFamily="34" charset="-128"/>
                <a:cs typeface="Arial" charset="0"/>
              </a:rPr>
              <a:t>and Beck (1994) on confidence intervals derived from regression-based forecasts. Also consistent with the work by Swanson and Beck (1994), is the fact that the regression-based forecast intervals contain the actual numbers by age in 69 percent of the 576 observations provide further support that 66 percent forecast intervals based on the regression-estimated CCR approach are both useful and feasible. We find these results encouraging.</a:t>
            </a:r>
          </a:p>
        </p:txBody>
      </p:sp>
      <p:sp>
        <p:nvSpPr>
          <p:cNvPr id="90116" name="Slide Number Placeholder 1"/>
          <p:cNvSpPr>
            <a:spLocks noGrp="1"/>
          </p:cNvSpPr>
          <p:nvPr>
            <p:ph type="sldNum" sz="quarter" idx="12"/>
          </p:nvPr>
        </p:nvSpPr>
        <p:spPr>
          <a:noFill/>
        </p:spPr>
        <p:txBody>
          <a:bodyPr/>
          <a:lstStyle/>
          <a:p>
            <a:fld id="{073ACA7B-0EC7-4C3E-AF85-6D70D708672C}" type="slidenum">
              <a:rPr lang="en-US" smtClean="0"/>
              <a:pPr/>
              <a:t>38</a:t>
            </a:fld>
            <a:endParaRPr lang="en-US"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92162" name="Text Box 2"/>
          <p:cNvSpPr txBox="1">
            <a:spLocks noChangeArrowheads="1"/>
          </p:cNvSpPr>
          <p:nvPr/>
        </p:nvSpPr>
        <p:spPr bwMode="auto">
          <a:xfrm>
            <a:off x="0" y="200025"/>
            <a:ext cx="91440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DISCUSSION</a:t>
            </a:r>
          </a:p>
        </p:txBody>
      </p:sp>
      <p:sp>
        <p:nvSpPr>
          <p:cNvPr id="92163" name="Rectangle 4"/>
          <p:cNvSpPr>
            <a:spLocks noChangeArrowheads="1"/>
          </p:cNvSpPr>
          <p:nvPr/>
        </p:nvSpPr>
        <p:spPr bwMode="auto">
          <a:xfrm>
            <a:off x="457200" y="1296988"/>
            <a:ext cx="8229600" cy="3970337"/>
          </a:xfrm>
          <a:prstGeom prst="rect">
            <a:avLst/>
          </a:prstGeom>
          <a:noFill/>
          <a:ln w="9525">
            <a:noFill/>
            <a:miter lim="800000"/>
            <a:headEnd/>
            <a:tailEnd/>
          </a:ln>
        </p:spPr>
        <p:txBody>
          <a:bodyPr>
            <a:spAutoFit/>
          </a:bodyPr>
          <a:lstStyle/>
          <a:p>
            <a:r>
              <a:rPr lang="en-US" altLang="ja-JP" sz="2800">
                <a:latin typeface="Times New Roman" pitchFamily="18" charset="0"/>
                <a:ea typeface="MS PGothic" pitchFamily="34" charset="-128"/>
              </a:rPr>
              <a:t>At this point, we suggest caution using this method beyond a ten-year forecast horizon. This is consistent with observations about the use of the Hamilton-Perry method in general (Smith, Tayman, and Swanson 2001; Swanson, Schlottmann, and Schmidt 2010) and as such is not a major limitation. We also suggest that this approach to developing uncertainty measures be used with care when applied to small populations, such as those found at the county and sub-county levels. </a:t>
            </a:r>
          </a:p>
        </p:txBody>
      </p:sp>
      <p:sp>
        <p:nvSpPr>
          <p:cNvPr id="92164" name="Slide Number Placeholder 1"/>
          <p:cNvSpPr>
            <a:spLocks noGrp="1"/>
          </p:cNvSpPr>
          <p:nvPr>
            <p:ph type="sldNum" sz="quarter" idx="12"/>
          </p:nvPr>
        </p:nvSpPr>
        <p:spPr>
          <a:noFill/>
        </p:spPr>
        <p:txBody>
          <a:bodyPr/>
          <a:lstStyle/>
          <a:p>
            <a:fld id="{04762AB2-7B37-488D-AA19-0C034B05BB3C}" type="slidenum">
              <a:rPr lang="en-US" smtClean="0"/>
              <a:pPr/>
              <a:t>39</a:t>
            </a:fld>
            <a:endParaRPr lang="en-US"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20482" name="Text Box 2"/>
          <p:cNvSpPr txBox="1">
            <a:spLocks noChangeArrowheads="1"/>
          </p:cNvSpPr>
          <p:nvPr/>
        </p:nvSpPr>
        <p:spPr bwMode="auto">
          <a:xfrm>
            <a:off x="360363" y="323850"/>
            <a:ext cx="8534400" cy="584200"/>
          </a:xfrm>
          <a:prstGeom prst="rect">
            <a:avLst/>
          </a:prstGeom>
          <a:noFill/>
          <a:ln w="9525">
            <a:noFill/>
            <a:miter lim="800000"/>
            <a:headEnd/>
            <a:tailEnd/>
          </a:ln>
        </p:spPr>
        <p:txBody>
          <a:bodyPr>
            <a:spAutoFit/>
          </a:bodyPr>
          <a:lstStyle/>
          <a:p>
            <a:pPr algn="ctr" eaLnBrk="0" hangingPunct="0"/>
            <a:r>
              <a:rPr lang="en-US" altLang="en-US" sz="3200" b="1">
                <a:solidFill>
                  <a:schemeClr val="accent2"/>
                </a:solidFill>
                <a:cs typeface="Arial" charset="0"/>
              </a:rPr>
              <a:t>OVERVIEW</a:t>
            </a:r>
          </a:p>
        </p:txBody>
      </p:sp>
      <p:sp>
        <p:nvSpPr>
          <p:cNvPr id="20483" name="Rectangle 4"/>
          <p:cNvSpPr>
            <a:spLocks noChangeArrowheads="1"/>
          </p:cNvSpPr>
          <p:nvPr/>
        </p:nvSpPr>
        <p:spPr bwMode="auto">
          <a:xfrm>
            <a:off x="219075" y="1108075"/>
            <a:ext cx="8763000" cy="4830763"/>
          </a:xfrm>
          <a:prstGeom prst="rect">
            <a:avLst/>
          </a:prstGeom>
          <a:noFill/>
          <a:ln w="9525">
            <a:noFill/>
            <a:miter lim="800000"/>
            <a:headEnd/>
            <a:tailEnd/>
          </a:ln>
        </p:spPr>
        <p:txBody>
          <a:bodyPr anchor="ctr">
            <a:spAutoFit/>
          </a:bodyPr>
          <a:lstStyle/>
          <a:p>
            <a:pPr eaLnBrk="0" hangingPunct="0"/>
            <a:r>
              <a:rPr lang="en-US" altLang="ja-JP" sz="2800">
                <a:ea typeface="MS PGothic" pitchFamily="34" charset="-128"/>
              </a:rPr>
              <a:t>We describe and test a regression-based approach for developing 66% forecast intervals for age-group forecasts made using the Hamilton-Perry Method. To evaluate this method, we use 16 age groups (0-4, 5-9,…, 70-74, 75+) taken from a sample of four states (one from each census region in the United States) and nine ex post facto tests, one for each census from 1930 to 2010. This yields 576 observations for which we can see if the forecast interval for a given age group in a given census year contains the census count for the same age group.</a:t>
            </a:r>
          </a:p>
        </p:txBody>
      </p:sp>
      <p:sp>
        <p:nvSpPr>
          <p:cNvPr id="20484" name="Slide Number Placeholder 1"/>
          <p:cNvSpPr>
            <a:spLocks noGrp="1"/>
          </p:cNvSpPr>
          <p:nvPr>
            <p:ph type="sldNum" sz="quarter" idx="12"/>
          </p:nvPr>
        </p:nvSpPr>
        <p:spPr>
          <a:noFill/>
        </p:spPr>
        <p:txBody>
          <a:bodyPr/>
          <a:lstStyle/>
          <a:p>
            <a:fld id="{94FC1FB8-7BB3-4A40-BC95-EE81B51F3C4B}" type="slidenum">
              <a:rPr lang="en-US" smtClean="0"/>
              <a:pPr/>
              <a:t>4</a:t>
            </a:fld>
            <a:endParaRPr lang="en-US"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94210" name="Text Box 2"/>
          <p:cNvSpPr txBox="1">
            <a:spLocks noChangeArrowheads="1"/>
          </p:cNvSpPr>
          <p:nvPr/>
        </p:nvSpPr>
        <p:spPr bwMode="auto">
          <a:xfrm>
            <a:off x="0" y="0"/>
            <a:ext cx="91440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DISCUSSION</a:t>
            </a:r>
          </a:p>
        </p:txBody>
      </p:sp>
      <p:sp>
        <p:nvSpPr>
          <p:cNvPr id="94211" name="Rectangle 4"/>
          <p:cNvSpPr>
            <a:spLocks noChangeArrowheads="1"/>
          </p:cNvSpPr>
          <p:nvPr/>
        </p:nvSpPr>
        <p:spPr bwMode="auto">
          <a:xfrm>
            <a:off x="742950" y="1198563"/>
            <a:ext cx="7981950" cy="4216400"/>
          </a:xfrm>
          <a:prstGeom prst="rect">
            <a:avLst/>
          </a:prstGeom>
          <a:noFill/>
          <a:ln w="9525">
            <a:noFill/>
            <a:miter lim="800000"/>
            <a:headEnd/>
            <a:tailEnd/>
          </a:ln>
        </p:spPr>
        <p:txBody>
          <a:bodyPr>
            <a:spAutoFit/>
          </a:bodyPr>
          <a:lstStyle/>
          <a:p>
            <a:r>
              <a:rPr lang="en-US" altLang="ja-JP" sz="2400">
                <a:latin typeface="Times New Roman" pitchFamily="18" charset="0"/>
                <a:ea typeface="MS PGothic" pitchFamily="34" charset="-128"/>
              </a:rPr>
              <a:t>While our sample provides a wide range of demographic behavior in terms of size, age composition, and population changes, it is a sample of states, which means that greater variability in demographic characteristics found at sub-state levels is not present (Swanson, Schlottmann, and Schmidt 2010). We suggest that further research using this approach examine both longer forecast horizons and smaller populations (i.e., the sub-state populations) and different probability intervals. Another area for further research would be to utilize Keyfitz’s (1981) approach using root mean square errors in conjunction with the Hamilton-Perry Method</a:t>
            </a:r>
            <a:r>
              <a:rPr lang="en-US" altLang="ja-JP" sz="2800">
                <a:latin typeface="Times New Roman" pitchFamily="18" charset="0"/>
                <a:ea typeface="MS PGothic" pitchFamily="34" charset="-128"/>
              </a:rPr>
              <a:t>.</a:t>
            </a:r>
          </a:p>
        </p:txBody>
      </p:sp>
      <p:sp>
        <p:nvSpPr>
          <p:cNvPr id="94212" name="Slide Number Placeholder 1"/>
          <p:cNvSpPr>
            <a:spLocks noGrp="1"/>
          </p:cNvSpPr>
          <p:nvPr>
            <p:ph type="sldNum" sz="quarter" idx="12"/>
          </p:nvPr>
        </p:nvSpPr>
        <p:spPr>
          <a:noFill/>
        </p:spPr>
        <p:txBody>
          <a:bodyPr/>
          <a:lstStyle/>
          <a:p>
            <a:fld id="{7F120BA3-F908-4E96-864B-2FD85BC08C4A}" type="slidenum">
              <a:rPr lang="en-US" smtClean="0"/>
              <a:pPr/>
              <a:t>40</a:t>
            </a:fld>
            <a:endParaRPr lang="en-US" smtClean="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96258" name="Text Box 2"/>
          <p:cNvSpPr txBox="1">
            <a:spLocks noChangeArrowheads="1"/>
          </p:cNvSpPr>
          <p:nvPr/>
        </p:nvSpPr>
        <p:spPr bwMode="auto">
          <a:xfrm>
            <a:off x="0" y="0"/>
            <a:ext cx="91440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DISCUSSION</a:t>
            </a:r>
          </a:p>
        </p:txBody>
      </p:sp>
      <p:sp>
        <p:nvSpPr>
          <p:cNvPr id="96259" name="Rectangle 4"/>
          <p:cNvSpPr>
            <a:spLocks noChangeArrowheads="1"/>
          </p:cNvSpPr>
          <p:nvPr/>
        </p:nvSpPr>
        <p:spPr bwMode="auto">
          <a:xfrm>
            <a:off x="571500" y="1144588"/>
            <a:ext cx="8020050" cy="4524375"/>
          </a:xfrm>
          <a:prstGeom prst="rect">
            <a:avLst/>
          </a:prstGeom>
          <a:noFill/>
          <a:ln w="9525">
            <a:noFill/>
            <a:miter lim="800000"/>
            <a:headEnd/>
            <a:tailEnd/>
          </a:ln>
        </p:spPr>
        <p:txBody>
          <a:bodyPr>
            <a:spAutoFit/>
          </a:bodyPr>
          <a:lstStyle/>
          <a:p>
            <a:r>
              <a:rPr lang="en-US" altLang="ja-JP" sz="2400">
                <a:ea typeface="MS PGothic" pitchFamily="34" charset="-128"/>
                <a:cs typeface="Arial" charset="0"/>
              </a:rPr>
              <a:t>The fact that the forecast intervals do not contain the population counts at least 66 percent of the time for neither the two youngest age groups (0-4 and 5-9) nor the age groups associated with those most likely to be the parents of these children (25-29, 30-34 and 35-39) should not be surprising: The dynamics of birth and migration are difficult to capture in a full-blown cohort-component method forecast and the Hamilton-Perry Method is a variant of the full- blown </a:t>
            </a:r>
            <a:r>
              <a:rPr lang="en-US" altLang="en-US" sz="2400">
                <a:ea typeface="MS PGothic" pitchFamily="34" charset="-128"/>
                <a:cs typeface="Arial" charset="0"/>
              </a:rPr>
              <a:t>method (Smith, Tayman and Swanson 2001; Smith and Tayman 2003). Thus, work on these issues in regard to one of these two methods should be of use to the other.</a:t>
            </a:r>
          </a:p>
        </p:txBody>
      </p:sp>
      <p:sp>
        <p:nvSpPr>
          <p:cNvPr id="96260" name="Slide Number Placeholder 1"/>
          <p:cNvSpPr>
            <a:spLocks noGrp="1"/>
          </p:cNvSpPr>
          <p:nvPr>
            <p:ph type="sldNum" sz="quarter" idx="12"/>
          </p:nvPr>
        </p:nvSpPr>
        <p:spPr>
          <a:noFill/>
        </p:spPr>
        <p:txBody>
          <a:bodyPr/>
          <a:lstStyle/>
          <a:p>
            <a:fld id="{C7E8CE48-DAA0-410C-9B87-055A9C84F683}" type="slidenum">
              <a:rPr lang="en-US" smtClean="0"/>
              <a:pPr/>
              <a:t>41</a:t>
            </a:fld>
            <a:endParaRPr lang="en-US" smtClean="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98306" name="Text Box 2"/>
          <p:cNvSpPr txBox="1">
            <a:spLocks noChangeArrowheads="1"/>
          </p:cNvSpPr>
          <p:nvPr/>
        </p:nvSpPr>
        <p:spPr bwMode="auto">
          <a:xfrm>
            <a:off x="0" y="-19050"/>
            <a:ext cx="91440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Works Cited in this Presentation</a:t>
            </a:r>
          </a:p>
        </p:txBody>
      </p:sp>
      <p:sp>
        <p:nvSpPr>
          <p:cNvPr id="98307" name="Rectangle 4"/>
          <p:cNvSpPr>
            <a:spLocks noChangeArrowheads="1"/>
          </p:cNvSpPr>
          <p:nvPr/>
        </p:nvSpPr>
        <p:spPr bwMode="auto">
          <a:xfrm>
            <a:off x="771525" y="989013"/>
            <a:ext cx="7896225" cy="5324475"/>
          </a:xfrm>
          <a:prstGeom prst="rect">
            <a:avLst/>
          </a:prstGeom>
          <a:noFill/>
          <a:ln w="9525">
            <a:noFill/>
            <a:miter lim="800000"/>
            <a:headEnd/>
            <a:tailEnd/>
          </a:ln>
        </p:spPr>
        <p:txBody>
          <a:bodyPr>
            <a:spAutoFit/>
          </a:bodyPr>
          <a:lstStyle/>
          <a:p>
            <a:pPr lvl="1"/>
            <a:r>
              <a:rPr lang="en-US" altLang="ja-JP" sz="2400">
                <a:ea typeface="MS PGothic" pitchFamily="34" charset="-128"/>
                <a:cs typeface="Arial" charset="0"/>
              </a:rPr>
              <a:t>Espenshade, T. and Tayman, J. (1982). Confidence intervals for postcensal population estimates. </a:t>
            </a:r>
            <a:r>
              <a:rPr lang="en-US" altLang="ja-JP" sz="2400" i="1">
                <a:ea typeface="MS PGothic" pitchFamily="34" charset="-128"/>
                <a:cs typeface="Arial" charset="0"/>
              </a:rPr>
              <a:t>Demography</a:t>
            </a:r>
            <a:r>
              <a:rPr lang="en-US" altLang="ja-JP" sz="2400">
                <a:ea typeface="MS PGothic" pitchFamily="34" charset="-128"/>
                <a:cs typeface="Arial" charset="0"/>
              </a:rPr>
              <a:t> 19 (2): 191-210. </a:t>
            </a:r>
          </a:p>
          <a:p>
            <a:pPr lvl="1"/>
            <a:endParaRPr lang="en-US" altLang="ja-JP" sz="2400">
              <a:ea typeface="MS PGothic" pitchFamily="34" charset="-128"/>
              <a:cs typeface="Arial" charset="0"/>
            </a:endParaRPr>
          </a:p>
          <a:p>
            <a:pPr lvl="1"/>
            <a:r>
              <a:rPr lang="en-US" altLang="ja-JP" sz="2400">
                <a:ea typeface="MS PGothic" pitchFamily="34" charset="-128"/>
                <a:cs typeface="Arial" charset="0"/>
              </a:rPr>
              <a:t>Goldscheider, C. (1978). </a:t>
            </a:r>
            <a:r>
              <a:rPr lang="en-US" altLang="ja-JP" sz="2400" i="1">
                <a:ea typeface="MS PGothic" pitchFamily="34" charset="-128"/>
                <a:cs typeface="Arial" charset="0"/>
              </a:rPr>
              <a:t>Modernization, migration, and urbanization</a:t>
            </a:r>
            <a:r>
              <a:rPr lang="en-US" altLang="ja-JP" sz="2400">
                <a:ea typeface="MS PGothic" pitchFamily="34" charset="-128"/>
                <a:cs typeface="Arial" charset="0"/>
              </a:rPr>
              <a:t>. Paris, France: International Union for the Scientific Study of Population.</a:t>
            </a:r>
          </a:p>
          <a:p>
            <a:pPr lvl="1"/>
            <a:endParaRPr lang="en-US" altLang="ja-JP" sz="2400">
              <a:ea typeface="MS PGothic" pitchFamily="34" charset="-128"/>
              <a:cs typeface="Arial" charset="0"/>
            </a:endParaRPr>
          </a:p>
          <a:p>
            <a:pPr lvl="1"/>
            <a:r>
              <a:rPr lang="en-US" altLang="ja-JP" sz="2400">
                <a:ea typeface="MS PGothic" pitchFamily="34" charset="-128"/>
                <a:cs typeface="Arial" charset="0"/>
              </a:rPr>
              <a:t>Hyndman, R.J., and Athanasopoulos, G. (2012) </a:t>
            </a:r>
            <a:r>
              <a:rPr lang="en-US" altLang="ja-JP" sz="2400" i="1">
                <a:ea typeface="MS PGothic" pitchFamily="34" charset="-128"/>
                <a:cs typeface="Arial" charset="0"/>
              </a:rPr>
              <a:t>Forecasting: Principles and Practice</a:t>
            </a:r>
            <a:r>
              <a:rPr lang="en-US" altLang="ja-JP" sz="2400">
                <a:ea typeface="MS PGothic" pitchFamily="34" charset="-128"/>
                <a:cs typeface="Arial" charset="0"/>
              </a:rPr>
              <a:t> (online at </a:t>
            </a:r>
            <a:r>
              <a:rPr lang="en-US" altLang="ja-JP" sz="2400">
                <a:ea typeface="MS PGothic" pitchFamily="34" charset="-128"/>
                <a:cs typeface="Arial" charset="0"/>
                <a:hlinkClick r:id="rId3"/>
              </a:rPr>
              <a:t>http://otexts.com/fpp/</a:t>
            </a:r>
            <a:r>
              <a:rPr lang="en-US" altLang="ja-JP" sz="2400">
                <a:ea typeface="MS PGothic" pitchFamily="34" charset="-128"/>
                <a:cs typeface="Arial" charset="0"/>
              </a:rPr>
              <a:t> )</a:t>
            </a:r>
          </a:p>
          <a:p>
            <a:pPr lvl="1"/>
            <a:endParaRPr lang="en-US" altLang="ja-JP" sz="2400">
              <a:ea typeface="MS PGothic" pitchFamily="34" charset="-128"/>
              <a:cs typeface="Arial" charset="0"/>
            </a:endParaRPr>
          </a:p>
          <a:p>
            <a:pPr lvl="1"/>
            <a:r>
              <a:rPr lang="en-US" altLang="ja-JP" sz="2400">
                <a:ea typeface="MS PGothic" pitchFamily="34" charset="-128"/>
                <a:cs typeface="Arial" charset="0"/>
              </a:rPr>
              <a:t>Keyfitz, N. (1981). The limits of population forecasting. </a:t>
            </a:r>
            <a:r>
              <a:rPr lang="en-US" altLang="ja-JP" sz="2400" i="1">
                <a:ea typeface="MS PGothic" pitchFamily="34" charset="-128"/>
                <a:cs typeface="Arial" charset="0"/>
              </a:rPr>
              <a:t>Population and Development Review</a:t>
            </a:r>
            <a:r>
              <a:rPr lang="en-US" altLang="ja-JP" sz="2400">
                <a:ea typeface="MS PGothic" pitchFamily="34" charset="-128"/>
                <a:cs typeface="Arial" charset="0"/>
              </a:rPr>
              <a:t> 7: 579-593</a:t>
            </a:r>
            <a:r>
              <a:rPr lang="en-US" altLang="ja-JP" sz="2800">
                <a:ea typeface="MS PGothic" pitchFamily="34" charset="-128"/>
                <a:cs typeface="Arial" charset="0"/>
              </a:rPr>
              <a:t>.</a:t>
            </a:r>
          </a:p>
        </p:txBody>
      </p:sp>
      <p:sp>
        <p:nvSpPr>
          <p:cNvPr id="98308" name="Slide Number Placeholder 1"/>
          <p:cNvSpPr>
            <a:spLocks noGrp="1"/>
          </p:cNvSpPr>
          <p:nvPr>
            <p:ph type="sldNum" sz="quarter" idx="12"/>
          </p:nvPr>
        </p:nvSpPr>
        <p:spPr>
          <a:noFill/>
        </p:spPr>
        <p:txBody>
          <a:bodyPr/>
          <a:lstStyle/>
          <a:p>
            <a:fld id="{72105C8F-C5A5-4ECB-91C6-A085BAACBB8A}" type="slidenum">
              <a:rPr lang="en-US" smtClean="0"/>
              <a:pPr/>
              <a:t>42</a:t>
            </a:fld>
            <a:endParaRPr lang="en-US" smtClean="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100354" name="Text Box 2"/>
          <p:cNvSpPr txBox="1">
            <a:spLocks noChangeArrowheads="1"/>
          </p:cNvSpPr>
          <p:nvPr/>
        </p:nvSpPr>
        <p:spPr bwMode="auto">
          <a:xfrm>
            <a:off x="0" y="0"/>
            <a:ext cx="91440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Works Cited in this Presentation</a:t>
            </a:r>
          </a:p>
        </p:txBody>
      </p:sp>
      <p:sp>
        <p:nvSpPr>
          <p:cNvPr id="100355" name="Rectangle 4"/>
          <p:cNvSpPr>
            <a:spLocks noChangeArrowheads="1"/>
          </p:cNvSpPr>
          <p:nvPr/>
        </p:nvSpPr>
        <p:spPr bwMode="auto">
          <a:xfrm>
            <a:off x="361950" y="979488"/>
            <a:ext cx="8429625" cy="4862512"/>
          </a:xfrm>
          <a:prstGeom prst="rect">
            <a:avLst/>
          </a:prstGeom>
          <a:noFill/>
          <a:ln w="9525">
            <a:noFill/>
            <a:miter lim="800000"/>
            <a:headEnd/>
            <a:tailEnd/>
          </a:ln>
        </p:spPr>
        <p:txBody>
          <a:bodyPr>
            <a:spAutoFit/>
          </a:bodyPr>
          <a:lstStyle/>
          <a:p>
            <a:pPr lvl="1"/>
            <a:endParaRPr lang="en-US" altLang="ja-JP">
              <a:latin typeface="Times New Roman" pitchFamily="18" charset="0"/>
              <a:ea typeface="MS PGothic" pitchFamily="34" charset="-128"/>
            </a:endParaRPr>
          </a:p>
          <a:p>
            <a:pPr lvl="1"/>
            <a:r>
              <a:rPr lang="en-US" altLang="ja-JP" sz="2400">
                <a:ea typeface="MS PGothic" pitchFamily="34" charset="-128"/>
                <a:cs typeface="Arial" charset="0"/>
              </a:rPr>
              <a:t>Smith, S.K., Tayman, J., and Swanson D.A. 2001. </a:t>
            </a:r>
            <a:r>
              <a:rPr lang="en-US" altLang="ja-JP" sz="2400" i="1">
                <a:ea typeface="MS PGothic" pitchFamily="34" charset="-128"/>
                <a:cs typeface="Arial" charset="0"/>
              </a:rPr>
              <a:t>Population projections for state and local areas: Methodology and analysis</a:t>
            </a:r>
            <a:r>
              <a:rPr lang="en-US" altLang="ja-JP" sz="2400">
                <a:ea typeface="MS PGothic" pitchFamily="34" charset="-128"/>
                <a:cs typeface="Arial" charset="0"/>
              </a:rPr>
              <a:t>. New York, NY: Kluwer Academic/Plenum Press.</a:t>
            </a:r>
          </a:p>
          <a:p>
            <a:pPr lvl="1"/>
            <a:endParaRPr lang="en-US" altLang="ja-JP" sz="2400">
              <a:ea typeface="MS PGothic" pitchFamily="34" charset="-128"/>
              <a:cs typeface="Arial" charset="0"/>
            </a:endParaRPr>
          </a:p>
          <a:p>
            <a:pPr lvl="1"/>
            <a:r>
              <a:rPr lang="en-US" altLang="ja-JP" sz="2400">
                <a:ea typeface="MS PGothic" pitchFamily="34" charset="-128"/>
                <a:cs typeface="Arial" charset="0"/>
              </a:rPr>
              <a:t>Stoto, M. (1983). The accuracy of population projections. </a:t>
            </a:r>
            <a:r>
              <a:rPr lang="en-US" altLang="ja-JP" sz="2400" i="1">
                <a:ea typeface="MS PGothic" pitchFamily="34" charset="-128"/>
                <a:cs typeface="Arial" charset="0"/>
              </a:rPr>
              <a:t>Journal of the American Statistical Association</a:t>
            </a:r>
            <a:r>
              <a:rPr lang="en-US" altLang="ja-JP" sz="2400">
                <a:ea typeface="MS PGothic" pitchFamily="34" charset="-128"/>
                <a:cs typeface="Arial" charset="0"/>
              </a:rPr>
              <a:t> 78: 13-20.</a:t>
            </a:r>
          </a:p>
          <a:p>
            <a:pPr lvl="1"/>
            <a:endParaRPr lang="en-US" altLang="ja-JP" sz="2400">
              <a:ea typeface="MS PGothic" pitchFamily="34" charset="-128"/>
              <a:cs typeface="Arial" charset="0"/>
            </a:endParaRPr>
          </a:p>
          <a:p>
            <a:pPr lvl="1"/>
            <a:r>
              <a:rPr lang="en-US" altLang="ja-JP" sz="2400">
                <a:ea typeface="MS PGothic" pitchFamily="34" charset="-128"/>
                <a:cs typeface="Arial" charset="0"/>
              </a:rPr>
              <a:t>Swanson, D.A. and Beck, D. (1994). A new short-term county population projection method. </a:t>
            </a:r>
            <a:r>
              <a:rPr lang="en-US" altLang="ja-JP" sz="2400" i="1">
                <a:ea typeface="MS PGothic" pitchFamily="34" charset="-128"/>
                <a:cs typeface="Arial" charset="0"/>
              </a:rPr>
              <a:t>Journal of Economic and Social Measurement</a:t>
            </a:r>
            <a:r>
              <a:rPr lang="en-US" altLang="ja-JP" sz="2400">
                <a:ea typeface="MS PGothic" pitchFamily="34" charset="-128"/>
                <a:cs typeface="Arial" charset="0"/>
              </a:rPr>
              <a:t> 20: 1-26.</a:t>
            </a:r>
          </a:p>
          <a:p>
            <a:pPr lvl="1"/>
            <a:endParaRPr lang="en-US" altLang="ja-JP" sz="2800">
              <a:latin typeface="Times New Roman" pitchFamily="18" charset="0"/>
              <a:ea typeface="MS PGothic" pitchFamily="34" charset="-128"/>
            </a:endParaRPr>
          </a:p>
        </p:txBody>
      </p:sp>
      <p:sp>
        <p:nvSpPr>
          <p:cNvPr id="100356" name="Slide Number Placeholder 1"/>
          <p:cNvSpPr>
            <a:spLocks noGrp="1"/>
          </p:cNvSpPr>
          <p:nvPr>
            <p:ph type="sldNum" sz="quarter" idx="12"/>
          </p:nvPr>
        </p:nvSpPr>
        <p:spPr>
          <a:noFill/>
        </p:spPr>
        <p:txBody>
          <a:bodyPr/>
          <a:lstStyle/>
          <a:p>
            <a:fld id="{5F8B76EC-B885-4F86-BF66-43284DE1FD01}" type="slidenum">
              <a:rPr lang="en-US" smtClean="0"/>
              <a:pPr/>
              <a:t>43</a:t>
            </a:fld>
            <a:endParaRPr lang="en-US" smtClean="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102402" name="Text Box 2"/>
          <p:cNvSpPr txBox="1">
            <a:spLocks noChangeArrowheads="1"/>
          </p:cNvSpPr>
          <p:nvPr/>
        </p:nvSpPr>
        <p:spPr bwMode="auto">
          <a:xfrm>
            <a:off x="0" y="0"/>
            <a:ext cx="91440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Works Cited in this Presentation</a:t>
            </a:r>
          </a:p>
        </p:txBody>
      </p:sp>
      <p:sp>
        <p:nvSpPr>
          <p:cNvPr id="102403" name="Rectangle 4"/>
          <p:cNvSpPr>
            <a:spLocks noChangeArrowheads="1"/>
          </p:cNvSpPr>
          <p:nvPr/>
        </p:nvSpPr>
        <p:spPr bwMode="auto">
          <a:xfrm>
            <a:off x="0" y="722313"/>
            <a:ext cx="8932863" cy="7570787"/>
          </a:xfrm>
          <a:prstGeom prst="rect">
            <a:avLst/>
          </a:prstGeom>
          <a:noFill/>
          <a:ln w="9525">
            <a:noFill/>
            <a:miter lim="800000"/>
            <a:headEnd/>
            <a:tailEnd/>
          </a:ln>
        </p:spPr>
        <p:txBody>
          <a:bodyPr>
            <a:spAutoFit/>
          </a:bodyPr>
          <a:lstStyle/>
          <a:p>
            <a:pPr lvl="1"/>
            <a:endParaRPr lang="en-US" altLang="ja-JP">
              <a:latin typeface="Times New Roman" pitchFamily="18" charset="0"/>
              <a:ea typeface="MS PGothic" pitchFamily="34" charset="-128"/>
            </a:endParaRPr>
          </a:p>
          <a:p>
            <a:pPr lvl="1"/>
            <a:endParaRPr lang="en-US" altLang="ja-JP" sz="2400">
              <a:latin typeface="Times New Roman" pitchFamily="18" charset="0"/>
              <a:ea typeface="MS PGothic" pitchFamily="34" charset="-128"/>
            </a:endParaRPr>
          </a:p>
          <a:p>
            <a:pPr lvl="1"/>
            <a:r>
              <a:rPr lang="en-US" altLang="ja-JP" sz="2800">
                <a:ea typeface="MS PGothic" pitchFamily="34" charset="-128"/>
                <a:cs typeface="Arial" charset="0"/>
              </a:rPr>
              <a:t>Swanson, D.A., Schlottmann, A., and Schmidt, R. (2010). Forecasting the population of census tracts by age and sex: An example of the Hamilton–Perry method in action. </a:t>
            </a:r>
            <a:r>
              <a:rPr lang="en-US" altLang="ja-JP" sz="2800" i="1">
                <a:ea typeface="MS PGothic" pitchFamily="34" charset="-128"/>
                <a:cs typeface="Arial" charset="0"/>
              </a:rPr>
              <a:t>Population Research and Policy Review</a:t>
            </a:r>
            <a:r>
              <a:rPr lang="en-US" altLang="ja-JP" sz="2800">
                <a:ea typeface="MS PGothic" pitchFamily="34" charset="-128"/>
                <a:cs typeface="Arial" charset="0"/>
              </a:rPr>
              <a:t> 29: 47-63.</a:t>
            </a:r>
          </a:p>
          <a:p>
            <a:pPr lvl="1"/>
            <a:endParaRPr lang="en-US" altLang="ja-JP" sz="2800">
              <a:ea typeface="MS PGothic" pitchFamily="34" charset="-128"/>
              <a:cs typeface="Arial" charset="0"/>
            </a:endParaRPr>
          </a:p>
          <a:p>
            <a:pPr lvl="1"/>
            <a:r>
              <a:rPr lang="en-US" altLang="ja-JP" sz="2800">
                <a:ea typeface="MS PGothic" pitchFamily="34" charset="-128"/>
                <a:cs typeface="Arial" charset="0"/>
              </a:rPr>
              <a:t>Tayman, J., Smith, S.K., and Lin, J. (2007). Precision, bias, and uncertainty for state population forecasts: An exploratory analysis of time series models. </a:t>
            </a:r>
            <a:r>
              <a:rPr lang="en-US" altLang="ja-JP" sz="2800" i="1">
                <a:ea typeface="MS PGothic" pitchFamily="34" charset="-128"/>
                <a:cs typeface="Arial" charset="0"/>
              </a:rPr>
              <a:t>Population Research and Policy Review </a:t>
            </a:r>
            <a:r>
              <a:rPr lang="en-US" altLang="ja-JP" sz="2800">
                <a:ea typeface="MS PGothic" pitchFamily="34" charset="-128"/>
                <a:cs typeface="Arial" charset="0"/>
              </a:rPr>
              <a:t>26 (3): 347-369.</a:t>
            </a:r>
          </a:p>
          <a:p>
            <a:pPr lvl="1"/>
            <a:endParaRPr lang="en-US" altLang="ja-JP" sz="2800">
              <a:ea typeface="MS PGothic" pitchFamily="34" charset="-128"/>
              <a:cs typeface="Arial" charset="0"/>
            </a:endParaRPr>
          </a:p>
          <a:p>
            <a:pPr lvl="1"/>
            <a:endParaRPr lang="en-US" altLang="ja-JP">
              <a:latin typeface="Times New Roman" pitchFamily="18" charset="0"/>
              <a:ea typeface="MS PGothic" pitchFamily="34" charset="-128"/>
            </a:endParaRPr>
          </a:p>
          <a:p>
            <a:pPr lvl="1"/>
            <a:endParaRPr lang="en-US" altLang="ja-JP">
              <a:latin typeface="Times New Roman" pitchFamily="18" charset="0"/>
              <a:ea typeface="MS PGothic" pitchFamily="34" charset="-128"/>
            </a:endParaRPr>
          </a:p>
          <a:p>
            <a:pPr lvl="1"/>
            <a:endParaRPr lang="en-US" altLang="ja-JP">
              <a:latin typeface="Times New Roman" pitchFamily="18" charset="0"/>
              <a:ea typeface="MS PGothic" pitchFamily="34" charset="-128"/>
            </a:endParaRPr>
          </a:p>
          <a:p>
            <a:pPr lvl="1"/>
            <a:endParaRPr lang="en-US" altLang="ja-JP">
              <a:latin typeface="Times New Roman" pitchFamily="18" charset="0"/>
              <a:ea typeface="MS PGothic" pitchFamily="34" charset="-128"/>
            </a:endParaRPr>
          </a:p>
          <a:p>
            <a:pPr lvl="1"/>
            <a:endParaRPr lang="en-US" altLang="ja-JP">
              <a:latin typeface="Times New Roman" pitchFamily="18" charset="0"/>
              <a:ea typeface="MS PGothic" pitchFamily="34" charset="-128"/>
            </a:endParaRPr>
          </a:p>
          <a:p>
            <a:pPr lvl="1"/>
            <a:endParaRPr lang="en-US" altLang="ja-JP">
              <a:latin typeface="Times New Roman" pitchFamily="18" charset="0"/>
              <a:ea typeface="MS PGothic" pitchFamily="34" charset="-128"/>
            </a:endParaRPr>
          </a:p>
        </p:txBody>
      </p:sp>
      <p:sp>
        <p:nvSpPr>
          <p:cNvPr id="102404" name="Slide Number Placeholder 1"/>
          <p:cNvSpPr>
            <a:spLocks noGrp="1"/>
          </p:cNvSpPr>
          <p:nvPr>
            <p:ph type="sldNum" sz="quarter" idx="12"/>
          </p:nvPr>
        </p:nvSpPr>
        <p:spPr>
          <a:noFill/>
        </p:spPr>
        <p:txBody>
          <a:bodyPr/>
          <a:lstStyle/>
          <a:p>
            <a:fld id="{E1398AE5-ED8D-4634-A824-73C9C883F692}" type="slidenum">
              <a:rPr lang="en-US" smtClean="0"/>
              <a:pPr/>
              <a:t>44</a:t>
            </a:fld>
            <a:endParaRPr lang="en-US"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3"/>
          <p:cNvSpPr txBox="1">
            <a:spLocks noChangeArrowheads="1"/>
          </p:cNvSpPr>
          <p:nvPr/>
        </p:nvSpPr>
        <p:spPr bwMode="auto">
          <a:xfrm>
            <a:off x="0" y="1128713"/>
            <a:ext cx="9144000" cy="21780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sym typeface="Symbol" pitchFamily="18" charset="2"/>
            </a:endParaRPr>
          </a:p>
          <a:p>
            <a:pPr eaLnBrk="0" hangingPunct="0">
              <a:spcAft>
                <a:spcPct val="40000"/>
              </a:spcAft>
              <a:buClr>
                <a:srgbClr val="FF0000"/>
              </a:buClr>
              <a:tabLst>
                <a:tab pos="457200" algn="l"/>
              </a:tabLst>
            </a:pPr>
            <a:endParaRPr lang="en-US" altLang="en-US" sz="3600" b="1">
              <a:latin typeface="Tahoma" pitchFamily="34" charset="0"/>
              <a:ea typeface="MS PGothic" pitchFamily="34" charset="-128"/>
              <a:sym typeface="Symbol" pitchFamily="18" charset="2"/>
            </a:endParaRPr>
          </a:p>
        </p:txBody>
      </p:sp>
      <p:sp>
        <p:nvSpPr>
          <p:cNvPr id="22530" name="Text Box 2"/>
          <p:cNvSpPr txBox="1">
            <a:spLocks noChangeArrowheads="1"/>
          </p:cNvSpPr>
          <p:nvPr/>
        </p:nvSpPr>
        <p:spPr bwMode="auto">
          <a:xfrm>
            <a:off x="304800" y="200025"/>
            <a:ext cx="85344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OVERVIEW</a:t>
            </a:r>
          </a:p>
        </p:txBody>
      </p:sp>
      <p:sp>
        <p:nvSpPr>
          <p:cNvPr id="22531" name="Rectangle 4"/>
          <p:cNvSpPr>
            <a:spLocks noChangeArrowheads="1"/>
          </p:cNvSpPr>
          <p:nvPr/>
        </p:nvSpPr>
        <p:spPr bwMode="auto">
          <a:xfrm>
            <a:off x="123825" y="1303338"/>
            <a:ext cx="8896350" cy="4362450"/>
          </a:xfrm>
          <a:prstGeom prst="rect">
            <a:avLst/>
          </a:prstGeom>
          <a:noFill/>
          <a:ln w="9525">
            <a:noFill/>
            <a:miter lim="800000"/>
            <a:headEnd/>
            <a:tailEnd/>
          </a:ln>
        </p:spPr>
        <p:txBody>
          <a:bodyPr anchor="ctr">
            <a:spAutoFit/>
          </a:bodyPr>
          <a:lstStyle/>
          <a:p>
            <a:pPr eaLnBrk="0" hangingPunct="0"/>
            <a:r>
              <a:rPr lang="en-US" altLang="ja-JP" sz="2800">
                <a:ea typeface="MS PGothic" pitchFamily="34" charset="-128"/>
              </a:rPr>
              <a:t>The four states and the nine target years provide a wide range of characteristics in regard to population size, growth, and age-composition, factors that affect forecast accuracy. The tests reveal that the 66% intervals contain the census age-groups in 397 of the 576 observations (69 percent). We discuss the results, including a summary by age group, and make some observations regarding the limitations of our study. We conclude that the results are encouraging, however, and offer suggestions for further work. </a:t>
            </a:r>
          </a:p>
        </p:txBody>
      </p:sp>
      <p:sp>
        <p:nvSpPr>
          <p:cNvPr id="22532" name="Slide Number Placeholder 1"/>
          <p:cNvSpPr>
            <a:spLocks noGrp="1"/>
          </p:cNvSpPr>
          <p:nvPr>
            <p:ph type="sldNum" sz="quarter" idx="12"/>
          </p:nvPr>
        </p:nvSpPr>
        <p:spPr>
          <a:noFill/>
        </p:spPr>
        <p:txBody>
          <a:bodyPr/>
          <a:lstStyle/>
          <a:p>
            <a:fld id="{13FCE958-F28D-428E-8C46-08FEA5C62762}" type="slidenum">
              <a:rPr lang="en-US" smtClean="0"/>
              <a:pPr/>
              <a:t>5</a:t>
            </a:fld>
            <a:endParaRPr lang="en-US"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2"/>
          <p:cNvSpPr txBox="1">
            <a:spLocks noChangeArrowheads="1"/>
          </p:cNvSpPr>
          <p:nvPr/>
        </p:nvSpPr>
        <p:spPr bwMode="auto">
          <a:xfrm>
            <a:off x="304800" y="247650"/>
            <a:ext cx="85344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COHORT CHANGE RATIOS</a:t>
            </a:r>
          </a:p>
        </p:txBody>
      </p:sp>
      <p:sp>
        <p:nvSpPr>
          <p:cNvPr id="24578" name="Text Box 3"/>
          <p:cNvSpPr txBox="1">
            <a:spLocks noChangeArrowheads="1"/>
          </p:cNvSpPr>
          <p:nvPr/>
        </p:nvSpPr>
        <p:spPr bwMode="auto">
          <a:xfrm>
            <a:off x="161925" y="1512888"/>
            <a:ext cx="8820150" cy="2678112"/>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r>
              <a:rPr lang="en-US" altLang="en-US" sz="2800">
                <a:cs typeface="Arial" charset="0"/>
                <a:sym typeface="Symbol" pitchFamily="18" charset="2"/>
              </a:rPr>
              <a:t>What are Cohort Change Ratios (CCRs)? They have a long history of use in demography. Under the rubric of “Census Survival Ratios,” they have been used to estimate adult mortality and under the rubric of the “Hamilton-Perry” method, to make population projections. </a:t>
            </a:r>
            <a:endParaRPr lang="en-US" altLang="en-US" sz="2800">
              <a:solidFill>
                <a:srgbClr val="FF0000"/>
              </a:solidFill>
              <a:cs typeface="Arial" charset="0"/>
              <a:sym typeface="Symbol" pitchFamily="18" charset="2"/>
            </a:endParaRPr>
          </a:p>
        </p:txBody>
      </p:sp>
      <p:sp>
        <p:nvSpPr>
          <p:cNvPr id="24579" name="Slide Number Placeholder 1"/>
          <p:cNvSpPr>
            <a:spLocks noGrp="1"/>
          </p:cNvSpPr>
          <p:nvPr>
            <p:ph type="sldNum" sz="quarter" idx="12"/>
          </p:nvPr>
        </p:nvSpPr>
        <p:spPr>
          <a:noFill/>
        </p:spPr>
        <p:txBody>
          <a:bodyPr/>
          <a:lstStyle/>
          <a:p>
            <a:fld id="{375045F6-0519-4091-8503-90E8CA3F23E1}" type="slidenum">
              <a:rPr lang="en-US" smtClean="0"/>
              <a:pPr/>
              <a:t>6</a:t>
            </a:fld>
            <a:endParaRPr lang="en-US"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2"/>
          <p:cNvSpPr txBox="1">
            <a:spLocks noChangeArrowheads="1"/>
          </p:cNvSpPr>
          <p:nvPr/>
        </p:nvSpPr>
        <p:spPr bwMode="auto">
          <a:xfrm>
            <a:off x="304800" y="317500"/>
            <a:ext cx="8534400" cy="762000"/>
          </a:xfrm>
          <a:prstGeom prst="rect">
            <a:avLst/>
          </a:prstGeom>
          <a:noFill/>
          <a:ln w="9525">
            <a:noFill/>
            <a:miter lim="800000"/>
            <a:headEnd/>
            <a:tailEnd/>
          </a:ln>
        </p:spPr>
        <p:txBody>
          <a:bodyPr>
            <a:spAutoFit/>
          </a:bodyPr>
          <a:lstStyle/>
          <a:p>
            <a:pPr algn="ctr" eaLnBrk="0" hangingPunct="0"/>
            <a:r>
              <a:rPr lang="en-US" altLang="en-US" sz="4400">
                <a:solidFill>
                  <a:srgbClr val="FF0000"/>
                </a:solidFill>
              </a:rPr>
              <a:t> </a:t>
            </a:r>
            <a:r>
              <a:rPr lang="en-US" altLang="en-US" sz="3200" b="1">
                <a:solidFill>
                  <a:schemeClr val="accent2"/>
                </a:solidFill>
                <a:cs typeface="Arial" charset="0"/>
              </a:rPr>
              <a:t>COHORT CHANGE RATIOS</a:t>
            </a:r>
          </a:p>
        </p:txBody>
      </p:sp>
      <p:sp>
        <p:nvSpPr>
          <p:cNvPr id="26626" name="Text Box 3"/>
          <p:cNvSpPr txBox="1">
            <a:spLocks noChangeArrowheads="1"/>
          </p:cNvSpPr>
          <p:nvPr/>
        </p:nvSpPr>
        <p:spPr bwMode="auto">
          <a:xfrm>
            <a:off x="219075" y="1563688"/>
            <a:ext cx="8763000" cy="3108325"/>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r>
              <a:rPr lang="en-US" altLang="en-US" sz="2800">
                <a:ea typeface="MS PGothic" pitchFamily="34" charset="-128"/>
                <a:cs typeface="Arial" charset="0"/>
                <a:sym typeface="Symbol" pitchFamily="18" charset="2"/>
              </a:rPr>
              <a:t>The Hamilton-Perry Method is a variant of the cohort component method that has far less intensive input data requirements.</a:t>
            </a:r>
            <a:r>
              <a:rPr lang="en-US" altLang="en-US" sz="2800">
                <a:solidFill>
                  <a:srgbClr val="FF0000"/>
                </a:solidFill>
                <a:ea typeface="MS PGothic" pitchFamily="34" charset="-128"/>
                <a:cs typeface="Arial" charset="0"/>
                <a:sym typeface="Symbol" pitchFamily="18" charset="2"/>
              </a:rPr>
              <a:t> </a:t>
            </a:r>
            <a:r>
              <a:rPr lang="en-US" altLang="en-US" sz="2800">
                <a:ea typeface="MS PGothic" pitchFamily="34" charset="-128"/>
                <a:cs typeface="Arial" charset="0"/>
                <a:sym typeface="Symbol" pitchFamily="18" charset="2"/>
              </a:rPr>
              <a:t>Instead of mortality, fertility, migration, and total population data, which are required by the full-blown cohort-component method, the Hamilton-Perry method requires data only from the two most recent censuses.</a:t>
            </a:r>
          </a:p>
        </p:txBody>
      </p:sp>
      <p:sp>
        <p:nvSpPr>
          <p:cNvPr id="26627" name="Slide Number Placeholder 1"/>
          <p:cNvSpPr>
            <a:spLocks noGrp="1"/>
          </p:cNvSpPr>
          <p:nvPr>
            <p:ph type="sldNum" sz="quarter" idx="12"/>
          </p:nvPr>
        </p:nvSpPr>
        <p:spPr>
          <a:noFill/>
        </p:spPr>
        <p:txBody>
          <a:bodyPr/>
          <a:lstStyle/>
          <a:p>
            <a:fld id="{6ED1D0A4-09E2-4060-93FC-CD42991AD92C}" type="slidenum">
              <a:rPr lang="en-US" smtClean="0"/>
              <a:pPr/>
              <a:t>7</a:t>
            </a:fld>
            <a:endParaRPr lang="en-US"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2"/>
          <p:cNvSpPr txBox="1">
            <a:spLocks noChangeArrowheads="1"/>
          </p:cNvSpPr>
          <p:nvPr/>
        </p:nvSpPr>
        <p:spPr bwMode="auto">
          <a:xfrm>
            <a:off x="-188913" y="247650"/>
            <a:ext cx="9448801" cy="584200"/>
          </a:xfrm>
          <a:prstGeom prst="rect">
            <a:avLst/>
          </a:prstGeom>
          <a:noFill/>
          <a:ln w="9525">
            <a:noFill/>
            <a:miter lim="800000"/>
            <a:headEnd/>
            <a:tailEnd/>
          </a:ln>
        </p:spPr>
        <p:txBody>
          <a:bodyPr>
            <a:spAutoFit/>
          </a:bodyPr>
          <a:lstStyle/>
          <a:p>
            <a:pPr algn="ctr" eaLnBrk="0" hangingPunct="0"/>
            <a:r>
              <a:rPr lang="en-US" altLang="en-US" sz="3200" b="1">
                <a:solidFill>
                  <a:schemeClr val="accent2"/>
                </a:solidFill>
                <a:cs typeface="Arial" charset="0"/>
              </a:rPr>
              <a:t>COHORT CHANGE RATIOS</a:t>
            </a:r>
          </a:p>
        </p:txBody>
      </p:sp>
      <p:sp>
        <p:nvSpPr>
          <p:cNvPr id="28674" name="Text Box 3"/>
          <p:cNvSpPr txBox="1">
            <a:spLocks noChangeArrowheads="1"/>
          </p:cNvSpPr>
          <p:nvPr/>
        </p:nvSpPr>
        <p:spPr bwMode="auto">
          <a:xfrm>
            <a:off x="161925" y="1233488"/>
            <a:ext cx="8820150" cy="3970337"/>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r>
              <a:rPr lang="en-US" altLang="en-US" sz="2800">
                <a:ea typeface="MS PGothic" pitchFamily="34" charset="-128"/>
                <a:cs typeface="Arial" charset="0"/>
                <a:sym typeface="Symbol" pitchFamily="18" charset="2"/>
              </a:rPr>
              <a:t>The Hamilton-Perry method projects a population by age (and sex) from time (t) to time (t+k) using CCRs computed from the two most recent censuses. It consists of two steps. The first uses existing data to develop CCRs and the second applies the CCRs to the cohorts of the launch year population to move them into the future. The second step can be repeated infinitely, with the projected population serving as the launch population for the next projection cycle.</a:t>
            </a:r>
          </a:p>
        </p:txBody>
      </p:sp>
      <p:sp>
        <p:nvSpPr>
          <p:cNvPr id="28675" name="Slide Number Placeholder 1"/>
          <p:cNvSpPr>
            <a:spLocks noGrp="1"/>
          </p:cNvSpPr>
          <p:nvPr>
            <p:ph type="sldNum" sz="quarter" idx="12"/>
          </p:nvPr>
        </p:nvSpPr>
        <p:spPr>
          <a:noFill/>
        </p:spPr>
        <p:txBody>
          <a:bodyPr/>
          <a:lstStyle/>
          <a:p>
            <a:fld id="{C5EAE129-2F6C-4B48-A72F-D7CAE671193A}" type="slidenum">
              <a:rPr lang="en-US" smtClean="0"/>
              <a:pPr/>
              <a:t>8</a:t>
            </a:fld>
            <a:endParaRPr lang="en-U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2"/>
          <p:cNvSpPr txBox="1">
            <a:spLocks noChangeArrowheads="1"/>
          </p:cNvSpPr>
          <p:nvPr/>
        </p:nvSpPr>
        <p:spPr bwMode="auto">
          <a:xfrm>
            <a:off x="304800" y="0"/>
            <a:ext cx="8534400" cy="762000"/>
          </a:xfrm>
          <a:prstGeom prst="rect">
            <a:avLst/>
          </a:prstGeom>
          <a:noFill/>
          <a:ln w="9525">
            <a:noFill/>
            <a:miter lim="800000"/>
            <a:headEnd/>
            <a:tailEnd/>
          </a:ln>
        </p:spPr>
        <p:txBody>
          <a:bodyPr>
            <a:spAutoFit/>
          </a:bodyPr>
          <a:lstStyle/>
          <a:p>
            <a:pPr algn="ctr" eaLnBrk="0" hangingPunct="0"/>
            <a:r>
              <a:rPr lang="en-US" altLang="en-US" sz="4400">
                <a:solidFill>
                  <a:schemeClr val="accent2"/>
                </a:solidFill>
              </a:rPr>
              <a:t> </a:t>
            </a:r>
            <a:r>
              <a:rPr lang="en-US" altLang="en-US" sz="3200" b="1">
                <a:solidFill>
                  <a:schemeClr val="accent2"/>
                </a:solidFill>
                <a:cs typeface="Arial" charset="0"/>
              </a:rPr>
              <a:t>COHORT CHANGE RATIOS</a:t>
            </a:r>
          </a:p>
        </p:txBody>
      </p:sp>
      <p:sp>
        <p:nvSpPr>
          <p:cNvPr id="30722" name="Text Box 3"/>
          <p:cNvSpPr txBox="1">
            <a:spLocks noChangeArrowheads="1"/>
          </p:cNvSpPr>
          <p:nvPr/>
        </p:nvSpPr>
        <p:spPr bwMode="auto">
          <a:xfrm>
            <a:off x="304800" y="958850"/>
            <a:ext cx="8439150" cy="5264150"/>
          </a:xfrm>
          <a:prstGeom prst="rect">
            <a:avLst/>
          </a:prstGeom>
          <a:noFill/>
          <a:ln w="9525">
            <a:noFill/>
            <a:miter lim="800000"/>
            <a:headEnd/>
            <a:tailEnd/>
          </a:ln>
        </p:spPr>
        <p:txBody>
          <a:bodyPr>
            <a:spAutoFit/>
          </a:bodyPr>
          <a:lstStyle/>
          <a:p>
            <a:pPr eaLnBrk="0" hangingPunct="0">
              <a:spcAft>
                <a:spcPct val="40000"/>
              </a:spcAft>
              <a:buClr>
                <a:srgbClr val="FF0000"/>
              </a:buClr>
              <a:tabLst>
                <a:tab pos="457200" algn="l"/>
              </a:tabLst>
            </a:pPr>
            <a:r>
              <a:rPr lang="en-US" altLang="en-US" sz="2800">
                <a:cs typeface="Arial" charset="0"/>
                <a:sym typeface="Symbol" pitchFamily="18" charset="2"/>
              </a:rPr>
              <a:t>  </a:t>
            </a:r>
            <a:r>
              <a:rPr lang="en-US" altLang="en-US" sz="2800">
                <a:ea typeface="MS PGothic" pitchFamily="34" charset="-128"/>
                <a:cs typeface="Arial" charset="0"/>
                <a:sym typeface="Symbol" pitchFamily="18" charset="2"/>
              </a:rPr>
              <a:t>The formula for the first step, the development of a CCR is:</a:t>
            </a:r>
          </a:p>
          <a:p>
            <a:pPr eaLnBrk="0" hangingPunct="0">
              <a:spcAft>
                <a:spcPct val="40000"/>
              </a:spcAft>
              <a:buClr>
                <a:srgbClr val="FF0000"/>
              </a:buClr>
              <a:tabLst>
                <a:tab pos="457200" algn="l"/>
              </a:tabLst>
            </a:pPr>
            <a:r>
              <a:rPr lang="en-US" altLang="en-US" sz="2800">
                <a:ea typeface="MS PGothic" pitchFamily="34" charset="-128"/>
                <a:cs typeface="Arial" charset="0"/>
                <a:sym typeface="Symbol" pitchFamily="18" charset="2"/>
              </a:rPr>
              <a:t>        </a:t>
            </a:r>
            <a:r>
              <a:rPr lang="en-US" altLang="en-US" sz="2800" baseline="-25000">
                <a:ea typeface="MS PGothic" pitchFamily="34" charset="-128"/>
                <a:cs typeface="Arial" charset="0"/>
                <a:sym typeface="Symbol" pitchFamily="18" charset="2"/>
              </a:rPr>
              <a:t>n</a:t>
            </a:r>
            <a:r>
              <a:rPr lang="en-US" altLang="en-US" sz="2800">
                <a:ea typeface="MS PGothic" pitchFamily="34" charset="-128"/>
                <a:cs typeface="Arial" charset="0"/>
                <a:sym typeface="Symbol" pitchFamily="18" charset="2"/>
              </a:rPr>
              <a:t>CCR</a:t>
            </a:r>
            <a:r>
              <a:rPr lang="en-US" altLang="en-US" sz="2800" baseline="-25000">
                <a:ea typeface="MS PGothic" pitchFamily="34" charset="-128"/>
                <a:cs typeface="Arial" charset="0"/>
                <a:sym typeface="Symbol" pitchFamily="18" charset="2"/>
              </a:rPr>
              <a:t>x</a:t>
            </a:r>
            <a:r>
              <a:rPr lang="en-US" altLang="en-US" sz="2800">
                <a:ea typeface="MS PGothic" pitchFamily="34" charset="-128"/>
                <a:cs typeface="Arial" charset="0"/>
                <a:sym typeface="Symbol" pitchFamily="18" charset="2"/>
              </a:rPr>
              <a:t> = </a:t>
            </a:r>
            <a:r>
              <a:rPr lang="en-US" altLang="en-US" sz="2800" baseline="-25000">
                <a:ea typeface="MS PGothic" pitchFamily="34" charset="-128"/>
                <a:cs typeface="Arial" charset="0"/>
                <a:sym typeface="Symbol" pitchFamily="18" charset="2"/>
              </a:rPr>
              <a:t>n</a:t>
            </a:r>
            <a:r>
              <a:rPr lang="en-US" altLang="en-US" sz="2800">
                <a:ea typeface="MS PGothic" pitchFamily="34" charset="-128"/>
                <a:cs typeface="Arial" charset="0"/>
                <a:sym typeface="Symbol" pitchFamily="18" charset="2"/>
              </a:rPr>
              <a:t>P</a:t>
            </a:r>
            <a:r>
              <a:rPr lang="en-US" altLang="en-US" sz="2800" baseline="-25000">
                <a:ea typeface="MS PGothic" pitchFamily="34" charset="-128"/>
                <a:cs typeface="Arial" charset="0"/>
                <a:sym typeface="Symbol" pitchFamily="18" charset="2"/>
              </a:rPr>
              <a:t>x,t</a:t>
            </a:r>
            <a:r>
              <a:rPr lang="en-US" altLang="en-US" sz="2800">
                <a:ea typeface="MS PGothic" pitchFamily="34" charset="-128"/>
                <a:cs typeface="Arial" charset="0"/>
                <a:sym typeface="Symbol" pitchFamily="18" charset="2"/>
              </a:rPr>
              <a:t> / </a:t>
            </a:r>
            <a:r>
              <a:rPr lang="en-US" altLang="en-US" sz="2800" baseline="-25000">
                <a:ea typeface="MS PGothic" pitchFamily="34" charset="-128"/>
                <a:cs typeface="Arial" charset="0"/>
                <a:sym typeface="Symbol" pitchFamily="18" charset="2"/>
              </a:rPr>
              <a:t>n</a:t>
            </a:r>
            <a:r>
              <a:rPr lang="en-US" altLang="en-US" sz="2800">
                <a:ea typeface="MS PGothic" pitchFamily="34" charset="-128"/>
                <a:cs typeface="Arial" charset="0"/>
                <a:sym typeface="Symbol" pitchFamily="18" charset="2"/>
              </a:rPr>
              <a:t>P</a:t>
            </a:r>
            <a:r>
              <a:rPr lang="en-US" altLang="en-US" sz="2800" baseline="-25000">
                <a:ea typeface="MS PGothic" pitchFamily="34" charset="-128"/>
                <a:cs typeface="Arial" charset="0"/>
                <a:sym typeface="Symbol" pitchFamily="18" charset="2"/>
              </a:rPr>
              <a:t>x-k,t-k</a:t>
            </a:r>
          </a:p>
          <a:p>
            <a:pPr eaLnBrk="0" hangingPunct="0">
              <a:spcAft>
                <a:spcPct val="40000"/>
              </a:spcAft>
              <a:buClr>
                <a:srgbClr val="FF0000"/>
              </a:buClr>
              <a:tabLst>
                <a:tab pos="457200" algn="l"/>
              </a:tabLst>
            </a:pPr>
            <a:r>
              <a:rPr lang="en-US" altLang="en-US" sz="2800">
                <a:ea typeface="MS PGothic" pitchFamily="34" charset="-128"/>
                <a:cs typeface="Arial" charset="0"/>
                <a:sym typeface="Symbol" pitchFamily="18" charset="2"/>
              </a:rPr>
              <a:t>  where</a:t>
            </a:r>
          </a:p>
          <a:p>
            <a:pPr eaLnBrk="0" hangingPunct="0">
              <a:spcAft>
                <a:spcPct val="40000"/>
              </a:spcAft>
              <a:buClr>
                <a:srgbClr val="FF0000"/>
              </a:buClr>
              <a:tabLst>
                <a:tab pos="457200" algn="l"/>
              </a:tabLst>
            </a:pPr>
            <a:r>
              <a:rPr lang="en-US" altLang="en-US" sz="2800" baseline="-25000">
                <a:ea typeface="MS PGothic" pitchFamily="34" charset="-128"/>
                <a:cs typeface="Arial" charset="0"/>
                <a:sym typeface="Symbol" pitchFamily="18" charset="2"/>
              </a:rPr>
              <a:t>  n</a:t>
            </a:r>
            <a:r>
              <a:rPr lang="en-US" altLang="en-US" sz="2800">
                <a:ea typeface="MS PGothic" pitchFamily="34" charset="-128"/>
                <a:cs typeface="Arial" charset="0"/>
                <a:sym typeface="Symbol" pitchFamily="18" charset="2"/>
              </a:rPr>
              <a:t>P</a:t>
            </a:r>
            <a:r>
              <a:rPr lang="en-US" altLang="en-US" sz="2800" baseline="-25000">
                <a:ea typeface="MS PGothic" pitchFamily="34" charset="-128"/>
                <a:cs typeface="Arial" charset="0"/>
                <a:sym typeface="Symbol" pitchFamily="18" charset="2"/>
              </a:rPr>
              <a:t>x,t</a:t>
            </a:r>
            <a:r>
              <a:rPr lang="en-US" altLang="en-US" sz="2800">
                <a:ea typeface="MS PGothic" pitchFamily="34" charset="-128"/>
                <a:cs typeface="Arial" charset="0"/>
                <a:sym typeface="Symbol" pitchFamily="18" charset="2"/>
              </a:rPr>
              <a:t> is the population aged x to x+n at the most recent census (t),</a:t>
            </a:r>
          </a:p>
          <a:p>
            <a:pPr eaLnBrk="0" hangingPunct="0">
              <a:spcAft>
                <a:spcPct val="40000"/>
              </a:spcAft>
              <a:buClr>
                <a:srgbClr val="FF0000"/>
              </a:buClr>
              <a:tabLst>
                <a:tab pos="457200" algn="l"/>
              </a:tabLst>
            </a:pPr>
            <a:r>
              <a:rPr lang="en-US" altLang="en-US" sz="2800" baseline="-25000">
                <a:ea typeface="MS PGothic" pitchFamily="34" charset="-128"/>
                <a:cs typeface="Arial" charset="0"/>
                <a:sym typeface="Symbol" pitchFamily="18" charset="2"/>
              </a:rPr>
              <a:t>  n</a:t>
            </a:r>
            <a:r>
              <a:rPr lang="en-US" altLang="en-US" sz="2800">
                <a:ea typeface="MS PGothic" pitchFamily="34" charset="-128"/>
                <a:cs typeface="Arial" charset="0"/>
                <a:sym typeface="Symbol" pitchFamily="18" charset="2"/>
              </a:rPr>
              <a:t>P</a:t>
            </a:r>
            <a:r>
              <a:rPr lang="en-US" altLang="en-US" sz="2800" baseline="-25000">
                <a:ea typeface="MS PGothic" pitchFamily="34" charset="-128"/>
                <a:cs typeface="Arial" charset="0"/>
                <a:sym typeface="Symbol" pitchFamily="18" charset="2"/>
              </a:rPr>
              <a:t>x-k,t-k</a:t>
            </a:r>
            <a:r>
              <a:rPr lang="en-US" altLang="en-US" sz="2800">
                <a:ea typeface="MS PGothic" pitchFamily="34" charset="-128"/>
                <a:cs typeface="Arial" charset="0"/>
                <a:sym typeface="Symbol" pitchFamily="18" charset="2"/>
              </a:rPr>
              <a:t> is the population aged x-k to x-k+n at the 2nd most recent census (t-k),</a:t>
            </a:r>
          </a:p>
          <a:p>
            <a:pPr eaLnBrk="0" hangingPunct="0">
              <a:spcAft>
                <a:spcPct val="40000"/>
              </a:spcAft>
              <a:buClr>
                <a:srgbClr val="FF0000"/>
              </a:buClr>
              <a:tabLst>
                <a:tab pos="457200" algn="l"/>
              </a:tabLst>
            </a:pPr>
            <a:r>
              <a:rPr lang="en-US" altLang="en-US" sz="2800">
                <a:ea typeface="MS PGothic" pitchFamily="34" charset="-128"/>
                <a:cs typeface="Arial" charset="0"/>
                <a:sym typeface="Symbol" pitchFamily="18" charset="2"/>
              </a:rPr>
              <a:t>  k is the number of years between the most recent census at time t and the one preceding it at time t-k.</a:t>
            </a:r>
          </a:p>
        </p:txBody>
      </p:sp>
      <p:sp>
        <p:nvSpPr>
          <p:cNvPr id="30723" name="Slide Number Placeholder 1"/>
          <p:cNvSpPr>
            <a:spLocks noGrp="1"/>
          </p:cNvSpPr>
          <p:nvPr>
            <p:ph type="sldNum" sz="quarter" idx="12"/>
          </p:nvPr>
        </p:nvSpPr>
        <p:spPr>
          <a:noFill/>
        </p:spPr>
        <p:txBody>
          <a:bodyPr/>
          <a:lstStyle/>
          <a:p>
            <a:fld id="{9D67D85A-3412-48AB-9DD5-F32250A9080B}" type="slidenum">
              <a:rPr lang="en-US" smtClean="0"/>
              <a:pPr/>
              <a:t>9</a:t>
            </a:fld>
            <a:endParaRPr lang="en-US"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5098</TotalTime>
  <Words>3114</Words>
  <Application>Microsoft Office PowerPoint</Application>
  <PresentationFormat>On-screen Show (4:3)</PresentationFormat>
  <Paragraphs>241</Paragraphs>
  <Slides>44</Slides>
  <Notes>43</Notes>
  <HiddenSlides>0</HiddenSlides>
  <MMClips>0</MMClips>
  <ScaleCrop>false</ScaleCrop>
  <HeadingPairs>
    <vt:vector size="6" baseType="variant">
      <vt:variant>
        <vt:lpstr>Fonts Used</vt:lpstr>
      </vt:variant>
      <vt:variant>
        <vt:i4>7</vt:i4>
      </vt:variant>
      <vt:variant>
        <vt:lpstr>Design Template</vt:lpstr>
      </vt:variant>
      <vt:variant>
        <vt:i4>1</vt:i4>
      </vt:variant>
      <vt:variant>
        <vt:lpstr>Slide Titles</vt:lpstr>
      </vt:variant>
      <vt:variant>
        <vt:i4>44</vt:i4>
      </vt:variant>
    </vt:vector>
  </HeadingPairs>
  <TitlesOfParts>
    <vt:vector size="52" baseType="lpstr">
      <vt:lpstr>Arial</vt:lpstr>
      <vt:lpstr>Times New Roman</vt:lpstr>
      <vt:lpstr>Tahoma</vt:lpstr>
      <vt:lpstr>Symbol</vt:lpstr>
      <vt:lpstr>MS PGothic</vt:lpstr>
      <vt:lpstr>TimesNewRomanPSMT</vt:lpstr>
      <vt:lpstr>Georgia</vt:lpstr>
      <vt:lpstr>默认设计模板</vt:lpstr>
      <vt:lpstr>Slide 1</vt:lpstr>
      <vt:lpstr> OUTLINE</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dc:creator>
  <cp:lastModifiedBy>David Swanson</cp:lastModifiedBy>
  <cp:revision>644</cp:revision>
  <cp:lastPrinted>1601-01-01T00:00:00Z</cp:lastPrinted>
  <dcterms:created xsi:type="dcterms:W3CDTF">1601-01-01T00:00:00Z</dcterms:created>
  <dcterms:modified xsi:type="dcterms:W3CDTF">2014-01-02T18:23:38Z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