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2" r:id="rId3"/>
    <p:sldId id="273" r:id="rId4"/>
    <p:sldId id="274" r:id="rId5"/>
    <p:sldId id="275" r:id="rId6"/>
    <p:sldId id="290" r:id="rId7"/>
    <p:sldId id="291" r:id="rId8"/>
    <p:sldId id="257" r:id="rId9"/>
    <p:sldId id="264" r:id="rId10"/>
    <p:sldId id="277" r:id="rId11"/>
    <p:sldId id="262" r:id="rId12"/>
    <p:sldId id="278" r:id="rId13"/>
    <p:sldId id="263" r:id="rId14"/>
    <p:sldId id="279" r:id="rId15"/>
    <p:sldId id="265" r:id="rId16"/>
    <p:sldId id="267" r:id="rId17"/>
    <p:sldId id="269" r:id="rId18"/>
    <p:sldId id="293" r:id="rId19"/>
    <p:sldId id="270" r:id="rId20"/>
    <p:sldId id="280" r:id="rId21"/>
    <p:sldId id="281" r:id="rId22"/>
    <p:sldId id="282" r:id="rId23"/>
    <p:sldId id="283" r:id="rId24"/>
    <p:sldId id="287" r:id="rId25"/>
    <p:sldId id="284" r:id="rId26"/>
    <p:sldId id="285" r:id="rId27"/>
    <p:sldId id="286" r:id="rId28"/>
    <p:sldId id="288" r:id="rId29"/>
    <p:sldId id="289" r:id="rId3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28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r1114\My%20Documents\charts%20for%20access%20to%20care%20powerpoin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r1114\My%20Documents\charts%20for%20access%20to%20care%20powerpoi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r1114\My%20Documents\charts%20for%20access%20to%20care%20powerpoi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ONYX\SSRC\COMMON\Physician%20Research\Projects\Health%20Professional%20Shortage%20Areas\Access%20to%20physican%20survey\Presentations\charts%20for%20access%20to%20care%20powerpoin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YX\SSRC\COMMON\Physician%20Research\Projects\Health%20Professional%20Shortage%20Areas\Access%20to%20physican%20survey\Presentations\charts%20for%20access%20to%20care%20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NYX\SSRC\COMMON\Physician%20Research\Projects\Health%20Professional%20Shortage%20Areas\Access%20to%20physican%20survey\Presentations\charts%20for%20access%20to%20car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Accept</c:v>
          </c:tx>
          <c:cat>
            <c:strRef>
              <c:f>Sheet1!$A$1:$D$1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0.75000000000000122</c:v>
                </c:pt>
                <c:pt idx="1">
                  <c:v>0.91</c:v>
                </c:pt>
                <c:pt idx="2">
                  <c:v>0.83000000000000063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v>Decline</c:v>
          </c:tx>
          <c:cat>
            <c:strRef>
              <c:f>Sheet1!$A$1:$D$1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Sheet1!$A$3:$D$3</c:f>
              <c:numCache>
                <c:formatCode>0%</c:formatCode>
                <c:ptCount val="4"/>
                <c:pt idx="0">
                  <c:v>8.0000000000000154E-2</c:v>
                </c:pt>
                <c:pt idx="1">
                  <c:v>0</c:v>
                </c:pt>
                <c:pt idx="2">
                  <c:v>5.0000000000000065E-2</c:v>
                </c:pt>
                <c:pt idx="3">
                  <c:v>7.0000000000000034E-2</c:v>
                </c:pt>
              </c:numCache>
            </c:numRef>
          </c:val>
        </c:ser>
        <c:ser>
          <c:idx val="2"/>
          <c:order val="2"/>
          <c:tx>
            <c:v>Other</c:v>
          </c:tx>
          <c:cat>
            <c:strRef>
              <c:f>Sheet1!$A$1:$D$1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Sheet1!$A$4:$D$4</c:f>
              <c:numCache>
                <c:formatCode>0%</c:formatCode>
                <c:ptCount val="4"/>
                <c:pt idx="0">
                  <c:v>0.17</c:v>
                </c:pt>
                <c:pt idx="1">
                  <c:v>9.0000000000000066E-2</c:v>
                </c:pt>
                <c:pt idx="2">
                  <c:v>0.12000000000000002</c:v>
                </c:pt>
                <c:pt idx="3">
                  <c:v>0.16000000000000023</c:v>
                </c:pt>
              </c:numCache>
            </c:numRef>
          </c:val>
        </c:ser>
        <c:axId val="73712768"/>
        <c:axId val="73714304"/>
      </c:barChart>
      <c:catAx>
        <c:axId val="73712768"/>
        <c:scaling>
          <c:orientation val="minMax"/>
        </c:scaling>
        <c:axPos val="b"/>
        <c:tickLblPos val="nextTo"/>
        <c:crossAx val="73714304"/>
        <c:crosses val="autoZero"/>
        <c:auto val="1"/>
        <c:lblAlgn val="ctr"/>
        <c:lblOffset val="100"/>
      </c:catAx>
      <c:valAx>
        <c:axId val="73714304"/>
        <c:scaling>
          <c:orientation val="minMax"/>
        </c:scaling>
        <c:axPos val="l"/>
        <c:majorGridlines/>
        <c:numFmt formatCode="0%" sourceLinked="1"/>
        <c:tickLblPos val="nextTo"/>
        <c:crossAx val="737127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Accept</c:v>
          </c:tx>
          <c:cat>
            <c:strRef>
              <c:f>Sheet1!$A$8:$C$8</c:f>
              <c:strCache>
                <c:ptCount val="3"/>
                <c:pt idx="0">
                  <c:v>Core Primary Care**</c:v>
                </c:pt>
                <c:pt idx="1">
                  <c:v>OB/GYN</c:v>
                </c:pt>
                <c:pt idx="2">
                  <c:v>Total</c:v>
                </c:pt>
              </c:strCache>
            </c:strRef>
          </c:cat>
          <c:val>
            <c:numRef>
              <c:f>Sheet1!$A$9:$C$9</c:f>
              <c:numCache>
                <c:formatCode>0%</c:formatCode>
                <c:ptCount val="3"/>
                <c:pt idx="0">
                  <c:v>0.63000000000000123</c:v>
                </c:pt>
                <c:pt idx="1">
                  <c:v>0.76000000000000123</c:v>
                </c:pt>
                <c:pt idx="2">
                  <c:v>0.64000000000000123</c:v>
                </c:pt>
              </c:numCache>
            </c:numRef>
          </c:val>
        </c:ser>
        <c:ser>
          <c:idx val="1"/>
          <c:order val="1"/>
          <c:tx>
            <c:v>Decline</c:v>
          </c:tx>
          <c:cat>
            <c:strRef>
              <c:f>Sheet1!$A$8:$C$8</c:f>
              <c:strCache>
                <c:ptCount val="3"/>
                <c:pt idx="0">
                  <c:v>Core Primary Care**</c:v>
                </c:pt>
                <c:pt idx="1">
                  <c:v>OB/GYN</c:v>
                </c:pt>
                <c:pt idx="2">
                  <c:v>Total</c:v>
                </c:pt>
              </c:strCache>
            </c:strRef>
          </c:cat>
          <c:val>
            <c:numRef>
              <c:f>Sheet1!$A$10:$C$10</c:f>
              <c:numCache>
                <c:formatCode>0%</c:formatCode>
                <c:ptCount val="3"/>
                <c:pt idx="0">
                  <c:v>0.16</c:v>
                </c:pt>
                <c:pt idx="1">
                  <c:v>8.0000000000000043E-2</c:v>
                </c:pt>
                <c:pt idx="2">
                  <c:v>0.15000000000000024</c:v>
                </c:pt>
              </c:numCache>
            </c:numRef>
          </c:val>
        </c:ser>
        <c:ser>
          <c:idx val="2"/>
          <c:order val="2"/>
          <c:tx>
            <c:v>Other</c:v>
          </c:tx>
          <c:cat>
            <c:strRef>
              <c:f>Sheet1!$A$8:$C$8</c:f>
              <c:strCache>
                <c:ptCount val="3"/>
                <c:pt idx="0">
                  <c:v>Core Primary Care**</c:v>
                </c:pt>
                <c:pt idx="1">
                  <c:v>OB/GYN</c:v>
                </c:pt>
                <c:pt idx="2">
                  <c:v>Total</c:v>
                </c:pt>
              </c:strCache>
            </c:strRef>
          </c:cat>
          <c:val>
            <c:numRef>
              <c:f>Sheet1!$A$11:$C$11</c:f>
              <c:numCache>
                <c:formatCode>0%</c:formatCode>
                <c:ptCount val="3"/>
                <c:pt idx="0">
                  <c:v>0.21000000000000021</c:v>
                </c:pt>
                <c:pt idx="1">
                  <c:v>0.16</c:v>
                </c:pt>
                <c:pt idx="2">
                  <c:v>0.21000000000000021</c:v>
                </c:pt>
              </c:numCache>
            </c:numRef>
          </c:val>
        </c:ser>
        <c:axId val="76590464"/>
        <c:axId val="76899456"/>
      </c:barChart>
      <c:catAx>
        <c:axId val="76590464"/>
        <c:scaling>
          <c:orientation val="minMax"/>
        </c:scaling>
        <c:axPos val="b"/>
        <c:tickLblPos val="nextTo"/>
        <c:crossAx val="76899456"/>
        <c:crosses val="autoZero"/>
        <c:auto val="1"/>
        <c:lblAlgn val="ctr"/>
        <c:lblOffset val="100"/>
      </c:catAx>
      <c:valAx>
        <c:axId val="76899456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65904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Accept</c:v>
          </c:tx>
          <c:cat>
            <c:strRef>
              <c:f>Sheet1!$A$15:$D$15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Sheet1!$A$16:$D$16</c:f>
              <c:numCache>
                <c:formatCode>0%</c:formatCode>
                <c:ptCount val="4"/>
                <c:pt idx="0">
                  <c:v>0.47000000000000008</c:v>
                </c:pt>
                <c:pt idx="1">
                  <c:v>0.59</c:v>
                </c:pt>
                <c:pt idx="2">
                  <c:v>0.61000000000000065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v>Decline</c:v>
          </c:tx>
          <c:cat>
            <c:strRef>
              <c:f>Sheet1!$A$15:$D$15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Sheet1!$A$17:$D$17</c:f>
              <c:numCache>
                <c:formatCode>0%</c:formatCode>
                <c:ptCount val="4"/>
                <c:pt idx="0">
                  <c:v>0.43000000000000038</c:v>
                </c:pt>
                <c:pt idx="1">
                  <c:v>0.28000000000000008</c:v>
                </c:pt>
                <c:pt idx="2">
                  <c:v>0.21000000000000021</c:v>
                </c:pt>
                <c:pt idx="3">
                  <c:v>0.38000000000000062</c:v>
                </c:pt>
              </c:numCache>
            </c:numRef>
          </c:val>
        </c:ser>
        <c:ser>
          <c:idx val="2"/>
          <c:order val="2"/>
          <c:tx>
            <c:v>Other</c:v>
          </c:tx>
          <c:cat>
            <c:strRef>
              <c:f>Sheet1!$A$15:$D$15</c:f>
              <c:strCache>
                <c:ptCount val="4"/>
                <c:pt idx="0">
                  <c:v>Core Primary Care**</c:v>
                </c:pt>
                <c:pt idx="1">
                  <c:v>OB/GYN</c:v>
                </c:pt>
                <c:pt idx="2">
                  <c:v>Pediatrics</c:v>
                </c:pt>
                <c:pt idx="3">
                  <c:v>Total</c:v>
                </c:pt>
              </c:strCache>
            </c:strRef>
          </c:cat>
          <c:val>
            <c:numRef>
              <c:f>Sheet1!$A$18:$D$18</c:f>
              <c:numCache>
                <c:formatCode>0%</c:formatCode>
                <c:ptCount val="4"/>
                <c:pt idx="0">
                  <c:v>0.1</c:v>
                </c:pt>
                <c:pt idx="1">
                  <c:v>0.13</c:v>
                </c:pt>
                <c:pt idx="2">
                  <c:v>0.17</c:v>
                </c:pt>
                <c:pt idx="3">
                  <c:v>0.12000000000000002</c:v>
                </c:pt>
              </c:numCache>
            </c:numRef>
          </c:val>
        </c:ser>
        <c:axId val="78387456"/>
        <c:axId val="78393344"/>
      </c:barChart>
      <c:catAx>
        <c:axId val="78387456"/>
        <c:scaling>
          <c:orientation val="minMax"/>
        </c:scaling>
        <c:axPos val="b"/>
        <c:tickLblPos val="nextTo"/>
        <c:crossAx val="78393344"/>
        <c:crosses val="autoZero"/>
        <c:auto val="1"/>
        <c:lblAlgn val="ctr"/>
        <c:lblOffset val="100"/>
      </c:catAx>
      <c:valAx>
        <c:axId val="7839334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7838745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Sheet1!$A$32:$Z$32</c:f>
              <c:strCache>
                <c:ptCount val="26"/>
                <c:pt idx="0">
                  <c:v>Amory</c:v>
                </c:pt>
                <c:pt idx="1">
                  <c:v>Bay Saint Louis</c:v>
                </c:pt>
                <c:pt idx="2">
                  <c:v>Brandon</c:v>
                </c:pt>
                <c:pt idx="3">
                  <c:v>Carthage</c:v>
                </c:pt>
                <c:pt idx="4">
                  <c:v>Clinton</c:v>
                </c:pt>
                <c:pt idx="5">
                  <c:v>Columbus</c:v>
                </c:pt>
                <c:pt idx="6">
                  <c:v>Flowood</c:v>
                </c:pt>
                <c:pt idx="7">
                  <c:v>Greenville</c:v>
                </c:pt>
                <c:pt idx="8">
                  <c:v>Grenada</c:v>
                </c:pt>
                <c:pt idx="9">
                  <c:v>Hernando</c:v>
                </c:pt>
                <c:pt idx="10">
                  <c:v>Jackson</c:v>
                </c:pt>
                <c:pt idx="11">
                  <c:v>Laurel</c:v>
                </c:pt>
                <c:pt idx="12">
                  <c:v>Louisville</c:v>
                </c:pt>
                <c:pt idx="13">
                  <c:v>Mccomb</c:v>
                </c:pt>
                <c:pt idx="14">
                  <c:v>Moss Point</c:v>
                </c:pt>
                <c:pt idx="15">
                  <c:v>New Albany</c:v>
                </c:pt>
                <c:pt idx="16">
                  <c:v>Olive Branch</c:v>
                </c:pt>
                <c:pt idx="17">
                  <c:v>Pascagoula</c:v>
                </c:pt>
                <c:pt idx="18">
                  <c:v>Petal</c:v>
                </c:pt>
                <c:pt idx="19">
                  <c:v>Picayune</c:v>
                </c:pt>
                <c:pt idx="20">
                  <c:v>Richland</c:v>
                </c:pt>
                <c:pt idx="21">
                  <c:v>Ripley</c:v>
                </c:pt>
                <c:pt idx="22">
                  <c:v>Southaven</c:v>
                </c:pt>
                <c:pt idx="23">
                  <c:v>Tupelo</c:v>
                </c:pt>
                <c:pt idx="24">
                  <c:v>Waynesboro</c:v>
                </c:pt>
                <c:pt idx="25">
                  <c:v>Yazoo City</c:v>
                </c:pt>
              </c:strCache>
            </c:strRef>
          </c:cat>
          <c:val>
            <c:numRef>
              <c:f>Sheet1!$A$33:$Z$33</c:f>
              <c:numCache>
                <c:formatCode>_(* #,##0_);_(* \(#,##0\);_(* "-"_);_(@_)</c:formatCode>
                <c:ptCount val="26"/>
                <c:pt idx="0">
                  <c:v>3658</c:v>
                </c:pt>
                <c:pt idx="1">
                  <c:v>3087</c:v>
                </c:pt>
                <c:pt idx="2">
                  <c:v>3101</c:v>
                </c:pt>
                <c:pt idx="3">
                  <c:v>2538</c:v>
                </c:pt>
                <c:pt idx="4">
                  <c:v>3602</c:v>
                </c:pt>
                <c:pt idx="5">
                  <c:v>2364</c:v>
                </c:pt>
                <c:pt idx="6">
                  <c:v>978</c:v>
                </c:pt>
                <c:pt idx="7">
                  <c:v>2457</c:v>
                </c:pt>
                <c:pt idx="8">
                  <c:v>4364</c:v>
                </c:pt>
                <c:pt idx="9">
                  <c:v>14090</c:v>
                </c:pt>
                <c:pt idx="10">
                  <c:v>6197</c:v>
                </c:pt>
                <c:pt idx="11">
                  <c:v>18540</c:v>
                </c:pt>
                <c:pt idx="12">
                  <c:v>3316</c:v>
                </c:pt>
                <c:pt idx="13">
                  <c:v>3198</c:v>
                </c:pt>
                <c:pt idx="14">
                  <c:v>13704</c:v>
                </c:pt>
                <c:pt idx="15">
                  <c:v>1339</c:v>
                </c:pt>
                <c:pt idx="16">
                  <c:v>4783</c:v>
                </c:pt>
                <c:pt idx="17">
                  <c:v>4478</c:v>
                </c:pt>
                <c:pt idx="18">
                  <c:v>5227</c:v>
                </c:pt>
                <c:pt idx="19">
                  <c:v>1088</c:v>
                </c:pt>
                <c:pt idx="20">
                  <c:v>6912</c:v>
                </c:pt>
                <c:pt idx="21">
                  <c:v>2698</c:v>
                </c:pt>
                <c:pt idx="22">
                  <c:v>3061</c:v>
                </c:pt>
                <c:pt idx="23">
                  <c:v>3838</c:v>
                </c:pt>
                <c:pt idx="24">
                  <c:v>5043</c:v>
                </c:pt>
                <c:pt idx="25">
                  <c:v>5702</c:v>
                </c:pt>
              </c:numCache>
            </c:numRef>
          </c:val>
        </c:ser>
        <c:axId val="78414592"/>
        <c:axId val="78416128"/>
      </c:barChart>
      <c:catAx>
        <c:axId val="7841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78416128"/>
        <c:crosses val="autoZero"/>
        <c:auto val="1"/>
        <c:lblAlgn val="ctr"/>
        <c:lblOffset val="100"/>
      </c:catAx>
      <c:valAx>
        <c:axId val="78416128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crossAx val="7841459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cat>
            <c:strRef>
              <c:f>Sheet1!$A$1:$I$1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2,000-19,999 adjacent to a metro</c:v>
                </c:pt>
                <c:pt idx="6">
                  <c:v>B7:Nonmetro urban 2,500-19,999 not adjacent to a metro</c:v>
                </c:pt>
                <c:pt idx="7">
                  <c:v>B8: 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Sheet1!$A$2:$J$2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15</c:v>
                </c:pt>
                <c:pt idx="6">
                  <c:v>19</c:v>
                </c:pt>
                <c:pt idx="7">
                  <c:v>12</c:v>
                </c:pt>
                <c:pt idx="8">
                  <c:v>9</c:v>
                </c:pt>
              </c:numCache>
            </c:numRef>
          </c:val>
        </c:ser>
        <c:axId val="78542336"/>
        <c:axId val="78543872"/>
      </c:barChart>
      <c:catAx>
        <c:axId val="785423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8543872"/>
        <c:crosses val="autoZero"/>
        <c:auto val="1"/>
        <c:lblAlgn val="ctr"/>
        <c:lblOffset val="100"/>
      </c:catAx>
      <c:valAx>
        <c:axId val="78543872"/>
        <c:scaling>
          <c:orientation val="minMax"/>
        </c:scaling>
        <c:axPos val="l"/>
        <c:majorGridlines/>
        <c:numFmt formatCode="General" sourceLinked="1"/>
        <c:tickLblPos val="nextTo"/>
        <c:crossAx val="78542336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v>% of primary care offices per Beale code</c:v>
          </c:tx>
          <c:cat>
            <c:strRef>
              <c:f>Sheet1!$A$81:$I$81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2,500-19,999 adjacent to a metro</c:v>
                </c:pt>
                <c:pt idx="6">
                  <c:v>B7: Nonmetro urban 2,500-19,999 not adjacent to a metro</c:v>
                </c:pt>
                <c:pt idx="7">
                  <c:v>B8:Nonmetro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Sheet1!$A$82:$I$82</c:f>
              <c:numCache>
                <c:formatCode>0%</c:formatCode>
                <c:ptCount val="9"/>
                <c:pt idx="0">
                  <c:v>7.0000000000000021E-2</c:v>
                </c:pt>
                <c:pt idx="1">
                  <c:v>0.32000000000000051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0.17</c:v>
                </c:pt>
                <c:pt idx="5">
                  <c:v>0.1</c:v>
                </c:pt>
                <c:pt idx="6">
                  <c:v>0.14000000000000001</c:v>
                </c:pt>
                <c:pt idx="7">
                  <c:v>0.05</c:v>
                </c:pt>
                <c:pt idx="8">
                  <c:v>3.0000000000000002E-2</c:v>
                </c:pt>
              </c:numCache>
            </c:numRef>
          </c:val>
        </c:ser>
        <c:ser>
          <c:idx val="1"/>
          <c:order val="1"/>
          <c:tx>
            <c:v>% of counties per Beale code</c:v>
          </c:tx>
          <c:cat>
            <c:strRef>
              <c:f>Sheet1!$A$81:$I$81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2,500-19,999 adjacent to a metro</c:v>
                </c:pt>
                <c:pt idx="6">
                  <c:v>B7: Nonmetro urban 2,500-19,999 not adjacent to a metro</c:v>
                </c:pt>
                <c:pt idx="7">
                  <c:v>B8:Nonmetro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Sheet1!$A$83:$I$83</c:f>
              <c:numCache>
                <c:formatCode>0%</c:formatCode>
                <c:ptCount val="9"/>
                <c:pt idx="0">
                  <c:v>6.0000000000000032E-2</c:v>
                </c:pt>
                <c:pt idx="1">
                  <c:v>0.11</c:v>
                </c:pt>
                <c:pt idx="2">
                  <c:v>4.0000000000000022E-2</c:v>
                </c:pt>
                <c:pt idx="3">
                  <c:v>4.0000000000000022E-2</c:v>
                </c:pt>
                <c:pt idx="4">
                  <c:v>8.0000000000000043E-2</c:v>
                </c:pt>
                <c:pt idx="5">
                  <c:v>0.18000000000000022</c:v>
                </c:pt>
                <c:pt idx="6">
                  <c:v>0.23</c:v>
                </c:pt>
                <c:pt idx="7">
                  <c:v>0.15000000000000022</c:v>
                </c:pt>
                <c:pt idx="8">
                  <c:v>0.11</c:v>
                </c:pt>
              </c:numCache>
            </c:numRef>
          </c:val>
        </c:ser>
        <c:axId val="78576640"/>
        <c:axId val="76129024"/>
      </c:barChart>
      <c:catAx>
        <c:axId val="78576640"/>
        <c:scaling>
          <c:orientation val="minMax"/>
        </c:scaling>
        <c:axPos val="b"/>
        <c:tickLblPos val="nextTo"/>
        <c:txPr>
          <a:bodyPr/>
          <a:lstStyle/>
          <a:p>
            <a:pPr>
              <a:defRPr sz="750"/>
            </a:pPr>
            <a:endParaRPr lang="en-US"/>
          </a:p>
        </c:txPr>
        <c:crossAx val="76129024"/>
        <c:crosses val="autoZero"/>
        <c:auto val="1"/>
        <c:lblAlgn val="ctr"/>
        <c:lblOffset val="100"/>
      </c:catAx>
      <c:valAx>
        <c:axId val="76129024"/>
        <c:scaling>
          <c:orientation val="minMax"/>
          <c:max val="0.4"/>
        </c:scaling>
        <c:axPos val="l"/>
        <c:majorGridlines/>
        <c:numFmt formatCode="0%" sourceLinked="1"/>
        <c:tickLblPos val="nextTo"/>
        <c:crossAx val="785766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0"/>
              <a:t>Percent</a:t>
            </a:r>
            <a:r>
              <a:rPr lang="en-US" b="0" baseline="0"/>
              <a:t> Population by Rural-Urban Continuum Code</a:t>
            </a:r>
            <a:endParaRPr lang="en-US"/>
          </a:p>
        </c:rich>
      </c:tx>
      <c:layout>
        <c:manualLayout>
          <c:xMode val="edge"/>
          <c:yMode val="edge"/>
          <c:x val="0.22685763935865386"/>
          <c:y val="3.2093355136292231E-2"/>
        </c:manualLayout>
      </c:layout>
    </c:title>
    <c:plotArea>
      <c:layout>
        <c:manualLayout>
          <c:layoutTarget val="inner"/>
          <c:xMode val="edge"/>
          <c:yMode val="edge"/>
          <c:x val="0.12847488867262391"/>
          <c:y val="0.13661215795003828"/>
          <c:w val="0.79263278185732289"/>
          <c:h val="0.67636095382167183"/>
        </c:manualLayout>
      </c:layout>
      <c:barChart>
        <c:barDir val="col"/>
        <c:grouping val="clustered"/>
        <c:ser>
          <c:idx val="0"/>
          <c:order val="0"/>
          <c:tx>
            <c:strRef>
              <c:f>Sheet2!$B$31</c:f>
              <c:strCache>
                <c:ptCount val="1"/>
                <c:pt idx="0">
                  <c:v>Pop 2010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3745663921466832E-2"/>
                  <c:y val="0.181706036745407"/>
                </c:manualLayout>
              </c:layout>
              <c:dLblPos val="outEnd"/>
              <c:showCatName val="1"/>
            </c:dLbl>
            <c:dLbl>
              <c:idx val="1"/>
              <c:layout>
                <c:manualLayout>
                  <c:x val="1.2508388068174919E-2"/>
                  <c:y val="0.722039432570928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Metro - 250 K - 1 million                                                                                                                                   </a:t>
                    </a:r>
                  </a:p>
                </c:rich>
              </c:tx>
              <c:dLblPos val="outEnd"/>
              <c:showCatName val="1"/>
            </c:dLbl>
            <c:dLbl>
              <c:idx val="2"/>
              <c:layout>
                <c:manualLayout>
                  <c:x val="1.6510375773999043E-2"/>
                  <c:y val="0.18065538682664678"/>
                </c:manualLayout>
              </c:layout>
              <c:dLblPos val="outEnd"/>
              <c:showCatName val="1"/>
            </c:dLbl>
            <c:dLbl>
              <c:idx val="3"/>
              <c:layout>
                <c:manualLayout>
                  <c:x val="1.8690070703768387E-2"/>
                  <c:y val="0.20084395700537441"/>
                </c:manualLayout>
              </c:layout>
              <c:dLblPos val="outEnd"/>
              <c:showCatName val="1"/>
            </c:dLbl>
            <c:dLbl>
              <c:idx val="4"/>
              <c:layout>
                <c:manualLayout>
                  <c:x val="1.9564904116562656E-2"/>
                  <c:y val="0.39737235970503715"/>
                </c:manualLayout>
              </c:layout>
              <c:dLblPos val="outEnd"/>
              <c:showCatName val="1"/>
            </c:dLbl>
            <c:dLbl>
              <c:idx val="5"/>
              <c:layout>
                <c:manualLayout>
                  <c:x val="2.3054500850090188E-2"/>
                  <c:y val="0.32186257967754078"/>
                </c:manualLayout>
              </c:layout>
              <c:dLblPos val="outEnd"/>
              <c:showCatName val="1"/>
            </c:dLbl>
            <c:dLbl>
              <c:idx val="6"/>
              <c:layout>
                <c:manualLayout>
                  <c:x val="1.6800306816002739E-2"/>
                  <c:y val="0.34088770153730802"/>
                </c:manualLayout>
              </c:layout>
              <c:dLblPos val="outEnd"/>
              <c:showCatName val="1"/>
            </c:dLbl>
            <c:dLbl>
              <c:idx val="7"/>
              <c:layout>
                <c:manualLayout>
                  <c:x val="2.0362300396051983E-2"/>
                  <c:y val="0.20084395700537441"/>
                </c:manualLayout>
              </c:layout>
              <c:dLblPos val="outEnd"/>
              <c:showCatName val="1"/>
            </c:dLbl>
            <c:dLbl>
              <c:idx val="8"/>
              <c:layout>
                <c:manualLayout>
                  <c:x val="3.7820020981339256E-2"/>
                  <c:y val="0.12802180977377819"/>
                </c:manualLayout>
              </c:layout>
              <c:dLblPos val="outEnd"/>
              <c:showCatName val="1"/>
            </c:dLbl>
            <c:dLblPos val="outEnd"/>
            <c:showCatName val="1"/>
          </c:dLbls>
          <c:cat>
            <c:strRef>
              <c:f>Sheet2!$C$30:$K$30</c:f>
              <c:strCache>
                <c:ptCount val="9"/>
                <c:pt idx="0">
                  <c:v>Metro - 1 million +                                                                                                                                      </c:v>
                </c:pt>
                <c:pt idx="1">
                  <c:v>Metro - 250 K - 1 million                                                                                                                                   </c:v>
                </c:pt>
                <c:pt idx="2">
                  <c:v>Metro - &lt;250,000                                                                                                               </c:v>
                </c:pt>
                <c:pt idx="3">
                  <c:v>Nonmetro - &gt;20,000, adjacent                                                                                                                </c:v>
                </c:pt>
                <c:pt idx="4">
                  <c:v>Nonmetro - &gt;20,000, not adjacent                                                                                                              </c:v>
                </c:pt>
                <c:pt idx="5">
                  <c:v>Nonmetro - 2,500-19,999, adjacent                                                                                                                              </c:v>
                </c:pt>
                <c:pt idx="6">
                  <c:v>Nonmetro - 2,500-19,999, not adjacent                                                                                                                          </c:v>
                </c:pt>
                <c:pt idx="7">
                  <c:v>Nonmetro - &lt;2,500, adjacent                                                                                                       </c:v>
                </c:pt>
                <c:pt idx="8">
                  <c:v>Nonmetro - &lt;2,500, not adjacent                                                                                                       </c:v>
                </c:pt>
              </c:strCache>
            </c:strRef>
          </c:cat>
          <c:val>
            <c:numRef>
              <c:f>Sheet2!$C$31:$K$31</c:f>
              <c:numCache>
                <c:formatCode>0.0%</c:formatCode>
                <c:ptCount val="9"/>
                <c:pt idx="0">
                  <c:v>7.0000000000000021E-2</c:v>
                </c:pt>
                <c:pt idx="1">
                  <c:v>0.32000000000000017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0.17</c:v>
                </c:pt>
                <c:pt idx="5">
                  <c:v>0.1</c:v>
                </c:pt>
                <c:pt idx="6">
                  <c:v>0.14000000000000001</c:v>
                </c:pt>
                <c:pt idx="7">
                  <c:v>0.05</c:v>
                </c:pt>
                <c:pt idx="8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Sheet2!$B$32</c:f>
              <c:strCache>
                <c:ptCount val="1"/>
                <c:pt idx="0">
                  <c:v>Primary Care</c:v>
                </c:pt>
              </c:strCache>
            </c:strRef>
          </c:tx>
          <c:spPr>
            <a:solidFill>
              <a:srgbClr val="C00000"/>
            </a:solidFill>
          </c:spPr>
          <c:dLbls>
            <c:delete val="1"/>
          </c:dLbls>
          <c:cat>
            <c:strRef>
              <c:f>Sheet2!$C$30:$K$30</c:f>
              <c:strCache>
                <c:ptCount val="9"/>
                <c:pt idx="0">
                  <c:v>Metro - 1 million +                                                                                                                                      </c:v>
                </c:pt>
                <c:pt idx="1">
                  <c:v>Metro - 250 K - 1 million                                                                                                                                   </c:v>
                </c:pt>
                <c:pt idx="2">
                  <c:v>Metro - &lt;250,000                                                                                                               </c:v>
                </c:pt>
                <c:pt idx="3">
                  <c:v>Nonmetro - &gt;20,000, adjacent                                                                                                                </c:v>
                </c:pt>
                <c:pt idx="4">
                  <c:v>Nonmetro - &gt;20,000, not adjacent                                                                                                              </c:v>
                </c:pt>
                <c:pt idx="5">
                  <c:v>Nonmetro - 2,500-19,999, adjacent                                                                                                                              </c:v>
                </c:pt>
                <c:pt idx="6">
                  <c:v>Nonmetro - 2,500-19,999, not adjacent                                                                                                                          </c:v>
                </c:pt>
                <c:pt idx="7">
                  <c:v>Nonmetro - &lt;2,500, adjacent                                                                                                       </c:v>
                </c:pt>
                <c:pt idx="8">
                  <c:v>Nonmetro - &lt;2,500, not adjacent                                                                                                       </c:v>
                </c:pt>
              </c:strCache>
            </c:strRef>
          </c:cat>
          <c:val>
            <c:numRef>
              <c:f>Sheet2!$C$32:$K$32</c:f>
              <c:numCache>
                <c:formatCode>0.0%</c:formatCode>
                <c:ptCount val="9"/>
                <c:pt idx="0">
                  <c:v>8.6127843427398848E-2</c:v>
                </c:pt>
                <c:pt idx="1">
                  <c:v>0.32729480906546454</c:v>
                </c:pt>
                <c:pt idx="2">
                  <c:v>4.985097962573902E-2</c:v>
                </c:pt>
                <c:pt idx="3">
                  <c:v>5.71948572266157E-2</c:v>
                </c:pt>
                <c:pt idx="4">
                  <c:v>0.13484145209361414</c:v>
                </c:pt>
                <c:pt idx="5">
                  <c:v>0.13647788425967936</c:v>
                </c:pt>
                <c:pt idx="6">
                  <c:v>0.15503179333980141</c:v>
                </c:pt>
                <c:pt idx="7">
                  <c:v>4.9602147010169684E-2</c:v>
                </c:pt>
                <c:pt idx="8">
                  <c:v>3.578233951517777E-3</c:v>
                </c:pt>
              </c:numCache>
            </c:numRef>
          </c:val>
        </c:ser>
        <c:dLbls>
          <c:showVal val="1"/>
        </c:dLbls>
        <c:axId val="78545280"/>
        <c:axId val="78546816"/>
      </c:barChart>
      <c:catAx>
        <c:axId val="78545280"/>
        <c:scaling>
          <c:orientation val="minMax"/>
        </c:scaling>
        <c:delete val="1"/>
        <c:axPos val="b"/>
        <c:tickLblPos val="none"/>
        <c:crossAx val="78546816"/>
        <c:crosses val="autoZero"/>
        <c:auto val="1"/>
        <c:lblAlgn val="ctr"/>
        <c:lblOffset val="100"/>
      </c:catAx>
      <c:valAx>
        <c:axId val="78546816"/>
        <c:scaling>
          <c:orientation val="minMax"/>
        </c:scaling>
        <c:axPos val="l"/>
        <c:majorGridlines/>
        <c:numFmt formatCode="0%" sourceLinked="0"/>
        <c:tickLblPos val="nextTo"/>
        <c:crossAx val="7854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50275738004667"/>
          <c:y val="0.41112358262379534"/>
          <c:w val="0.13026128756377381"/>
          <c:h val="0.18041121354068504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Decline</a:t>
            </a:r>
            <a:r>
              <a:rPr lang="en-US" baseline="0"/>
              <a:t> Rate by County Population and Type Insurance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Sheet1!$A$102</c:f>
              <c:strCache>
                <c:ptCount val="1"/>
                <c:pt idx="0">
                  <c:v>BC &amp; BS</c:v>
                </c:pt>
              </c:strCache>
            </c:strRef>
          </c:tx>
          <c:spPr>
            <a:ln>
              <a:solidFill>
                <a:srgbClr val="00B050"/>
              </a:solidFill>
              <a:prstDash val="lgDash"/>
            </a:ln>
          </c:spPr>
          <c:marker>
            <c:symbol val="none"/>
          </c:marker>
          <c:cat>
            <c:strRef>
              <c:f>Sheet1!$B$101:$J$101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2,500-19,999 adjacent to a metro</c:v>
                </c:pt>
                <c:pt idx="6">
                  <c:v>B7: Nonmetro urban 2,500-19,999 not adjacent to a metro</c:v>
                </c:pt>
                <c:pt idx="7">
                  <c:v>B8:Nonmetro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Sheet1!$B$102:$J$102</c:f>
              <c:numCache>
                <c:formatCode>0%</c:formatCode>
                <c:ptCount val="9"/>
                <c:pt idx="0">
                  <c:v>0</c:v>
                </c:pt>
                <c:pt idx="1">
                  <c:v>0.67000000000000071</c:v>
                </c:pt>
                <c:pt idx="2">
                  <c:v>0.33000000000000035</c:v>
                </c:pt>
                <c:pt idx="3">
                  <c:v>0</c:v>
                </c:pt>
                <c:pt idx="4">
                  <c:v>0.56999999999999995</c:v>
                </c:pt>
                <c:pt idx="5">
                  <c:v>0.2</c:v>
                </c:pt>
                <c:pt idx="6">
                  <c:v>0.16</c:v>
                </c:pt>
                <c:pt idx="7">
                  <c:v>8.0000000000000043E-2</c:v>
                </c:pt>
                <c:pt idx="8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Sheet1!$A$103</c:f>
              <c:strCache>
                <c:ptCount val="1"/>
                <c:pt idx="0">
                  <c:v>Medicare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Sheet1!$B$101:$J$101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2,500-19,999 adjacent to a metro</c:v>
                </c:pt>
                <c:pt idx="6">
                  <c:v>B7: Nonmetro urban 2,500-19,999 not adjacent to a metro</c:v>
                </c:pt>
                <c:pt idx="7">
                  <c:v>B8:Nonmetro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Sheet1!$B$103:$J$103</c:f>
              <c:numCache>
                <c:formatCode>0%</c:formatCode>
                <c:ptCount val="9"/>
                <c:pt idx="0">
                  <c:v>0.2</c:v>
                </c:pt>
                <c:pt idx="1">
                  <c:v>0.89</c:v>
                </c:pt>
                <c:pt idx="2">
                  <c:v>0.33000000000000035</c:v>
                </c:pt>
                <c:pt idx="3">
                  <c:v>0.67000000000000071</c:v>
                </c:pt>
                <c:pt idx="4">
                  <c:v>0.71000000000000041</c:v>
                </c:pt>
                <c:pt idx="5">
                  <c:v>0.33000000000000035</c:v>
                </c:pt>
                <c:pt idx="6">
                  <c:v>0.67000000000000071</c:v>
                </c:pt>
                <c:pt idx="7">
                  <c:v>8.0000000000000043E-2</c:v>
                </c:pt>
                <c:pt idx="8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Sheet1!$A$104</c:f>
              <c:strCache>
                <c:ptCount val="1"/>
                <c:pt idx="0">
                  <c:v>Medicaid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Sheet1!$B$101:$J$101</c:f>
              <c:strCache>
                <c:ptCount val="9"/>
                <c:pt idx="0">
                  <c:v>B1: Metro 1 million +</c:v>
                </c:pt>
                <c:pt idx="1">
                  <c:v>B2: Metro area 250k-1 million</c:v>
                </c:pt>
                <c:pt idx="2">
                  <c:v>B3: Metro area fewer than 250k</c:v>
                </c:pt>
                <c:pt idx="3">
                  <c:v>B4: Nonmetro urban 20k+ adjacent to a metro</c:v>
                </c:pt>
                <c:pt idx="4">
                  <c:v>B5: Nonmetro urban 20k+ not adjacent to a metro</c:v>
                </c:pt>
                <c:pt idx="5">
                  <c:v>B6: Nonmetro urban 2,500-19,999 adjacent to a metro</c:v>
                </c:pt>
                <c:pt idx="6">
                  <c:v>B7: Nonmetro urban 2,500-19,999 not adjacent to a metro</c:v>
                </c:pt>
                <c:pt idx="7">
                  <c:v>B8:Nonmetro rural or less than 2,500 adjacent to a metro</c:v>
                </c:pt>
                <c:pt idx="8">
                  <c:v>B9: Nonmetro rural or less than 2,500 not adjacent to a metro</c:v>
                </c:pt>
              </c:strCache>
            </c:strRef>
          </c:cat>
          <c:val>
            <c:numRef>
              <c:f>Sheet1!$B$104:$J$104</c:f>
              <c:numCache>
                <c:formatCode>0%</c:formatCode>
                <c:ptCount val="9"/>
                <c:pt idx="0">
                  <c:v>0.4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0.53</c:v>
                </c:pt>
                <c:pt idx="6">
                  <c:v>0.53</c:v>
                </c:pt>
                <c:pt idx="7">
                  <c:v>0.25</c:v>
                </c:pt>
                <c:pt idx="8">
                  <c:v>0.22</c:v>
                </c:pt>
              </c:numCache>
            </c:numRef>
          </c:val>
        </c:ser>
        <c:marker val="1"/>
        <c:axId val="78508800"/>
        <c:axId val="78510336"/>
      </c:lineChart>
      <c:catAx>
        <c:axId val="78508800"/>
        <c:scaling>
          <c:orientation val="minMax"/>
        </c:scaling>
        <c:axPos val="b"/>
        <c:majorTickMark val="none"/>
        <c:tickLblPos val="nextTo"/>
        <c:crossAx val="78510336"/>
        <c:crosses val="autoZero"/>
        <c:auto val="1"/>
        <c:lblAlgn val="ctr"/>
        <c:lblOffset val="100"/>
      </c:catAx>
      <c:valAx>
        <c:axId val="7851033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Decline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785088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D623-B14F-450F-B30F-0E2A13EA18D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550"/>
            <a:ext cx="3032337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550"/>
            <a:ext cx="3032337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8CFA9-C880-4C10-844B-AC6F69516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59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F5C8-DFFD-458B-B5EE-F27BA9B70925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8F6C-D941-461E-B0D4-38467337E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83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MSA cities</a:t>
            </a:r>
            <a:r>
              <a:rPr lang="en-US" baseline="0" dirty="0" smtClean="0"/>
              <a:t> are: Memphis, Jackson, Gulfport-Biloxi, Pascagoula and Hattiesburg.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B8F6C-D941-461E-B0D4-38467337E6C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5E1290-070E-482C-8985-1B5627AAB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DFA3A2-E481-465D-8CC9-4877B8B6394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cossman@ssrc.msstate.edu" TargetMode="External"/><Relationship Id="rId2" Type="http://schemas.openxmlformats.org/officeDocument/2006/relationships/hyperlink" Target="tel:(662)%20325-480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src.msstate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5105400" cy="297180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Ronald E. Cossman. Ph.D.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Presented to: Applied Demography Conference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January 10, 2014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Mississippi Center for Health Workforce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Social Science Research Center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Mississippi State University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019800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Rurality</a:t>
            </a:r>
            <a:r>
              <a:rPr lang="en-US" sz="4000" dirty="0" smtClean="0"/>
              <a:t> Not the Determinant of Access to Primary Health Care in Mississippi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3193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838200"/>
            <a:ext cx="2133600" cy="2713037"/>
          </a:xfrm>
        </p:spPr>
        <p:txBody>
          <a:bodyPr/>
          <a:lstStyle/>
          <a:p>
            <a:r>
              <a:rPr lang="en-US" dirty="0" smtClean="0"/>
              <a:t>Note the “Other” category. We may be significantly understating the denial rate.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4770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800" b="1" dirty="0" smtClean="0"/>
              <a:t>	</a:t>
            </a:r>
            <a:r>
              <a:rPr lang="en-US" sz="2000" b="1" dirty="0" smtClean="0"/>
              <a:t>Type of Insurance/Specialty</a:t>
            </a:r>
            <a:r>
              <a:rPr lang="en-US" sz="2000" dirty="0" smtClean="0"/>
              <a:t> </a:t>
            </a:r>
          </a:p>
          <a:p>
            <a:pPr algn="ctr">
              <a:buNone/>
            </a:pPr>
            <a:r>
              <a:rPr lang="en-US" sz="2000" b="1" dirty="0" smtClean="0"/>
              <a:t>	Private (Blue Cross and Blue Shield of Mississippi)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				Accept 	Decline 	Other*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Core Primary Care**	75%	8%	17%</a:t>
            </a:r>
          </a:p>
          <a:p>
            <a:pPr>
              <a:buNone/>
            </a:pPr>
            <a:r>
              <a:rPr lang="en-US" sz="1800" dirty="0" smtClean="0"/>
              <a:t>OB/GYN			91%	0%	9%</a:t>
            </a:r>
          </a:p>
          <a:p>
            <a:pPr>
              <a:buNone/>
            </a:pPr>
            <a:r>
              <a:rPr lang="en-US" sz="1800" dirty="0" smtClean="0"/>
              <a:t>Pediatrics		83%	5%	12%</a:t>
            </a:r>
          </a:p>
          <a:p>
            <a:pPr>
              <a:buNone/>
            </a:pPr>
            <a:r>
              <a:rPr lang="en-US" sz="1800" dirty="0" smtClean="0"/>
              <a:t>Total***			78%	7%	16%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* Did not resolve an appointment, required call-back, additional information, valid insurance number</a:t>
            </a:r>
          </a:p>
          <a:p>
            <a:pPr>
              <a:buNone/>
            </a:pPr>
            <a:r>
              <a:rPr lang="en-US" sz="1800" dirty="0" smtClean="0"/>
              <a:t>** General practitioner, family practice, internal medicine</a:t>
            </a:r>
          </a:p>
          <a:p>
            <a:pPr>
              <a:buNone/>
            </a:pPr>
            <a:r>
              <a:rPr lang="en-US" sz="1800" dirty="0" smtClean="0"/>
              <a:t>*** May not add to 100% due to rounding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762000"/>
            <a:ext cx="3962400" cy="685800"/>
          </a:xfrm>
        </p:spPr>
        <p:txBody>
          <a:bodyPr/>
          <a:lstStyle/>
          <a:p>
            <a:pPr algn="ctr"/>
            <a:r>
              <a:rPr lang="en-US" dirty="0" smtClean="0"/>
              <a:t>Medicare (elderly)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828800"/>
          <a:ext cx="5486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088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3246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/>
              <a:t>Types of Insurance/Specialty</a:t>
            </a:r>
          </a:p>
          <a:p>
            <a:pPr algn="ctr">
              <a:buNone/>
            </a:pPr>
            <a:r>
              <a:rPr lang="en-US" sz="2000" b="1" dirty="0" smtClean="0"/>
              <a:t>Medicare (elderly)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Accept 	Decline 	Other*</a:t>
            </a:r>
          </a:p>
          <a:p>
            <a:pPr>
              <a:buNone/>
            </a:pPr>
            <a:r>
              <a:rPr lang="en-US" sz="2000" dirty="0" smtClean="0"/>
              <a:t>Core Primary Care**	 63%	16%	21%</a:t>
            </a:r>
          </a:p>
          <a:p>
            <a:pPr>
              <a:buNone/>
            </a:pPr>
            <a:r>
              <a:rPr lang="en-US" sz="2000" dirty="0" smtClean="0"/>
              <a:t>OB/GYN			76%	8%	16%</a:t>
            </a:r>
          </a:p>
          <a:p>
            <a:pPr>
              <a:buNone/>
            </a:pPr>
            <a:r>
              <a:rPr lang="en-US" sz="2000" dirty="0" smtClean="0"/>
              <a:t>Pediatrics		N/A	</a:t>
            </a:r>
            <a:r>
              <a:rPr lang="en-US" sz="2000" dirty="0" err="1" smtClean="0"/>
              <a:t>N/A</a:t>
            </a:r>
            <a:r>
              <a:rPr lang="en-US" sz="2000" dirty="0" smtClean="0"/>
              <a:t>	</a:t>
            </a:r>
            <a:r>
              <a:rPr lang="en-US" sz="2000" dirty="0" err="1" smtClean="0"/>
              <a:t>N/A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Total			64%	15%	21%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* Did not resolve an appointment, required call-back, additional information, valid insurance number</a:t>
            </a:r>
          </a:p>
          <a:p>
            <a:pPr>
              <a:buNone/>
            </a:pPr>
            <a:r>
              <a:rPr lang="en-US" sz="2000" dirty="0" smtClean="0"/>
              <a:t>** General practitioner, family practice, internal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457200"/>
            <a:ext cx="3962400" cy="838200"/>
          </a:xfrm>
        </p:spPr>
        <p:txBody>
          <a:bodyPr/>
          <a:lstStyle/>
          <a:p>
            <a:pPr algn="ctr"/>
            <a:r>
              <a:rPr lang="en-US" dirty="0" smtClean="0"/>
              <a:t>Medicaid (means-based)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828800"/>
          <a:ext cx="579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582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1676400"/>
            <a:ext cx="1752600" cy="1874837"/>
          </a:xfrm>
        </p:spPr>
        <p:txBody>
          <a:bodyPr/>
          <a:lstStyle/>
          <a:p>
            <a:r>
              <a:rPr lang="en-US" dirty="0" smtClean="0"/>
              <a:t>Decline may range from 43% to 50%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553200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200" b="1" dirty="0" smtClean="0"/>
              <a:t>Type of Insurance/Specialty</a:t>
            </a:r>
          </a:p>
          <a:p>
            <a:pPr algn="ctr">
              <a:buNone/>
            </a:pPr>
            <a:r>
              <a:rPr lang="en-US" sz="2200" b="1" dirty="0" smtClean="0"/>
              <a:t>Medicaid (means-based)</a:t>
            </a:r>
            <a:endParaRPr lang="en-US" sz="2200" dirty="0" smtClean="0"/>
          </a:p>
          <a:p>
            <a:pPr>
              <a:buNone/>
            </a:pPr>
            <a:r>
              <a:rPr lang="en-US" sz="2400" dirty="0" smtClean="0"/>
              <a:t>				Accept	Decline Other*</a:t>
            </a:r>
          </a:p>
          <a:p>
            <a:pPr>
              <a:buNone/>
            </a:pPr>
            <a:r>
              <a:rPr lang="en-US" sz="2400" dirty="0" smtClean="0"/>
              <a:t>Core Primary Care**	47%	43%	 10%</a:t>
            </a:r>
          </a:p>
          <a:p>
            <a:pPr>
              <a:buNone/>
            </a:pPr>
            <a:r>
              <a:rPr lang="en-US" sz="2400" dirty="0" smtClean="0"/>
              <a:t>OB/GYN		59%	28%	 13%</a:t>
            </a:r>
          </a:p>
          <a:p>
            <a:pPr>
              <a:buNone/>
            </a:pPr>
            <a:r>
              <a:rPr lang="en-US" sz="2400" dirty="0" smtClean="0"/>
              <a:t>Pediatrics		61%	21%	 17%</a:t>
            </a:r>
          </a:p>
          <a:p>
            <a:pPr>
              <a:buNone/>
            </a:pPr>
            <a:r>
              <a:rPr lang="en-US" sz="2400" dirty="0" smtClean="0"/>
              <a:t>Total			50%	38%	 12%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 Did not resolve an appointment, required call-back, additional information, valid insurance number</a:t>
            </a:r>
          </a:p>
          <a:p>
            <a:pPr>
              <a:buNone/>
            </a:pPr>
            <a:r>
              <a:rPr lang="en-US" sz="2400" dirty="0" smtClean="0"/>
              <a:t>** General practitioner, family practice, internal medicine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Number of Residents that Practices Serve in Selected* Cities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63246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*Randomly selected cities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6719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010400" cy="685800"/>
          </a:xfrm>
        </p:spPr>
        <p:txBody>
          <a:bodyPr/>
          <a:lstStyle/>
          <a:p>
            <a:pPr algn="ctr"/>
            <a:r>
              <a:rPr lang="en-US" dirty="0" smtClean="0"/>
              <a:t>Beale Code Frequencies in MS 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1" y="1062037"/>
          <a:ext cx="8253412" cy="48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786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Primary Care and Counties by Beale Code 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219200"/>
          <a:ext cx="83820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870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28600"/>
          <a:ext cx="872966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53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 </a:t>
            </a:r>
            <a:r>
              <a:rPr lang="en-US" b="1" dirty="0" smtClean="0"/>
              <a:t>Not</a:t>
            </a:r>
            <a:r>
              <a:rPr lang="en-US" dirty="0" smtClean="0"/>
              <a:t> Currently Accepting New Patients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0668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320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004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Three ways to measure health care workforce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4572000" cy="2517776"/>
          </a:xfrm>
        </p:spPr>
        <p:txBody>
          <a:bodyPr>
            <a:normAutofit/>
          </a:bodyPr>
          <a:lstStyle/>
          <a:p>
            <a:pPr marL="1303020" lvl="4" indent="-342900">
              <a:buAutoNum type="arabicPeriod"/>
            </a:pPr>
            <a:r>
              <a:rPr lang="en-US" sz="2000" b="1" dirty="0" smtClean="0"/>
              <a:t>Supply</a:t>
            </a:r>
          </a:p>
          <a:p>
            <a:pPr marL="1303020" lvl="4" indent="-342900">
              <a:buAutoNum type="arabicPeriod"/>
            </a:pPr>
            <a:r>
              <a:rPr lang="en-US" sz="2000" b="1" dirty="0" smtClean="0"/>
              <a:t>Demand</a:t>
            </a:r>
          </a:p>
          <a:p>
            <a:pPr marL="1303020" lvl="4" indent="-342900">
              <a:buAutoNum type="arabicPeriod"/>
            </a:pPr>
            <a:r>
              <a:rPr lang="en-US" sz="2000" b="1" dirty="0" smtClean="0"/>
              <a:t>Access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676400"/>
            <a:ext cx="1981200" cy="2209800"/>
          </a:xfrm>
        </p:spPr>
        <p:txBody>
          <a:bodyPr>
            <a:noAutofit/>
          </a:bodyPr>
          <a:lstStyle/>
          <a:p>
            <a:r>
              <a:rPr lang="en-US" dirty="0" smtClean="0"/>
              <a:t>The 2 counties in white (</a:t>
            </a:r>
            <a:r>
              <a:rPr lang="en-US" dirty="0" err="1" smtClean="0"/>
              <a:t>DeSoto</a:t>
            </a:r>
            <a:r>
              <a:rPr lang="en-US" dirty="0" smtClean="0"/>
              <a:t> &amp; Lowndes) are not HPSA physician shortage areas in Mississippi</a:t>
            </a:r>
            <a:endParaRPr lang="en-US" dirty="0"/>
          </a:p>
        </p:txBody>
      </p:sp>
      <p:pic>
        <p:nvPicPr>
          <p:cNvPr id="6" name="Content Placeholder 5" descr="HPSASco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735" y="152400"/>
            <a:ext cx="4669129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676400"/>
            <a:ext cx="27432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care offices in only 1 county (Copiah) did not accept private (BC&amp;BS) insurance. More than three quarters of MS counties (primary care offices) (77%) had zero decline rates of BCBS.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2" y="381000"/>
            <a:ext cx="480089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676400"/>
            <a:ext cx="2819400" cy="187483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one county (Copiah)  there was zero acceptance of new Medicare patients.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32" y="381000"/>
            <a:ext cx="4763535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676400"/>
            <a:ext cx="28194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5 counties that were not currently accepting new Medicaid patients. </a:t>
            </a:r>
            <a:br>
              <a:rPr lang="en-US" dirty="0" smtClean="0"/>
            </a:br>
            <a:r>
              <a:rPr lang="en-US" dirty="0" smtClean="0"/>
              <a:t>They are (NE to SW) Itawamba, Tallahatchie, Attala, Copiah and Lincoln.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10" y="304800"/>
            <a:ext cx="4726179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Finding: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Our results my underestimate the percentage of declines. When the unresolved calls are factored in, decline of service could be as high as 57%.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426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Implications of the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Health insurance does NOT equate to access to primary care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1981200"/>
          </a:xfrm>
        </p:spPr>
        <p:txBody>
          <a:bodyPr/>
          <a:lstStyle/>
          <a:p>
            <a:r>
              <a:rPr lang="en-US" dirty="0" smtClean="0"/>
              <a:t>Implication #1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578224"/>
            <a:ext cx="6096000" cy="14597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 Medicaid expansion will not necessarily provide access to primary care to all.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Thus, the impact of expansion will be less.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Thus, the non-critical emergency room load will not drop as expected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00400" cy="1828800"/>
          </a:xfrm>
        </p:spPr>
        <p:txBody>
          <a:bodyPr/>
          <a:lstStyle/>
          <a:p>
            <a:r>
              <a:rPr lang="en-US" dirty="0" smtClean="0"/>
              <a:t>Implication 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5943600" cy="14597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Since physician offices are a business, a substantial portion have chosen not to accept certain kinds of insurance.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Thus, we need to revisit the payment/reimbursement system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00400" cy="1905000"/>
          </a:xfrm>
        </p:spPr>
        <p:txBody>
          <a:bodyPr/>
          <a:lstStyle/>
          <a:p>
            <a:r>
              <a:rPr lang="en-US" dirty="0" smtClean="0"/>
              <a:t>Implication #3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Using physicians ratios treats all physicians as independent. However, if there are five physicians in a county and they all practice together, a decline of service from one is a decline from all 5 health care providers.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16764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4572000" cy="2289176"/>
          </a:xfrm>
        </p:spPr>
        <p:txBody>
          <a:bodyPr/>
          <a:lstStyle/>
          <a:p>
            <a:r>
              <a:rPr lang="en-US" dirty="0"/>
              <a:t>Ronald E. Cossman, Ph.D.</a:t>
            </a:r>
            <a:br>
              <a:rPr lang="en-US" dirty="0"/>
            </a:br>
            <a:r>
              <a:rPr lang="en-US" dirty="0" smtClean="0"/>
              <a:t>Research Professor</a:t>
            </a:r>
          </a:p>
          <a:p>
            <a:r>
              <a:rPr lang="en-US" b="1" dirty="0" smtClean="0"/>
              <a:t>Mississippi Center for Health Workforce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Social Science Research Center </a:t>
            </a:r>
            <a:br>
              <a:rPr lang="en-US" dirty="0"/>
            </a:br>
            <a:r>
              <a:rPr lang="en-US" dirty="0"/>
              <a:t>P.O. Box 5287 </a:t>
            </a:r>
            <a:br>
              <a:rPr lang="en-US" dirty="0"/>
            </a:br>
            <a:r>
              <a:rPr lang="en-US" dirty="0"/>
              <a:t>Mississippi State University </a:t>
            </a:r>
            <a:br>
              <a:rPr lang="en-US" dirty="0"/>
            </a:br>
            <a:r>
              <a:rPr lang="en-US" dirty="0"/>
              <a:t>Mississippi State, MS. 39762 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Office: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(662) 325-4801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E-mail: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rcossman@ssrc.msstate.edu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Web: </a:t>
            </a:r>
            <a:r>
              <a:rPr lang="en-US" dirty="0">
                <a:hlinkClick r:id="rId4"/>
              </a:rPr>
              <a:t>http://www.ssrc.msstate.edu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352800" cy="198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Supply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5791200" cy="28987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Simple: Physician-to-population ratio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Complex: </a:t>
            </a:r>
            <a:r>
              <a:rPr lang="en-US" b="1" u="sng" dirty="0" smtClean="0">
                <a:solidFill>
                  <a:schemeClr val="tx1"/>
                </a:solidFill>
              </a:rPr>
              <a:t>Health Professional Shortage Areas (HPSAs)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(ratio of physicians-to-population) and other factors such as: 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) Poverty rate (all categories)</a:t>
            </a:r>
          </a:p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) Travel distance/time (all categories)</a:t>
            </a: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) Infant mortality/low birth weight (primary care)</a:t>
            </a: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) Fluoridated water (dental)</a:t>
            </a: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) Pop under 18, over 65, alcohol or substance abuse (mental health)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Note: This “assumes” total access to care for patients.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2004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Demand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581400" cy="14597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Via the National 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ealth Interview Survey.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“Were you unable to obtain health care in the last 12 months?”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Note: The question is relative, does not ask the reasons, and is not available below the state level.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Access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578224"/>
            <a:ext cx="5943600" cy="1459767"/>
          </a:xfrm>
        </p:spPr>
        <p:txBody>
          <a:bodyPr/>
          <a:lstStyle/>
          <a:p>
            <a:pPr marL="342900" indent="-342900"/>
            <a:r>
              <a:rPr lang="en-US" b="1" dirty="0" smtClean="0">
                <a:solidFill>
                  <a:schemeClr val="tx1"/>
                </a:solidFill>
              </a:rPr>
              <a:t>1. Physician </a:t>
            </a:r>
            <a:r>
              <a:rPr lang="en-US" b="1" dirty="0" smtClean="0">
                <a:solidFill>
                  <a:schemeClr val="tx1"/>
                </a:solidFill>
              </a:rPr>
              <a:t>Reimbursement Records (who accepted what kind of patient)</a:t>
            </a:r>
          </a:p>
          <a:p>
            <a:pPr marL="342900" indent="-342900"/>
            <a:r>
              <a:rPr lang="en-US" b="1" dirty="0" smtClean="0">
                <a:solidFill>
                  <a:schemeClr val="tx1"/>
                </a:solidFill>
              </a:rPr>
              <a:t>Note: This is a retrospective measure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/>
            <a:endParaRPr lang="en-US" b="1" dirty="0">
              <a:solidFill>
                <a:schemeClr val="tx1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1"/>
                </a:solidFill>
              </a:rPr>
              <a:t>2. Telephone survey of Primary Care offices (by type of health care insurance)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5257800" cy="5715000"/>
          </a:xfrm>
        </p:spPr>
        <p:txBody>
          <a:bodyPr/>
          <a:lstStyle/>
          <a:p>
            <a:pPr algn="ctr"/>
            <a:r>
              <a:rPr lang="en-US" u="sng" dirty="0" smtClean="0"/>
              <a:t>Assumption/Hypothesis: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Health insurance </a:t>
            </a:r>
            <a:r>
              <a:rPr lang="en-US" b="1" i="1" dirty="0" smtClean="0"/>
              <a:t>equates to </a:t>
            </a:r>
            <a:r>
              <a:rPr lang="en-US" dirty="0" smtClean="0"/>
              <a:t>access to primary care.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and….access is worse in rural places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3200400" cy="1066800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95600"/>
            <a:ext cx="4114800" cy="214239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Telephone each primary care physician practice office using G-mail voice-over-internet-protocol (VOIP) to mask </a:t>
            </a:r>
            <a:r>
              <a:rPr lang="en-US" dirty="0" smtClean="0">
                <a:solidFill>
                  <a:schemeClr val="tx1"/>
                </a:solidFill>
              </a:rPr>
              <a:t>calling identity and location.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Poise as a new patient to the area asking for a visit to establish a relationship </a:t>
            </a:r>
            <a:r>
              <a:rPr lang="en-US" u="sng" dirty="0" smtClean="0">
                <a:solidFill>
                  <a:schemeClr val="tx1"/>
                </a:solidFill>
              </a:rPr>
              <a:t>with the physician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Volunteer health insurance status: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Blue Cross &amp; Blue Shield (the 800-lb gorilla)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Medicare (automatic insurance for the elderly)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Medicaid (means-based insurance)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6934200" cy="4724399"/>
          </a:xfrm>
        </p:spPr>
        <p:txBody>
          <a:bodyPr/>
          <a:lstStyle/>
          <a:p>
            <a:r>
              <a:rPr lang="en-US" dirty="0" smtClean="0"/>
              <a:t>There were 5,098 “licensed” physicians in the state of Mississippi</a:t>
            </a:r>
          </a:p>
          <a:p>
            <a:r>
              <a:rPr lang="en-US" dirty="0" smtClean="0"/>
              <a:t>There are 2,138 active “primary care” physicians in the state</a:t>
            </a:r>
          </a:p>
          <a:p>
            <a:r>
              <a:rPr lang="en-US" dirty="0" smtClean="0"/>
              <a:t>There are 678 primary care facilities that were used in our study</a:t>
            </a:r>
          </a:p>
          <a:p>
            <a:pPr lvl="1"/>
            <a:r>
              <a:rPr lang="en-US" dirty="0" smtClean="0"/>
              <a:t>Local government clinics, hospitals and E.R.s were excluded</a:t>
            </a:r>
          </a:p>
          <a:p>
            <a:pPr lvl="1"/>
            <a:r>
              <a:rPr lang="en-US" dirty="0" smtClean="0"/>
              <a:t>88  facilities were excluded because they were walk-in facilities</a:t>
            </a:r>
          </a:p>
          <a:p>
            <a:pPr lvl="1"/>
            <a:r>
              <a:rPr lang="en-US" dirty="0" smtClean="0"/>
              <a:t>580 offices were successfully contacted</a:t>
            </a:r>
          </a:p>
          <a:p>
            <a:r>
              <a:rPr lang="en-US" dirty="0" smtClean="0"/>
              <a:t>“Core” Primary Care is comprised of: general practitioner, family practice, and internal medicine. The other two categories are pediatrics and OB/GYN. (Note: HPSA definition of primary care)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6172200" cy="1676400"/>
          </a:xfrm>
        </p:spPr>
        <p:txBody>
          <a:bodyPr/>
          <a:lstStyle/>
          <a:p>
            <a:pPr algn="ctr"/>
            <a:r>
              <a:rPr lang="en-US" dirty="0" err="1" smtClean="0"/>
              <a:t>Descriptives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9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4267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FINDINGS: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Private (Blue Cross and Blue Shield of Mississippi) 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09600" y="2057400"/>
          <a:ext cx="5562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060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1756</TotalTime>
  <Words>797</Words>
  <Application>Microsoft Office PowerPoint</Application>
  <PresentationFormat>On-screen Show (4:3)</PresentationFormat>
  <Paragraphs>128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Composite</vt:lpstr>
      <vt:lpstr>Rurality Not the Determinant of Access to Primary Health Care in Mississippi </vt:lpstr>
      <vt:lpstr>Three ways to measure health care workforce</vt:lpstr>
      <vt:lpstr>Supply</vt:lpstr>
      <vt:lpstr>Demand</vt:lpstr>
      <vt:lpstr>Access</vt:lpstr>
      <vt:lpstr>Assumption/Hypothesis:  Health insurance equates to access to primary care.  and….access is worse in rural places</vt:lpstr>
      <vt:lpstr>Methodology </vt:lpstr>
      <vt:lpstr>Descriptives</vt:lpstr>
      <vt:lpstr>FINDINGS:  Private (Blue Cross and Blue Shield of Mississippi) </vt:lpstr>
      <vt:lpstr>Note the “Other” category. We may be significantly understating the denial rate.</vt:lpstr>
      <vt:lpstr>Medicare (elderly)</vt:lpstr>
      <vt:lpstr>Slide 12</vt:lpstr>
      <vt:lpstr>Medicaid (means-based)</vt:lpstr>
      <vt:lpstr>Decline may range from 43% to 50%</vt:lpstr>
      <vt:lpstr>Number of Residents that Practices Serve in Selected* Cities</vt:lpstr>
      <vt:lpstr>Beale Code Frequencies in MS </vt:lpstr>
      <vt:lpstr>Primary Care and Counties by Beale Code </vt:lpstr>
      <vt:lpstr>Slide 18</vt:lpstr>
      <vt:lpstr>Percent Not Currently Accepting New Patients</vt:lpstr>
      <vt:lpstr>The 2 counties in white (DeSoto &amp; Lowndes) are not HPSA physician shortage areas in Mississippi</vt:lpstr>
      <vt:lpstr>Primary care offices in only 1 county (Copiah) did not accept private (BC&amp;BS) insurance. More than three quarters of MS counties (primary care offices) (77%) had zero decline rates of BCBS. </vt:lpstr>
      <vt:lpstr> In one county (Copiah)  there was zero acceptance of new Medicare patients. </vt:lpstr>
      <vt:lpstr>There are 5 counties that were not currently accepting new Medicaid patients.  They are (NE to SW) Itawamba, Tallahatchie, Attala, Copiah and Lincoln. </vt:lpstr>
      <vt:lpstr>Additional Finding:</vt:lpstr>
      <vt:lpstr>Implications of the findings</vt:lpstr>
      <vt:lpstr>Implication #1</vt:lpstr>
      <vt:lpstr>Implication #2</vt:lpstr>
      <vt:lpstr>Implication #3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Primary Care</dc:title>
  <dc:creator>Ronald Cossman</dc:creator>
  <cp:lastModifiedBy>Ron Cossman</cp:lastModifiedBy>
  <cp:revision>179</cp:revision>
  <dcterms:created xsi:type="dcterms:W3CDTF">2012-10-09T17:40:13Z</dcterms:created>
  <dcterms:modified xsi:type="dcterms:W3CDTF">2014-01-07T20:30:46Z</dcterms:modified>
</cp:coreProperties>
</file>