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sldIdLst>
    <p:sldId id="256" r:id="rId4"/>
    <p:sldId id="259" r:id="rId5"/>
    <p:sldId id="281" r:id="rId6"/>
    <p:sldId id="279" r:id="rId7"/>
    <p:sldId id="283" r:id="rId8"/>
    <p:sldId id="274" r:id="rId9"/>
    <p:sldId id="282" r:id="rId10"/>
    <p:sldId id="258" r:id="rId11"/>
    <p:sldId id="263" r:id="rId12"/>
    <p:sldId id="270" r:id="rId13"/>
    <p:sldId id="265" r:id="rId14"/>
    <p:sldId id="264" r:id="rId15"/>
    <p:sldId id="284" r:id="rId16"/>
    <p:sldId id="266" r:id="rId17"/>
    <p:sldId id="267" r:id="rId18"/>
    <p:sldId id="285" r:id="rId19"/>
    <p:sldId id="268" r:id="rId20"/>
    <p:sldId id="269" r:id="rId21"/>
    <p:sldId id="28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BA1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0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Quality of Health Services </a:t>
            </a:r>
          </a:p>
        </c:rich>
      </c:tx>
      <c:layout>
        <c:manualLayout>
          <c:xMode val="edge"/>
          <c:yMode val="edge"/>
          <c:x val="0.30893502555203217"/>
          <c:y val="3.375811046176953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good/excellent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84.32</c:v>
                </c:pt>
                <c:pt idx="1">
                  <c:v>90.41</c:v>
                </c:pt>
                <c:pt idx="2">
                  <c:v>82.04</c:v>
                </c:pt>
                <c:pt idx="3">
                  <c:v>73.010000000000005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27104"/>
        <c:axId val="28928640"/>
        <c:axId val="0"/>
      </c:bar3DChart>
      <c:catAx>
        <c:axId val="28927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8928640"/>
        <c:crosses val="autoZero"/>
        <c:auto val="1"/>
        <c:lblAlgn val="ctr"/>
        <c:lblOffset val="100"/>
        <c:noMultiLvlLbl val="0"/>
      </c:catAx>
      <c:valAx>
        <c:axId val="28928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1706752335448187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8927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Satisfaction with Family Doctor Services </a:t>
            </a:r>
          </a:p>
        </c:rich>
      </c:tx>
      <c:layout>
        <c:manualLayout>
          <c:xMode val="edge"/>
          <c:yMode val="edge"/>
          <c:x val="0.19256134786797921"/>
          <c:y val="3.132674110212501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satisfied/very satisfied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92.54</c:v>
                </c:pt>
                <c:pt idx="1">
                  <c:v>94.92</c:v>
                </c:pt>
                <c:pt idx="2" formatCode="General">
                  <c:v>91.31</c:v>
                </c:pt>
                <c:pt idx="3" formatCode="General">
                  <c:v>89.76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028160"/>
        <c:axId val="74029696"/>
        <c:axId val="0"/>
      </c:bar3DChart>
      <c:catAx>
        <c:axId val="74028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4029696"/>
        <c:crosses val="autoZero"/>
        <c:auto val="1"/>
        <c:lblAlgn val="ctr"/>
        <c:lblOffset val="100"/>
        <c:noMultiLvlLbl val="0"/>
      </c:catAx>
      <c:valAx>
        <c:axId val="74029696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4771029709247053"/>
              <c:y val="0.4111346223109918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028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57440"/>
        <c:axId val="72730880"/>
        <c:axId val="0"/>
      </c:bar3DChart>
      <c:catAx>
        <c:axId val="72157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72730880"/>
        <c:crosses val="autoZero"/>
        <c:auto val="1"/>
        <c:lblAlgn val="ctr"/>
        <c:lblOffset val="100"/>
        <c:noMultiLvlLbl val="0"/>
      </c:catAx>
      <c:valAx>
        <c:axId val="7273088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2157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Quality of Specialists Services </a:t>
            </a:r>
          </a:p>
        </c:rich>
      </c:tx>
      <c:layout>
        <c:manualLayout>
          <c:xMode val="edge"/>
          <c:yMode val="edge"/>
          <c:x val="0.24074179093784867"/>
          <c:y val="3.37578992174454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good/excellent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71.48</c:v>
                </c:pt>
                <c:pt idx="1">
                  <c:v>82.56</c:v>
                </c:pt>
                <c:pt idx="2" formatCode="General">
                  <c:v>69.11</c:v>
                </c:pt>
                <c:pt idx="3" formatCode="General">
                  <c:v>74.239999999999995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326016"/>
        <c:axId val="74327936"/>
        <c:axId val="0"/>
      </c:bar3DChart>
      <c:catAx>
        <c:axId val="74326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74327936"/>
        <c:crosses val="autoZero"/>
        <c:auto val="1"/>
        <c:lblAlgn val="ctr"/>
        <c:lblOffset val="100"/>
        <c:noMultiLvlLbl val="0"/>
      </c:catAx>
      <c:valAx>
        <c:axId val="7432793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17993557005002978"/>
              <c:y val="0.4344723486460823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326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528448"/>
        <c:axId val="73529984"/>
        <c:axId val="0"/>
      </c:bar3DChart>
      <c:catAx>
        <c:axId val="735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73529984"/>
        <c:crosses val="autoZero"/>
        <c:auto val="1"/>
        <c:lblAlgn val="ctr"/>
        <c:lblOffset val="100"/>
        <c:noMultiLvlLbl val="0"/>
      </c:catAx>
      <c:valAx>
        <c:axId val="73529984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35284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Satisfaction with Specialists Services </a:t>
            </a:r>
          </a:p>
        </c:rich>
      </c:tx>
      <c:layout>
        <c:manualLayout>
          <c:xMode val="edge"/>
          <c:yMode val="edge"/>
          <c:x val="0.21683535665010906"/>
          <c:y val="3.156293626153813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satisfied/very satisfied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81.19</c:v>
                </c:pt>
                <c:pt idx="1">
                  <c:v>90</c:v>
                </c:pt>
                <c:pt idx="2" formatCode="General">
                  <c:v>79.63</c:v>
                </c:pt>
                <c:pt idx="3" formatCode="General">
                  <c:v>88.45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423360"/>
        <c:axId val="77424896"/>
        <c:axId val="0"/>
      </c:bar3DChart>
      <c:catAx>
        <c:axId val="77423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7424896"/>
        <c:crosses val="autoZero"/>
        <c:auto val="1"/>
        <c:lblAlgn val="ctr"/>
        <c:lblOffset val="100"/>
        <c:noMultiLvlLbl val="0"/>
      </c:catAx>
      <c:valAx>
        <c:axId val="7742489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5391954627370084"/>
              <c:y val="0.3986910789569510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7423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23102613636649852"/>
          <c:y val="3.434959456933091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satisfied/very satisfied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86.27</c:v>
                </c:pt>
                <c:pt idx="1">
                  <c:v>91.5</c:v>
                </c:pt>
                <c:pt idx="2" formatCode="General">
                  <c:v>83.89</c:v>
                </c:pt>
                <c:pt idx="3" formatCode="General">
                  <c:v>77.48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736"/>
        <c:axId val="55079296"/>
        <c:axId val="0"/>
      </c:bar3DChart>
      <c:catAx>
        <c:axId val="55076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55079296"/>
        <c:crosses val="autoZero"/>
        <c:auto val="1"/>
        <c:lblAlgn val="ctr"/>
        <c:lblOffset val="100"/>
        <c:noMultiLvlLbl val="0"/>
      </c:catAx>
      <c:valAx>
        <c:axId val="55079296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5076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707904"/>
        <c:axId val="57726080"/>
        <c:axId val="0"/>
      </c:bar3DChart>
      <c:catAx>
        <c:axId val="57707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57726080"/>
        <c:crosses val="autoZero"/>
        <c:auto val="1"/>
        <c:lblAlgn val="ctr"/>
        <c:lblOffset val="100"/>
        <c:noMultiLvlLbl val="0"/>
      </c:catAx>
      <c:valAx>
        <c:axId val="5772608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7707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Quality of Hospital</a:t>
            </a: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</a:p>
        </c:rich>
      </c:tx>
      <c:layout>
        <c:manualLayout>
          <c:xMode val="edge"/>
          <c:yMode val="edge"/>
          <c:x val="0.28821080363596979"/>
          <c:y val="3.080689346561452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good/excellent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79.91</c:v>
                </c:pt>
                <c:pt idx="1">
                  <c:v>86.01</c:v>
                </c:pt>
                <c:pt idx="2" formatCode="General">
                  <c:v>74.39</c:v>
                </c:pt>
                <c:pt idx="3" formatCode="General">
                  <c:v>71.02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830400"/>
        <c:axId val="74396416"/>
        <c:axId val="0"/>
      </c:bar3DChart>
      <c:catAx>
        <c:axId val="57830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74396416"/>
        <c:crosses val="autoZero"/>
        <c:auto val="1"/>
        <c:lblAlgn val="ctr"/>
        <c:lblOffset val="100"/>
        <c:noMultiLvlLbl val="0"/>
      </c:catAx>
      <c:valAx>
        <c:axId val="7439641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17020889951213122"/>
              <c:y val="0.4344723486460823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78304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414336"/>
        <c:axId val="74416128"/>
        <c:axId val="0"/>
      </c:bar3DChart>
      <c:catAx>
        <c:axId val="74414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74416128"/>
        <c:crosses val="autoZero"/>
        <c:auto val="1"/>
        <c:lblAlgn val="ctr"/>
        <c:lblOffset val="100"/>
        <c:noMultiLvlLbl val="0"/>
      </c:catAx>
      <c:valAx>
        <c:axId val="7441612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414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Satisfaction with Hospital Services </a:t>
            </a:r>
          </a:p>
        </c:rich>
      </c:tx>
      <c:layout>
        <c:manualLayout>
          <c:xMode val="edge"/>
          <c:yMode val="edge"/>
          <c:x val="0.16377395658829982"/>
          <c:y val="3.375811046176953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satisfied/very satisfied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80.23</c:v>
                </c:pt>
                <c:pt idx="1">
                  <c:v>89.61</c:v>
                </c:pt>
                <c:pt idx="2" formatCode="General">
                  <c:v>81.66</c:v>
                </c:pt>
                <c:pt idx="3" formatCode="General">
                  <c:v>67.95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776064"/>
        <c:axId val="64777600"/>
        <c:axId val="0"/>
      </c:bar3DChart>
      <c:catAx>
        <c:axId val="64776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4777600"/>
        <c:crosses val="autoZero"/>
        <c:auto val="1"/>
        <c:lblAlgn val="ctr"/>
        <c:lblOffset val="100"/>
        <c:noMultiLvlLbl val="0"/>
      </c:catAx>
      <c:valAx>
        <c:axId val="64777600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8325081907292238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4776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531776"/>
        <c:axId val="77545856"/>
        <c:axId val="0"/>
      </c:bar3DChart>
      <c:catAx>
        <c:axId val="77531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77545856"/>
        <c:crosses val="autoZero"/>
        <c:auto val="1"/>
        <c:lblAlgn val="ctr"/>
        <c:lblOffset val="100"/>
        <c:noMultiLvlLbl val="0"/>
      </c:catAx>
      <c:valAx>
        <c:axId val="77545856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7531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Quality of Family Doctor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3013049293131807"/>
          <c:y val="3.37578992174454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good/excellent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Canada</c:v>
                </c:pt>
                <c:pt idx="1">
                  <c:v>US Private</c:v>
                </c:pt>
                <c:pt idx="2">
                  <c:v>US Govt</c:v>
                </c:pt>
                <c:pt idx="3">
                  <c:v>US None</c:v>
                </c:pt>
              </c:strCache>
            </c:strRef>
          </c:cat>
          <c:val>
            <c:numRef>
              <c:f>Sheet1!$B$3:$E$3</c:f>
              <c:numCache>
                <c:formatCode>0.00</c:formatCode>
                <c:ptCount val="4"/>
                <c:pt idx="0" formatCode="General">
                  <c:v>91.64</c:v>
                </c:pt>
                <c:pt idx="1">
                  <c:v>91.12</c:v>
                </c:pt>
                <c:pt idx="2" formatCode="General">
                  <c:v>89.57</c:v>
                </c:pt>
                <c:pt idx="3" formatCode="General">
                  <c:v>84.21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492160"/>
        <c:axId val="77582336"/>
        <c:axId val="0"/>
      </c:bar3DChart>
      <c:catAx>
        <c:axId val="7449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7582336"/>
        <c:crosses val="autoZero"/>
        <c:auto val="1"/>
        <c:lblAlgn val="ctr"/>
        <c:lblOffset val="100"/>
        <c:noMultiLvlLbl val="0"/>
      </c:catAx>
      <c:valAx>
        <c:axId val="7758233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17020889951213122"/>
              <c:y val="0.4234728355642494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4492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Satisfaction with Health Services </a:t>
            </a:r>
          </a:p>
        </c:rich>
      </c:tx>
      <c:layout>
        <c:manualLayout>
          <c:xMode val="edge"/>
          <c:yMode val="edge"/>
          <c:x val="0.35989241140775768"/>
          <c:y val="4.23979910173310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983488"/>
        <c:axId val="73985024"/>
        <c:axId val="0"/>
      </c:bar3DChart>
      <c:catAx>
        <c:axId val="73983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3985024"/>
        <c:crosses val="autoZero"/>
        <c:auto val="1"/>
        <c:lblAlgn val="ctr"/>
        <c:lblOffset val="100"/>
        <c:noMultiLvlLbl val="0"/>
      </c:catAx>
      <c:valAx>
        <c:axId val="73985024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>
            <c:manualLayout>
              <c:xMode val="edge"/>
              <c:yMode val="edge"/>
              <c:x val="0.26663699659260104"/>
              <c:y val="0.423156602811028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3983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8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1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36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80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19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5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40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7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1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21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98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24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08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07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5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06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6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06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51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54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276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9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4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2446" y="4039820"/>
            <a:ext cx="7831554" cy="8592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Health Care and Patients’ Attitudes:</a:t>
            </a:r>
            <a:br>
              <a:rPr lang="en-US" b="1" dirty="0" smtClean="0"/>
            </a:br>
            <a:r>
              <a:rPr lang="en-US" sz="2700" b="1" dirty="0" smtClean="0"/>
              <a:t>Does the type of health care insurance matter?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Joan Babcock</a:t>
            </a:r>
          </a:p>
          <a:p>
            <a:r>
              <a:rPr lang="en-US" sz="2000" dirty="0" smtClean="0"/>
              <a:t>University of Texas at San Antonio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222195"/>
            <a:ext cx="6558079" cy="9162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Health Services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4" y="985720"/>
            <a:ext cx="8246071" cy="3664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Quality</a:t>
            </a:r>
          </a:p>
          <a:p>
            <a:r>
              <a:rPr lang="en-US" sz="2200" b="1" dirty="0" smtClean="0"/>
              <a:t>Americans w/ private insurance 63% more likely </a:t>
            </a:r>
            <a:r>
              <a:rPr lang="en-US" sz="1200" b="1" dirty="0" smtClean="0"/>
              <a:t>***</a:t>
            </a:r>
          </a:p>
          <a:p>
            <a:r>
              <a:rPr lang="en-US" sz="2200" b="1" dirty="0" smtClean="0"/>
              <a:t>Americans w/out insurance 44% less likely </a:t>
            </a:r>
            <a:r>
              <a:rPr lang="en-US" sz="1200" b="1" dirty="0" smtClean="0"/>
              <a:t>***</a:t>
            </a:r>
          </a:p>
          <a:p>
            <a:pPr marL="0" indent="0">
              <a:buNone/>
            </a:pPr>
            <a:r>
              <a:rPr lang="en-US" sz="2400" b="1" dirty="0" smtClean="0"/>
              <a:t>Satisfaction</a:t>
            </a:r>
            <a:endParaRPr lang="en-US" sz="2400" b="1" dirty="0"/>
          </a:p>
          <a:p>
            <a:r>
              <a:rPr lang="en-US" sz="2200" b="1" dirty="0"/>
              <a:t>Americans w/ private insurance </a:t>
            </a:r>
            <a:r>
              <a:rPr lang="en-US" sz="2200" b="1" dirty="0" smtClean="0"/>
              <a:t>65% </a:t>
            </a:r>
            <a:r>
              <a:rPr lang="en-US" sz="2200" b="1" dirty="0"/>
              <a:t>more </a:t>
            </a:r>
            <a:r>
              <a:rPr lang="en-US" sz="2200" b="1" dirty="0" smtClean="0"/>
              <a:t>likely </a:t>
            </a:r>
            <a:r>
              <a:rPr lang="en-US" sz="1200" b="1" dirty="0" smtClean="0"/>
              <a:t>***</a:t>
            </a:r>
            <a:endParaRPr lang="en-US" sz="1200" b="1" dirty="0"/>
          </a:p>
          <a:p>
            <a:r>
              <a:rPr lang="en-US" sz="2200" b="1" dirty="0"/>
              <a:t>Americans </a:t>
            </a:r>
            <a:r>
              <a:rPr lang="en-US" sz="2200" b="1" dirty="0" smtClean="0"/>
              <a:t>w/out </a:t>
            </a:r>
            <a:r>
              <a:rPr lang="en-US" sz="2200" b="1" dirty="0"/>
              <a:t>insurance </a:t>
            </a:r>
            <a:r>
              <a:rPr lang="en-US" sz="2200" b="1" dirty="0" smtClean="0"/>
              <a:t>49% </a:t>
            </a:r>
            <a:r>
              <a:rPr lang="en-US" sz="2200" b="1" dirty="0"/>
              <a:t>less </a:t>
            </a:r>
            <a:r>
              <a:rPr lang="en-US" sz="2200" b="1" dirty="0" smtClean="0"/>
              <a:t>likely </a:t>
            </a:r>
            <a:r>
              <a:rPr lang="en-US" sz="1200" b="1" dirty="0" smtClean="0"/>
              <a:t>***</a:t>
            </a:r>
          </a:p>
          <a:p>
            <a:r>
              <a:rPr lang="en-US" sz="2200" b="1" dirty="0" smtClean="0"/>
              <a:t>Individuals living in the 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</a:t>
            </a:r>
            <a:r>
              <a:rPr lang="en-US" sz="2200" b="1" dirty="0" smtClean="0"/>
              <a:t>highest </a:t>
            </a:r>
            <a:r>
              <a:rPr lang="en-US" sz="2200" b="1" dirty="0" smtClean="0"/>
              <a:t>quintile households  88</a:t>
            </a:r>
            <a:r>
              <a:rPr lang="en-US" sz="2200" b="1" dirty="0" smtClean="0"/>
              <a:t>% more likely </a:t>
            </a:r>
            <a:r>
              <a:rPr lang="en-US" sz="1200" b="1" dirty="0" smtClean="0"/>
              <a:t>***</a:t>
            </a:r>
          </a:p>
          <a:p>
            <a:r>
              <a:rPr lang="en-US" sz="2200" b="1" dirty="0"/>
              <a:t>Individuals living  </a:t>
            </a:r>
            <a:r>
              <a:rPr lang="en-US" sz="2200" b="1" dirty="0" smtClean="0"/>
              <a:t>in the highest </a:t>
            </a:r>
            <a:r>
              <a:rPr lang="en-US" sz="2200" b="1" dirty="0" smtClean="0"/>
              <a:t>quintile households </a:t>
            </a:r>
            <a:r>
              <a:rPr lang="en-US" sz="2200" b="1" dirty="0" smtClean="0"/>
              <a:t>45% more likely </a:t>
            </a:r>
            <a:r>
              <a:rPr lang="en-US" sz="1200" b="1" dirty="0" smtClean="0"/>
              <a:t>**</a:t>
            </a:r>
            <a:endParaRPr lang="en-US" sz="1200" b="1" dirty="0"/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2806684" y="5080344"/>
            <a:ext cx="6099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***significant at the 0.01 level,  **significant at the 0.05 level,  *significant at the 0.10 level</a:t>
            </a:r>
          </a:p>
        </p:txBody>
      </p:sp>
    </p:spTree>
    <p:extLst>
      <p:ext uri="{BB962C8B-B14F-4D97-AF65-F5344CB8AC3E}">
        <p14:creationId xmlns:p14="http://schemas.microsoft.com/office/powerpoint/2010/main" val="39304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23380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606488"/>
              </p:ext>
            </p:extLst>
          </p:nvPr>
        </p:nvGraphicFramePr>
        <p:xfrm>
          <a:off x="448965" y="374900"/>
          <a:ext cx="7940660" cy="4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991873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746782"/>
              </p:ext>
            </p:extLst>
          </p:nvPr>
        </p:nvGraphicFramePr>
        <p:xfrm>
          <a:off x="754375" y="222195"/>
          <a:ext cx="7482545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9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6558079" cy="9162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Hospital Services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138425"/>
            <a:ext cx="8246070" cy="3664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Quality</a:t>
            </a:r>
          </a:p>
          <a:p>
            <a:r>
              <a:rPr lang="en-US" sz="2200" b="1" dirty="0" smtClean="0"/>
              <a:t>Americans w/ private insurance 66% more likely </a:t>
            </a:r>
            <a:r>
              <a:rPr lang="en-US" sz="1200" b="1" dirty="0" smtClean="0"/>
              <a:t>***</a:t>
            </a:r>
          </a:p>
          <a:p>
            <a:r>
              <a:rPr lang="en-US" sz="2200" b="1" dirty="0" smtClean="0"/>
              <a:t>Minorities 51% less likely </a:t>
            </a:r>
            <a:r>
              <a:rPr lang="en-US" sz="1200" b="1" dirty="0" smtClean="0"/>
              <a:t>***</a:t>
            </a:r>
          </a:p>
          <a:p>
            <a:pPr marL="0" indent="0">
              <a:buNone/>
            </a:pPr>
            <a:r>
              <a:rPr lang="en-US" sz="2400" b="1" dirty="0" smtClean="0"/>
              <a:t>Satisfaction</a:t>
            </a:r>
            <a:endParaRPr lang="en-US" sz="2400" b="1" dirty="0"/>
          </a:p>
          <a:p>
            <a:r>
              <a:rPr lang="en-US" sz="2200" b="1" dirty="0"/>
              <a:t>Americans w/ private insurance </a:t>
            </a:r>
            <a:r>
              <a:rPr lang="en-US" sz="2200" b="1" dirty="0" smtClean="0"/>
              <a:t>100% </a:t>
            </a:r>
            <a:r>
              <a:rPr lang="en-US" sz="2200" b="1" dirty="0"/>
              <a:t>more </a:t>
            </a:r>
            <a:r>
              <a:rPr lang="en-US" sz="2200" b="1" dirty="0" smtClean="0"/>
              <a:t>likely </a:t>
            </a:r>
            <a:r>
              <a:rPr lang="en-US" sz="1200" b="1" dirty="0" smtClean="0"/>
              <a:t>***</a:t>
            </a:r>
            <a:endParaRPr lang="en-US" sz="1200" b="1" dirty="0"/>
          </a:p>
          <a:p>
            <a:r>
              <a:rPr lang="en-US" sz="2200" b="1" dirty="0" smtClean="0"/>
              <a:t>Minorities 44% </a:t>
            </a:r>
            <a:r>
              <a:rPr lang="en-US" sz="2200" b="1" dirty="0"/>
              <a:t>less </a:t>
            </a:r>
            <a:r>
              <a:rPr lang="en-US" sz="2200" b="1" dirty="0" smtClean="0"/>
              <a:t>likely </a:t>
            </a:r>
            <a:r>
              <a:rPr lang="en-US" sz="1200" b="1" dirty="0" smtClean="0"/>
              <a:t>**</a:t>
            </a:r>
          </a:p>
          <a:p>
            <a:r>
              <a:rPr lang="en-US" sz="2200" b="1" dirty="0" smtClean="0"/>
              <a:t>Individuals living in </a:t>
            </a:r>
            <a:r>
              <a:rPr lang="en-US" sz="2200" b="1" dirty="0" smtClean="0"/>
              <a:t>the highest </a:t>
            </a:r>
            <a:r>
              <a:rPr lang="en-US" sz="2200" b="1" dirty="0" smtClean="0"/>
              <a:t>quintile households </a:t>
            </a:r>
            <a:r>
              <a:rPr lang="en-US" sz="2200" b="1" dirty="0" smtClean="0"/>
              <a:t>77% more likely </a:t>
            </a:r>
            <a:r>
              <a:rPr lang="en-US" sz="1200" b="1" dirty="0" smtClean="0"/>
              <a:t>*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06684" y="5080344"/>
            <a:ext cx="6099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***significant at the 0.01 level,  **significant at the 0.05 level,  *significant at the 0.10 level</a:t>
            </a:r>
          </a:p>
        </p:txBody>
      </p:sp>
    </p:spTree>
    <p:extLst>
      <p:ext uri="{BB962C8B-B14F-4D97-AF65-F5344CB8AC3E}">
        <p14:creationId xmlns:p14="http://schemas.microsoft.com/office/powerpoint/2010/main" val="1855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974137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666449"/>
              </p:ext>
            </p:extLst>
          </p:nvPr>
        </p:nvGraphicFramePr>
        <p:xfrm>
          <a:off x="448965" y="222195"/>
          <a:ext cx="7940660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663099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555774"/>
              </p:ext>
            </p:extLst>
          </p:nvPr>
        </p:nvGraphicFramePr>
        <p:xfrm>
          <a:off x="296260" y="54244"/>
          <a:ext cx="7940659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6558079" cy="9162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Family Doctor Services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138425"/>
            <a:ext cx="8246070" cy="3664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Quality</a:t>
            </a:r>
          </a:p>
          <a:p>
            <a:r>
              <a:rPr lang="en-US" sz="2200" b="1" dirty="0" smtClean="0"/>
              <a:t>Females 36% more likely </a:t>
            </a:r>
            <a:r>
              <a:rPr lang="en-US" sz="1200" b="1" dirty="0" smtClean="0"/>
              <a:t>**</a:t>
            </a:r>
          </a:p>
          <a:p>
            <a:r>
              <a:rPr lang="en-US" sz="2200" b="1" dirty="0" smtClean="0"/>
              <a:t>Individuals 60-64 years old 1.27 times more likely </a:t>
            </a:r>
            <a:r>
              <a:rPr lang="en-US" sz="1200" b="1" dirty="0" smtClean="0"/>
              <a:t>*</a:t>
            </a:r>
          </a:p>
          <a:p>
            <a:r>
              <a:rPr lang="en-US" sz="2200" b="1" dirty="0" smtClean="0"/>
              <a:t>Individuals living </a:t>
            </a:r>
            <a:r>
              <a:rPr lang="en-US" sz="2200" b="1" dirty="0" smtClean="0"/>
              <a:t>in </a:t>
            </a:r>
            <a:r>
              <a:rPr lang="en-US" sz="2200" b="1" dirty="0"/>
              <a:t>the highest </a:t>
            </a:r>
            <a:r>
              <a:rPr lang="en-US" sz="2200" b="1" dirty="0" smtClean="0"/>
              <a:t>quintile households </a:t>
            </a:r>
            <a:r>
              <a:rPr lang="en-US" sz="2200" b="1" dirty="0" smtClean="0"/>
              <a:t>62% </a:t>
            </a:r>
            <a:r>
              <a:rPr lang="en-US" sz="2200" b="1" dirty="0"/>
              <a:t>more </a:t>
            </a:r>
            <a:r>
              <a:rPr lang="en-US" sz="2200" b="1" dirty="0" smtClean="0"/>
              <a:t>likely </a:t>
            </a:r>
            <a:r>
              <a:rPr lang="en-US" sz="1200" b="1" dirty="0" smtClean="0"/>
              <a:t>*</a:t>
            </a:r>
          </a:p>
          <a:p>
            <a:pPr marL="0" indent="0">
              <a:buNone/>
            </a:pPr>
            <a:r>
              <a:rPr lang="en-US" sz="2400" b="1" dirty="0" smtClean="0"/>
              <a:t>Satisfaction</a:t>
            </a:r>
            <a:endParaRPr lang="en-US" sz="2400" b="1" dirty="0"/>
          </a:p>
          <a:p>
            <a:r>
              <a:rPr lang="en-US" sz="2200" b="1" dirty="0"/>
              <a:t>Americans w/ private insurance </a:t>
            </a:r>
            <a:r>
              <a:rPr lang="en-US" sz="2200" b="1" dirty="0" smtClean="0"/>
              <a:t>52% </a:t>
            </a:r>
            <a:r>
              <a:rPr lang="en-US" sz="2200" b="1" dirty="0"/>
              <a:t>more </a:t>
            </a:r>
            <a:r>
              <a:rPr lang="en-US" sz="2200" b="1" dirty="0" smtClean="0"/>
              <a:t>likely </a:t>
            </a:r>
            <a:r>
              <a:rPr lang="en-US" sz="1300" b="1" dirty="0" smtClean="0"/>
              <a:t>*</a:t>
            </a:r>
            <a:endParaRPr lang="en-US" sz="1300" b="1" dirty="0"/>
          </a:p>
          <a:p>
            <a:r>
              <a:rPr lang="en-US" sz="2200" b="1" dirty="0"/>
              <a:t>Individuals 60-64 years old </a:t>
            </a:r>
            <a:r>
              <a:rPr lang="en-US" sz="2200" b="1" dirty="0" smtClean="0"/>
              <a:t>2.14 </a:t>
            </a:r>
            <a:r>
              <a:rPr lang="en-US" sz="2200" b="1" dirty="0"/>
              <a:t>times more likely </a:t>
            </a:r>
            <a:r>
              <a:rPr lang="en-US" sz="1300" b="1" dirty="0" smtClean="0"/>
              <a:t>**</a:t>
            </a:r>
            <a:endParaRPr lang="en-US" sz="1300" b="1" dirty="0"/>
          </a:p>
          <a:p>
            <a:r>
              <a:rPr lang="en-US" sz="2200" b="1" dirty="0" smtClean="0"/>
              <a:t>Individuals w/ high school education 1.29 times more likely </a:t>
            </a:r>
            <a:r>
              <a:rPr lang="en-US" sz="1300" b="1" dirty="0" smtClean="0"/>
              <a:t>**</a:t>
            </a:r>
          </a:p>
          <a:p>
            <a:r>
              <a:rPr lang="en-US" sz="2200" b="1" dirty="0" smtClean="0"/>
              <a:t>Individuals w/ some college education 2.12 times more likely </a:t>
            </a:r>
            <a:r>
              <a:rPr lang="en-US" sz="1300" b="1" dirty="0" smtClean="0"/>
              <a:t>***</a:t>
            </a:r>
          </a:p>
          <a:p>
            <a:r>
              <a:rPr lang="en-US" sz="2200" b="1" dirty="0"/>
              <a:t>Individuals w/ </a:t>
            </a:r>
            <a:r>
              <a:rPr lang="en-US" sz="2200" b="1" dirty="0" smtClean="0"/>
              <a:t>college or higher education 1.18 times more </a:t>
            </a:r>
            <a:r>
              <a:rPr lang="en-US" sz="2200" b="1" dirty="0"/>
              <a:t>likely </a:t>
            </a:r>
            <a:r>
              <a:rPr lang="en-US" sz="1300" b="1" dirty="0"/>
              <a:t>*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06684" y="5080344"/>
            <a:ext cx="6099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***significant at the 0.01 level,  **significant at the 0.05 level,  *significant at the 0.10 level</a:t>
            </a:r>
          </a:p>
        </p:txBody>
      </p:sp>
    </p:spTree>
    <p:extLst>
      <p:ext uri="{BB962C8B-B14F-4D97-AF65-F5344CB8AC3E}">
        <p14:creationId xmlns:p14="http://schemas.microsoft.com/office/powerpoint/2010/main" val="1855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599714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372096"/>
              </p:ext>
            </p:extLst>
          </p:nvPr>
        </p:nvGraphicFramePr>
        <p:xfrm>
          <a:off x="754375" y="222195"/>
          <a:ext cx="7635251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025552"/>
              </p:ext>
            </p:extLst>
          </p:nvPr>
        </p:nvGraphicFramePr>
        <p:xfrm>
          <a:off x="448965" y="222195"/>
          <a:ext cx="8246070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338184"/>
              </p:ext>
            </p:extLst>
          </p:nvPr>
        </p:nvGraphicFramePr>
        <p:xfrm>
          <a:off x="448965" y="69490"/>
          <a:ext cx="7787955" cy="503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5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2195"/>
            <a:ext cx="6558079" cy="91623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Specialist Services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138425"/>
            <a:ext cx="8246070" cy="35122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Quality</a:t>
            </a:r>
          </a:p>
          <a:p>
            <a:r>
              <a:rPr lang="en-US" sz="2200" b="1" dirty="0" smtClean="0"/>
              <a:t>Americans w/ private insurance 100% more likely </a:t>
            </a:r>
            <a:r>
              <a:rPr lang="en-US" sz="1300" b="1" dirty="0" smtClean="0"/>
              <a:t>***</a:t>
            </a:r>
          </a:p>
          <a:p>
            <a:r>
              <a:rPr lang="en-US" sz="2200" b="1" dirty="0" smtClean="0"/>
              <a:t>Females 1.27 times more likely </a:t>
            </a:r>
            <a:r>
              <a:rPr lang="en-US" sz="1300" b="1" dirty="0" smtClean="0"/>
              <a:t>***</a:t>
            </a:r>
          </a:p>
          <a:p>
            <a:r>
              <a:rPr lang="en-US" sz="2200" b="1" dirty="0" smtClean="0"/>
              <a:t>Minorities 43% less likely </a:t>
            </a:r>
            <a:r>
              <a:rPr lang="en-US" sz="1300" b="1" dirty="0" smtClean="0"/>
              <a:t>**</a:t>
            </a:r>
          </a:p>
          <a:p>
            <a:r>
              <a:rPr lang="en-US" sz="2200" b="1" dirty="0"/>
              <a:t>Households in the highest quintile </a:t>
            </a:r>
            <a:r>
              <a:rPr lang="en-US" sz="2200" b="1" dirty="0" smtClean="0"/>
              <a:t>1.32 times more likely </a:t>
            </a:r>
            <a:r>
              <a:rPr lang="en-US" sz="1300" b="1" dirty="0" smtClean="0"/>
              <a:t>***</a:t>
            </a:r>
          </a:p>
          <a:p>
            <a:pPr marL="0" indent="0">
              <a:buNone/>
            </a:pPr>
            <a:r>
              <a:rPr lang="en-US" sz="2600" b="1" dirty="0" smtClean="0"/>
              <a:t>Satisfaction</a:t>
            </a:r>
            <a:endParaRPr lang="en-US" sz="2600" b="1" dirty="0"/>
          </a:p>
          <a:p>
            <a:r>
              <a:rPr lang="en-US" sz="2200" b="1" dirty="0"/>
              <a:t>Americans w/ private insurance </a:t>
            </a:r>
            <a:r>
              <a:rPr lang="en-US" sz="2200" b="1" dirty="0" smtClean="0"/>
              <a:t>1.41 times</a:t>
            </a:r>
            <a:r>
              <a:rPr lang="en-US" sz="2200" b="1" dirty="0" smtClean="0"/>
              <a:t> </a:t>
            </a:r>
            <a:r>
              <a:rPr lang="en-US" sz="2200" b="1" dirty="0"/>
              <a:t>more </a:t>
            </a:r>
            <a:r>
              <a:rPr lang="en-US" sz="2200" b="1" dirty="0" smtClean="0"/>
              <a:t>likely </a:t>
            </a:r>
            <a:r>
              <a:rPr lang="en-US" sz="1500" b="1" dirty="0" smtClean="0"/>
              <a:t>***</a:t>
            </a:r>
            <a:endParaRPr lang="en-US" sz="1500" b="1" dirty="0"/>
          </a:p>
          <a:p>
            <a:r>
              <a:rPr lang="en-US" sz="2200" b="1" dirty="0" smtClean="0"/>
              <a:t>Individuals 30-39 years old 74% </a:t>
            </a:r>
            <a:r>
              <a:rPr lang="en-US" sz="2200" b="1" dirty="0"/>
              <a:t>less </a:t>
            </a:r>
            <a:r>
              <a:rPr lang="en-US" sz="2200" b="1" dirty="0" smtClean="0"/>
              <a:t>likely </a:t>
            </a:r>
            <a:r>
              <a:rPr lang="en-US" sz="1500" b="1" dirty="0" smtClean="0"/>
              <a:t>***</a:t>
            </a:r>
          </a:p>
          <a:p>
            <a:r>
              <a:rPr lang="en-US" sz="2200" b="1" dirty="0" smtClean="0"/>
              <a:t>Individuals 40-49 years old 63% less likely *</a:t>
            </a:r>
            <a:endParaRPr lang="en-US" sz="2200" b="1" dirty="0" smtClean="0"/>
          </a:p>
          <a:p>
            <a:r>
              <a:rPr lang="en-US" sz="2200" b="1" dirty="0"/>
              <a:t>Individuals w/ high school education </a:t>
            </a:r>
            <a:r>
              <a:rPr lang="en-US" sz="2200" b="1" dirty="0" smtClean="0"/>
              <a:t>1.49 </a:t>
            </a:r>
            <a:r>
              <a:rPr lang="en-US" sz="2200" b="1" dirty="0"/>
              <a:t>times more likely </a:t>
            </a:r>
            <a:r>
              <a:rPr lang="en-US" sz="1500" b="1" dirty="0" smtClean="0"/>
              <a:t>*</a:t>
            </a:r>
            <a:endParaRPr lang="en-US" sz="1500" b="1" dirty="0"/>
          </a:p>
          <a:p>
            <a:r>
              <a:rPr lang="en-US" sz="2200" b="1" dirty="0"/>
              <a:t>Individuals w/ some college education </a:t>
            </a:r>
            <a:r>
              <a:rPr lang="en-US" sz="2200" b="1" dirty="0" smtClean="0"/>
              <a:t>3.44 </a:t>
            </a:r>
            <a:r>
              <a:rPr lang="en-US" sz="2200" b="1" dirty="0"/>
              <a:t>times more likely </a:t>
            </a:r>
            <a:r>
              <a:rPr lang="en-US" sz="1500" b="1" dirty="0"/>
              <a:t>***</a:t>
            </a:r>
          </a:p>
          <a:p>
            <a:r>
              <a:rPr lang="en-US" sz="2200" b="1" dirty="0"/>
              <a:t>Individuals </a:t>
            </a:r>
            <a:r>
              <a:rPr lang="en-US" sz="2200" b="1" dirty="0" smtClean="0"/>
              <a:t>living in the 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lowest quintile households 1.52 </a:t>
            </a:r>
            <a:r>
              <a:rPr lang="en-US" sz="2200" b="1" dirty="0"/>
              <a:t>times more likely </a:t>
            </a:r>
            <a:r>
              <a:rPr lang="en-US" sz="1500" b="1" dirty="0" smtClean="0"/>
              <a:t>**</a:t>
            </a:r>
          </a:p>
          <a:p>
            <a:r>
              <a:rPr lang="en-US" sz="2000" b="1" dirty="0" smtClean="0"/>
              <a:t>Individuals </a:t>
            </a:r>
            <a:r>
              <a:rPr lang="en-US" sz="2000" b="1" dirty="0"/>
              <a:t>living in the </a:t>
            </a:r>
            <a:r>
              <a:rPr lang="en-US" sz="2000" b="1" dirty="0" smtClean="0"/>
              <a:t>middle quintile </a:t>
            </a:r>
            <a:r>
              <a:rPr lang="en-US" sz="2000" b="1" dirty="0"/>
              <a:t>households </a:t>
            </a:r>
            <a:r>
              <a:rPr lang="en-US" sz="2000" b="1" dirty="0" smtClean="0"/>
              <a:t>100% </a:t>
            </a:r>
            <a:r>
              <a:rPr lang="en-US" sz="2000" b="1" dirty="0"/>
              <a:t>more likely </a:t>
            </a:r>
            <a:r>
              <a:rPr lang="en-US" sz="1500" b="1" dirty="0" smtClean="0"/>
              <a:t>*</a:t>
            </a:r>
            <a:endParaRPr lang="en-US" sz="15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06684" y="5080344"/>
            <a:ext cx="6099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***significant at the 0.01 level,  **significant at the 0.05 level,  *significant at the 0.10 level</a:t>
            </a:r>
          </a:p>
        </p:txBody>
      </p:sp>
    </p:spTree>
    <p:extLst>
      <p:ext uri="{BB962C8B-B14F-4D97-AF65-F5344CB8AC3E}">
        <p14:creationId xmlns:p14="http://schemas.microsoft.com/office/powerpoint/2010/main" val="1855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6875" y="69490"/>
            <a:ext cx="6710784" cy="1143000"/>
          </a:xfrm>
        </p:spPr>
        <p:txBody>
          <a:bodyPr/>
          <a:lstStyle/>
          <a:p>
            <a:pPr algn="l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985720"/>
            <a:ext cx="6871725" cy="10689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Health care reform debate in Canada and US</a:t>
            </a:r>
          </a:p>
          <a:p>
            <a:r>
              <a:rPr lang="en-US" sz="2400" b="1" dirty="0" smtClean="0"/>
              <a:t>2010 Patient Protection and Affordable Care Act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1517900" y="2040184"/>
            <a:ext cx="2595985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accent1"/>
                </a:solidFill>
              </a:rPr>
              <a:t>Obamacare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517900" y="2509781"/>
            <a:ext cx="3664920" cy="12246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multi-tiered system</a:t>
            </a:r>
          </a:p>
          <a:p>
            <a:r>
              <a:rPr lang="en-US" sz="2400" b="1" dirty="0" smtClean="0"/>
              <a:t>not universal coverage</a:t>
            </a:r>
          </a:p>
          <a:p>
            <a:r>
              <a:rPr lang="en-US" sz="2400" b="1" dirty="0" smtClean="0"/>
              <a:t>not equal access</a:t>
            </a:r>
            <a:endParaRPr lang="en-US" sz="2400" b="1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5182820" y="2036964"/>
            <a:ext cx="305410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Canada’s Medicare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182820" y="2485448"/>
            <a:ext cx="3664920" cy="1248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single payer system </a:t>
            </a:r>
          </a:p>
          <a:p>
            <a:r>
              <a:rPr lang="en-US" sz="2400" b="1" dirty="0"/>
              <a:t>u</a:t>
            </a:r>
            <a:r>
              <a:rPr lang="en-US" sz="2400" b="1" dirty="0" smtClean="0"/>
              <a:t>niversal coverage</a:t>
            </a:r>
          </a:p>
          <a:p>
            <a:r>
              <a:rPr lang="en-US" sz="2400" b="1" dirty="0"/>
              <a:t>e</a:t>
            </a:r>
            <a:r>
              <a:rPr lang="en-US" sz="2400" b="1" dirty="0" smtClean="0"/>
              <a:t>qual access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30"/>
            <a:ext cx="7177135" cy="38176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/>
              <a:t>Having </a:t>
            </a:r>
            <a:r>
              <a:rPr lang="en-US" sz="2200" b="1" dirty="0"/>
              <a:t>health care insurance </a:t>
            </a:r>
            <a:r>
              <a:rPr lang="en-US" sz="2200" b="1" dirty="0" smtClean="0"/>
              <a:t>does affect </a:t>
            </a:r>
            <a:r>
              <a:rPr lang="en-US" sz="2200" b="1" dirty="0"/>
              <a:t>a patient’s perception of the quality of health care services he/she received and his/her rate of satisfaction of these </a:t>
            </a:r>
            <a:r>
              <a:rPr lang="en-US" sz="2200" b="1" dirty="0" smtClean="0"/>
              <a:t>services.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/>
              <a:t>Americans </a:t>
            </a:r>
            <a:r>
              <a:rPr lang="en-US" sz="2200" b="1" dirty="0"/>
              <a:t>with private insurance </a:t>
            </a:r>
            <a:r>
              <a:rPr lang="en-US" sz="2200" b="1" dirty="0" smtClean="0"/>
              <a:t>are most </a:t>
            </a:r>
            <a:r>
              <a:rPr lang="en-US" sz="2200" b="1" dirty="0"/>
              <a:t>likely to positively perceive the quality of the health care services they received, and be satisfied </a:t>
            </a:r>
            <a:r>
              <a:rPr lang="en-US" sz="2200" b="1" dirty="0" smtClean="0"/>
              <a:t>with </a:t>
            </a:r>
            <a:r>
              <a:rPr lang="en-US" sz="2200" b="1" dirty="0" smtClean="0"/>
              <a:t>them.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/>
              <a:t>No statistical significance between Canadians and Americans with insurance through government programs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278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Canada’s Medicare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443835"/>
            <a:ext cx="7177135" cy="42757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Covers Canadian citizens in Canada and  permanent residents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Covers medically necessary physician, hospital, and surgical-dental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Administered by the provinces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Health care premiums in British Columbia, Alberta, Ontario, and Quebec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Private insurance </a:t>
            </a:r>
            <a:r>
              <a:rPr lang="en-US" sz="2400" b="1" dirty="0" smtClean="0"/>
              <a:t>needed for </a:t>
            </a:r>
            <a:r>
              <a:rPr lang="en-US" sz="2400" b="1" dirty="0" smtClean="0"/>
              <a:t>services not covered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265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Research Questions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30"/>
            <a:ext cx="7177135" cy="366492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b="1" dirty="0" smtClean="0"/>
              <a:t>Does having health care insurance affect a patient’s perception </a:t>
            </a:r>
            <a:r>
              <a:rPr lang="en-US" sz="2400" b="1" dirty="0"/>
              <a:t>of the quality </a:t>
            </a:r>
            <a:r>
              <a:rPr lang="en-US" sz="2400" b="1" dirty="0" smtClean="0"/>
              <a:t>of health care </a:t>
            </a:r>
            <a:r>
              <a:rPr lang="en-US" sz="2400" b="1" dirty="0"/>
              <a:t>services </a:t>
            </a:r>
            <a:r>
              <a:rPr lang="en-US" sz="2400" b="1" dirty="0" smtClean="0"/>
              <a:t>he/she received and his/her rate of </a:t>
            </a:r>
            <a:r>
              <a:rPr lang="en-US" sz="2400" b="1" dirty="0"/>
              <a:t>satisfaction </a:t>
            </a:r>
            <a:r>
              <a:rPr lang="en-US" sz="2400" b="1" dirty="0" smtClean="0"/>
              <a:t>of these services?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 smtClean="0"/>
              <a:t>If so, the patients of which type of health care insurance are the most likely to positively perceive the quality of the health care services they received?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b="1" dirty="0" smtClean="0"/>
              <a:t>The </a:t>
            </a:r>
            <a:r>
              <a:rPr lang="en-US" sz="2400" b="1" dirty="0"/>
              <a:t>patients of which type of health care insurance are the most likely to </a:t>
            </a:r>
            <a:r>
              <a:rPr lang="en-US" sz="2400" b="1" dirty="0" smtClean="0"/>
              <a:t>be satisfied with the health </a:t>
            </a:r>
            <a:r>
              <a:rPr lang="en-US" sz="2400" b="1" dirty="0"/>
              <a:t>care services </a:t>
            </a:r>
            <a:r>
              <a:rPr lang="en-US" sz="2400" b="1" dirty="0" smtClean="0"/>
              <a:t>they </a:t>
            </a:r>
            <a:r>
              <a:rPr lang="en-US" sz="2400" b="1" dirty="0"/>
              <a:t>received</a:t>
            </a:r>
            <a:r>
              <a:rPr lang="en-US" sz="2400" b="1" dirty="0" smtClean="0"/>
              <a:t>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175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Hypotheses</a:t>
            </a:r>
            <a:endParaRPr lang="en-US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670605" y="1291130"/>
            <a:ext cx="7177135" cy="427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200" b="1" dirty="0"/>
              <a:t>H</a:t>
            </a:r>
            <a:r>
              <a:rPr lang="en-US" sz="2200" b="1" dirty="0" smtClean="0"/>
              <a:t>aving health care insurance will affect a patient’s perception of the quality of health care services he/she received and his/her rate of satisfaction of these services.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/>
              <a:t>Canadians and Americans with private insurance will </a:t>
            </a:r>
            <a:r>
              <a:rPr lang="en-US" sz="2200" b="1" dirty="0" smtClean="0"/>
              <a:t>be the </a:t>
            </a:r>
            <a:r>
              <a:rPr lang="en-US" sz="2200" b="1" dirty="0" smtClean="0"/>
              <a:t>ones most likely to positively perceive the quality of the health care services they received, and be satisfied </a:t>
            </a:r>
            <a:r>
              <a:rPr lang="en-US" sz="2200" b="1" dirty="0" smtClean="0"/>
              <a:t>with </a:t>
            </a:r>
            <a:r>
              <a:rPr lang="en-US" sz="2200" b="1" dirty="0" smtClean="0"/>
              <a:t>them.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/>
              <a:t>Americans with no health care insurance will be the least likely to do so, and Americans enrolled in government programs will fall somewhere in between. 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/>
          </a:p>
          <a:p>
            <a:pPr marL="0" indent="0">
              <a:buFont typeface="Arial" pitchFamily="34" charset="0"/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193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61455" y="1291130"/>
            <a:ext cx="7482545" cy="41230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Dataset</a:t>
            </a:r>
          </a:p>
          <a:p>
            <a:pPr marL="233363" indent="-233363"/>
            <a:r>
              <a:rPr lang="en-US" sz="2400" b="1" dirty="0" smtClean="0"/>
              <a:t>Joint Canada/United States Survey of Health, 2002-2003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Study sample size = 6,610 (2,750 Canadians + 3,860 Americans)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Study subjects = working-age adults (18 to 64 year olds)</a:t>
            </a:r>
          </a:p>
          <a:p>
            <a:pPr marL="0" indent="0">
              <a:buNone/>
            </a:pPr>
            <a:r>
              <a:rPr lang="en-US" b="1" dirty="0" smtClean="0"/>
              <a:t>Dependent Variables</a:t>
            </a:r>
          </a:p>
          <a:p>
            <a:pPr marL="233363" indent="-233363"/>
            <a:r>
              <a:rPr lang="en-US" sz="2400" b="1" dirty="0" smtClean="0"/>
              <a:t>Patient’s (1) perception of quality and (2) rate of satisfaction  of services received: </a:t>
            </a:r>
          </a:p>
          <a:p>
            <a:pPr marL="344488" indent="-111125">
              <a:buFont typeface="+mj-lt"/>
              <a:buAutoNum type="alphaLcParenR"/>
            </a:pPr>
            <a:r>
              <a:rPr lang="en-US" sz="2400" b="1" dirty="0" smtClean="0"/>
              <a:t>  health </a:t>
            </a:r>
          </a:p>
          <a:p>
            <a:pPr marL="344488" indent="-111125">
              <a:buFont typeface="+mj-lt"/>
              <a:buAutoNum type="alphaLcParenR"/>
            </a:pPr>
            <a:r>
              <a:rPr lang="en-US" sz="2400" b="1" dirty="0" smtClean="0"/>
              <a:t>  hospital </a:t>
            </a:r>
          </a:p>
          <a:p>
            <a:pPr marL="344488" indent="-111125">
              <a:buFont typeface="+mj-lt"/>
              <a:buAutoNum type="alphaLcParenR"/>
            </a:pPr>
            <a:r>
              <a:rPr lang="en-US" sz="2400" b="1" dirty="0"/>
              <a:t> </a:t>
            </a:r>
            <a:r>
              <a:rPr lang="en-US" sz="2400" b="1" dirty="0" smtClean="0"/>
              <a:t> family doctor</a:t>
            </a:r>
          </a:p>
          <a:p>
            <a:pPr marL="344488" indent="-111125">
              <a:buFont typeface="+mj-lt"/>
              <a:buAutoNum type="alphaLcParenR"/>
            </a:pPr>
            <a:r>
              <a:rPr lang="en-US" sz="2400" b="1" dirty="0"/>
              <a:t> </a:t>
            </a:r>
            <a:r>
              <a:rPr lang="en-US" sz="2400" b="1" dirty="0" smtClean="0"/>
              <a:t>specialist </a:t>
            </a:r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618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900" y="527605"/>
            <a:ext cx="6710784" cy="763525"/>
          </a:xfrm>
        </p:spPr>
        <p:txBody>
          <a:bodyPr/>
          <a:lstStyle/>
          <a:p>
            <a:pPr algn="l"/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1388" y="1291130"/>
            <a:ext cx="7482545" cy="381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Independent Variable</a:t>
            </a:r>
            <a:endParaRPr lang="en-US" b="1" dirty="0"/>
          </a:p>
          <a:p>
            <a:pPr marL="233363" indent="-233363"/>
            <a:r>
              <a:rPr lang="en-US" sz="2000" b="1" dirty="0" smtClean="0"/>
              <a:t>Patient’s type of health insurance: Canada, US private, </a:t>
            </a:r>
          </a:p>
          <a:p>
            <a:pPr marL="233363" indent="-233363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US government program, or US uninsured</a:t>
            </a:r>
          </a:p>
          <a:p>
            <a:pPr marL="0" indent="0">
              <a:buNone/>
            </a:pPr>
            <a:r>
              <a:rPr lang="en-US" b="1" dirty="0" smtClean="0"/>
              <a:t>Control Variables</a:t>
            </a:r>
            <a:endParaRPr lang="en-US" b="1" dirty="0"/>
          </a:p>
          <a:p>
            <a:pPr marL="233363" indent="-233363"/>
            <a:r>
              <a:rPr lang="en-US" sz="2000" b="1" dirty="0" smtClean="0"/>
              <a:t>Sex, Race/Ethnicity, Age, Education, Marital Status, Household Income </a:t>
            </a:r>
          </a:p>
          <a:p>
            <a:pPr marL="0" indent="0">
              <a:buNone/>
            </a:pPr>
            <a:r>
              <a:rPr lang="en-US" b="1" dirty="0" smtClean="0"/>
              <a:t>Statistical Methods</a:t>
            </a:r>
            <a:endParaRPr lang="en-CA" b="1" dirty="0" smtClean="0">
              <a:solidFill>
                <a:srgbClr val="C00000"/>
              </a:solidFill>
            </a:endParaRPr>
          </a:p>
          <a:p>
            <a:pPr marL="233363" indent="-233363"/>
            <a:r>
              <a:rPr lang="en-US" sz="2000" b="1" dirty="0" smtClean="0">
                <a:solidFill>
                  <a:srgbClr val="000000"/>
                </a:solidFill>
              </a:rPr>
              <a:t>Bivariate </a:t>
            </a:r>
            <a:r>
              <a:rPr lang="en-US" sz="2000" b="1" dirty="0">
                <a:solidFill>
                  <a:srgbClr val="000000"/>
                </a:solidFill>
              </a:rPr>
              <a:t>descriptive statistics using design effects </a:t>
            </a:r>
            <a:r>
              <a:rPr lang="en-US" sz="1800" b="1" dirty="0">
                <a:solidFill>
                  <a:srgbClr val="000000"/>
                </a:solidFill>
              </a:rPr>
              <a:t>(SURVEYFREQ)</a:t>
            </a:r>
          </a:p>
          <a:p>
            <a:pPr marL="233363" indent="-233363"/>
            <a:r>
              <a:rPr lang="en-US" sz="2000" b="1" dirty="0">
                <a:solidFill>
                  <a:srgbClr val="000000"/>
                </a:solidFill>
              </a:rPr>
              <a:t>L</a:t>
            </a:r>
            <a:r>
              <a:rPr lang="en-US" sz="2000" b="1" dirty="0" smtClean="0">
                <a:solidFill>
                  <a:srgbClr val="000000"/>
                </a:solidFill>
              </a:rPr>
              <a:t>ogistic </a:t>
            </a:r>
            <a:r>
              <a:rPr lang="en-US" sz="2000" b="1" dirty="0">
                <a:solidFill>
                  <a:srgbClr val="000000"/>
                </a:solidFill>
              </a:rPr>
              <a:t>regression models with design effects (</a:t>
            </a:r>
            <a:r>
              <a:rPr lang="en-US" sz="1800" b="1" dirty="0">
                <a:solidFill>
                  <a:srgbClr val="000000"/>
                </a:solidFill>
              </a:rPr>
              <a:t>SURVEYLOGISTIC</a:t>
            </a:r>
            <a:r>
              <a:rPr lang="en-US" sz="2000" b="1" dirty="0">
                <a:solidFill>
                  <a:srgbClr val="000000"/>
                </a:solidFill>
              </a:rPr>
              <a:t>) </a:t>
            </a: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135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414017"/>
              </p:ext>
            </p:extLst>
          </p:nvPr>
        </p:nvGraphicFramePr>
        <p:xfrm>
          <a:off x="448965" y="222195"/>
          <a:ext cx="7940660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725889"/>
              </p:ext>
            </p:extLst>
          </p:nvPr>
        </p:nvGraphicFramePr>
        <p:xfrm>
          <a:off x="296260" y="222195"/>
          <a:ext cx="7940660" cy="473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7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910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1_Office Theme</vt:lpstr>
      <vt:lpstr>2_Office Theme</vt:lpstr>
      <vt:lpstr>Health Care and Patients’ Attitudes: Does the type of health care insurance matter?</vt:lpstr>
      <vt:lpstr>Background</vt:lpstr>
      <vt:lpstr>Canada’s Medicare</vt:lpstr>
      <vt:lpstr>Research Questions</vt:lpstr>
      <vt:lpstr>Hypotheses</vt:lpstr>
      <vt:lpstr>Methodology</vt:lpstr>
      <vt:lpstr>Methodology</vt:lpstr>
      <vt:lpstr>PowerPoint Presentation</vt:lpstr>
      <vt:lpstr>PowerPoint Presentation</vt:lpstr>
      <vt:lpstr>Health Services</vt:lpstr>
      <vt:lpstr>PowerPoint Presentation</vt:lpstr>
      <vt:lpstr>PowerPoint Presentation</vt:lpstr>
      <vt:lpstr>Hospital Services</vt:lpstr>
      <vt:lpstr>PowerPoint Presentation</vt:lpstr>
      <vt:lpstr>PowerPoint Presentation</vt:lpstr>
      <vt:lpstr>Family Doctor Services</vt:lpstr>
      <vt:lpstr>PowerPoint Presentation</vt:lpstr>
      <vt:lpstr>PowerPoint Presentation</vt:lpstr>
      <vt:lpstr>Specialist Services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 Babcock</cp:lastModifiedBy>
  <cp:revision>73</cp:revision>
  <dcterms:created xsi:type="dcterms:W3CDTF">2013-08-21T19:17:07Z</dcterms:created>
  <dcterms:modified xsi:type="dcterms:W3CDTF">2014-01-10T08:42:48Z</dcterms:modified>
</cp:coreProperties>
</file>