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08" r:id="rId3"/>
    <p:sldId id="309" r:id="rId4"/>
    <p:sldId id="317" r:id="rId5"/>
    <p:sldId id="335" r:id="rId6"/>
    <p:sldId id="313" r:id="rId7"/>
    <p:sldId id="314" r:id="rId8"/>
    <p:sldId id="316" r:id="rId9"/>
    <p:sldId id="334" r:id="rId10"/>
    <p:sldId id="318" r:id="rId11"/>
    <p:sldId id="328" r:id="rId12"/>
    <p:sldId id="330" r:id="rId13"/>
    <p:sldId id="331" r:id="rId14"/>
    <p:sldId id="333" r:id="rId15"/>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39" d="100"/>
          <a:sy n="139" d="100"/>
        </p:scale>
        <p:origin x="-834" y="-108"/>
      </p:cViewPr>
      <p:guideLst>
        <p:guide orient="horz" pos="2160"/>
        <p:guide pos="2880"/>
      </p:guideLst>
    </p:cSldViewPr>
  </p:slideViewPr>
  <p:outlineViewPr>
    <p:cViewPr>
      <p:scale>
        <a:sx n="33" d="100"/>
        <a:sy n="33" d="100"/>
      </p:scale>
      <p:origin x="48" y="9564"/>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98" d="100"/>
          <a:sy n="98" d="100"/>
        </p:scale>
        <p:origin x="-351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A04165B8-0A62-4414-97B1-95FB8F305339}" type="datetimeFigureOut">
              <a:rPr lang="pt-BR" altLang="en-US"/>
              <a:pPr>
                <a:defRPr/>
              </a:pPr>
              <a:t>22/01/2014</a:t>
            </a:fld>
            <a:endParaRPr lang="pt-BR" altLang="en-US"/>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pt-BR" altLang="en-US" noProof="0" smtClean="0"/>
              <a:t>Clique para editar o texto mestre</a:t>
            </a:r>
          </a:p>
          <a:p>
            <a:pPr lvl="1"/>
            <a:r>
              <a:rPr lang="pt-BR" altLang="en-US" noProof="0" smtClean="0"/>
              <a:t>Segundo nível</a:t>
            </a:r>
          </a:p>
          <a:p>
            <a:pPr lvl="2"/>
            <a:r>
              <a:rPr lang="pt-BR" altLang="en-US" noProof="0" smtClean="0"/>
              <a:t>Terceiro nível</a:t>
            </a:r>
          </a:p>
          <a:p>
            <a:pPr lvl="3"/>
            <a:r>
              <a:rPr lang="pt-BR" altLang="en-US" noProof="0" smtClean="0"/>
              <a:t>Quarto nível</a:t>
            </a:r>
          </a:p>
          <a:p>
            <a:pPr lvl="4"/>
            <a:r>
              <a:rPr lang="pt-BR" altLang="en-US"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F4A78941-B3CA-4064-91FD-AD2FA4B57C0C}" type="slidenum">
              <a:rPr lang="pt-BR" altLang="en-US"/>
              <a:pPr>
                <a:defRPr/>
              </a:pPr>
              <a:t>‹#›</a:t>
            </a:fld>
            <a:endParaRPr lang="pt-BR" altLang="en-US"/>
          </a:p>
        </p:txBody>
      </p:sp>
    </p:spTree>
    <p:extLst>
      <p:ext uri="{BB962C8B-B14F-4D97-AF65-F5344CB8AC3E}">
        <p14:creationId xmlns:p14="http://schemas.microsoft.com/office/powerpoint/2010/main" val="357322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Email alterado</a:t>
            </a:r>
          </a:p>
        </p:txBody>
      </p:sp>
      <p:sp>
        <p:nvSpPr>
          <p:cNvPr id="18436"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5179CFF1-4254-4742-9E59-70E6D3104D7E}" type="slidenum">
              <a:rPr lang="pt-BR" altLang="en-US"/>
              <a:pPr eaLnBrk="1" hangingPunct="1">
                <a:spcBef>
                  <a:spcPct val="0"/>
                </a:spcBef>
              </a:pPr>
              <a:t>1</a:t>
            </a:fld>
            <a:endParaRPr lang="pt-B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05000"/>
              </a:lnSpc>
              <a:spcBef>
                <a:spcPct val="0"/>
              </a:spcBef>
              <a:spcAft>
                <a:spcPts val="600"/>
              </a:spcAft>
              <a:buFont typeface="Arial" charset="0"/>
              <a:buChar char="–"/>
            </a:pPr>
            <a:r>
              <a:rPr lang="en-US" altLang="en-US" smtClean="0">
                <a:latin typeface="Arial" charset="0"/>
                <a:cs typeface="Arial" charset="0"/>
              </a:rPr>
              <a:t>One would expect that women with less access to health care, those in poorer general health, and those with lower incomes, and therefore less financial ability to afford quality care, would have higher risk pregnancies.</a:t>
            </a:r>
          </a:p>
          <a:p>
            <a:pPr eaLnBrk="1" hangingPunct="1">
              <a:lnSpc>
                <a:spcPct val="105000"/>
              </a:lnSpc>
              <a:spcBef>
                <a:spcPct val="0"/>
              </a:spcBef>
              <a:spcAft>
                <a:spcPts val="600"/>
              </a:spcAft>
              <a:buFont typeface="Arial" charset="0"/>
              <a:buChar char="–"/>
            </a:pPr>
            <a:r>
              <a:rPr lang="en-US" altLang="en-US" smtClean="0">
                <a:latin typeface="Arial" charset="0"/>
                <a:cs typeface="Arial" charset="0"/>
              </a:rPr>
              <a:t>This in turn leads to the expectation that these women would have higher cesarean section rates compared to well-insured, healthier, higher income women.</a:t>
            </a:r>
          </a:p>
          <a:p>
            <a:pPr eaLnBrk="1" hangingPunct="1">
              <a:lnSpc>
                <a:spcPct val="105000"/>
              </a:lnSpc>
              <a:spcBef>
                <a:spcPct val="0"/>
              </a:spcBef>
              <a:spcAft>
                <a:spcPts val="600"/>
              </a:spcAft>
              <a:buFont typeface="Arial" charset="0"/>
              <a:buChar char="–"/>
            </a:pPr>
            <a:r>
              <a:rPr lang="en-US" altLang="en-US" smtClean="0">
                <a:latin typeface="Arial" charset="0"/>
                <a:cs typeface="Arial" charset="0"/>
              </a:rPr>
              <a:t>However, the opposite is true (</a:t>
            </a:r>
            <a:r>
              <a:rPr lang="en-US" altLang="en-US" sz="1000" smtClean="0">
                <a:latin typeface="Arial" charset="0"/>
                <a:cs typeface="Arial" charset="0"/>
              </a:rPr>
              <a:t>Betrán et al., 2007; Faúndes &amp; Cecatti, 1993; Janowitz et al., 1985; Moraes &amp; Goldenberg, 2001</a:t>
            </a:r>
            <a:r>
              <a:rPr lang="en-US" altLang="en-US" smtClean="0">
                <a:latin typeface="Arial" charset="0"/>
                <a:cs typeface="Arial" charset="0"/>
              </a:rPr>
              <a:t>).</a:t>
            </a:r>
          </a:p>
          <a:p>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C0307FA0-B1A0-460D-B9EB-E40016F06284}" type="slidenum">
              <a:rPr lang="pt-BR" altLang="en-US"/>
              <a:pPr eaLnBrk="1" hangingPunct="1">
                <a:spcBef>
                  <a:spcPct val="0"/>
                </a:spcBef>
              </a:pPr>
              <a:t>4</a:t>
            </a:fld>
            <a:endParaRPr lang="pt-B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smtClean="0"/>
            </a:lvl1pPr>
          </a:lstStyle>
          <a:p>
            <a:pPr>
              <a:defRPr/>
            </a:pPr>
            <a:fld id="{0168EBCC-9DB6-4F0E-BAB9-C41BD6365BDA}" type="datetime1">
              <a:rPr lang="pt-BR" altLang="en-US"/>
              <a:pPr>
                <a:defRPr/>
              </a:pPr>
              <a:t>22/01/2014</a:t>
            </a:fld>
            <a:endParaRPr lang="pt-BR" altLang="en-US"/>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a:xfrm>
            <a:off x="8675688" y="0"/>
            <a:ext cx="460375" cy="404813"/>
          </a:xfrm>
        </p:spPr>
        <p:txBody>
          <a:bodyPr/>
          <a:lstStyle>
            <a:lvl1pPr>
              <a:defRPr smtClean="0"/>
            </a:lvl1pPr>
          </a:lstStyle>
          <a:p>
            <a:pPr>
              <a:defRPr/>
            </a:pPr>
            <a:fld id="{946A8BC8-BC38-4B13-8340-A7EADD4E2929}" type="slidenum">
              <a:rPr lang="pt-BR" altLang="en-US"/>
              <a:pPr>
                <a:defRPr/>
              </a:pPr>
              <a:t>‹#›</a:t>
            </a:fld>
            <a:endParaRPr lang="pt-BR" altLang="en-US"/>
          </a:p>
        </p:txBody>
      </p:sp>
    </p:spTree>
    <p:extLst>
      <p:ext uri="{BB962C8B-B14F-4D97-AF65-F5344CB8AC3E}">
        <p14:creationId xmlns:p14="http://schemas.microsoft.com/office/powerpoint/2010/main" val="140937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48776F58-F6AD-4126-AF1E-16AF20E7D8DC}" type="datetime1">
              <a:rPr lang="pt-BR" altLang="en-US"/>
              <a:pPr>
                <a:defRPr/>
              </a:pPr>
              <a:t>22/01/2014</a:t>
            </a:fld>
            <a:endParaRPr lang="pt-BR" altLang="en-US"/>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3178D315-F4C6-4912-A4A6-CF2BDFC0BF6E}" type="slidenum">
              <a:rPr lang="pt-BR" altLang="en-US"/>
              <a:pPr>
                <a:defRPr/>
              </a:pPr>
              <a:t>‹#›</a:t>
            </a:fld>
            <a:endParaRPr lang="pt-BR" altLang="en-US"/>
          </a:p>
        </p:txBody>
      </p:sp>
    </p:spTree>
    <p:extLst>
      <p:ext uri="{BB962C8B-B14F-4D97-AF65-F5344CB8AC3E}">
        <p14:creationId xmlns:p14="http://schemas.microsoft.com/office/powerpoint/2010/main" val="16547166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en-US" smtClean="0"/>
              <a:t>Clique para editar 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en-US" smtClean="0"/>
              <a:t>Clique para editar o texto mestre</a:t>
            </a:r>
          </a:p>
          <a:p>
            <a:pPr lvl="1"/>
            <a:r>
              <a:rPr lang="pt-BR" altLang="en-US" smtClean="0"/>
              <a:t>Segundo nível</a:t>
            </a:r>
          </a:p>
          <a:p>
            <a:pPr lvl="2"/>
            <a:r>
              <a:rPr lang="pt-BR" altLang="en-US" smtClean="0"/>
              <a:t>Terceiro nível</a:t>
            </a:r>
          </a:p>
          <a:p>
            <a:pPr lvl="3"/>
            <a:r>
              <a:rPr lang="pt-BR" altLang="en-US" smtClean="0"/>
              <a:t>Quarto nível</a:t>
            </a:r>
          </a:p>
          <a:p>
            <a:pPr lvl="4"/>
            <a:r>
              <a:rPr lang="pt-BR" altLang="en-US"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fld id="{69FB00C1-07BD-474C-9BA9-1B6F67098C65}" type="datetime1">
              <a:rPr lang="pt-BR" altLang="en-US"/>
              <a:pPr>
                <a:defRPr/>
              </a:pPr>
              <a:t>22/01/2014</a:t>
            </a:fld>
            <a:endParaRPr lang="pt-BR" altLang="en-US"/>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pt-BR"/>
          </a:p>
        </p:txBody>
      </p:sp>
      <p:sp>
        <p:nvSpPr>
          <p:cNvPr id="6" name="Espaço Reservado para Número de Slide 5"/>
          <p:cNvSpPr>
            <a:spLocks noGrp="1"/>
          </p:cNvSpPr>
          <p:nvPr>
            <p:ph type="sldNum" sz="quarter" idx="4"/>
          </p:nvPr>
        </p:nvSpPr>
        <p:spPr>
          <a:xfrm>
            <a:off x="8675688" y="0"/>
            <a:ext cx="468312" cy="404813"/>
          </a:xfrm>
          <a:prstGeom prst="rect">
            <a:avLst/>
          </a:prstGeom>
        </p:spPr>
        <p:txBody>
          <a:bodyPr vert="horz" wrap="square" lIns="91440" tIns="45720" rIns="91440" bIns="45720" numCol="1" anchor="ctr" anchorCtr="0" compatLnSpc="1">
            <a:prstTxWarp prst="textNoShape">
              <a:avLst/>
            </a:prstTxWarp>
          </a:bodyPr>
          <a:lstStyle>
            <a:lvl1pPr algn="r">
              <a:defRPr sz="1200" b="1" smtClean="0">
                <a:solidFill>
                  <a:srgbClr val="898989"/>
                </a:solidFill>
                <a:latin typeface="Arial" pitchFamily="34" charset="0"/>
              </a:defRPr>
            </a:lvl1pPr>
          </a:lstStyle>
          <a:p>
            <a:pPr>
              <a:defRPr/>
            </a:pPr>
            <a:fld id="{7DF8C7AC-68EC-4675-AD4B-C8550764E5BE}" type="slidenum">
              <a:rPr lang="pt-BR" altLang="en-US"/>
              <a:pPr>
                <a:defRPr/>
              </a:pPr>
              <a:t>‹#›</a:t>
            </a:fld>
            <a:endParaRPr lang="pt-BR" altLang="en-US"/>
          </a:p>
        </p:txBody>
      </p:sp>
    </p:spTree>
  </p:cSld>
  <p:clrMap bg1="lt1" tx1="dk1" bg2="lt2" tx2="dk2" accent1="accent1" accent2="accent2" accent3="accent3" accent4="accent4" accent5="accent5" accent6="accent6" hlink="hlink" folHlink="folHlink"/>
  <p:sldLayoutIdLst>
    <p:sldLayoutId id="2147483725" r:id="rId1"/>
    <p:sldLayoutId id="2147483724"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ítulo 1"/>
          <p:cNvSpPr>
            <a:spLocks noGrp="1"/>
          </p:cNvSpPr>
          <p:nvPr>
            <p:ph type="ctrTitle"/>
          </p:nvPr>
        </p:nvSpPr>
        <p:spPr>
          <a:xfrm>
            <a:off x="179388" y="477838"/>
            <a:ext cx="8785225" cy="2087562"/>
          </a:xfrm>
        </p:spPr>
        <p:txBody>
          <a:bodyPr/>
          <a:lstStyle/>
          <a:p>
            <a:pPr eaLnBrk="1" hangingPunct="1"/>
            <a:r>
              <a:rPr lang="en-US" altLang="en-US" sz="3800" b="1" smtClean="0">
                <a:latin typeface="Arial" charset="0"/>
                <a:cs typeface="Arial" charset="0"/>
              </a:rPr>
              <a:t>The Impact of Payment Source and Hospital Type on Rising Cesarean Section Rates in Brazil, 1998 to 2008</a:t>
            </a:r>
            <a:endParaRPr lang="pt-BR" altLang="en-US" sz="3800" b="1" smtClean="0">
              <a:latin typeface="Arial" charset="0"/>
              <a:cs typeface="Arial" charset="0"/>
            </a:endParaRPr>
          </a:p>
        </p:txBody>
      </p:sp>
      <p:sp>
        <p:nvSpPr>
          <p:cNvPr id="3075" name="Espaço Reservado para Número de Slid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C144A7E7-67ED-4DDD-8D5D-BE21E5FEA56B}" type="slidenum">
              <a:rPr lang="pt-BR" altLang="en-US" sz="1200">
                <a:solidFill>
                  <a:srgbClr val="898989"/>
                </a:solidFill>
                <a:latin typeface="Arial" charset="0"/>
              </a:rPr>
              <a:pPr eaLnBrk="1" hangingPunct="1">
                <a:spcBef>
                  <a:spcPct val="0"/>
                </a:spcBef>
                <a:buFontTx/>
                <a:buNone/>
              </a:pPr>
              <a:t>1</a:t>
            </a:fld>
            <a:endParaRPr lang="pt-BR" altLang="en-US" sz="1200">
              <a:solidFill>
                <a:srgbClr val="898989"/>
              </a:solidFill>
              <a:latin typeface="Arial" charset="0"/>
            </a:endParaRPr>
          </a:p>
        </p:txBody>
      </p:sp>
      <p:sp>
        <p:nvSpPr>
          <p:cNvPr id="3076" name="Subtitle 2"/>
          <p:cNvSpPr>
            <a:spLocks noGrp="1"/>
          </p:cNvSpPr>
          <p:nvPr>
            <p:ph type="subTitle" idx="1"/>
          </p:nvPr>
        </p:nvSpPr>
        <p:spPr>
          <a:xfrm>
            <a:off x="533400" y="2924175"/>
            <a:ext cx="8077200" cy="3673475"/>
          </a:xfrm>
        </p:spPr>
        <p:txBody>
          <a:bodyPr/>
          <a:lstStyle/>
          <a:p>
            <a:pPr eaLnBrk="1" hangingPunct="1"/>
            <a:r>
              <a:rPr lang="pt-BR" altLang="en-US" sz="2200" b="1" smtClean="0">
                <a:solidFill>
                  <a:schemeClr val="tx1"/>
                </a:solidFill>
                <a:latin typeface="Arial" charset="0"/>
                <a:cs typeface="Arial" charset="0"/>
              </a:rPr>
              <a:t>Kristine Hopkins</a:t>
            </a:r>
          </a:p>
          <a:p>
            <a:pPr eaLnBrk="1" hangingPunct="1"/>
            <a:r>
              <a:rPr lang="pt-BR" altLang="en-US" sz="1600" b="1" smtClean="0">
                <a:solidFill>
                  <a:schemeClr val="tx1"/>
                </a:solidFill>
                <a:latin typeface="Arial" charset="0"/>
                <a:cs typeface="Arial" charset="0"/>
              </a:rPr>
              <a:t>The University of Texas at Austin</a:t>
            </a:r>
          </a:p>
          <a:p>
            <a:pPr eaLnBrk="1" hangingPunct="1"/>
            <a:r>
              <a:rPr lang="pt-BR" altLang="en-US" sz="1400" b="1" smtClean="0">
                <a:solidFill>
                  <a:schemeClr val="tx1"/>
                </a:solidFill>
                <a:latin typeface="Arial" charset="0"/>
                <a:cs typeface="Arial" charset="0"/>
              </a:rPr>
              <a:t>khopkins@prc.utexas.edu </a:t>
            </a:r>
          </a:p>
          <a:p>
            <a:pPr eaLnBrk="1" hangingPunct="1"/>
            <a:endParaRPr lang="pt-BR" altLang="en-US" sz="1800" b="1" smtClean="0">
              <a:solidFill>
                <a:schemeClr val="tx1"/>
              </a:solidFill>
              <a:latin typeface="Arial" charset="0"/>
              <a:cs typeface="Arial" charset="0"/>
            </a:endParaRPr>
          </a:p>
          <a:p>
            <a:pPr eaLnBrk="1" hangingPunct="1"/>
            <a:r>
              <a:rPr lang="pt-BR" altLang="en-US" sz="2200" b="1" smtClean="0">
                <a:solidFill>
                  <a:schemeClr val="tx1"/>
                </a:solidFill>
                <a:latin typeface="Arial" charset="0"/>
                <a:cs typeface="Arial" charset="0"/>
              </a:rPr>
              <a:t>Ernesto Friedrich de Lima Amaral</a:t>
            </a:r>
          </a:p>
          <a:p>
            <a:pPr eaLnBrk="1" hangingPunct="1"/>
            <a:r>
              <a:rPr lang="pt-BR" altLang="en-US" sz="1600" b="1" smtClean="0">
                <a:solidFill>
                  <a:schemeClr val="tx1"/>
                </a:solidFill>
                <a:latin typeface="Arial" charset="0"/>
                <a:cs typeface="Arial" charset="0"/>
              </a:rPr>
              <a:t>Universidade Federal de Minas Gerais</a:t>
            </a:r>
          </a:p>
          <a:p>
            <a:pPr eaLnBrk="1" hangingPunct="1"/>
            <a:r>
              <a:rPr lang="pt-BR" altLang="en-US" sz="1400" b="1" smtClean="0">
                <a:solidFill>
                  <a:schemeClr val="tx1"/>
                </a:solidFill>
                <a:latin typeface="Arial" charset="0"/>
                <a:cs typeface="Arial" charset="0"/>
              </a:rPr>
              <a:t>eflamaral@gmail.com</a:t>
            </a:r>
          </a:p>
          <a:p>
            <a:pPr eaLnBrk="1" hangingPunct="1"/>
            <a:endParaRPr lang="pt-BR" altLang="en-US" sz="1800" b="1" smtClean="0">
              <a:solidFill>
                <a:schemeClr val="tx1"/>
              </a:solidFill>
              <a:latin typeface="Arial" charset="0"/>
              <a:cs typeface="Arial" charset="0"/>
            </a:endParaRPr>
          </a:p>
          <a:p>
            <a:pPr eaLnBrk="1" hangingPunct="1"/>
            <a:r>
              <a:rPr lang="pt-BR" altLang="en-US" sz="2200" b="1" smtClean="0">
                <a:solidFill>
                  <a:schemeClr val="tx1"/>
                </a:solidFill>
                <a:latin typeface="Arial" charset="0"/>
                <a:cs typeface="Arial" charset="0"/>
              </a:rPr>
              <a:t>Aline Nogueira Menezes Mourão</a:t>
            </a:r>
          </a:p>
          <a:p>
            <a:pPr eaLnBrk="1" hangingPunct="1"/>
            <a:r>
              <a:rPr lang="pt-BR" altLang="en-US" sz="1600" b="1" smtClean="0">
                <a:solidFill>
                  <a:schemeClr val="tx1"/>
                </a:solidFill>
                <a:latin typeface="Arial" charset="0"/>
                <a:cs typeface="Arial" charset="0"/>
              </a:rPr>
              <a:t>University of Ottawa</a:t>
            </a:r>
          </a:p>
          <a:p>
            <a:pPr eaLnBrk="1" hangingPunct="1"/>
            <a:r>
              <a:rPr lang="pt-BR" altLang="en-US" sz="1400" b="1" smtClean="0">
                <a:solidFill>
                  <a:schemeClr val="tx1"/>
                </a:solidFill>
                <a:latin typeface="Arial" charset="0"/>
                <a:cs typeface="Arial" charset="0"/>
              </a:rPr>
              <a:t>alinenmmourao@gmail.com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600" y="44450"/>
            <a:ext cx="8591550" cy="1008063"/>
          </a:xfrm>
        </p:spPr>
        <p:txBody>
          <a:bodyPr/>
          <a:lstStyle/>
          <a:p>
            <a:pPr eaLnBrk="1" hangingPunct="1"/>
            <a:r>
              <a:rPr lang="en-US" altLang="en-US" sz="3400" b="1" smtClean="0">
                <a:latin typeface="Arial" charset="0"/>
                <a:cs typeface="Arial" charset="0"/>
              </a:rPr>
              <a:t>Cesarean section percentage</a:t>
            </a:r>
            <a:br>
              <a:rPr lang="en-US" altLang="en-US" sz="3400" b="1" smtClean="0">
                <a:latin typeface="Arial" charset="0"/>
                <a:cs typeface="Arial" charset="0"/>
              </a:rPr>
            </a:br>
            <a:r>
              <a:rPr lang="en-US" altLang="en-US" sz="3400" b="1" smtClean="0">
                <a:latin typeface="Arial" charset="0"/>
                <a:cs typeface="Arial" charset="0"/>
              </a:rPr>
              <a:t>by age, education &amp; live birth order</a:t>
            </a: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E0EE7BC6-D1F4-4AD3-857E-F1EAF536D751}" type="slidenum">
              <a:rPr lang="en-US" altLang="en-US" sz="1200">
                <a:solidFill>
                  <a:srgbClr val="898989"/>
                </a:solidFill>
                <a:latin typeface="Arial" charset="0"/>
              </a:rPr>
              <a:pPr eaLnBrk="1" hangingPunct="1">
                <a:spcBef>
                  <a:spcPct val="0"/>
                </a:spcBef>
                <a:buFontTx/>
                <a:buNone/>
              </a:pPr>
              <a:t>10</a:t>
            </a:fld>
            <a:endParaRPr lang="en-US" altLang="en-US" sz="1200">
              <a:solidFill>
                <a:srgbClr val="898989"/>
              </a:solidFill>
              <a:latin typeface="Arial" charset="0"/>
            </a:endParaRPr>
          </a:p>
        </p:txBody>
      </p:sp>
      <p:graphicFrame>
        <p:nvGraphicFramePr>
          <p:cNvPr id="6" name="Espaço Reservado para Conteúdo 9"/>
          <p:cNvGraphicFramePr>
            <a:graphicFrameLocks noGrp="1"/>
          </p:cNvGraphicFramePr>
          <p:nvPr>
            <p:ph idx="1"/>
          </p:nvPr>
        </p:nvGraphicFramePr>
        <p:xfrm>
          <a:off x="611188" y="1125538"/>
          <a:ext cx="7772400" cy="5430840"/>
        </p:xfrm>
        <a:graphic>
          <a:graphicData uri="http://schemas.openxmlformats.org/drawingml/2006/table">
            <a:tbl>
              <a:tblPr/>
              <a:tblGrid>
                <a:gridCol w="1828800"/>
                <a:gridCol w="2286000"/>
                <a:gridCol w="1828800"/>
                <a:gridCol w="1828800"/>
              </a:tblGrid>
              <a:tr h="639840">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ea typeface="MS PGothic" pitchFamily="34" charset="-128"/>
                        </a:rPr>
                        <a:t>Variables</a:t>
                      </a:r>
                    </a:p>
                  </a:txBody>
                  <a:tcPr marL="91458" marR="91458" marT="45724" marB="45724"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ea typeface="MS PGothic" pitchFamily="34" charset="-128"/>
                        </a:rPr>
                        <a:t>Categories</a:t>
                      </a:r>
                    </a:p>
                  </a:txBody>
                  <a:tcPr marL="91458" marR="91458" marT="45724" marB="45724"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ea typeface="MS PGothic" pitchFamily="34" charset="-128"/>
                        </a:rPr>
                        <a:t>1998</a:t>
                      </a:r>
                    </a:p>
                  </a:txBody>
                  <a:tcPr marL="91458" marR="91458" marT="45724" marB="45724"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ea typeface="MS PGothic" pitchFamily="34" charset="-128"/>
                        </a:rPr>
                        <a:t>2008</a:t>
                      </a:r>
                    </a:p>
                  </a:txBody>
                  <a:tcPr marL="91458" marR="91458" marT="45724" marB="45724"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284">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rPr>
                        <a:t>Age</a:t>
                      </a:r>
                    </a:p>
                  </a:txBody>
                  <a:tcPr marL="91458" marR="91458" marT="45724" marB="4572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15–19</a:t>
                      </a:r>
                      <a:endPar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endParaRPr>
                    </a:p>
                  </a:txBody>
                  <a:tcPr marL="68579" marR="68579"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27.5</a:t>
                      </a:r>
                    </a:p>
                  </a:txBody>
                  <a:tcPr marL="68577" marR="68577"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40.4</a:t>
                      </a:r>
                    </a:p>
                  </a:txBody>
                  <a:tcPr marL="68577" marR="68577"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r>
              <a:tr h="396284">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7" marR="91437" marT="45724" marB="45724"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20–24</a:t>
                      </a:r>
                      <a:endPar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endParaRPr>
                    </a:p>
                  </a:txBody>
                  <a:tcPr marL="68579" marR="68579"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37.7</a:t>
                      </a:r>
                    </a:p>
                  </a:txBody>
                  <a:tcPr marL="68577" marR="68577"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44.6</a:t>
                      </a:r>
                    </a:p>
                  </a:txBody>
                  <a:tcPr marL="68577" marR="68577" marT="0" marB="0" anchor="ctr" horzOverflow="overflow">
                    <a:lnL>
                      <a:noFill/>
                    </a:lnL>
                    <a:lnR>
                      <a:noFill/>
                    </a:lnR>
                    <a:lnT>
                      <a:noFill/>
                    </a:lnT>
                    <a:lnB>
                      <a:noFill/>
                    </a:lnB>
                    <a:lnTlToBr>
                      <a:noFill/>
                    </a:lnTlToBr>
                    <a:lnBlToTr>
                      <a:noFill/>
                    </a:lnBlToTr>
                    <a:solidFill>
                      <a:schemeClr val="bg1"/>
                    </a:solidFill>
                  </a:tcPr>
                </a:tc>
              </a:tr>
              <a:tr h="396284">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7" marR="91437" marT="45724" marB="45724"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rPr>
                        <a:t>25</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rPr>
                        <a:t>29</a:t>
                      </a:r>
                    </a:p>
                  </a:txBody>
                  <a:tcPr marL="68579" marR="68579"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45.6</a:t>
                      </a:r>
                    </a:p>
                  </a:txBody>
                  <a:tcPr marL="68577" marR="68577"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55.5</a:t>
                      </a:r>
                    </a:p>
                  </a:txBody>
                  <a:tcPr marL="68577" marR="68577" marT="0" marB="0" anchor="ctr" horzOverflow="overflow">
                    <a:lnL>
                      <a:noFill/>
                    </a:lnL>
                    <a:lnR>
                      <a:noFill/>
                    </a:lnR>
                    <a:lnT>
                      <a:noFill/>
                    </a:lnT>
                    <a:lnB>
                      <a:noFill/>
                    </a:lnB>
                    <a:lnTlToBr>
                      <a:noFill/>
                    </a:lnTlToBr>
                    <a:lnBlToTr>
                      <a:noFill/>
                    </a:lnBlToTr>
                    <a:solidFill>
                      <a:schemeClr val="bg1"/>
                    </a:solidFill>
                  </a:tcPr>
                </a:tc>
              </a:tr>
              <a:tr h="396284">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7" marR="91437" marT="45724" marB="4572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rPr>
                        <a:t>30</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rPr>
                        <a:t>49</a:t>
                      </a:r>
                    </a:p>
                  </a:txBody>
                  <a:tcPr marL="68579" marR="68579" marT="0" marB="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53.2</a:t>
                      </a:r>
                    </a:p>
                  </a:txBody>
                  <a:tcPr marL="68577" marR="68577" marT="0" marB="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65.7</a:t>
                      </a:r>
                    </a:p>
                  </a:txBody>
                  <a:tcPr marL="68577" marR="68577"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1852">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rPr>
                        <a:t>Years of</a:t>
                      </a:r>
                    </a:p>
                  </a:txBody>
                  <a:tcPr marL="91458" marR="91458" marT="45727" marB="45727"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0</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a:t>
                      </a: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3</a:t>
                      </a:r>
                    </a:p>
                  </a:txBody>
                  <a:tcPr marL="68579" marR="68579"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25.8</a:t>
                      </a:r>
                    </a:p>
                  </a:txBody>
                  <a:tcPr marL="68577" marR="68577"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35.7</a:t>
                      </a:r>
                    </a:p>
                  </a:txBody>
                  <a:tcPr marL="68577" marR="68577"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r>
              <a:tr h="396290">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rPr>
                        <a:t>schooling</a:t>
                      </a:r>
                    </a:p>
                  </a:txBody>
                  <a:tcPr marL="91437" marR="91437" marT="45727" marB="45727"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4</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a:t>
                      </a: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7</a:t>
                      </a:r>
                    </a:p>
                  </a:txBody>
                  <a:tcPr marL="68579" marR="68579"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37.4</a:t>
                      </a:r>
                    </a:p>
                  </a:txBody>
                  <a:tcPr marL="68577" marR="68577"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42.1</a:t>
                      </a:r>
                    </a:p>
                  </a:txBody>
                  <a:tcPr marL="68577" marR="68577" marT="0" marB="0" anchor="ctr" horzOverflow="overflow">
                    <a:lnL>
                      <a:noFill/>
                    </a:lnL>
                    <a:lnR>
                      <a:noFill/>
                    </a:lnR>
                    <a:lnT>
                      <a:noFill/>
                    </a:lnT>
                    <a:lnB>
                      <a:noFill/>
                    </a:lnB>
                    <a:lnTlToBr>
                      <a:noFill/>
                    </a:lnTlToBr>
                    <a:lnBlToTr>
                      <a:noFill/>
                    </a:lnBlToTr>
                    <a:solidFill>
                      <a:schemeClr val="bg1"/>
                    </a:solidFill>
                  </a:tcPr>
                </a:tc>
              </a:tr>
              <a:tr h="396290">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7" marR="91437" marT="45727" marB="45727"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8</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a:t>
                      </a: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10</a:t>
                      </a:r>
                    </a:p>
                  </a:txBody>
                  <a:tcPr marL="68579" marR="68579"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44.3</a:t>
                      </a:r>
                    </a:p>
                  </a:txBody>
                  <a:tcPr marL="68577" marR="68577"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46.4</a:t>
                      </a:r>
                    </a:p>
                  </a:txBody>
                  <a:tcPr marL="68577" marR="68577" marT="0" marB="0" anchor="ctr" horzOverflow="overflow">
                    <a:lnL>
                      <a:noFill/>
                    </a:lnL>
                    <a:lnR>
                      <a:noFill/>
                    </a:lnR>
                    <a:lnT>
                      <a:noFill/>
                    </a:lnT>
                    <a:lnB>
                      <a:noFill/>
                    </a:lnB>
                    <a:lnTlToBr>
                      <a:noFill/>
                    </a:lnTlToBr>
                    <a:lnBlToTr>
                      <a:noFill/>
                    </a:lnBlToTr>
                    <a:solidFill>
                      <a:schemeClr val="bg1"/>
                    </a:solidFill>
                  </a:tcPr>
                </a:tc>
              </a:tr>
              <a:tr h="396290">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7" marR="91437" marT="45727" marB="45727"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11</a:t>
                      </a:r>
                    </a:p>
                  </a:txBody>
                  <a:tcPr marL="68579" marR="68579"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59.8</a:t>
                      </a:r>
                    </a:p>
                  </a:txBody>
                  <a:tcPr marL="68577" marR="68577"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60.1</a:t>
                      </a:r>
                    </a:p>
                  </a:txBody>
                  <a:tcPr marL="68577" marR="68577" marT="0" marB="0" anchor="ctr" horzOverflow="overflow">
                    <a:lnL>
                      <a:noFill/>
                    </a:lnL>
                    <a:lnR>
                      <a:noFill/>
                    </a:lnR>
                    <a:lnT>
                      <a:noFill/>
                    </a:lnT>
                    <a:lnB>
                      <a:noFill/>
                    </a:lnB>
                    <a:lnTlToBr>
                      <a:noFill/>
                    </a:lnTlToBr>
                    <a:lnBlToTr>
                      <a:noFill/>
                    </a:lnBlToTr>
                    <a:solidFill>
                      <a:schemeClr val="bg1"/>
                    </a:solidFill>
                  </a:tcPr>
                </a:tc>
              </a:tr>
              <a:tr h="396290">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7" marR="91437" marT="45727" marB="4572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12+</a:t>
                      </a:r>
                    </a:p>
                  </a:txBody>
                  <a:tcPr marL="68579" marR="68579" marT="0" marB="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79.2</a:t>
                      </a:r>
                    </a:p>
                  </a:txBody>
                  <a:tcPr marL="68577" marR="68577" marT="0" marB="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82.0</a:t>
                      </a:r>
                    </a:p>
                  </a:txBody>
                  <a:tcPr marL="68577" marR="68577"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284">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rPr>
                        <a:t>Live birth</a:t>
                      </a:r>
                    </a:p>
                  </a:txBody>
                  <a:tcPr marL="91437" marR="91437" marT="45724" marB="4572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1</a:t>
                      </a:r>
                    </a:p>
                  </a:txBody>
                  <a:tcPr marL="68579" marR="68579"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43.9</a:t>
                      </a:r>
                    </a:p>
                  </a:txBody>
                  <a:tcPr marL="68577" marR="68577"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57.5</a:t>
                      </a:r>
                    </a:p>
                  </a:txBody>
                  <a:tcPr marL="68577" marR="68577"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r>
              <a:tr h="396284">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rPr>
                        <a:t>order</a:t>
                      </a:r>
                    </a:p>
                  </a:txBody>
                  <a:tcPr marL="91437" marR="91437" marT="45724" marB="45724"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2</a:t>
                      </a:r>
                    </a:p>
                  </a:txBody>
                  <a:tcPr marL="68579" marR="68579"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47.1</a:t>
                      </a:r>
                    </a:p>
                  </a:txBody>
                  <a:tcPr marL="68577" marR="68577"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53.7</a:t>
                      </a:r>
                    </a:p>
                  </a:txBody>
                  <a:tcPr marL="68577" marR="68577" marT="0" marB="0" anchor="ctr" horzOverflow="overflow">
                    <a:lnL>
                      <a:noFill/>
                    </a:lnL>
                    <a:lnR>
                      <a:noFill/>
                    </a:lnR>
                    <a:lnT>
                      <a:noFill/>
                    </a:lnT>
                    <a:lnB>
                      <a:noFill/>
                    </a:lnB>
                    <a:lnTlToBr>
                      <a:noFill/>
                    </a:lnTlToBr>
                    <a:lnBlToTr>
                      <a:noFill/>
                    </a:lnBlToTr>
                    <a:solidFill>
                      <a:schemeClr val="bg1"/>
                    </a:solidFill>
                  </a:tcPr>
                </a:tc>
              </a:tr>
              <a:tr h="396284">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7" marR="91437" marT="45724" marB="4572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3+</a:t>
                      </a:r>
                    </a:p>
                  </a:txBody>
                  <a:tcPr marL="68579" marR="68579" marT="0" marB="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34.0</a:t>
                      </a:r>
                    </a:p>
                  </a:txBody>
                  <a:tcPr marL="68577" marR="68577" marT="0" marB="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42.3</a:t>
                      </a:r>
                    </a:p>
                  </a:txBody>
                  <a:tcPr marL="68577" marR="68577"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2351" name="Content Placeholder 2"/>
          <p:cNvSpPr txBox="1">
            <a:spLocks/>
          </p:cNvSpPr>
          <p:nvPr/>
        </p:nvSpPr>
        <p:spPr bwMode="auto">
          <a:xfrm>
            <a:off x="539750" y="6524625"/>
            <a:ext cx="4343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just" eaLnBrk="1" hangingPunct="1">
              <a:lnSpc>
                <a:spcPct val="120000"/>
              </a:lnSpc>
              <a:spcBef>
                <a:spcPct val="0"/>
              </a:spcBef>
              <a:spcAft>
                <a:spcPts val="2000"/>
              </a:spcAft>
              <a:buFontTx/>
              <a:buNone/>
            </a:pPr>
            <a:r>
              <a:rPr lang="en-US" altLang="en-US" sz="1200">
                <a:latin typeface="Arial" charset="0"/>
              </a:rPr>
              <a:t>Source: 1998 and 2008 Brazilian household surveys (PNAD).</a:t>
            </a:r>
            <a:endParaRPr lang="pt-BR" altLang="en-US" sz="120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FA2CA6F1-A779-4A99-97E5-5F967F54A6BE}" type="slidenum">
              <a:rPr lang="en-US" altLang="en-US" sz="1200">
                <a:solidFill>
                  <a:srgbClr val="898989"/>
                </a:solidFill>
                <a:latin typeface="Arial" charset="0"/>
              </a:rPr>
              <a:pPr eaLnBrk="1" hangingPunct="1">
                <a:spcBef>
                  <a:spcPct val="0"/>
                </a:spcBef>
                <a:buFontTx/>
                <a:buNone/>
              </a:pPr>
              <a:t>11</a:t>
            </a:fld>
            <a:endParaRPr lang="en-US" altLang="en-US" sz="1200">
              <a:solidFill>
                <a:srgbClr val="898989"/>
              </a:solidFill>
              <a:latin typeface="Arial" charset="0"/>
            </a:endParaRPr>
          </a:p>
        </p:txBody>
      </p:sp>
      <p:graphicFrame>
        <p:nvGraphicFramePr>
          <p:cNvPr id="6" name="Espaço Reservado para Conteúdo 9"/>
          <p:cNvGraphicFramePr>
            <a:graphicFrameLocks noGrp="1"/>
          </p:cNvGraphicFramePr>
          <p:nvPr>
            <p:ph idx="1"/>
          </p:nvPr>
        </p:nvGraphicFramePr>
        <p:xfrm>
          <a:off x="611188" y="1125538"/>
          <a:ext cx="7772400" cy="5256212"/>
        </p:xfrm>
        <a:graphic>
          <a:graphicData uri="http://schemas.openxmlformats.org/drawingml/2006/table">
            <a:tbl>
              <a:tblPr firstRow="1" bandRow="1">
                <a:tableStyleId>{21E4AEA4-8DFA-4A89-87EB-49C32662AFE0}</a:tableStyleId>
              </a:tblPr>
              <a:tblGrid>
                <a:gridCol w="1828800"/>
                <a:gridCol w="2286000"/>
                <a:gridCol w="1828800"/>
                <a:gridCol w="1828800"/>
              </a:tblGrid>
              <a:tr h="702225">
                <a:tc>
                  <a:txBody>
                    <a:bodyPr/>
                    <a:lstStyle/>
                    <a:p>
                      <a:pPr algn="ctr"/>
                      <a:r>
                        <a:rPr lang="en-US" sz="2000" b="1" noProof="0" dirty="0" smtClean="0">
                          <a:solidFill>
                            <a:schemeClr val="tx1"/>
                          </a:solidFill>
                          <a:latin typeface="Arial" pitchFamily="34" charset="0"/>
                          <a:cs typeface="Arial" pitchFamily="34" charset="0"/>
                        </a:rPr>
                        <a:t>Variables</a:t>
                      </a:r>
                      <a:endParaRPr lang="en-US" sz="2000" b="1" noProof="0" dirty="0">
                        <a:solidFill>
                          <a:schemeClr val="tx1"/>
                        </a:solidFill>
                        <a:latin typeface="Arial" pitchFamily="34" charset="0"/>
                        <a:cs typeface="Arial" pitchFamily="34" charset="0"/>
                      </a:endParaRPr>
                    </a:p>
                  </a:txBody>
                  <a:tcPr marL="91458" marR="91458" marT="45729" marB="4572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noProof="0" dirty="0" smtClean="0">
                          <a:solidFill>
                            <a:schemeClr val="tx1"/>
                          </a:solidFill>
                          <a:latin typeface="Arial" pitchFamily="34" charset="0"/>
                          <a:cs typeface="Arial" pitchFamily="34" charset="0"/>
                        </a:rPr>
                        <a:t>Categories</a:t>
                      </a:r>
                      <a:endParaRPr lang="en-US" sz="2000" b="1" noProof="0" dirty="0">
                        <a:solidFill>
                          <a:schemeClr val="tx1"/>
                        </a:solidFill>
                        <a:latin typeface="Arial" pitchFamily="34" charset="0"/>
                        <a:cs typeface="Arial" pitchFamily="34" charset="0"/>
                      </a:endParaRPr>
                    </a:p>
                  </a:txBody>
                  <a:tcPr marL="91458" marR="91458" marT="45729" marB="4572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noProof="0" dirty="0" smtClean="0">
                          <a:solidFill>
                            <a:schemeClr val="tx1"/>
                          </a:solidFill>
                          <a:latin typeface="Arial" pitchFamily="34" charset="0"/>
                          <a:cs typeface="Arial" pitchFamily="34" charset="0"/>
                        </a:rPr>
                        <a:t>1998</a:t>
                      </a:r>
                      <a:endParaRPr lang="en-US" sz="2000" b="1" noProof="0" dirty="0">
                        <a:solidFill>
                          <a:schemeClr val="tx1"/>
                        </a:solidFill>
                        <a:latin typeface="Arial" pitchFamily="34" charset="0"/>
                        <a:cs typeface="Arial" pitchFamily="34" charset="0"/>
                      </a:endParaRPr>
                    </a:p>
                  </a:txBody>
                  <a:tcPr marL="91458" marR="91458" marT="45729" marB="4572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noProof="0" dirty="0" smtClean="0">
                          <a:solidFill>
                            <a:schemeClr val="tx1"/>
                          </a:solidFill>
                          <a:latin typeface="Arial" pitchFamily="34" charset="0"/>
                          <a:cs typeface="Arial" pitchFamily="34" charset="0"/>
                        </a:rPr>
                        <a:t>2008</a:t>
                      </a:r>
                      <a:endParaRPr lang="en-US" sz="2000" b="1" noProof="0" dirty="0">
                        <a:solidFill>
                          <a:schemeClr val="tx1"/>
                        </a:solidFill>
                        <a:latin typeface="Arial" pitchFamily="34" charset="0"/>
                        <a:cs typeface="Arial" pitchFamily="34" charset="0"/>
                      </a:endParaRPr>
                    </a:p>
                  </a:txBody>
                  <a:tcPr marL="91458" marR="91458" marT="45729" marB="4572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1017">
                <a:tc>
                  <a:txBody>
                    <a:bodyPr/>
                    <a:lstStyle/>
                    <a:p>
                      <a:pPr algn="ctr"/>
                      <a:r>
                        <a:rPr lang="en-US" sz="2000" i="0" noProof="0" dirty="0" smtClean="0">
                          <a:solidFill>
                            <a:schemeClr val="tx1"/>
                          </a:solidFill>
                          <a:latin typeface="Arial" pitchFamily="34" charset="0"/>
                          <a:cs typeface="Arial" pitchFamily="34" charset="0"/>
                        </a:rPr>
                        <a:t>Region</a:t>
                      </a:r>
                      <a:endParaRPr lang="en-US" sz="2000" i="0" noProof="0" dirty="0">
                        <a:solidFill>
                          <a:schemeClr val="tx1"/>
                        </a:solidFill>
                        <a:latin typeface="Arial" pitchFamily="34" charset="0"/>
                        <a:cs typeface="Arial" pitchFamily="34" charset="0"/>
                      </a:endParaRPr>
                    </a:p>
                  </a:txBody>
                  <a:tcPr marL="91458" marR="91458" marT="45732" marB="457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b="0" noProof="0" dirty="0" smtClean="0">
                          <a:effectLst/>
                          <a:latin typeface="Arial" pitchFamily="34" charset="0"/>
                          <a:ea typeface="Lucida Sans Unicode"/>
                          <a:cs typeface="Arial" pitchFamily="34" charset="0"/>
                        </a:rPr>
                        <a:t>North</a:t>
                      </a:r>
                      <a:endParaRPr lang="en-US" sz="2000" b="0" noProof="0" dirty="0">
                        <a:effectLst/>
                        <a:latin typeface="Arial" pitchFamily="34" charset="0"/>
                        <a:ea typeface="Lucida Sans Unicode"/>
                        <a:cs typeface="Arial" pitchFamily="34" charset="0"/>
                      </a:endParaRPr>
                    </a:p>
                  </a:txBody>
                  <a:tcPr marL="68579" marR="6857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37.7</a:t>
                      </a:r>
                      <a:endParaRPr lang="en-US" sz="2000" b="0" noProof="0" dirty="0">
                        <a:latin typeface="Arial" pitchFamily="34" charset="0"/>
                        <a:ea typeface="Times New Roman"/>
                        <a:cs typeface="Arial" pitchFamily="34" charset="0"/>
                      </a:endParaRPr>
                    </a:p>
                  </a:txBody>
                  <a:tcPr marL="68577" marR="6857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48.7</a:t>
                      </a:r>
                      <a:endParaRPr lang="en-US" sz="2000" b="0" noProof="0" dirty="0">
                        <a:latin typeface="Arial" pitchFamily="34" charset="0"/>
                        <a:ea typeface="Times New Roman"/>
                        <a:cs typeface="Arial" pitchFamily="34" charset="0"/>
                      </a:endParaRPr>
                    </a:p>
                  </a:txBody>
                  <a:tcPr marL="68577" marR="685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716">
                <a:tc>
                  <a:txBody>
                    <a:bodyPr/>
                    <a:lstStyle/>
                    <a:p>
                      <a:pPr algn="ctr"/>
                      <a:endParaRPr lang="en-US" sz="2000" i="0" noProof="0" dirty="0">
                        <a:solidFill>
                          <a:schemeClr val="tx1"/>
                        </a:solidFill>
                        <a:latin typeface="Arial" pitchFamily="34" charset="0"/>
                        <a:cs typeface="Arial" pitchFamily="34" charset="0"/>
                      </a:endParaRPr>
                    </a:p>
                  </a:txBody>
                  <a:tcPr marL="91437" marR="91437" marT="45732" marB="457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b="0" noProof="0" smtClean="0">
                          <a:effectLst/>
                          <a:latin typeface="Arial" pitchFamily="34" charset="0"/>
                          <a:ea typeface="Lucida Sans Unicode"/>
                          <a:cs typeface="Arial" pitchFamily="34" charset="0"/>
                        </a:rPr>
                        <a:t>Northeast</a:t>
                      </a:r>
                      <a:endParaRPr lang="en-US" sz="2000" b="0" noProof="0">
                        <a:effectLst/>
                        <a:latin typeface="Arial" pitchFamily="34" charset="0"/>
                        <a:ea typeface="Lucida Sans Unicode"/>
                        <a:cs typeface="Arial" pitchFamily="34" charset="0"/>
                      </a:endParaRPr>
                    </a:p>
                  </a:txBody>
                  <a:tcPr marL="68579" marR="6857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28.5</a:t>
                      </a:r>
                      <a:endParaRPr lang="en-US" sz="2000" b="0" noProof="0" dirty="0">
                        <a:latin typeface="Arial" pitchFamily="34" charset="0"/>
                        <a:ea typeface="Times New Roman"/>
                        <a:cs typeface="Arial" pitchFamily="34" charset="0"/>
                      </a:endParaRPr>
                    </a:p>
                  </a:txBody>
                  <a:tcPr marL="68577" marR="6857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44.2</a:t>
                      </a:r>
                      <a:endParaRPr lang="en-US" sz="2000" b="0" noProof="0" dirty="0">
                        <a:latin typeface="Arial" pitchFamily="34" charset="0"/>
                        <a:ea typeface="Times New Roman"/>
                        <a:cs typeface="Arial" pitchFamily="34" charset="0"/>
                      </a:endParaRPr>
                    </a:p>
                  </a:txBody>
                  <a:tcPr marL="68577" marR="685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716">
                <a:tc>
                  <a:txBody>
                    <a:bodyPr/>
                    <a:lstStyle/>
                    <a:p>
                      <a:pPr algn="ctr"/>
                      <a:endParaRPr lang="en-US" sz="2000" i="0" noProof="0" dirty="0">
                        <a:solidFill>
                          <a:schemeClr val="tx1"/>
                        </a:solidFill>
                        <a:latin typeface="Arial" pitchFamily="34" charset="0"/>
                        <a:cs typeface="Arial" pitchFamily="34" charset="0"/>
                      </a:endParaRPr>
                    </a:p>
                  </a:txBody>
                  <a:tcPr marL="91437" marR="91437" marT="45732" marB="457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b="0" noProof="0" dirty="0" smtClean="0">
                          <a:effectLst/>
                          <a:latin typeface="Arial" pitchFamily="34" charset="0"/>
                          <a:ea typeface="Lucida Sans Unicode"/>
                          <a:cs typeface="Arial" pitchFamily="34" charset="0"/>
                        </a:rPr>
                        <a:t>Southeast</a:t>
                      </a:r>
                      <a:endParaRPr lang="en-US" sz="2000" b="0" noProof="0" dirty="0">
                        <a:effectLst/>
                        <a:latin typeface="Arial" pitchFamily="34" charset="0"/>
                        <a:ea typeface="Lucida Sans Unicode"/>
                        <a:cs typeface="Arial" pitchFamily="34" charset="0"/>
                      </a:endParaRPr>
                    </a:p>
                  </a:txBody>
                  <a:tcPr marL="68579" marR="6857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49.2</a:t>
                      </a:r>
                      <a:endParaRPr lang="en-US" sz="2000" b="0" noProof="0" dirty="0">
                        <a:latin typeface="Arial" pitchFamily="34" charset="0"/>
                        <a:ea typeface="Times New Roman"/>
                        <a:cs typeface="Arial" pitchFamily="34" charset="0"/>
                      </a:endParaRPr>
                    </a:p>
                  </a:txBody>
                  <a:tcPr marL="68577" marR="6857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57.3</a:t>
                      </a:r>
                      <a:endParaRPr lang="en-US" sz="2000" b="0" noProof="0" dirty="0">
                        <a:latin typeface="Arial" pitchFamily="34" charset="0"/>
                        <a:ea typeface="Times New Roman"/>
                        <a:cs typeface="Arial" pitchFamily="34" charset="0"/>
                      </a:endParaRPr>
                    </a:p>
                  </a:txBody>
                  <a:tcPr marL="68577" marR="685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716">
                <a:tc>
                  <a:txBody>
                    <a:bodyPr/>
                    <a:lstStyle/>
                    <a:p>
                      <a:pPr algn="ctr"/>
                      <a:endParaRPr lang="en-US" sz="2000" i="0" noProof="0" dirty="0">
                        <a:solidFill>
                          <a:schemeClr val="tx1"/>
                        </a:solidFill>
                        <a:latin typeface="Arial" pitchFamily="34" charset="0"/>
                        <a:cs typeface="Arial" pitchFamily="34" charset="0"/>
                      </a:endParaRPr>
                    </a:p>
                  </a:txBody>
                  <a:tcPr marL="91437" marR="91437" marT="45732" marB="457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b="0" noProof="0" smtClean="0">
                          <a:effectLst/>
                          <a:latin typeface="Arial" pitchFamily="34" charset="0"/>
                          <a:ea typeface="Lucida Sans Unicode"/>
                          <a:cs typeface="Arial" pitchFamily="34" charset="0"/>
                        </a:rPr>
                        <a:t>South</a:t>
                      </a:r>
                      <a:endParaRPr lang="en-US" sz="2000" b="0" noProof="0">
                        <a:effectLst/>
                        <a:latin typeface="Arial" pitchFamily="34" charset="0"/>
                        <a:ea typeface="Lucida Sans Unicode"/>
                        <a:cs typeface="Arial" pitchFamily="34" charset="0"/>
                      </a:endParaRPr>
                    </a:p>
                  </a:txBody>
                  <a:tcPr marL="68579" marR="6857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44.1</a:t>
                      </a:r>
                      <a:endParaRPr lang="en-US" sz="2000" b="0" noProof="0" dirty="0">
                        <a:latin typeface="Arial" pitchFamily="34" charset="0"/>
                        <a:ea typeface="Times New Roman"/>
                        <a:cs typeface="Arial" pitchFamily="34" charset="0"/>
                      </a:endParaRPr>
                    </a:p>
                  </a:txBody>
                  <a:tcPr marL="68577" marR="6857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59.8</a:t>
                      </a:r>
                      <a:endParaRPr lang="en-US" sz="2000" b="0" noProof="0" dirty="0">
                        <a:latin typeface="Arial" pitchFamily="34" charset="0"/>
                        <a:ea typeface="Times New Roman"/>
                        <a:cs typeface="Arial" pitchFamily="34" charset="0"/>
                      </a:endParaRPr>
                    </a:p>
                  </a:txBody>
                  <a:tcPr marL="68577" marR="685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716">
                <a:tc>
                  <a:txBody>
                    <a:bodyPr/>
                    <a:lstStyle/>
                    <a:p>
                      <a:pPr algn="ctr"/>
                      <a:endParaRPr lang="en-US" sz="2000" i="0" noProof="0" dirty="0">
                        <a:solidFill>
                          <a:schemeClr val="tx1"/>
                        </a:solidFill>
                        <a:latin typeface="Arial" pitchFamily="34" charset="0"/>
                        <a:cs typeface="Arial" pitchFamily="34" charset="0"/>
                      </a:endParaRPr>
                    </a:p>
                  </a:txBody>
                  <a:tcPr marL="91437" marR="91437" marT="45732" marB="4573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b="0" noProof="0" smtClean="0">
                          <a:effectLst/>
                          <a:latin typeface="Arial" pitchFamily="34" charset="0"/>
                          <a:ea typeface="Lucida Sans Unicode"/>
                          <a:cs typeface="Arial" pitchFamily="34" charset="0"/>
                        </a:rPr>
                        <a:t>Central-West</a:t>
                      </a:r>
                      <a:endParaRPr lang="en-US" sz="2000" b="0" noProof="0">
                        <a:effectLst/>
                        <a:latin typeface="Arial" pitchFamily="34" charset="0"/>
                        <a:ea typeface="Lucida Sans Unicode"/>
                        <a:cs typeface="Arial" pitchFamily="34" charset="0"/>
                      </a:endParaRPr>
                    </a:p>
                  </a:txBody>
                  <a:tcPr marL="68579" marR="6857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54.3</a:t>
                      </a:r>
                      <a:endParaRPr lang="en-US" sz="2000" b="0" noProof="0" dirty="0">
                        <a:latin typeface="Arial" pitchFamily="34" charset="0"/>
                        <a:ea typeface="Times New Roman"/>
                        <a:cs typeface="Arial" pitchFamily="34" charset="0"/>
                      </a:endParaRPr>
                    </a:p>
                  </a:txBody>
                  <a:tcPr marL="68577" marR="6857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57.4</a:t>
                      </a:r>
                      <a:endParaRPr lang="en-US" sz="2000" b="0" noProof="0" dirty="0">
                        <a:latin typeface="Arial" pitchFamily="34" charset="0"/>
                        <a:ea typeface="Times New Roman"/>
                        <a:cs typeface="Arial" pitchFamily="34" charset="0"/>
                      </a:endParaRPr>
                    </a:p>
                  </a:txBody>
                  <a:tcPr marL="68577" marR="685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53062">
                <a:tc>
                  <a:txBody>
                    <a:bodyPr/>
                    <a:lstStyle/>
                    <a:p>
                      <a:pPr algn="ctr"/>
                      <a:r>
                        <a:rPr lang="en-US" sz="2000" i="0" noProof="0" dirty="0" smtClean="0">
                          <a:solidFill>
                            <a:schemeClr val="tx1"/>
                          </a:solidFill>
                          <a:latin typeface="Arial" pitchFamily="34" charset="0"/>
                          <a:cs typeface="Arial" pitchFamily="34" charset="0"/>
                        </a:rPr>
                        <a:t>Hospital /</a:t>
                      </a:r>
                      <a:endParaRPr lang="en-US" sz="2000" i="0" noProof="0" dirty="0">
                        <a:solidFill>
                          <a:schemeClr val="tx1"/>
                        </a:solidFill>
                        <a:latin typeface="Arial" pitchFamily="34" charset="0"/>
                        <a:cs typeface="Arial" pitchFamily="34" charset="0"/>
                      </a:endParaRPr>
                    </a:p>
                  </a:txBody>
                  <a:tcPr marL="91437" marR="91437" marT="45729" marB="4572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noProof="0" dirty="0" smtClean="0">
                          <a:effectLst/>
                          <a:latin typeface="Arial" pitchFamily="34" charset="0"/>
                          <a:ea typeface="Lucida Sans Unicode"/>
                          <a:cs typeface="Arial" pitchFamily="34" charset="0"/>
                        </a:rPr>
                        <a:t>Public / SUS</a:t>
                      </a:r>
                      <a:endParaRPr lang="en-US" sz="2000" noProof="0" dirty="0">
                        <a:effectLst/>
                        <a:latin typeface="Arial" pitchFamily="34" charset="0"/>
                        <a:ea typeface="Lucida Sans Unicode"/>
                        <a:cs typeface="Arial" pitchFamily="34" charset="0"/>
                      </a:endParaRPr>
                    </a:p>
                  </a:txBody>
                  <a:tcPr marL="68579" marR="6857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31.0</a:t>
                      </a:r>
                      <a:endParaRPr lang="en-US" sz="2000" b="0" noProof="0" dirty="0">
                        <a:latin typeface="Arial" pitchFamily="34" charset="0"/>
                        <a:ea typeface="Times New Roman"/>
                        <a:cs typeface="Arial" pitchFamily="34" charset="0"/>
                      </a:endParaRPr>
                    </a:p>
                  </a:txBody>
                  <a:tcPr marL="68577" marR="6857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41.2</a:t>
                      </a:r>
                      <a:endParaRPr lang="en-US" sz="2000" b="0" noProof="0" dirty="0">
                        <a:latin typeface="Arial" pitchFamily="34" charset="0"/>
                        <a:ea typeface="Times New Roman"/>
                        <a:cs typeface="Arial" pitchFamily="34" charset="0"/>
                      </a:endParaRPr>
                    </a:p>
                  </a:txBody>
                  <a:tcPr marL="68577" marR="685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709">
                <a:tc>
                  <a:txBody>
                    <a:bodyPr/>
                    <a:lstStyle/>
                    <a:p>
                      <a:pPr algn="ctr"/>
                      <a:r>
                        <a:rPr lang="en-US" sz="2000" i="0" noProof="0" dirty="0" smtClean="0">
                          <a:solidFill>
                            <a:schemeClr val="tx1"/>
                          </a:solidFill>
                          <a:latin typeface="Arial" pitchFamily="34" charset="0"/>
                          <a:cs typeface="Arial" pitchFamily="34" charset="0"/>
                        </a:rPr>
                        <a:t>Payment</a:t>
                      </a:r>
                      <a:endParaRPr lang="en-US" sz="2000" i="0" noProof="0" dirty="0">
                        <a:solidFill>
                          <a:schemeClr val="tx1"/>
                        </a:solidFill>
                        <a:latin typeface="Arial" pitchFamily="34" charset="0"/>
                        <a:cs typeface="Arial" pitchFamily="34" charset="0"/>
                      </a:endParaRPr>
                    </a:p>
                  </a:txBody>
                  <a:tcPr marL="91437" marR="91437" marT="45729" marB="4572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noProof="0" dirty="0" smtClean="0">
                          <a:effectLst/>
                          <a:latin typeface="Arial" pitchFamily="34" charset="0"/>
                          <a:ea typeface="Lucida Sans Unicode"/>
                          <a:cs typeface="Arial" pitchFamily="34" charset="0"/>
                        </a:rPr>
                        <a:t>Private / SUS</a:t>
                      </a:r>
                      <a:endParaRPr lang="en-US" sz="2000" noProof="0" dirty="0">
                        <a:effectLst/>
                        <a:latin typeface="Arial" pitchFamily="34" charset="0"/>
                        <a:ea typeface="Lucida Sans Unicode"/>
                        <a:cs typeface="Arial" pitchFamily="34" charset="0"/>
                      </a:endParaRPr>
                    </a:p>
                  </a:txBody>
                  <a:tcPr marL="68579" marR="6857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40.8</a:t>
                      </a:r>
                      <a:endParaRPr lang="en-US" sz="2000" b="0" noProof="0" dirty="0">
                        <a:latin typeface="Arial" pitchFamily="34" charset="0"/>
                        <a:ea typeface="Times New Roman"/>
                        <a:cs typeface="Arial" pitchFamily="34" charset="0"/>
                      </a:endParaRPr>
                    </a:p>
                  </a:txBody>
                  <a:tcPr marL="68577" marR="6857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56.5</a:t>
                      </a:r>
                      <a:endParaRPr lang="en-US" sz="2000" b="0" noProof="0" dirty="0">
                        <a:latin typeface="Arial" pitchFamily="34" charset="0"/>
                        <a:ea typeface="Times New Roman"/>
                        <a:cs typeface="Arial" pitchFamily="34" charset="0"/>
                      </a:endParaRPr>
                    </a:p>
                  </a:txBody>
                  <a:tcPr marL="68577" marR="685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67658">
                <a:tc>
                  <a:txBody>
                    <a:bodyPr/>
                    <a:lstStyle/>
                    <a:p>
                      <a:pPr algn="ctr"/>
                      <a:endParaRPr lang="en-US" sz="2000" i="0" noProof="0" dirty="0">
                        <a:solidFill>
                          <a:schemeClr val="tx1"/>
                        </a:solidFill>
                        <a:latin typeface="Arial" pitchFamily="34" charset="0"/>
                        <a:cs typeface="Arial" pitchFamily="34" charset="0"/>
                      </a:endParaRPr>
                    </a:p>
                  </a:txBody>
                  <a:tcPr marL="91437" marR="91437" marT="45729" marB="4572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noProof="0" dirty="0" smtClean="0">
                          <a:effectLst/>
                          <a:latin typeface="Arial" pitchFamily="34" charset="0"/>
                          <a:ea typeface="Lucida Sans Unicode"/>
                          <a:cs typeface="Arial" pitchFamily="34" charset="0"/>
                        </a:rPr>
                        <a:t>Public / Non-SUS</a:t>
                      </a:r>
                      <a:endParaRPr lang="en-US" sz="2000" noProof="0" dirty="0">
                        <a:effectLst/>
                        <a:latin typeface="Arial" pitchFamily="34" charset="0"/>
                        <a:ea typeface="Lucida Sans Unicode"/>
                        <a:cs typeface="Arial" pitchFamily="34" charset="0"/>
                      </a:endParaRPr>
                    </a:p>
                  </a:txBody>
                  <a:tcPr marL="68579" marR="6857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49.1</a:t>
                      </a:r>
                      <a:endParaRPr lang="en-US" sz="2000" b="0" noProof="0" dirty="0">
                        <a:latin typeface="Arial" pitchFamily="34" charset="0"/>
                        <a:ea typeface="Times New Roman"/>
                        <a:cs typeface="Arial" pitchFamily="34" charset="0"/>
                      </a:endParaRPr>
                    </a:p>
                  </a:txBody>
                  <a:tcPr marL="68577" marR="6857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72.4</a:t>
                      </a:r>
                      <a:endParaRPr lang="en-US" sz="2000" b="0" noProof="0" dirty="0">
                        <a:latin typeface="Arial" pitchFamily="34" charset="0"/>
                        <a:ea typeface="Times New Roman"/>
                        <a:cs typeface="Arial" pitchFamily="34" charset="0"/>
                      </a:endParaRPr>
                    </a:p>
                  </a:txBody>
                  <a:tcPr marL="68577" marR="685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3970">
                <a:tc>
                  <a:txBody>
                    <a:bodyPr/>
                    <a:lstStyle/>
                    <a:p>
                      <a:pPr algn="ctr"/>
                      <a:endParaRPr lang="en-US" sz="2000" i="0" noProof="0" dirty="0">
                        <a:solidFill>
                          <a:schemeClr val="tx1"/>
                        </a:solidFill>
                        <a:latin typeface="Arial" pitchFamily="34" charset="0"/>
                        <a:cs typeface="Arial" pitchFamily="34" charset="0"/>
                      </a:endParaRPr>
                    </a:p>
                  </a:txBody>
                  <a:tcPr marL="91437" marR="91437" marT="45729" marB="4572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noProof="0" dirty="0" smtClean="0">
                          <a:effectLst/>
                          <a:latin typeface="Arial" pitchFamily="34" charset="0"/>
                          <a:ea typeface="Lucida Sans Unicode"/>
                          <a:cs typeface="Arial" pitchFamily="34" charset="0"/>
                        </a:rPr>
                        <a:t>Private / Non-SUS</a:t>
                      </a:r>
                      <a:endParaRPr lang="en-US" sz="2000" noProof="0" dirty="0">
                        <a:effectLst/>
                        <a:latin typeface="Arial" pitchFamily="34" charset="0"/>
                        <a:ea typeface="Lucida Sans Unicode"/>
                        <a:cs typeface="Arial" pitchFamily="34" charset="0"/>
                      </a:endParaRPr>
                    </a:p>
                  </a:txBody>
                  <a:tcPr marL="68579" marR="68579"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72.9</a:t>
                      </a:r>
                      <a:endParaRPr lang="en-US" sz="2000" b="0" noProof="0" dirty="0">
                        <a:latin typeface="Arial" pitchFamily="34" charset="0"/>
                        <a:ea typeface="Times New Roman"/>
                        <a:cs typeface="Arial" pitchFamily="34" charset="0"/>
                      </a:endParaRPr>
                    </a:p>
                  </a:txBody>
                  <a:tcPr marL="68577" marR="6857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dirty="0" smtClean="0">
                          <a:latin typeface="Arial" pitchFamily="34" charset="0"/>
                          <a:ea typeface="Times New Roman"/>
                          <a:cs typeface="Arial" pitchFamily="34" charset="0"/>
                        </a:rPr>
                        <a:t>85.0</a:t>
                      </a:r>
                      <a:endParaRPr lang="en-US" sz="2000" b="0" noProof="0" dirty="0">
                        <a:latin typeface="Arial" pitchFamily="34" charset="0"/>
                        <a:ea typeface="Times New Roman"/>
                        <a:cs typeface="Arial" pitchFamily="34" charset="0"/>
                      </a:endParaRPr>
                    </a:p>
                  </a:txBody>
                  <a:tcPr marL="68577" marR="685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34709">
                <a:tc gridSpan="2">
                  <a:txBody>
                    <a:bodyPr/>
                    <a:lstStyle/>
                    <a:p>
                      <a:pPr algn="ctr"/>
                      <a:r>
                        <a:rPr lang="en-US" sz="2000" b="1" noProof="0" dirty="0" smtClean="0">
                          <a:solidFill>
                            <a:schemeClr val="tx1"/>
                          </a:solidFill>
                          <a:latin typeface="Arial" pitchFamily="34" charset="0"/>
                          <a:cs typeface="Arial" pitchFamily="34" charset="0"/>
                        </a:rPr>
                        <a:t>Total</a:t>
                      </a:r>
                      <a:endParaRPr lang="en-US" sz="2000" b="1" noProof="0" dirty="0">
                        <a:solidFill>
                          <a:schemeClr val="tx1"/>
                        </a:solidFill>
                        <a:latin typeface="Arial" pitchFamily="34" charset="0"/>
                        <a:cs typeface="Arial" pitchFamily="34" charset="0"/>
                      </a:endParaRPr>
                    </a:p>
                  </a:txBody>
                  <a:tcPr marL="91437" marR="91437" marT="45729" marB="4572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spcBef>
                          <a:spcPts val="0"/>
                        </a:spcBef>
                        <a:spcAft>
                          <a:spcPts val="0"/>
                        </a:spcAft>
                      </a:pPr>
                      <a:endParaRPr lang="en-US" sz="1800" dirty="0">
                        <a:effectLst/>
                        <a:latin typeface="Arial" pitchFamily="34" charset="0"/>
                        <a:ea typeface="Lucida Sans Unicode"/>
                        <a:cs typeface="Arial" pitchFamily="34" charset="0"/>
                      </a:endParaRPr>
                    </a:p>
                  </a:txBody>
                  <a:tcPr marL="68582" marR="68582"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1" noProof="0" dirty="0" smtClean="0">
                          <a:latin typeface="Arial" pitchFamily="34" charset="0"/>
                          <a:ea typeface="Times New Roman"/>
                          <a:cs typeface="Arial" pitchFamily="34" charset="0"/>
                        </a:rPr>
                        <a:t>42.0</a:t>
                      </a:r>
                      <a:endParaRPr lang="en-US" sz="2000" b="1" noProof="0" dirty="0">
                        <a:latin typeface="Arial" pitchFamily="34" charset="0"/>
                        <a:ea typeface="Times New Roman"/>
                        <a:cs typeface="Arial" pitchFamily="34" charset="0"/>
                      </a:endParaRPr>
                    </a:p>
                  </a:txBody>
                  <a:tcPr marL="68577" marR="68577"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1" noProof="0" dirty="0" smtClean="0">
                          <a:latin typeface="Arial" pitchFamily="34" charset="0"/>
                          <a:ea typeface="Times New Roman"/>
                          <a:cs typeface="Arial" pitchFamily="34" charset="0"/>
                        </a:rPr>
                        <a:t>52.9</a:t>
                      </a:r>
                      <a:endParaRPr lang="en-US" sz="2000" b="1" noProof="0" dirty="0">
                        <a:latin typeface="Arial" pitchFamily="34" charset="0"/>
                        <a:ea typeface="Times New Roman"/>
                        <a:cs typeface="Arial" pitchFamily="34" charset="0"/>
                      </a:endParaRPr>
                    </a:p>
                  </a:txBody>
                  <a:tcPr marL="68577" marR="6857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3365" name="Title 1"/>
          <p:cNvSpPr txBox="1">
            <a:spLocks/>
          </p:cNvSpPr>
          <p:nvPr/>
        </p:nvSpPr>
        <p:spPr bwMode="auto">
          <a:xfrm>
            <a:off x="228600" y="44450"/>
            <a:ext cx="859155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US" altLang="en-US" sz="3400" b="1">
                <a:latin typeface="Arial" charset="0"/>
              </a:rPr>
              <a:t>Cesarean section percentage </a:t>
            </a:r>
            <a:br>
              <a:rPr lang="en-US" altLang="en-US" sz="3400" b="1">
                <a:latin typeface="Arial" charset="0"/>
              </a:rPr>
            </a:br>
            <a:r>
              <a:rPr lang="en-US" altLang="en-US" sz="3400" b="1">
                <a:latin typeface="Arial" charset="0"/>
              </a:rPr>
              <a:t>by region &amp; hospital/payment type</a:t>
            </a:r>
          </a:p>
        </p:txBody>
      </p:sp>
      <p:sp>
        <p:nvSpPr>
          <p:cNvPr id="13366" name="Content Placeholder 2"/>
          <p:cNvSpPr txBox="1">
            <a:spLocks/>
          </p:cNvSpPr>
          <p:nvPr/>
        </p:nvSpPr>
        <p:spPr bwMode="auto">
          <a:xfrm>
            <a:off x="539750" y="6408738"/>
            <a:ext cx="43434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just" eaLnBrk="1" hangingPunct="1">
              <a:lnSpc>
                <a:spcPct val="120000"/>
              </a:lnSpc>
              <a:spcBef>
                <a:spcPct val="0"/>
              </a:spcBef>
              <a:spcAft>
                <a:spcPts val="2000"/>
              </a:spcAft>
              <a:buFontTx/>
              <a:buNone/>
            </a:pPr>
            <a:r>
              <a:rPr lang="en-US" altLang="en-US" sz="1200">
                <a:latin typeface="Arial" charset="0"/>
              </a:rPr>
              <a:t>Source: 1998 and 2008 Brazilian household surveys (PNAD).</a:t>
            </a:r>
            <a:endParaRPr lang="pt-BR" altLang="en-US" sz="120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42863"/>
            <a:ext cx="9144000" cy="1082675"/>
          </a:xfrm>
        </p:spPr>
        <p:txBody>
          <a:bodyPr/>
          <a:lstStyle/>
          <a:p>
            <a:pPr eaLnBrk="1" hangingPunct="1"/>
            <a:r>
              <a:rPr lang="en-US" altLang="en-US" sz="3400" b="1" smtClean="0">
                <a:latin typeface="Arial" charset="0"/>
                <a:cs typeface="Arial" charset="0"/>
              </a:rPr>
              <a:t>Odds ratios of getting a CS</a:t>
            </a:r>
            <a:br>
              <a:rPr lang="en-US" altLang="en-US" sz="3400" b="1" smtClean="0">
                <a:latin typeface="Arial" charset="0"/>
                <a:cs typeface="Arial" charset="0"/>
              </a:rPr>
            </a:br>
            <a:r>
              <a:rPr lang="en-US" altLang="en-US" sz="3400" b="1" smtClean="0">
                <a:latin typeface="Arial" charset="0"/>
                <a:cs typeface="Arial" charset="0"/>
              </a:rPr>
              <a:t>by age, education &amp; live birth order</a:t>
            </a:r>
          </a:p>
        </p:txBody>
      </p:sp>
      <p:sp>
        <p:nvSpPr>
          <p:cNvPr id="143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CA633A80-A4B4-4BC4-A026-32EC1D7202CD}" type="slidenum">
              <a:rPr lang="en-US" altLang="en-US" sz="1200">
                <a:solidFill>
                  <a:srgbClr val="898989"/>
                </a:solidFill>
                <a:latin typeface="Arial" charset="0"/>
              </a:rPr>
              <a:pPr eaLnBrk="1" hangingPunct="1">
                <a:spcBef>
                  <a:spcPct val="0"/>
                </a:spcBef>
                <a:buFontTx/>
                <a:buNone/>
              </a:pPr>
              <a:t>12</a:t>
            </a:fld>
            <a:endParaRPr lang="en-US" altLang="en-US" sz="1200">
              <a:solidFill>
                <a:srgbClr val="898989"/>
              </a:solidFill>
              <a:latin typeface="Arial" charset="0"/>
            </a:endParaRPr>
          </a:p>
        </p:txBody>
      </p:sp>
      <p:graphicFrame>
        <p:nvGraphicFramePr>
          <p:cNvPr id="6" name="Espaço Reservado para Conteúdo 9"/>
          <p:cNvGraphicFramePr>
            <a:graphicFrameLocks noGrp="1"/>
          </p:cNvGraphicFramePr>
          <p:nvPr>
            <p:ph idx="1"/>
          </p:nvPr>
        </p:nvGraphicFramePr>
        <p:xfrm>
          <a:off x="315913" y="1158875"/>
          <a:ext cx="8504237" cy="5375275"/>
        </p:xfrm>
        <a:graphic>
          <a:graphicData uri="http://schemas.openxmlformats.org/drawingml/2006/table">
            <a:tbl>
              <a:tblPr/>
              <a:tblGrid>
                <a:gridCol w="1555750"/>
                <a:gridCol w="2286000"/>
                <a:gridCol w="1554162"/>
                <a:gridCol w="1554163"/>
                <a:gridCol w="1554162"/>
              </a:tblGrid>
              <a:tr h="619207">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ea typeface="MS PGothic" pitchFamily="34" charset="-128"/>
                        </a:rPr>
                        <a:t>Variables</a:t>
                      </a:r>
                    </a:p>
                  </a:txBody>
                  <a:tcPr marL="91456" marR="91456" marT="45748" marB="45748"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ea typeface="MS PGothic" pitchFamily="34" charset="-128"/>
                        </a:rPr>
                        <a:t>Categories</a:t>
                      </a:r>
                    </a:p>
                  </a:txBody>
                  <a:tcPr marL="91456" marR="91456" marT="45748" marB="45748"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ea typeface="MS PGothic" pitchFamily="34" charset="-128"/>
                        </a:rPr>
                        <a:t>1998</a:t>
                      </a:r>
                    </a:p>
                  </a:txBody>
                  <a:tcPr marL="91456" marR="91456" marT="45748" marB="45748"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ea typeface="MS PGothic" pitchFamily="34" charset="-128"/>
                        </a:rPr>
                        <a:t>2003</a:t>
                      </a:r>
                    </a:p>
                  </a:txBody>
                  <a:tcPr marL="91456" marR="91456" marT="45748" marB="45748"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ea typeface="MS PGothic" pitchFamily="34" charset="-128"/>
                        </a:rPr>
                        <a:t>2008</a:t>
                      </a:r>
                    </a:p>
                  </a:txBody>
                  <a:tcPr marL="91456" marR="91456" marT="45748" marB="45748"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336">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rPr>
                        <a:t>Age</a:t>
                      </a:r>
                    </a:p>
                  </a:txBody>
                  <a:tcPr marL="91456" marR="91456" marT="45748" marB="45748"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15–19</a:t>
                      </a:r>
                      <a:endPar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endParaRPr>
                    </a:p>
                  </a:txBody>
                  <a:tcPr marL="68578" marR="6857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ref.</a:t>
                      </a:r>
                    </a:p>
                  </a:txBody>
                  <a:tcPr marL="68576" marR="68576"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ref.</a:t>
                      </a:r>
                    </a:p>
                  </a:txBody>
                  <a:tcPr marL="68576" marR="68576"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ref.</a:t>
                      </a:r>
                    </a:p>
                  </a:txBody>
                  <a:tcPr marL="68576" marR="68576"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r>
              <a:tr h="396336">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5" marR="91435" marT="45748" marB="45748"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20–24</a:t>
                      </a:r>
                      <a:endPar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endParaRPr>
                    </a:p>
                  </a:txBody>
                  <a:tcPr marL="68578" marR="68578"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1.5**</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1.8**</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1.1</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a:noFill/>
                    </a:lnB>
                    <a:lnTlToBr>
                      <a:noFill/>
                    </a:lnTlToBr>
                    <a:lnBlToTr>
                      <a:noFill/>
                    </a:lnBlToTr>
                    <a:solidFill>
                      <a:schemeClr val="bg1"/>
                    </a:solidFill>
                  </a:tcPr>
                </a:tc>
              </a:tr>
              <a:tr h="396336">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5" marR="91435" marT="45748" marB="45748"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rPr>
                        <a:t>25</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rPr>
                        <a:t>29</a:t>
                      </a:r>
                    </a:p>
                  </a:txBody>
                  <a:tcPr marL="68578" marR="68578"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2.0**</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2.4**</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1.7**</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a:noFill/>
                    </a:lnB>
                    <a:lnTlToBr>
                      <a:noFill/>
                    </a:lnTlToBr>
                    <a:lnBlToTr>
                      <a:noFill/>
                    </a:lnBlToTr>
                    <a:solidFill>
                      <a:schemeClr val="bg1"/>
                    </a:solidFill>
                  </a:tcPr>
                </a:tc>
              </a:tr>
              <a:tr h="396336">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5" marR="91435" marT="45748" marB="45748"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rPr>
                        <a:t>30</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Lucida Sans Unicode" pitchFamily="34" charset="0"/>
                        </a:rPr>
                        <a:t>49</a:t>
                      </a:r>
                    </a:p>
                  </a:txBody>
                  <a:tcPr marL="68578" marR="68578" marT="0" marB="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2.9**</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3.2**</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2.4**</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342">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rPr>
                        <a:t>Years of</a:t>
                      </a:r>
                    </a:p>
                  </a:txBody>
                  <a:tcPr marL="91456" marR="91456" marT="45751" marB="45751"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0</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a:t>
                      </a: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3</a:t>
                      </a:r>
                    </a:p>
                  </a:txBody>
                  <a:tcPr marL="68578" marR="6857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ref.</a:t>
                      </a:r>
                    </a:p>
                  </a:txBody>
                  <a:tcPr marL="68576" marR="68576"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ref.</a:t>
                      </a:r>
                    </a:p>
                  </a:txBody>
                  <a:tcPr marL="68576" marR="68576"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ref.</a:t>
                      </a:r>
                    </a:p>
                  </a:txBody>
                  <a:tcPr marL="68576" marR="68576"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r>
              <a:tr h="396342">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rPr>
                        <a:t>schooling</a:t>
                      </a:r>
                    </a:p>
                  </a:txBody>
                  <a:tcPr marL="91435" marR="91435" marT="45751" marB="45751"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4</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a:t>
                      </a: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7</a:t>
                      </a:r>
                    </a:p>
                  </a:txBody>
                  <a:tcPr marL="68578" marR="68578"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1.4**</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1.3*</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1.3</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a:noFill/>
                    </a:lnB>
                    <a:lnTlToBr>
                      <a:noFill/>
                    </a:lnTlToBr>
                    <a:lnBlToTr>
                      <a:noFill/>
                    </a:lnBlToTr>
                    <a:solidFill>
                      <a:schemeClr val="bg1"/>
                    </a:solidFill>
                  </a:tcPr>
                </a:tc>
              </a:tr>
              <a:tr h="396342">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5" marR="91435" marT="45751" marB="45751"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8</a:t>
                      </a:r>
                      <a:r>
                        <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Times New Roman" pitchFamily="18" charset="0"/>
                        </a:rPr>
                        <a:t>–</a:t>
                      </a: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10</a:t>
                      </a:r>
                    </a:p>
                  </a:txBody>
                  <a:tcPr marL="68578" marR="68578"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1.5**</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1.6**</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1.3</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a:noFill/>
                    </a:lnB>
                    <a:lnTlToBr>
                      <a:noFill/>
                    </a:lnTlToBr>
                    <a:lnBlToTr>
                      <a:noFill/>
                    </a:lnBlToTr>
                    <a:solidFill>
                      <a:schemeClr val="bg1"/>
                    </a:solidFill>
                  </a:tcPr>
                </a:tc>
              </a:tr>
              <a:tr h="396342">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5" marR="91435" marT="45751" marB="45751"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11</a:t>
                      </a:r>
                    </a:p>
                  </a:txBody>
                  <a:tcPr marL="68578" marR="68578"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2.0**</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1.6**</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1.4*</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a:noFill/>
                    </a:lnB>
                    <a:lnTlToBr>
                      <a:noFill/>
                    </a:lnTlToBr>
                    <a:lnBlToTr>
                      <a:noFill/>
                    </a:lnBlToTr>
                    <a:solidFill>
                      <a:schemeClr val="bg1"/>
                    </a:solidFill>
                  </a:tcPr>
                </a:tc>
              </a:tr>
              <a:tr h="396342">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5" marR="91435" marT="45751" marB="45751"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12+</a:t>
                      </a:r>
                    </a:p>
                  </a:txBody>
                  <a:tcPr marL="68578" marR="68578" marT="0" marB="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3.0**</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1.9**</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1.9**</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336">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rPr>
                        <a:t>Live birth</a:t>
                      </a:r>
                    </a:p>
                  </a:txBody>
                  <a:tcPr marL="91435" marR="91435" marT="45748" marB="45748"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1</a:t>
                      </a:r>
                    </a:p>
                  </a:txBody>
                  <a:tcPr marL="68578" marR="68578" marT="0" marB="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1.0</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1.1</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1.4**</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bg1"/>
                    </a:solidFill>
                  </a:tcPr>
                </a:tc>
              </a:tr>
              <a:tr h="396336">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ea typeface="MS PGothic" pitchFamily="34" charset="-128"/>
                        </a:rPr>
                        <a:t>order</a:t>
                      </a:r>
                    </a:p>
                  </a:txBody>
                  <a:tcPr marL="91435" marR="91435" marT="45748" marB="45748"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2</a:t>
                      </a:r>
                    </a:p>
                  </a:txBody>
                  <a:tcPr marL="68578" marR="68578" marT="0" marB="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ref.</a:t>
                      </a:r>
                    </a:p>
                  </a:txBody>
                  <a:tcPr marL="68576" marR="68576" marT="0" marB="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ref.</a:t>
                      </a:r>
                    </a:p>
                  </a:txBody>
                  <a:tcPr marL="68576" marR="68576" marT="0" marB="0" anchor="ctr" horzOverflow="overflow">
                    <a:lnL>
                      <a:noFill/>
                    </a:lnL>
                    <a:lnR>
                      <a:noFill/>
                    </a:lnR>
                    <a:lnT>
                      <a:noFill/>
                    </a:lnT>
                    <a:lnB>
                      <a:noFill/>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rgbClr val="000000"/>
                          </a:solidFill>
                          <a:effectLst/>
                          <a:latin typeface="Arial" pitchFamily="34" charset="0"/>
                          <a:ea typeface="MS PGothic" pitchFamily="34" charset="-128"/>
                          <a:cs typeface="Times New Roman" pitchFamily="18" charset="0"/>
                        </a:rPr>
                        <a:t>ref.</a:t>
                      </a:r>
                    </a:p>
                  </a:txBody>
                  <a:tcPr marL="68576" marR="68576" marT="0" marB="0" anchor="ctr" horzOverflow="overflow">
                    <a:lnL>
                      <a:noFill/>
                    </a:lnL>
                    <a:lnR>
                      <a:noFill/>
                    </a:lnR>
                    <a:lnT>
                      <a:noFill/>
                    </a:lnT>
                    <a:lnB>
                      <a:noFill/>
                    </a:lnB>
                    <a:lnTlToBr>
                      <a:noFill/>
                    </a:lnTlToBr>
                    <a:lnBlToTr>
                      <a:noFill/>
                    </a:lnBlToTr>
                    <a:solidFill>
                      <a:schemeClr val="bg1"/>
                    </a:solidFill>
                  </a:tcPr>
                </a:tc>
              </a:tr>
              <a:tr h="396336">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Arial" pitchFamily="34" charset="0"/>
                        <a:ea typeface="MS PGothic" pitchFamily="34" charset="-128"/>
                      </a:endParaRPr>
                    </a:p>
                  </a:txBody>
                  <a:tcPr marL="91435" marR="91435" marT="45748" marB="45748"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Lucida Sans Unicode" pitchFamily="34" charset="0"/>
                        </a:rPr>
                        <a:t>3+</a:t>
                      </a:r>
                    </a:p>
                  </a:txBody>
                  <a:tcPr marL="68578" marR="68578" marT="0" marB="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0.6**</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0.6**</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eaLnBrk="0" hangingPunct="0">
                        <a:spcBef>
                          <a:spcPct val="20000"/>
                        </a:spcBef>
                        <a:buFont typeface="Arial" pitchFamily="34" charset="0"/>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rgbClr val="000000"/>
                          </a:solidFill>
                          <a:effectLst/>
                          <a:latin typeface="Arial" pitchFamily="34" charset="0"/>
                          <a:ea typeface="MS PGothic" pitchFamily="34" charset="-128"/>
                        </a:rPr>
                        <a:t>0.8*</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Times New Roman" pitchFamily="18" charset="0"/>
                      </a:endParaRPr>
                    </a:p>
                  </a:txBody>
                  <a:tcPr marL="68576" marR="68576" marT="0" marB="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4412" name="Content Placeholder 2"/>
          <p:cNvSpPr txBox="1">
            <a:spLocks/>
          </p:cNvSpPr>
          <p:nvPr/>
        </p:nvSpPr>
        <p:spPr bwMode="auto">
          <a:xfrm>
            <a:off x="660400" y="6575425"/>
            <a:ext cx="8015288"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r>
              <a:rPr lang="en-US" altLang="en-US" sz="1200">
                <a:latin typeface="Arial" charset="0"/>
              </a:rPr>
              <a:t>* Significant at p&lt;0.05; ** Significant at p&lt;0.01. Source: 1998, 2003, and 2008 Brazilian household surveys (PNAD).</a:t>
            </a:r>
            <a:endParaRPr lang="pt-BR" altLang="en-US" sz="120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1141B1B4-ADD1-416F-A0E7-91C53B1E0A00}" type="slidenum">
              <a:rPr lang="en-US" altLang="en-US" sz="1200">
                <a:solidFill>
                  <a:srgbClr val="898989"/>
                </a:solidFill>
                <a:latin typeface="Arial" charset="0"/>
              </a:rPr>
              <a:pPr eaLnBrk="1" hangingPunct="1">
                <a:spcBef>
                  <a:spcPct val="0"/>
                </a:spcBef>
                <a:buFontTx/>
                <a:buNone/>
              </a:pPr>
              <a:t>13</a:t>
            </a:fld>
            <a:endParaRPr lang="en-US" altLang="en-US" sz="1200">
              <a:solidFill>
                <a:srgbClr val="898989"/>
              </a:solidFill>
              <a:latin typeface="Arial" charset="0"/>
            </a:endParaRPr>
          </a:p>
        </p:txBody>
      </p:sp>
      <p:graphicFrame>
        <p:nvGraphicFramePr>
          <p:cNvPr id="6" name="Espaço Reservado para Conteúdo 9"/>
          <p:cNvGraphicFramePr>
            <a:graphicFrameLocks noGrp="1"/>
          </p:cNvGraphicFramePr>
          <p:nvPr>
            <p:ph idx="1"/>
          </p:nvPr>
        </p:nvGraphicFramePr>
        <p:xfrm>
          <a:off x="258763" y="1166813"/>
          <a:ext cx="8504237" cy="5070475"/>
        </p:xfrm>
        <a:graphic>
          <a:graphicData uri="http://schemas.openxmlformats.org/drawingml/2006/table">
            <a:tbl>
              <a:tblPr firstRow="1" bandRow="1">
                <a:tableStyleId>{21E4AEA4-8DFA-4A89-87EB-49C32662AFE0}</a:tableStyleId>
              </a:tblPr>
              <a:tblGrid>
                <a:gridCol w="1554538"/>
                <a:gridCol w="2286085"/>
                <a:gridCol w="1554538"/>
                <a:gridCol w="1554538"/>
                <a:gridCol w="1554538"/>
              </a:tblGrid>
              <a:tr h="716266">
                <a:tc>
                  <a:txBody>
                    <a:bodyPr/>
                    <a:lstStyle/>
                    <a:p>
                      <a:pPr algn="ctr"/>
                      <a:r>
                        <a:rPr lang="en-US" sz="2000" b="1" noProof="0" dirty="0" smtClean="0">
                          <a:solidFill>
                            <a:schemeClr val="tx1"/>
                          </a:solidFill>
                          <a:latin typeface="Arial" pitchFamily="34" charset="0"/>
                          <a:cs typeface="Arial" pitchFamily="34" charset="0"/>
                        </a:rPr>
                        <a:t>Variables</a:t>
                      </a:r>
                      <a:endParaRPr lang="en-US" sz="2000" b="1" noProof="0" dirty="0">
                        <a:solidFill>
                          <a:schemeClr val="tx1"/>
                        </a:solidFill>
                        <a:latin typeface="Arial" pitchFamily="34" charset="0"/>
                        <a:cs typeface="Arial" pitchFamily="34" charset="0"/>
                      </a:endParaRPr>
                    </a:p>
                  </a:txBody>
                  <a:tcPr marL="91465" marR="91465" marT="45722" marB="457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noProof="0" dirty="0" smtClean="0">
                          <a:solidFill>
                            <a:schemeClr val="tx1"/>
                          </a:solidFill>
                          <a:latin typeface="Arial" pitchFamily="34" charset="0"/>
                          <a:cs typeface="Arial" pitchFamily="34" charset="0"/>
                        </a:rPr>
                        <a:t>Categories</a:t>
                      </a:r>
                      <a:endParaRPr lang="en-US" sz="2000" b="1" noProof="0" dirty="0">
                        <a:solidFill>
                          <a:schemeClr val="tx1"/>
                        </a:solidFill>
                        <a:latin typeface="Arial" pitchFamily="34" charset="0"/>
                        <a:cs typeface="Arial" pitchFamily="34" charset="0"/>
                      </a:endParaRPr>
                    </a:p>
                  </a:txBody>
                  <a:tcPr marL="91465" marR="91465" marT="45722" marB="45722"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noProof="0" dirty="0" smtClean="0">
                          <a:solidFill>
                            <a:schemeClr val="tx1"/>
                          </a:solidFill>
                          <a:latin typeface="Arial" pitchFamily="34" charset="0"/>
                          <a:cs typeface="Arial" pitchFamily="34" charset="0"/>
                        </a:rPr>
                        <a:t>1998</a:t>
                      </a:r>
                      <a:endParaRPr lang="en-US" sz="2000" b="1" noProof="0" dirty="0">
                        <a:solidFill>
                          <a:schemeClr val="tx1"/>
                        </a:solidFill>
                        <a:latin typeface="Arial" pitchFamily="34" charset="0"/>
                        <a:cs typeface="Arial" pitchFamily="34" charset="0"/>
                      </a:endParaRPr>
                    </a:p>
                  </a:txBody>
                  <a:tcPr marL="91465" marR="91465" marT="45722" marB="45722"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noProof="0" dirty="0" smtClean="0">
                          <a:solidFill>
                            <a:schemeClr val="tx1"/>
                          </a:solidFill>
                          <a:latin typeface="Arial" pitchFamily="34" charset="0"/>
                          <a:cs typeface="Arial" pitchFamily="34" charset="0"/>
                        </a:rPr>
                        <a:t>2003</a:t>
                      </a:r>
                      <a:endParaRPr lang="en-US" sz="2000" b="1" noProof="0" dirty="0">
                        <a:solidFill>
                          <a:schemeClr val="tx1"/>
                        </a:solidFill>
                        <a:latin typeface="Arial" pitchFamily="34" charset="0"/>
                        <a:cs typeface="Arial" pitchFamily="34" charset="0"/>
                      </a:endParaRPr>
                    </a:p>
                  </a:txBody>
                  <a:tcPr marL="91465" marR="91465" marT="45722" marB="457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000" b="1" noProof="0" dirty="0" smtClean="0">
                          <a:solidFill>
                            <a:schemeClr val="tx1"/>
                          </a:solidFill>
                          <a:latin typeface="Arial" pitchFamily="34" charset="0"/>
                          <a:cs typeface="Arial" pitchFamily="34" charset="0"/>
                        </a:rPr>
                        <a:t>2008</a:t>
                      </a:r>
                      <a:endParaRPr lang="en-US" sz="2000" b="1" noProof="0" dirty="0">
                        <a:solidFill>
                          <a:schemeClr val="tx1"/>
                        </a:solidFill>
                        <a:latin typeface="Arial" pitchFamily="34" charset="0"/>
                        <a:cs typeface="Arial" pitchFamily="34" charset="0"/>
                      </a:endParaRPr>
                    </a:p>
                  </a:txBody>
                  <a:tcPr marL="91465" marR="91465" marT="45722" marB="457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22436">
                <a:tc>
                  <a:txBody>
                    <a:bodyPr/>
                    <a:lstStyle/>
                    <a:p>
                      <a:pPr algn="ctr"/>
                      <a:r>
                        <a:rPr lang="en-US" sz="2000" noProof="0" dirty="0" smtClean="0">
                          <a:solidFill>
                            <a:schemeClr val="tx1"/>
                          </a:solidFill>
                          <a:latin typeface="Arial" pitchFamily="34" charset="0"/>
                          <a:cs typeface="Arial" pitchFamily="34" charset="0"/>
                        </a:rPr>
                        <a:t>Region</a:t>
                      </a:r>
                      <a:r>
                        <a:rPr lang="en-US" sz="2000" baseline="0" noProof="0" dirty="0" smtClean="0">
                          <a:solidFill>
                            <a:schemeClr val="tx1"/>
                          </a:solidFill>
                          <a:latin typeface="Arial" pitchFamily="34" charset="0"/>
                          <a:cs typeface="Arial" pitchFamily="34" charset="0"/>
                        </a:rPr>
                        <a:t> of</a:t>
                      </a:r>
                      <a:endParaRPr lang="en-US" sz="2000" noProof="0" dirty="0">
                        <a:solidFill>
                          <a:schemeClr val="tx1"/>
                        </a:solidFill>
                        <a:latin typeface="Arial" pitchFamily="34" charset="0"/>
                        <a:cs typeface="Arial" pitchFamily="34" charset="0"/>
                      </a:endParaRPr>
                    </a:p>
                  </a:txBody>
                  <a:tcPr marL="91465" marR="91465" marT="45725" marB="4572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b="0" noProof="0" smtClean="0">
                          <a:effectLst/>
                          <a:latin typeface="Arial" pitchFamily="34" charset="0"/>
                          <a:ea typeface="Lucida Sans Unicode"/>
                          <a:cs typeface="Arial" pitchFamily="34" charset="0"/>
                        </a:rPr>
                        <a:t>North</a:t>
                      </a:r>
                      <a:endParaRPr lang="en-US" sz="2000" b="0" noProof="0">
                        <a:effectLst/>
                        <a:latin typeface="Arial" pitchFamily="34" charset="0"/>
                        <a:ea typeface="Lucida Sans Unicode"/>
                        <a:cs typeface="Arial" pitchFamily="34" charset="0"/>
                      </a:endParaRPr>
                    </a:p>
                  </a:txBody>
                  <a:tcPr marL="68586" marR="68586"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1.4*</a:t>
                      </a:r>
                      <a:endParaRPr lang="en-US" sz="2000" noProof="0" dirty="0">
                        <a:latin typeface="Arial" pitchFamily="34" charset="0"/>
                        <a:ea typeface="Times New Roman"/>
                        <a:cs typeface="Arial" pitchFamily="34"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1.0</a:t>
                      </a:r>
                      <a:endParaRPr lang="en-US" sz="2000" b="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1.2</a:t>
                      </a:r>
                      <a:endParaRPr lang="en-US" sz="200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22436">
                <a:tc>
                  <a:txBody>
                    <a:bodyPr/>
                    <a:lstStyle/>
                    <a:p>
                      <a:pPr algn="ctr"/>
                      <a:r>
                        <a:rPr lang="en-US" sz="2000" noProof="0" dirty="0" smtClean="0">
                          <a:solidFill>
                            <a:schemeClr val="tx1"/>
                          </a:solidFill>
                          <a:latin typeface="Arial" pitchFamily="34" charset="0"/>
                          <a:cs typeface="Arial" pitchFamily="34" charset="0"/>
                        </a:rPr>
                        <a:t>residence</a:t>
                      </a:r>
                      <a:endParaRPr lang="en-US" sz="2000" noProof="0" dirty="0">
                        <a:solidFill>
                          <a:schemeClr val="tx1"/>
                        </a:solidFill>
                        <a:latin typeface="Arial" pitchFamily="34" charset="0"/>
                        <a:cs typeface="Arial" pitchFamily="34" charset="0"/>
                      </a:endParaRPr>
                    </a:p>
                  </a:txBody>
                  <a:tcPr marL="91444" marR="91444" marT="45725" marB="4572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b="0" noProof="0" smtClean="0">
                          <a:effectLst/>
                          <a:latin typeface="Arial" pitchFamily="34" charset="0"/>
                          <a:ea typeface="Lucida Sans Unicode"/>
                          <a:cs typeface="Arial" pitchFamily="34" charset="0"/>
                        </a:rPr>
                        <a:t>Northeast</a:t>
                      </a:r>
                      <a:endParaRPr lang="en-US" sz="2000" b="0" noProof="0">
                        <a:effectLst/>
                        <a:latin typeface="Arial" pitchFamily="34" charset="0"/>
                        <a:ea typeface="Lucida Sans Unicode"/>
                        <a:cs typeface="Arial" pitchFamily="34" charset="0"/>
                      </a:endParaRPr>
                    </a:p>
                  </a:txBody>
                  <a:tcPr marL="68586" marR="68586"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i="1" noProof="0" dirty="0" smtClean="0">
                          <a:latin typeface="Arial" pitchFamily="34" charset="0"/>
                          <a:ea typeface="Times New Roman"/>
                          <a:cs typeface="Arial" pitchFamily="34" charset="0"/>
                        </a:rPr>
                        <a:t>ref.</a:t>
                      </a:r>
                      <a:endParaRPr lang="en-US" sz="2000" i="1" noProof="0" dirty="0">
                        <a:latin typeface="Arial" pitchFamily="34" charset="0"/>
                        <a:ea typeface="Times New Roman"/>
                        <a:cs typeface="Arial" pitchFamily="34"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i="1" noProof="0" dirty="0" smtClean="0">
                          <a:latin typeface="Arial" pitchFamily="34" charset="0"/>
                          <a:ea typeface="Times New Roman"/>
                          <a:cs typeface="Arial" pitchFamily="34" charset="0"/>
                        </a:rPr>
                        <a:t>ref.</a:t>
                      </a:r>
                      <a:endParaRPr lang="en-US" sz="2000" b="0" i="1"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i="1" noProof="0" dirty="0" smtClean="0">
                          <a:latin typeface="Arial" pitchFamily="34" charset="0"/>
                          <a:ea typeface="Times New Roman"/>
                          <a:cs typeface="Arial" pitchFamily="34" charset="0"/>
                        </a:rPr>
                        <a:t>ref.</a:t>
                      </a:r>
                      <a:endParaRPr lang="en-US" sz="2000" i="1"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22436">
                <a:tc>
                  <a:txBody>
                    <a:bodyPr/>
                    <a:lstStyle/>
                    <a:p>
                      <a:pPr algn="ctr"/>
                      <a:endParaRPr lang="en-US" sz="2000" noProof="0">
                        <a:solidFill>
                          <a:schemeClr val="tx1"/>
                        </a:solidFill>
                        <a:latin typeface="Arial" pitchFamily="34" charset="0"/>
                        <a:cs typeface="Arial" pitchFamily="34" charset="0"/>
                      </a:endParaRPr>
                    </a:p>
                  </a:txBody>
                  <a:tcPr marL="91444" marR="91444" marT="45725" marB="4572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b="0" noProof="0" smtClean="0">
                          <a:effectLst/>
                          <a:latin typeface="Arial" pitchFamily="34" charset="0"/>
                          <a:ea typeface="Lucida Sans Unicode"/>
                          <a:cs typeface="Arial" pitchFamily="34" charset="0"/>
                        </a:rPr>
                        <a:t>Southeast</a:t>
                      </a:r>
                      <a:endParaRPr lang="en-US" sz="2000" b="0" noProof="0">
                        <a:effectLst/>
                        <a:latin typeface="Arial" pitchFamily="34" charset="0"/>
                        <a:ea typeface="Lucida Sans Unicode"/>
                        <a:cs typeface="Arial" pitchFamily="34" charset="0"/>
                      </a:endParaRPr>
                    </a:p>
                  </a:txBody>
                  <a:tcPr marL="68586" marR="68586"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1.6**</a:t>
                      </a:r>
                      <a:endParaRPr lang="en-US" sz="2000" noProof="0" dirty="0">
                        <a:latin typeface="Arial" pitchFamily="34" charset="0"/>
                        <a:ea typeface="Times New Roman"/>
                        <a:cs typeface="Arial" pitchFamily="34"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1.5**</a:t>
                      </a:r>
                      <a:endParaRPr lang="en-US" sz="2000" b="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1.1</a:t>
                      </a:r>
                      <a:endParaRPr lang="en-US" sz="200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22436">
                <a:tc>
                  <a:txBody>
                    <a:bodyPr/>
                    <a:lstStyle/>
                    <a:p>
                      <a:pPr algn="ctr"/>
                      <a:endParaRPr lang="en-US" sz="2000" noProof="0">
                        <a:solidFill>
                          <a:schemeClr val="tx1"/>
                        </a:solidFill>
                        <a:latin typeface="Arial" pitchFamily="34" charset="0"/>
                        <a:cs typeface="Arial" pitchFamily="34" charset="0"/>
                      </a:endParaRPr>
                    </a:p>
                  </a:txBody>
                  <a:tcPr marL="91444" marR="91444" marT="45725" marB="4572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b="0" noProof="0" smtClean="0">
                          <a:effectLst/>
                          <a:latin typeface="Arial" pitchFamily="34" charset="0"/>
                          <a:ea typeface="Lucida Sans Unicode"/>
                          <a:cs typeface="Arial" pitchFamily="34" charset="0"/>
                        </a:rPr>
                        <a:t>South</a:t>
                      </a:r>
                      <a:endParaRPr lang="en-US" sz="2000" b="0" noProof="0">
                        <a:effectLst/>
                        <a:latin typeface="Arial" pitchFamily="34" charset="0"/>
                        <a:ea typeface="Lucida Sans Unicode"/>
                        <a:cs typeface="Arial" pitchFamily="34" charset="0"/>
                      </a:endParaRPr>
                    </a:p>
                  </a:txBody>
                  <a:tcPr marL="68586" marR="68586"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1.3*</a:t>
                      </a:r>
                      <a:endParaRPr lang="en-US" sz="2000" noProof="0" dirty="0">
                        <a:latin typeface="Arial" pitchFamily="34" charset="0"/>
                        <a:ea typeface="Times New Roman"/>
                        <a:cs typeface="Arial" pitchFamily="34"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1.4**</a:t>
                      </a:r>
                      <a:endParaRPr lang="en-US" sz="2000" b="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1.3</a:t>
                      </a:r>
                      <a:endParaRPr lang="en-US" sz="200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1860">
                <a:tc>
                  <a:txBody>
                    <a:bodyPr/>
                    <a:lstStyle/>
                    <a:p>
                      <a:pPr algn="ctr"/>
                      <a:endParaRPr lang="en-US" sz="2000" noProof="0">
                        <a:solidFill>
                          <a:schemeClr val="tx1"/>
                        </a:solidFill>
                        <a:latin typeface="Arial" pitchFamily="34" charset="0"/>
                        <a:cs typeface="Arial" pitchFamily="34" charset="0"/>
                      </a:endParaRPr>
                    </a:p>
                  </a:txBody>
                  <a:tcPr marL="91444" marR="91444" marT="45725" marB="4572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b="0" noProof="0" smtClean="0">
                          <a:effectLst/>
                          <a:latin typeface="Arial" pitchFamily="34" charset="0"/>
                          <a:ea typeface="Lucida Sans Unicode"/>
                          <a:cs typeface="Arial" pitchFamily="34" charset="0"/>
                        </a:rPr>
                        <a:t>Central-West</a:t>
                      </a:r>
                      <a:endParaRPr lang="en-US" sz="2000" b="0" noProof="0">
                        <a:effectLst/>
                        <a:latin typeface="Arial" pitchFamily="34" charset="0"/>
                        <a:ea typeface="Lucida Sans Unicode"/>
                        <a:cs typeface="Arial" pitchFamily="34" charset="0"/>
                      </a:endParaRPr>
                    </a:p>
                  </a:txBody>
                  <a:tcPr marL="68586" marR="68586"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2.1**</a:t>
                      </a:r>
                      <a:endParaRPr lang="en-US" sz="2000" noProof="0" dirty="0">
                        <a:latin typeface="Arial" pitchFamily="34" charset="0"/>
                        <a:ea typeface="Times New Roman"/>
                        <a:cs typeface="Arial" pitchFamily="34"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1.6**</a:t>
                      </a:r>
                      <a:endParaRPr lang="en-US" sz="2000" b="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1.2</a:t>
                      </a:r>
                      <a:endParaRPr lang="en-US" sz="200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22429">
                <a:tc>
                  <a:txBody>
                    <a:bodyPr/>
                    <a:lstStyle/>
                    <a:p>
                      <a:pPr algn="ctr"/>
                      <a:r>
                        <a:rPr lang="en-US" sz="2000" noProof="0" dirty="0" smtClean="0">
                          <a:solidFill>
                            <a:schemeClr val="tx1"/>
                          </a:solidFill>
                          <a:latin typeface="Arial" pitchFamily="34" charset="0"/>
                          <a:cs typeface="Arial" pitchFamily="34" charset="0"/>
                        </a:rPr>
                        <a:t>Hospital /</a:t>
                      </a:r>
                    </a:p>
                  </a:txBody>
                  <a:tcPr marL="91444" marR="91444" marT="45722" marB="457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noProof="0" dirty="0" smtClean="0">
                          <a:effectLst/>
                          <a:latin typeface="Arial" pitchFamily="34" charset="0"/>
                          <a:ea typeface="Lucida Sans Unicode"/>
                          <a:cs typeface="Arial" pitchFamily="34" charset="0"/>
                        </a:rPr>
                        <a:t>Public / SUS</a:t>
                      </a:r>
                      <a:endParaRPr lang="en-US" sz="2000" noProof="0" dirty="0">
                        <a:effectLst/>
                        <a:latin typeface="Arial" pitchFamily="34" charset="0"/>
                        <a:ea typeface="Lucida Sans Unicode"/>
                        <a:cs typeface="Arial" pitchFamily="34" charset="0"/>
                      </a:endParaRPr>
                    </a:p>
                  </a:txBody>
                  <a:tcPr marL="68586" marR="68586"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i="1" noProof="0" dirty="0" smtClean="0">
                          <a:latin typeface="Arial" pitchFamily="34" charset="0"/>
                          <a:ea typeface="Times New Roman"/>
                          <a:cs typeface="Arial" pitchFamily="34" charset="0"/>
                        </a:rPr>
                        <a:t>ref.</a:t>
                      </a:r>
                      <a:endParaRPr lang="en-US" sz="2000" i="1" noProof="0" dirty="0">
                        <a:latin typeface="Arial" pitchFamily="34" charset="0"/>
                        <a:ea typeface="Times New Roman"/>
                        <a:cs typeface="Arial" pitchFamily="34"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i="1" noProof="0" dirty="0" smtClean="0">
                          <a:latin typeface="Arial" pitchFamily="34" charset="0"/>
                          <a:ea typeface="Times New Roman"/>
                          <a:cs typeface="Arial" pitchFamily="34" charset="0"/>
                        </a:rPr>
                        <a:t>ref.</a:t>
                      </a:r>
                      <a:endParaRPr lang="en-US" sz="2000" b="0" i="1"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i="1" noProof="0" dirty="0" smtClean="0">
                          <a:latin typeface="Arial" pitchFamily="34" charset="0"/>
                          <a:ea typeface="Times New Roman"/>
                          <a:cs typeface="Arial" pitchFamily="34" charset="0"/>
                        </a:rPr>
                        <a:t>ref.</a:t>
                      </a:r>
                      <a:endParaRPr lang="en-US" sz="2000" i="1"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224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noProof="0" dirty="0" smtClean="0">
                          <a:solidFill>
                            <a:schemeClr val="tx1"/>
                          </a:solidFill>
                          <a:latin typeface="Arial" pitchFamily="34" charset="0"/>
                          <a:cs typeface="Arial" pitchFamily="34" charset="0"/>
                        </a:rPr>
                        <a:t>Payment</a:t>
                      </a:r>
                    </a:p>
                  </a:txBody>
                  <a:tcPr marL="91444" marR="91444" marT="45722" marB="457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noProof="0" dirty="0" smtClean="0">
                          <a:effectLst/>
                          <a:latin typeface="Arial" pitchFamily="34" charset="0"/>
                          <a:ea typeface="Lucida Sans Unicode"/>
                          <a:cs typeface="Arial" pitchFamily="34" charset="0"/>
                        </a:rPr>
                        <a:t>Private / SUS</a:t>
                      </a:r>
                      <a:endParaRPr lang="en-US" sz="2000" noProof="0" dirty="0">
                        <a:effectLst/>
                        <a:latin typeface="Arial" pitchFamily="34" charset="0"/>
                        <a:ea typeface="Lucida Sans Unicode"/>
                        <a:cs typeface="Arial" pitchFamily="34" charset="0"/>
                      </a:endParaRPr>
                    </a:p>
                  </a:txBody>
                  <a:tcPr marL="68586" marR="68586"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1.4*</a:t>
                      </a:r>
                      <a:endParaRPr lang="en-US" sz="2000" noProof="0" dirty="0">
                        <a:latin typeface="Arial" pitchFamily="34" charset="0"/>
                        <a:ea typeface="Times New Roman"/>
                        <a:cs typeface="Arial" pitchFamily="34"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1.3</a:t>
                      </a:r>
                      <a:endParaRPr lang="en-US" sz="2000" b="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1.8*</a:t>
                      </a:r>
                      <a:endParaRPr lang="en-US" sz="200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22429">
                <a:tc>
                  <a:txBody>
                    <a:bodyPr/>
                    <a:lstStyle/>
                    <a:p>
                      <a:pPr algn="ctr"/>
                      <a:endParaRPr lang="en-US" sz="2000" noProof="0">
                        <a:solidFill>
                          <a:schemeClr val="tx1"/>
                        </a:solidFill>
                        <a:latin typeface="Arial" pitchFamily="34" charset="0"/>
                        <a:cs typeface="Arial" pitchFamily="34" charset="0"/>
                      </a:endParaRPr>
                    </a:p>
                  </a:txBody>
                  <a:tcPr marL="91444" marR="91444" marT="45722" marB="457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noProof="0" dirty="0" smtClean="0">
                          <a:effectLst/>
                          <a:latin typeface="Arial" pitchFamily="34" charset="0"/>
                          <a:ea typeface="Lucida Sans Unicode"/>
                          <a:cs typeface="Arial" pitchFamily="34" charset="0"/>
                        </a:rPr>
                        <a:t>Public / Non-SUS</a:t>
                      </a:r>
                      <a:endParaRPr lang="en-US" sz="2000" noProof="0" dirty="0">
                        <a:effectLst/>
                        <a:latin typeface="Arial" pitchFamily="34" charset="0"/>
                        <a:ea typeface="Lucida Sans Unicode"/>
                        <a:cs typeface="Arial" pitchFamily="34" charset="0"/>
                      </a:endParaRPr>
                    </a:p>
                  </a:txBody>
                  <a:tcPr marL="68586" marR="68586"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1.7**</a:t>
                      </a:r>
                      <a:endParaRPr lang="en-US" sz="2000" noProof="0" dirty="0">
                        <a:latin typeface="Arial" pitchFamily="34" charset="0"/>
                        <a:ea typeface="Times New Roman"/>
                        <a:cs typeface="Arial" pitchFamily="34"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2.3**</a:t>
                      </a:r>
                      <a:endParaRPr lang="en-US" sz="2000" b="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2.8**</a:t>
                      </a:r>
                      <a:endParaRPr lang="en-US" sz="200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93455">
                <a:tc>
                  <a:txBody>
                    <a:bodyPr/>
                    <a:lstStyle/>
                    <a:p>
                      <a:pPr algn="ctr"/>
                      <a:endParaRPr lang="en-US" sz="2000" noProof="0">
                        <a:solidFill>
                          <a:schemeClr val="tx1"/>
                        </a:solidFill>
                        <a:latin typeface="Arial" pitchFamily="34" charset="0"/>
                        <a:cs typeface="Arial" pitchFamily="34" charset="0"/>
                      </a:endParaRPr>
                    </a:p>
                  </a:txBody>
                  <a:tcPr marL="91444" marR="91444" marT="45722" marB="4572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r>
                        <a:rPr lang="en-US" sz="2000" noProof="0" dirty="0" smtClean="0">
                          <a:effectLst/>
                          <a:latin typeface="Arial" pitchFamily="34" charset="0"/>
                          <a:ea typeface="Lucida Sans Unicode"/>
                          <a:cs typeface="Arial" pitchFamily="34" charset="0"/>
                        </a:rPr>
                        <a:t>Private / Non-SUS</a:t>
                      </a:r>
                      <a:endParaRPr lang="en-US" sz="2000" noProof="0" dirty="0">
                        <a:effectLst/>
                        <a:latin typeface="Arial" pitchFamily="34" charset="0"/>
                        <a:ea typeface="Lucida Sans Unicode"/>
                        <a:cs typeface="Arial" pitchFamily="34" charset="0"/>
                      </a:endParaRPr>
                    </a:p>
                  </a:txBody>
                  <a:tcPr marL="68586" marR="68586"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3.5**</a:t>
                      </a:r>
                      <a:endParaRPr lang="en-US" sz="2000" noProof="0" dirty="0">
                        <a:latin typeface="Arial" pitchFamily="34" charset="0"/>
                        <a:ea typeface="Times New Roman"/>
                        <a:cs typeface="Arial" pitchFamily="34"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4.8**</a:t>
                      </a:r>
                      <a:endParaRPr lang="en-US" sz="2000" b="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kern="1200" noProof="0" dirty="0" smtClean="0">
                          <a:solidFill>
                            <a:schemeClr val="dk1"/>
                          </a:solidFill>
                          <a:latin typeface="Arial" pitchFamily="34" charset="0"/>
                          <a:ea typeface="+mn-ea"/>
                          <a:cs typeface="Arial" pitchFamily="34" charset="0"/>
                        </a:rPr>
                        <a:t>5.4**</a:t>
                      </a:r>
                      <a:endParaRPr lang="en-US" sz="200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51860">
                <a:tc gridSpan="2">
                  <a:txBody>
                    <a:bodyPr/>
                    <a:lstStyle/>
                    <a:p>
                      <a:pPr algn="ctr"/>
                      <a:r>
                        <a:rPr lang="en-US" sz="2000" noProof="0" dirty="0" smtClean="0">
                          <a:solidFill>
                            <a:schemeClr val="tx1"/>
                          </a:solidFill>
                          <a:latin typeface="Arial" pitchFamily="34" charset="0"/>
                          <a:cs typeface="Arial" pitchFamily="34" charset="0"/>
                        </a:rPr>
                        <a:t>Sample size (n)</a:t>
                      </a:r>
                      <a:endParaRPr lang="en-US" sz="2000" noProof="0" dirty="0">
                        <a:solidFill>
                          <a:schemeClr val="tx1"/>
                        </a:solidFill>
                        <a:latin typeface="Arial" pitchFamily="34" charset="0"/>
                        <a:cs typeface="Arial" pitchFamily="34" charset="0"/>
                      </a:endParaRPr>
                    </a:p>
                  </a:txBody>
                  <a:tcPr marL="91444" marR="91444" marT="45722" marB="45722"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algn="ctr">
                        <a:spcBef>
                          <a:spcPts val="0"/>
                        </a:spcBef>
                        <a:spcAft>
                          <a:spcPts val="0"/>
                        </a:spcAft>
                      </a:pPr>
                      <a:endParaRPr lang="en-US" sz="1800" dirty="0">
                        <a:effectLst/>
                        <a:latin typeface="Arial" pitchFamily="34" charset="0"/>
                        <a:ea typeface="Lucida Sans Unicode"/>
                        <a:cs typeface="Arial" pitchFamily="34" charset="0"/>
                      </a:endParaRPr>
                    </a:p>
                  </a:txBody>
                  <a:tcPr marL="68582" marR="68582"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noProof="0" dirty="0" smtClean="0">
                          <a:latin typeface="Arial" pitchFamily="34" charset="0"/>
                          <a:ea typeface="Times New Roman"/>
                          <a:cs typeface="Arial" pitchFamily="34" charset="0"/>
                        </a:rPr>
                        <a:t>4,645</a:t>
                      </a:r>
                      <a:endParaRPr lang="en-US" sz="2000" noProof="0" dirty="0">
                        <a:latin typeface="Arial" pitchFamily="34" charset="0"/>
                        <a:ea typeface="Times New Roman"/>
                        <a:cs typeface="Arial" pitchFamily="34" charset="0"/>
                      </a:endParaRPr>
                    </a:p>
                  </a:txBody>
                  <a:tcPr marL="68584" marR="68584"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b="0" noProof="0" smtClean="0">
                          <a:latin typeface="Arial" pitchFamily="34" charset="0"/>
                          <a:ea typeface="Times New Roman"/>
                          <a:cs typeface="Arial" pitchFamily="34" charset="0"/>
                        </a:rPr>
                        <a:t>4,263</a:t>
                      </a:r>
                      <a:endParaRPr lang="en-US" sz="2000" b="0" noProof="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noProof="0" dirty="0" smtClean="0">
                          <a:latin typeface="Arial" pitchFamily="34" charset="0"/>
                          <a:ea typeface="Times New Roman"/>
                          <a:cs typeface="Arial" pitchFamily="34" charset="0"/>
                        </a:rPr>
                        <a:t>3,660</a:t>
                      </a:r>
                      <a:endParaRPr lang="en-US" sz="2000" noProof="0" dirty="0">
                        <a:latin typeface="Arial" pitchFamily="34" charset="0"/>
                        <a:ea typeface="Times New Roman"/>
                        <a:cs typeface="Arial" pitchFamily="34" charset="0"/>
                      </a:endParaRPr>
                    </a:p>
                  </a:txBody>
                  <a:tcPr marL="68584" marR="6858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5424" name="Title 1"/>
          <p:cNvSpPr txBox="1">
            <a:spLocks/>
          </p:cNvSpPr>
          <p:nvPr/>
        </p:nvSpPr>
        <p:spPr bwMode="auto">
          <a:xfrm>
            <a:off x="-36513" y="44450"/>
            <a:ext cx="9144001"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US" altLang="en-US" sz="3400" b="1">
                <a:latin typeface="Arial" charset="0"/>
              </a:rPr>
              <a:t>Odds ratios of getting a CS </a:t>
            </a:r>
            <a:br>
              <a:rPr lang="en-US" altLang="en-US" sz="3400" b="1">
                <a:latin typeface="Arial" charset="0"/>
              </a:rPr>
            </a:br>
            <a:r>
              <a:rPr lang="en-US" altLang="en-US" sz="3400" b="1">
                <a:latin typeface="Arial" charset="0"/>
              </a:rPr>
              <a:t>by region &amp; hospital/payment type</a:t>
            </a:r>
          </a:p>
        </p:txBody>
      </p:sp>
      <p:sp>
        <p:nvSpPr>
          <p:cNvPr id="15425" name="Content Placeholder 2"/>
          <p:cNvSpPr txBox="1">
            <a:spLocks/>
          </p:cNvSpPr>
          <p:nvPr/>
        </p:nvSpPr>
        <p:spPr bwMode="auto">
          <a:xfrm>
            <a:off x="660400" y="6308725"/>
            <a:ext cx="8015288"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algn="just" eaLnBrk="1" hangingPunct="1">
              <a:spcBef>
                <a:spcPct val="0"/>
              </a:spcBef>
              <a:buFontTx/>
              <a:buNone/>
            </a:pPr>
            <a:r>
              <a:rPr lang="en-US" altLang="en-US" sz="1200">
                <a:latin typeface="Arial" charset="0"/>
              </a:rPr>
              <a:t>* Significant at p&lt;0.05; ** Significant at p&lt;0.01. Source: 1998, 2003, and 2008 Brazilian household surveys (PNAD).</a:t>
            </a:r>
            <a:endParaRPr lang="pt-BR" altLang="en-US" sz="120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25413"/>
            <a:ext cx="8229600" cy="639762"/>
          </a:xfrm>
        </p:spPr>
        <p:txBody>
          <a:bodyPr/>
          <a:lstStyle/>
          <a:p>
            <a:pPr eaLnBrk="1" hangingPunct="1"/>
            <a:r>
              <a:rPr lang="en-US" altLang="en-US" sz="4000" b="1" smtClean="0">
                <a:latin typeface="Arial" charset="0"/>
                <a:cs typeface="Arial" charset="0"/>
              </a:rPr>
              <a:t>Final considerations</a:t>
            </a:r>
          </a:p>
        </p:txBody>
      </p:sp>
      <p:sp>
        <p:nvSpPr>
          <p:cNvPr id="16387" name="Content Placeholder 2"/>
          <p:cNvSpPr>
            <a:spLocks noGrp="1"/>
          </p:cNvSpPr>
          <p:nvPr>
            <p:ph idx="1"/>
          </p:nvPr>
        </p:nvSpPr>
        <p:spPr>
          <a:xfrm>
            <a:off x="228600" y="1004888"/>
            <a:ext cx="8447088" cy="5232400"/>
          </a:xfrm>
        </p:spPr>
        <p:txBody>
          <a:bodyPr/>
          <a:lstStyle/>
          <a:p>
            <a:pPr eaLnBrk="1" hangingPunct="1">
              <a:lnSpc>
                <a:spcPct val="110000"/>
              </a:lnSpc>
              <a:spcBef>
                <a:spcPct val="0"/>
              </a:spcBef>
              <a:spcAft>
                <a:spcPts val="1800"/>
              </a:spcAft>
              <a:buFont typeface="Arial" charset="0"/>
              <a:buChar char="–"/>
            </a:pPr>
            <a:r>
              <a:rPr lang="en-US" altLang="en-US" sz="2400" smtClean="0">
                <a:latin typeface="Arial" charset="0"/>
                <a:cs typeface="Arial" charset="0"/>
              </a:rPr>
              <a:t>Our findings suggest that </a:t>
            </a:r>
            <a:r>
              <a:rPr lang="en-US" altLang="en-US" sz="2400" b="1" u="sng" smtClean="0">
                <a:latin typeface="Arial" charset="0"/>
                <a:cs typeface="Arial" charset="0"/>
              </a:rPr>
              <a:t>private sources of payment</a:t>
            </a:r>
            <a:r>
              <a:rPr lang="en-US" altLang="en-US" sz="2400" smtClean="0">
                <a:latin typeface="Arial" charset="0"/>
                <a:cs typeface="Arial" charset="0"/>
              </a:rPr>
              <a:t> exert a positive influence on cesarean rates in Brazil over and above the influence of </a:t>
            </a:r>
            <a:r>
              <a:rPr lang="en-US" altLang="en-US" sz="2400" b="1" u="sng" smtClean="0">
                <a:latin typeface="Arial" charset="0"/>
                <a:cs typeface="Arial" charset="0"/>
              </a:rPr>
              <a:t>hospital ownership</a:t>
            </a:r>
            <a:r>
              <a:rPr lang="en-US" altLang="en-US" sz="2400" smtClean="0">
                <a:latin typeface="Arial" charset="0"/>
                <a:cs typeface="Arial" charset="0"/>
              </a:rPr>
              <a:t>.</a:t>
            </a:r>
          </a:p>
          <a:p>
            <a:pPr eaLnBrk="1" hangingPunct="1">
              <a:lnSpc>
                <a:spcPct val="110000"/>
              </a:lnSpc>
              <a:spcBef>
                <a:spcPct val="0"/>
              </a:spcBef>
              <a:spcAft>
                <a:spcPts val="1800"/>
              </a:spcAft>
              <a:buFont typeface="Arial" charset="0"/>
              <a:buChar char="–"/>
            </a:pPr>
            <a:r>
              <a:rPr lang="en-US" altLang="en-US" sz="2400" b="1" u="sng" smtClean="0">
                <a:latin typeface="Arial" charset="0"/>
                <a:cs typeface="Arial" charset="0"/>
              </a:rPr>
              <a:t>Scheduling cesarean deliveries</a:t>
            </a:r>
            <a:r>
              <a:rPr lang="en-US" altLang="en-US" sz="2400" smtClean="0">
                <a:latin typeface="Arial" charset="0"/>
                <a:cs typeface="Arial" charset="0"/>
              </a:rPr>
              <a:t> minimizes professional disruptions and maximizes an obstetrician’s number of private patients.</a:t>
            </a:r>
          </a:p>
          <a:p>
            <a:pPr eaLnBrk="1" hangingPunct="1">
              <a:lnSpc>
                <a:spcPct val="110000"/>
              </a:lnSpc>
              <a:spcBef>
                <a:spcPct val="0"/>
              </a:spcBef>
              <a:spcAft>
                <a:spcPts val="1800"/>
              </a:spcAft>
              <a:buFont typeface="Arial" charset="0"/>
              <a:buChar char="–"/>
            </a:pPr>
            <a:r>
              <a:rPr lang="en-US" altLang="en-US" sz="2400" smtClean="0">
                <a:latin typeface="Arial" charset="0"/>
                <a:cs typeface="Arial" charset="0"/>
              </a:rPr>
              <a:t>Recent studies suggest that it is unlikely that women’s </a:t>
            </a:r>
            <a:r>
              <a:rPr lang="en-US" altLang="en-US" sz="2400" b="1" u="sng" smtClean="0">
                <a:latin typeface="Arial" charset="0"/>
                <a:cs typeface="Arial" charset="0"/>
              </a:rPr>
              <a:t>demand for surgical birth</a:t>
            </a:r>
            <a:r>
              <a:rPr lang="en-US" altLang="en-US" sz="2400" smtClean="0">
                <a:latin typeface="Arial" charset="0"/>
                <a:cs typeface="Arial" charset="0"/>
              </a:rPr>
              <a:t> is driving the rising rates of cesarean sections.</a:t>
            </a:r>
          </a:p>
          <a:p>
            <a:pPr eaLnBrk="1" hangingPunct="1">
              <a:lnSpc>
                <a:spcPct val="110000"/>
              </a:lnSpc>
              <a:spcBef>
                <a:spcPct val="0"/>
              </a:spcBef>
              <a:spcAft>
                <a:spcPts val="1800"/>
              </a:spcAft>
              <a:buFont typeface="Arial" charset="0"/>
              <a:buChar char="–"/>
            </a:pPr>
            <a:r>
              <a:rPr lang="en-US" altLang="en-US" sz="2400" smtClean="0">
                <a:latin typeface="Arial" charset="0"/>
                <a:cs typeface="Arial" charset="0"/>
              </a:rPr>
              <a:t>Women who have privately-financed deliveries by cesarean section may be using this procedure to obtain a </a:t>
            </a:r>
            <a:r>
              <a:rPr lang="en-US" altLang="en-US" sz="2400" b="1" u="sng" smtClean="0">
                <a:latin typeface="Arial" charset="0"/>
                <a:cs typeface="Arial" charset="0"/>
              </a:rPr>
              <a:t>surgical sterilization</a:t>
            </a:r>
            <a:r>
              <a:rPr lang="en-US" altLang="en-US" sz="2400" smtClean="0">
                <a:latin typeface="Arial" charset="0"/>
                <a:cs typeface="Arial" charset="0"/>
              </a:rPr>
              <a:t>.</a:t>
            </a:r>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099569CF-38BF-47E3-94F3-A26194E86C2E}" type="slidenum">
              <a:rPr lang="en-US" altLang="en-US" sz="1200">
                <a:solidFill>
                  <a:srgbClr val="898989"/>
                </a:solidFill>
                <a:latin typeface="Arial" charset="0"/>
              </a:rPr>
              <a:pPr eaLnBrk="1" hangingPunct="1">
                <a:spcBef>
                  <a:spcPct val="0"/>
                </a:spcBef>
                <a:buFontTx/>
                <a:buNone/>
              </a:pPr>
              <a:t>14</a:t>
            </a:fld>
            <a:endParaRPr lang="en-US" altLang="en-US" sz="1200">
              <a:solidFill>
                <a:srgbClr val="898989"/>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68288"/>
            <a:ext cx="8229600" cy="639762"/>
          </a:xfrm>
        </p:spPr>
        <p:txBody>
          <a:bodyPr/>
          <a:lstStyle/>
          <a:p>
            <a:pPr eaLnBrk="1" hangingPunct="1"/>
            <a:r>
              <a:rPr lang="en-US" altLang="en-US" sz="4000" b="1" smtClean="0">
                <a:latin typeface="Arial" charset="0"/>
                <a:cs typeface="Arial" charset="0"/>
              </a:rPr>
              <a:t>Motivation</a:t>
            </a:r>
          </a:p>
        </p:txBody>
      </p:sp>
      <p:sp>
        <p:nvSpPr>
          <p:cNvPr id="4099" name="Content Placeholder 2"/>
          <p:cNvSpPr>
            <a:spLocks noGrp="1"/>
          </p:cNvSpPr>
          <p:nvPr>
            <p:ph idx="1"/>
          </p:nvPr>
        </p:nvSpPr>
        <p:spPr>
          <a:xfrm>
            <a:off x="228600" y="1004888"/>
            <a:ext cx="8686800" cy="5737225"/>
          </a:xfrm>
        </p:spPr>
        <p:txBody>
          <a:bodyPr/>
          <a:lstStyle/>
          <a:p>
            <a:pPr eaLnBrk="1" hangingPunct="1">
              <a:spcBef>
                <a:spcPct val="0"/>
              </a:spcBef>
              <a:spcAft>
                <a:spcPts val="1800"/>
              </a:spcAft>
              <a:buFont typeface="Arial" charset="0"/>
              <a:buChar char="–"/>
            </a:pPr>
            <a:r>
              <a:rPr lang="en-US" altLang="en-US" sz="2400" smtClean="0">
                <a:latin typeface="Arial" charset="0"/>
                <a:cs typeface="Arial" charset="0"/>
              </a:rPr>
              <a:t>Incidence of high cesarean section (CS) rates </a:t>
            </a:r>
            <a:r>
              <a:rPr lang="en-US" altLang="en-US" sz="1600" smtClean="0">
                <a:latin typeface="Arial" charset="0"/>
                <a:cs typeface="Arial" charset="0"/>
              </a:rPr>
              <a:t>(DATASUS, 2010)</a:t>
            </a:r>
            <a:r>
              <a:rPr lang="en-US" altLang="en-US" sz="2400" smtClean="0">
                <a:latin typeface="Arial" charset="0"/>
                <a:cs typeface="Arial" charset="0"/>
              </a:rPr>
              <a:t>:</a:t>
            </a:r>
          </a:p>
          <a:p>
            <a:pPr lvl="1" eaLnBrk="1" hangingPunct="1">
              <a:spcBef>
                <a:spcPct val="0"/>
              </a:spcBef>
              <a:spcAft>
                <a:spcPts val="1800"/>
              </a:spcAft>
            </a:pPr>
            <a:r>
              <a:rPr lang="en-US" altLang="en-US" sz="2200" smtClean="0">
                <a:latin typeface="Arial" charset="0"/>
              </a:rPr>
              <a:t>Brazil (52%)</a:t>
            </a:r>
          </a:p>
          <a:p>
            <a:pPr lvl="1" eaLnBrk="1" hangingPunct="1">
              <a:spcBef>
                <a:spcPct val="0"/>
              </a:spcBef>
              <a:spcAft>
                <a:spcPts val="1800"/>
              </a:spcAft>
            </a:pPr>
            <a:r>
              <a:rPr lang="en-US" altLang="en-US" sz="2200" smtClean="0">
                <a:latin typeface="Arial" charset="0"/>
              </a:rPr>
              <a:t>Public hospitals (30%)</a:t>
            </a:r>
          </a:p>
          <a:p>
            <a:pPr lvl="1" eaLnBrk="1" hangingPunct="1">
              <a:spcBef>
                <a:spcPct val="0"/>
              </a:spcBef>
              <a:spcAft>
                <a:spcPts val="1800"/>
              </a:spcAft>
            </a:pPr>
            <a:r>
              <a:rPr lang="en-US" altLang="en-US" sz="2200" smtClean="0">
                <a:latin typeface="Arial" charset="0"/>
              </a:rPr>
              <a:t>Private hospitals (80%)</a:t>
            </a:r>
          </a:p>
          <a:p>
            <a:pPr eaLnBrk="1" hangingPunct="1">
              <a:lnSpc>
                <a:spcPct val="105000"/>
              </a:lnSpc>
              <a:spcBef>
                <a:spcPct val="0"/>
              </a:spcBef>
              <a:spcAft>
                <a:spcPts val="1800"/>
              </a:spcAft>
              <a:buFont typeface="Arial" charset="0"/>
              <a:buChar char="–"/>
            </a:pPr>
            <a:r>
              <a:rPr lang="en-US" altLang="en-US" sz="2400" smtClean="0">
                <a:latin typeface="Arial" charset="0"/>
                <a:cs typeface="Arial" charset="0"/>
              </a:rPr>
              <a:t>Maximum level recommended by the World Health Organization: 15%.</a:t>
            </a:r>
          </a:p>
          <a:p>
            <a:pPr eaLnBrk="1" hangingPunct="1">
              <a:lnSpc>
                <a:spcPct val="105000"/>
              </a:lnSpc>
              <a:spcBef>
                <a:spcPct val="0"/>
              </a:spcBef>
              <a:spcAft>
                <a:spcPts val="1800"/>
              </a:spcAft>
              <a:buFont typeface="Arial" charset="0"/>
              <a:buChar char="–"/>
            </a:pPr>
            <a:r>
              <a:rPr lang="en-US" altLang="en-US" sz="2400" smtClean="0">
                <a:latin typeface="Arial" charset="0"/>
                <a:cs typeface="Arial" charset="0"/>
              </a:rPr>
              <a:t>This study explores:</a:t>
            </a:r>
          </a:p>
          <a:p>
            <a:pPr lvl="1" eaLnBrk="1" hangingPunct="1">
              <a:lnSpc>
                <a:spcPct val="105000"/>
              </a:lnSpc>
              <a:spcBef>
                <a:spcPct val="0"/>
              </a:spcBef>
              <a:spcAft>
                <a:spcPts val="1800"/>
              </a:spcAft>
            </a:pPr>
            <a:r>
              <a:rPr lang="en-US" altLang="en-US" sz="2200" smtClean="0">
                <a:latin typeface="Arial" charset="0"/>
              </a:rPr>
              <a:t>Whether high CS rates in Brazil continued from 1998 to 2008</a:t>
            </a:r>
          </a:p>
          <a:p>
            <a:pPr lvl="1" eaLnBrk="1" hangingPunct="1">
              <a:lnSpc>
                <a:spcPct val="105000"/>
              </a:lnSpc>
              <a:spcBef>
                <a:spcPct val="0"/>
              </a:spcBef>
              <a:spcAft>
                <a:spcPts val="1800"/>
              </a:spcAft>
            </a:pPr>
            <a:r>
              <a:rPr lang="en-US" altLang="en-US" sz="2200" smtClean="0">
                <a:latin typeface="Arial" charset="0"/>
              </a:rPr>
              <a:t>The relationship between CS rates and hospital ownership (public or private) and payment for delivery (public or not)</a:t>
            </a:r>
          </a:p>
        </p:txBody>
      </p:sp>
      <p:sp>
        <p:nvSpPr>
          <p:cNvPr id="41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F2228409-B560-49DD-A40D-ACF85FA23A1E}" type="slidenum">
              <a:rPr lang="en-US" altLang="en-US" sz="1200">
                <a:solidFill>
                  <a:srgbClr val="898989"/>
                </a:solidFill>
                <a:latin typeface="Arial" charset="0"/>
              </a:rPr>
              <a:pPr eaLnBrk="1" hangingPunct="1">
                <a:spcBef>
                  <a:spcPct val="0"/>
                </a:spcBef>
                <a:buFontTx/>
                <a:buNone/>
              </a:pPr>
              <a:t>2</a:t>
            </a:fld>
            <a:endParaRPr lang="en-US" altLang="en-US" sz="1200">
              <a:solidFill>
                <a:srgbClr val="898989"/>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115888"/>
            <a:ext cx="9144000" cy="1296987"/>
          </a:xfrm>
        </p:spPr>
        <p:txBody>
          <a:bodyPr/>
          <a:lstStyle/>
          <a:p>
            <a:pPr eaLnBrk="1" hangingPunct="1"/>
            <a:r>
              <a:rPr lang="en-US" altLang="en-US" sz="4000" b="1" smtClean="0">
                <a:latin typeface="Arial" charset="0"/>
                <a:cs typeface="Arial" charset="0"/>
              </a:rPr>
              <a:t>Nonclinical factors &amp;</a:t>
            </a:r>
            <a:br>
              <a:rPr lang="en-US" altLang="en-US" sz="4000" b="1" smtClean="0">
                <a:latin typeface="Arial" charset="0"/>
                <a:cs typeface="Arial" charset="0"/>
              </a:rPr>
            </a:br>
            <a:r>
              <a:rPr lang="en-US" altLang="en-US" sz="4000" b="1" smtClean="0">
                <a:latin typeface="Arial" charset="0"/>
                <a:cs typeface="Arial" charset="0"/>
              </a:rPr>
              <a:t>cesarean section</a:t>
            </a:r>
          </a:p>
        </p:txBody>
      </p:sp>
      <p:sp>
        <p:nvSpPr>
          <p:cNvPr id="5123" name="Content Placeholder 2"/>
          <p:cNvSpPr>
            <a:spLocks noGrp="1"/>
          </p:cNvSpPr>
          <p:nvPr>
            <p:ph idx="1"/>
          </p:nvPr>
        </p:nvSpPr>
        <p:spPr>
          <a:xfrm>
            <a:off x="277813" y="1509713"/>
            <a:ext cx="8542337" cy="5232400"/>
          </a:xfrm>
        </p:spPr>
        <p:txBody>
          <a:bodyPr/>
          <a:lstStyle/>
          <a:p>
            <a:pPr eaLnBrk="1" hangingPunct="1">
              <a:lnSpc>
                <a:spcPct val="105000"/>
              </a:lnSpc>
              <a:spcBef>
                <a:spcPct val="0"/>
              </a:spcBef>
              <a:spcAft>
                <a:spcPts val="1800"/>
              </a:spcAft>
              <a:buFont typeface="Arial" charset="0"/>
              <a:buChar char="–"/>
            </a:pPr>
            <a:r>
              <a:rPr lang="en-US" altLang="en-US" sz="2400" smtClean="0">
                <a:latin typeface="Arial" charset="0"/>
                <a:cs typeface="Arial" charset="0"/>
              </a:rPr>
              <a:t>CS rates vary based on nonclinical factors of women:</a:t>
            </a:r>
          </a:p>
          <a:p>
            <a:pPr lvl="1" eaLnBrk="1" hangingPunct="1">
              <a:lnSpc>
                <a:spcPct val="105000"/>
              </a:lnSpc>
              <a:spcBef>
                <a:spcPct val="0"/>
              </a:spcBef>
              <a:spcAft>
                <a:spcPts val="1800"/>
              </a:spcAft>
            </a:pPr>
            <a:r>
              <a:rPr lang="en-US" altLang="en-US" sz="2200" smtClean="0">
                <a:latin typeface="Arial" charset="0"/>
              </a:rPr>
              <a:t>Income level</a:t>
            </a:r>
          </a:p>
          <a:p>
            <a:pPr lvl="1" eaLnBrk="1" hangingPunct="1">
              <a:lnSpc>
                <a:spcPct val="105000"/>
              </a:lnSpc>
              <a:spcBef>
                <a:spcPct val="0"/>
              </a:spcBef>
              <a:spcAft>
                <a:spcPts val="1800"/>
              </a:spcAft>
            </a:pPr>
            <a:r>
              <a:rPr lang="en-US" altLang="en-US" sz="2200" smtClean="0">
                <a:latin typeface="Arial" charset="0"/>
              </a:rPr>
              <a:t>Education level</a:t>
            </a:r>
          </a:p>
          <a:p>
            <a:pPr lvl="1" eaLnBrk="1" hangingPunct="1">
              <a:lnSpc>
                <a:spcPct val="105000"/>
              </a:lnSpc>
              <a:spcBef>
                <a:spcPct val="0"/>
              </a:spcBef>
              <a:spcAft>
                <a:spcPts val="1800"/>
              </a:spcAft>
            </a:pPr>
            <a:r>
              <a:rPr lang="en-US" altLang="en-US" sz="2200" smtClean="0">
                <a:latin typeface="Arial" charset="0"/>
              </a:rPr>
              <a:t>Onset of prenatal care</a:t>
            </a:r>
          </a:p>
          <a:p>
            <a:pPr lvl="1" eaLnBrk="1" hangingPunct="1">
              <a:lnSpc>
                <a:spcPct val="105000"/>
              </a:lnSpc>
              <a:spcBef>
                <a:spcPct val="0"/>
              </a:spcBef>
              <a:spcAft>
                <a:spcPts val="1800"/>
              </a:spcAft>
            </a:pPr>
            <a:r>
              <a:rPr lang="en-US" altLang="en-US" sz="2200" smtClean="0">
                <a:latin typeface="Arial" charset="0"/>
              </a:rPr>
              <a:t>Insurance coverage</a:t>
            </a:r>
          </a:p>
          <a:p>
            <a:pPr lvl="1" eaLnBrk="1" hangingPunct="1">
              <a:lnSpc>
                <a:spcPct val="105000"/>
              </a:lnSpc>
              <a:spcBef>
                <a:spcPct val="0"/>
              </a:spcBef>
              <a:spcAft>
                <a:spcPts val="1800"/>
              </a:spcAft>
            </a:pPr>
            <a:r>
              <a:rPr lang="en-US" altLang="en-US" sz="2200" smtClean="0">
                <a:latin typeface="Arial" charset="0"/>
              </a:rPr>
              <a:t>Hospital type</a:t>
            </a:r>
          </a:p>
          <a:p>
            <a:pPr lvl="1" eaLnBrk="1" hangingPunct="1">
              <a:lnSpc>
                <a:spcPct val="105000"/>
              </a:lnSpc>
              <a:spcBef>
                <a:spcPct val="0"/>
              </a:spcBef>
              <a:spcAft>
                <a:spcPts val="1800"/>
              </a:spcAft>
            </a:pPr>
            <a:r>
              <a:rPr lang="en-US" altLang="en-US" sz="2200" smtClean="0">
                <a:latin typeface="Arial" charset="0"/>
              </a:rPr>
              <a:t>Payment status</a:t>
            </a:r>
          </a:p>
        </p:txBody>
      </p:sp>
      <p:sp>
        <p:nvSpPr>
          <p:cNvPr id="5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1F6DF054-C04F-429D-BE3D-503F9774F381}" type="slidenum">
              <a:rPr lang="en-US" altLang="en-US" sz="1200">
                <a:solidFill>
                  <a:srgbClr val="898989"/>
                </a:solidFill>
                <a:latin typeface="Arial" charset="0"/>
              </a:rPr>
              <a:pPr eaLnBrk="1" hangingPunct="1">
                <a:spcBef>
                  <a:spcPct val="0"/>
                </a:spcBef>
                <a:buFontTx/>
                <a:buNone/>
              </a:pPr>
              <a:t>3</a:t>
            </a:fld>
            <a:endParaRPr lang="en-US" altLang="en-US" sz="1200">
              <a:solidFill>
                <a:srgbClr val="898989"/>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223838"/>
            <a:ext cx="9144000" cy="1117600"/>
          </a:xfrm>
        </p:spPr>
        <p:txBody>
          <a:bodyPr/>
          <a:lstStyle/>
          <a:p>
            <a:pPr eaLnBrk="1" hangingPunct="1"/>
            <a:r>
              <a:rPr lang="en-US" altLang="en-US" sz="4000" b="1" smtClean="0">
                <a:latin typeface="Arial" charset="0"/>
                <a:cs typeface="Arial" charset="0"/>
              </a:rPr>
              <a:t>Income level &amp;</a:t>
            </a:r>
            <a:br>
              <a:rPr lang="en-US" altLang="en-US" sz="4000" b="1" smtClean="0">
                <a:latin typeface="Arial" charset="0"/>
                <a:cs typeface="Arial" charset="0"/>
              </a:rPr>
            </a:br>
            <a:r>
              <a:rPr lang="en-US" altLang="en-US" sz="4000" b="1" smtClean="0">
                <a:latin typeface="Arial" charset="0"/>
                <a:cs typeface="Arial" charset="0"/>
              </a:rPr>
              <a:t>cesarean section rates</a:t>
            </a:r>
          </a:p>
        </p:txBody>
      </p:sp>
      <p:sp>
        <p:nvSpPr>
          <p:cNvPr id="6147" name="Content Placeholder 2"/>
          <p:cNvSpPr>
            <a:spLocks noGrp="1"/>
          </p:cNvSpPr>
          <p:nvPr>
            <p:ph idx="1"/>
          </p:nvPr>
        </p:nvSpPr>
        <p:spPr>
          <a:xfrm>
            <a:off x="228600" y="1654175"/>
            <a:ext cx="8686800" cy="5014913"/>
          </a:xfrm>
        </p:spPr>
        <p:txBody>
          <a:bodyPr/>
          <a:lstStyle/>
          <a:p>
            <a:pPr eaLnBrk="1" hangingPunct="1">
              <a:lnSpc>
                <a:spcPct val="105000"/>
              </a:lnSpc>
              <a:spcBef>
                <a:spcPct val="0"/>
              </a:spcBef>
              <a:spcAft>
                <a:spcPts val="2800"/>
              </a:spcAft>
              <a:buFont typeface="Arial" charset="0"/>
              <a:buChar char="–"/>
            </a:pPr>
            <a:r>
              <a:rPr lang="en-US" altLang="en-US" sz="2400" smtClean="0">
                <a:latin typeface="Arial" charset="0"/>
                <a:cs typeface="Arial" charset="0"/>
              </a:rPr>
              <a:t>We expected a negative relationship between income and cesarean section rates.</a:t>
            </a:r>
          </a:p>
          <a:p>
            <a:pPr eaLnBrk="1" hangingPunct="1">
              <a:lnSpc>
                <a:spcPct val="105000"/>
              </a:lnSpc>
              <a:spcBef>
                <a:spcPct val="0"/>
              </a:spcBef>
              <a:spcAft>
                <a:spcPts val="2800"/>
              </a:spcAft>
              <a:buFont typeface="Arial" charset="0"/>
              <a:buChar char="–"/>
            </a:pPr>
            <a:r>
              <a:rPr lang="en-US" altLang="en-US" sz="2400" smtClean="0">
                <a:latin typeface="Arial" charset="0"/>
                <a:cs typeface="Arial" charset="0"/>
              </a:rPr>
              <a:t>Lower income is correlated to poorer health, later onset of prenatal care, and less access to quality care.</a:t>
            </a:r>
          </a:p>
          <a:p>
            <a:pPr eaLnBrk="1" hangingPunct="1">
              <a:lnSpc>
                <a:spcPct val="105000"/>
              </a:lnSpc>
              <a:spcBef>
                <a:spcPct val="0"/>
              </a:spcBef>
              <a:spcAft>
                <a:spcPts val="2800"/>
              </a:spcAft>
              <a:buFont typeface="Arial" charset="0"/>
              <a:buChar char="–"/>
            </a:pPr>
            <a:r>
              <a:rPr lang="en-US" altLang="en-US" sz="2400" smtClean="0">
                <a:latin typeface="Arial" charset="0"/>
                <a:cs typeface="Arial" charset="0"/>
              </a:rPr>
              <a:t>In fact, the opposite is true: as income goes up, so do cesarean section rates.</a:t>
            </a:r>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A6C2AD81-40A4-438D-ABF3-09EBE9BEA08B}" type="slidenum">
              <a:rPr lang="en-US" altLang="en-US" sz="1200">
                <a:solidFill>
                  <a:srgbClr val="898989"/>
                </a:solidFill>
                <a:latin typeface="Arial" charset="0"/>
              </a:rPr>
              <a:pPr eaLnBrk="1" hangingPunct="1">
                <a:spcBef>
                  <a:spcPct val="0"/>
                </a:spcBef>
                <a:buFontTx/>
                <a:buNone/>
              </a:pPr>
              <a:t>4</a:t>
            </a:fld>
            <a:endParaRPr lang="en-US" altLang="en-US" sz="1200">
              <a:solidFill>
                <a:srgbClr val="898989"/>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44450"/>
            <a:ext cx="9144000" cy="784225"/>
          </a:xfrm>
        </p:spPr>
        <p:txBody>
          <a:bodyPr/>
          <a:lstStyle/>
          <a:p>
            <a:pPr eaLnBrk="1" hangingPunct="1"/>
            <a:r>
              <a:rPr lang="en-US" altLang="en-US" sz="4000" b="1" smtClean="0">
                <a:latin typeface="Arial" charset="0"/>
                <a:cs typeface="Arial" charset="0"/>
              </a:rPr>
              <a:t>Previous regulations</a:t>
            </a:r>
          </a:p>
        </p:txBody>
      </p:sp>
      <p:sp>
        <p:nvSpPr>
          <p:cNvPr id="7171" name="Content Placeholder 2"/>
          <p:cNvSpPr>
            <a:spLocks noGrp="1"/>
          </p:cNvSpPr>
          <p:nvPr>
            <p:ph idx="1"/>
          </p:nvPr>
        </p:nvSpPr>
        <p:spPr>
          <a:xfrm>
            <a:off x="228600" y="908050"/>
            <a:ext cx="8686800" cy="5521325"/>
          </a:xfrm>
        </p:spPr>
        <p:txBody>
          <a:bodyPr/>
          <a:lstStyle/>
          <a:p>
            <a:pPr eaLnBrk="1" hangingPunct="1">
              <a:lnSpc>
                <a:spcPct val="110000"/>
              </a:lnSpc>
              <a:spcBef>
                <a:spcPct val="0"/>
              </a:spcBef>
              <a:spcAft>
                <a:spcPts val="3000"/>
              </a:spcAft>
              <a:buFont typeface="Arial" charset="0"/>
              <a:buChar char="–"/>
            </a:pPr>
            <a:r>
              <a:rPr lang="en-US" altLang="en-US" sz="2400" smtClean="0">
                <a:latin typeface="Arial" charset="0"/>
                <a:cs typeface="Arial" charset="0"/>
              </a:rPr>
              <a:t>The 1997 family planning law regulated the practice of female sterilization, preventing this procedure from being performed during cesarean sections in public hospitals.</a:t>
            </a:r>
          </a:p>
          <a:p>
            <a:pPr lvl="1" eaLnBrk="1" hangingPunct="1">
              <a:lnSpc>
                <a:spcPct val="110000"/>
              </a:lnSpc>
              <a:spcBef>
                <a:spcPct val="0"/>
              </a:spcBef>
              <a:spcAft>
                <a:spcPts val="3000"/>
              </a:spcAft>
            </a:pPr>
            <a:r>
              <a:rPr lang="en-US" altLang="en-US" sz="2200" smtClean="0">
                <a:latin typeface="Arial" charset="0"/>
              </a:rPr>
              <a:t>The incidence of sterilization performed during cesarean sections is still a common practice, especially in private hospitals.</a:t>
            </a:r>
          </a:p>
          <a:p>
            <a:pPr eaLnBrk="1" hangingPunct="1">
              <a:lnSpc>
                <a:spcPct val="110000"/>
              </a:lnSpc>
              <a:spcBef>
                <a:spcPct val="0"/>
              </a:spcBef>
              <a:spcAft>
                <a:spcPts val="3000"/>
              </a:spcAft>
              <a:buFont typeface="Arial" charset="0"/>
              <a:buChar char="–"/>
            </a:pPr>
            <a:r>
              <a:rPr lang="en-US" altLang="en-US" sz="2400" smtClean="0">
                <a:latin typeface="Arial" charset="0"/>
                <a:cs typeface="Arial" charset="0"/>
              </a:rPr>
              <a:t>In 1998, the Brazilian government instituted a cap of 30% that it would reimburse on cesarean sections.</a:t>
            </a:r>
          </a:p>
          <a:p>
            <a:pPr lvl="1" eaLnBrk="1" hangingPunct="1">
              <a:lnSpc>
                <a:spcPct val="110000"/>
              </a:lnSpc>
              <a:spcBef>
                <a:spcPct val="0"/>
              </a:spcBef>
              <a:spcAft>
                <a:spcPts val="3000"/>
              </a:spcAft>
            </a:pPr>
            <a:r>
              <a:rPr lang="en-US" altLang="en-US" sz="2200" smtClean="0">
                <a:latin typeface="Arial" charset="0"/>
              </a:rPr>
              <a:t>This regulation had the initial effect of lowering cesarean section rates, but this effect diminished over time as hospitals developed strategies for hiding their actual cesarean numbers.</a:t>
            </a:r>
          </a:p>
        </p:txBody>
      </p:sp>
      <p:sp>
        <p:nvSpPr>
          <p:cNvPr id="71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4B6458BF-2602-418F-9484-F8175EAF1B77}" type="slidenum">
              <a:rPr lang="en-US" altLang="en-US" sz="1200">
                <a:solidFill>
                  <a:srgbClr val="898989"/>
                </a:solidFill>
                <a:latin typeface="Arial" charset="0"/>
              </a:rPr>
              <a:pPr eaLnBrk="1" hangingPunct="1">
                <a:spcBef>
                  <a:spcPct val="0"/>
                </a:spcBef>
                <a:buFontTx/>
                <a:buNone/>
              </a:pPr>
              <a:t>5</a:t>
            </a:fld>
            <a:endParaRPr lang="en-US" altLang="en-US" sz="1200">
              <a:solidFill>
                <a:srgbClr val="898989"/>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96850"/>
            <a:ext cx="8229600" cy="639763"/>
          </a:xfrm>
        </p:spPr>
        <p:txBody>
          <a:bodyPr/>
          <a:lstStyle/>
          <a:p>
            <a:pPr eaLnBrk="1" hangingPunct="1"/>
            <a:r>
              <a:rPr lang="en-US" altLang="en-US" sz="4000" b="1" smtClean="0">
                <a:latin typeface="Arial" charset="0"/>
                <a:cs typeface="Arial" charset="0"/>
              </a:rPr>
              <a:t>Data and methods</a:t>
            </a:r>
          </a:p>
        </p:txBody>
      </p:sp>
      <p:sp>
        <p:nvSpPr>
          <p:cNvPr id="12290" name="Content Placeholder 2"/>
          <p:cNvSpPr>
            <a:spLocks noGrp="1"/>
          </p:cNvSpPr>
          <p:nvPr>
            <p:ph idx="1"/>
          </p:nvPr>
        </p:nvSpPr>
        <p:spPr>
          <a:xfrm>
            <a:off x="228600" y="933450"/>
            <a:ext cx="8686800" cy="5808663"/>
          </a:xfrm>
        </p:spPr>
        <p:txBody>
          <a:bodyPr/>
          <a:lstStyle/>
          <a:p>
            <a:pPr eaLnBrk="1" hangingPunct="1">
              <a:lnSpc>
                <a:spcPct val="110000"/>
              </a:lnSpc>
              <a:spcBef>
                <a:spcPct val="0"/>
              </a:spcBef>
              <a:spcAft>
                <a:spcPts val="1400"/>
              </a:spcAft>
              <a:buFont typeface="Arial" pitchFamily="34" charset="0"/>
              <a:buChar char="–"/>
              <a:defRPr/>
            </a:pPr>
            <a:r>
              <a:rPr lang="en-US" altLang="en-US" sz="2400" b="1" dirty="0" smtClean="0">
                <a:latin typeface="Arial" pitchFamily="34" charset="0"/>
                <a:cs typeface="Arial" pitchFamily="34" charset="0"/>
              </a:rPr>
              <a:t>Data source:</a:t>
            </a:r>
            <a:r>
              <a:rPr lang="en-US" altLang="en-US" sz="2400" dirty="0" smtClean="0">
                <a:latin typeface="Arial" pitchFamily="34" charset="0"/>
                <a:cs typeface="Arial" pitchFamily="34" charset="0"/>
              </a:rPr>
              <a:t> 1998 (n=4,645), 2003 (n=4,263), and 2008 (n=3,660) Brazilian household surveys (PNAD).</a:t>
            </a:r>
          </a:p>
          <a:p>
            <a:pPr eaLnBrk="1" hangingPunct="1">
              <a:lnSpc>
                <a:spcPct val="110000"/>
              </a:lnSpc>
              <a:spcBef>
                <a:spcPct val="0"/>
              </a:spcBef>
              <a:spcAft>
                <a:spcPts val="1400"/>
              </a:spcAft>
              <a:buFont typeface="Arial" pitchFamily="34" charset="0"/>
              <a:buChar char="–"/>
              <a:defRPr/>
            </a:pPr>
            <a:r>
              <a:rPr lang="en-US" altLang="en-US" sz="2400" b="1" dirty="0" smtClean="0">
                <a:latin typeface="Arial" pitchFamily="34" charset="0"/>
                <a:cs typeface="Arial" pitchFamily="34" charset="0"/>
              </a:rPr>
              <a:t>Dependent variable:</a:t>
            </a:r>
            <a:r>
              <a:rPr lang="en-US" altLang="en-US" sz="2400" dirty="0" smtClean="0">
                <a:latin typeface="Arial" pitchFamily="34" charset="0"/>
                <a:cs typeface="Arial" pitchFamily="34" charset="0"/>
              </a:rPr>
              <a:t> woman who delivered in a hospital by CS or vaginally in the previous 12 months.</a:t>
            </a:r>
          </a:p>
          <a:p>
            <a:pPr eaLnBrk="1" hangingPunct="1">
              <a:lnSpc>
                <a:spcPct val="110000"/>
              </a:lnSpc>
              <a:spcBef>
                <a:spcPct val="0"/>
              </a:spcBef>
              <a:spcAft>
                <a:spcPts val="1400"/>
              </a:spcAft>
              <a:buFont typeface="Arial" pitchFamily="34" charset="0"/>
              <a:buChar char="–"/>
              <a:defRPr/>
            </a:pPr>
            <a:r>
              <a:rPr lang="en-US" altLang="en-US" sz="2400" b="1" dirty="0" smtClean="0">
                <a:latin typeface="Arial" pitchFamily="34" charset="0"/>
                <a:cs typeface="Arial" pitchFamily="34" charset="0"/>
              </a:rPr>
              <a:t>Independent variables:</a:t>
            </a:r>
          </a:p>
          <a:p>
            <a:pPr lvl="1" eaLnBrk="1" hangingPunct="1">
              <a:lnSpc>
                <a:spcPct val="110000"/>
              </a:lnSpc>
              <a:spcBef>
                <a:spcPct val="0"/>
              </a:spcBef>
              <a:spcAft>
                <a:spcPts val="1400"/>
              </a:spcAft>
              <a:buFont typeface="Arial" pitchFamily="34" charset="0"/>
              <a:buChar char="–"/>
              <a:defRPr/>
            </a:pPr>
            <a:r>
              <a:rPr lang="en-US" altLang="en-US" sz="2200" dirty="0" smtClean="0">
                <a:latin typeface="Arial" pitchFamily="34" charset="0"/>
              </a:rPr>
              <a:t>Age: 15–19, 20–24, 25–29, 30–49</a:t>
            </a:r>
          </a:p>
          <a:p>
            <a:pPr lvl="1" eaLnBrk="1" hangingPunct="1">
              <a:lnSpc>
                <a:spcPct val="110000"/>
              </a:lnSpc>
              <a:spcBef>
                <a:spcPct val="0"/>
              </a:spcBef>
              <a:spcAft>
                <a:spcPts val="1400"/>
              </a:spcAft>
              <a:buFont typeface="Arial" pitchFamily="34" charset="0"/>
              <a:buChar char="–"/>
              <a:defRPr/>
            </a:pPr>
            <a:r>
              <a:rPr lang="en-US" altLang="en-US" sz="2200" dirty="0" smtClean="0">
                <a:latin typeface="Arial" pitchFamily="34" charset="0"/>
              </a:rPr>
              <a:t>Years of schooling: 0–3, 4–7, 8–10, 11, 12+</a:t>
            </a:r>
          </a:p>
          <a:p>
            <a:pPr lvl="1" eaLnBrk="1" hangingPunct="1">
              <a:lnSpc>
                <a:spcPct val="110000"/>
              </a:lnSpc>
              <a:spcBef>
                <a:spcPct val="0"/>
              </a:spcBef>
              <a:spcAft>
                <a:spcPts val="1400"/>
              </a:spcAft>
              <a:buFont typeface="Arial" pitchFamily="34" charset="0"/>
              <a:buChar char="–"/>
              <a:defRPr/>
            </a:pPr>
            <a:r>
              <a:rPr lang="en-US" altLang="en-US" sz="2200" dirty="0" smtClean="0">
                <a:latin typeface="Arial" pitchFamily="34" charset="0"/>
              </a:rPr>
              <a:t>Live birth order: 1, 2, 3+</a:t>
            </a:r>
          </a:p>
          <a:p>
            <a:pPr lvl="1" eaLnBrk="1" hangingPunct="1">
              <a:lnSpc>
                <a:spcPct val="110000"/>
              </a:lnSpc>
              <a:spcBef>
                <a:spcPct val="0"/>
              </a:spcBef>
              <a:spcAft>
                <a:spcPts val="1400"/>
              </a:spcAft>
              <a:buFont typeface="Arial" pitchFamily="34" charset="0"/>
              <a:buChar char="–"/>
              <a:defRPr/>
            </a:pPr>
            <a:r>
              <a:rPr lang="en-US" altLang="en-US" sz="2200" dirty="0" smtClean="0">
                <a:latin typeface="Arial" pitchFamily="34" charset="0"/>
              </a:rPr>
              <a:t>Region: North, Northeast, Southeast, South, Central-West</a:t>
            </a:r>
          </a:p>
          <a:p>
            <a:pPr lvl="1" eaLnBrk="1" hangingPunct="1">
              <a:lnSpc>
                <a:spcPct val="110000"/>
              </a:lnSpc>
              <a:spcBef>
                <a:spcPct val="0"/>
              </a:spcBef>
              <a:spcAft>
                <a:spcPts val="1400"/>
              </a:spcAft>
              <a:buFont typeface="Arial" pitchFamily="34" charset="0"/>
              <a:buChar char="–"/>
              <a:defRPr/>
            </a:pPr>
            <a:r>
              <a:rPr lang="en-US" altLang="en-US" sz="2200" dirty="0" smtClean="0">
                <a:latin typeface="Arial" pitchFamily="34" charset="0"/>
              </a:rPr>
              <a:t>Type of hospital and payment for delivery</a:t>
            </a:r>
          </a:p>
          <a:p>
            <a:pPr marL="342900" lvl="1" indent="-342900" eaLnBrk="1" hangingPunct="1">
              <a:lnSpc>
                <a:spcPct val="110000"/>
              </a:lnSpc>
              <a:spcBef>
                <a:spcPct val="0"/>
              </a:spcBef>
              <a:spcAft>
                <a:spcPts val="1400"/>
              </a:spcAft>
              <a:buFont typeface="Arial" pitchFamily="34" charset="0"/>
              <a:buChar char="–"/>
              <a:defRPr/>
            </a:pPr>
            <a:r>
              <a:rPr lang="en-US" altLang="en-US" sz="2400" b="1" dirty="0">
                <a:latin typeface="Arial" pitchFamily="34" charset="0"/>
                <a:cs typeface="Arial" pitchFamily="34" charset="0"/>
              </a:rPr>
              <a:t>Logistic regression models</a:t>
            </a:r>
            <a:r>
              <a:rPr lang="en-US" altLang="en-US" sz="2400" dirty="0">
                <a:latin typeface="Arial" pitchFamily="34" charset="0"/>
                <a:cs typeface="Arial" pitchFamily="34" charset="0"/>
              </a:rPr>
              <a:t> for each year.</a:t>
            </a:r>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39ADB14C-4097-4D7B-994F-A054DDC287F2}" type="slidenum">
              <a:rPr lang="en-US" altLang="en-US" sz="1200">
                <a:solidFill>
                  <a:srgbClr val="898989"/>
                </a:solidFill>
                <a:latin typeface="Arial" charset="0"/>
              </a:rPr>
              <a:pPr eaLnBrk="1" hangingPunct="1">
                <a:spcBef>
                  <a:spcPct val="0"/>
                </a:spcBef>
                <a:buFontTx/>
                <a:buNone/>
              </a:pPr>
              <a:t>6</a:t>
            </a:fld>
            <a:endParaRPr lang="en-US" altLang="en-US" sz="1200">
              <a:solidFill>
                <a:srgbClr val="898989"/>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68288"/>
            <a:ext cx="8229600" cy="639762"/>
          </a:xfrm>
        </p:spPr>
        <p:txBody>
          <a:bodyPr/>
          <a:lstStyle/>
          <a:p>
            <a:pPr eaLnBrk="1" hangingPunct="1"/>
            <a:r>
              <a:rPr lang="en-US" altLang="en-US" sz="4000" b="1" smtClean="0">
                <a:latin typeface="Arial" charset="0"/>
                <a:cs typeface="Arial" charset="0"/>
              </a:rPr>
              <a:t>Dependent variable</a:t>
            </a:r>
          </a:p>
        </p:txBody>
      </p:sp>
      <p:sp>
        <p:nvSpPr>
          <p:cNvPr id="9219" name="Content Placeholder 2"/>
          <p:cNvSpPr>
            <a:spLocks noGrp="1"/>
          </p:cNvSpPr>
          <p:nvPr>
            <p:ph idx="1"/>
          </p:nvPr>
        </p:nvSpPr>
        <p:spPr>
          <a:xfrm>
            <a:off x="349250" y="1077913"/>
            <a:ext cx="8470900" cy="5664200"/>
          </a:xfrm>
        </p:spPr>
        <p:txBody>
          <a:bodyPr/>
          <a:lstStyle/>
          <a:p>
            <a:pPr eaLnBrk="1" hangingPunct="1">
              <a:lnSpc>
                <a:spcPct val="105000"/>
              </a:lnSpc>
              <a:spcBef>
                <a:spcPct val="0"/>
              </a:spcBef>
              <a:spcAft>
                <a:spcPts val="1800"/>
              </a:spcAft>
              <a:buFont typeface="Arial" charset="0"/>
              <a:buChar char="–"/>
            </a:pPr>
            <a:r>
              <a:rPr lang="en-US" altLang="en-US" sz="2400" smtClean="0">
                <a:latin typeface="Arial" charset="0"/>
                <a:cs typeface="Arial" charset="0"/>
              </a:rPr>
              <a:t>What was the main type of health care treatment a woman received while she was last hospitalized in the previous 12 months?</a:t>
            </a:r>
          </a:p>
          <a:p>
            <a:pPr algn="just" eaLnBrk="1" hangingPunct="1">
              <a:lnSpc>
                <a:spcPct val="105000"/>
              </a:lnSpc>
              <a:spcBef>
                <a:spcPct val="0"/>
              </a:spcBef>
              <a:spcAft>
                <a:spcPts val="1800"/>
              </a:spcAft>
              <a:buFont typeface="Arial" charset="0"/>
              <a:buNone/>
            </a:pPr>
            <a:r>
              <a:rPr lang="en-US" altLang="en-US" sz="2200" smtClean="0">
                <a:latin typeface="Arial" charset="0"/>
                <a:cs typeface="Arial" charset="0"/>
              </a:rPr>
              <a:t>		1. Clinical treatment</a:t>
            </a:r>
          </a:p>
          <a:p>
            <a:pPr algn="just" eaLnBrk="1" hangingPunct="1">
              <a:lnSpc>
                <a:spcPct val="105000"/>
              </a:lnSpc>
              <a:spcBef>
                <a:spcPct val="0"/>
              </a:spcBef>
              <a:spcAft>
                <a:spcPts val="1800"/>
              </a:spcAft>
              <a:buFont typeface="Arial" charset="0"/>
              <a:buNone/>
            </a:pPr>
            <a:r>
              <a:rPr lang="en-US" altLang="en-US" sz="2200" smtClean="0">
                <a:latin typeface="Arial" charset="0"/>
                <a:cs typeface="Arial" charset="0"/>
              </a:rPr>
              <a:t>		2. Vaginal delivery</a:t>
            </a:r>
          </a:p>
          <a:p>
            <a:pPr algn="just" eaLnBrk="1" hangingPunct="1">
              <a:lnSpc>
                <a:spcPct val="105000"/>
              </a:lnSpc>
              <a:spcBef>
                <a:spcPct val="0"/>
              </a:spcBef>
              <a:spcAft>
                <a:spcPts val="1800"/>
              </a:spcAft>
              <a:buFont typeface="Arial" charset="0"/>
              <a:buNone/>
            </a:pPr>
            <a:r>
              <a:rPr lang="en-US" altLang="en-US" sz="2200" smtClean="0">
                <a:latin typeface="Arial" charset="0"/>
                <a:cs typeface="Arial" charset="0"/>
              </a:rPr>
              <a:t>		3. Cesarean delivery</a:t>
            </a:r>
          </a:p>
          <a:p>
            <a:pPr algn="just" eaLnBrk="1" hangingPunct="1">
              <a:lnSpc>
                <a:spcPct val="105000"/>
              </a:lnSpc>
              <a:spcBef>
                <a:spcPct val="0"/>
              </a:spcBef>
              <a:spcAft>
                <a:spcPts val="1800"/>
              </a:spcAft>
              <a:buFont typeface="Arial" charset="0"/>
              <a:buNone/>
            </a:pPr>
            <a:r>
              <a:rPr lang="en-US" altLang="en-US" sz="2200" smtClean="0">
                <a:latin typeface="Arial" charset="0"/>
                <a:cs typeface="Arial" charset="0"/>
              </a:rPr>
              <a:t>		4. Surgery</a:t>
            </a:r>
          </a:p>
          <a:p>
            <a:pPr algn="just" eaLnBrk="1" hangingPunct="1">
              <a:lnSpc>
                <a:spcPct val="105000"/>
              </a:lnSpc>
              <a:spcBef>
                <a:spcPct val="0"/>
              </a:spcBef>
              <a:spcAft>
                <a:spcPts val="1800"/>
              </a:spcAft>
              <a:buFont typeface="Arial" charset="0"/>
              <a:buNone/>
            </a:pPr>
            <a:r>
              <a:rPr lang="en-US" altLang="en-US" sz="2200" smtClean="0">
                <a:latin typeface="Arial" charset="0"/>
                <a:cs typeface="Arial" charset="0"/>
              </a:rPr>
              <a:t>		5. Psychiatric treatment</a:t>
            </a:r>
          </a:p>
          <a:p>
            <a:pPr algn="just" eaLnBrk="1" hangingPunct="1">
              <a:lnSpc>
                <a:spcPct val="105000"/>
              </a:lnSpc>
              <a:spcBef>
                <a:spcPct val="0"/>
              </a:spcBef>
              <a:spcAft>
                <a:spcPts val="1800"/>
              </a:spcAft>
              <a:buFont typeface="Arial" charset="0"/>
              <a:buNone/>
            </a:pPr>
            <a:r>
              <a:rPr lang="en-US" altLang="en-US" sz="2200" smtClean="0">
                <a:latin typeface="Arial" charset="0"/>
                <a:cs typeface="Arial" charset="0"/>
              </a:rPr>
              <a:t>		6. Exams</a:t>
            </a:r>
          </a:p>
        </p:txBody>
      </p:sp>
      <p:sp>
        <p:nvSpPr>
          <p:cNvPr id="92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E463B34A-3E59-4A29-8260-9E67B7868797}" type="slidenum">
              <a:rPr lang="en-US" altLang="en-US" sz="1200">
                <a:solidFill>
                  <a:srgbClr val="898989"/>
                </a:solidFill>
                <a:latin typeface="Arial" charset="0"/>
              </a:rPr>
              <a:pPr eaLnBrk="1" hangingPunct="1">
                <a:spcBef>
                  <a:spcPct val="0"/>
                </a:spcBef>
                <a:buFontTx/>
                <a:buNone/>
              </a:pPr>
              <a:t>7</a:t>
            </a:fld>
            <a:endParaRPr lang="en-US" altLang="en-US" sz="1200">
              <a:solidFill>
                <a:srgbClr val="898989"/>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60350"/>
            <a:ext cx="8229600" cy="639763"/>
          </a:xfrm>
        </p:spPr>
        <p:txBody>
          <a:bodyPr/>
          <a:lstStyle/>
          <a:p>
            <a:pPr eaLnBrk="1" hangingPunct="1"/>
            <a:r>
              <a:rPr lang="en-US" altLang="en-US" sz="4000" b="1" smtClean="0">
                <a:latin typeface="Arial" charset="0"/>
                <a:cs typeface="Arial" charset="0"/>
              </a:rPr>
              <a:t>Type of hospital and payment</a:t>
            </a:r>
          </a:p>
        </p:txBody>
      </p:sp>
      <p:sp>
        <p:nvSpPr>
          <p:cNvPr id="10243" name="Content Placeholder 2"/>
          <p:cNvSpPr>
            <a:spLocks noGrp="1"/>
          </p:cNvSpPr>
          <p:nvPr>
            <p:ph idx="1"/>
          </p:nvPr>
        </p:nvSpPr>
        <p:spPr>
          <a:xfrm>
            <a:off x="228600" y="1077913"/>
            <a:ext cx="8686800" cy="5664200"/>
          </a:xfrm>
        </p:spPr>
        <p:txBody>
          <a:bodyPr/>
          <a:lstStyle/>
          <a:p>
            <a:pPr eaLnBrk="1" hangingPunct="1">
              <a:lnSpc>
                <a:spcPct val="110000"/>
              </a:lnSpc>
              <a:spcBef>
                <a:spcPct val="0"/>
              </a:spcBef>
              <a:spcAft>
                <a:spcPts val="2000"/>
              </a:spcAft>
              <a:buFont typeface="Arial" charset="0"/>
              <a:buChar char="–"/>
            </a:pPr>
            <a:r>
              <a:rPr lang="en-US" altLang="en-US" sz="2400" smtClean="0">
                <a:latin typeface="Arial" charset="0"/>
                <a:cs typeface="Arial" charset="0"/>
              </a:rPr>
              <a:t>The </a:t>
            </a:r>
            <a:r>
              <a:rPr lang="en-US" altLang="en-US" sz="2400" b="1" smtClean="0">
                <a:latin typeface="Arial" charset="0"/>
                <a:cs typeface="Arial" charset="0"/>
              </a:rPr>
              <a:t>health establishment</a:t>
            </a:r>
            <a:r>
              <a:rPr lang="en-US" altLang="en-US" sz="2400" smtClean="0">
                <a:latin typeface="Arial" charset="0"/>
                <a:cs typeface="Arial" charset="0"/>
              </a:rPr>
              <a:t> in which a woman was last hospitalized in the previous 12 months was: </a:t>
            </a:r>
            <a:br>
              <a:rPr lang="en-US" altLang="en-US" sz="2400" smtClean="0">
                <a:latin typeface="Arial" charset="0"/>
                <a:cs typeface="Arial" charset="0"/>
              </a:rPr>
            </a:br>
            <a:r>
              <a:rPr lang="en-US" altLang="en-US" sz="2400" smtClean="0">
                <a:latin typeface="Arial" charset="0"/>
                <a:cs typeface="Arial" charset="0"/>
              </a:rPr>
              <a:t>(1) public; (2) private; (3) do not know.</a:t>
            </a:r>
          </a:p>
          <a:p>
            <a:pPr eaLnBrk="1" hangingPunct="1">
              <a:lnSpc>
                <a:spcPct val="110000"/>
              </a:lnSpc>
              <a:spcBef>
                <a:spcPct val="0"/>
              </a:spcBef>
              <a:spcAft>
                <a:spcPts val="2000"/>
              </a:spcAft>
              <a:buFont typeface="Arial" charset="0"/>
              <a:buChar char="–"/>
            </a:pPr>
            <a:r>
              <a:rPr lang="en-US" altLang="en-US" sz="2400" smtClean="0">
                <a:latin typeface="Arial" charset="0"/>
                <a:cs typeface="Arial" charset="0"/>
              </a:rPr>
              <a:t>This last hospitalization was funded using the </a:t>
            </a:r>
            <a:r>
              <a:rPr lang="en-US" altLang="en-US" sz="2400" b="1" smtClean="0">
                <a:latin typeface="Arial" charset="0"/>
                <a:cs typeface="Arial" charset="0"/>
              </a:rPr>
              <a:t>SUS</a:t>
            </a:r>
            <a:r>
              <a:rPr lang="en-US" altLang="en-US" sz="2400" smtClean="0">
                <a:latin typeface="Arial" charset="0"/>
                <a:cs typeface="Arial" charset="0"/>
              </a:rPr>
              <a:t> (free public health care system)?</a:t>
            </a:r>
          </a:p>
          <a:p>
            <a:pPr eaLnBrk="1" hangingPunct="1">
              <a:lnSpc>
                <a:spcPct val="110000"/>
              </a:lnSpc>
              <a:spcBef>
                <a:spcPct val="0"/>
              </a:spcBef>
              <a:spcAft>
                <a:spcPts val="2000"/>
              </a:spcAft>
              <a:buFont typeface="Arial" charset="0"/>
              <a:buChar char="–"/>
            </a:pPr>
            <a:r>
              <a:rPr lang="en-US" altLang="en-US" sz="2400" smtClean="0">
                <a:latin typeface="Arial" charset="0"/>
                <a:cs typeface="Arial" charset="0"/>
              </a:rPr>
              <a:t>Results of the </a:t>
            </a:r>
            <a:r>
              <a:rPr lang="en-US" altLang="en-US" sz="2400" b="1" smtClean="0">
                <a:latin typeface="Arial" charset="0"/>
                <a:cs typeface="Arial" charset="0"/>
              </a:rPr>
              <a:t>four-category</a:t>
            </a:r>
            <a:r>
              <a:rPr lang="en-US" altLang="en-US" sz="2400" smtClean="0">
                <a:latin typeface="Arial" charset="0"/>
                <a:cs typeface="Arial" charset="0"/>
              </a:rPr>
              <a:t> hospital-payment variable:</a:t>
            </a:r>
          </a:p>
          <a:p>
            <a:pPr lvl="1" eaLnBrk="1" hangingPunct="1">
              <a:lnSpc>
                <a:spcPct val="110000"/>
              </a:lnSpc>
              <a:spcBef>
                <a:spcPct val="0"/>
              </a:spcBef>
              <a:spcAft>
                <a:spcPts val="2000"/>
              </a:spcAft>
            </a:pPr>
            <a:r>
              <a:rPr lang="en-US" altLang="en-US" sz="2200" smtClean="0">
                <a:latin typeface="Arial" charset="0"/>
              </a:rPr>
              <a:t>Public hospital with SUS</a:t>
            </a:r>
          </a:p>
          <a:p>
            <a:pPr lvl="1" eaLnBrk="1" hangingPunct="1">
              <a:lnSpc>
                <a:spcPct val="110000"/>
              </a:lnSpc>
              <a:spcBef>
                <a:spcPct val="0"/>
              </a:spcBef>
              <a:spcAft>
                <a:spcPts val="2000"/>
              </a:spcAft>
            </a:pPr>
            <a:r>
              <a:rPr lang="en-US" altLang="en-US" sz="2200" smtClean="0">
                <a:latin typeface="Arial" charset="0"/>
              </a:rPr>
              <a:t>Private hospital with SUS</a:t>
            </a:r>
          </a:p>
          <a:p>
            <a:pPr lvl="1" eaLnBrk="1" hangingPunct="1">
              <a:lnSpc>
                <a:spcPct val="110000"/>
              </a:lnSpc>
              <a:spcBef>
                <a:spcPct val="0"/>
              </a:spcBef>
              <a:spcAft>
                <a:spcPts val="2000"/>
              </a:spcAft>
            </a:pPr>
            <a:r>
              <a:rPr lang="en-US" altLang="en-US" sz="2200" smtClean="0">
                <a:latin typeface="Arial" charset="0"/>
              </a:rPr>
              <a:t>Public hospital with private for-profit health insurance</a:t>
            </a:r>
          </a:p>
          <a:p>
            <a:pPr lvl="1" eaLnBrk="1" hangingPunct="1">
              <a:lnSpc>
                <a:spcPct val="110000"/>
              </a:lnSpc>
              <a:spcBef>
                <a:spcPct val="0"/>
              </a:spcBef>
              <a:spcAft>
                <a:spcPts val="2000"/>
              </a:spcAft>
            </a:pPr>
            <a:r>
              <a:rPr lang="en-US" altLang="en-US" sz="2200" smtClean="0">
                <a:latin typeface="Arial" charset="0"/>
              </a:rPr>
              <a:t>Private hospital with direct out-of-pocket payment</a:t>
            </a:r>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3C2E6F08-36ED-48CD-871D-3CBA08AE0A1F}" type="slidenum">
              <a:rPr lang="en-US" altLang="en-US" sz="1200">
                <a:solidFill>
                  <a:srgbClr val="898989"/>
                </a:solidFill>
                <a:latin typeface="Arial" charset="0"/>
              </a:rPr>
              <a:pPr eaLnBrk="1" hangingPunct="1">
                <a:spcBef>
                  <a:spcPct val="0"/>
                </a:spcBef>
                <a:buFontTx/>
                <a:buNone/>
              </a:pPr>
              <a:t>8</a:t>
            </a:fld>
            <a:endParaRPr lang="en-US" altLang="en-US" sz="1200">
              <a:solidFill>
                <a:srgbClr val="898989"/>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60350"/>
            <a:ext cx="8229600" cy="639763"/>
          </a:xfrm>
        </p:spPr>
        <p:txBody>
          <a:bodyPr/>
          <a:lstStyle/>
          <a:p>
            <a:pPr eaLnBrk="1" hangingPunct="1"/>
            <a:r>
              <a:rPr lang="en-US" altLang="en-US" sz="4000" b="1" smtClean="0">
                <a:latin typeface="Arial" charset="0"/>
                <a:cs typeface="Arial" charset="0"/>
              </a:rPr>
              <a:t>Description of women</a:t>
            </a:r>
          </a:p>
        </p:txBody>
      </p:sp>
      <p:sp>
        <p:nvSpPr>
          <p:cNvPr id="11267" name="Content Placeholder 2"/>
          <p:cNvSpPr>
            <a:spLocks noGrp="1"/>
          </p:cNvSpPr>
          <p:nvPr>
            <p:ph idx="1"/>
          </p:nvPr>
        </p:nvSpPr>
        <p:spPr>
          <a:xfrm>
            <a:off x="228600" y="1077913"/>
            <a:ext cx="8686800" cy="5664200"/>
          </a:xfrm>
        </p:spPr>
        <p:txBody>
          <a:bodyPr/>
          <a:lstStyle/>
          <a:p>
            <a:pPr eaLnBrk="1" hangingPunct="1">
              <a:lnSpc>
                <a:spcPct val="105000"/>
              </a:lnSpc>
              <a:spcBef>
                <a:spcPct val="0"/>
              </a:spcBef>
              <a:spcAft>
                <a:spcPts val="1800"/>
              </a:spcAft>
              <a:buFont typeface="Arial" charset="0"/>
              <a:buChar char="–"/>
            </a:pPr>
            <a:r>
              <a:rPr lang="en-US" altLang="en-US" sz="2400" smtClean="0">
                <a:latin typeface="Arial" charset="0"/>
                <a:cs typeface="Arial" charset="0"/>
              </a:rPr>
              <a:t>Women who deliver </a:t>
            </a:r>
            <a:r>
              <a:rPr lang="en-US" altLang="en-US" sz="2400" b="1" smtClean="0">
                <a:latin typeface="Arial" charset="0"/>
                <a:cs typeface="Arial" charset="0"/>
              </a:rPr>
              <a:t>publicly-financed births</a:t>
            </a:r>
            <a:r>
              <a:rPr lang="en-US" altLang="en-US" sz="2400" smtClean="0">
                <a:latin typeface="Arial" charset="0"/>
                <a:cs typeface="Arial" charset="0"/>
              </a:rPr>
              <a:t> (SUS) in public hospitals (71% in 2008) are:</a:t>
            </a:r>
          </a:p>
          <a:p>
            <a:pPr lvl="1" eaLnBrk="1" hangingPunct="1">
              <a:lnSpc>
                <a:spcPct val="105000"/>
              </a:lnSpc>
              <a:spcBef>
                <a:spcPct val="0"/>
              </a:spcBef>
              <a:spcAft>
                <a:spcPts val="1800"/>
              </a:spcAft>
            </a:pPr>
            <a:r>
              <a:rPr lang="en-US" altLang="en-US" sz="2200" smtClean="0">
                <a:latin typeface="Arial" charset="0"/>
              </a:rPr>
              <a:t>Younger</a:t>
            </a:r>
          </a:p>
          <a:p>
            <a:pPr lvl="1" eaLnBrk="1" hangingPunct="1">
              <a:lnSpc>
                <a:spcPct val="105000"/>
              </a:lnSpc>
              <a:spcBef>
                <a:spcPct val="0"/>
              </a:spcBef>
              <a:spcAft>
                <a:spcPts val="1800"/>
              </a:spcAft>
            </a:pPr>
            <a:r>
              <a:rPr lang="en-US" altLang="en-US" sz="2200" smtClean="0">
                <a:latin typeface="Arial" charset="0"/>
              </a:rPr>
              <a:t>Less educated</a:t>
            </a:r>
          </a:p>
          <a:p>
            <a:pPr lvl="1" eaLnBrk="1" hangingPunct="1">
              <a:lnSpc>
                <a:spcPct val="105000"/>
              </a:lnSpc>
              <a:spcBef>
                <a:spcPct val="0"/>
              </a:spcBef>
              <a:spcAft>
                <a:spcPts val="1800"/>
              </a:spcAft>
            </a:pPr>
            <a:r>
              <a:rPr lang="en-US" altLang="en-US" sz="2200" smtClean="0">
                <a:latin typeface="Arial" charset="0"/>
              </a:rPr>
              <a:t>Have more children than all other groups</a:t>
            </a:r>
          </a:p>
          <a:p>
            <a:pPr eaLnBrk="1" hangingPunct="1">
              <a:lnSpc>
                <a:spcPct val="105000"/>
              </a:lnSpc>
              <a:spcBef>
                <a:spcPct val="0"/>
              </a:spcBef>
              <a:spcAft>
                <a:spcPts val="1800"/>
              </a:spcAft>
              <a:buFont typeface="Arial" charset="0"/>
              <a:buChar char="–"/>
            </a:pPr>
            <a:r>
              <a:rPr lang="en-US" altLang="en-US" sz="2400" smtClean="0">
                <a:latin typeface="Arial" charset="0"/>
                <a:cs typeface="Arial" charset="0"/>
              </a:rPr>
              <a:t>Women who deliver </a:t>
            </a:r>
            <a:r>
              <a:rPr lang="en-US" altLang="en-US" sz="2400" b="1" smtClean="0">
                <a:latin typeface="Arial" charset="0"/>
                <a:cs typeface="Arial" charset="0"/>
              </a:rPr>
              <a:t>privately-financed births</a:t>
            </a:r>
            <a:r>
              <a:rPr lang="en-US" altLang="en-US" sz="2400" smtClean="0">
                <a:latin typeface="Arial" charset="0"/>
                <a:cs typeface="Arial" charset="0"/>
              </a:rPr>
              <a:t> in private hospitals (24% in 2008) are:</a:t>
            </a:r>
          </a:p>
          <a:p>
            <a:pPr lvl="1" eaLnBrk="1" hangingPunct="1">
              <a:lnSpc>
                <a:spcPct val="105000"/>
              </a:lnSpc>
              <a:spcBef>
                <a:spcPct val="0"/>
              </a:spcBef>
              <a:spcAft>
                <a:spcPts val="1800"/>
              </a:spcAft>
            </a:pPr>
            <a:r>
              <a:rPr lang="en-US" altLang="en-US" sz="2200" smtClean="0">
                <a:latin typeface="Arial" charset="0"/>
              </a:rPr>
              <a:t>The oldest (by about 3 years)</a:t>
            </a:r>
          </a:p>
          <a:p>
            <a:pPr lvl="1" eaLnBrk="1" hangingPunct="1">
              <a:lnSpc>
                <a:spcPct val="105000"/>
              </a:lnSpc>
              <a:spcBef>
                <a:spcPct val="0"/>
              </a:spcBef>
              <a:spcAft>
                <a:spcPts val="1800"/>
              </a:spcAft>
            </a:pPr>
            <a:r>
              <a:rPr lang="en-US" altLang="en-US" sz="2200" smtClean="0">
                <a:latin typeface="Arial" charset="0"/>
              </a:rPr>
              <a:t>Most highly educated (by about 4 years)</a:t>
            </a:r>
          </a:p>
          <a:p>
            <a:pPr lvl="1" eaLnBrk="1" hangingPunct="1">
              <a:lnSpc>
                <a:spcPct val="105000"/>
              </a:lnSpc>
              <a:spcBef>
                <a:spcPct val="0"/>
              </a:spcBef>
              <a:spcAft>
                <a:spcPts val="1800"/>
              </a:spcAft>
            </a:pPr>
            <a:r>
              <a:rPr lang="en-US" altLang="en-US" sz="2200" smtClean="0">
                <a:latin typeface="Arial" charset="0"/>
              </a:rPr>
              <a:t>Have the lowest number of children (about 0.5 fewer children)</a:t>
            </a: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MS PGothic" pitchFamily="34" charset="-128"/>
              </a:defRPr>
            </a:lvl9pPr>
          </a:lstStyle>
          <a:p>
            <a:pPr eaLnBrk="1" hangingPunct="1">
              <a:spcBef>
                <a:spcPct val="0"/>
              </a:spcBef>
              <a:buFontTx/>
              <a:buNone/>
            </a:pPr>
            <a:fld id="{DDC13FFE-E6B4-42D5-8851-2B99D2794BC4}" type="slidenum">
              <a:rPr lang="en-US" altLang="en-US" sz="1200">
                <a:solidFill>
                  <a:srgbClr val="898989"/>
                </a:solidFill>
                <a:latin typeface="Arial" charset="0"/>
              </a:rPr>
              <a:pPr eaLnBrk="1" hangingPunct="1">
                <a:spcBef>
                  <a:spcPct val="0"/>
                </a:spcBef>
                <a:buFontTx/>
                <a:buNone/>
              </a:pPr>
              <a:t>9</a:t>
            </a:fld>
            <a:endParaRPr lang="en-US" altLang="en-US" sz="1200">
              <a:solidFill>
                <a:srgbClr val="898989"/>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Farmacêutico">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2737</TotalTime>
  <Words>1089</Words>
  <Application>Microsoft Office PowerPoint</Application>
  <PresentationFormat>On-screen Show (4:3)</PresentationFormat>
  <Paragraphs>295</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MS PGothic</vt:lpstr>
      <vt:lpstr>Arial</vt:lpstr>
      <vt:lpstr>Times New Roman</vt:lpstr>
      <vt:lpstr>Lucida Sans Unicode</vt:lpstr>
      <vt:lpstr>Tema do Office</vt:lpstr>
      <vt:lpstr>The Impact of Payment Source and Hospital Type on Rising Cesarean Section Rates in Brazil, 1998 to 2008</vt:lpstr>
      <vt:lpstr>Motivation</vt:lpstr>
      <vt:lpstr>Nonclinical factors &amp; cesarean section</vt:lpstr>
      <vt:lpstr>Income level &amp; cesarean section rates</vt:lpstr>
      <vt:lpstr>Previous regulations</vt:lpstr>
      <vt:lpstr>Data and methods</vt:lpstr>
      <vt:lpstr>Dependent variable</vt:lpstr>
      <vt:lpstr>Type of hospital and payment</vt:lpstr>
      <vt:lpstr>Description of women</vt:lpstr>
      <vt:lpstr>Cesarean section percentage by age, education &amp; live birth order</vt:lpstr>
      <vt:lpstr>PowerPoint Presentation</vt:lpstr>
      <vt:lpstr>Odds ratios of getting a CS by age, education &amp; live birth order</vt:lpstr>
      <vt:lpstr>PowerPoint Presentation</vt:lpstr>
      <vt:lpstr>Final considerations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EDUCAÇÃO PROFISSIONALIZANTE COMO POLÍTICA PÚBLICA DE APROVEITAMENTO DO BÔNUS DEMOGRÁFICO: MINAS GERAIS, 2009</dc:title>
  <dc:creator>Usuário</dc:creator>
  <cp:lastModifiedBy>Alfredo Zavala</cp:lastModifiedBy>
  <cp:revision>261</cp:revision>
  <dcterms:created xsi:type="dcterms:W3CDTF">2012-07-18T14:11:57Z</dcterms:created>
  <dcterms:modified xsi:type="dcterms:W3CDTF">2014-01-22T20:41:54Z</dcterms:modified>
</cp:coreProperties>
</file>