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1" r:id="rId4"/>
    <p:sldId id="258" r:id="rId5"/>
    <p:sldId id="263" r:id="rId6"/>
    <p:sldId id="264" r:id="rId7"/>
    <p:sldId id="266" r:id="rId8"/>
    <p:sldId id="259" r:id="rId9"/>
    <p:sldId id="260" r:id="rId10"/>
    <p:sldId id="265" r:id="rId11"/>
    <p:sldId id="267" r:id="rId12"/>
    <p:sldId id="269" r:id="rId13"/>
    <p:sldId id="268" r:id="rId14"/>
    <p:sldId id="262" r:id="rId1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343" autoAdjust="0"/>
  </p:normalViewPr>
  <p:slideViewPr>
    <p:cSldViewPr>
      <p:cViewPr>
        <p:scale>
          <a:sx n="60" d="100"/>
          <a:sy n="60" d="100"/>
        </p:scale>
        <p:origin x="-1656" y="-204"/>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notesViewPr>
    <p:cSldViewPr>
      <p:cViewPr varScale="1">
        <p:scale>
          <a:sx n="98" d="100"/>
          <a:sy n="98" d="100"/>
        </p:scale>
        <p:origin x="-3516"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chmidt\Documents\Projects\AYA%20HOPE\Insurance\insurance%20graphs%20-%208-23-201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chmidt\Documents\Projects\AYA%20HOPE\Insurance\insurance%20graphs%20-%208-23-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0"/>
    <c:plotArea>
      <c:layout/>
      <c:barChart>
        <c:barDir val="col"/>
        <c:grouping val="clustered"/>
        <c:varyColors val="0"/>
        <c:ser>
          <c:idx val="0"/>
          <c:order val="0"/>
          <c:tx>
            <c:v>At Baseline</c:v>
          </c:tx>
          <c:spPr>
            <a:pattFill prst="wdDnDiag">
              <a:fgClr>
                <a:schemeClr val="tx1"/>
              </a:fgClr>
              <a:bgClr>
                <a:schemeClr val="accent5"/>
              </a:bgClr>
            </a:pattFill>
            <a:ln>
              <a:solidFill>
                <a:schemeClr val="tx1"/>
              </a:solidFill>
            </a:ln>
          </c:spPr>
          <c:invertIfNegative val="0"/>
          <c:dLbls>
            <c:spPr>
              <a:solidFill>
                <a:schemeClr val="bg1"/>
              </a:solidFill>
            </c:spPr>
            <c:txPr>
              <a:bodyPr/>
              <a:lstStyle/>
              <a:p>
                <a:pPr>
                  <a:defRPr sz="1400">
                    <a:latin typeface="+mn-lt"/>
                    <a:cs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'Type of Insurance'!$B$71:$B$75</c:f>
              <c:strCache>
                <c:ptCount val="5"/>
                <c:pt idx="0">
                  <c:v>Uninsured</c:v>
                </c:pt>
                <c:pt idx="1">
                  <c:v>Through Employer/School</c:v>
                </c:pt>
                <c:pt idx="2">
                  <c:v>Through Spouse/Parent</c:v>
                </c:pt>
                <c:pt idx="3">
                  <c:v>Government</c:v>
                </c:pt>
                <c:pt idx="4">
                  <c:v>Other *</c:v>
                </c:pt>
              </c:strCache>
            </c:strRef>
          </c:cat>
          <c:val>
            <c:numRef>
              <c:f>'Type of Insurance'!$E$71:$E$75</c:f>
              <c:numCache>
                <c:formatCode>0.0</c:formatCode>
                <c:ptCount val="5"/>
                <c:pt idx="0">
                  <c:v>6.666666666666667</c:v>
                </c:pt>
                <c:pt idx="1">
                  <c:v>43.655913978494624</c:v>
                </c:pt>
                <c:pt idx="2">
                  <c:v>27.741935483870968</c:v>
                </c:pt>
                <c:pt idx="3">
                  <c:v>14.408602150537634</c:v>
                </c:pt>
                <c:pt idx="4">
                  <c:v>7.5268817204301079</c:v>
                </c:pt>
              </c:numCache>
            </c:numRef>
          </c:val>
        </c:ser>
        <c:ser>
          <c:idx val="1"/>
          <c:order val="1"/>
          <c:tx>
            <c:v>At Follow-up</c:v>
          </c:tx>
          <c:spPr>
            <a:pattFill prst="ltUpDiag">
              <a:fgClr>
                <a:schemeClr val="tx1"/>
              </a:fgClr>
              <a:bgClr>
                <a:schemeClr val="accent6"/>
              </a:bgClr>
            </a:pattFill>
            <a:ln>
              <a:solidFill>
                <a:schemeClr val="tx1"/>
              </a:solidFill>
            </a:ln>
          </c:spPr>
          <c:invertIfNegative val="0"/>
          <c:dLbls>
            <c:spPr>
              <a:solidFill>
                <a:schemeClr val="bg1"/>
              </a:solidFill>
            </c:spPr>
            <c:txPr>
              <a:bodyPr/>
              <a:lstStyle/>
              <a:p>
                <a:pPr>
                  <a:defRPr sz="1400">
                    <a:latin typeface="+mn-lt"/>
                    <a:cs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'Type of Insurance'!$B$71:$B$75</c:f>
              <c:strCache>
                <c:ptCount val="5"/>
                <c:pt idx="0">
                  <c:v>Uninsured</c:v>
                </c:pt>
                <c:pt idx="1">
                  <c:v>Through Employer/School</c:v>
                </c:pt>
                <c:pt idx="2">
                  <c:v>Through Spouse/Parent</c:v>
                </c:pt>
                <c:pt idx="3">
                  <c:v>Government</c:v>
                </c:pt>
                <c:pt idx="4">
                  <c:v>Other *</c:v>
                </c:pt>
              </c:strCache>
            </c:strRef>
          </c:cat>
          <c:val>
            <c:numRef>
              <c:f>'Type of Insurance'!$F$71:$F$75</c:f>
              <c:numCache>
                <c:formatCode>0.0</c:formatCode>
                <c:ptCount val="5"/>
                <c:pt idx="0">
                  <c:v>14.838709677419354</c:v>
                </c:pt>
                <c:pt idx="1">
                  <c:v>36.344086021505376</c:v>
                </c:pt>
                <c:pt idx="2">
                  <c:v>22.795698924731184</c:v>
                </c:pt>
                <c:pt idx="3">
                  <c:v>14.838709677419354</c:v>
                </c:pt>
                <c:pt idx="4">
                  <c:v>11.182795698924732</c:v>
                </c:pt>
              </c:numCache>
            </c:numRef>
          </c:val>
        </c:ser>
        <c:dLbls>
          <c:showLegendKey val="0"/>
          <c:showVal val="0"/>
          <c:showCatName val="0"/>
          <c:showSerName val="0"/>
          <c:showPercent val="0"/>
          <c:showBubbleSize val="0"/>
        </c:dLbls>
        <c:gapWidth val="98"/>
        <c:axId val="77834112"/>
        <c:axId val="77835648"/>
      </c:barChart>
      <c:catAx>
        <c:axId val="77834112"/>
        <c:scaling>
          <c:orientation val="minMax"/>
        </c:scaling>
        <c:delete val="0"/>
        <c:axPos val="b"/>
        <c:majorTickMark val="out"/>
        <c:minorTickMark val="none"/>
        <c:tickLblPos val="nextTo"/>
        <c:txPr>
          <a:bodyPr/>
          <a:lstStyle/>
          <a:p>
            <a:pPr>
              <a:defRPr sz="1600">
                <a:latin typeface="+mn-lt"/>
                <a:cs typeface="Arial" panose="020B0604020202020204" pitchFamily="34" charset="0"/>
              </a:defRPr>
            </a:pPr>
            <a:endParaRPr lang="en-US"/>
          </a:p>
        </c:txPr>
        <c:crossAx val="77835648"/>
        <c:crosses val="autoZero"/>
        <c:auto val="1"/>
        <c:lblAlgn val="ctr"/>
        <c:lblOffset val="100"/>
        <c:noMultiLvlLbl val="0"/>
      </c:catAx>
      <c:valAx>
        <c:axId val="77835648"/>
        <c:scaling>
          <c:orientation val="minMax"/>
        </c:scaling>
        <c:delete val="0"/>
        <c:axPos val="l"/>
        <c:majorGridlines/>
        <c:numFmt formatCode="0" sourceLinked="0"/>
        <c:majorTickMark val="out"/>
        <c:minorTickMark val="none"/>
        <c:tickLblPos val="nextTo"/>
        <c:txPr>
          <a:bodyPr/>
          <a:lstStyle/>
          <a:p>
            <a:pPr>
              <a:defRPr sz="1400">
                <a:latin typeface="+mn-lt"/>
                <a:cs typeface="Arial" panose="020B0604020202020204" pitchFamily="34" charset="0"/>
              </a:defRPr>
            </a:pPr>
            <a:endParaRPr lang="en-US"/>
          </a:p>
        </c:txPr>
        <c:crossAx val="77834112"/>
        <c:crosses val="autoZero"/>
        <c:crossBetween val="between"/>
      </c:valAx>
      <c:spPr>
        <a:solidFill>
          <a:schemeClr val="bg1">
            <a:lumMod val="95000"/>
          </a:schemeClr>
        </a:solidFill>
        <a:ln>
          <a:solidFill>
            <a:schemeClr val="bg1">
              <a:lumMod val="50000"/>
            </a:schemeClr>
          </a:solidFill>
        </a:ln>
      </c:spPr>
    </c:plotArea>
    <c:legend>
      <c:legendPos val="b"/>
      <c:layout/>
      <c:overlay val="0"/>
      <c:txPr>
        <a:bodyPr/>
        <a:lstStyle/>
        <a:p>
          <a:pPr>
            <a:defRPr sz="1800">
              <a:latin typeface="+mn-lt"/>
              <a:cs typeface="Arial" panose="020B0604020202020204" pitchFamily="34"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0"/>
    <c:plotArea>
      <c:layout>
        <c:manualLayout>
          <c:layoutTarget val="inner"/>
          <c:xMode val="edge"/>
          <c:yMode val="edge"/>
          <c:x val="8.5743483327554354E-2"/>
          <c:y val="0.16689957944173273"/>
          <c:w val="0.82851303334489135"/>
          <c:h val="0.80937760852521823"/>
        </c:manualLayout>
      </c:layout>
      <c:ofPieChart>
        <c:ofPieType val="pie"/>
        <c:varyColors val="1"/>
        <c:ser>
          <c:idx val="0"/>
          <c:order val="0"/>
          <c:spPr>
            <a:pattFill prst="ltDnDiag">
              <a:fgClr>
                <a:schemeClr val="accent1"/>
              </a:fgClr>
              <a:bgClr>
                <a:schemeClr val="bg1"/>
              </a:bgClr>
            </a:pattFill>
            <a:ln>
              <a:solidFill>
                <a:schemeClr val="tx1"/>
              </a:solidFill>
            </a:ln>
          </c:spPr>
          <c:dPt>
            <c:idx val="0"/>
            <c:bubble3D val="0"/>
            <c:spPr>
              <a:pattFill prst="wdDnDiag">
                <a:fgClr>
                  <a:schemeClr val="tx1"/>
                </a:fgClr>
                <a:bgClr>
                  <a:schemeClr val="accent5"/>
                </a:bgClr>
              </a:pattFill>
              <a:ln>
                <a:solidFill>
                  <a:schemeClr val="tx1"/>
                </a:solidFill>
              </a:ln>
            </c:spPr>
          </c:dPt>
          <c:dPt>
            <c:idx val="1"/>
            <c:bubble3D val="0"/>
            <c:spPr>
              <a:pattFill prst="dkUpDiag">
                <a:fgClr>
                  <a:schemeClr val="tx1"/>
                </a:fgClr>
                <a:bgClr>
                  <a:schemeClr val="accent6"/>
                </a:bgClr>
              </a:pattFill>
              <a:ln>
                <a:solidFill>
                  <a:schemeClr val="tx1"/>
                </a:solidFill>
              </a:ln>
            </c:spPr>
          </c:dPt>
          <c:dPt>
            <c:idx val="2"/>
            <c:bubble3D val="0"/>
            <c:spPr>
              <a:pattFill prst="ltVert">
                <a:fgClr>
                  <a:schemeClr val="tx1"/>
                </a:fgClr>
                <a:bgClr>
                  <a:schemeClr val="accent4"/>
                </a:bgClr>
              </a:pattFill>
              <a:ln>
                <a:solidFill>
                  <a:schemeClr val="tx1"/>
                </a:solidFill>
              </a:ln>
            </c:spPr>
          </c:dPt>
          <c:dPt>
            <c:idx val="3"/>
            <c:bubble3D val="0"/>
            <c:spPr>
              <a:pattFill prst="pct25">
                <a:fgClr>
                  <a:schemeClr val="tx1"/>
                </a:fgClr>
                <a:bgClr>
                  <a:schemeClr val="accent3"/>
                </a:bgClr>
              </a:pattFill>
              <a:ln>
                <a:solidFill>
                  <a:schemeClr val="tx1"/>
                </a:solidFill>
              </a:ln>
            </c:spPr>
          </c:dPt>
          <c:dPt>
            <c:idx val="4"/>
            <c:bubble3D val="0"/>
            <c:spPr>
              <a:pattFill prst="dkVert">
                <a:fgClr>
                  <a:schemeClr val="tx1"/>
                </a:fgClr>
                <a:bgClr>
                  <a:schemeClr val="accent2"/>
                </a:bgClr>
              </a:pattFill>
              <a:ln>
                <a:solidFill>
                  <a:schemeClr val="tx1"/>
                </a:solidFill>
              </a:ln>
            </c:spPr>
          </c:dPt>
          <c:dPt>
            <c:idx val="5"/>
            <c:bubble3D val="0"/>
            <c:spPr>
              <a:pattFill prst="ltDnDiag">
                <a:fgClr>
                  <a:schemeClr val="tx1"/>
                </a:fgClr>
                <a:bgClr>
                  <a:schemeClr val="bg1"/>
                </a:bgClr>
              </a:pattFill>
              <a:ln>
                <a:solidFill>
                  <a:schemeClr val="tx1"/>
                </a:solidFill>
              </a:ln>
            </c:spPr>
          </c:dPt>
          <c:dLbls>
            <c:dLbl>
              <c:idx val="0"/>
              <c:layout>
                <c:manualLayout>
                  <c:x val="0.12163118632155995"/>
                  <c:y val="1.4091603160864946E-2"/>
                </c:manualLayout>
              </c:layout>
              <c:tx>
                <c:rich>
                  <a:bodyPr/>
                  <a:lstStyle/>
                  <a:p>
                    <a:r>
                      <a:rPr lang="en-US" sz="1600" b="1" dirty="0">
                        <a:latin typeface="+mn-lt"/>
                        <a:cs typeface="Arial" panose="020B0604020202020204" pitchFamily="34" charset="0"/>
                      </a:rPr>
                      <a:t>All tests were covered</a:t>
                    </a:r>
                  </a:p>
                  <a:p>
                    <a:r>
                      <a:rPr lang="en-US" sz="1600" b="1" dirty="0">
                        <a:latin typeface="+mn-lt"/>
                        <a:cs typeface="Arial" panose="020B0604020202020204" pitchFamily="34" charset="0"/>
                      </a:rPr>
                      <a:t>73.8%</a:t>
                    </a:r>
                    <a:endParaRPr lang="en-US" dirty="0"/>
                  </a:p>
                </c:rich>
              </c:tx>
              <c:showLegendKey val="0"/>
              <c:showVal val="1"/>
              <c:showCatName val="0"/>
              <c:showSerName val="0"/>
              <c:showPercent val="0"/>
              <c:showBubbleSize val="0"/>
            </c:dLbl>
            <c:dLbl>
              <c:idx val="1"/>
              <c:layout>
                <c:manualLayout>
                  <c:x val="1.6532132573625378E-2"/>
                  <c:y val="-1.1962311681549189E-4"/>
                </c:manualLayout>
              </c:layout>
              <c:tx>
                <c:rich>
                  <a:bodyPr/>
                  <a:lstStyle/>
                  <a:p>
                    <a:r>
                      <a:rPr lang="en-US" sz="1600" b="1">
                        <a:latin typeface="+mn-lt"/>
                        <a:cs typeface="Arial" panose="020B0604020202020204" pitchFamily="34" charset="0"/>
                      </a:rPr>
                      <a:t>Don't know</a:t>
                    </a:r>
                  </a:p>
                  <a:p>
                    <a:r>
                      <a:rPr lang="en-US" sz="1600" b="1">
                        <a:latin typeface="+mn-lt"/>
                        <a:cs typeface="Arial" panose="020B0604020202020204" pitchFamily="34" charset="0"/>
                      </a:rPr>
                      <a:t>6.2%</a:t>
                    </a:r>
                    <a:endParaRPr lang="en-US"/>
                  </a:p>
                </c:rich>
              </c:tx>
              <c:showLegendKey val="0"/>
              <c:showVal val="1"/>
              <c:showCatName val="0"/>
              <c:showSerName val="0"/>
              <c:showPercent val="0"/>
              <c:showBubbleSize val="0"/>
            </c:dLbl>
            <c:dLbl>
              <c:idx val="2"/>
              <c:layout>
                <c:manualLayout>
                  <c:x val="-7.7529551055558851E-2"/>
                  <c:y val="7.3502916693054116E-2"/>
                </c:manualLayout>
              </c:layout>
              <c:tx>
                <c:rich>
                  <a:bodyPr/>
                  <a:lstStyle/>
                  <a:p>
                    <a:r>
                      <a:rPr lang="en-US" sz="1600" b="1">
                        <a:latin typeface="+mn-lt"/>
                        <a:cs typeface="Arial" panose="020B0604020202020204" pitchFamily="34" charset="0"/>
                      </a:rPr>
                      <a:t>Did not</a:t>
                    </a:r>
                    <a:r>
                      <a:rPr lang="en-US" sz="1600" b="1" baseline="0">
                        <a:latin typeface="+mn-lt"/>
                        <a:cs typeface="Arial" panose="020B0604020202020204" pitchFamily="34" charset="0"/>
                      </a:rPr>
                      <a:t> get test</a:t>
                    </a:r>
                  </a:p>
                  <a:p>
                    <a:r>
                      <a:rPr lang="en-US" sz="1600" b="1">
                        <a:latin typeface="+mn-lt"/>
                        <a:cs typeface="Arial" panose="020B0604020202020204" pitchFamily="34" charset="0"/>
                      </a:rPr>
                      <a:t>16.1%</a:t>
                    </a:r>
                    <a:endParaRPr lang="en-US"/>
                  </a:p>
                </c:rich>
              </c:tx>
              <c:showLegendKey val="0"/>
              <c:showVal val="1"/>
              <c:showCatName val="0"/>
              <c:showSerName val="0"/>
              <c:showPercent val="0"/>
              <c:showBubbleSize val="0"/>
            </c:dLbl>
            <c:dLbl>
              <c:idx val="3"/>
              <c:layout>
                <c:manualLayout>
                  <c:x val="0.16895134635948283"/>
                  <c:y val="0.173988866311066"/>
                </c:manualLayout>
              </c:layout>
              <c:tx>
                <c:rich>
                  <a:bodyPr/>
                  <a:lstStyle/>
                  <a:p>
                    <a:r>
                      <a:rPr lang="en-US" sz="1600" b="1">
                        <a:latin typeface="+mn-lt"/>
                        <a:cs typeface="Arial" panose="020B0604020202020204" pitchFamily="34" charset="0"/>
                      </a:rPr>
                      <a:t>Got</a:t>
                    </a:r>
                    <a:r>
                      <a:rPr lang="en-US" sz="1600" b="1" baseline="0">
                        <a:latin typeface="+mn-lt"/>
                        <a:cs typeface="Arial" panose="020B0604020202020204" pitchFamily="34" charset="0"/>
                      </a:rPr>
                      <a:t> test anyway</a:t>
                    </a:r>
                  </a:p>
                  <a:p>
                    <a:r>
                      <a:rPr lang="en-US" sz="1600" b="1">
                        <a:latin typeface="+mn-lt"/>
                        <a:cs typeface="Arial" panose="020B0604020202020204" pitchFamily="34" charset="0"/>
                      </a:rPr>
                      <a:t>80.6%</a:t>
                    </a:r>
                    <a:endParaRPr lang="en-US"/>
                  </a:p>
                </c:rich>
              </c:tx>
              <c:showLegendKey val="0"/>
              <c:showVal val="1"/>
              <c:showCatName val="0"/>
              <c:showSerName val="0"/>
              <c:showPercent val="0"/>
              <c:showBubbleSize val="0"/>
            </c:dLbl>
            <c:dLbl>
              <c:idx val="4"/>
              <c:layout>
                <c:manualLayout>
                  <c:x val="-1.8194808982210556E-2"/>
                  <c:y val="9.8707984082634828E-2"/>
                </c:manualLayout>
              </c:layout>
              <c:tx>
                <c:rich>
                  <a:bodyPr/>
                  <a:lstStyle/>
                  <a:p>
                    <a:r>
                      <a:rPr lang="en-US" sz="1600" b="1">
                        <a:latin typeface="+mn-lt"/>
                        <a:cs typeface="Arial" panose="020B0604020202020204" pitchFamily="34" charset="0"/>
                      </a:rPr>
                      <a:t>Dont</a:t>
                    </a:r>
                    <a:r>
                      <a:rPr lang="en-US" sz="1600" b="1" baseline="0">
                        <a:latin typeface="+mn-lt"/>
                        <a:cs typeface="Arial" panose="020B0604020202020204" pitchFamily="34" charset="0"/>
                      </a:rPr>
                      <a:t> know</a:t>
                    </a:r>
                  </a:p>
                  <a:p>
                    <a:r>
                      <a:rPr lang="en-US" sz="1600" b="1">
                        <a:latin typeface="+mn-lt"/>
                        <a:cs typeface="Arial" panose="020B0604020202020204" pitchFamily="34" charset="0"/>
                      </a:rPr>
                      <a:t>3.2%</a:t>
                    </a:r>
                    <a:endParaRPr lang="en-US"/>
                  </a:p>
                </c:rich>
              </c:tx>
              <c:showLegendKey val="0"/>
              <c:showVal val="1"/>
              <c:showCatName val="0"/>
              <c:showSerName val="0"/>
              <c:showPercent val="0"/>
              <c:showBubbleSize val="0"/>
            </c:dLbl>
            <c:dLbl>
              <c:idx val="5"/>
              <c:layout>
                <c:manualLayout>
                  <c:x val="9.548100201310963E-3"/>
                  <c:y val="-1.0520360558147391E-2"/>
                </c:manualLayout>
              </c:layout>
              <c:tx>
                <c:rich>
                  <a:bodyPr/>
                  <a:lstStyle/>
                  <a:p>
                    <a:r>
                      <a:rPr lang="en-US" sz="1600" b="1" dirty="0">
                        <a:latin typeface="+mn-lt"/>
                        <a:cs typeface="Arial" panose="020B0604020202020204" pitchFamily="34" charset="0"/>
                      </a:rPr>
                      <a:t>Tests were</a:t>
                    </a:r>
                    <a:r>
                      <a:rPr lang="en-US" sz="1600" b="1" baseline="0" dirty="0">
                        <a:latin typeface="+mn-lt"/>
                        <a:cs typeface="Arial" panose="020B0604020202020204" pitchFamily="34" charset="0"/>
                      </a:rPr>
                      <a:t> not </a:t>
                    </a:r>
                    <a:endParaRPr lang="en-US" sz="1600" b="1" baseline="0" dirty="0" smtClean="0">
                      <a:latin typeface="+mn-lt"/>
                      <a:cs typeface="Arial" panose="020B0604020202020204" pitchFamily="34" charset="0"/>
                    </a:endParaRPr>
                  </a:p>
                  <a:p>
                    <a:r>
                      <a:rPr lang="en-US" sz="1600" b="1" baseline="0" dirty="0" smtClean="0">
                        <a:latin typeface="+mn-lt"/>
                        <a:cs typeface="Arial" panose="020B0604020202020204" pitchFamily="34" charset="0"/>
                      </a:rPr>
                      <a:t>covered </a:t>
                    </a:r>
                    <a:endParaRPr lang="en-US" sz="1600" b="1" baseline="0" dirty="0">
                      <a:latin typeface="+mn-lt"/>
                      <a:cs typeface="Arial" panose="020B0604020202020204" pitchFamily="34" charset="0"/>
                    </a:endParaRPr>
                  </a:p>
                  <a:p>
                    <a:r>
                      <a:rPr lang="en-US" sz="1600" b="1" dirty="0">
                        <a:latin typeface="+mn-lt"/>
                        <a:cs typeface="Arial" panose="020B0604020202020204" pitchFamily="34" charset="0"/>
                      </a:rPr>
                      <a:t>20.0%</a:t>
                    </a:r>
                    <a:endParaRPr lang="en-US" dirty="0"/>
                  </a:p>
                </c:rich>
              </c:tx>
              <c:showLegendKey val="0"/>
              <c:showVal val="1"/>
              <c:showCatName val="0"/>
              <c:showSerName val="0"/>
              <c:showPercent val="0"/>
              <c:showBubbleSize val="0"/>
            </c:dLbl>
            <c:spPr>
              <a:solidFill>
                <a:schemeClr val="bg1"/>
              </a:solidFill>
            </c:spPr>
            <c:txPr>
              <a:bodyPr/>
              <a:lstStyle/>
              <a:p>
                <a:pPr>
                  <a:defRPr sz="1600" b="1">
                    <a:latin typeface="+mn-lt"/>
                    <a:cs typeface="Arial" panose="020B0604020202020204" pitchFamily="34" charset="0"/>
                  </a:defRPr>
                </a:pPr>
                <a:endParaRPr lang="en-US"/>
              </a:p>
            </c:txPr>
            <c:showLegendKey val="0"/>
            <c:showVal val="1"/>
            <c:showCatName val="0"/>
            <c:showSerName val="0"/>
            <c:showPercent val="0"/>
            <c:showBubbleSize val="0"/>
            <c:showLeaderLines val="1"/>
            <c:leaderLines>
              <c:spPr>
                <a:ln w="31750"/>
              </c:spPr>
            </c:leaderLines>
          </c:dLbls>
          <c:cat>
            <c:strRef>
              <c:f>TestTreatment!$B$20:$B$24</c:f>
              <c:strCache>
                <c:ptCount val="5"/>
                <c:pt idx="0">
                  <c:v>There were no tests that were not covered</c:v>
                </c:pt>
                <c:pt idx="1">
                  <c:v>Don't Know whether test was covered</c:v>
                </c:pt>
                <c:pt idx="2">
                  <c:v>No, did not get test</c:v>
                </c:pt>
                <c:pt idx="3">
                  <c:v>Yes, got test anyway</c:v>
                </c:pt>
                <c:pt idx="4">
                  <c:v>Don't Know, whether got test</c:v>
                </c:pt>
              </c:strCache>
            </c:strRef>
          </c:cat>
          <c:val>
            <c:numRef>
              <c:f>TestTreatment!$D$20:$D$24</c:f>
              <c:numCache>
                <c:formatCode>0.0</c:formatCode>
                <c:ptCount val="5"/>
                <c:pt idx="0">
                  <c:v>73.763440860215056</c:v>
                </c:pt>
                <c:pt idx="1">
                  <c:v>6.236559139784946</c:v>
                </c:pt>
                <c:pt idx="2">
                  <c:v>3.225806451612903</c:v>
                </c:pt>
                <c:pt idx="3">
                  <c:v>16.129032258064516</c:v>
                </c:pt>
                <c:pt idx="4">
                  <c:v>0.64516129032258063</c:v>
                </c:pt>
              </c:numCache>
            </c:numRef>
          </c:val>
        </c:ser>
        <c:dLbls>
          <c:showLegendKey val="0"/>
          <c:showVal val="0"/>
          <c:showCatName val="0"/>
          <c:showSerName val="0"/>
          <c:showPercent val="0"/>
          <c:showBubbleSize val="0"/>
          <c:showLeaderLines val="1"/>
        </c:dLbls>
        <c:gapWidth val="100"/>
        <c:splitType val="pos"/>
        <c:splitPos val="3"/>
        <c:secondPieSize val="75"/>
        <c:serLines/>
      </c:ofPieChart>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0.39857</cdr:x>
      <cdr:y>0.23333</cdr:y>
    </cdr:to>
    <cdr:sp macro="" textlink="">
      <cdr:nvSpPr>
        <cdr:cNvPr id="2" name="TextBox 1"/>
        <cdr:cNvSpPr txBox="1"/>
      </cdr:nvSpPr>
      <cdr:spPr>
        <a:xfrm xmlns:a="http://schemas.openxmlformats.org/drawingml/2006/main">
          <a:off x="0" y="0"/>
          <a:ext cx="3280102" cy="1066800"/>
        </a:xfrm>
        <a:prstGeom xmlns:a="http://schemas.openxmlformats.org/drawingml/2006/main" prst="rect">
          <a:avLst/>
        </a:prstGeom>
        <a:ln xmlns:a="http://schemas.openxmlformats.org/drawingml/2006/main" w="3175"/>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none" rtlCol="0"/>
        <a:lstStyle xmlns:a="http://schemas.openxmlformats.org/drawingml/2006/main"/>
        <a:p xmlns:a="http://schemas.openxmlformats.org/drawingml/2006/main">
          <a:pPr algn="ctr"/>
          <a:r>
            <a:rPr lang="en-US" sz="1600" b="1" dirty="0">
              <a:cs typeface="Arial" panose="020B0604020202020204" pitchFamily="34" charset="0"/>
            </a:rPr>
            <a:t>Were there any tests</a:t>
          </a:r>
          <a:r>
            <a:rPr lang="en-US" sz="1600" b="1" baseline="0" dirty="0">
              <a:cs typeface="Arial" panose="020B0604020202020204" pitchFamily="34" charset="0"/>
            </a:rPr>
            <a:t> or </a:t>
          </a:r>
        </a:p>
        <a:p xmlns:a="http://schemas.openxmlformats.org/drawingml/2006/main">
          <a:pPr algn="ctr"/>
          <a:r>
            <a:rPr lang="en-US" sz="1600" b="1" baseline="0" dirty="0">
              <a:cs typeface="Arial" panose="020B0604020202020204" pitchFamily="34" charset="0"/>
            </a:rPr>
            <a:t>treatments that your doctor </a:t>
          </a:r>
        </a:p>
        <a:p xmlns:a="http://schemas.openxmlformats.org/drawingml/2006/main">
          <a:pPr algn="ctr"/>
          <a:r>
            <a:rPr lang="en-US" sz="1600" b="1" baseline="0" dirty="0">
              <a:cs typeface="Arial" panose="020B0604020202020204" pitchFamily="34" charset="0"/>
            </a:rPr>
            <a:t>recommended for cancer that </a:t>
          </a:r>
        </a:p>
        <a:p xmlns:a="http://schemas.openxmlformats.org/drawingml/2006/main">
          <a:pPr algn="ctr"/>
          <a:r>
            <a:rPr lang="en-US" sz="1600" b="1" baseline="0" dirty="0">
              <a:cs typeface="Arial" panose="020B0604020202020204" pitchFamily="34" charset="0"/>
            </a:rPr>
            <a:t>your insurance did not cover?</a:t>
          </a:r>
          <a:endParaRPr lang="en-US" sz="1600" b="1" dirty="0">
            <a:cs typeface="Arial" panose="020B0604020202020204" pitchFamily="34" charset="0"/>
          </a:endParaRPr>
        </a:p>
      </cdr:txBody>
    </cdr:sp>
  </cdr:relSizeAnchor>
  <cdr:relSizeAnchor xmlns:cdr="http://schemas.openxmlformats.org/drawingml/2006/chartDrawing">
    <cdr:from>
      <cdr:x>0.77655</cdr:x>
      <cdr:y>0</cdr:y>
    </cdr:from>
    <cdr:to>
      <cdr:x>1</cdr:x>
      <cdr:y>0.17742</cdr:y>
    </cdr:to>
    <cdr:sp macro="" textlink="">
      <cdr:nvSpPr>
        <cdr:cNvPr id="3" name="TextBox 1"/>
        <cdr:cNvSpPr txBox="1"/>
      </cdr:nvSpPr>
      <cdr:spPr>
        <a:xfrm xmlns:a="http://schemas.openxmlformats.org/drawingml/2006/main">
          <a:off x="6390696" y="0"/>
          <a:ext cx="1838904" cy="838200"/>
        </a:xfrm>
        <a:prstGeom xmlns:a="http://schemas.openxmlformats.org/drawingml/2006/main" prst="rect">
          <a:avLst/>
        </a:prstGeom>
        <a:ln xmlns:a="http://schemas.openxmlformats.org/drawingml/2006/main" w="3175"/>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none" rtlCol="0"/>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US" sz="1600" b="1" dirty="0" smtClean="0">
              <a:cs typeface="Arial" panose="020B0604020202020204" pitchFamily="34" charset="0"/>
            </a:rPr>
            <a:t>Got </a:t>
          </a:r>
          <a:endParaRPr lang="en-US" sz="1600" b="1" dirty="0">
            <a:cs typeface="Arial" panose="020B0604020202020204" pitchFamily="34" charset="0"/>
          </a:endParaRPr>
        </a:p>
        <a:p xmlns:a="http://schemas.openxmlformats.org/drawingml/2006/main">
          <a:pPr algn="ctr"/>
          <a:r>
            <a:rPr lang="en-US" sz="1600" b="1" dirty="0" smtClean="0">
              <a:cs typeface="Arial" panose="020B0604020202020204" pitchFamily="34" charset="0"/>
            </a:rPr>
            <a:t>Tests</a:t>
          </a:r>
          <a:r>
            <a:rPr lang="en-US" sz="1600" b="1" baseline="0" dirty="0" smtClean="0">
              <a:cs typeface="Arial" panose="020B0604020202020204" pitchFamily="34" charset="0"/>
            </a:rPr>
            <a:t>/Treatments </a:t>
          </a:r>
          <a:endParaRPr lang="en-US" sz="1600" b="1" baseline="0" dirty="0">
            <a:cs typeface="Arial" panose="020B0604020202020204" pitchFamily="34" charset="0"/>
          </a:endParaRPr>
        </a:p>
        <a:p xmlns:a="http://schemas.openxmlformats.org/drawingml/2006/main">
          <a:pPr algn="ctr"/>
          <a:r>
            <a:rPr lang="en-US" sz="1600" b="1" baseline="0" dirty="0">
              <a:cs typeface="Arial" panose="020B0604020202020204" pitchFamily="34" charset="0"/>
            </a:rPr>
            <a:t>anyway?</a:t>
          </a:r>
          <a:endParaRPr lang="en-US" sz="1600" b="1" dirty="0">
            <a:cs typeface="Arial" panose="020B0604020202020204" pitchFamily="34" charset="0"/>
          </a:endParaRPr>
        </a:p>
      </cdr:txBody>
    </cdr:sp>
  </cdr:relSizeAnchor>
  <cdr:relSizeAnchor xmlns:cdr="http://schemas.openxmlformats.org/drawingml/2006/chartDrawing">
    <cdr:from>
      <cdr:x>0</cdr:x>
      <cdr:y>0.91935</cdr:y>
    </cdr:from>
    <cdr:to>
      <cdr:x>0.27778</cdr:x>
      <cdr:y>1</cdr:y>
    </cdr:to>
    <cdr:sp macro="" textlink="">
      <cdr:nvSpPr>
        <cdr:cNvPr id="4" name="TextBox 3"/>
        <cdr:cNvSpPr txBox="1"/>
      </cdr:nvSpPr>
      <cdr:spPr>
        <a:xfrm xmlns:a="http://schemas.openxmlformats.org/drawingml/2006/main">
          <a:off x="0" y="4343400"/>
          <a:ext cx="2286000" cy="38099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latin typeface="Arial" panose="020B0604020202020204" pitchFamily="34" charset="0"/>
              <a:cs typeface="Arial" panose="020B0604020202020204" pitchFamily="34" charset="0"/>
            </a:rPr>
            <a:t>At Baseline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0A5AA29D-E6DE-41C8-B9C1-DC0F21C309E5}" type="datetimeFigureOut">
              <a:rPr lang="en-US" smtClean="0"/>
              <a:t>1/9/2014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3A80F086-2B2F-45CB-ABFD-BF6F97F3668B}" type="slidenum">
              <a:rPr lang="en-US" smtClean="0"/>
              <a:t>‹#›</a:t>
            </a:fld>
            <a:endParaRPr lang="en-US"/>
          </a:p>
        </p:txBody>
      </p:sp>
    </p:spTree>
    <p:extLst>
      <p:ext uri="{BB962C8B-B14F-4D97-AF65-F5344CB8AC3E}">
        <p14:creationId xmlns:p14="http://schemas.microsoft.com/office/powerpoint/2010/main" val="2436059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80F086-2B2F-45CB-ABFD-BF6F97F3668B}" type="slidenum">
              <a:rPr lang="en-US" smtClean="0"/>
              <a:t>1</a:t>
            </a:fld>
            <a:endParaRPr lang="en-US"/>
          </a:p>
        </p:txBody>
      </p:sp>
    </p:spTree>
    <p:extLst>
      <p:ext uri="{BB962C8B-B14F-4D97-AF65-F5344CB8AC3E}">
        <p14:creationId xmlns:p14="http://schemas.microsoft.com/office/powerpoint/2010/main" val="1875489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other</a:t>
            </a:r>
            <a:r>
              <a:rPr lang="en-US" baseline="0" dirty="0" smtClean="0"/>
              <a:t> words: </a:t>
            </a:r>
          </a:p>
          <a:p>
            <a:pPr marL="174245" indent="-174245">
              <a:buFontTx/>
              <a:buChar char="-"/>
            </a:pPr>
            <a:r>
              <a:rPr lang="en-US" baseline="0" dirty="0" smtClean="0"/>
              <a:t>Compared to 15-19 year olds </a:t>
            </a:r>
            <a:r>
              <a:rPr lang="en-US" dirty="0" smtClean="0"/>
              <a:t>20-24 three</a:t>
            </a:r>
            <a:r>
              <a:rPr lang="en-US" baseline="0" dirty="0" smtClean="0"/>
              <a:t> times more likely to have lapse in insurance, the same is true for </a:t>
            </a:r>
            <a:r>
              <a:rPr lang="en-US" dirty="0" smtClean="0"/>
              <a:t>25-39 </a:t>
            </a:r>
            <a:r>
              <a:rPr lang="en-US" dirty="0" smtClean="0"/>
              <a:t>year olds compared</a:t>
            </a:r>
            <a:r>
              <a:rPr lang="en-US" baseline="0" dirty="0" smtClean="0"/>
              <a:t> to </a:t>
            </a:r>
            <a:r>
              <a:rPr lang="en-US" dirty="0" smtClean="0"/>
              <a:t>15-19</a:t>
            </a:r>
          </a:p>
          <a:p>
            <a:pPr marL="174245" indent="-174245">
              <a:buFontTx/>
              <a:buChar char="-"/>
            </a:pPr>
            <a:r>
              <a:rPr lang="en-US" dirty="0" smtClean="0"/>
              <a:t>Compared to college graduates,</a:t>
            </a:r>
            <a:r>
              <a:rPr lang="en-US" baseline="0" dirty="0" smtClean="0"/>
              <a:t> AYA cancer survivors with a </a:t>
            </a:r>
            <a:r>
              <a:rPr lang="en-US" dirty="0" smtClean="0"/>
              <a:t>high school degree</a:t>
            </a:r>
            <a:r>
              <a:rPr lang="en-US" baseline="0" dirty="0" smtClean="0"/>
              <a:t> or less</a:t>
            </a:r>
            <a:r>
              <a:rPr lang="en-US" dirty="0" smtClean="0"/>
              <a:t> had</a:t>
            </a:r>
            <a:r>
              <a:rPr lang="en-US" baseline="0" dirty="0" smtClean="0"/>
              <a:t> 180% higher odds of experiencing insurance discontinuity</a:t>
            </a:r>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10</a:t>
            </a:fld>
            <a:endParaRPr lang="en-US"/>
          </a:p>
        </p:txBody>
      </p:sp>
    </p:spTree>
    <p:extLst>
      <p:ext uri="{BB962C8B-B14F-4D97-AF65-F5344CB8AC3E}">
        <p14:creationId xmlns:p14="http://schemas.microsoft.com/office/powerpoint/2010/main" val="1295017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11</a:t>
            </a:fld>
            <a:endParaRPr lang="en-US"/>
          </a:p>
        </p:txBody>
      </p:sp>
    </p:spTree>
    <p:extLst>
      <p:ext uri="{BB962C8B-B14F-4D97-AF65-F5344CB8AC3E}">
        <p14:creationId xmlns:p14="http://schemas.microsoft.com/office/powerpoint/2010/main" val="2312875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245" indent="-174245" defTabSz="929305">
              <a:buFontTx/>
              <a:buChar char="-"/>
            </a:pPr>
            <a:r>
              <a:rPr lang="en-US" dirty="0"/>
              <a:t>First, our study relied on self-reported outcomes to understand changes in and sponsors of insurance. While other data sources may provide additional information on out-of-pocket costs and healthcare access, our study identifies a broad range of problems leading to </a:t>
            </a:r>
            <a:r>
              <a:rPr lang="en-US" dirty="0" err="1"/>
              <a:t>uninsurance</a:t>
            </a:r>
            <a:r>
              <a:rPr lang="en-US" dirty="0"/>
              <a:t> that AYA cancer patients experience after diagnosis. </a:t>
            </a:r>
          </a:p>
          <a:p>
            <a:pPr marL="174245" indent="-174245" defTabSz="929305">
              <a:buFontTx/>
              <a:buChar char="-"/>
            </a:pPr>
            <a:r>
              <a:rPr lang="en-US" dirty="0"/>
              <a:t>Second, due to the small sample size, we were unable to examine factors associated with lack of insurance by age group. </a:t>
            </a:r>
          </a:p>
          <a:p>
            <a:pPr marL="174245" indent="-174245" defTabSz="929305">
              <a:buFontTx/>
              <a:buChar char="-"/>
            </a:pPr>
            <a:r>
              <a:rPr lang="en-US" dirty="0"/>
              <a:t>Third, our study did not examine the quality of employer-sponsored insurance, which may have important implications for medical care coverage among survivors. </a:t>
            </a:r>
          </a:p>
          <a:p>
            <a:pPr marL="174245" indent="-174245" defTabSz="929305">
              <a:buFontTx/>
              <a:buChar char="-"/>
            </a:pPr>
            <a:r>
              <a:rPr lang="en-US" dirty="0"/>
              <a:t>Fourth, our study cohort may not be generalizable to all AYA cancer survivors, as our cohort was predominately White, had to read and write English to be eligible, and did not include survivors diagnosed with all types of cancer. Thus, our findings may underestimate </a:t>
            </a:r>
            <a:r>
              <a:rPr lang="en-US" dirty="0" err="1"/>
              <a:t>uninsurance</a:t>
            </a:r>
            <a:r>
              <a:rPr lang="en-US" dirty="0"/>
              <a:t> rates in the larger AYA cancer survivor population, as lack of insurance rates has been traditionally higher among minority groups. As a result, future studies should evaluate how factors associated with lack of insurance identified in our study apply to larger, more diverse AYA populations. </a:t>
            </a:r>
          </a:p>
          <a:p>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12</a:t>
            </a:fld>
            <a:endParaRPr lang="en-US"/>
          </a:p>
        </p:txBody>
      </p:sp>
    </p:spTree>
    <p:extLst>
      <p:ext uri="{BB962C8B-B14F-4D97-AF65-F5344CB8AC3E}">
        <p14:creationId xmlns:p14="http://schemas.microsoft.com/office/powerpoint/2010/main" val="345989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80F086-2B2F-45CB-ABFD-BF6F97F3668B}" type="slidenum">
              <a:rPr lang="en-US" smtClean="0"/>
              <a:t>13</a:t>
            </a:fld>
            <a:endParaRPr lang="en-US"/>
          </a:p>
        </p:txBody>
      </p:sp>
    </p:spTree>
    <p:extLst>
      <p:ext uri="{BB962C8B-B14F-4D97-AF65-F5344CB8AC3E}">
        <p14:creationId xmlns:p14="http://schemas.microsoft.com/office/powerpoint/2010/main" val="3981472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80F086-2B2F-45CB-ABFD-BF6F97F3668B}" type="slidenum">
              <a:rPr lang="en-US" smtClean="0"/>
              <a:t>14</a:t>
            </a:fld>
            <a:endParaRPr lang="en-US"/>
          </a:p>
        </p:txBody>
      </p:sp>
    </p:spTree>
    <p:extLst>
      <p:ext uri="{BB962C8B-B14F-4D97-AF65-F5344CB8AC3E}">
        <p14:creationId xmlns:p14="http://schemas.microsoft.com/office/powerpoint/2010/main" val="652663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insurance rates at their lowest in adolescence and young adulthood,</a:t>
            </a:r>
            <a:r>
              <a:rPr lang="en-US" baseline="30000" dirty="0"/>
              <a:t> </a:t>
            </a:r>
            <a:r>
              <a:rPr lang="en-US" dirty="0"/>
              <a:t>identifying risk factors for loss of or gaps in insurance coverage after diagnosis among AYAs is critical for this population’s successful transition to adulthood while meeting survivorship needs.</a:t>
            </a:r>
            <a:r>
              <a:rPr lang="en-US" baseline="30000" dirty="0"/>
              <a:t> </a:t>
            </a:r>
          </a:p>
          <a:p>
            <a:r>
              <a:rPr lang="en-US" dirty="0"/>
              <a:t>However, previous studies have not specifically examined risk factors for lack or loss of insurance after cancer diagnosis in the AYA population or how insurance coverage may change in the period after treatment. </a:t>
            </a:r>
          </a:p>
          <a:p>
            <a:r>
              <a:rPr lang="en-US" dirty="0"/>
              <a:t>Further, little is known about gaps in insurance coverage for doctor-recommended tests and treatments, which can significantly influence receipt of recommended care and long-term outcomes among survivors. </a:t>
            </a:r>
          </a:p>
          <a:p>
            <a:r>
              <a:rPr lang="en-US" dirty="0"/>
              <a:t>As new policies under the Affordable Care Act (ACA) extend insurance coverage options over the coming years, it will be critical to determine which AYAs are most at risk for lacking adequate insurance after diagnosis and treatment</a:t>
            </a:r>
          </a:p>
        </p:txBody>
      </p:sp>
      <p:sp>
        <p:nvSpPr>
          <p:cNvPr id="4" name="Slide Number Placeholder 3"/>
          <p:cNvSpPr>
            <a:spLocks noGrp="1"/>
          </p:cNvSpPr>
          <p:nvPr>
            <p:ph type="sldNum" sz="quarter" idx="10"/>
          </p:nvPr>
        </p:nvSpPr>
        <p:spPr/>
        <p:txBody>
          <a:bodyPr/>
          <a:lstStyle/>
          <a:p>
            <a:fld id="{3A80F086-2B2F-45CB-ABFD-BF6F97F3668B}" type="slidenum">
              <a:rPr lang="en-US" smtClean="0"/>
              <a:t>2</a:t>
            </a:fld>
            <a:endParaRPr lang="en-US"/>
          </a:p>
        </p:txBody>
      </p:sp>
    </p:spTree>
    <p:extLst>
      <p:ext uri="{BB962C8B-B14F-4D97-AF65-F5344CB8AC3E}">
        <p14:creationId xmlns:p14="http://schemas.microsoft.com/office/powerpoint/2010/main" val="421526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 the National Cancer Institute’s Adolescent and Young Adult Health Outcomes and Patient Experience (AYA HOPE) Study, one of the largest population-based cohorts of recently-diagnosed AYA cancer survivors in the United States to date, </a:t>
            </a:r>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3</a:t>
            </a:fld>
            <a:endParaRPr lang="en-US"/>
          </a:p>
        </p:txBody>
      </p:sp>
    </p:spTree>
    <p:extLst>
      <p:ext uri="{BB962C8B-B14F-4D97-AF65-F5344CB8AC3E}">
        <p14:creationId xmlns:p14="http://schemas.microsoft.com/office/powerpoint/2010/main" val="1218456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US" dirty="0"/>
              <a:t>Data from the AYA HOPE study were used to evaluate changes in and sponsors of health insurance coverage after diagnosis in AYA survivors. </a:t>
            </a:r>
          </a:p>
          <a:p>
            <a:pPr defTabSz="929305"/>
            <a:r>
              <a:rPr lang="en-US" dirty="0"/>
              <a:t>Patients from 7 SEER registries were eligible if they were: </a:t>
            </a:r>
          </a:p>
          <a:p>
            <a:pPr marL="232326" indent="-232326" defTabSz="929305">
              <a:buFontTx/>
              <a:buAutoNum type="arabicParenR"/>
            </a:pPr>
            <a:r>
              <a:rPr lang="en-US" dirty="0"/>
              <a:t>diagnosed between July 1, 2007 and October 31, 2008 </a:t>
            </a:r>
          </a:p>
          <a:p>
            <a:pPr marL="232326" indent="-232326" defTabSz="929305">
              <a:buFontTx/>
              <a:buAutoNum type="arabicParenR"/>
            </a:pPr>
            <a:r>
              <a:rPr lang="en-US" dirty="0"/>
              <a:t>15-39 years at diagnosis</a:t>
            </a:r>
          </a:p>
          <a:p>
            <a:pPr marL="232326" indent="-232326" defTabSz="929305">
              <a:buFontTx/>
              <a:buAutoNum type="arabicParenR"/>
            </a:pPr>
            <a:r>
              <a:rPr lang="en-US" dirty="0"/>
              <a:t>diagnosed with primary germ cell cancer, non-Hodgkin lymphoma (NHL), Hodgkin lymphoma (HL), acute lymphocytic leukemia (ALL), Ewing sarcoma, osteosarcoma, or </a:t>
            </a:r>
            <a:r>
              <a:rPr lang="en-US" dirty="0" err="1"/>
              <a:t>rhabdomyosarcoma</a:t>
            </a:r>
            <a:endParaRPr lang="en-US" dirty="0"/>
          </a:p>
          <a:p>
            <a:pPr marL="232326" indent="-232326" defTabSz="929305">
              <a:buFontTx/>
              <a:buAutoNum type="arabicParenR"/>
            </a:pPr>
            <a:r>
              <a:rPr lang="en-US" dirty="0"/>
              <a:t>were able to read and write in English</a:t>
            </a:r>
          </a:p>
          <a:p>
            <a:pPr marL="232326" indent="-232326" defTabSz="929305">
              <a:buFontTx/>
              <a:buAutoNum type="arabicParenR"/>
            </a:pPr>
            <a:endParaRPr lang="en-US" dirty="0"/>
          </a:p>
          <a:p>
            <a:pPr defTabSz="929305"/>
            <a:r>
              <a:rPr lang="en-US" dirty="0"/>
              <a:t>The survey queried participants about their demographics, health status, insurance, healthcare delivery and clinical trial participation. A follow-up survey was conducted 15-35 months post-diagnosis to examine changes in these items over time. </a:t>
            </a:r>
          </a:p>
          <a:p>
            <a:pPr defTabSz="929305"/>
            <a:r>
              <a:rPr lang="en-US" dirty="0"/>
              <a:t>A total of 1,208 patients were eligible for the study and 523 completed baseline surveys. </a:t>
            </a:r>
          </a:p>
          <a:p>
            <a:pPr defTabSz="929305"/>
            <a:r>
              <a:rPr lang="en-US" dirty="0"/>
              <a:t>The overall response rate was 43% </a:t>
            </a:r>
          </a:p>
          <a:p>
            <a:pPr defTabSz="929305"/>
            <a:r>
              <a:rPr lang="en-US" dirty="0"/>
              <a:t>Of the 523 eligible baseline survey participants, 465 also completed the follow-up questionnaire.</a:t>
            </a:r>
          </a:p>
          <a:p>
            <a:pPr defTabSz="929305"/>
            <a:r>
              <a:rPr lang="en-US" dirty="0"/>
              <a:t>Follow-up participation rates for survivors = 91%</a:t>
            </a:r>
          </a:p>
        </p:txBody>
      </p:sp>
      <p:sp>
        <p:nvSpPr>
          <p:cNvPr id="4" name="Slide Number Placeholder 3"/>
          <p:cNvSpPr>
            <a:spLocks noGrp="1"/>
          </p:cNvSpPr>
          <p:nvPr>
            <p:ph type="sldNum" sz="quarter" idx="10"/>
          </p:nvPr>
        </p:nvSpPr>
        <p:spPr/>
        <p:txBody>
          <a:bodyPr/>
          <a:lstStyle/>
          <a:p>
            <a:fld id="{3A80F086-2B2F-45CB-ABFD-BF6F97F3668B}" type="slidenum">
              <a:rPr lang="en-US" smtClean="0"/>
              <a:t>4</a:t>
            </a:fld>
            <a:endParaRPr lang="en-US"/>
          </a:p>
        </p:txBody>
      </p:sp>
    </p:spTree>
    <p:extLst>
      <p:ext uri="{BB962C8B-B14F-4D97-AF65-F5344CB8AC3E}">
        <p14:creationId xmlns:p14="http://schemas.microsoft.com/office/powerpoint/2010/main" val="925454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US" dirty="0" smtClean="0"/>
              <a:t>If study participants indicated not having insurance coverage at any of these time points, we classified them as not having continuous insurance. Those with insurance coverage at all three time points (n=331) and those with missing information/ don’t know responses at any of the three time points (n=16) were grouped together. </a:t>
            </a:r>
          </a:p>
          <a:p>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5</a:t>
            </a:fld>
            <a:endParaRPr lang="en-US"/>
          </a:p>
        </p:txBody>
      </p:sp>
    </p:spTree>
    <p:extLst>
      <p:ext uri="{BB962C8B-B14F-4D97-AF65-F5344CB8AC3E}">
        <p14:creationId xmlns:p14="http://schemas.microsoft.com/office/powerpoint/2010/main" val="4012624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Age: 15-19 (ref); 20-24; 25-39</a:t>
            </a:r>
          </a:p>
          <a:p>
            <a:pPr marL="0" lvl="1" defTabSz="929305"/>
            <a:r>
              <a:rPr lang="en-US" dirty="0" smtClean="0"/>
              <a:t>Sex: males (ref);</a:t>
            </a:r>
            <a:r>
              <a:rPr lang="en-US" baseline="0" dirty="0" smtClean="0"/>
              <a:t> female</a:t>
            </a:r>
          </a:p>
          <a:p>
            <a:pPr marL="0" lvl="1" defTabSz="929305"/>
            <a:r>
              <a:rPr lang="en-US" dirty="0" smtClean="0"/>
              <a:t>Race: White (ref) </a:t>
            </a:r>
            <a:r>
              <a:rPr lang="en-US" dirty="0" err="1" smtClean="0"/>
              <a:t>vs</a:t>
            </a:r>
            <a:r>
              <a:rPr lang="en-US" dirty="0" smtClean="0"/>
              <a:t> Non-White </a:t>
            </a:r>
          </a:p>
          <a:p>
            <a:pPr marL="0" lvl="1" defTabSz="929305"/>
            <a:r>
              <a:rPr lang="en-US" dirty="0" smtClean="0"/>
              <a:t>Education: HS or less; some college or vocational school;</a:t>
            </a:r>
            <a:r>
              <a:rPr lang="en-US" baseline="0" dirty="0" smtClean="0"/>
              <a:t> college graduate or more (ref)</a:t>
            </a:r>
            <a:r>
              <a:rPr lang="en-US" dirty="0" smtClean="0"/>
              <a:t> </a:t>
            </a:r>
          </a:p>
          <a:p>
            <a:pPr marL="0" lvl="1" defTabSz="929305"/>
            <a:r>
              <a:rPr lang="en-US" dirty="0" smtClean="0"/>
              <a:t>Marital status: married/living as married </a:t>
            </a:r>
            <a:r>
              <a:rPr lang="en-US" dirty="0" err="1" smtClean="0"/>
              <a:t>vs</a:t>
            </a:r>
            <a:r>
              <a:rPr lang="en-US" dirty="0" smtClean="0"/>
              <a:t> not married (ref)</a:t>
            </a:r>
          </a:p>
          <a:p>
            <a:pPr marL="0" lvl="1" defTabSz="929305"/>
            <a:r>
              <a:rPr lang="en-US" dirty="0" smtClean="0"/>
              <a:t>Change in work/school after diagnosis: yes (ref) vs. no</a:t>
            </a:r>
          </a:p>
          <a:p>
            <a:pPr marL="0" lvl="1" defTabSz="929305"/>
            <a:r>
              <a:rPr lang="en-US" dirty="0" smtClean="0"/>
              <a:t>Ongoing treatment:</a:t>
            </a:r>
            <a:r>
              <a:rPr lang="en-US" baseline="0" dirty="0" smtClean="0"/>
              <a:t> yes </a:t>
            </a:r>
            <a:r>
              <a:rPr lang="en-US" baseline="0" dirty="0" err="1" smtClean="0"/>
              <a:t>vs</a:t>
            </a:r>
            <a:r>
              <a:rPr lang="en-US" baseline="0" dirty="0" smtClean="0"/>
              <a:t> no/</a:t>
            </a:r>
            <a:r>
              <a:rPr lang="en-US" baseline="0" dirty="0" err="1" smtClean="0"/>
              <a:t>dk</a:t>
            </a:r>
            <a:r>
              <a:rPr lang="en-US" baseline="0" dirty="0" smtClean="0"/>
              <a:t> (ref)</a:t>
            </a:r>
            <a:endParaRPr lang="en-US" dirty="0" smtClean="0"/>
          </a:p>
          <a:p>
            <a:pPr marL="0" lvl="1" defTabSz="929305"/>
            <a:r>
              <a:rPr lang="en-US" dirty="0" smtClean="0"/>
              <a:t>Treatment intensity:</a:t>
            </a:r>
            <a:r>
              <a:rPr lang="en-US" baseline="0" dirty="0" smtClean="0"/>
              <a:t> least intense; moderately intense (ref); very intense</a:t>
            </a:r>
            <a:endParaRPr lang="en-US" dirty="0" smtClean="0"/>
          </a:p>
          <a:p>
            <a:pPr marL="0" lvl="1" defTabSz="929305"/>
            <a:r>
              <a:rPr lang="en-US" dirty="0" smtClean="0"/>
              <a:t># of symptoms:</a:t>
            </a:r>
            <a:r>
              <a:rPr lang="en-US" baseline="0" dirty="0" smtClean="0"/>
              <a:t> 0-1; 2-5 (ref); 6+</a:t>
            </a:r>
            <a:endParaRPr lang="en-US" dirty="0" smtClean="0"/>
          </a:p>
          <a:p>
            <a:pPr marL="0" lvl="1" defTabSz="929305"/>
            <a:r>
              <a:rPr lang="en-US" dirty="0" smtClean="0"/>
              <a:t># of comorbidities: 0 (ref); 1; 2+</a:t>
            </a:r>
          </a:p>
          <a:p>
            <a:pPr marL="0" lvl="1" defTabSz="929305"/>
            <a:r>
              <a:rPr lang="en-US" dirty="0" smtClean="0"/>
              <a:t>Self-perceived health:</a:t>
            </a:r>
            <a:r>
              <a:rPr lang="en-US" baseline="0" dirty="0" smtClean="0"/>
              <a:t> excellent/very good; good (ref); fair/poor</a:t>
            </a:r>
            <a:endParaRPr lang="en-US" dirty="0" smtClean="0"/>
          </a:p>
          <a:p>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6</a:t>
            </a:fld>
            <a:endParaRPr lang="en-US"/>
          </a:p>
        </p:txBody>
      </p:sp>
    </p:spTree>
    <p:extLst>
      <p:ext uri="{BB962C8B-B14F-4D97-AF65-F5344CB8AC3E}">
        <p14:creationId xmlns:p14="http://schemas.microsoft.com/office/powerpoint/2010/main" val="3914595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Symptoms: </a:t>
            </a:r>
            <a:r>
              <a:rPr lang="en-US" dirty="0"/>
              <a:t>nausea/vomiting; frequent or severe stomach pain; diarrhea/constipation; joint pain; weight loss/gain; frequent/severe fevers; tingling, weakness in hands/feet; problems with memory, attention or concentration</a:t>
            </a:r>
          </a:p>
        </p:txBody>
      </p:sp>
      <p:sp>
        <p:nvSpPr>
          <p:cNvPr id="4" name="Slide Number Placeholder 3"/>
          <p:cNvSpPr>
            <a:spLocks noGrp="1"/>
          </p:cNvSpPr>
          <p:nvPr>
            <p:ph type="sldNum" sz="quarter" idx="10"/>
          </p:nvPr>
        </p:nvSpPr>
        <p:spPr/>
        <p:txBody>
          <a:bodyPr/>
          <a:lstStyle/>
          <a:p>
            <a:fld id="{3A80F086-2B2F-45CB-ABFD-BF6F97F3668B}" type="slidenum">
              <a:rPr lang="en-US" smtClean="0"/>
              <a:t>7</a:t>
            </a:fld>
            <a:endParaRPr lang="en-US"/>
          </a:p>
        </p:txBody>
      </p:sp>
    </p:spTree>
    <p:extLst>
      <p:ext uri="{BB962C8B-B14F-4D97-AF65-F5344CB8AC3E}">
        <p14:creationId xmlns:p14="http://schemas.microsoft.com/office/powerpoint/2010/main" val="4077600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US" dirty="0"/>
              <a:t>The most common sponsors of insurance coverage at baseline and follow-up were employer/school-sponsored coverage, coverage through a spouse/parent, and Medicaid or other state-sponsored programs (43.7%, 27.7%, and 14.4% respectively at baseline). </a:t>
            </a:r>
          </a:p>
          <a:p>
            <a:pPr defTabSz="929305"/>
            <a:r>
              <a:rPr lang="en-US" dirty="0"/>
              <a:t>Almost 30% of respondents stated that their insurance coverage had changed between diagnosis and the baseline survey. The most frequent reasons cited for this were: changing insurance companies (33.8%), becoming eligible for public insurance (29.5%), changing to a different type of coverage (23.0%), and losing coverage completely (15.1%). </a:t>
            </a:r>
          </a:p>
          <a:p>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8</a:t>
            </a:fld>
            <a:endParaRPr lang="en-US"/>
          </a:p>
        </p:txBody>
      </p:sp>
    </p:spTree>
    <p:extLst>
      <p:ext uri="{BB962C8B-B14F-4D97-AF65-F5344CB8AC3E}">
        <p14:creationId xmlns:p14="http://schemas.microsoft.com/office/powerpoint/2010/main" val="1201191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r>
              <a:rPr lang="en-US" dirty="0"/>
              <a:t>Lastly, we examined participant-reported insurance coverage of tests/treatments recommended by their treating physicians in the baseline survey. One-fifth of cancer survivors indicated there were doctor-recommended tests/treatments not covered by their insurance. However, 80.6% of the individuals with non-covered tests/treatments stated that they chose to receive the tests/treatments regardless of insurance coverage. </a:t>
            </a:r>
          </a:p>
          <a:p>
            <a:pPr defTabSz="929305"/>
            <a:r>
              <a:rPr lang="en-US" dirty="0"/>
              <a:t>Further, out of those 20% of cancer survivors who reported non-coverage of recommended test/treatments by the time of the baseline survey, 34% also experienced some gap in insurance between diagnosis and follow-up (data not shown). </a:t>
            </a:r>
          </a:p>
          <a:p>
            <a:endParaRPr lang="en-US" dirty="0"/>
          </a:p>
        </p:txBody>
      </p:sp>
      <p:sp>
        <p:nvSpPr>
          <p:cNvPr id="4" name="Slide Number Placeholder 3"/>
          <p:cNvSpPr>
            <a:spLocks noGrp="1"/>
          </p:cNvSpPr>
          <p:nvPr>
            <p:ph type="sldNum" sz="quarter" idx="10"/>
          </p:nvPr>
        </p:nvSpPr>
        <p:spPr/>
        <p:txBody>
          <a:bodyPr/>
          <a:lstStyle/>
          <a:p>
            <a:fld id="{3A80F086-2B2F-45CB-ABFD-BF6F97F3668B}" type="slidenum">
              <a:rPr lang="en-US" smtClean="0"/>
              <a:t>9</a:t>
            </a:fld>
            <a:endParaRPr lang="en-US"/>
          </a:p>
        </p:txBody>
      </p:sp>
    </p:spTree>
    <p:extLst>
      <p:ext uri="{BB962C8B-B14F-4D97-AF65-F5344CB8AC3E}">
        <p14:creationId xmlns:p14="http://schemas.microsoft.com/office/powerpoint/2010/main" val="322172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BA558D-445D-4939-AF2F-BFDE0AA92E52}"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99675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A558D-445D-4939-AF2F-BFDE0AA92E52}"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126736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A558D-445D-4939-AF2F-BFDE0AA92E52}"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354491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A558D-445D-4939-AF2F-BFDE0AA92E52}"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151741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A558D-445D-4939-AF2F-BFDE0AA92E52}" type="datetimeFigureOut">
              <a:rPr lang="en-US" smtClean="0"/>
              <a:t>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237210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A558D-445D-4939-AF2F-BFDE0AA92E52}"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260337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BA558D-445D-4939-AF2F-BFDE0AA92E52}" type="datetimeFigureOut">
              <a:rPr lang="en-US" smtClean="0"/>
              <a:t>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425260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A558D-445D-4939-AF2F-BFDE0AA92E52}" type="datetimeFigureOut">
              <a:rPr lang="en-US" smtClean="0"/>
              <a:t>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217349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A558D-445D-4939-AF2F-BFDE0AA92E52}" type="datetimeFigureOut">
              <a:rPr lang="en-US" smtClean="0"/>
              <a:t>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2724018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A558D-445D-4939-AF2F-BFDE0AA92E52}"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200269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A558D-445D-4939-AF2F-BFDE0AA92E52}" type="datetimeFigureOut">
              <a:rPr lang="en-US" smtClean="0"/>
              <a:t>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187BA-CAD7-422D-99F4-1D7393FE2BB7}" type="slidenum">
              <a:rPr lang="en-US" smtClean="0"/>
              <a:t>‹#›</a:t>
            </a:fld>
            <a:endParaRPr lang="en-US"/>
          </a:p>
        </p:txBody>
      </p:sp>
    </p:spTree>
    <p:extLst>
      <p:ext uri="{BB962C8B-B14F-4D97-AF65-F5344CB8AC3E}">
        <p14:creationId xmlns:p14="http://schemas.microsoft.com/office/powerpoint/2010/main" val="4101840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A558D-445D-4939-AF2F-BFDE0AA92E52}" type="datetimeFigureOut">
              <a:rPr lang="en-US" smtClean="0"/>
              <a:t>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187BA-CAD7-422D-99F4-1D7393FE2BB7}" type="slidenum">
              <a:rPr lang="en-US" smtClean="0"/>
              <a:t>‹#›</a:t>
            </a:fld>
            <a:endParaRPr lang="en-US"/>
          </a:p>
        </p:txBody>
      </p:sp>
    </p:spTree>
    <p:extLst>
      <p:ext uri="{BB962C8B-B14F-4D97-AF65-F5344CB8AC3E}">
        <p14:creationId xmlns:p14="http://schemas.microsoft.com/office/powerpoint/2010/main" val="809281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695450"/>
          </a:xfrm>
        </p:spPr>
        <p:txBody>
          <a:bodyPr>
            <a:normAutofit fontScale="90000"/>
          </a:bodyPr>
          <a:lstStyle/>
          <a:p>
            <a:r>
              <a:rPr lang="en-US" b="1" dirty="0" smtClean="0"/>
              <a:t>Young and Uninsured: Insurance Patterns of Adolescent and Young Adult (AYA) Cancer Survivors</a:t>
            </a:r>
            <a:endParaRPr lang="en-US" dirty="0"/>
          </a:p>
        </p:txBody>
      </p:sp>
      <p:sp>
        <p:nvSpPr>
          <p:cNvPr id="3" name="Subtitle 2"/>
          <p:cNvSpPr>
            <a:spLocks noGrp="1"/>
          </p:cNvSpPr>
          <p:nvPr>
            <p:ph type="subTitle" idx="1"/>
          </p:nvPr>
        </p:nvSpPr>
        <p:spPr>
          <a:xfrm>
            <a:off x="1066800" y="2895600"/>
            <a:ext cx="7086600" cy="1828800"/>
          </a:xfrm>
        </p:spPr>
        <p:txBody>
          <a:bodyPr>
            <a:noAutofit/>
          </a:bodyPr>
          <a:lstStyle/>
          <a:p>
            <a:r>
              <a:rPr lang="en-US" sz="2800" b="1" dirty="0" smtClean="0">
                <a:solidFill>
                  <a:schemeClr val="tx2"/>
                </a:solidFill>
              </a:rPr>
              <a:t>2014 Applied Demography Conference</a:t>
            </a:r>
          </a:p>
          <a:p>
            <a:endParaRPr lang="en-US" sz="1000" b="1" dirty="0" smtClean="0">
              <a:solidFill>
                <a:schemeClr val="tx2"/>
              </a:solidFill>
            </a:endParaRPr>
          </a:p>
          <a:p>
            <a:r>
              <a:rPr lang="en-US" sz="2800" b="1" dirty="0" smtClean="0">
                <a:solidFill>
                  <a:schemeClr val="tx2"/>
                </a:solidFill>
              </a:rPr>
              <a:t>Susanne Schmidt, Helen Parsons, Lynne Harlan</a:t>
            </a:r>
          </a:p>
          <a:p>
            <a:r>
              <a:rPr lang="en-US" sz="2800" b="1" dirty="0" smtClean="0">
                <a:solidFill>
                  <a:schemeClr val="tx2"/>
                </a:solidFill>
              </a:rPr>
              <a:t>01/09/2014 – 01/10/2014</a:t>
            </a:r>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73634" y="5867400"/>
            <a:ext cx="486558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38200" y="4963120"/>
            <a:ext cx="7904728" cy="923330"/>
          </a:xfrm>
          <a:prstGeom prst="rect">
            <a:avLst/>
          </a:prstGeom>
          <a:noFill/>
        </p:spPr>
        <p:txBody>
          <a:bodyPr wrap="none" rtlCol="0">
            <a:spAutoFit/>
          </a:bodyPr>
          <a:lstStyle/>
          <a:p>
            <a:r>
              <a:rPr lang="en-US" dirty="0" smtClean="0"/>
              <a:t>Funding sources: </a:t>
            </a:r>
            <a:r>
              <a:rPr lang="pt-BR" dirty="0"/>
              <a:t>Supported by contracts N01PC-2010-00032, N01-PC-35136, </a:t>
            </a:r>
            <a:endParaRPr lang="pt-BR" dirty="0" smtClean="0"/>
          </a:p>
          <a:p>
            <a:r>
              <a:rPr lang="pt-BR" dirty="0" smtClean="0"/>
              <a:t>N01PC-2010-00034</a:t>
            </a:r>
            <a:r>
              <a:rPr lang="pt-BR" dirty="0"/>
              <a:t>, N01PC-2010-00035, N01PC-2010-00029, N01PC-2010-00028, </a:t>
            </a:r>
            <a:endParaRPr lang="pt-BR" dirty="0" smtClean="0"/>
          </a:p>
          <a:p>
            <a:r>
              <a:rPr lang="pt-BR" dirty="0" smtClean="0"/>
              <a:t>and </a:t>
            </a:r>
            <a:r>
              <a:rPr lang="pt-BR" dirty="0"/>
              <a:t>N01PC-2010-00030, N01-PC-35143.</a:t>
            </a:r>
            <a:endParaRPr lang="en-US" dirty="0"/>
          </a:p>
        </p:txBody>
      </p:sp>
    </p:spTree>
    <p:extLst>
      <p:ext uri="{BB962C8B-B14F-4D97-AF65-F5344CB8AC3E}">
        <p14:creationId xmlns:p14="http://schemas.microsoft.com/office/powerpoint/2010/main" val="4122343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Insurance Discontinuity Results</a:t>
            </a:r>
            <a:endParaRPr lang="en-US" b="1" dirty="0"/>
          </a:p>
        </p:txBody>
      </p:sp>
      <p:sp>
        <p:nvSpPr>
          <p:cNvPr id="3" name="Content Placeholder 2"/>
          <p:cNvSpPr>
            <a:spLocks noGrp="1"/>
          </p:cNvSpPr>
          <p:nvPr>
            <p:ph idx="1"/>
          </p:nvPr>
        </p:nvSpPr>
        <p:spPr/>
        <p:txBody>
          <a:bodyPr>
            <a:normAutofit fontScale="92500" lnSpcReduction="20000"/>
          </a:bodyPr>
          <a:lstStyle/>
          <a:p>
            <a:pPr>
              <a:buClr>
                <a:schemeClr val="accent5"/>
              </a:buClr>
            </a:pPr>
            <a:r>
              <a:rPr lang="en-US" dirty="0" smtClean="0"/>
              <a:t>&gt; 25</a:t>
            </a:r>
            <a:r>
              <a:rPr lang="en-US" dirty="0"/>
              <a:t>% </a:t>
            </a:r>
            <a:r>
              <a:rPr lang="en-US" dirty="0" smtClean="0"/>
              <a:t>of </a:t>
            </a:r>
            <a:r>
              <a:rPr lang="en-US" dirty="0"/>
              <a:t>AYA cancer survivors experienced some period of no coverage up to 35 months </a:t>
            </a:r>
            <a:r>
              <a:rPr lang="en-US" dirty="0" smtClean="0"/>
              <a:t>post-diagnosis</a:t>
            </a:r>
          </a:p>
          <a:p>
            <a:pPr>
              <a:buClr>
                <a:schemeClr val="accent5"/>
              </a:buClr>
            </a:pPr>
            <a:r>
              <a:rPr lang="en-US" dirty="0" smtClean="0"/>
              <a:t>Insurance </a:t>
            </a:r>
            <a:r>
              <a:rPr lang="en-US" dirty="0"/>
              <a:t>rates were high in the initial year after diagnosis (6-14 </a:t>
            </a:r>
            <a:r>
              <a:rPr lang="en-US" dirty="0" smtClean="0"/>
              <a:t>months: </a:t>
            </a:r>
            <a:r>
              <a:rPr lang="en-US" dirty="0"/>
              <a:t>93.3%) but decreased substantially at follow-up (15-35 </a:t>
            </a:r>
            <a:r>
              <a:rPr lang="en-US" dirty="0" smtClean="0"/>
              <a:t>months: </a:t>
            </a:r>
            <a:r>
              <a:rPr lang="en-US" dirty="0"/>
              <a:t>85.2</a:t>
            </a:r>
            <a:r>
              <a:rPr lang="en-US" dirty="0" smtClean="0"/>
              <a:t>%) </a:t>
            </a:r>
          </a:p>
          <a:p>
            <a:pPr>
              <a:buClr>
                <a:schemeClr val="accent5"/>
              </a:buClr>
            </a:pPr>
            <a:r>
              <a:rPr lang="en-US" dirty="0" smtClean="0"/>
              <a:t>After </a:t>
            </a:r>
            <a:r>
              <a:rPr lang="en-US" dirty="0"/>
              <a:t>adjusting for </a:t>
            </a:r>
            <a:r>
              <a:rPr lang="en-US" dirty="0" smtClean="0"/>
              <a:t>demographic </a:t>
            </a:r>
            <a:r>
              <a:rPr lang="en-US" dirty="0"/>
              <a:t>and cancer characteristics, multivariable analysis indicated that </a:t>
            </a:r>
            <a:r>
              <a:rPr lang="en-US" dirty="0" smtClean="0"/>
              <a:t>older </a:t>
            </a:r>
            <a:r>
              <a:rPr lang="en-US" dirty="0"/>
              <a:t>survivors </a:t>
            </a:r>
            <a:r>
              <a:rPr lang="en-US" dirty="0" smtClean="0"/>
              <a:t>and </a:t>
            </a:r>
            <a:r>
              <a:rPr lang="en-US" dirty="0"/>
              <a:t>those with less education </a:t>
            </a:r>
            <a:r>
              <a:rPr lang="en-US" dirty="0" smtClean="0"/>
              <a:t> </a:t>
            </a:r>
            <a:r>
              <a:rPr lang="en-US" dirty="0"/>
              <a:t>were </a:t>
            </a:r>
            <a:r>
              <a:rPr lang="en-US" dirty="0" smtClean="0"/>
              <a:t>significantly more </a:t>
            </a:r>
            <a:r>
              <a:rPr lang="en-US" dirty="0"/>
              <a:t>likely to experience a lapse in coverage after </a:t>
            </a:r>
            <a:r>
              <a:rPr lang="en-US" dirty="0" smtClean="0"/>
              <a:t>diagnosis </a:t>
            </a:r>
            <a:endParaRPr lang="en-US" dirty="0"/>
          </a:p>
          <a:p>
            <a:pPr>
              <a:buClr>
                <a:schemeClr val="accent6"/>
              </a:buClr>
            </a:pPr>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517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of Results</a:t>
            </a:r>
            <a:endParaRPr lang="en-US" b="1" dirty="0"/>
          </a:p>
        </p:txBody>
      </p:sp>
      <p:sp>
        <p:nvSpPr>
          <p:cNvPr id="3" name="Content Placeholder 2"/>
          <p:cNvSpPr>
            <a:spLocks noGrp="1"/>
          </p:cNvSpPr>
          <p:nvPr>
            <p:ph idx="1"/>
          </p:nvPr>
        </p:nvSpPr>
        <p:spPr/>
        <p:txBody>
          <a:bodyPr>
            <a:normAutofit fontScale="92500" lnSpcReduction="20000"/>
          </a:bodyPr>
          <a:lstStyle/>
          <a:p>
            <a:pPr>
              <a:buClr>
                <a:schemeClr val="accent5"/>
              </a:buClr>
            </a:pPr>
            <a:r>
              <a:rPr lang="en-US" dirty="0" smtClean="0"/>
              <a:t>¼  of AYA cancer survivors experienced insurance discontinuity </a:t>
            </a:r>
          </a:p>
          <a:p>
            <a:pPr>
              <a:buClr>
                <a:schemeClr val="accent5"/>
              </a:buClr>
            </a:pPr>
            <a:r>
              <a:rPr lang="en-US" dirty="0" smtClean="0"/>
              <a:t>More patients were uninsured at follow-up than at baseline, may decrease with time</a:t>
            </a:r>
          </a:p>
          <a:p>
            <a:pPr>
              <a:buClr>
                <a:schemeClr val="accent5"/>
              </a:buClr>
            </a:pPr>
            <a:r>
              <a:rPr lang="en-US" dirty="0" smtClean="0"/>
              <a:t>Insurance was mostly sponsored by the employer/school or a parent/spouse </a:t>
            </a:r>
          </a:p>
          <a:p>
            <a:pPr>
              <a:buClr>
                <a:schemeClr val="accent5"/>
              </a:buClr>
            </a:pPr>
            <a:r>
              <a:rPr lang="en-US" dirty="0" smtClean="0"/>
              <a:t>20% reported non-coverage of recommended treatments</a:t>
            </a:r>
          </a:p>
          <a:p>
            <a:pPr>
              <a:buClr>
                <a:schemeClr val="accent5"/>
              </a:buClr>
            </a:pPr>
            <a:r>
              <a:rPr lang="en-US" dirty="0" smtClean="0"/>
              <a:t>Older age at diagnosis &amp; lower levels of education increased likelihood of experiencing discontinuity </a:t>
            </a:r>
          </a:p>
          <a:p>
            <a:pPr>
              <a:buClr>
                <a:schemeClr val="accent5"/>
              </a:buClr>
            </a:pPr>
            <a:endParaRPr lang="en-US" dirty="0" smtClean="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479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Clr>
                <a:schemeClr val="accent5"/>
              </a:buClr>
              <a:buFont typeface="+mj-lt"/>
              <a:buAutoNum type="arabicPeriod"/>
            </a:pPr>
            <a:r>
              <a:rPr lang="en-US" dirty="0" smtClean="0"/>
              <a:t>Self-reported outcomes, no information on out-of-pocket </a:t>
            </a:r>
            <a:r>
              <a:rPr lang="en-US" dirty="0"/>
              <a:t>costs and healthcare </a:t>
            </a:r>
            <a:r>
              <a:rPr lang="en-US" dirty="0" smtClean="0"/>
              <a:t>access</a:t>
            </a:r>
          </a:p>
          <a:p>
            <a:pPr marL="514350" indent="-514350">
              <a:buClr>
                <a:schemeClr val="accent5"/>
              </a:buClr>
              <a:buFont typeface="+mj-lt"/>
              <a:buAutoNum type="arabicPeriod"/>
            </a:pPr>
            <a:r>
              <a:rPr lang="en-US" dirty="0" smtClean="0"/>
              <a:t>Small </a:t>
            </a:r>
            <a:r>
              <a:rPr lang="en-US" dirty="0"/>
              <a:t>sample </a:t>
            </a:r>
            <a:r>
              <a:rPr lang="en-US" dirty="0" smtClean="0"/>
              <a:t>size </a:t>
            </a:r>
            <a:r>
              <a:rPr lang="en-US" dirty="0" smtClean="0">
                <a:sym typeface="Wingdings" panose="05000000000000000000" pitchFamily="2" charset="2"/>
              </a:rPr>
              <a:t> unable</a:t>
            </a:r>
            <a:r>
              <a:rPr lang="en-US" dirty="0" smtClean="0"/>
              <a:t> </a:t>
            </a:r>
            <a:r>
              <a:rPr lang="en-US" dirty="0"/>
              <a:t>to examine factors associated with lack of insurance by age </a:t>
            </a:r>
            <a:r>
              <a:rPr lang="en-US" dirty="0" smtClean="0"/>
              <a:t>group</a:t>
            </a:r>
          </a:p>
          <a:p>
            <a:pPr marL="514350" indent="-514350">
              <a:buClr>
                <a:schemeClr val="accent5"/>
              </a:buClr>
              <a:buFont typeface="+mj-lt"/>
              <a:buAutoNum type="arabicPeriod"/>
            </a:pPr>
            <a:r>
              <a:rPr lang="en-US" dirty="0" smtClean="0"/>
              <a:t>Did </a:t>
            </a:r>
            <a:r>
              <a:rPr lang="en-US" dirty="0"/>
              <a:t>not examine the quality of employer-sponsored </a:t>
            </a:r>
            <a:r>
              <a:rPr lang="en-US" dirty="0" smtClean="0"/>
              <a:t>insurance</a:t>
            </a:r>
          </a:p>
          <a:p>
            <a:pPr marL="514350" indent="-514350">
              <a:buClr>
                <a:schemeClr val="accent5"/>
              </a:buClr>
              <a:buFont typeface="+mj-lt"/>
              <a:buAutoNum type="arabicPeriod"/>
            </a:pPr>
            <a:r>
              <a:rPr lang="en-US" dirty="0" smtClean="0"/>
              <a:t>Study </a:t>
            </a:r>
            <a:r>
              <a:rPr lang="en-US" dirty="0"/>
              <a:t>cohort may not be generalizable to all AYA cancer survivors, as our cohort was predominately White, had to read and write English to be eligible, and did not include survivors diagnosed with all types of </a:t>
            </a:r>
            <a:r>
              <a:rPr lang="en-US" dirty="0" smtClean="0"/>
              <a:t>cancer </a:t>
            </a:r>
            <a:r>
              <a:rPr lang="en-US" dirty="0" smtClean="0">
                <a:sym typeface="Wingdings" panose="05000000000000000000" pitchFamily="2" charset="2"/>
              </a:rPr>
              <a:t> </a:t>
            </a:r>
            <a:r>
              <a:rPr lang="en-US" dirty="0" smtClean="0"/>
              <a:t>may </a:t>
            </a:r>
            <a:r>
              <a:rPr lang="en-US" dirty="0"/>
              <a:t>underestimate </a:t>
            </a:r>
            <a:r>
              <a:rPr lang="en-US" dirty="0" err="1"/>
              <a:t>uninsurance</a:t>
            </a:r>
            <a:r>
              <a:rPr lang="en-US" dirty="0"/>
              <a:t> rates in the larger AYA cancer survivor </a:t>
            </a:r>
            <a:r>
              <a:rPr lang="en-US" dirty="0" smtClean="0"/>
              <a:t>population</a:t>
            </a:r>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503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fontScale="85000" lnSpcReduction="10000"/>
          </a:bodyPr>
          <a:lstStyle/>
          <a:p>
            <a:pPr>
              <a:buClr>
                <a:schemeClr val="accent5"/>
              </a:buClr>
            </a:pPr>
            <a:r>
              <a:rPr lang="en-US" dirty="0" smtClean="0"/>
              <a:t>Our analysis </a:t>
            </a:r>
            <a:r>
              <a:rPr lang="en-US" dirty="0"/>
              <a:t>sheds light on insurance patterns in </a:t>
            </a:r>
            <a:r>
              <a:rPr lang="en-US" dirty="0" smtClean="0"/>
              <a:t>AYAs, </a:t>
            </a:r>
            <a:r>
              <a:rPr lang="en-US" dirty="0"/>
              <a:t>who after battling cancer, may now be faced with the challenges of finding </a:t>
            </a:r>
            <a:r>
              <a:rPr lang="en-US" dirty="0" smtClean="0"/>
              <a:t>affordable &amp; adequate healthcare </a:t>
            </a:r>
            <a:r>
              <a:rPr lang="en-US" dirty="0"/>
              <a:t>coverage for their survivorship care </a:t>
            </a:r>
            <a:r>
              <a:rPr lang="en-US" dirty="0" smtClean="0"/>
              <a:t>needs </a:t>
            </a:r>
          </a:p>
          <a:p>
            <a:pPr>
              <a:buClr>
                <a:schemeClr val="accent5"/>
              </a:buClr>
            </a:pPr>
            <a:r>
              <a:rPr lang="en-US" dirty="0" smtClean="0"/>
              <a:t>With the </a:t>
            </a:r>
            <a:r>
              <a:rPr lang="en-US" dirty="0"/>
              <a:t>growing </a:t>
            </a:r>
            <a:r>
              <a:rPr lang="en-US" dirty="0" smtClean="0"/>
              <a:t>number of AYA </a:t>
            </a:r>
            <a:r>
              <a:rPr lang="en-US" dirty="0"/>
              <a:t>cancer </a:t>
            </a:r>
            <a:r>
              <a:rPr lang="en-US" dirty="0" smtClean="0"/>
              <a:t>survivors in the US, </a:t>
            </a:r>
            <a:r>
              <a:rPr lang="en-US" dirty="0"/>
              <a:t>the majority of whom will require consistent, long-term medical care to address their survivorship needs, future studies should examine how new policies under the ACA extend access to and uptake of insurance coverage beyond initial treatment to this population</a:t>
            </a:r>
            <a:r>
              <a:rPr lang="en-US" dirty="0" smtClean="0"/>
              <a:t>.</a:t>
            </a:r>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572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0" y="1752600"/>
            <a:ext cx="3200400" cy="1362075"/>
          </a:xfrm>
        </p:spPr>
        <p:txBody>
          <a:bodyPr/>
          <a:lstStyle/>
          <a:p>
            <a:pPr algn="ctr"/>
            <a:r>
              <a:rPr lang="en-US" dirty="0" smtClean="0"/>
              <a:t>Questions?</a:t>
            </a:r>
            <a:endParaRPr lang="en-US" dirty="0"/>
          </a:p>
        </p:txBody>
      </p:sp>
      <p:sp>
        <p:nvSpPr>
          <p:cNvPr id="5" name="Text Placeholder 4"/>
          <p:cNvSpPr>
            <a:spLocks noGrp="1"/>
          </p:cNvSpPr>
          <p:nvPr>
            <p:ph type="body" idx="1"/>
          </p:nvPr>
        </p:nvSpPr>
        <p:spPr>
          <a:xfrm>
            <a:off x="2971800" y="2667000"/>
            <a:ext cx="3316287" cy="1500187"/>
          </a:xfrm>
        </p:spPr>
        <p:txBody>
          <a:bodyPr>
            <a:normAutofit/>
          </a:bodyPr>
          <a:lstStyle/>
          <a:p>
            <a:pPr algn="ctr"/>
            <a:r>
              <a:rPr lang="en-US" sz="2400" b="1" dirty="0" smtClean="0">
                <a:solidFill>
                  <a:schemeClr val="tx2"/>
                </a:solidFill>
              </a:rPr>
              <a:t>Contact Information:</a:t>
            </a:r>
          </a:p>
          <a:p>
            <a:pPr algn="ctr"/>
            <a:r>
              <a:rPr lang="en-US" sz="2400" b="1" dirty="0" smtClean="0">
                <a:solidFill>
                  <a:schemeClr val="tx2"/>
                </a:solidFill>
              </a:rPr>
              <a:t>Susanne Schmidt, PhD</a:t>
            </a:r>
          </a:p>
          <a:p>
            <a:pPr algn="ctr"/>
            <a:r>
              <a:rPr lang="en-US" sz="2400" b="1" dirty="0" smtClean="0">
                <a:solidFill>
                  <a:schemeClr val="tx2"/>
                </a:solidFill>
              </a:rPr>
              <a:t>schmidts4@uthscsa.edu</a:t>
            </a:r>
            <a:endParaRPr lang="en-US" sz="2400" b="1" dirty="0">
              <a:solidFill>
                <a:schemeClr val="tx2"/>
              </a:solidFill>
            </a:endParaRPr>
          </a:p>
        </p:txBody>
      </p:sp>
      <p:pic>
        <p:nvPicPr>
          <p:cNvPr id="6"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473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normAutofit fontScale="92500"/>
          </a:bodyPr>
          <a:lstStyle/>
          <a:p>
            <a:pPr>
              <a:buClr>
                <a:schemeClr val="accent5"/>
              </a:buClr>
            </a:pPr>
            <a:r>
              <a:rPr lang="en-US" dirty="0"/>
              <a:t>Young adults </a:t>
            </a:r>
            <a:r>
              <a:rPr lang="en-US" dirty="0" smtClean="0"/>
              <a:t>have </a:t>
            </a:r>
            <a:r>
              <a:rPr lang="en-US" dirty="0"/>
              <a:t>historically had one of the highest </a:t>
            </a:r>
            <a:r>
              <a:rPr lang="en-US" dirty="0" err="1" smtClean="0"/>
              <a:t>uninsurance</a:t>
            </a:r>
            <a:r>
              <a:rPr lang="en-US" dirty="0" smtClean="0"/>
              <a:t> rates in </a:t>
            </a:r>
            <a:r>
              <a:rPr lang="en-US" dirty="0"/>
              <a:t>the United </a:t>
            </a:r>
            <a:r>
              <a:rPr lang="en-US" dirty="0" smtClean="0"/>
              <a:t>States</a:t>
            </a:r>
          </a:p>
          <a:p>
            <a:pPr>
              <a:buClr>
                <a:schemeClr val="accent5"/>
              </a:buClr>
            </a:pPr>
            <a:r>
              <a:rPr lang="en-US" dirty="0" smtClean="0"/>
              <a:t>Previous </a:t>
            </a:r>
            <a:r>
              <a:rPr lang="en-US" dirty="0"/>
              <a:t>studies of long-term survivors of childhood cancer indicate that lack of insurance negatively affects receipt of appropriate survivor-based and general medical </a:t>
            </a:r>
            <a:r>
              <a:rPr lang="en-US" dirty="0" smtClean="0"/>
              <a:t>care</a:t>
            </a:r>
          </a:p>
          <a:p>
            <a:pPr>
              <a:buClr>
                <a:schemeClr val="accent5"/>
              </a:buClr>
            </a:pPr>
            <a:r>
              <a:rPr lang="en-US" dirty="0" smtClean="0"/>
              <a:t>No </a:t>
            </a:r>
            <a:r>
              <a:rPr lang="en-US" dirty="0"/>
              <a:t>studies have specifically examined continuity and type of insurance coverage after cancer diagnosis in the AYA </a:t>
            </a:r>
            <a:r>
              <a:rPr lang="en-US" dirty="0" smtClean="0"/>
              <a:t>population</a:t>
            </a:r>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8189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normAutofit/>
          </a:bodyPr>
          <a:lstStyle/>
          <a:p>
            <a:pPr marL="514350" indent="-514350">
              <a:buClr>
                <a:schemeClr val="accent5"/>
              </a:buClr>
              <a:buAutoNum type="arabicParenR"/>
            </a:pPr>
            <a:r>
              <a:rPr lang="en-US" dirty="0"/>
              <a:t>T</a:t>
            </a:r>
            <a:r>
              <a:rPr lang="en-US" dirty="0" smtClean="0"/>
              <a:t>o </a:t>
            </a:r>
            <a:r>
              <a:rPr lang="en-US" dirty="0"/>
              <a:t>evaluate changes in and sponsors of health insurance coverage after </a:t>
            </a:r>
            <a:r>
              <a:rPr lang="en-US" dirty="0" smtClean="0"/>
              <a:t>cancer </a:t>
            </a:r>
            <a:r>
              <a:rPr lang="en-US" dirty="0" smtClean="0"/>
              <a:t>diagnosis for AYAs (15-39)</a:t>
            </a:r>
            <a:endParaRPr lang="en-US" dirty="0" smtClean="0"/>
          </a:p>
          <a:p>
            <a:pPr marL="514350" indent="-514350">
              <a:buClr>
                <a:schemeClr val="accent5"/>
              </a:buClr>
              <a:buAutoNum type="arabicParenR"/>
            </a:pPr>
            <a:r>
              <a:rPr lang="en-US" dirty="0" smtClean="0"/>
              <a:t>To examine coverage </a:t>
            </a:r>
            <a:r>
              <a:rPr lang="en-US" dirty="0"/>
              <a:t>of doctor-recommended </a:t>
            </a:r>
            <a:r>
              <a:rPr lang="en-US" dirty="0" smtClean="0"/>
              <a:t>tests/treatments</a:t>
            </a:r>
          </a:p>
          <a:p>
            <a:pPr marL="514350" indent="-514350">
              <a:buClr>
                <a:schemeClr val="accent5"/>
              </a:buClr>
              <a:buAutoNum type="arabicParenR"/>
            </a:pPr>
            <a:r>
              <a:rPr lang="en-US" dirty="0" smtClean="0"/>
              <a:t>To investigate </a:t>
            </a:r>
            <a:r>
              <a:rPr lang="en-US" dirty="0"/>
              <a:t>factors associated with </a:t>
            </a:r>
            <a:r>
              <a:rPr lang="en-US" dirty="0" smtClean="0"/>
              <a:t>insurance discontinuity </a:t>
            </a:r>
            <a:r>
              <a:rPr lang="en-US" dirty="0"/>
              <a:t>after </a:t>
            </a:r>
            <a:r>
              <a:rPr lang="en-US" dirty="0" smtClean="0"/>
              <a:t>diagnosis</a:t>
            </a:r>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161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Adolescent </a:t>
            </a:r>
            <a:r>
              <a:rPr lang="en-US" dirty="0"/>
              <a:t>and Young Adult Heath Outcomes and Patient Experience study (AYA HOPE</a:t>
            </a:r>
            <a:r>
              <a:rPr lang="en-US" dirty="0" smtClean="0"/>
              <a:t>):</a:t>
            </a:r>
          </a:p>
          <a:p>
            <a:pPr>
              <a:buClr>
                <a:schemeClr val="accent5"/>
              </a:buClr>
            </a:pPr>
            <a:r>
              <a:rPr lang="en-US" dirty="0" smtClean="0"/>
              <a:t>A </a:t>
            </a:r>
            <a:r>
              <a:rPr lang="en-US" dirty="0"/>
              <a:t>repeated survey of cancer </a:t>
            </a:r>
            <a:r>
              <a:rPr lang="en-US" dirty="0" smtClean="0"/>
              <a:t>survivors</a:t>
            </a:r>
          </a:p>
          <a:p>
            <a:pPr>
              <a:buClr>
                <a:schemeClr val="accent5"/>
              </a:buClr>
            </a:pPr>
            <a:r>
              <a:rPr lang="en-US" dirty="0" smtClean="0"/>
              <a:t>Baseline: 6-14 </a:t>
            </a:r>
            <a:r>
              <a:rPr lang="en-US" dirty="0"/>
              <a:t>months after diagnosis </a:t>
            </a:r>
            <a:endParaRPr lang="en-US" dirty="0" smtClean="0"/>
          </a:p>
          <a:p>
            <a:pPr>
              <a:buClr>
                <a:schemeClr val="accent5"/>
              </a:buClr>
            </a:pPr>
            <a:r>
              <a:rPr lang="en-US" dirty="0" smtClean="0"/>
              <a:t>Follow-up: </a:t>
            </a:r>
            <a:r>
              <a:rPr lang="en-US" dirty="0"/>
              <a:t>15-35 months after diagnosis </a:t>
            </a:r>
            <a:endParaRPr lang="en-US" dirty="0" smtClean="0"/>
          </a:p>
          <a:p>
            <a:pPr>
              <a:buClr>
                <a:schemeClr val="accent5"/>
              </a:buClr>
            </a:pPr>
            <a:r>
              <a:rPr lang="en-US" dirty="0" smtClean="0"/>
              <a:t>N=465</a:t>
            </a:r>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0238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Measures</a:t>
            </a:r>
            <a:endParaRPr lang="en-US" b="1" dirty="0"/>
          </a:p>
        </p:txBody>
      </p:sp>
      <p:sp>
        <p:nvSpPr>
          <p:cNvPr id="3" name="Content Placeholder 2"/>
          <p:cNvSpPr>
            <a:spLocks noGrp="1"/>
          </p:cNvSpPr>
          <p:nvPr>
            <p:ph idx="1"/>
          </p:nvPr>
        </p:nvSpPr>
        <p:spPr>
          <a:xfrm>
            <a:off x="457200" y="1219200"/>
            <a:ext cx="8229600" cy="5257800"/>
          </a:xfrm>
        </p:spPr>
        <p:txBody>
          <a:bodyPr>
            <a:normAutofit/>
          </a:bodyPr>
          <a:lstStyle/>
          <a:p>
            <a:pPr>
              <a:buClr>
                <a:schemeClr val="accent5"/>
              </a:buClr>
            </a:pPr>
            <a:r>
              <a:rPr lang="en-US" sz="2800" dirty="0" smtClean="0"/>
              <a:t>Insurance (Dis-)Continuity:</a:t>
            </a:r>
          </a:p>
          <a:p>
            <a:pPr>
              <a:buClr>
                <a:schemeClr val="accent5"/>
              </a:buClr>
            </a:pPr>
            <a:endParaRPr lang="en-US" sz="2800" dirty="0" smtClean="0"/>
          </a:p>
          <a:p>
            <a:pPr>
              <a:buClr>
                <a:schemeClr val="accent5"/>
              </a:buClr>
            </a:pPr>
            <a:endParaRPr lang="en-US" sz="2800" dirty="0" smtClean="0"/>
          </a:p>
          <a:p>
            <a:pPr marL="0" indent="0">
              <a:buClr>
                <a:schemeClr val="accent5"/>
              </a:buClr>
              <a:buNone/>
            </a:pPr>
            <a:endParaRPr lang="en-US" sz="2400" dirty="0"/>
          </a:p>
          <a:p>
            <a:pPr>
              <a:buClr>
                <a:schemeClr val="accent5"/>
              </a:buClr>
            </a:pPr>
            <a:r>
              <a:rPr lang="en-US" sz="2800" dirty="0" smtClean="0"/>
              <a:t>Insurance Sponsors at Baseline/Follow-up:</a:t>
            </a:r>
          </a:p>
          <a:p>
            <a:pPr lvl="1">
              <a:buClr>
                <a:schemeClr val="accent5"/>
              </a:buClr>
            </a:pPr>
            <a:r>
              <a:rPr lang="en-US" sz="2400" dirty="0" smtClean="0"/>
              <a:t>Through employer/school; through spouse/parent; government/state programs; other</a:t>
            </a:r>
          </a:p>
          <a:p>
            <a:pPr lvl="1">
              <a:buClr>
                <a:schemeClr val="accent5"/>
              </a:buClr>
            </a:pPr>
            <a:r>
              <a:rPr lang="en-US" sz="2400" dirty="0" smtClean="0"/>
              <a:t>Change in insurance coverage between diagnosis and baseline</a:t>
            </a:r>
          </a:p>
          <a:p>
            <a:pPr>
              <a:buClr>
                <a:schemeClr val="accent5"/>
              </a:buClr>
            </a:pPr>
            <a:r>
              <a:rPr lang="en-US" sz="2800" dirty="0" smtClean="0"/>
              <a:t>Coverage of Recommended Test/Treatments</a:t>
            </a:r>
            <a:endParaRPr lang="en-US" dirty="0" smtClean="0"/>
          </a:p>
          <a:p>
            <a:endParaRPr lang="en-US" dirty="0"/>
          </a:p>
        </p:txBody>
      </p:sp>
      <p:grpSp>
        <p:nvGrpSpPr>
          <p:cNvPr id="4" name="Group 3"/>
          <p:cNvGrpSpPr/>
          <p:nvPr/>
        </p:nvGrpSpPr>
        <p:grpSpPr>
          <a:xfrm>
            <a:off x="685800" y="1218263"/>
            <a:ext cx="7848600" cy="2134536"/>
            <a:chOff x="11875" y="0"/>
            <a:chExt cx="5949538" cy="1658772"/>
          </a:xfrm>
        </p:grpSpPr>
        <p:sp>
          <p:nvSpPr>
            <p:cNvPr id="5" name="Right Arrow 4"/>
            <p:cNvSpPr/>
            <p:nvPr/>
          </p:nvSpPr>
          <p:spPr>
            <a:xfrm>
              <a:off x="11875" y="0"/>
              <a:ext cx="5949538" cy="1658772"/>
            </a:xfrm>
            <a:prstGeom prst="rightArrow">
              <a:avLst/>
            </a:prstGeom>
            <a:solidFill>
              <a:schemeClr val="accent5">
                <a:alpha val="47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Text Box 5"/>
            <p:cNvSpPr txBox="1"/>
            <p:nvPr/>
          </p:nvSpPr>
          <p:spPr>
            <a:xfrm>
              <a:off x="101685" y="547131"/>
              <a:ext cx="834390" cy="57869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b="1" dirty="0">
                  <a:effectLst/>
                  <a:ea typeface="Calibri"/>
                  <a:cs typeface="Times New Roman"/>
                </a:rPr>
                <a:t>At Diagnosis</a:t>
              </a:r>
            </a:p>
          </p:txBody>
        </p:sp>
        <p:sp>
          <p:nvSpPr>
            <p:cNvPr id="7" name="Text Box 6"/>
            <p:cNvSpPr txBox="1"/>
            <p:nvPr/>
          </p:nvSpPr>
          <p:spPr>
            <a:xfrm>
              <a:off x="1686988" y="433048"/>
              <a:ext cx="1299656" cy="79267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b="1" dirty="0">
                  <a:effectLst/>
                  <a:ea typeface="Calibri"/>
                  <a:cs typeface="Times New Roman"/>
                </a:rPr>
                <a:t>At Baseline </a:t>
              </a:r>
            </a:p>
            <a:p>
              <a:pPr marL="0" marR="0" algn="ctr">
                <a:lnSpc>
                  <a:spcPct val="115000"/>
                </a:lnSpc>
                <a:spcBef>
                  <a:spcPts val="0"/>
                </a:spcBef>
                <a:spcAft>
                  <a:spcPts val="0"/>
                </a:spcAft>
              </a:pPr>
              <a:r>
                <a:rPr lang="en-US" b="1" dirty="0" smtClean="0">
                  <a:effectLst/>
                  <a:ea typeface="Calibri"/>
                  <a:cs typeface="Times New Roman"/>
                </a:rPr>
                <a:t>6-14 </a:t>
              </a:r>
              <a:r>
                <a:rPr lang="en-US" b="1" dirty="0">
                  <a:effectLst/>
                  <a:ea typeface="Calibri"/>
                  <a:cs typeface="Times New Roman"/>
                </a:rPr>
                <a:t>mo. </a:t>
              </a:r>
              <a:r>
                <a:rPr lang="en-US" b="1" dirty="0" smtClean="0">
                  <a:effectLst/>
                  <a:ea typeface="Calibri"/>
                  <a:cs typeface="Times New Roman"/>
                </a:rPr>
                <a:t>post- diagnosis</a:t>
              </a:r>
              <a:endParaRPr lang="en-US" b="1" dirty="0">
                <a:effectLst/>
                <a:ea typeface="Calibri"/>
                <a:cs typeface="Times New Roman"/>
              </a:endParaRPr>
            </a:p>
          </p:txBody>
        </p:sp>
        <p:sp>
          <p:nvSpPr>
            <p:cNvPr id="8" name="Text Box 8"/>
            <p:cNvSpPr txBox="1"/>
            <p:nvPr/>
          </p:nvSpPr>
          <p:spPr>
            <a:xfrm>
              <a:off x="3766438" y="433048"/>
              <a:ext cx="1328538" cy="792677"/>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b="1" dirty="0">
                  <a:effectLst/>
                  <a:ea typeface="Calibri"/>
                  <a:cs typeface="Times New Roman"/>
                </a:rPr>
                <a:t>At Follow-Up</a:t>
              </a:r>
            </a:p>
            <a:p>
              <a:pPr marL="0" marR="0" algn="ctr">
                <a:lnSpc>
                  <a:spcPct val="115000"/>
                </a:lnSpc>
                <a:spcBef>
                  <a:spcPts val="0"/>
                </a:spcBef>
                <a:spcAft>
                  <a:spcPts val="0"/>
                </a:spcAft>
              </a:pPr>
              <a:r>
                <a:rPr lang="en-US" b="1" dirty="0" smtClean="0">
                  <a:effectLst/>
                  <a:ea typeface="Calibri"/>
                  <a:cs typeface="Times New Roman"/>
                </a:rPr>
                <a:t>15-35 </a:t>
              </a:r>
              <a:r>
                <a:rPr lang="en-US" b="1" dirty="0">
                  <a:effectLst/>
                  <a:ea typeface="Calibri"/>
                  <a:cs typeface="Times New Roman"/>
                </a:rPr>
                <a:t>mo. </a:t>
              </a:r>
              <a:r>
                <a:rPr lang="en-US" b="1" dirty="0" smtClean="0">
                  <a:effectLst/>
                  <a:ea typeface="Calibri"/>
                  <a:cs typeface="Times New Roman"/>
                </a:rPr>
                <a:t>post- diagnosis</a:t>
              </a:r>
              <a:endParaRPr lang="en-US" b="1" dirty="0">
                <a:effectLst/>
                <a:ea typeface="Calibri"/>
                <a:cs typeface="Times New Roman"/>
              </a:endParaRPr>
            </a:p>
          </p:txBody>
        </p:sp>
      </p:grpSp>
      <p:pic>
        <p:nvPicPr>
          <p:cNvPr id="1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8687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Approach</a:t>
            </a:r>
            <a:endParaRPr lang="en-US" b="1" dirty="0"/>
          </a:p>
        </p:txBody>
      </p:sp>
      <p:sp>
        <p:nvSpPr>
          <p:cNvPr id="3" name="Content Placeholder 2"/>
          <p:cNvSpPr>
            <a:spLocks noGrp="1"/>
          </p:cNvSpPr>
          <p:nvPr>
            <p:ph idx="1"/>
          </p:nvPr>
        </p:nvSpPr>
        <p:spPr/>
        <p:txBody>
          <a:bodyPr>
            <a:normAutofit fontScale="92500" lnSpcReduction="10000"/>
          </a:bodyPr>
          <a:lstStyle/>
          <a:p>
            <a:pPr>
              <a:buClr>
                <a:schemeClr val="accent5"/>
              </a:buClr>
            </a:pPr>
            <a:r>
              <a:rPr lang="en-US" dirty="0" smtClean="0"/>
              <a:t>Frequencies for type of insurance sponsors, change in coverage, coverage of recommended test/treatments</a:t>
            </a:r>
          </a:p>
          <a:p>
            <a:pPr>
              <a:buClr>
                <a:schemeClr val="accent5"/>
              </a:buClr>
            </a:pPr>
            <a:r>
              <a:rPr lang="en-US" dirty="0" smtClean="0"/>
              <a:t>Logistic regression analysis of insurance discontinuity (at least some time uninsured vs. continuously insured) adjusted for:</a:t>
            </a:r>
          </a:p>
          <a:p>
            <a:pPr lvl="1">
              <a:buClr>
                <a:schemeClr val="accent5"/>
              </a:buClr>
            </a:pPr>
            <a:r>
              <a:rPr lang="en-US" dirty="0" smtClean="0"/>
              <a:t>Age at diagnosis, sex, race, education, marital status, change in work/school after diagnosis, ongoing treatment, treatment intensity, health characteristics (# of symptoms, # of comorbidities, self-perceived health) </a:t>
            </a:r>
          </a:p>
          <a:p>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798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Study Population Characteristics</a:t>
            </a:r>
            <a:endParaRPr lang="en-US" b="1" dirty="0"/>
          </a:p>
        </p:txBody>
      </p:sp>
      <p:sp>
        <p:nvSpPr>
          <p:cNvPr id="3" name="Content Placeholder 2"/>
          <p:cNvSpPr>
            <a:spLocks noGrp="1"/>
          </p:cNvSpPr>
          <p:nvPr>
            <p:ph idx="1"/>
          </p:nvPr>
        </p:nvSpPr>
        <p:spPr/>
        <p:txBody>
          <a:bodyPr>
            <a:normAutofit fontScale="92500"/>
          </a:bodyPr>
          <a:lstStyle/>
          <a:p>
            <a:pPr>
              <a:buClr>
                <a:schemeClr val="accent5"/>
              </a:buClr>
            </a:pPr>
            <a:r>
              <a:rPr lang="en-US" dirty="0" smtClean="0"/>
              <a:t>70</a:t>
            </a:r>
            <a:r>
              <a:rPr lang="en-US" dirty="0"/>
              <a:t>% of individuals were 25 years or older at </a:t>
            </a:r>
            <a:r>
              <a:rPr lang="en-US" dirty="0" smtClean="0"/>
              <a:t>diagnosis </a:t>
            </a:r>
          </a:p>
          <a:p>
            <a:pPr>
              <a:buClr>
                <a:schemeClr val="accent5"/>
              </a:buClr>
            </a:pPr>
            <a:r>
              <a:rPr lang="en-US" dirty="0" smtClean="0"/>
              <a:t>The </a:t>
            </a:r>
            <a:r>
              <a:rPr lang="en-US" dirty="0"/>
              <a:t>majority of participants were male, White, </a:t>
            </a:r>
            <a:r>
              <a:rPr lang="en-US" dirty="0" smtClean="0"/>
              <a:t>diagnosed </a:t>
            </a:r>
            <a:r>
              <a:rPr lang="en-US" dirty="0"/>
              <a:t>with early stage disease, and did not change their work/school status after </a:t>
            </a:r>
            <a:r>
              <a:rPr lang="en-US" dirty="0" smtClean="0"/>
              <a:t>diagnosis</a:t>
            </a:r>
          </a:p>
          <a:p>
            <a:pPr>
              <a:buClr>
                <a:schemeClr val="accent5"/>
              </a:buClr>
            </a:pPr>
            <a:r>
              <a:rPr lang="en-US" dirty="0" smtClean="0"/>
              <a:t>&gt; </a:t>
            </a:r>
            <a:r>
              <a:rPr lang="en-US" dirty="0"/>
              <a:t>80% of survivors were not in ongoing treatment at baseline or </a:t>
            </a:r>
            <a:r>
              <a:rPr lang="en-US" dirty="0" smtClean="0"/>
              <a:t>follow-up</a:t>
            </a:r>
          </a:p>
          <a:p>
            <a:pPr>
              <a:buClr>
                <a:schemeClr val="accent5"/>
              </a:buClr>
            </a:pPr>
            <a:r>
              <a:rPr lang="en-US" dirty="0" smtClean="0"/>
              <a:t>At </a:t>
            </a:r>
            <a:r>
              <a:rPr lang="en-US" dirty="0"/>
              <a:t>baseline, most participants reported having </a:t>
            </a:r>
            <a:r>
              <a:rPr lang="en-US" dirty="0" smtClean="0"/>
              <a:t>≥ 2 </a:t>
            </a:r>
            <a:r>
              <a:rPr lang="en-US" dirty="0"/>
              <a:t>symptoms </a:t>
            </a:r>
            <a:r>
              <a:rPr lang="en-US" dirty="0" smtClean="0"/>
              <a:t>and </a:t>
            </a:r>
            <a:r>
              <a:rPr lang="en-US" dirty="0"/>
              <a:t>27% had at least one </a:t>
            </a:r>
            <a:r>
              <a:rPr lang="en-US" dirty="0" smtClean="0"/>
              <a:t>comorbidity</a:t>
            </a:r>
            <a:r>
              <a:rPr lang="en-US" dirty="0"/>
              <a:t>.  </a:t>
            </a:r>
          </a:p>
          <a:p>
            <a:endParaRPr lang="en-US" dirty="0"/>
          </a:p>
        </p:txBody>
      </p:sp>
      <p:pic>
        <p:nvPicPr>
          <p:cNvPr id="4" name="Picture 4" descr="hsc_tag_logo_H_color21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6019800"/>
            <a:ext cx="4191000" cy="72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6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Sponsors of and Changes in Health Insurance</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870697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6247021"/>
            <a:ext cx="8416920" cy="338554"/>
          </a:xfrm>
          <a:prstGeom prst="rect">
            <a:avLst/>
          </a:prstGeom>
          <a:noFill/>
        </p:spPr>
        <p:txBody>
          <a:bodyPr wrap="none" rtlCol="0">
            <a:spAutoFit/>
          </a:bodyPr>
          <a:lstStyle/>
          <a:p>
            <a:r>
              <a:rPr lang="en-US" sz="1600" dirty="0" smtClean="0"/>
              <a:t>* Other includes military/veteran’s benefits, self/family pay, COBRA, other, don’t know, and missing</a:t>
            </a:r>
            <a:endParaRPr lang="en-US" sz="1600" dirty="0"/>
          </a:p>
        </p:txBody>
      </p:sp>
    </p:spTree>
    <p:extLst>
      <p:ext uri="{BB962C8B-B14F-4D97-AF65-F5344CB8AC3E}">
        <p14:creationId xmlns:p14="http://schemas.microsoft.com/office/powerpoint/2010/main" val="2777123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Coverage of Recommended Test/Treatments</a:t>
            </a:r>
            <a:endParaRPr lang="en-US" sz="3200" b="1" dirty="0"/>
          </a:p>
        </p:txBody>
      </p:sp>
      <p:sp>
        <p:nvSpPr>
          <p:cNvPr id="3" name="Content Placeholder 2"/>
          <p:cNvSpPr>
            <a:spLocks noGrp="1"/>
          </p:cNvSpPr>
          <p:nvPr>
            <p:ph idx="1"/>
          </p:nvPr>
        </p:nvSpPr>
        <p:spPr/>
        <p:txBody>
          <a:bodyPr/>
          <a:lstStyle/>
          <a:p>
            <a:endParaRPr lang="en-US"/>
          </a:p>
        </p:txBody>
      </p:sp>
      <p:graphicFrame>
        <p:nvGraphicFramePr>
          <p:cNvPr id="4" name="Chart 3"/>
          <p:cNvGraphicFramePr>
            <a:graphicFrameLocks/>
          </p:cNvGraphicFramePr>
          <p:nvPr>
            <p:extLst>
              <p:ext uri="{D42A27DB-BD31-4B8C-83A1-F6EECF244321}">
                <p14:modId xmlns:p14="http://schemas.microsoft.com/office/powerpoint/2010/main" val="472948263"/>
              </p:ext>
            </p:extLst>
          </p:nvPr>
        </p:nvGraphicFramePr>
        <p:xfrm>
          <a:off x="457200" y="1600200"/>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1143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1820</Words>
  <Application>Microsoft Office PowerPoint</Application>
  <PresentationFormat>On-screen Show (4:3)</PresentationFormat>
  <Paragraphs>146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Young and Uninsured: Insurance Patterns of Adolescent and Young Adult (AYA) Cancer Survivors</vt:lpstr>
      <vt:lpstr>Background</vt:lpstr>
      <vt:lpstr>Objectives</vt:lpstr>
      <vt:lpstr>Data</vt:lpstr>
      <vt:lpstr>Measures</vt:lpstr>
      <vt:lpstr>Approach</vt:lpstr>
      <vt:lpstr>Study Population Characteristics</vt:lpstr>
      <vt:lpstr>Sponsors of and Changes in Health Insurance</vt:lpstr>
      <vt:lpstr>Coverage of Recommended Test/Treatments</vt:lpstr>
      <vt:lpstr>Insurance Discontinuity Results</vt:lpstr>
      <vt:lpstr>Summary of Results</vt:lpstr>
      <vt:lpstr>Limitations</vt:lpstr>
      <vt:lpstr>Conclusion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and Uninsured: Insurance Patterns of Adolescent and Young Adult (AYA) Cancer Survivors</dc:title>
  <dc:creator>Susanne Schmidt</dc:creator>
  <cp:lastModifiedBy>James Benson</cp:lastModifiedBy>
  <cp:revision>36</cp:revision>
  <cp:lastPrinted>2014-01-07T14:37:16Z</cp:lastPrinted>
  <dcterms:created xsi:type="dcterms:W3CDTF">2013-12-05T14:07:34Z</dcterms:created>
  <dcterms:modified xsi:type="dcterms:W3CDTF">2014-01-10T03:42:36Z</dcterms:modified>
</cp:coreProperties>
</file>