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  <p:sldMasterId id="2147483676" r:id="rId2"/>
  </p:sldMasterIdLst>
  <p:notesMasterIdLst>
    <p:notesMasterId r:id="rId15"/>
  </p:notesMasterIdLst>
  <p:handoutMasterIdLst>
    <p:handoutMasterId r:id="rId16"/>
  </p:handoutMasterIdLst>
  <p:sldIdLst>
    <p:sldId id="755" r:id="rId3"/>
    <p:sldId id="756" r:id="rId4"/>
    <p:sldId id="757" r:id="rId5"/>
    <p:sldId id="761" r:id="rId6"/>
    <p:sldId id="758" r:id="rId7"/>
    <p:sldId id="760" r:id="rId8"/>
    <p:sldId id="767" r:id="rId9"/>
    <p:sldId id="759" r:id="rId10"/>
    <p:sldId id="762" r:id="rId11"/>
    <p:sldId id="764" r:id="rId12"/>
    <p:sldId id="763" r:id="rId13"/>
    <p:sldId id="766" r:id="rId1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87F2B7-93B1-4DB9-9445-2BB58187874E}">
          <p14:sldIdLst>
            <p14:sldId id="755"/>
            <p14:sldId id="756"/>
            <p14:sldId id="757"/>
            <p14:sldId id="761"/>
            <p14:sldId id="758"/>
            <p14:sldId id="760"/>
            <p14:sldId id="767"/>
            <p14:sldId id="759"/>
            <p14:sldId id="762"/>
            <p14:sldId id="764"/>
            <p14:sldId id="763"/>
            <p14:sldId id="7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E7A"/>
    <a:srgbClr val="191C6F"/>
    <a:srgbClr val="FFFFCC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129" autoAdjust="0"/>
    <p:restoredTop sz="87260" autoAdjust="0"/>
  </p:normalViewPr>
  <p:slideViewPr>
    <p:cSldViewPr>
      <p:cViewPr>
        <p:scale>
          <a:sx n="46" d="100"/>
          <a:sy n="46" d="100"/>
        </p:scale>
        <p:origin x="135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8" y="0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F86D4F7-26D3-47E1-8796-8EA85FE6EA14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8" y="8829054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0B015AEA-5DB0-4693-9BD1-9C380D852E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7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887413" y="201613"/>
            <a:ext cx="8905876" cy="668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4623" y="7376492"/>
            <a:ext cx="6033541" cy="15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192831-88FD-46AC-A3A6-55A2B3E79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1586"/>
            <a:ext cx="91519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5410200" cy="144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3276600"/>
            <a:ext cx="2895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B1E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CDC-4B72-4EB7-B1BB-C82D7DE7D8BA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3A08-C202-47D6-A742-53F3794BFDD4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15" descr="1"/>
          <p:cNvPicPr>
            <a:picLocks noChangeAspect="1" noChangeArrowheads="1"/>
          </p:cNvPicPr>
          <p:nvPr userDrawn="1"/>
        </p:nvPicPr>
        <p:blipFill>
          <a:blip r:embed="rId2" cstate="print"/>
          <a:srcRect b="74376"/>
          <a:stretch>
            <a:fillRect/>
          </a:stretch>
        </p:blipFill>
        <p:spPr bwMode="auto">
          <a:xfrm>
            <a:off x="-3175" y="-6349"/>
            <a:ext cx="9151938" cy="175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700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1143001"/>
            <a:ext cx="10668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553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9106-C649-4660-AC2D-5C5B9D6E326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38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CDC-4B72-4EB7-B1BB-C82D7DE7D8BA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0" descr="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1586"/>
            <a:ext cx="91519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71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98C2-4443-4FAD-AD0E-E6A1AC079C78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0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76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65E-E331-4203-85D2-6144AE7A2AF5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3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74D4-3DC4-41E2-A2D3-FC72449314FC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98C2-4443-4FAD-AD0E-E6A1AC079C78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14D6-A91F-478F-8D15-3766D963604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71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692C-9709-491B-A0E2-FB4990427AA6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8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6091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9335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EC6A-FA0C-479D-9DA8-BC36513D3ECE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3096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9106-C649-4660-AC2D-5C5B9D6E326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74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65E-E331-4203-85D2-6144AE7A2AF5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74D4-3DC4-41E2-A2D3-FC72449314FC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14D6-A91F-478F-8D15-3766D963604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692C-9709-491B-A0E2-FB4990427AA6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EC6A-FA0C-479D-9DA8-BC36513D3ECE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715000" cy="99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526D-854B-4CBC-BCE7-0F9134F13447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1"/>
          <p:cNvPicPr>
            <a:picLocks noChangeAspect="1" noChangeArrowheads="1"/>
          </p:cNvPicPr>
          <p:nvPr userDrawn="1"/>
        </p:nvPicPr>
        <p:blipFill>
          <a:blip r:embed="rId2" cstate="print"/>
          <a:srcRect b="74376"/>
          <a:stretch>
            <a:fillRect/>
          </a:stretch>
        </p:blipFill>
        <p:spPr bwMode="auto">
          <a:xfrm>
            <a:off x="-3175" y="-6349"/>
            <a:ext cx="9151938" cy="175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29DD-4882-453F-9012-71DE65064650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6" descr="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700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AC6E-DB71-4523-8116-03E5C4C47792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66" r:id="rId7"/>
    <p:sldLayoutId id="2147483668" r:id="rId8"/>
    <p:sldLayoutId id="2147483670" r:id="rId9"/>
    <p:sldLayoutId id="2147483669" r:id="rId10"/>
    <p:sldLayoutId id="2147483667" r:id="rId11"/>
    <p:sldLayoutId id="2147483672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B1E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B1E7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B1E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B1E7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B1E7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B1E7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AC6E-DB71-4523-8116-03E5C4C47792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Characterization of Household Residential Energy Consumption Using a Housing Unit Archetype Framework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 Box 49"/>
          <p:cNvSpPr txBox="1">
            <a:spLocks noGrp="1" noChangeArrowheads="1"/>
          </p:cNvSpPr>
          <p:nvPr>
            <p:ph idx="1"/>
          </p:nvPr>
        </p:nvSpPr>
        <p:spPr bwMode="auto">
          <a:xfrm>
            <a:off x="1752600" y="2209800"/>
            <a:ext cx="7886700" cy="322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0" rIns="91426" bIns="45710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Steve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White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Lloyd Potter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Jeffrey 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</a:rPr>
              <a:t>Jordan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Lila 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</a:rPr>
              <a:t>Valencia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Carlos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Valenzuela</a:t>
            </a:r>
            <a:endParaRPr lang="en-US" sz="2000" b="1" i="1" dirty="0" smtClean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defTabSz="4388736">
              <a:spcBef>
                <a:spcPct val="50000"/>
              </a:spcBef>
            </a:pP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  <a:p>
            <a:pPr defTabSz="4388736">
              <a:spcBef>
                <a:spcPct val="50000"/>
              </a:spcBef>
            </a:pP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" y="5639426"/>
            <a:ext cx="3931950" cy="93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Y:\Common_Space\IDSER_Common\IDSER Marketing\Final Benson Design Products\IDSER Logo\IDSER Color Logo\IDSER_cropp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39426"/>
            <a:ext cx="1776563" cy="59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78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Refinement of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388736" eaLnBrk="0" hangingPunct="0">
              <a:lnSpc>
                <a:spcPct val="95000"/>
              </a:lnSpc>
              <a:buNone/>
            </a:pPr>
            <a:r>
              <a:rPr lang="en-US" sz="2400" dirty="0" smtClean="0"/>
              <a:t>Subdivision of the four tiers based on additional vintage, size, and consumption details. Original four tiers subdivided into 16 archetypes based on: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Reducing the number and narrowing the range for vintages.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Deriving 'Small' and 'Large' size categories within each new vintage category.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Deriving 'High' and 'Low' SKBTU consumption categories by size and by vintage</a:t>
            </a:r>
          </a:p>
          <a:p>
            <a:pPr defTabSz="4388736" eaLnBrk="0" hangingPunct="0">
              <a:lnSpc>
                <a:spcPct val="95000"/>
              </a:lnSpc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6569"/>
              </p:ext>
            </p:extLst>
          </p:nvPr>
        </p:nvGraphicFramePr>
        <p:xfrm>
          <a:off x="7" y="74181"/>
          <a:ext cx="9143994" cy="6647294"/>
        </p:xfrm>
        <a:graphic>
          <a:graphicData uri="http://schemas.openxmlformats.org/drawingml/2006/table">
            <a:tbl>
              <a:tblPr firstRow="1" firstCol="1" bandRow="1"/>
              <a:tblGrid>
                <a:gridCol w="1274666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79310"/>
                <a:gridCol w="504356"/>
              </a:tblGrid>
              <a:tr h="2751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VINTAGE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year built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5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SIZE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5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square feet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CONSUMPTION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SKBTUs/sq</a:t>
                      </a:r>
                      <a:r>
                        <a:rPr lang="en-US" sz="11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 ft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&gt;160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&lt;160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&gt;146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&lt;146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&gt;97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&lt;97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&gt;102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&lt;102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&gt;85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&lt;85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New Archetypes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Original Tiers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[Categories]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[100]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[50]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388736" eaLnBrk="0" hangingPunct="0">
              <a:lnSpc>
                <a:spcPct val="95000"/>
              </a:lnSpc>
            </a:pPr>
            <a:endParaRPr lang="en-US" sz="2400" dirty="0" smtClean="0"/>
          </a:p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/>
              <a:t>Older, smaller houses are less energy efficient.  </a:t>
            </a:r>
          </a:p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/>
              <a:t>An archetype framework has significant potential for targeting housing units with specific conservation efforts.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Understanding the energy efficiency of housing units is important for targeting conservation efforts.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Type of construction, age, and size of a housing unit are expected to result in variation in household energy consumption patterns.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County tax appraisal district  data (housing unit characteristics) and local energy company data (source KBTUs in gas and electricity consumption for each unit in 2010) are used.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Analysis restricted to dwellings occupied over the year. Housing units are distributed into a 100 cell grid (Table 1) based on vintage (year built) and size (square feet of living area).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30860"/>
              </p:ext>
            </p:extLst>
          </p:nvPr>
        </p:nvGraphicFramePr>
        <p:xfrm>
          <a:off x="25400" y="5"/>
          <a:ext cx="9118602" cy="68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709"/>
                <a:gridCol w="805217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</a:tblGrid>
              <a:tr h="80682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SIZE DECILES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Before 1948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1948-1957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1958-1966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1967-1974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1975-1981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1982-1986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1987-1995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1996-2000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2001-2004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After 2004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&lt;10 Percentile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&lt;792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&lt;816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&lt;927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&lt;975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&lt;1134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&lt;1078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&lt;1386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&lt;1354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&lt;1376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&lt;1458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10-19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792-911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816-934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928-1035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975-1117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1134-1292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1078-1237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1386-1598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1354-1568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1376-1604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1458-1661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20-29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912-1015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935-1019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1036-1151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1118-1223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1293-1419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1238-1367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1599-1807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1569-1794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1605-1801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1662-1854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30-39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1016-1111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1020-1107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1152-1261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1224-1321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1420-1538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1368-1472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1808-2048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1795-2074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1802-2071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1855-2101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40-49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1112-1207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1108-1204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1262-1367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1322-1447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1539-1681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1473-1601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2049-2237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2075-2228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2072-2255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2102-2311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50-59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1208-1314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1205-1308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1368-1493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1448-1580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1682-1803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1602-1765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2238-2399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2229-2423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2256-2427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2312-2520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60-69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1315-1441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1309-1435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1494-1651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1581-1723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1804-1957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1766-1953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2400-2575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2424-2653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2428-2675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2521-2745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70-79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1442-1631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1436-1605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1652-1858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1724-1927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1958-2174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1954-2211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2576-2855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2654-2959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2676-2968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2746-3030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80-89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1632-2063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1606-1928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1859-2207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1928-2236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2175-2516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2212-2621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2856-3282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2960-3325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2969-3352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3031-3440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90+ Percentile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&gt;2063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&gt;1928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&gt;2236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&gt;2516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&gt;2621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&gt;3282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&gt;3325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&gt;3352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[100]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&gt;3440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Consumption efficiency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Examined as follows : 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median source KBTUs for each of the 100 Vintage by Size categories were calculated.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SKBTU's for the 100 were ranked from highest to lowest.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Consumption categories were assigned as follows: 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1 - Rank = 1-25: Lowest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2 - Rank = 26-50: Moderate-Low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3 – Rank = 51-75: Moderate-High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4 – Rank = 76-100: Highest 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296"/>
              </p:ext>
            </p:extLst>
          </p:nvPr>
        </p:nvGraphicFramePr>
        <p:xfrm>
          <a:off x="-1" y="-13855"/>
          <a:ext cx="8839205" cy="5957456"/>
        </p:xfrm>
        <a:graphic>
          <a:graphicData uri="http://schemas.openxmlformats.org/drawingml/2006/table">
            <a:tbl>
              <a:tblPr firstRow="1" firstCol="1" bandRow="1"/>
              <a:tblGrid>
                <a:gridCol w="1353765"/>
                <a:gridCol w="792901"/>
                <a:gridCol w="704187"/>
                <a:gridCol w="748544"/>
                <a:gridCol w="748544"/>
                <a:gridCol w="748544"/>
                <a:gridCol w="748544"/>
                <a:gridCol w="748544"/>
                <a:gridCol w="748544"/>
                <a:gridCol w="748544"/>
                <a:gridCol w="748544"/>
              </a:tblGrid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Size/Vintage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Before 1948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1948-1957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1958-1966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1967-1974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1975-1981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1982-1986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1987-1995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1996-2000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2001-2004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After 2004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&lt;10 Percentile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10-19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30-39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40-49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50-59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60-69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70-79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80-89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13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90+ Percentile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58958"/>
              </p:ext>
            </p:extLst>
          </p:nvPr>
        </p:nvGraphicFramePr>
        <p:xfrm>
          <a:off x="3429000" y="6070198"/>
          <a:ext cx="144780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776868"/>
                <a:gridCol w="670932"/>
              </a:tblGrid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8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Y:\Users\ocq775\2012\CPS\WORK\Sep_2012\SAS\TIERS\t1_saunde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74"/>
          <a:stretch>
            <a:fillRect/>
          </a:stretch>
        </p:blipFill>
        <p:spPr bwMode="auto">
          <a:xfrm>
            <a:off x="628650" y="821672"/>
            <a:ext cx="3252888" cy="2142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idser-nas01\IDSER\Users\ocq775\2012\CPS\WORK\Sep_2012\SAS\TIERS\t2_red_hil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9" y="3830610"/>
            <a:ext cx="3225179" cy="2097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Y:\Users\ocq775\2012\CPS\WORK\Sep_2012\SAS\TIERS\t2_valley_point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65"/>
          <a:stretch>
            <a:fillRect/>
          </a:stretch>
        </p:blipFill>
        <p:spPr bwMode="auto">
          <a:xfrm>
            <a:off x="4878218" y="838979"/>
            <a:ext cx="2997833" cy="2108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Y:\Users\ocq775\2012\CPS\WORK\Sep_2012\SAS\TIERS\t4_2034_milan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79"/>
          <a:stretch>
            <a:fillRect/>
          </a:stretch>
        </p:blipFill>
        <p:spPr bwMode="auto">
          <a:xfrm>
            <a:off x="4914303" y="3830610"/>
            <a:ext cx="3087294" cy="214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653039" y="209076"/>
            <a:ext cx="498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Housing Unit Examples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021" y="295937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</a:t>
            </a:r>
          </a:p>
          <a:p>
            <a:pPr algn="ctr"/>
            <a:r>
              <a:rPr lang="en-US" sz="1800" dirty="0" smtClean="0"/>
              <a:t>1932</a:t>
            </a:r>
          </a:p>
          <a:p>
            <a:pPr algn="ctr"/>
            <a:r>
              <a:rPr lang="en-US" sz="1800" dirty="0" smtClean="0"/>
              <a:t>942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55124" y="290728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2</a:t>
            </a:r>
          </a:p>
          <a:p>
            <a:pPr algn="ctr"/>
            <a:r>
              <a:rPr lang="en-US" sz="1800" dirty="0" smtClean="0"/>
              <a:t>1977</a:t>
            </a:r>
          </a:p>
          <a:p>
            <a:pPr algn="ctr"/>
            <a:r>
              <a:rPr lang="en-US" sz="1800" dirty="0" smtClean="0"/>
              <a:t>1,384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593467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3</a:t>
            </a:r>
            <a:endParaRPr lang="en-US" sz="1800" dirty="0" smtClean="0"/>
          </a:p>
          <a:p>
            <a:pPr algn="ctr"/>
            <a:r>
              <a:rPr lang="en-US" sz="1800" dirty="0" smtClean="0"/>
              <a:t>1985</a:t>
            </a:r>
          </a:p>
          <a:p>
            <a:pPr algn="ctr"/>
            <a:r>
              <a:rPr lang="en-US" sz="1800" dirty="0" smtClean="0"/>
              <a:t>1675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49561" y="589468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</a:p>
          <a:p>
            <a:pPr algn="ctr"/>
            <a:r>
              <a:rPr lang="en-US" sz="1800" dirty="0" smtClean="0"/>
              <a:t>2008</a:t>
            </a:r>
          </a:p>
          <a:p>
            <a:pPr algn="ctr"/>
            <a:r>
              <a:rPr lang="en-US" sz="1800" dirty="0" smtClean="0"/>
              <a:t>3,117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82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Refinement of Other Characteristics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archetype grid can be further refined to include details. Using foundation types:</a:t>
            </a:r>
          </a:p>
          <a:p>
            <a:pPr marL="457200" lvl="0" indent="-457200"/>
            <a:r>
              <a:rPr lang="en-US" sz="2400" dirty="0" smtClean="0"/>
              <a:t>Pier and beam is less efficient across all tiers.</a:t>
            </a:r>
          </a:p>
          <a:p>
            <a:pPr marL="457200" lvl="0" indent="-457200"/>
            <a:r>
              <a:rPr lang="en-US" sz="2400" dirty="0" smtClean="0"/>
              <a:t>Pier and beam housing units have lower improvement values across all tiers.</a:t>
            </a:r>
          </a:p>
          <a:p>
            <a:pPr marL="457200" lvl="0" indent="-457200"/>
            <a:r>
              <a:rPr lang="en-US" sz="2400" dirty="0" smtClean="0"/>
              <a:t>In the first three tiers, based on median year built, pier and beam housing units are 23 or more years older than slab housing units.</a:t>
            </a:r>
          </a:p>
          <a:p>
            <a:pPr marL="457200" indent="-457200"/>
            <a:r>
              <a:rPr lang="en-US" sz="2400" dirty="0" smtClean="0"/>
              <a:t>In tier 4, housing units (built between 1987 and 2010), pier and beam is almost non-existent.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53525"/>
              </p:ext>
            </p:extLst>
          </p:nvPr>
        </p:nvGraphicFramePr>
        <p:xfrm>
          <a:off x="0" y="-4"/>
          <a:ext cx="9143999" cy="685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337"/>
                <a:gridCol w="1300938"/>
                <a:gridCol w="1358058"/>
                <a:gridCol w="1554864"/>
                <a:gridCol w="1192770"/>
                <a:gridCol w="1684032"/>
              </a:tblGrid>
              <a:tr h="1748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SKBTU per Square Foot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GBA </a:t>
                      </a:r>
                      <a:r>
                        <a:rPr lang="en-US" sz="2000" dirty="0" smtClean="0">
                          <a:effectLst/>
                        </a:rPr>
                        <a:t> (Square Feet)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Year Built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Improvement Value, 2010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75,764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154.4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1,052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1958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$40,770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44,266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149.6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1,081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$45,750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31,475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163.3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$33,880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2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75,934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124.5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1,460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$62,940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62,465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123.0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1,452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$78,070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13,454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132.5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1,502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$64,250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75,269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106.6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1,989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$86,740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70,797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106.1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1,970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$86,830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4,806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116.1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2,384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$84,900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4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79,180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2,624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$98,860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79,020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2,624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$98,890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110.2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2,522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$90,655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15194</TotalTime>
  <Words>1690</Words>
  <Application>Microsoft Office PowerPoint</Application>
  <PresentationFormat>Letter Paper (8.5x11 in)</PresentationFormat>
  <Paragraphs>733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Custom Design</vt:lpstr>
      <vt:lpstr>Office Theme</vt:lpstr>
      <vt:lpstr>Characterization of Household Residential Energy Consumption Using a Housing Unit Archetype Framework</vt:lpstr>
      <vt:lpstr>Introduction</vt:lpstr>
      <vt:lpstr>Method</vt:lpstr>
      <vt:lpstr>PowerPoint Presentation</vt:lpstr>
      <vt:lpstr>Consumption efficiency</vt:lpstr>
      <vt:lpstr>PowerPoint Presentation</vt:lpstr>
      <vt:lpstr>PowerPoint Presentation</vt:lpstr>
      <vt:lpstr>Refinement of Other Characteristics.</vt:lpstr>
      <vt:lpstr>PowerPoint Presentation</vt:lpstr>
      <vt:lpstr>Refinement of Tiers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Potter</dc:creator>
  <cp:lastModifiedBy>Lloyd Potter</cp:lastModifiedBy>
  <cp:revision>416</cp:revision>
  <cp:lastPrinted>2013-05-21T15:14:03Z</cp:lastPrinted>
  <dcterms:created xsi:type="dcterms:W3CDTF">2010-01-22T14:36:29Z</dcterms:created>
  <dcterms:modified xsi:type="dcterms:W3CDTF">2014-01-10T16:49:54Z</dcterms:modified>
</cp:coreProperties>
</file>