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60" r:id="rId5"/>
    <p:sldId id="316" r:id="rId6"/>
    <p:sldId id="333" r:id="rId7"/>
    <p:sldId id="332" r:id="rId8"/>
    <p:sldId id="334" r:id="rId9"/>
    <p:sldId id="337" r:id="rId10"/>
    <p:sldId id="336" r:id="rId11"/>
    <p:sldId id="338" r:id="rId12"/>
    <p:sldId id="339" r:id="rId13"/>
    <p:sldId id="341" r:id="rId14"/>
    <p:sldId id="342" r:id="rId15"/>
    <p:sldId id="343" r:id="rId16"/>
    <p:sldId id="347" r:id="rId17"/>
    <p:sldId id="344" r:id="rId18"/>
    <p:sldId id="346" r:id="rId19"/>
    <p:sldId id="357" r:id="rId20"/>
    <p:sldId id="351" r:id="rId21"/>
    <p:sldId id="350" r:id="rId22"/>
    <p:sldId id="352" r:id="rId23"/>
    <p:sldId id="354" r:id="rId24"/>
    <p:sldId id="353" r:id="rId25"/>
    <p:sldId id="355" r:id="rId26"/>
    <p:sldId id="356" r:id="rId27"/>
    <p:sldId id="3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5A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8" autoAdjust="0"/>
    <p:restoredTop sz="92988" autoAdjust="0"/>
  </p:normalViewPr>
  <p:slideViewPr>
    <p:cSldViewPr showGuides="1">
      <p:cViewPr>
        <p:scale>
          <a:sx n="70" d="100"/>
          <a:sy n="70" d="100"/>
        </p:scale>
        <p:origin x="-1566" y="-66"/>
      </p:cViewPr>
      <p:guideLst>
        <p:guide orient="horz" pos="1248"/>
        <p:guide orient="horz" pos="4105"/>
        <p:guide orient="horz" pos="4233"/>
        <p:guide orient="horz" pos="240"/>
        <p:guide pos="2880"/>
        <p:guide pos="5400"/>
        <p:guide pos="5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A636E-637B-46FB-9630-B39162DCA74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30213-3389-4756-ADED-F048FFEFD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MAF, sampling</a:t>
            </a:r>
            <a:r>
              <a:rPr lang="en-US" baseline="0" dirty="0" smtClean="0"/>
              <a:t> weights,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30213-3389-4756-ADED-F048FFEFDA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1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28" y="2438469"/>
            <a:ext cx="780107" cy="314589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7"/>
          </p:nvPr>
        </p:nvSpPr>
        <p:spPr>
          <a:xfrm>
            <a:off x="6044184" y="5998464"/>
            <a:ext cx="2891063" cy="697394"/>
          </a:xfrm>
        </p:spPr>
        <p:txBody>
          <a:bodyPr wrap="square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2835276"/>
            <a:ext cx="5667603" cy="1310218"/>
          </a:xfrm>
        </p:spPr>
        <p:txBody>
          <a:bodyPr wrap="square" tIns="0" bIns="0">
            <a:noAutofit/>
          </a:bodyPr>
          <a:lstStyle>
            <a:lvl1pPr algn="r">
              <a:lnSpc>
                <a:spcPct val="80000"/>
              </a:lnSpc>
              <a:tabLst>
                <a:tab pos="508000" algn="l"/>
              </a:tabLst>
              <a:defRPr sz="4500" b="0" cap="all"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154504"/>
            <a:ext cx="5667603" cy="569896"/>
          </a:xfrm>
        </p:spPr>
        <p:txBody>
          <a:bodyPr wrap="square" tIns="0" bIns="0"/>
          <a:lstStyle>
            <a:lvl1pPr marL="0" indent="0" algn="r">
              <a:lnSpc>
                <a:spcPct val="100000"/>
              </a:lnSpc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PT-White-Cover-Graphic-No-Imag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" y="-8759"/>
            <a:ext cx="6115907" cy="47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3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94360" y="676656"/>
            <a:ext cx="8165465" cy="5715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5465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" y="2020824"/>
            <a:ext cx="8165465" cy="4079875"/>
          </a:xfr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224014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89" y="0"/>
            <a:ext cx="25400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752600" cy="698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©2013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7876476" cy="2516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685800" y="5769864"/>
            <a:ext cx="7781544" cy="399086"/>
          </a:xfrm>
          <a:solidFill>
            <a:srgbClr val="009DD9"/>
          </a:solidFill>
          <a:ln>
            <a:noFill/>
          </a:ln>
        </p:spPr>
        <p:txBody>
          <a:bodyPr wrap="square" tIns="0" bIns="0" anchor="ctr" anchorCtr="0"/>
          <a:lstStyle>
            <a:lvl1pPr marL="0" indent="0" algn="ctr">
              <a:spcBef>
                <a:spcPts val="0"/>
              </a:spcBef>
              <a:buNone/>
              <a:defRPr sz="1800" b="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58952" y="2177748"/>
            <a:ext cx="7711884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7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224014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89" y="0"/>
            <a:ext cx="254000" cy="342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752600" cy="698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©2013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594360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711200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862512" y="2238121"/>
            <a:ext cx="3970338" cy="3238754"/>
          </a:xfrm>
        </p:spPr>
        <p:txBody>
          <a:bodyPr wrap="none"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9"/>
          </p:nvPr>
        </p:nvSpPr>
        <p:spPr>
          <a:xfrm>
            <a:off x="4811042" y="1801368"/>
            <a:ext cx="4087178" cy="177006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rgbClr val="009DD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0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224014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 rot="16200000">
            <a:off x="-1078030" y="5582967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©2013</a:t>
            </a:r>
            <a:r>
              <a:rPr lang="en-US" sz="600" baseline="0" dirty="0" smtClean="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776657" y="1947672"/>
            <a:ext cx="7614868" cy="34623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 wrap="square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594360" y="1280160"/>
            <a:ext cx="8160322" cy="315118"/>
          </a:xfr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6"/>
          </p:nvPr>
        </p:nvSpPr>
        <p:spPr>
          <a:xfrm>
            <a:off x="594360" y="6373368"/>
            <a:ext cx="8165465" cy="365760"/>
          </a:xfrm>
        </p:spPr>
        <p:txBody>
          <a:bodyPr wrap="square" tIns="0" bIns="0" anchor="b" anchorCtr="0"/>
          <a:lstStyle>
            <a:lvl1pPr marL="0" indent="0">
              <a:spcBef>
                <a:spcPts val="60"/>
              </a:spcBef>
              <a:buNone/>
              <a:defRPr sz="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89" y="0"/>
            <a:ext cx="254000" cy="3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1752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3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24014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453" y="3181946"/>
            <a:ext cx="6978810" cy="585216"/>
          </a:xfrm>
        </p:spPr>
        <p:txBody>
          <a:bodyPr wrap="square" anchor="t">
            <a:normAutofit/>
          </a:bodyPr>
          <a:lstStyle>
            <a:lvl1pPr algn="ctr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" y="0"/>
            <a:ext cx="27305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75" y="0"/>
            <a:ext cx="2755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1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6083300" cy="474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89" y="1018822"/>
            <a:ext cx="1905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0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4014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2878667"/>
            <a:ext cx="685800" cy="3987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 rot="16200000">
            <a:off x="-1078031" y="1091630"/>
            <a:ext cx="236540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 dirty="0" smtClean="0">
                <a:solidFill>
                  <a:srgbClr val="5F5F5F"/>
                </a:solidFill>
                <a:latin typeface="Calibri"/>
                <a:cs typeface="Calibri"/>
              </a:rPr>
              <a:t>Copyright ©2013 The Nielsen Company. Confidential and proprietary.</a:t>
            </a:r>
            <a:endParaRPr lang="en-US" sz="600" dirty="0">
              <a:solidFill>
                <a:srgbClr val="5F5F5F"/>
              </a:solidFill>
              <a:latin typeface="Calibri"/>
              <a:cs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676656"/>
            <a:ext cx="8165465" cy="5715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020824"/>
            <a:ext cx="8165466" cy="4078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880760" y="6600342"/>
            <a:ext cx="13465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 defTabSz="914400">
              <a:spcBef>
                <a:spcPts val="0"/>
              </a:spcBef>
            </a:pPr>
            <a:fld id="{0D7D805D-F6E5-43ED-9D8A-77676030D49C}" type="slidenum">
              <a:rPr lang="en-US" sz="900" b="0">
                <a:solidFill>
                  <a:srgbClr val="009DD9"/>
                </a:solidFill>
              </a:rPr>
              <a:pPr algn="ctr" defTabSz="914400">
                <a:spcBef>
                  <a:spcPts val="0"/>
                </a:spcBef>
              </a:pPr>
              <a:t>‹#›</a:t>
            </a:fld>
            <a:endParaRPr lang="en-US" sz="900" b="0" dirty="0">
              <a:solidFill>
                <a:srgbClr val="009DD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89" y="0"/>
            <a:ext cx="254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6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70" r:id="rId3"/>
    <p:sldLayoutId id="2147483671" r:id="rId4"/>
    <p:sldLayoutId id="2147483672" r:id="rId5"/>
    <p:sldLayoutId id="2147483674" r:id="rId6"/>
    <p:sldLayoutId id="214748367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 cap="all" baseline="0">
          <a:solidFill>
            <a:srgbClr val="009DD9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/>
        <a:buChar char="•"/>
        <a:defRPr sz="1800" kern="1200" baseline="0">
          <a:solidFill>
            <a:srgbClr val="5F5F5F"/>
          </a:solidFill>
          <a:latin typeface="+mn-lt"/>
          <a:ea typeface="+mn-ea"/>
          <a:cs typeface="+mn-cs"/>
        </a:defRPr>
      </a:lvl1pPr>
      <a:lvl2pPr marL="908050" indent="-457200" algn="l" defTabSz="457200" rtl="0" eaLnBrk="1" latinLnBrk="0" hangingPunct="1">
        <a:lnSpc>
          <a:spcPct val="100000"/>
        </a:lnSpc>
        <a:spcBef>
          <a:spcPts val="800"/>
        </a:spcBef>
        <a:buClr>
          <a:srgbClr val="5F5F5F"/>
        </a:buClr>
        <a:buFont typeface="Arial" pitchFamily="34" charset="0"/>
        <a:buChar char="•"/>
        <a:defRPr sz="1600" kern="1200" baseline="0">
          <a:solidFill>
            <a:srgbClr val="5F5F5F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/>
        <a:buChar char="•"/>
        <a:defRPr sz="1400" kern="1200" baseline="0">
          <a:solidFill>
            <a:srgbClr val="5F5F5F"/>
          </a:solidFill>
          <a:latin typeface="+mn-lt"/>
          <a:ea typeface="+mn-ea"/>
          <a:cs typeface="+mn-cs"/>
        </a:defRPr>
      </a:lvl3pPr>
      <a:lvl4pPr marL="1825625" indent="-454025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lnSpc>
          <a:spcPct val="100000"/>
        </a:lnSpc>
        <a:spcBef>
          <a:spcPts val="700"/>
        </a:spcBef>
        <a:buClr>
          <a:srgbClr val="5F5F5F"/>
        </a:buClr>
        <a:buFont typeface="Arial" pitchFamily="34" charset="0"/>
        <a:buChar char="•"/>
        <a:defRPr sz="1200" kern="1200" baseline="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 smtClean="0"/>
              <a:t>Matt Kaneshiro</a:t>
            </a:r>
          </a:p>
          <a:p>
            <a:r>
              <a:rPr lang="en-US" dirty="0" smtClean="0"/>
              <a:t>Christine Pierce</a:t>
            </a:r>
          </a:p>
          <a:p>
            <a:r>
              <a:rPr lang="en-US" dirty="0"/>
              <a:t>1</a:t>
            </a:r>
            <a:r>
              <a:rPr lang="en-US" dirty="0" smtClean="0"/>
              <a:t>/8/2014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1" y="2835276"/>
            <a:ext cx="6781800" cy="1310218"/>
          </a:xfrm>
        </p:spPr>
        <p:txBody>
          <a:bodyPr/>
          <a:lstStyle/>
          <a:p>
            <a:r>
              <a:rPr lang="en-US" sz="4400" b="1" dirty="0"/>
              <a:t>Leveraging the strengths of the </a:t>
            </a:r>
            <a:r>
              <a:rPr lang="en-US" sz="4400" b="1" dirty="0" err="1" smtClean="0"/>
              <a:t>prcs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54504"/>
            <a:ext cx="6048603" cy="569896"/>
          </a:xfrm>
        </p:spPr>
        <p:txBody>
          <a:bodyPr/>
          <a:lstStyle/>
          <a:p>
            <a:r>
              <a:rPr lang="en-US" b="1" dirty="0" smtClean="0"/>
              <a:t>Lessons from </a:t>
            </a:r>
            <a:r>
              <a:rPr lang="en-US" b="1" dirty="0" err="1" smtClean="0"/>
              <a:t>pph</a:t>
            </a:r>
            <a:r>
              <a:rPr lang="en-US" b="1" dirty="0" smtClean="0"/>
              <a:t> and other household characteristics estimated using the </a:t>
            </a:r>
            <a:r>
              <a:rPr lang="en-US" b="1" dirty="0" err="1" smtClean="0"/>
              <a:t>prcs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Are we doomed to poor household </a:t>
            </a:r>
            <a:r>
              <a:rPr lang="en-US" sz="3200" dirty="0" smtClean="0"/>
              <a:t>estimates for </a:t>
            </a:r>
            <a:r>
              <a:rPr lang="en-US" sz="3200" dirty="0" err="1" smtClean="0"/>
              <a:t>puerto</a:t>
            </a:r>
            <a:r>
              <a:rPr lang="en-US" sz="3200" dirty="0" smtClean="0"/>
              <a:t> </a:t>
            </a:r>
            <a:r>
              <a:rPr lang="en-US" sz="3200" dirty="0" err="1" smtClean="0"/>
              <a:t>rico</a:t>
            </a:r>
            <a:r>
              <a:rPr lang="en-US" sz="3200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Not so fast…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What is the PRCS?</a:t>
            </a:r>
          </a:p>
          <a:p>
            <a:pPr lvl="1"/>
            <a:r>
              <a:rPr lang="en-US" dirty="0" smtClean="0"/>
              <a:t>A household survey with sampling rates stratified by block size</a:t>
            </a:r>
          </a:p>
          <a:p>
            <a:pPr lvl="1"/>
            <a:r>
              <a:rPr lang="en-US" dirty="0" smtClean="0"/>
              <a:t>Household weights are determined by sampling and non-response rates</a:t>
            </a:r>
          </a:p>
          <a:p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we determine PPH if we simply treated the PRCS as </a:t>
            </a:r>
            <a:r>
              <a:rPr lang="en-US" dirty="0" smtClean="0"/>
              <a:t>a weighted household survey?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Persons-per-household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An alternative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PPH as a weighted average of Household Size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𝑃𝑃𝐻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𝐻𝐻𝑆𝑖𝑧𝑒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𝐻𝐻𝑊𝑒𝑖𝑔h𝑡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𝐻𝐻𝑊𝑒𝑖𝑔h𝑡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…where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= a PRCS-sampled household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2"/>
                <a:stretch>
                  <a:fillRect l="-523" t="-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9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“PUMS” method for Puerto Rico: average annual sample size = 12732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Plot of pph by year identified by data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60399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5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still works for smaller geographies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San Juan </a:t>
            </a:r>
            <a:r>
              <a:rPr lang="en-US" dirty="0" err="1" smtClean="0"/>
              <a:t>Municipio</a:t>
            </a:r>
            <a:r>
              <a:rPr lang="en-US" dirty="0" smtClean="0"/>
              <a:t>: average sample size = 1637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lot of pph by year identified by data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0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still works for smaller geographies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Carolina </a:t>
            </a:r>
            <a:r>
              <a:rPr lang="en-US" dirty="0" err="1" smtClean="0"/>
              <a:t>Municipio</a:t>
            </a:r>
            <a:r>
              <a:rPr lang="en-US" dirty="0" smtClean="0"/>
              <a:t>: average sample size = 644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lot of pph by year identified by data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676400"/>
            <a:ext cx="67055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1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still works for smaller geographies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Arecibo </a:t>
            </a:r>
            <a:r>
              <a:rPr lang="en-US" dirty="0" err="1" smtClean="0"/>
              <a:t>Municipio</a:t>
            </a:r>
            <a:r>
              <a:rPr lang="en-US" dirty="0" smtClean="0"/>
              <a:t>: average sample size = 314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lot of pph by year identified by dataset"/>
          <p:cNvPicPr>
            <a:picLocks noGrp="1" noChangeAspect="1" noChangeArrowheads="1"/>
          </p:cNvPicPr>
          <p:nvPr>
            <p:ph type="tbl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95449"/>
            <a:ext cx="6477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0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the </a:t>
            </a:r>
            <a:r>
              <a:rPr lang="en-US" dirty="0" err="1" smtClean="0"/>
              <a:t>Prcs</a:t>
            </a:r>
            <a:r>
              <a:rPr lang="en-US" dirty="0" smtClean="0"/>
              <a:t> as a household survey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97535" y="1981200"/>
            <a:ext cx="8165465" cy="4079875"/>
          </a:xfrm>
        </p:spPr>
        <p:txBody>
          <a:bodyPr/>
          <a:lstStyle/>
          <a:p>
            <a:r>
              <a:rPr lang="en-US" dirty="0" smtClean="0"/>
              <a:t>The alternate PPH method suggests that, controls and weighted counts non-withstanding, the PRCS may still produce good household % distributions.</a:t>
            </a:r>
          </a:p>
          <a:p>
            <a:endParaRPr lang="en-US" dirty="0"/>
          </a:p>
          <a:p>
            <a:r>
              <a:rPr lang="en-US" dirty="0" smtClean="0"/>
              <a:t>…which begs the question: How does the PRCS perform in estimating other household distributions?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 ME TO OPEN UP A CAN OF WORMS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Let us consider highly mobile populations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 Decennial Census captures household members that “live or sleep [here] most of the time”, whereas the ACS captures “everyone who is living or staying [here] for more than 2 months”</a:t>
            </a:r>
          </a:p>
          <a:p>
            <a:r>
              <a:rPr lang="en-US" dirty="0" smtClean="0"/>
              <a:t>The ACS is closer to a snapshot-in-time</a:t>
            </a:r>
          </a:p>
          <a:p>
            <a:r>
              <a:rPr lang="en-US" dirty="0" smtClean="0"/>
              <a:t>Thus… the ACS may be more sensitive to mobile populations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Census</a:t>
            </a:r>
            <a:r>
              <a:rPr lang="en-US" dirty="0" smtClean="0"/>
              <a:t>							</a:t>
            </a:r>
            <a:r>
              <a:rPr lang="en-US" b="1" dirty="0" smtClean="0"/>
              <a:t>ACS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aneMa50\Desktop\Censusinclu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9" y="4495800"/>
            <a:ext cx="33718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neMa50\Desktop\ACSinclus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439431"/>
            <a:ext cx="42195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38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size 1: bingo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…which is presumably a more stable household size</a:t>
            </a:r>
            <a:endParaRPr lang="en-US" dirty="0"/>
          </a:p>
        </p:txBody>
      </p:sp>
      <p:pic>
        <p:nvPicPr>
          <p:cNvPr id="7170" name="Picture 2" descr="Plot of hhsize1 by year identified by data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33549"/>
            <a:ext cx="6629400" cy="49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78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size 4+: underestimate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…presumably has more workers “abroad”</a:t>
            </a:r>
            <a:endParaRPr lang="en-US" dirty="0"/>
          </a:p>
        </p:txBody>
      </p:sp>
      <p:pic>
        <p:nvPicPr>
          <p:cNvPr id="8194" name="Picture 2" descr="Plot of hhsize4plus by year identified by data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7055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32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Budget </a:t>
            </a:r>
            <a:r>
              <a:rPr lang="en-US" dirty="0"/>
              <a:t>cuts consistently </a:t>
            </a:r>
            <a:r>
              <a:rPr lang="en-US" dirty="0" smtClean="0"/>
              <a:t>affect the </a:t>
            </a:r>
            <a:r>
              <a:rPr lang="en-US" dirty="0"/>
              <a:t>Census Bureau’s </a:t>
            </a:r>
            <a:r>
              <a:rPr lang="en-US" dirty="0" smtClean="0"/>
              <a:t>efforts to </a:t>
            </a:r>
            <a:r>
              <a:rPr lang="en-US" dirty="0"/>
              <a:t>produce accurate and timely estimates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Risk of inaccurate control estimates for the ACS/PRCS</a:t>
            </a:r>
            <a:endParaRPr lang="en-US" dirty="0"/>
          </a:p>
          <a:p>
            <a:pPr lvl="1"/>
            <a:r>
              <a:rPr lang="en-US" dirty="0" smtClean="0"/>
              <a:t>Risk of decreased quality of Household and Person characteristics determined by the ACS/PRCS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6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householder 55+: overestimate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…presumably has fewer workers “abroad”</a:t>
            </a:r>
            <a:endParaRPr lang="en-US" dirty="0"/>
          </a:p>
        </p:txBody>
      </p:sp>
      <p:pic>
        <p:nvPicPr>
          <p:cNvPr id="9218" name="Picture 2" descr="Plot of aoh55plus by year identified by data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19249"/>
            <a:ext cx="6781800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94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of householder &lt; 35: underestimate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…presumably has more workers “abroad”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able Placeholder 1"/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10242" name="Picture 2" descr="Plot of aohunder35 by year identified by data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9249"/>
            <a:ext cx="6781800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04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Persons-Per-Household estimates can be computed by using a weighted average of household size using the PRCS</a:t>
            </a:r>
          </a:p>
          <a:p>
            <a:r>
              <a:rPr lang="en-US" dirty="0" smtClean="0"/>
              <a:t>The PRCS can still produce relatively accurate household characteristic distributions.</a:t>
            </a:r>
          </a:p>
          <a:p>
            <a:r>
              <a:rPr lang="en-US" b="1" dirty="0" smtClean="0"/>
              <a:t>HOWEVER</a:t>
            </a:r>
            <a:r>
              <a:rPr lang="en-US" dirty="0" smtClean="0"/>
              <a:t>, differences exist between the PRCS and the Decennial Census (i.e.  The PRCS is sensitive to mobile populations).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8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it a step further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The PRCS (ACS?) may be leveraged to assist with Household estimates</a:t>
            </a:r>
          </a:p>
          <a:p>
            <a:pPr lvl="1"/>
            <a:r>
              <a:rPr lang="en-US" dirty="0" smtClean="0"/>
              <a:t>In a world of dramatically-limited budgets, are there other uses of the PRCS/ACS for assisting the Census Bureau? </a:t>
            </a:r>
          </a:p>
          <a:p>
            <a:r>
              <a:rPr lang="en-US" dirty="0" smtClean="0"/>
              <a:t>The Master Address File remains to be of high importance</a:t>
            </a:r>
          </a:p>
          <a:p>
            <a:r>
              <a:rPr lang="en-US" dirty="0" smtClean="0"/>
              <a:t>The utility of the “statistical perspective” of household weighting continues to be open to debate (Swanson and Hough 2010)</a:t>
            </a:r>
          </a:p>
          <a:p>
            <a:r>
              <a:rPr lang="en-US" dirty="0" smtClean="0"/>
              <a:t>The ACS as a surrogate for the “long form” may require greater consideration to the differences between the ACS and Decennial Census</a:t>
            </a:r>
          </a:p>
          <a:p>
            <a:r>
              <a:rPr lang="en-US" dirty="0" smtClean="0"/>
              <a:t>Side note: the weighted household size method of estimating PPH does not perform as well for the continental U.S.</a:t>
            </a:r>
          </a:p>
          <a:p>
            <a:pPr lvl="1"/>
            <a:r>
              <a:rPr lang="en-US" dirty="0" smtClean="0"/>
              <a:t>More research is needed to determine why</a:t>
            </a:r>
          </a:p>
          <a:p>
            <a:pPr lvl="1"/>
            <a:r>
              <a:rPr lang="en-US" dirty="0" smtClean="0"/>
              <a:t>My guess: overweighting of the ACS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42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6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puerto</a:t>
            </a:r>
            <a:r>
              <a:rPr lang="en-US" dirty="0" smtClean="0"/>
              <a:t> </a:t>
            </a:r>
            <a:r>
              <a:rPr lang="en-US" dirty="0" err="1" smtClean="0"/>
              <a:t>rico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Let’s assume that budget cuts will affect the quality of:</a:t>
            </a:r>
          </a:p>
          <a:p>
            <a:pPr lvl="1"/>
            <a:r>
              <a:rPr lang="en-US" dirty="0" smtClean="0"/>
              <a:t>Methodology development (e.g. for migration estimates)</a:t>
            </a:r>
          </a:p>
          <a:p>
            <a:pPr lvl="1"/>
            <a:r>
              <a:rPr lang="en-US" dirty="0" smtClean="0"/>
              <a:t>Supplemental resources (e.g. MAF updates)</a:t>
            </a:r>
          </a:p>
          <a:p>
            <a:pPr lvl="1"/>
            <a:r>
              <a:rPr lang="en-US" dirty="0" smtClean="0"/>
              <a:t>Base estimates (e.g. housing units)</a:t>
            </a:r>
          </a:p>
          <a:p>
            <a:r>
              <a:rPr lang="en-US" dirty="0" smtClean="0"/>
              <a:t>…in this case, the PRCS can be used to explore the quality that the ACS could have under a “worst-case scenario”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2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Use the Puerto Rico Community Survey (PRCS) as a case study to explore the quality and uses of the ACS if it were to have poor household and persons’ controls, highlighting:</a:t>
            </a:r>
          </a:p>
          <a:p>
            <a:pPr lvl="1"/>
            <a:r>
              <a:rPr lang="en-US" b="1" dirty="0" smtClean="0"/>
              <a:t>Potential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Persons Per Household are usable using an alternate method</a:t>
            </a:r>
            <a:br>
              <a:rPr lang="en-US" dirty="0" smtClean="0"/>
            </a:br>
            <a:r>
              <a:rPr lang="en-US" dirty="0" smtClean="0"/>
              <a:t>…which can be used to estimate Households</a:t>
            </a:r>
          </a:p>
          <a:p>
            <a:pPr lvl="2"/>
            <a:r>
              <a:rPr lang="en-US" dirty="0" smtClean="0"/>
              <a:t>Estimates of household distributions are relatively accurate </a:t>
            </a:r>
          </a:p>
          <a:p>
            <a:pPr lvl="1"/>
            <a:r>
              <a:rPr lang="en-US" b="1" dirty="0" smtClean="0"/>
              <a:t>Cautions: </a:t>
            </a:r>
          </a:p>
          <a:p>
            <a:pPr lvl="2"/>
            <a:r>
              <a:rPr lang="en-US" dirty="0" smtClean="0"/>
              <a:t>Biases are produced by the data-collection 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estimate method: 2000 – 2009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Births: Puerto Rico Planning Board</a:t>
            </a:r>
          </a:p>
          <a:p>
            <a:r>
              <a:rPr lang="en-US" dirty="0" smtClean="0"/>
              <a:t>Deaths: Puerto Rico Planning Board</a:t>
            </a:r>
          </a:p>
          <a:p>
            <a:r>
              <a:rPr lang="en-US" dirty="0" smtClean="0"/>
              <a:t>Net Migration rates (residual method): </a:t>
            </a:r>
            <a:br>
              <a:rPr lang="en-US" dirty="0" smtClean="0"/>
            </a:br>
            <a:r>
              <a:rPr lang="en-US" dirty="0" smtClean="0"/>
              <a:t>	[2000 enumerated] – [1990-based 2000 projection]</a:t>
            </a:r>
          </a:p>
          <a:p>
            <a:pPr lvl="1"/>
            <a:r>
              <a:rPr lang="en-US" dirty="0" smtClean="0"/>
              <a:t>Assumptions:</a:t>
            </a:r>
          </a:p>
          <a:p>
            <a:pPr lvl="2"/>
            <a:r>
              <a:rPr lang="en-US" dirty="0" smtClean="0"/>
              <a:t>Migration rates of the 1990s = migration rates of 2000s</a:t>
            </a:r>
          </a:p>
          <a:p>
            <a:pPr lvl="2"/>
            <a:r>
              <a:rPr lang="en-US" dirty="0" smtClean="0"/>
              <a:t>Differential coverage across the two censuses is equal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2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estimate quality: 2000 – 2009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application of 1990s-based net </a:t>
            </a:r>
            <a:r>
              <a:rPr lang="en-US" dirty="0"/>
              <a:t>migration rates </a:t>
            </a:r>
            <a:r>
              <a:rPr lang="en-US" dirty="0" smtClean="0"/>
              <a:t>to the 2000s produced </a:t>
            </a:r>
            <a:r>
              <a:rPr lang="en-US" dirty="0"/>
              <a:t>poor population estimates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Plot of totalpop by year identified by data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38349"/>
            <a:ext cx="60198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4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estimate quality: 2000 – 2009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Stable Household estimates were unstable (no MAF updates)</a:t>
            </a:r>
          </a:p>
          <a:p>
            <a:r>
              <a:rPr lang="en-US" sz="1600" dirty="0" smtClean="0"/>
              <a:t>*Note: it looks like the problem returns after the 2010 Census</a:t>
            </a:r>
            <a:endParaRPr lang="en-US" sz="1600" dirty="0"/>
          </a:p>
        </p:txBody>
      </p:sp>
      <p:pic>
        <p:nvPicPr>
          <p:cNvPr id="1026" name="Picture 2" descr="Plot of households by year identified by data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248400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6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the two together: </a:t>
            </a:r>
            <a:r>
              <a:rPr lang="en-US" dirty="0" err="1" smtClean="0"/>
              <a:t>pph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nflated persons + deflated households = really inflated </a:t>
            </a:r>
            <a:r>
              <a:rPr lang="en-US" dirty="0"/>
              <a:t>PPH </a:t>
            </a:r>
          </a:p>
        </p:txBody>
      </p:sp>
      <p:pic>
        <p:nvPicPr>
          <p:cNvPr id="2050" name="Picture 2" descr="Plot of pph by year identified by data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8299"/>
            <a:ext cx="65532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09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context: </a:t>
            </a:r>
            <a:r>
              <a:rPr lang="en-US" dirty="0" err="1" smtClean="0"/>
              <a:t>acs</a:t>
            </a:r>
            <a:r>
              <a:rPr lang="en-US" dirty="0" smtClean="0"/>
              <a:t>’ </a:t>
            </a:r>
            <a:r>
              <a:rPr lang="en-US" dirty="0" err="1" smtClean="0"/>
              <a:t>pph</a:t>
            </a:r>
            <a:r>
              <a:rPr lang="en-US" dirty="0" smtClean="0"/>
              <a:t> difficulties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“statistical perspective” of </a:t>
            </a:r>
            <a:r>
              <a:rPr lang="en-US" dirty="0" smtClean="0"/>
              <a:t>ACS </a:t>
            </a:r>
            <a:r>
              <a:rPr lang="en-US" dirty="0"/>
              <a:t>weighting </a:t>
            </a:r>
            <a:r>
              <a:rPr lang="en-US" dirty="0" smtClean="0"/>
              <a:t>(Swanson </a:t>
            </a:r>
            <a:r>
              <a:rPr lang="en-US" dirty="0"/>
              <a:t>and </a:t>
            </a:r>
            <a:r>
              <a:rPr lang="en-US" dirty="0" smtClean="0"/>
              <a:t>Hough</a:t>
            </a:r>
            <a:r>
              <a:rPr lang="en-US" dirty="0"/>
              <a:t>, </a:t>
            </a:r>
            <a:r>
              <a:rPr lang="en-US" dirty="0" smtClean="0"/>
              <a:t>2010)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KaneMa50\Desktop\ScreenHunter_15 Dec. 25 08.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66912"/>
            <a:ext cx="7142262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989999"/>
      </p:ext>
    </p:extLst>
  </p:cSld>
  <p:clrMapOvr>
    <a:masterClrMapping/>
  </p:clrMapOvr>
</p:sld>
</file>

<file path=ppt/theme/theme1.xml><?xml version="1.0" encoding="utf-8"?>
<a:theme xmlns:a="http://schemas.openxmlformats.org/drawingml/2006/main" name="2007_2010_Multicolor_Template_Standard_12_19_12">
  <a:themeElements>
    <a:clrScheme name="Multicolor">
      <a:dk1>
        <a:srgbClr val="5F5F5F"/>
      </a:dk1>
      <a:lt1>
        <a:srgbClr val="FFFFFF"/>
      </a:lt1>
      <a:dk2>
        <a:srgbClr val="000000"/>
      </a:dk2>
      <a:lt2>
        <a:srgbClr val="707276"/>
      </a:lt2>
      <a:accent1>
        <a:srgbClr val="009DD9"/>
      </a:accent1>
      <a:accent2>
        <a:srgbClr val="FF8300"/>
      </a:accent2>
      <a:accent3>
        <a:srgbClr val="B21DAC"/>
      </a:accent3>
      <a:accent4>
        <a:srgbClr val="D70036"/>
      </a:accent4>
      <a:accent5>
        <a:srgbClr val="707276"/>
      </a:accent5>
      <a:accent6>
        <a:srgbClr val="000000"/>
      </a:accent6>
      <a:hlink>
        <a:srgbClr val="B21DAC"/>
      </a:hlink>
      <a:folHlink>
        <a:srgbClr val="D700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Dark Red">
      <a:srgbClr val="9B0C10"/>
    </a:custClr>
    <a:custClr name="Light Red">
      <a:srgbClr val="F69493"/>
    </a:custClr>
    <a:custClr name="Pale Red">
      <a:srgbClr val="FACAC7"/>
    </a:custClr>
    <a:custClr name="Dark Purple">
      <a:srgbClr val="80076B"/>
    </a:custClr>
    <a:custClr name="Light Purple">
      <a:srgbClr val="DE98D5"/>
    </a:custClr>
    <a:custClr name="Pale Purple">
      <a:srgbClr val="F0CCEB"/>
    </a:custClr>
    <a:custClr name="Dark Orange">
      <a:srgbClr val="F15722"/>
    </a:custClr>
    <a:custClr name="Light Orange">
      <a:srgbClr val="FCBC85"/>
    </a:custClr>
    <a:custClr name="Pale Orange">
      <a:srgbClr val="FEDBBD"/>
    </a:custClr>
    <a:custClr name="Dark Cyan">
      <a:srgbClr val="007FC7"/>
    </a:custClr>
    <a:custClr name="Light Cyan">
      <a:srgbClr val="6ECFF6"/>
    </a:custClr>
    <a:custClr name="Pale Cyan">
      <a:srgbClr val="B9E5FB"/>
    </a:custClr>
    <a:custClr name="Dark Green">
      <a:srgbClr val="218535"/>
    </a:custClr>
    <a:custClr name="Green">
      <a:srgbClr val="8DC63F"/>
    </a:custClr>
    <a:custClr name="Light Green">
      <a:srgbClr val="C4DF9B"/>
    </a:custClr>
    <a:custClr name="Pale Green">
      <a:srgbClr val="E0EED0"/>
    </a:custClr>
    <a:custClr name="Light Gray">
      <a:srgbClr val="B6B6B9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opicTitle1 xmlns="2e8c896f-fd84-491a-bb16-fb60357350f9">Presentations</TopicTitle1>
    <Details xmlns="2e8c896f-fd84-491a-bb16-fb60357350f9" xsi:nil="true"/>
    <PublishingRollupImage xmlns="http://schemas.microsoft.com/sharepoint/v3">&lt;img alt="" border="0" src="https://intranet.nielsen.com/ourcompany/insidenielsen/mktg/MktgImages/PowerPoint%20Lite.jpg" style="BORDER: 0px solid; "&gt;</PublishingRollupImage>
    <Country xmlns="2e8c896f-fd84-491a-bb16-fb60357350f9">*Global</Country>
    <FreshnessDate xmlns="2e8c896f-fd84-491a-bb16-fb60357350f9">2013-01-03T05:00:00+00:00</FreshnessDate>
    <Region xmlns="2e8c896f-fd84-491a-bb16-fb60357350f9">*Global</Region>
    <PrimaryContact xmlns="2e8c896f-fd84-491a-bb16-fb60357350f9">
      <UserInfo>
        <DisplayName>Jantsch, Ellen</DisplayName>
        <AccountId>60253</AccountId>
        <AccountType/>
      </UserInfo>
    </PrimaryContac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8880B7CE533409105C259AF09F19A" ma:contentTypeVersion="11" ma:contentTypeDescription="Create a new document." ma:contentTypeScope="" ma:versionID="b12eb8ba22abd922e53299a078c55a86">
  <xsd:schema xmlns:xsd="http://www.w3.org/2001/XMLSchema" xmlns:xs="http://www.w3.org/2001/XMLSchema" xmlns:p="http://schemas.microsoft.com/office/2006/metadata/properties" xmlns:ns1="http://schemas.microsoft.com/sharepoint/v3" xmlns:ns2="2e8c896f-fd84-491a-bb16-fb60357350f9" targetNamespace="http://schemas.microsoft.com/office/2006/metadata/properties" ma:root="true" ma:fieldsID="8f0f834a4121e8e59af4023925f4e68f" ns1:_="" ns2:_="">
    <xsd:import namespace="http://schemas.microsoft.com/sharepoint/v3"/>
    <xsd:import namespace="2e8c896f-fd84-491a-bb16-fb60357350f9"/>
    <xsd:element name="properties">
      <xsd:complexType>
        <xsd:sequence>
          <xsd:element name="documentManagement">
            <xsd:complexType>
              <xsd:all>
                <xsd:element ref="ns2:Details" minOccurs="0"/>
                <xsd:element ref="ns2:FreshnessDate"/>
                <xsd:element ref="ns2:PrimaryContact"/>
                <xsd:element ref="ns2:Region" minOccurs="0"/>
                <xsd:element ref="ns2:Country" minOccurs="0"/>
                <xsd:element ref="ns1:PublishingRollupImage" minOccurs="0"/>
                <xsd:element ref="ns2:TopicTitl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RollupImage" ma:index="13" nillable="true" ma:displayName="Rollup Image" ma:internalName="PublishingRollup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c896f-fd84-491a-bb16-fb60357350f9" elementFormDefault="qualified">
    <xsd:import namespace="http://schemas.microsoft.com/office/2006/documentManagement/types"/>
    <xsd:import namespace="http://schemas.microsoft.com/office/infopath/2007/PartnerControls"/>
    <xsd:element name="Details" ma:index="2" nillable="true" ma:displayName="Details" ma:default="" ma:description="Description of the document if needed." ma:internalName="Details">
      <xsd:simpleType>
        <xsd:restriction base="dms:Note">
          <xsd:maxLength value="255"/>
        </xsd:restriction>
      </xsd:simpleType>
    </xsd:element>
    <xsd:element name="FreshnessDate" ma:index="3" ma:displayName="Freshness Date" ma:default="[today]" ma:description="Date originally created or the last date the document was reviewed and considered current." ma:format="DateOnly" ma:internalName="FreshnessDate">
      <xsd:simpleType>
        <xsd:restriction base="dms:DateTime"/>
      </xsd:simpleType>
    </xsd:element>
    <xsd:element name="PrimaryContact" ma:index="4" ma:displayName="Primary Contact" ma:description="Primary contact for this document.  This is not necessarily the author but the person to which users can contact with questions." ma:list="UserInfo" ma:SearchPeopleOnly="false" ma:SharePointGroup="0" ma:internalName="Primary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gion" ma:index="5" nillable="true" ma:displayName="Region" ma:default="*Global" ma:description="Nielsen company region." ma:format="Dropdown" ma:internalName="Region">
      <xsd:simpleType>
        <xsd:restriction base="dms:Choice">
          <xsd:enumeration value="*Global"/>
          <xsd:enumeration value="APIMEA"/>
          <xsd:enumeration value="Europe"/>
          <xsd:enumeration value="GC"/>
          <xsd:enumeration value="Latam"/>
          <xsd:enumeration value="North America"/>
        </xsd:restriction>
      </xsd:simpleType>
    </xsd:element>
    <xsd:element name="Country" ma:index="12" nillable="true" ma:displayName="Country" ma:default="*Global" ma:format="Dropdown" ma:internalName="Country">
      <xsd:simpleType>
        <xsd:restriction base="dms:Choice">
          <xsd:enumeration value="*Global"/>
          <xsd:enumeration value="Albania"/>
          <xsd:enumeration value="Algeria"/>
          <xsd:enumeration value="Argentina"/>
          <xsd:enumeration value="Armenia"/>
          <xsd:enumeration value="Australia"/>
          <xsd:enumeration value="Austria"/>
          <xsd:enumeration value="Azerbaijan"/>
          <xsd:enumeration value="Bahrain"/>
          <xsd:enumeration value="Balkans"/>
          <xsd:enumeration value="Baltic States"/>
          <xsd:enumeration value="Bangladesh"/>
          <xsd:enumeration value="Belarus"/>
          <xsd:enumeration value="Belgium"/>
          <xsd:enumeration value="Bolivia"/>
          <xsd:enumeration value="Bosnia"/>
          <xsd:enumeration value="Brazil"/>
          <xsd:enumeration value="Bulgaria"/>
          <xsd:enumeration value="Cameroon"/>
          <xsd:enumeration value="Canada"/>
          <xsd:enumeration value="Chile"/>
          <xsd:enumeration value="China"/>
          <xsd:enumeration value="Colombia"/>
          <xsd:enumeration value="Costa Rica"/>
          <xsd:enumeration value="Croatia"/>
          <xsd:enumeration value="Cyprus"/>
          <xsd:enumeration value="Czech Republic"/>
          <xsd:enumeration value="Denmark"/>
          <xsd:enumeration value="Dominican Republic"/>
          <xsd:enumeration value="Ecuador"/>
          <xsd:enumeration value="Egypt"/>
          <xsd:enumeration value="El Salvador"/>
          <xsd:enumeration value="Estonia"/>
          <xsd:enumeration value="Ethiopia"/>
          <xsd:enumeration value="Finland"/>
          <xsd:enumeration value="France"/>
          <xsd:enumeration value="Georgia"/>
          <xsd:enumeration value="Germany"/>
          <xsd:enumeration value="Ghana"/>
          <xsd:enumeration value="Greece"/>
          <xsd:enumeration value="Guatemala"/>
          <xsd:enumeration value="Honduras"/>
          <xsd:enumeration value="Hong Kong"/>
          <xsd:enumeration value="Hungary"/>
          <xsd:enumeration value="India"/>
          <xsd:enumeration value="Indonesia"/>
          <xsd:enumeration value="Ireland"/>
          <xsd:enumeration value="Israel"/>
          <xsd:enumeration value="Italy"/>
          <xsd:enumeration value="Ivory Coast"/>
          <xsd:enumeration value="Japan"/>
          <xsd:enumeration value="Jordan"/>
          <xsd:enumeration value="Kazakhstan"/>
          <xsd:enumeration value="Kenya"/>
          <xsd:enumeration value="Kuwait"/>
          <xsd:enumeration value="Kyrgystan"/>
          <xsd:enumeration value="Latvia"/>
          <xsd:enumeration value="Lebanon"/>
          <xsd:enumeration value="Libya"/>
          <xsd:enumeration value="Lithuania"/>
          <xsd:enumeration value="Macedonia"/>
          <xsd:enumeration value="Malaysia"/>
          <xsd:enumeration value="Mexico"/>
          <xsd:enumeration value="Moldova"/>
          <xsd:enumeration value="Mongolia"/>
          <xsd:enumeration value="Montenegro"/>
          <xsd:enumeration value="Morocco"/>
          <xsd:enumeration value="Multiple Countries"/>
          <xsd:enumeration value="N/A"/>
          <xsd:enumeration value="Namibia"/>
          <xsd:enumeration value="Nepal"/>
          <xsd:enumeration value="Netherlands, The"/>
          <xsd:enumeration value="New Zealand"/>
          <xsd:enumeration value="Nicaragua"/>
          <xsd:enumeration value="Nigeria"/>
          <xsd:enumeration value="Norway"/>
          <xsd:enumeration value="Oman"/>
          <xsd:enumeration value="Pakistan"/>
          <xsd:enumeration value="Panama"/>
          <xsd:enumeration value="Paraguay"/>
          <xsd:enumeration value="Peru"/>
          <xsd:enumeration value="Philippines"/>
          <xsd:enumeration value="Poland"/>
          <xsd:enumeration value="Portugal"/>
          <xsd:enumeration value="Puerto Rico"/>
          <xsd:enumeration value="Qatar"/>
          <xsd:enumeration value="Romania"/>
          <xsd:enumeration value="Russia"/>
          <xsd:enumeration value="Saudi Arabia"/>
          <xsd:enumeration value="Serbia"/>
          <xsd:enumeration value="Singapore"/>
          <xsd:enumeration value="Slovakia"/>
          <xsd:enumeration value="Slovenia"/>
          <xsd:enumeration value="South Africa"/>
          <xsd:enumeration value="South Korea"/>
          <xsd:enumeration value="Spain"/>
          <xsd:enumeration value="Sri Lanka"/>
          <xsd:enumeration value="Sweden"/>
          <xsd:enumeration value="Switzerland"/>
          <xsd:enumeration value="Syria"/>
          <xsd:enumeration value="Taiwan"/>
          <xsd:enumeration value="Tajikistan"/>
          <xsd:enumeration value="Tanzania"/>
          <xsd:enumeration value="Thailand"/>
          <xsd:enumeration value="Tunisia"/>
          <xsd:enumeration value="Turkemenistan"/>
          <xsd:enumeration value="Turkey"/>
          <xsd:enumeration value="Uganda"/>
          <xsd:enumeration value="Ukraine"/>
          <xsd:enumeration value="United Arab Emirates"/>
          <xsd:enumeration value="United Kingdom"/>
          <xsd:enumeration value="United States"/>
          <xsd:enumeration value="Uruguay"/>
          <xsd:enumeration value="Uzbekistan"/>
          <xsd:enumeration value="Venezuela"/>
          <xsd:enumeration value="Vietnam"/>
          <xsd:enumeration value="Yemen"/>
        </xsd:restriction>
      </xsd:simpleType>
    </xsd:element>
    <xsd:element name="TopicTitle1" ma:index="14" nillable="true" ma:displayName="Topic" ma:format="RadioButtons" ma:internalName="TopicTitle1">
      <xsd:simpleType>
        <xsd:restriction base="dms:Choice">
          <xsd:enumeration value="Client-Related"/>
          <xsd:enumeration value="External Events"/>
          <xsd:enumeration value="HTML Email Instructions"/>
          <xsd:enumeration value="Internal Meeting Templates"/>
          <xsd:enumeration value="Policies/Guidelines"/>
          <xsd:enumeration value="Presentations"/>
          <xsd:enumeration value="Business Cards"/>
          <xsd:enumeration value="Desktop"/>
          <xsd:enumeration value="Email Signature"/>
          <xsd:enumeration value="Stationery"/>
          <xsd:enumeration value="RFP Toolki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20E7CE-EC27-445B-AEB1-CE1B2E0D6E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78DD3C-4482-4353-B4D2-0AEBAB8193DB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2e8c896f-fd84-491a-bb16-fb60357350f9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D8FABEB-E3BD-40FD-B93D-77D0AF3DC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8c896f-fd84-491a-bb16-fb6035735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2007_2010_Multicolor_Template_Standard_12_19_12</Template>
  <TotalTime>2507</TotalTime>
  <Words>792</Words>
  <Application>Microsoft Office PowerPoint</Application>
  <PresentationFormat>On-screen Show (4:3)</PresentationFormat>
  <Paragraphs>95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2007_2010_Multicolor_Template_Standard_12_19_12</vt:lpstr>
      <vt:lpstr>Leveraging the strengths of the prcs</vt:lpstr>
      <vt:lpstr>Issue</vt:lpstr>
      <vt:lpstr>Why puerto rico?</vt:lpstr>
      <vt:lpstr>objective</vt:lpstr>
      <vt:lpstr>population estimate method: 2000 – 2009</vt:lpstr>
      <vt:lpstr>population estimate quality: 2000 – 2009</vt:lpstr>
      <vt:lpstr>household estimate quality: 2000 – 2009</vt:lpstr>
      <vt:lpstr>Put the two together: pph</vt:lpstr>
      <vt:lpstr>Some context: acs’ pph difficulties</vt:lpstr>
      <vt:lpstr>Are we doomed to poor household estimates for puerto rico?</vt:lpstr>
      <vt:lpstr>Persons-per-household</vt:lpstr>
      <vt:lpstr>results</vt:lpstr>
      <vt:lpstr>which still works for smaller geographies</vt:lpstr>
      <vt:lpstr>which still works for smaller geographies</vt:lpstr>
      <vt:lpstr>which still works for smaller geographies</vt:lpstr>
      <vt:lpstr>Viewing the Prcs as a household survey</vt:lpstr>
      <vt:lpstr>ALLOW ME TO OPEN UP A CAN OF WORMS</vt:lpstr>
      <vt:lpstr>household size 1: bingo</vt:lpstr>
      <vt:lpstr>household size 4+: underestimate</vt:lpstr>
      <vt:lpstr>Age of householder 55+: overestimate</vt:lpstr>
      <vt:lpstr>Age of householder &lt; 35: underestimate</vt:lpstr>
      <vt:lpstr>conclusions</vt:lpstr>
      <vt:lpstr>Taking it a step further</vt:lpstr>
      <vt:lpstr>Thanks!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2007-2010 Standard Template Lite</dc:title>
  <dc:creator>Ellen Jantsch</dc:creator>
  <cp:lastModifiedBy>Kaneshiro, Matheu S, 2</cp:lastModifiedBy>
  <cp:revision>81</cp:revision>
  <dcterms:created xsi:type="dcterms:W3CDTF">2012-12-22T21:35:06Z</dcterms:created>
  <dcterms:modified xsi:type="dcterms:W3CDTF">2014-01-10T16:25:48Z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0x0101000538880B7CE533409105C259AF09F19A</vt:lpwstr>
  </property>
</Properties>
</file>