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charts/chart1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5.xml" ContentType="application/vnd.openxmlformats-officedocument.presentationml.notesSlid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4" r:id="rId6"/>
  </p:sldMasterIdLst>
  <p:notesMasterIdLst>
    <p:notesMasterId r:id="rId61"/>
  </p:notesMasterIdLst>
  <p:handoutMasterIdLst>
    <p:handoutMasterId r:id="rId62"/>
  </p:handoutMasterIdLst>
  <p:sldIdLst>
    <p:sldId id="311" r:id="rId7"/>
    <p:sldId id="367" r:id="rId8"/>
    <p:sldId id="397" r:id="rId9"/>
    <p:sldId id="384" r:id="rId10"/>
    <p:sldId id="385" r:id="rId11"/>
    <p:sldId id="386" r:id="rId12"/>
    <p:sldId id="387" r:id="rId13"/>
    <p:sldId id="388" r:id="rId14"/>
    <p:sldId id="389" r:id="rId15"/>
    <p:sldId id="383" r:id="rId16"/>
    <p:sldId id="449" r:id="rId17"/>
    <p:sldId id="391" r:id="rId18"/>
    <p:sldId id="392" r:id="rId19"/>
    <p:sldId id="393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8" r:id="rId28"/>
    <p:sldId id="358" r:id="rId29"/>
    <p:sldId id="407" r:id="rId30"/>
    <p:sldId id="446" r:id="rId31"/>
    <p:sldId id="334" r:id="rId32"/>
    <p:sldId id="356" r:id="rId33"/>
    <p:sldId id="408" r:id="rId34"/>
    <p:sldId id="409" r:id="rId35"/>
    <p:sldId id="283" r:id="rId36"/>
    <p:sldId id="381" r:id="rId37"/>
    <p:sldId id="406" r:id="rId38"/>
    <p:sldId id="417" r:id="rId39"/>
    <p:sldId id="419" r:id="rId40"/>
    <p:sldId id="420" r:id="rId41"/>
    <p:sldId id="448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5" r:id="rId50"/>
    <p:sldId id="436" r:id="rId51"/>
    <p:sldId id="437" r:id="rId52"/>
    <p:sldId id="438" r:id="rId53"/>
    <p:sldId id="439" r:id="rId54"/>
    <p:sldId id="440" r:id="rId55"/>
    <p:sldId id="441" r:id="rId56"/>
    <p:sldId id="442" r:id="rId57"/>
    <p:sldId id="443" r:id="rId58"/>
    <p:sldId id="444" r:id="rId59"/>
    <p:sldId id="445" r:id="rId60"/>
  </p:sldIdLst>
  <p:sldSz cx="9144000" cy="6858000" type="screen4x3"/>
  <p:notesSz cx="7010400" cy="9296400"/>
  <p:custDataLst>
    <p:tags r:id="rId6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399FF"/>
    <a:srgbClr val="FF0066"/>
    <a:srgbClr val="FF99CC"/>
    <a:srgbClr val="FF99FF"/>
    <a:srgbClr val="FF7B21"/>
    <a:srgbClr val="FF6600"/>
    <a:srgbClr val="FFA86D"/>
    <a:srgbClr val="33CC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000" autoAdjust="0"/>
  </p:normalViewPr>
  <p:slideViewPr>
    <p:cSldViewPr>
      <p:cViewPr varScale="1">
        <p:scale>
          <a:sx n="109" d="100"/>
          <a:sy n="109" d="100"/>
        </p:scale>
        <p:origin x="17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24"/>
    </p:cViewPr>
  </p:sorterViewPr>
  <p:notesViewPr>
    <p:cSldViewPr>
      <p:cViewPr>
        <p:scale>
          <a:sx n="66" d="100"/>
          <a:sy n="66" d="100"/>
        </p:scale>
        <p:origin x="878" y="-241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gs" Target="tags/tag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N:\PREDALL\Census%20Experiments%20Branch\2020%20Planning\2015%20NCT\Study%20Plans\Race%20Study%20Plan%20-%20Shared%20with%20POP\Study%20Plan\Presentations\Results\Graphs%20for%20Results%20Presentation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172oafs-oa07\HOME_M\marks307\NCT%20MENA%20Analysis%20by%20Rachel\Copy%20of%20Table%2022%20-%20Percentages%20and%20Standard%20Error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172oafs-oa07\HOME_M\marks307\NCT%20MENA%20Analysis%20by%20Rachel\Copy%20of%20Table%2022%20-%20Percentages%20and%20Standard%20Error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172oafs-oa07\HOME_M\marks307\NCT%20MENA%20Analysis%20by%20Rachel\Copy%20of%20Table%2022%20-%20Percentages%20and%20Standard%20Error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171oafs-oa14.boc.ad.census.gov\PRED_SHARE\PREDALL\Census%20Experiments%20Branch\2020%20Planning\2015%20NCT\Study%20Plans\Race%20Study%20Plan%20-%20Shared%20with%20POP\Study%20Plan\Presentations\Results\Conferences\2017%20Applied%20Demography%20-%20San%20Antonio\Terminology%20Result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Study%20Plan\Presentations\Results\Conferences\2017%20Applied%20Demography%20-%20San%20Antonio\Graphs%20for%20Terminology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Study%20Plan\Presentations\Results\Conferences\2017%20Applied%20Demography%20-%20San%20Antonio\Graphs%20for%20Terminology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171oafs-oa14.boc.ad.census.gov\PRED_SHARE\PREDALL\Census%20Experiments%20Branch\2020%20Planning\2015%20NCT\Study%20Plans\Race%20Study%20Plan%20-%20Shared%20with%20POP\Study%20Plan\Presentations\Results\Graphs%20for%20Results%20Presenta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N:\PREDALL\Census%20Experiments%20Branch\2020%20Planning\2015%20NCT\Study%20Plans\Race%20Study%20Plan%20-%20Shared%20with%20POP\Study%20Plan\Presentations\Results\Graphs%20for%20Results%20Presenta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171oafs-oa14\PRED_SHARE\PREDALL\Census%20Experiments%20Branch\2020%20Planning\2015%20NCT\Study%20Plans\Race%20Study%20Plan%20-%20Shared%20with%20POP\Study%20Plan\Presentations\Results\Graphs%20for%20Results%20Presentatio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N:\PREDALL\Census%20Experiments%20Branch\2020%20Planning\2015%20NCT\Study%20Plans\Race%20Study%20Plan%20-%20Shared%20with%20POP\Study%20Plan\Presentations\Results\Graphs%20for%20Results%20Presentatio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N:\PREDALL\Census%20Experiments%20Branch\2020%20Planning\2015%20NCT\Study%20Plans\Race%20Study%20Plan%20-%20Shared%20with%20POP\Study%20Plan\Presentations\Results\Graphs%20for%20Results%20Presentation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171oafs-oa14\PRED_SHARE\PREDALL\Census%20Experiments%20Branch\2020%20Planning\2015%20NCT\Study%20Plans\Race%20Study%20Plan%20-%20Shared%20with%20POP\Study%20Plan\Presentations\Results\Graphs%20for%20Results%20Presentation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171oafs-oa14.boc.ad.census.gov\PRED_SHARE\PREDALL\Census%20Experiments%20Branch\2020%20Planning\2015%20NCT\Study%20Plans\Race%20Study%20Plan%20-%20Shared%20with%20POP\Study%20Plan\Presentations\Results\Graphs%20for%20Results%20Presentation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'T6 Numbers'!$F$3</c:f>
              <c:strCache>
                <c:ptCount val="1"/>
                <c:pt idx="0">
                  <c:v>Separate Questions</c:v>
                </c:pt>
              </c:strCache>
            </c:strRef>
          </c:tx>
          <c:spPr>
            <a:ln w="28575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'T6 Numbers'!$O$4:$O$13</c:f>
                <c:numCache>
                  <c:formatCode>General</c:formatCode>
                  <c:ptCount val="10"/>
                  <c:pt idx="0">
                    <c:v>0.90160000000000007</c:v>
                  </c:pt>
                  <c:pt idx="1">
                    <c:v>0.5292</c:v>
                  </c:pt>
                  <c:pt idx="2">
                    <c:v>0.7056</c:v>
                  </c:pt>
                  <c:pt idx="3">
                    <c:v>0.3332</c:v>
                  </c:pt>
                  <c:pt idx="4">
                    <c:v>0.15679999999999999</c:v>
                  </c:pt>
                  <c:pt idx="5">
                    <c:v>7.8399999999999997E-2</c:v>
                  </c:pt>
                  <c:pt idx="6">
                    <c:v>3.9199999999999999E-2</c:v>
                  </c:pt>
                  <c:pt idx="7">
                    <c:v>0.49</c:v>
                  </c:pt>
                  <c:pt idx="8">
                    <c:v>5.8799999999999998E-2</c:v>
                  </c:pt>
                  <c:pt idx="9">
                    <c:v>7.8399999999999997E-2</c:v>
                  </c:pt>
                </c:numCache>
              </c:numRef>
            </c:plus>
            <c:minus>
              <c:numRef>
                <c:f>'T6 Numbers'!$O$4:$O$13</c:f>
                <c:numCache>
                  <c:formatCode>General</c:formatCode>
                  <c:ptCount val="10"/>
                  <c:pt idx="0">
                    <c:v>0.90160000000000007</c:v>
                  </c:pt>
                  <c:pt idx="1">
                    <c:v>0.5292</c:v>
                  </c:pt>
                  <c:pt idx="2">
                    <c:v>0.7056</c:v>
                  </c:pt>
                  <c:pt idx="3">
                    <c:v>0.3332</c:v>
                  </c:pt>
                  <c:pt idx="4">
                    <c:v>0.15679999999999999</c:v>
                  </c:pt>
                  <c:pt idx="5">
                    <c:v>7.8399999999999997E-2</c:v>
                  </c:pt>
                  <c:pt idx="6">
                    <c:v>3.9199999999999999E-2</c:v>
                  </c:pt>
                  <c:pt idx="7">
                    <c:v>0.49</c:v>
                  </c:pt>
                  <c:pt idx="8">
                    <c:v>5.8799999999999998E-2</c:v>
                  </c:pt>
                  <c:pt idx="9">
                    <c:v>7.8399999999999997E-2</c:v>
                  </c:pt>
                </c:numCache>
              </c:numRef>
            </c:minus>
          </c:errBars>
          <c:cat>
            <c:strRef>
              <c:f>'T6 Numbers'!$E$4:$E$13</c:f>
              <c:strCache>
                <c:ptCount val="10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Invalid</c:v>
                </c:pt>
                <c:pt idx="9">
                  <c:v>Missing</c:v>
                </c:pt>
              </c:strCache>
            </c:strRef>
          </c:cat>
          <c:val>
            <c:numRef>
              <c:f>'T6 Numbers'!$F$4:$F$13</c:f>
              <c:numCache>
                <c:formatCode>General</c:formatCode>
                <c:ptCount val="10"/>
                <c:pt idx="0">
                  <c:v>78.599999999999994</c:v>
                </c:pt>
                <c:pt idx="1">
                  <c:v>11.3</c:v>
                </c:pt>
                <c:pt idx="2">
                  <c:v>8.3000000000000007</c:v>
                </c:pt>
                <c:pt idx="3">
                  <c:v>7.7</c:v>
                </c:pt>
                <c:pt idx="4">
                  <c:v>4.2</c:v>
                </c:pt>
                <c:pt idx="5">
                  <c:v>0.9</c:v>
                </c:pt>
                <c:pt idx="6">
                  <c:v>0.4</c:v>
                </c:pt>
                <c:pt idx="7">
                  <c:v>10.199999999999999</c:v>
                </c:pt>
                <c:pt idx="8">
                  <c:v>0.6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8-4E30-8BA4-984C79830393}"/>
            </c:ext>
          </c:extLst>
        </c:ser>
        <c:ser>
          <c:idx val="1"/>
          <c:order val="1"/>
          <c:tx>
            <c:strRef>
              <c:f>'T6 Numbers'!$G$3</c:f>
              <c:strCache>
                <c:ptCount val="1"/>
                <c:pt idx="0">
                  <c:v>Combined Question with Write-In Response Areas</c:v>
                </c:pt>
              </c:strCache>
            </c:strRef>
          </c:tx>
          <c:spPr>
            <a:ln w="28575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'T6 Numbers'!$P$4:$P$13</c:f>
                <c:numCache>
                  <c:formatCode>General</c:formatCode>
                  <c:ptCount val="10"/>
                  <c:pt idx="0">
                    <c:v>0.99960000000000004</c:v>
                  </c:pt>
                  <c:pt idx="1">
                    <c:v>0.50960000000000005</c:v>
                  </c:pt>
                  <c:pt idx="2">
                    <c:v>0.7056</c:v>
                  </c:pt>
                  <c:pt idx="3">
                    <c:v>0.37240000000000001</c:v>
                  </c:pt>
                  <c:pt idx="4">
                    <c:v>0.15679999999999999</c:v>
                  </c:pt>
                  <c:pt idx="5">
                    <c:v>7.8399999999999997E-2</c:v>
                  </c:pt>
                  <c:pt idx="6">
                    <c:v>3.9199999999999999E-2</c:v>
                  </c:pt>
                  <c:pt idx="7">
                    <c:v>9.8000000000000004E-2</c:v>
                  </c:pt>
                  <c:pt idx="8">
                    <c:v>3.9199999999999999E-2</c:v>
                  </c:pt>
                  <c:pt idx="9">
                    <c:v>7.8399999999999997E-2</c:v>
                  </c:pt>
                </c:numCache>
              </c:numRef>
            </c:plus>
            <c:minus>
              <c:numRef>
                <c:f>'T6 Numbers'!$P$4:$P$13</c:f>
                <c:numCache>
                  <c:formatCode>General</c:formatCode>
                  <c:ptCount val="10"/>
                  <c:pt idx="0">
                    <c:v>0.99960000000000004</c:v>
                  </c:pt>
                  <c:pt idx="1">
                    <c:v>0.50960000000000005</c:v>
                  </c:pt>
                  <c:pt idx="2">
                    <c:v>0.7056</c:v>
                  </c:pt>
                  <c:pt idx="3">
                    <c:v>0.37240000000000001</c:v>
                  </c:pt>
                  <c:pt idx="4">
                    <c:v>0.15679999999999999</c:v>
                  </c:pt>
                  <c:pt idx="5">
                    <c:v>7.8399999999999997E-2</c:v>
                  </c:pt>
                  <c:pt idx="6">
                    <c:v>3.9199999999999999E-2</c:v>
                  </c:pt>
                  <c:pt idx="7">
                    <c:v>9.8000000000000004E-2</c:v>
                  </c:pt>
                  <c:pt idx="8">
                    <c:v>3.9199999999999999E-2</c:v>
                  </c:pt>
                  <c:pt idx="9">
                    <c:v>7.8399999999999997E-2</c:v>
                  </c:pt>
                </c:numCache>
              </c:numRef>
            </c:minus>
          </c:errBars>
          <c:cat>
            <c:strRef>
              <c:f>'T6 Numbers'!$E$4:$E$13</c:f>
              <c:strCache>
                <c:ptCount val="10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Invalid</c:v>
                </c:pt>
                <c:pt idx="9">
                  <c:v>Missing</c:v>
                </c:pt>
              </c:strCache>
            </c:strRef>
          </c:cat>
          <c:val>
            <c:numRef>
              <c:f>'T6 Numbers'!$G$4:$G$13</c:f>
              <c:numCache>
                <c:formatCode>General</c:formatCode>
                <c:ptCount val="10"/>
                <c:pt idx="0">
                  <c:v>75.2</c:v>
                </c:pt>
                <c:pt idx="1">
                  <c:v>12.5</c:v>
                </c:pt>
                <c:pt idx="2">
                  <c:v>8.1</c:v>
                </c:pt>
                <c:pt idx="3">
                  <c:v>7.7</c:v>
                </c:pt>
                <c:pt idx="4">
                  <c:v>4.5999999999999996</c:v>
                </c:pt>
                <c:pt idx="5">
                  <c:v>1</c:v>
                </c:pt>
                <c:pt idx="6">
                  <c:v>0.4</c:v>
                </c:pt>
                <c:pt idx="7">
                  <c:v>1.5</c:v>
                </c:pt>
                <c:pt idx="8">
                  <c:v>0.3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8-4E30-8BA4-984C79830393}"/>
            </c:ext>
          </c:extLst>
        </c:ser>
        <c:ser>
          <c:idx val="2"/>
          <c:order val="2"/>
          <c:tx>
            <c:strRef>
              <c:f>'T6 Numbers'!$H$3</c:f>
              <c:strCache>
                <c:ptCount val="1"/>
                <c:pt idx="0">
                  <c:v>Combined Question with Detailed Checkboxes</c:v>
                </c:pt>
              </c:strCache>
            </c:strRef>
          </c:tx>
          <c:spPr>
            <a:ln w="28575"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'T6 Numbers'!$Q$4:$Q$13</c:f>
                <c:numCache>
                  <c:formatCode>General</c:formatCode>
                  <c:ptCount val="10"/>
                  <c:pt idx="0">
                    <c:v>1.0584</c:v>
                  </c:pt>
                  <c:pt idx="1">
                    <c:v>0.5292</c:v>
                  </c:pt>
                  <c:pt idx="2">
                    <c:v>0.7056</c:v>
                  </c:pt>
                  <c:pt idx="3">
                    <c:v>0.31359999999999999</c:v>
                  </c:pt>
                  <c:pt idx="4">
                    <c:v>0.13720000000000002</c:v>
                  </c:pt>
                  <c:pt idx="5">
                    <c:v>7.8399999999999997E-2</c:v>
                  </c:pt>
                  <c:pt idx="6">
                    <c:v>3.9199999999999999E-2</c:v>
                  </c:pt>
                  <c:pt idx="7">
                    <c:v>7.8399999999999997E-2</c:v>
                  </c:pt>
                  <c:pt idx="8">
                    <c:v>3.9199999999999999E-2</c:v>
                  </c:pt>
                  <c:pt idx="9">
                    <c:v>7.8399999999999997E-2</c:v>
                  </c:pt>
                </c:numCache>
              </c:numRef>
            </c:plus>
            <c:minus>
              <c:numRef>
                <c:f>'T6 Numbers'!$Q$4:$Q$13</c:f>
                <c:numCache>
                  <c:formatCode>General</c:formatCode>
                  <c:ptCount val="10"/>
                  <c:pt idx="0">
                    <c:v>1.0584</c:v>
                  </c:pt>
                  <c:pt idx="1">
                    <c:v>0.5292</c:v>
                  </c:pt>
                  <c:pt idx="2">
                    <c:v>0.7056</c:v>
                  </c:pt>
                  <c:pt idx="3">
                    <c:v>0.31359999999999999</c:v>
                  </c:pt>
                  <c:pt idx="4">
                    <c:v>0.13720000000000002</c:v>
                  </c:pt>
                  <c:pt idx="5">
                    <c:v>7.8399999999999997E-2</c:v>
                  </c:pt>
                  <c:pt idx="6">
                    <c:v>3.9199999999999999E-2</c:v>
                  </c:pt>
                  <c:pt idx="7">
                    <c:v>7.8399999999999997E-2</c:v>
                  </c:pt>
                  <c:pt idx="8">
                    <c:v>3.9199999999999999E-2</c:v>
                  </c:pt>
                  <c:pt idx="9">
                    <c:v>7.8399999999999997E-2</c:v>
                  </c:pt>
                </c:numCache>
              </c:numRef>
            </c:minus>
          </c:errBars>
          <c:cat>
            <c:strRef>
              <c:f>'T6 Numbers'!$E$4:$E$13</c:f>
              <c:strCache>
                <c:ptCount val="10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Invalid</c:v>
                </c:pt>
                <c:pt idx="9">
                  <c:v>Missing</c:v>
                </c:pt>
              </c:strCache>
            </c:strRef>
          </c:cat>
          <c:val>
            <c:numRef>
              <c:f>'T6 Numbers'!$H$4:$H$13</c:f>
              <c:numCache>
                <c:formatCode>General</c:formatCode>
                <c:ptCount val="10"/>
                <c:pt idx="0">
                  <c:v>75</c:v>
                </c:pt>
                <c:pt idx="1">
                  <c:v>12.3</c:v>
                </c:pt>
                <c:pt idx="2">
                  <c:v>8.3000000000000007</c:v>
                </c:pt>
                <c:pt idx="3">
                  <c:v>7.8</c:v>
                </c:pt>
                <c:pt idx="4">
                  <c:v>3.6</c:v>
                </c:pt>
                <c:pt idx="5">
                  <c:v>1.1000000000000001</c:v>
                </c:pt>
                <c:pt idx="6">
                  <c:v>0.3</c:v>
                </c:pt>
                <c:pt idx="7">
                  <c:v>1</c:v>
                </c:pt>
                <c:pt idx="8">
                  <c:v>0.3</c:v>
                </c:pt>
                <c:pt idx="9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C8-4E30-8BA4-984C79830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451904"/>
        <c:axId val="281457792"/>
      </c:barChart>
      <c:catAx>
        <c:axId val="28145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1457792"/>
        <c:crosses val="autoZero"/>
        <c:auto val="1"/>
        <c:lblAlgn val="ctr"/>
        <c:lblOffset val="100"/>
        <c:noMultiLvlLbl val="0"/>
      </c:catAx>
      <c:valAx>
        <c:axId val="281457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People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1451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'Table Split'!$I$107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('Table Split'!$H$108:$H$110,'Table Split'!$H$111:$H$116)</c:f>
              <c:strCache>
                <c:ptCount val="9"/>
                <c:pt idx="0">
                  <c:v>Tunisian</c:v>
                </c:pt>
                <c:pt idx="1">
                  <c:v>Iraqi</c:v>
                </c:pt>
                <c:pt idx="2">
                  <c:v>Israeli</c:v>
                </c:pt>
                <c:pt idx="3">
                  <c:v>Algerian</c:v>
                </c:pt>
                <c:pt idx="4">
                  <c:v>Moroccan</c:v>
                </c:pt>
                <c:pt idx="5">
                  <c:v>Syrian</c:v>
                </c:pt>
                <c:pt idx="6">
                  <c:v>Egyptian</c:v>
                </c:pt>
                <c:pt idx="7">
                  <c:v>Iranian</c:v>
                </c:pt>
                <c:pt idx="8">
                  <c:v>Lebanese</c:v>
                </c:pt>
              </c:strCache>
            </c:strRef>
          </c:cat>
          <c:val>
            <c:numRef>
              <c:f>('Table Split'!$I$108:$I$110,'Table Split'!$I$111:$I$116)</c:f>
              <c:numCache>
                <c:formatCode>0.0</c:formatCode>
                <c:ptCount val="9"/>
                <c:pt idx="0">
                  <c:v>54.4</c:v>
                </c:pt>
                <c:pt idx="1">
                  <c:v>90.5</c:v>
                </c:pt>
                <c:pt idx="2">
                  <c:v>90.9</c:v>
                </c:pt>
                <c:pt idx="3">
                  <c:v>96.6</c:v>
                </c:pt>
                <c:pt idx="4">
                  <c:v>66.7</c:v>
                </c:pt>
                <c:pt idx="5">
                  <c:v>91.1</c:v>
                </c:pt>
                <c:pt idx="6">
                  <c:v>91</c:v>
                </c:pt>
                <c:pt idx="7">
                  <c:v>80.7</c:v>
                </c:pt>
                <c:pt idx="8">
                  <c:v>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4-4763-800C-15811A4319CE}"/>
            </c:ext>
          </c:extLst>
        </c:ser>
        <c:ser>
          <c:idx val="1"/>
          <c:order val="1"/>
          <c:tx>
            <c:strRef>
              <c:f>'Table Split'!$J$107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51B2FF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('Table Split'!$H$108:$H$110,'Table Split'!$H$111:$H$116)</c:f>
              <c:strCache>
                <c:ptCount val="9"/>
                <c:pt idx="0">
                  <c:v>Tunisian</c:v>
                </c:pt>
                <c:pt idx="1">
                  <c:v>Iraqi</c:v>
                </c:pt>
                <c:pt idx="2">
                  <c:v>Israeli</c:v>
                </c:pt>
                <c:pt idx="3">
                  <c:v>Algerian</c:v>
                </c:pt>
                <c:pt idx="4">
                  <c:v>Moroccan</c:v>
                </c:pt>
                <c:pt idx="5">
                  <c:v>Syrian</c:v>
                </c:pt>
                <c:pt idx="6">
                  <c:v>Egyptian</c:v>
                </c:pt>
                <c:pt idx="7">
                  <c:v>Iranian</c:v>
                </c:pt>
                <c:pt idx="8">
                  <c:v>Lebanese</c:v>
                </c:pt>
              </c:strCache>
            </c:strRef>
          </c:cat>
          <c:val>
            <c:numRef>
              <c:f>('Table Split'!$J$108:$J$110,'Table Split'!$J$111:$J$116)</c:f>
              <c:numCache>
                <c:formatCode>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10.7</c:v>
                </c:pt>
                <c:pt idx="5">
                  <c:v>0.5</c:v>
                </c:pt>
                <c:pt idx="6">
                  <c:v>2.2999999999999998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4-4763-800C-15811A4319CE}"/>
            </c:ext>
          </c:extLst>
        </c:ser>
        <c:ser>
          <c:idx val="2"/>
          <c:order val="2"/>
          <c:tx>
            <c:strRef>
              <c:f>'Table Split'!$K$107</c:f>
              <c:strCache>
                <c:ptCount val="1"/>
                <c:pt idx="0">
                  <c:v>SOR</c:v>
                </c:pt>
              </c:strCache>
            </c:strRef>
          </c:tx>
          <c:spPr>
            <a:solidFill>
              <a:srgbClr val="89BE8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('Table Split'!$H$108:$H$110,'Table Split'!$H$111:$H$116)</c:f>
              <c:strCache>
                <c:ptCount val="9"/>
                <c:pt idx="0">
                  <c:v>Tunisian</c:v>
                </c:pt>
                <c:pt idx="1">
                  <c:v>Iraqi</c:v>
                </c:pt>
                <c:pt idx="2">
                  <c:v>Israeli</c:v>
                </c:pt>
                <c:pt idx="3">
                  <c:v>Algerian</c:v>
                </c:pt>
                <c:pt idx="4">
                  <c:v>Moroccan</c:v>
                </c:pt>
                <c:pt idx="5">
                  <c:v>Syrian</c:v>
                </c:pt>
                <c:pt idx="6">
                  <c:v>Egyptian</c:v>
                </c:pt>
                <c:pt idx="7">
                  <c:v>Iranian</c:v>
                </c:pt>
                <c:pt idx="8">
                  <c:v>Lebanese</c:v>
                </c:pt>
              </c:strCache>
            </c:strRef>
          </c:cat>
          <c:val>
            <c:numRef>
              <c:f>('Table Split'!$K$108:$K$110,'Table Split'!$K$111:$K$116)</c:f>
              <c:numCache>
                <c:formatCode>0.0</c:formatCode>
                <c:ptCount val="9"/>
                <c:pt idx="0">
                  <c:v>45.6</c:v>
                </c:pt>
                <c:pt idx="1">
                  <c:v>9.3000000000000007</c:v>
                </c:pt>
                <c:pt idx="2">
                  <c:v>4.8</c:v>
                </c:pt>
                <c:pt idx="3">
                  <c:v>3.6</c:v>
                </c:pt>
                <c:pt idx="4">
                  <c:v>21.6</c:v>
                </c:pt>
                <c:pt idx="5">
                  <c:v>9.3000000000000007</c:v>
                </c:pt>
                <c:pt idx="6">
                  <c:v>7.1</c:v>
                </c:pt>
                <c:pt idx="7">
                  <c:v>13.8</c:v>
                </c:pt>
                <c:pt idx="8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D4-4763-800C-15811A4319CE}"/>
            </c:ext>
          </c:extLst>
        </c:ser>
        <c:ser>
          <c:idx val="3"/>
          <c:order val="3"/>
          <c:tx>
            <c:strRef>
              <c:f>'Table Split'!$L$107</c:f>
              <c:strCache>
                <c:ptCount val="1"/>
                <c:pt idx="0">
                  <c:v>Another Category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('Table Split'!$H$108:$H$110,'Table Split'!$H$111:$H$116)</c:f>
              <c:strCache>
                <c:ptCount val="9"/>
                <c:pt idx="0">
                  <c:v>Tunisian</c:v>
                </c:pt>
                <c:pt idx="1">
                  <c:v>Iraqi</c:v>
                </c:pt>
                <c:pt idx="2">
                  <c:v>Israeli</c:v>
                </c:pt>
                <c:pt idx="3">
                  <c:v>Algerian</c:v>
                </c:pt>
                <c:pt idx="4">
                  <c:v>Moroccan</c:v>
                </c:pt>
                <c:pt idx="5">
                  <c:v>Syrian</c:v>
                </c:pt>
                <c:pt idx="6">
                  <c:v>Egyptian</c:v>
                </c:pt>
                <c:pt idx="7">
                  <c:v>Iranian</c:v>
                </c:pt>
                <c:pt idx="8">
                  <c:v>Lebanese</c:v>
                </c:pt>
              </c:strCache>
            </c:strRef>
          </c:cat>
          <c:val>
            <c:numRef>
              <c:f>('Table Split'!$L$108:$L$110,'Table Split'!$L$111:$L$116)</c:f>
              <c:numCache>
                <c:formatCode>0.0</c:formatCode>
                <c:ptCount val="9"/>
                <c:pt idx="0">
                  <c:v>0</c:v>
                </c:pt>
                <c:pt idx="1">
                  <c:v>0.3</c:v>
                </c:pt>
                <c:pt idx="2">
                  <c:v>1</c:v>
                </c:pt>
                <c:pt idx="3">
                  <c:v>0</c:v>
                </c:pt>
                <c:pt idx="4">
                  <c:v>1.4</c:v>
                </c:pt>
                <c:pt idx="5">
                  <c:v>0.4</c:v>
                </c:pt>
                <c:pt idx="6">
                  <c:v>0.2</c:v>
                </c:pt>
                <c:pt idx="7">
                  <c:v>8.3000000000000007</c:v>
                </c:pt>
                <c:pt idx="8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D4-4763-800C-15811A431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08862336"/>
        <c:axId val="308864128"/>
      </c:barChart>
      <c:catAx>
        <c:axId val="308862336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crossAx val="308864128"/>
        <c:crosses val="autoZero"/>
        <c:auto val="1"/>
        <c:lblAlgn val="ctr"/>
        <c:lblOffset val="100"/>
        <c:noMultiLvlLbl val="0"/>
      </c:catAx>
      <c:valAx>
        <c:axId val="308864128"/>
        <c:scaling>
          <c:orientation val="maxMin"/>
          <c:max val="110"/>
          <c:min val="0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088623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3784526934134"/>
          <c:y val="6.6685577063283763E-2"/>
          <c:w val="0.85169934115378432"/>
          <c:h val="0.87167131452318458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'Table Split'!$S$56</c:f>
              <c:strCache>
                <c:ptCount val="1"/>
                <c:pt idx="0">
                  <c:v>MENA</c:v>
                </c:pt>
              </c:strCache>
            </c:strRef>
          </c:tx>
          <c:spPr>
            <a:solidFill>
              <a:srgbClr val="ED9F56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Split'!$P$57:$P$64</c:f>
              <c:strCache>
                <c:ptCount val="8"/>
                <c:pt idx="0">
                  <c:v>Turkish</c:v>
                </c:pt>
                <c:pt idx="1">
                  <c:v>Sudanese</c:v>
                </c:pt>
                <c:pt idx="2">
                  <c:v>Somali</c:v>
                </c:pt>
                <c:pt idx="3">
                  <c:v>Georgian CIS</c:v>
                </c:pt>
                <c:pt idx="4">
                  <c:v>Cypriot</c:v>
                </c:pt>
                <c:pt idx="5">
                  <c:v>Azerbaijani</c:v>
                </c:pt>
                <c:pt idx="6">
                  <c:v>Armenian</c:v>
                </c:pt>
                <c:pt idx="7">
                  <c:v>Afghan</c:v>
                </c:pt>
              </c:strCache>
            </c:strRef>
          </c:cat>
          <c:val>
            <c:numRef>
              <c:f>'Table Split'!$S$57:$S$64</c:f>
              <c:numCache>
                <c:formatCode>0.0</c:formatCode>
                <c:ptCount val="8"/>
                <c:pt idx="0">
                  <c:v>16.2</c:v>
                </c:pt>
                <c:pt idx="1">
                  <c:v>8</c:v>
                </c:pt>
                <c:pt idx="2">
                  <c:v>0</c:v>
                </c:pt>
                <c:pt idx="3">
                  <c:v>13.4</c:v>
                </c:pt>
                <c:pt idx="4">
                  <c:v>0</c:v>
                </c:pt>
                <c:pt idx="5">
                  <c:v>9.6999999999999993</c:v>
                </c:pt>
                <c:pt idx="6">
                  <c:v>12.6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7-4AF7-A3B7-F6B97DF164E5}"/>
            </c:ext>
          </c:extLst>
        </c:ser>
        <c:ser>
          <c:idx val="0"/>
          <c:order val="1"/>
          <c:tx>
            <c:strRef>
              <c:f>'Table Split'!$Q$56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Split'!$P$57:$P$64</c:f>
              <c:strCache>
                <c:ptCount val="8"/>
                <c:pt idx="0">
                  <c:v>Turkish</c:v>
                </c:pt>
                <c:pt idx="1">
                  <c:v>Sudanese</c:v>
                </c:pt>
                <c:pt idx="2">
                  <c:v>Somali</c:v>
                </c:pt>
                <c:pt idx="3">
                  <c:v>Georgian CIS</c:v>
                </c:pt>
                <c:pt idx="4">
                  <c:v>Cypriot</c:v>
                </c:pt>
                <c:pt idx="5">
                  <c:v>Azerbaijani</c:v>
                </c:pt>
                <c:pt idx="6">
                  <c:v>Armenian</c:v>
                </c:pt>
                <c:pt idx="7">
                  <c:v>Afghan</c:v>
                </c:pt>
              </c:strCache>
            </c:strRef>
          </c:cat>
          <c:val>
            <c:numRef>
              <c:f>'Table Split'!$Q$57:$Q$64</c:f>
              <c:numCache>
                <c:formatCode>0.0</c:formatCode>
                <c:ptCount val="8"/>
                <c:pt idx="0">
                  <c:v>74.099999999999994</c:v>
                </c:pt>
                <c:pt idx="1">
                  <c:v>0.1</c:v>
                </c:pt>
                <c:pt idx="2">
                  <c:v>0.1</c:v>
                </c:pt>
                <c:pt idx="3">
                  <c:v>86.6</c:v>
                </c:pt>
                <c:pt idx="4">
                  <c:v>70.599999999999994</c:v>
                </c:pt>
                <c:pt idx="5">
                  <c:v>82.9</c:v>
                </c:pt>
                <c:pt idx="6">
                  <c:v>79</c:v>
                </c:pt>
                <c:pt idx="7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87-4AF7-A3B7-F6B97DF164E5}"/>
            </c:ext>
          </c:extLst>
        </c:ser>
        <c:ser>
          <c:idx val="1"/>
          <c:order val="2"/>
          <c:tx>
            <c:strRef>
              <c:f>'Table Split'!$R$56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51B2FF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Split'!$P$57:$P$64</c:f>
              <c:strCache>
                <c:ptCount val="8"/>
                <c:pt idx="0">
                  <c:v>Turkish</c:v>
                </c:pt>
                <c:pt idx="1">
                  <c:v>Sudanese</c:v>
                </c:pt>
                <c:pt idx="2">
                  <c:v>Somali</c:v>
                </c:pt>
                <c:pt idx="3">
                  <c:v>Georgian CIS</c:v>
                </c:pt>
                <c:pt idx="4">
                  <c:v>Cypriot</c:v>
                </c:pt>
                <c:pt idx="5">
                  <c:v>Azerbaijani</c:v>
                </c:pt>
                <c:pt idx="6">
                  <c:v>Armenian</c:v>
                </c:pt>
                <c:pt idx="7">
                  <c:v>Afghan</c:v>
                </c:pt>
              </c:strCache>
            </c:strRef>
          </c:cat>
          <c:val>
            <c:numRef>
              <c:f>'Table Split'!$R$57:$R$64</c:f>
              <c:numCache>
                <c:formatCode>0.0</c:formatCode>
                <c:ptCount val="8"/>
                <c:pt idx="0">
                  <c:v>0.2</c:v>
                </c:pt>
                <c:pt idx="1">
                  <c:v>87.2</c:v>
                </c:pt>
                <c:pt idx="2">
                  <c:v>94.2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87-4AF7-A3B7-F6B97DF164E5}"/>
            </c:ext>
          </c:extLst>
        </c:ser>
        <c:ser>
          <c:idx val="3"/>
          <c:order val="3"/>
          <c:tx>
            <c:strRef>
              <c:f>'Table Split'!$T$56</c:f>
              <c:strCache>
                <c:ptCount val="1"/>
                <c:pt idx="0">
                  <c:v>SOR</c:v>
                </c:pt>
              </c:strCache>
            </c:strRef>
          </c:tx>
          <c:spPr>
            <a:solidFill>
              <a:srgbClr val="89BE8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Split'!$P$57:$P$64</c:f>
              <c:strCache>
                <c:ptCount val="8"/>
                <c:pt idx="0">
                  <c:v>Turkish</c:v>
                </c:pt>
                <c:pt idx="1">
                  <c:v>Sudanese</c:v>
                </c:pt>
                <c:pt idx="2">
                  <c:v>Somali</c:v>
                </c:pt>
                <c:pt idx="3">
                  <c:v>Georgian CIS</c:v>
                </c:pt>
                <c:pt idx="4">
                  <c:v>Cypriot</c:v>
                </c:pt>
                <c:pt idx="5">
                  <c:v>Azerbaijani</c:v>
                </c:pt>
                <c:pt idx="6">
                  <c:v>Armenian</c:v>
                </c:pt>
                <c:pt idx="7">
                  <c:v>Afghan</c:v>
                </c:pt>
              </c:strCache>
            </c:strRef>
          </c:cat>
          <c:val>
            <c:numRef>
              <c:f>'Table Split'!$T$57:$T$64</c:f>
              <c:numCache>
                <c:formatCode>0.0</c:formatCode>
                <c:ptCount val="8"/>
                <c:pt idx="0">
                  <c:v>9.6</c:v>
                </c:pt>
                <c:pt idx="1">
                  <c:v>4.7</c:v>
                </c:pt>
                <c:pt idx="2">
                  <c:v>4.8</c:v>
                </c:pt>
                <c:pt idx="3">
                  <c:v>0</c:v>
                </c:pt>
                <c:pt idx="4">
                  <c:v>29.4</c:v>
                </c:pt>
                <c:pt idx="5">
                  <c:v>13.1</c:v>
                </c:pt>
                <c:pt idx="6">
                  <c:v>9.3000000000000007</c:v>
                </c:pt>
                <c:pt idx="7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87-4AF7-A3B7-F6B97DF164E5}"/>
            </c:ext>
          </c:extLst>
        </c:ser>
        <c:ser>
          <c:idx val="4"/>
          <c:order val="4"/>
          <c:tx>
            <c:strRef>
              <c:f>'Table Split'!$U$56</c:f>
              <c:strCache>
                <c:ptCount val="1"/>
                <c:pt idx="0">
                  <c:v>Another Category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Split'!$P$57:$P$64</c:f>
              <c:strCache>
                <c:ptCount val="8"/>
                <c:pt idx="0">
                  <c:v>Turkish</c:v>
                </c:pt>
                <c:pt idx="1">
                  <c:v>Sudanese</c:v>
                </c:pt>
                <c:pt idx="2">
                  <c:v>Somali</c:v>
                </c:pt>
                <c:pt idx="3">
                  <c:v>Georgian CIS</c:v>
                </c:pt>
                <c:pt idx="4">
                  <c:v>Cypriot</c:v>
                </c:pt>
                <c:pt idx="5">
                  <c:v>Azerbaijani</c:v>
                </c:pt>
                <c:pt idx="6">
                  <c:v>Armenian</c:v>
                </c:pt>
                <c:pt idx="7">
                  <c:v>Afghan</c:v>
                </c:pt>
              </c:strCache>
            </c:strRef>
          </c:cat>
          <c:val>
            <c:numRef>
              <c:f>'Table Split'!$U$57:$U$64</c:f>
              <c:numCache>
                <c:formatCode>0.0</c:formatCode>
                <c:ptCount val="8"/>
                <c:pt idx="0">
                  <c:v>3.6</c:v>
                </c:pt>
                <c:pt idx="1">
                  <c:v>0</c:v>
                </c:pt>
                <c:pt idx="2">
                  <c:v>0.9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0.5</c:v>
                </c:pt>
                <c:pt idx="7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87-4AF7-A3B7-F6B97DF16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06314624"/>
        <c:axId val="308880512"/>
      </c:barChart>
      <c:catAx>
        <c:axId val="3063146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08880512"/>
        <c:crosses val="autoZero"/>
        <c:auto val="1"/>
        <c:lblAlgn val="ctr"/>
        <c:lblOffset val="100"/>
        <c:noMultiLvlLbl val="0"/>
      </c:catAx>
      <c:valAx>
        <c:axId val="308880512"/>
        <c:scaling>
          <c:orientation val="minMax"/>
          <c:max val="110"/>
          <c:min val="0"/>
        </c:scaling>
        <c:delete val="0"/>
        <c:axPos val="b"/>
        <c:numFmt formatCode="General" sourceLinked="0"/>
        <c:majorTickMark val="out"/>
        <c:minorTickMark val="none"/>
        <c:tickLblPos val="nextTo"/>
        <c:crossAx val="306314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91959338416028E-2"/>
          <c:y val="6.6685577063283763E-2"/>
          <c:w val="0.86366882711089688"/>
          <c:h val="0.86588427748614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'Table Split'!$O$107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Split'!$N$108:$N$115</c:f>
              <c:strCache>
                <c:ptCount val="8"/>
                <c:pt idx="0">
                  <c:v>Turkish</c:v>
                </c:pt>
                <c:pt idx="1">
                  <c:v>Sudanese</c:v>
                </c:pt>
                <c:pt idx="2">
                  <c:v>Somali</c:v>
                </c:pt>
                <c:pt idx="3">
                  <c:v>Georgian CIS</c:v>
                </c:pt>
                <c:pt idx="4">
                  <c:v>Cypriot</c:v>
                </c:pt>
                <c:pt idx="5">
                  <c:v>Azerbaijani</c:v>
                </c:pt>
                <c:pt idx="6">
                  <c:v>Armenian</c:v>
                </c:pt>
                <c:pt idx="7">
                  <c:v>Afghan</c:v>
                </c:pt>
              </c:strCache>
            </c:strRef>
          </c:cat>
          <c:val>
            <c:numRef>
              <c:f>'Table Split'!$O$108:$O$115</c:f>
              <c:numCache>
                <c:formatCode>0.0</c:formatCode>
                <c:ptCount val="8"/>
                <c:pt idx="0">
                  <c:v>93</c:v>
                </c:pt>
                <c:pt idx="1">
                  <c:v>0.2</c:v>
                </c:pt>
                <c:pt idx="2">
                  <c:v>0</c:v>
                </c:pt>
                <c:pt idx="3">
                  <c:v>100</c:v>
                </c:pt>
                <c:pt idx="4">
                  <c:v>99.7</c:v>
                </c:pt>
                <c:pt idx="5">
                  <c:v>69.900000000000006</c:v>
                </c:pt>
                <c:pt idx="6">
                  <c:v>90.8</c:v>
                </c:pt>
                <c:pt idx="7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4D-495E-82F4-9C95859A8AE6}"/>
            </c:ext>
          </c:extLst>
        </c:ser>
        <c:ser>
          <c:idx val="1"/>
          <c:order val="1"/>
          <c:tx>
            <c:strRef>
              <c:f>'Table Split'!$P$107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51B2FF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Split'!$N$108:$N$115</c:f>
              <c:strCache>
                <c:ptCount val="8"/>
                <c:pt idx="0">
                  <c:v>Turkish</c:v>
                </c:pt>
                <c:pt idx="1">
                  <c:v>Sudanese</c:v>
                </c:pt>
                <c:pt idx="2">
                  <c:v>Somali</c:v>
                </c:pt>
                <c:pt idx="3">
                  <c:v>Georgian CIS</c:v>
                </c:pt>
                <c:pt idx="4">
                  <c:v>Cypriot</c:v>
                </c:pt>
                <c:pt idx="5">
                  <c:v>Azerbaijani</c:v>
                </c:pt>
                <c:pt idx="6">
                  <c:v>Armenian</c:v>
                </c:pt>
                <c:pt idx="7">
                  <c:v>Afghan</c:v>
                </c:pt>
              </c:strCache>
            </c:strRef>
          </c:cat>
          <c:val>
            <c:numRef>
              <c:f>'Table Split'!$P$108:$P$115</c:f>
              <c:numCache>
                <c:formatCode>0.0</c:formatCode>
                <c:ptCount val="8"/>
                <c:pt idx="0">
                  <c:v>0.2</c:v>
                </c:pt>
                <c:pt idx="1">
                  <c:v>98.4</c:v>
                </c:pt>
                <c:pt idx="2">
                  <c:v>96.2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4D-495E-82F4-9C95859A8AE6}"/>
            </c:ext>
          </c:extLst>
        </c:ser>
        <c:ser>
          <c:idx val="2"/>
          <c:order val="2"/>
          <c:tx>
            <c:strRef>
              <c:f>'Table Split'!$Q$107</c:f>
              <c:strCache>
                <c:ptCount val="1"/>
                <c:pt idx="0">
                  <c:v>SOR</c:v>
                </c:pt>
              </c:strCache>
            </c:strRef>
          </c:tx>
          <c:spPr>
            <a:solidFill>
              <a:srgbClr val="89BE8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Split'!$N$108:$N$115</c:f>
              <c:strCache>
                <c:ptCount val="8"/>
                <c:pt idx="0">
                  <c:v>Turkish</c:v>
                </c:pt>
                <c:pt idx="1">
                  <c:v>Sudanese</c:v>
                </c:pt>
                <c:pt idx="2">
                  <c:v>Somali</c:v>
                </c:pt>
                <c:pt idx="3">
                  <c:v>Georgian CIS</c:v>
                </c:pt>
                <c:pt idx="4">
                  <c:v>Cypriot</c:v>
                </c:pt>
                <c:pt idx="5">
                  <c:v>Azerbaijani</c:v>
                </c:pt>
                <c:pt idx="6">
                  <c:v>Armenian</c:v>
                </c:pt>
                <c:pt idx="7">
                  <c:v>Afghan</c:v>
                </c:pt>
              </c:strCache>
            </c:strRef>
          </c:cat>
          <c:val>
            <c:numRef>
              <c:f>'Table Split'!$Q$108:$Q$115</c:f>
              <c:numCache>
                <c:formatCode>0.0</c:formatCode>
                <c:ptCount val="8"/>
                <c:pt idx="0">
                  <c:v>5.4</c:v>
                </c:pt>
                <c:pt idx="1">
                  <c:v>1.4</c:v>
                </c:pt>
                <c:pt idx="2">
                  <c:v>5.5</c:v>
                </c:pt>
                <c:pt idx="3">
                  <c:v>0</c:v>
                </c:pt>
                <c:pt idx="4">
                  <c:v>0.3</c:v>
                </c:pt>
                <c:pt idx="5">
                  <c:v>30.1</c:v>
                </c:pt>
                <c:pt idx="6">
                  <c:v>9.6</c:v>
                </c:pt>
                <c:pt idx="7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4D-495E-82F4-9C95859A8AE6}"/>
            </c:ext>
          </c:extLst>
        </c:ser>
        <c:ser>
          <c:idx val="3"/>
          <c:order val="3"/>
          <c:tx>
            <c:strRef>
              <c:f>'Table Split'!$R$107</c:f>
              <c:strCache>
                <c:ptCount val="1"/>
                <c:pt idx="0">
                  <c:v>Another Category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Split'!$N$108:$N$115</c:f>
              <c:strCache>
                <c:ptCount val="8"/>
                <c:pt idx="0">
                  <c:v>Turkish</c:v>
                </c:pt>
                <c:pt idx="1">
                  <c:v>Sudanese</c:v>
                </c:pt>
                <c:pt idx="2">
                  <c:v>Somali</c:v>
                </c:pt>
                <c:pt idx="3">
                  <c:v>Georgian CIS</c:v>
                </c:pt>
                <c:pt idx="4">
                  <c:v>Cypriot</c:v>
                </c:pt>
                <c:pt idx="5">
                  <c:v>Azerbaijani</c:v>
                </c:pt>
                <c:pt idx="6">
                  <c:v>Armenian</c:v>
                </c:pt>
                <c:pt idx="7">
                  <c:v>Afghan</c:v>
                </c:pt>
              </c:strCache>
            </c:strRef>
          </c:cat>
          <c:val>
            <c:numRef>
              <c:f>'Table Split'!$R$108:$R$115</c:f>
              <c:numCache>
                <c:formatCode>0.0</c:formatCode>
                <c:ptCount val="8"/>
                <c:pt idx="0">
                  <c:v>2.4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</c:v>
                </c:pt>
                <c:pt idx="7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4D-495E-82F4-9C95859A8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08914816"/>
        <c:axId val="308920704"/>
      </c:barChart>
      <c:catAx>
        <c:axId val="308914816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crossAx val="308920704"/>
        <c:crosses val="autoZero"/>
        <c:auto val="1"/>
        <c:lblAlgn val="ctr"/>
        <c:lblOffset val="100"/>
        <c:noMultiLvlLbl val="0"/>
      </c:catAx>
      <c:valAx>
        <c:axId val="308920704"/>
        <c:scaling>
          <c:orientation val="maxMin"/>
          <c:max val="110"/>
          <c:min val="0"/>
        </c:scaling>
        <c:delete val="0"/>
        <c:axPos val="b"/>
        <c:numFmt formatCode="General" sourceLinked="0"/>
        <c:majorTickMark val="out"/>
        <c:minorTickMark val="none"/>
        <c:tickLblPos val="nextTo"/>
        <c:crossAx val="308914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222274736666314E-2"/>
          <c:y val="3.0120734908136482E-2"/>
          <c:w val="0.906969401934002"/>
          <c:h val="0.8234022988505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'T27 Numbers'!$J$18:$K$18</c:f>
              <c:strCache>
                <c:ptCount val="2"/>
                <c:pt idx="0">
                  <c:v>Race/Origin Terms +</c:v>
                </c:pt>
                <c:pt idx="1">
                  <c:v>Old Instructions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'T27 Numbers'!$L$25:$U$25</c:f>
                <c:numCache>
                  <c:formatCode>General</c:formatCode>
                  <c:ptCount val="10"/>
                  <c:pt idx="0">
                    <c:v>-0.86239999999999994</c:v>
                  </c:pt>
                  <c:pt idx="1">
                    <c:v>-0.56839999999999991</c:v>
                  </c:pt>
                  <c:pt idx="2">
                    <c:v>-0.66639999999999999</c:v>
                  </c:pt>
                  <c:pt idx="3">
                    <c:v>-0.41159999999999997</c:v>
                  </c:pt>
                  <c:pt idx="4">
                    <c:v>-0.19600000000000001</c:v>
                  </c:pt>
                  <c:pt idx="5">
                    <c:v>-0.1176</c:v>
                  </c:pt>
                  <c:pt idx="6">
                    <c:v>-5.8799999999999998E-2</c:v>
                  </c:pt>
                  <c:pt idx="7">
                    <c:v>-0.25480000000000003</c:v>
                  </c:pt>
                  <c:pt idx="8">
                    <c:v>-5.8799999999999998E-2</c:v>
                  </c:pt>
                  <c:pt idx="9">
                    <c:v>-0.1176</c:v>
                  </c:pt>
                </c:numCache>
              </c:numRef>
            </c:plus>
            <c:minus>
              <c:numRef>
                <c:f>'T27 Numbers'!$L$25:$U$25</c:f>
                <c:numCache>
                  <c:formatCode>General</c:formatCode>
                  <c:ptCount val="10"/>
                  <c:pt idx="0">
                    <c:v>-0.86239999999999994</c:v>
                  </c:pt>
                  <c:pt idx="1">
                    <c:v>-0.56839999999999991</c:v>
                  </c:pt>
                  <c:pt idx="2">
                    <c:v>-0.66639999999999999</c:v>
                  </c:pt>
                  <c:pt idx="3">
                    <c:v>-0.41159999999999997</c:v>
                  </c:pt>
                  <c:pt idx="4">
                    <c:v>-0.19600000000000001</c:v>
                  </c:pt>
                  <c:pt idx="5">
                    <c:v>-0.1176</c:v>
                  </c:pt>
                  <c:pt idx="6">
                    <c:v>-5.8799999999999998E-2</c:v>
                  </c:pt>
                  <c:pt idx="7">
                    <c:v>-0.25480000000000003</c:v>
                  </c:pt>
                  <c:pt idx="8">
                    <c:v>-5.8799999999999998E-2</c:v>
                  </c:pt>
                  <c:pt idx="9">
                    <c:v>-0.1176</c:v>
                  </c:pt>
                </c:numCache>
              </c:numRef>
            </c:minus>
          </c:errBars>
          <c:cat>
            <c:strRef>
              <c:f>'T27 Numbers'!$L$17:$U$17</c:f>
              <c:strCache>
                <c:ptCount val="10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Invalid</c:v>
                </c:pt>
                <c:pt idx="9">
                  <c:v>Missing</c:v>
                </c:pt>
              </c:strCache>
            </c:strRef>
          </c:cat>
          <c:val>
            <c:numRef>
              <c:f>'T27 Numbers'!$L$18:$U$18</c:f>
              <c:numCache>
                <c:formatCode>General</c:formatCode>
                <c:ptCount val="10"/>
                <c:pt idx="0">
                  <c:v>76.099999999999994</c:v>
                </c:pt>
                <c:pt idx="1">
                  <c:v>11.899999999999999</c:v>
                </c:pt>
                <c:pt idx="2">
                  <c:v>8.2000000000000011</c:v>
                </c:pt>
                <c:pt idx="3">
                  <c:v>7.8</c:v>
                </c:pt>
                <c:pt idx="4">
                  <c:v>4</c:v>
                </c:pt>
                <c:pt idx="5">
                  <c:v>1</c:v>
                </c:pt>
                <c:pt idx="6">
                  <c:v>0.4</c:v>
                </c:pt>
                <c:pt idx="7">
                  <c:v>4.2</c:v>
                </c:pt>
                <c:pt idx="8">
                  <c:v>0.4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A-4B9E-BE65-B82F1C93CBD2}"/>
            </c:ext>
          </c:extLst>
        </c:ser>
        <c:ser>
          <c:idx val="1"/>
          <c:order val="1"/>
          <c:tx>
            <c:strRef>
              <c:f>'T27 Numbers'!$J$19:$K$19</c:f>
              <c:strCache>
                <c:ptCount val="2"/>
                <c:pt idx="0">
                  <c:v>Race/Origin Terms +</c:v>
                </c:pt>
                <c:pt idx="1">
                  <c:v>New Instructions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'T27 Numbers'!$L$26:$U$26</c:f>
                <c:numCache>
                  <c:formatCode>General</c:formatCode>
                  <c:ptCount val="10"/>
                  <c:pt idx="0">
                    <c:v>-1.0976000000000001</c:v>
                  </c:pt>
                  <c:pt idx="1">
                    <c:v>-0.54880000000000007</c:v>
                  </c:pt>
                  <c:pt idx="2">
                    <c:v>-0.74480000000000002</c:v>
                  </c:pt>
                  <c:pt idx="3">
                    <c:v>-0.37240000000000001</c:v>
                  </c:pt>
                  <c:pt idx="4">
                    <c:v>-0.21559999999999999</c:v>
                  </c:pt>
                  <c:pt idx="5">
                    <c:v>-9.8000000000000004E-2</c:v>
                  </c:pt>
                  <c:pt idx="6">
                    <c:v>-5.8799999999999998E-2</c:v>
                  </c:pt>
                  <c:pt idx="7">
                    <c:v>-0.25480000000000003</c:v>
                  </c:pt>
                  <c:pt idx="8">
                    <c:v>-5.8799999999999998E-2</c:v>
                  </c:pt>
                  <c:pt idx="9">
                    <c:v>-0.1176</c:v>
                  </c:pt>
                </c:numCache>
              </c:numRef>
            </c:plus>
            <c:minus>
              <c:numRef>
                <c:f>'T27 Numbers'!$L$26:$U$26</c:f>
                <c:numCache>
                  <c:formatCode>General</c:formatCode>
                  <c:ptCount val="10"/>
                  <c:pt idx="0">
                    <c:v>-1.0976000000000001</c:v>
                  </c:pt>
                  <c:pt idx="1">
                    <c:v>-0.54880000000000007</c:v>
                  </c:pt>
                  <c:pt idx="2">
                    <c:v>-0.74480000000000002</c:v>
                  </c:pt>
                  <c:pt idx="3">
                    <c:v>-0.37240000000000001</c:v>
                  </c:pt>
                  <c:pt idx="4">
                    <c:v>-0.21559999999999999</c:v>
                  </c:pt>
                  <c:pt idx="5">
                    <c:v>-9.8000000000000004E-2</c:v>
                  </c:pt>
                  <c:pt idx="6">
                    <c:v>-5.8799999999999998E-2</c:v>
                  </c:pt>
                  <c:pt idx="7">
                    <c:v>-0.25480000000000003</c:v>
                  </c:pt>
                  <c:pt idx="8">
                    <c:v>-5.8799999999999998E-2</c:v>
                  </c:pt>
                  <c:pt idx="9">
                    <c:v>-0.1176</c:v>
                  </c:pt>
                </c:numCache>
              </c:numRef>
            </c:minus>
          </c:errBars>
          <c:cat>
            <c:strRef>
              <c:f>'T27 Numbers'!$L$17:$U$17</c:f>
              <c:strCache>
                <c:ptCount val="10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Invalid</c:v>
                </c:pt>
                <c:pt idx="9">
                  <c:v>Missing</c:v>
                </c:pt>
              </c:strCache>
            </c:strRef>
          </c:cat>
          <c:val>
            <c:numRef>
              <c:f>'T27 Numbers'!$L$19:$U$19</c:f>
              <c:numCache>
                <c:formatCode>General</c:formatCode>
                <c:ptCount val="10"/>
                <c:pt idx="0">
                  <c:v>76.599999999999994</c:v>
                </c:pt>
                <c:pt idx="1">
                  <c:v>12.3</c:v>
                </c:pt>
                <c:pt idx="2">
                  <c:v>8.1</c:v>
                </c:pt>
                <c:pt idx="3">
                  <c:v>7.7</c:v>
                </c:pt>
                <c:pt idx="4">
                  <c:v>4.5999999999999996</c:v>
                </c:pt>
                <c:pt idx="5">
                  <c:v>1</c:v>
                </c:pt>
                <c:pt idx="6">
                  <c:v>0.4</c:v>
                </c:pt>
                <c:pt idx="7">
                  <c:v>4.2</c:v>
                </c:pt>
                <c:pt idx="8">
                  <c:v>0.4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A-4B9E-BE65-B82F1C93CBD2}"/>
            </c:ext>
          </c:extLst>
        </c:ser>
        <c:ser>
          <c:idx val="3"/>
          <c:order val="3"/>
          <c:tx>
            <c:strRef>
              <c:f>'T27 Numbers'!$J$20:$K$20</c:f>
              <c:strCache>
                <c:ptCount val="2"/>
                <c:pt idx="0">
                  <c:v>Race/Ethnicity Terms +</c:v>
                </c:pt>
                <c:pt idx="1">
                  <c:v>Old Instructions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'T27 Numbers'!$L$27:$U$27</c:f>
                <c:numCache>
                  <c:formatCode>General</c:formatCode>
                  <c:ptCount val="10"/>
                  <c:pt idx="0">
                    <c:v>-1.0192000000000001</c:v>
                  </c:pt>
                  <c:pt idx="1">
                    <c:v>-0.58799999999999997</c:v>
                  </c:pt>
                  <c:pt idx="2">
                    <c:v>-0.74480000000000002</c:v>
                  </c:pt>
                  <c:pt idx="3">
                    <c:v>-0.37240000000000001</c:v>
                  </c:pt>
                  <c:pt idx="4">
                    <c:v>-0.19600000000000001</c:v>
                  </c:pt>
                  <c:pt idx="5">
                    <c:v>-9.8000000000000004E-2</c:v>
                  </c:pt>
                  <c:pt idx="6">
                    <c:v>-5.8799999999999998E-2</c:v>
                  </c:pt>
                  <c:pt idx="7">
                    <c:v>-0.27440000000000003</c:v>
                  </c:pt>
                  <c:pt idx="8">
                    <c:v>-5.8799999999999998E-2</c:v>
                  </c:pt>
                  <c:pt idx="9">
                    <c:v>-0.13720000000000002</c:v>
                  </c:pt>
                </c:numCache>
              </c:numRef>
            </c:plus>
            <c:minus>
              <c:numRef>
                <c:f>'T27 Numbers'!$L$27:$U$27</c:f>
                <c:numCache>
                  <c:formatCode>General</c:formatCode>
                  <c:ptCount val="10"/>
                  <c:pt idx="0">
                    <c:v>-1.0192000000000001</c:v>
                  </c:pt>
                  <c:pt idx="1">
                    <c:v>-0.58799999999999997</c:v>
                  </c:pt>
                  <c:pt idx="2">
                    <c:v>-0.74480000000000002</c:v>
                  </c:pt>
                  <c:pt idx="3">
                    <c:v>-0.37240000000000001</c:v>
                  </c:pt>
                  <c:pt idx="4">
                    <c:v>-0.19600000000000001</c:v>
                  </c:pt>
                  <c:pt idx="5">
                    <c:v>-9.8000000000000004E-2</c:v>
                  </c:pt>
                  <c:pt idx="6">
                    <c:v>-5.8799999999999998E-2</c:v>
                  </c:pt>
                  <c:pt idx="7">
                    <c:v>-0.27440000000000003</c:v>
                  </c:pt>
                  <c:pt idx="8">
                    <c:v>-5.8799999999999998E-2</c:v>
                  </c:pt>
                  <c:pt idx="9">
                    <c:v>-0.13720000000000002</c:v>
                  </c:pt>
                </c:numCache>
              </c:numRef>
            </c:minus>
          </c:errBars>
          <c:cat>
            <c:strRef>
              <c:f>'T27 Numbers'!$L$17:$U$17</c:f>
              <c:strCache>
                <c:ptCount val="10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Invalid</c:v>
                </c:pt>
                <c:pt idx="9">
                  <c:v>Missing</c:v>
                </c:pt>
              </c:strCache>
            </c:strRef>
          </c:cat>
          <c:val>
            <c:numRef>
              <c:f>'T27 Numbers'!$L$20:$U$20</c:f>
              <c:numCache>
                <c:formatCode>General</c:formatCode>
                <c:ptCount val="10"/>
                <c:pt idx="0">
                  <c:v>76</c:v>
                </c:pt>
                <c:pt idx="1">
                  <c:v>11.799999999999999</c:v>
                </c:pt>
                <c:pt idx="2">
                  <c:v>8.2000000000000011</c:v>
                </c:pt>
                <c:pt idx="3">
                  <c:v>7.7</c:v>
                </c:pt>
                <c:pt idx="4">
                  <c:v>4.1000000000000005</c:v>
                </c:pt>
                <c:pt idx="5">
                  <c:v>0.89999999999999991</c:v>
                </c:pt>
                <c:pt idx="6">
                  <c:v>0.3</c:v>
                </c:pt>
                <c:pt idx="7">
                  <c:v>4.2</c:v>
                </c:pt>
                <c:pt idx="8">
                  <c:v>0.4</c:v>
                </c:pt>
                <c:pt idx="9">
                  <c:v>0.89999999999999991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A-4B9E-BE65-B82F1C93CBD2}"/>
            </c:ext>
          </c:extLst>
        </c:ser>
        <c:ser>
          <c:idx val="4"/>
          <c:order val="4"/>
          <c:tx>
            <c:strRef>
              <c:f>'T27 Numbers'!$J$21:$K$21</c:f>
              <c:strCache>
                <c:ptCount val="2"/>
                <c:pt idx="0">
                  <c:v>Race/Ethnicity Terms +</c:v>
                </c:pt>
                <c:pt idx="1">
                  <c:v>New Instructions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'T27 Numbers'!$L$28:$U$28</c:f>
                <c:numCache>
                  <c:formatCode>General</c:formatCode>
                  <c:ptCount val="10"/>
                  <c:pt idx="0">
                    <c:v>-1.1367999999999998</c:v>
                  </c:pt>
                  <c:pt idx="1">
                    <c:v>-0.58799999999999997</c:v>
                  </c:pt>
                  <c:pt idx="2">
                    <c:v>-0.78400000000000003</c:v>
                  </c:pt>
                  <c:pt idx="3">
                    <c:v>-0.37240000000000001</c:v>
                  </c:pt>
                  <c:pt idx="4">
                    <c:v>-0.19600000000000001</c:v>
                  </c:pt>
                  <c:pt idx="5">
                    <c:v>-0.1176</c:v>
                  </c:pt>
                  <c:pt idx="6">
                    <c:v>-5.8799999999999998E-2</c:v>
                  </c:pt>
                  <c:pt idx="7">
                    <c:v>-0.27440000000000003</c:v>
                  </c:pt>
                  <c:pt idx="8">
                    <c:v>-5.8799999999999998E-2</c:v>
                  </c:pt>
                  <c:pt idx="9">
                    <c:v>-9.8000000000000004E-2</c:v>
                  </c:pt>
                </c:numCache>
              </c:numRef>
            </c:plus>
            <c:minus>
              <c:numRef>
                <c:f>'T27 Numbers'!$L$28:$U$28</c:f>
                <c:numCache>
                  <c:formatCode>General</c:formatCode>
                  <c:ptCount val="10"/>
                  <c:pt idx="0">
                    <c:v>-1.1367999999999998</c:v>
                  </c:pt>
                  <c:pt idx="1">
                    <c:v>-0.58799999999999997</c:v>
                  </c:pt>
                  <c:pt idx="2">
                    <c:v>-0.78400000000000003</c:v>
                  </c:pt>
                  <c:pt idx="3">
                    <c:v>-0.37240000000000001</c:v>
                  </c:pt>
                  <c:pt idx="4">
                    <c:v>-0.19600000000000001</c:v>
                  </c:pt>
                  <c:pt idx="5">
                    <c:v>-0.1176</c:v>
                  </c:pt>
                  <c:pt idx="6">
                    <c:v>-5.8799999999999998E-2</c:v>
                  </c:pt>
                  <c:pt idx="7">
                    <c:v>-0.27440000000000003</c:v>
                  </c:pt>
                  <c:pt idx="8">
                    <c:v>-5.8799999999999998E-2</c:v>
                  </c:pt>
                  <c:pt idx="9">
                    <c:v>-9.8000000000000004E-2</c:v>
                  </c:pt>
                </c:numCache>
              </c:numRef>
            </c:minus>
          </c:errBars>
          <c:cat>
            <c:strRef>
              <c:f>'T27 Numbers'!$L$17:$U$17</c:f>
              <c:strCache>
                <c:ptCount val="10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Invalid</c:v>
                </c:pt>
                <c:pt idx="9">
                  <c:v>Missing</c:v>
                </c:pt>
              </c:strCache>
            </c:strRef>
          </c:cat>
          <c:val>
            <c:numRef>
              <c:f>'T27 Numbers'!$L$21:$U$21</c:f>
              <c:numCache>
                <c:formatCode>General</c:formatCode>
                <c:ptCount val="10"/>
                <c:pt idx="0">
                  <c:v>76.2</c:v>
                </c:pt>
                <c:pt idx="1">
                  <c:v>12.4</c:v>
                </c:pt>
                <c:pt idx="2">
                  <c:v>8.4</c:v>
                </c:pt>
                <c:pt idx="3">
                  <c:v>7.8</c:v>
                </c:pt>
                <c:pt idx="4">
                  <c:v>4.3</c:v>
                </c:pt>
                <c:pt idx="5">
                  <c:v>1</c:v>
                </c:pt>
                <c:pt idx="6">
                  <c:v>0.4</c:v>
                </c:pt>
                <c:pt idx="7">
                  <c:v>4.3999999999999995</c:v>
                </c:pt>
                <c:pt idx="8">
                  <c:v>0.4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A-4B9E-BE65-B82F1C93CBD2}"/>
            </c:ext>
          </c:extLst>
        </c:ser>
        <c:ser>
          <c:idx val="6"/>
          <c:order val="6"/>
          <c:tx>
            <c:strRef>
              <c:f>'T27 Numbers'!$J$22:$K$22</c:f>
              <c:strCache>
                <c:ptCount val="2"/>
                <c:pt idx="0">
                  <c:v>No Terms/Categories +</c:v>
                </c:pt>
                <c:pt idx="1">
                  <c:v>Old Instructions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'T27 Numbers'!$L$29:$U$29</c:f>
                <c:numCache>
                  <c:formatCode>General</c:formatCode>
                  <c:ptCount val="10"/>
                  <c:pt idx="0">
                    <c:v>-1.0192000000000001</c:v>
                  </c:pt>
                  <c:pt idx="1">
                    <c:v>-0.5292</c:v>
                  </c:pt>
                  <c:pt idx="2">
                    <c:v>-0.76439999999999997</c:v>
                  </c:pt>
                  <c:pt idx="3">
                    <c:v>-0.37240000000000001</c:v>
                  </c:pt>
                  <c:pt idx="4">
                    <c:v>-0.1764</c:v>
                  </c:pt>
                  <c:pt idx="5">
                    <c:v>-0.1176</c:v>
                  </c:pt>
                  <c:pt idx="6">
                    <c:v>-5.8799999999999998E-2</c:v>
                  </c:pt>
                  <c:pt idx="7">
                    <c:v>-0.27440000000000003</c:v>
                  </c:pt>
                  <c:pt idx="8">
                    <c:v>-7.8399999999999997E-2</c:v>
                  </c:pt>
                  <c:pt idx="9">
                    <c:v>-9.8000000000000004E-2</c:v>
                  </c:pt>
                </c:numCache>
              </c:numRef>
            </c:plus>
            <c:minus>
              <c:numRef>
                <c:f>'T27 Numbers'!$L$29:$U$29</c:f>
                <c:numCache>
                  <c:formatCode>General</c:formatCode>
                  <c:ptCount val="10"/>
                  <c:pt idx="0">
                    <c:v>-1.0192000000000001</c:v>
                  </c:pt>
                  <c:pt idx="1">
                    <c:v>-0.5292</c:v>
                  </c:pt>
                  <c:pt idx="2">
                    <c:v>-0.76439999999999997</c:v>
                  </c:pt>
                  <c:pt idx="3">
                    <c:v>-0.37240000000000001</c:v>
                  </c:pt>
                  <c:pt idx="4">
                    <c:v>-0.1764</c:v>
                  </c:pt>
                  <c:pt idx="5">
                    <c:v>-0.1176</c:v>
                  </c:pt>
                  <c:pt idx="6">
                    <c:v>-5.8799999999999998E-2</c:v>
                  </c:pt>
                  <c:pt idx="7">
                    <c:v>-0.27440000000000003</c:v>
                  </c:pt>
                  <c:pt idx="8">
                    <c:v>-7.8399999999999997E-2</c:v>
                  </c:pt>
                  <c:pt idx="9">
                    <c:v>-9.8000000000000004E-2</c:v>
                  </c:pt>
                </c:numCache>
              </c:numRef>
            </c:minus>
          </c:errBars>
          <c:cat>
            <c:strRef>
              <c:f>'T27 Numbers'!$L$17:$U$17</c:f>
              <c:strCache>
                <c:ptCount val="10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Invalid</c:v>
                </c:pt>
                <c:pt idx="9">
                  <c:v>Missing</c:v>
                </c:pt>
              </c:strCache>
            </c:strRef>
          </c:cat>
          <c:val>
            <c:numRef>
              <c:f>'T27 Numbers'!$L$22:$U$22</c:f>
              <c:numCache>
                <c:formatCode>General</c:formatCode>
                <c:ptCount val="10"/>
                <c:pt idx="0">
                  <c:v>76.5</c:v>
                </c:pt>
                <c:pt idx="1">
                  <c:v>11.899999999999999</c:v>
                </c:pt>
                <c:pt idx="2">
                  <c:v>8.2000000000000011</c:v>
                </c:pt>
                <c:pt idx="3">
                  <c:v>7.5</c:v>
                </c:pt>
                <c:pt idx="4">
                  <c:v>3.6999999999999997</c:v>
                </c:pt>
                <c:pt idx="5">
                  <c:v>1</c:v>
                </c:pt>
                <c:pt idx="6">
                  <c:v>0.3</c:v>
                </c:pt>
                <c:pt idx="7">
                  <c:v>4.3999999999999995</c:v>
                </c:pt>
                <c:pt idx="8">
                  <c:v>0.5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A-4B9E-BE65-B82F1C93CBD2}"/>
            </c:ext>
          </c:extLst>
        </c:ser>
        <c:ser>
          <c:idx val="7"/>
          <c:order val="7"/>
          <c:tx>
            <c:strRef>
              <c:f>'T27 Numbers'!$J$23:$K$23</c:f>
              <c:strCache>
                <c:ptCount val="2"/>
                <c:pt idx="0">
                  <c:v>No Terms/Categories +</c:v>
                </c:pt>
                <c:pt idx="1">
                  <c:v>New Instructions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'T27 Numbers'!$L$30:$U$30</c:f>
                <c:numCache>
                  <c:formatCode>General</c:formatCode>
                  <c:ptCount val="10"/>
                  <c:pt idx="0">
                    <c:v>-1.0387999999999999</c:v>
                  </c:pt>
                  <c:pt idx="1">
                    <c:v>-0.62719999999999998</c:v>
                  </c:pt>
                  <c:pt idx="2">
                    <c:v>-0.74480000000000002</c:v>
                  </c:pt>
                  <c:pt idx="3">
                    <c:v>-0.43119999999999997</c:v>
                  </c:pt>
                  <c:pt idx="4">
                    <c:v>-0.21559999999999999</c:v>
                  </c:pt>
                  <c:pt idx="5">
                    <c:v>-0.1176</c:v>
                  </c:pt>
                  <c:pt idx="6">
                    <c:v>-5.8799999999999998E-2</c:v>
                  </c:pt>
                  <c:pt idx="7">
                    <c:v>-0.27440000000000003</c:v>
                  </c:pt>
                  <c:pt idx="8">
                    <c:v>-5.8799999999999998E-2</c:v>
                  </c:pt>
                  <c:pt idx="9">
                    <c:v>-0.1176</c:v>
                  </c:pt>
                </c:numCache>
              </c:numRef>
            </c:plus>
            <c:minus>
              <c:numRef>
                <c:f>'T27 Numbers'!$L$30:$U$30</c:f>
                <c:numCache>
                  <c:formatCode>General</c:formatCode>
                  <c:ptCount val="10"/>
                  <c:pt idx="0">
                    <c:v>-1.0387999999999999</c:v>
                  </c:pt>
                  <c:pt idx="1">
                    <c:v>-0.62719999999999998</c:v>
                  </c:pt>
                  <c:pt idx="2">
                    <c:v>-0.74480000000000002</c:v>
                  </c:pt>
                  <c:pt idx="3">
                    <c:v>-0.43119999999999997</c:v>
                  </c:pt>
                  <c:pt idx="4">
                    <c:v>-0.21559999999999999</c:v>
                  </c:pt>
                  <c:pt idx="5">
                    <c:v>-0.1176</c:v>
                  </c:pt>
                  <c:pt idx="6">
                    <c:v>-5.8799999999999998E-2</c:v>
                  </c:pt>
                  <c:pt idx="7">
                    <c:v>-0.27440000000000003</c:v>
                  </c:pt>
                  <c:pt idx="8">
                    <c:v>-5.8799999999999998E-2</c:v>
                  </c:pt>
                  <c:pt idx="9">
                    <c:v>-0.1176</c:v>
                  </c:pt>
                </c:numCache>
              </c:numRef>
            </c:minus>
          </c:errBars>
          <c:cat>
            <c:strRef>
              <c:f>'T27 Numbers'!$L$17:$U$17</c:f>
              <c:strCache>
                <c:ptCount val="10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Invalid</c:v>
                </c:pt>
                <c:pt idx="9">
                  <c:v>Missing</c:v>
                </c:pt>
              </c:strCache>
            </c:strRef>
          </c:cat>
          <c:val>
            <c:numRef>
              <c:f>'T27 Numbers'!$L$23:$U$23</c:f>
              <c:numCache>
                <c:formatCode>General</c:formatCode>
                <c:ptCount val="10"/>
                <c:pt idx="0">
                  <c:v>76.3</c:v>
                </c:pt>
                <c:pt idx="1">
                  <c:v>12</c:v>
                </c:pt>
                <c:pt idx="2">
                  <c:v>8.4</c:v>
                </c:pt>
                <c:pt idx="3">
                  <c:v>7.8</c:v>
                </c:pt>
                <c:pt idx="4">
                  <c:v>4.1000000000000005</c:v>
                </c:pt>
                <c:pt idx="5">
                  <c:v>1.0999999999999999</c:v>
                </c:pt>
                <c:pt idx="6">
                  <c:v>0.4</c:v>
                </c:pt>
                <c:pt idx="7">
                  <c:v>4.2</c:v>
                </c:pt>
                <c:pt idx="8">
                  <c:v>0.4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3A-4B9E-BE65-B82F1C93C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394411392"/>
        <c:axId val="39442547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'T27 Numbers'!#REF!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'T27 Numbers'!$L$17:$U$17</c15:sqref>
                        </c15:formulaRef>
                      </c:ext>
                    </c:extLst>
                    <c:strCache>
                      <c:ptCount val="10"/>
                      <c:pt idx="0">
                        <c:v>White</c:v>
                      </c:pt>
                      <c:pt idx="1">
                        <c:v>Hispanic</c:v>
                      </c:pt>
                      <c:pt idx="2">
                        <c:v>Black</c:v>
                      </c:pt>
                      <c:pt idx="3">
                        <c:v>Asian</c:v>
                      </c:pt>
                      <c:pt idx="4">
                        <c:v>AIAN</c:v>
                      </c:pt>
                      <c:pt idx="5">
                        <c:v>MENA</c:v>
                      </c:pt>
                      <c:pt idx="6">
                        <c:v>NHPI</c:v>
                      </c:pt>
                      <c:pt idx="7">
                        <c:v>SOR</c:v>
                      </c:pt>
                      <c:pt idx="8">
                        <c:v>Invalid</c:v>
                      </c:pt>
                      <c:pt idx="9">
                        <c:v>Missing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'T27 Numbers'!#REF!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B23A-4B9E-BE65-B82F1C93CBD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'T27 Numbers'!#REF!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'T27 Numbers'!$L$17:$U$17</c15:sqref>
                        </c15:formulaRef>
                      </c:ext>
                    </c:extLst>
                    <c:strCache>
                      <c:ptCount val="10"/>
                      <c:pt idx="0">
                        <c:v>White</c:v>
                      </c:pt>
                      <c:pt idx="1">
                        <c:v>Hispanic</c:v>
                      </c:pt>
                      <c:pt idx="2">
                        <c:v>Black</c:v>
                      </c:pt>
                      <c:pt idx="3">
                        <c:v>Asian</c:v>
                      </c:pt>
                      <c:pt idx="4">
                        <c:v>AIAN</c:v>
                      </c:pt>
                      <c:pt idx="5">
                        <c:v>MENA</c:v>
                      </c:pt>
                      <c:pt idx="6">
                        <c:v>NHPI</c:v>
                      </c:pt>
                      <c:pt idx="7">
                        <c:v>SOR</c:v>
                      </c:pt>
                      <c:pt idx="8">
                        <c:v>Invalid</c:v>
                      </c:pt>
                      <c:pt idx="9">
                        <c:v>Missing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'T27 Numbers'!#REF!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23A-4B9E-BE65-B82F1C93CBD2}"/>
                  </c:ext>
                </c:extLst>
              </c15:ser>
            </c15:filteredBarSeries>
          </c:ext>
        </c:extLst>
      </c:barChart>
      <c:catAx>
        <c:axId val="39441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4425472"/>
        <c:crosses val="autoZero"/>
        <c:auto val="1"/>
        <c:lblAlgn val="ctr"/>
        <c:lblOffset val="100"/>
        <c:noMultiLvlLbl val="0"/>
      </c:catAx>
      <c:valAx>
        <c:axId val="394425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People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944113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'T30 Numbers'!$A$7</c:f>
              <c:strCache>
                <c:ptCount val="1"/>
                <c:pt idx="0">
                  <c:v>Old Instructions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'T30 Numbers'!$B$9:$J$9</c:f>
                <c:numCache>
                  <c:formatCode>General</c:formatCode>
                  <c:ptCount val="9"/>
                  <c:pt idx="0">
                    <c:v>0.62719999999999998</c:v>
                  </c:pt>
                  <c:pt idx="1">
                    <c:v>4.5667999999999997</c:v>
                  </c:pt>
                  <c:pt idx="2">
                    <c:v>1.0387999999999999</c:v>
                  </c:pt>
                  <c:pt idx="3">
                    <c:v>1.0192000000000001</c:v>
                  </c:pt>
                  <c:pt idx="4">
                    <c:v>24.147200000000002</c:v>
                  </c:pt>
                  <c:pt idx="5">
                    <c:v>28.263199999999998</c:v>
                  </c:pt>
                  <c:pt idx="6">
                    <c:v>29.89</c:v>
                  </c:pt>
                  <c:pt idx="8">
                    <c:v>2.9596</c:v>
                  </c:pt>
                </c:numCache>
              </c:numRef>
            </c:plus>
            <c:minus>
              <c:numRef>
                <c:f>'T30 Numbers'!$B$9:$J$9</c:f>
                <c:numCache>
                  <c:formatCode>General</c:formatCode>
                  <c:ptCount val="9"/>
                  <c:pt idx="0">
                    <c:v>0.62719999999999998</c:v>
                  </c:pt>
                  <c:pt idx="1">
                    <c:v>4.5667999999999997</c:v>
                  </c:pt>
                  <c:pt idx="2">
                    <c:v>1.0387999999999999</c:v>
                  </c:pt>
                  <c:pt idx="3">
                    <c:v>1.0192000000000001</c:v>
                  </c:pt>
                  <c:pt idx="4">
                    <c:v>24.147200000000002</c:v>
                  </c:pt>
                  <c:pt idx="5">
                    <c:v>28.263199999999998</c:v>
                  </c:pt>
                  <c:pt idx="6">
                    <c:v>29.89</c:v>
                  </c:pt>
                  <c:pt idx="8">
                    <c:v>2.9596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'T30 Numbers'!$B$6:$J$6</c:f>
              <c:strCache>
                <c:ptCount val="9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Multiple</c:v>
                </c:pt>
              </c:strCache>
            </c:strRef>
          </c:cat>
          <c:val>
            <c:numRef>
              <c:f>'T30 Numbers'!$B$7:$J$7</c:f>
              <c:numCache>
                <c:formatCode>General</c:formatCode>
                <c:ptCount val="9"/>
                <c:pt idx="0">
                  <c:v>95.1</c:v>
                </c:pt>
                <c:pt idx="1">
                  <c:v>68.400000000000006</c:v>
                </c:pt>
                <c:pt idx="2">
                  <c:v>97.3</c:v>
                </c:pt>
                <c:pt idx="3">
                  <c:v>97.6</c:v>
                </c:pt>
                <c:pt idx="4">
                  <c:v>83.4</c:v>
                </c:pt>
                <c:pt idx="5">
                  <c:v>53.9</c:v>
                </c:pt>
                <c:pt idx="6">
                  <c:v>41.5</c:v>
                </c:pt>
                <c:pt idx="8">
                  <c:v>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D-47F0-A768-3A8184FCBD58}"/>
            </c:ext>
          </c:extLst>
        </c:ser>
        <c:ser>
          <c:idx val="1"/>
          <c:order val="1"/>
          <c:tx>
            <c:strRef>
              <c:f>'T30 Numbers'!$A$8</c:f>
              <c:strCache>
                <c:ptCount val="1"/>
                <c:pt idx="0">
                  <c:v>New Instructions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'T30 Numbers'!$B$10:$J$10</c:f>
                <c:numCache>
                  <c:formatCode>General</c:formatCode>
                  <c:ptCount val="9"/>
                  <c:pt idx="0">
                    <c:v>0.58799999999999997</c:v>
                  </c:pt>
                  <c:pt idx="1">
                    <c:v>4.1551999999999998</c:v>
                  </c:pt>
                  <c:pt idx="2">
                    <c:v>1.4112</c:v>
                  </c:pt>
                  <c:pt idx="3">
                    <c:v>1.3132000000000001</c:v>
                  </c:pt>
                  <c:pt idx="4">
                    <c:v>11.4072</c:v>
                  </c:pt>
                  <c:pt idx="5">
                    <c:v>20.893599999999999</c:v>
                  </c:pt>
                  <c:pt idx="8">
                    <c:v>2.8224</c:v>
                  </c:pt>
                </c:numCache>
              </c:numRef>
            </c:plus>
            <c:minus>
              <c:numRef>
                <c:f>'T30 Numbers'!$B$10:$J$10</c:f>
                <c:numCache>
                  <c:formatCode>General</c:formatCode>
                  <c:ptCount val="9"/>
                  <c:pt idx="0">
                    <c:v>0.58799999999999997</c:v>
                  </c:pt>
                  <c:pt idx="1">
                    <c:v>4.1551999999999998</c:v>
                  </c:pt>
                  <c:pt idx="2">
                    <c:v>1.4112</c:v>
                  </c:pt>
                  <c:pt idx="3">
                    <c:v>1.3132000000000001</c:v>
                  </c:pt>
                  <c:pt idx="4">
                    <c:v>11.4072</c:v>
                  </c:pt>
                  <c:pt idx="5">
                    <c:v>20.893599999999999</c:v>
                  </c:pt>
                  <c:pt idx="8">
                    <c:v>2.8224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'T30 Numbers'!$B$6:$J$6</c:f>
              <c:strCache>
                <c:ptCount val="9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Multiple</c:v>
                </c:pt>
              </c:strCache>
            </c:strRef>
          </c:cat>
          <c:val>
            <c:numRef>
              <c:f>'T30 Numbers'!$B$8:$J$8</c:f>
              <c:numCache>
                <c:formatCode>General</c:formatCode>
                <c:ptCount val="9"/>
                <c:pt idx="0">
                  <c:v>94.9</c:v>
                </c:pt>
                <c:pt idx="1">
                  <c:v>67.599999999999994</c:v>
                </c:pt>
                <c:pt idx="2">
                  <c:v>96.9</c:v>
                </c:pt>
                <c:pt idx="3">
                  <c:v>96.2</c:v>
                </c:pt>
                <c:pt idx="4">
                  <c:v>90</c:v>
                </c:pt>
                <c:pt idx="5">
                  <c:v>67</c:v>
                </c:pt>
                <c:pt idx="8">
                  <c:v>66.400000000000006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D-47F0-A768-3A8184FCB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856064"/>
        <c:axId val="410861952"/>
      </c:barChart>
      <c:catAx>
        <c:axId val="41085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61952"/>
        <c:crosses val="autoZero"/>
        <c:auto val="1"/>
        <c:lblAlgn val="ctr"/>
        <c:lblOffset val="100"/>
        <c:noMultiLvlLbl val="0"/>
      </c:catAx>
      <c:valAx>
        <c:axId val="4108619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</a:t>
                </a:r>
                <a:r>
                  <a:rPr lang="en-US" dirty="0" smtClean="0"/>
                  <a:t>People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5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'T31 Numbers'!$A$8</c:f>
              <c:strCache>
                <c:ptCount val="1"/>
                <c:pt idx="0">
                  <c:v>Race/Origin Terms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'T31 Numbers'!$B$12:$J$12</c:f>
                <c:numCache>
                  <c:formatCode>General</c:formatCode>
                  <c:ptCount val="9"/>
                  <c:pt idx="0">
                    <c:v>0.72519999999999996</c:v>
                  </c:pt>
                  <c:pt idx="1">
                    <c:v>4.9587999999999992</c:v>
                  </c:pt>
                  <c:pt idx="2">
                    <c:v>1.5092000000000001</c:v>
                  </c:pt>
                  <c:pt idx="3">
                    <c:v>1.2152000000000001</c:v>
                  </c:pt>
                  <c:pt idx="4">
                    <c:v>5.5076000000000001</c:v>
                  </c:pt>
                  <c:pt idx="5">
                    <c:v>29.635199999999998</c:v>
                  </c:pt>
                  <c:pt idx="8">
                    <c:v>4.1551999999999998</c:v>
                  </c:pt>
                </c:numCache>
              </c:numRef>
            </c:plus>
            <c:minus>
              <c:numRef>
                <c:f>'T31 Numbers'!$B$12:$J$12</c:f>
                <c:numCache>
                  <c:formatCode>General</c:formatCode>
                  <c:ptCount val="9"/>
                  <c:pt idx="0">
                    <c:v>0.72519999999999996</c:v>
                  </c:pt>
                  <c:pt idx="1">
                    <c:v>4.9587999999999992</c:v>
                  </c:pt>
                  <c:pt idx="2">
                    <c:v>1.5092000000000001</c:v>
                  </c:pt>
                  <c:pt idx="3">
                    <c:v>1.2152000000000001</c:v>
                  </c:pt>
                  <c:pt idx="4">
                    <c:v>5.5076000000000001</c:v>
                  </c:pt>
                  <c:pt idx="5">
                    <c:v>29.635199999999998</c:v>
                  </c:pt>
                  <c:pt idx="8">
                    <c:v>4.1551999999999998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'T31 Numbers'!$B$7:$J$7</c:f>
              <c:strCache>
                <c:ptCount val="9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Multiple</c:v>
                </c:pt>
              </c:strCache>
            </c:strRef>
          </c:cat>
          <c:val>
            <c:numRef>
              <c:f>'T31 Numbers'!$B$8:$J$8</c:f>
              <c:numCache>
                <c:formatCode>General</c:formatCode>
                <c:ptCount val="9"/>
                <c:pt idx="0">
                  <c:v>95</c:v>
                </c:pt>
                <c:pt idx="1">
                  <c:v>65.7</c:v>
                </c:pt>
                <c:pt idx="2">
                  <c:v>96.8</c:v>
                </c:pt>
                <c:pt idx="3">
                  <c:v>97.5</c:v>
                </c:pt>
                <c:pt idx="4">
                  <c:v>97</c:v>
                </c:pt>
                <c:pt idx="5">
                  <c:v>65.3</c:v>
                </c:pt>
                <c:pt idx="8">
                  <c:v>64.099999999999994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81-4E40-98D0-05F016914642}"/>
            </c:ext>
          </c:extLst>
        </c:ser>
        <c:ser>
          <c:idx val="1"/>
          <c:order val="1"/>
          <c:tx>
            <c:strRef>
              <c:f>'T31 Numbers'!$A$9</c:f>
              <c:strCache>
                <c:ptCount val="1"/>
                <c:pt idx="0">
                  <c:v>Race/Ethnicity Terms</c:v>
                </c:pt>
              </c:strCache>
            </c:strRef>
          </c:tx>
          <c:spPr>
            <a:solidFill>
              <a:srgbClr val="FFCC00"/>
            </a:solidFill>
            <a:ln>
              <a:solidFill>
                <a:srgbClr val="FFCC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'T31 Numbers'!$B$13:$J$13</c:f>
                <c:numCache>
                  <c:formatCode>General</c:formatCode>
                  <c:ptCount val="9"/>
                  <c:pt idx="0">
                    <c:v>0.74480000000000002</c:v>
                  </c:pt>
                  <c:pt idx="1">
                    <c:v>4.9587999999999992</c:v>
                  </c:pt>
                  <c:pt idx="2">
                    <c:v>1.8815999999999999</c:v>
                  </c:pt>
                  <c:pt idx="3">
                    <c:v>1.764</c:v>
                  </c:pt>
                  <c:pt idx="4">
                    <c:v>12.132400000000001</c:v>
                  </c:pt>
                  <c:pt idx="5">
                    <c:v>15.385999999999999</c:v>
                  </c:pt>
                  <c:pt idx="6">
                    <c:v>35.946399999999997</c:v>
                  </c:pt>
                  <c:pt idx="8">
                    <c:v>3.6652</c:v>
                  </c:pt>
                </c:numCache>
              </c:numRef>
            </c:plus>
            <c:minus>
              <c:numRef>
                <c:f>'T31 Numbers'!$B$13:$J$13</c:f>
                <c:numCache>
                  <c:formatCode>General</c:formatCode>
                  <c:ptCount val="9"/>
                  <c:pt idx="0">
                    <c:v>0.74480000000000002</c:v>
                  </c:pt>
                  <c:pt idx="1">
                    <c:v>4.9587999999999992</c:v>
                  </c:pt>
                  <c:pt idx="2">
                    <c:v>1.8815999999999999</c:v>
                  </c:pt>
                  <c:pt idx="3">
                    <c:v>1.764</c:v>
                  </c:pt>
                  <c:pt idx="4">
                    <c:v>12.132400000000001</c:v>
                  </c:pt>
                  <c:pt idx="5">
                    <c:v>15.385999999999999</c:v>
                  </c:pt>
                  <c:pt idx="6">
                    <c:v>35.946399999999997</c:v>
                  </c:pt>
                  <c:pt idx="8">
                    <c:v>3.6652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'T31 Numbers'!$B$7:$J$7</c:f>
              <c:strCache>
                <c:ptCount val="9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Multiple</c:v>
                </c:pt>
              </c:strCache>
            </c:strRef>
          </c:cat>
          <c:val>
            <c:numRef>
              <c:f>'T31 Numbers'!$B$9:$J$9</c:f>
              <c:numCache>
                <c:formatCode>General</c:formatCode>
                <c:ptCount val="9"/>
                <c:pt idx="0">
                  <c:v>94.8</c:v>
                </c:pt>
                <c:pt idx="1">
                  <c:v>72.8</c:v>
                </c:pt>
                <c:pt idx="2">
                  <c:v>97</c:v>
                </c:pt>
                <c:pt idx="3">
                  <c:v>95.4</c:v>
                </c:pt>
                <c:pt idx="4">
                  <c:v>88</c:v>
                </c:pt>
                <c:pt idx="5">
                  <c:v>82.7</c:v>
                </c:pt>
                <c:pt idx="6">
                  <c:v>60.5</c:v>
                </c:pt>
                <c:pt idx="8">
                  <c:v>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81-4E40-98D0-05F016914642}"/>
            </c:ext>
          </c:extLst>
        </c:ser>
        <c:ser>
          <c:idx val="2"/>
          <c:order val="2"/>
          <c:tx>
            <c:strRef>
              <c:f>'T31 Numbers'!$A$10</c:f>
              <c:strCache>
                <c:ptCount val="1"/>
                <c:pt idx="0">
                  <c:v>No Terms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'T31 Numbers'!$B$14:$J$14</c:f>
                <c:numCache>
                  <c:formatCode>General</c:formatCode>
                  <c:ptCount val="9"/>
                  <c:pt idx="0">
                    <c:v>0.64680000000000004</c:v>
                  </c:pt>
                  <c:pt idx="1">
                    <c:v>5.6840000000000002</c:v>
                  </c:pt>
                  <c:pt idx="2">
                    <c:v>1.3523999999999998</c:v>
                  </c:pt>
                  <c:pt idx="3">
                    <c:v>0.96039999999999992</c:v>
                  </c:pt>
                  <c:pt idx="4">
                    <c:v>34.868400000000001</c:v>
                  </c:pt>
                  <c:pt idx="5">
                    <c:v>37.357599999999998</c:v>
                  </c:pt>
                  <c:pt idx="8">
                    <c:v>3.1752000000000002</c:v>
                  </c:pt>
                </c:numCache>
              </c:numRef>
            </c:plus>
            <c:minus>
              <c:numRef>
                <c:f>'T31 Numbers'!$B$14:$J$14</c:f>
                <c:numCache>
                  <c:formatCode>General</c:formatCode>
                  <c:ptCount val="9"/>
                  <c:pt idx="0">
                    <c:v>0.64680000000000004</c:v>
                  </c:pt>
                  <c:pt idx="1">
                    <c:v>5.6840000000000002</c:v>
                  </c:pt>
                  <c:pt idx="2">
                    <c:v>1.3523999999999998</c:v>
                  </c:pt>
                  <c:pt idx="3">
                    <c:v>0.96039999999999992</c:v>
                  </c:pt>
                  <c:pt idx="4">
                    <c:v>34.868400000000001</c:v>
                  </c:pt>
                  <c:pt idx="5">
                    <c:v>37.357599999999998</c:v>
                  </c:pt>
                  <c:pt idx="8">
                    <c:v>3.1752000000000002</c:v>
                  </c:pt>
                </c:numCache>
              </c:numRef>
            </c:minus>
            <c:spPr>
              <a:solidFill>
                <a:schemeClr val="tx1"/>
              </a:solidFill>
              <a:ln w="9525" cap="flat" cmpd="sng" algn="ctr">
                <a:solidFill>
                  <a:schemeClr val="tx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'T31 Numbers'!$B$7:$J$7</c:f>
              <c:strCache>
                <c:ptCount val="9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  <c:pt idx="8">
                  <c:v>Multiple</c:v>
                </c:pt>
              </c:strCache>
            </c:strRef>
          </c:cat>
          <c:val>
            <c:numRef>
              <c:f>'T31 Numbers'!$B$10:$J$10</c:f>
              <c:numCache>
                <c:formatCode>General</c:formatCode>
                <c:ptCount val="9"/>
                <c:pt idx="0">
                  <c:v>95.2</c:v>
                </c:pt>
                <c:pt idx="1">
                  <c:v>65.599999999999994</c:v>
                </c:pt>
                <c:pt idx="2">
                  <c:v>97.4</c:v>
                </c:pt>
                <c:pt idx="3">
                  <c:v>98.1</c:v>
                </c:pt>
                <c:pt idx="4">
                  <c:v>78</c:v>
                </c:pt>
                <c:pt idx="5">
                  <c:v>43.2</c:v>
                </c:pt>
                <c:pt idx="8">
                  <c:v>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81-4E40-98D0-05F016914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856064"/>
        <c:axId val="410861952"/>
      </c:barChart>
      <c:catAx>
        <c:axId val="41085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61952"/>
        <c:crosses val="autoZero"/>
        <c:auto val="1"/>
        <c:lblAlgn val="ctr"/>
        <c:lblOffset val="100"/>
        <c:noMultiLvlLbl val="0"/>
      </c:catAx>
      <c:valAx>
        <c:axId val="4108619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</a:t>
                </a:r>
                <a:r>
                  <a:rPr lang="en-US" dirty="0" smtClean="0"/>
                  <a:t>People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5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78980752405951E-2"/>
          <c:y val="8.8184042784125657E-2"/>
          <c:w val="0.91927657480314962"/>
          <c:h val="0.6801782014090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'T7 Numbers'!$A$13</c:f>
              <c:strCache>
                <c:ptCount val="1"/>
                <c:pt idx="0">
                  <c:v>Separate Questions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'T7 Numbers'!$B$17:$N$17</c:f>
                <c:numCache>
                  <c:formatCode>General</c:formatCode>
                  <c:ptCount val="13"/>
                  <c:pt idx="0">
                    <c:v>-3.9199999999999999E-2</c:v>
                  </c:pt>
                  <c:pt idx="1">
                    <c:v>-0.37240000000000001</c:v>
                  </c:pt>
                  <c:pt idx="2">
                    <c:v>-0.21559999999999999</c:v>
                  </c:pt>
                  <c:pt idx="3">
                    <c:v>-0.96039999999999992</c:v>
                  </c:pt>
                  <c:pt idx="4">
                    <c:v>-0.66639999999999999</c:v>
                  </c:pt>
                  <c:pt idx="5">
                    <c:v>-0.29399999999999998</c:v>
                  </c:pt>
                  <c:pt idx="6">
                    <c:v>-3.9199999999999999E-2</c:v>
                  </c:pt>
                  <c:pt idx="7">
                    <c:v>-3.9199999999999999E-2</c:v>
                  </c:pt>
                  <c:pt idx="8">
                    <c:v>-1.9599999999999999E-2</c:v>
                  </c:pt>
                  <c:pt idx="9">
                    <c:v>-1.9599999999999999E-2</c:v>
                  </c:pt>
                  <c:pt idx="10">
                    <c:v>-0.19600000000000001</c:v>
                  </c:pt>
                  <c:pt idx="11">
                    <c:v>-5.8799999999999998E-2</c:v>
                  </c:pt>
                  <c:pt idx="12">
                    <c:v>-7.8399999999999997E-2</c:v>
                  </c:pt>
                </c:numCache>
              </c:numRef>
            </c:plus>
            <c:minus>
              <c:numRef>
                <c:f>'T7 Numbers'!$B$17:$N$17</c:f>
                <c:numCache>
                  <c:formatCode>General</c:formatCode>
                  <c:ptCount val="13"/>
                  <c:pt idx="0">
                    <c:v>-3.9199999999999999E-2</c:v>
                  </c:pt>
                  <c:pt idx="1">
                    <c:v>-0.37240000000000001</c:v>
                  </c:pt>
                  <c:pt idx="2">
                    <c:v>-0.21559999999999999</c:v>
                  </c:pt>
                  <c:pt idx="3">
                    <c:v>-0.96039999999999992</c:v>
                  </c:pt>
                  <c:pt idx="4">
                    <c:v>-0.66639999999999999</c:v>
                  </c:pt>
                  <c:pt idx="5">
                    <c:v>-0.29399999999999998</c:v>
                  </c:pt>
                  <c:pt idx="6">
                    <c:v>-3.9199999999999999E-2</c:v>
                  </c:pt>
                  <c:pt idx="7">
                    <c:v>-3.9199999999999999E-2</c:v>
                  </c:pt>
                  <c:pt idx="8">
                    <c:v>-1.9599999999999999E-2</c:v>
                  </c:pt>
                  <c:pt idx="9">
                    <c:v>-1.9599999999999999E-2</c:v>
                  </c:pt>
                  <c:pt idx="10">
                    <c:v>-0.19600000000000001</c:v>
                  </c:pt>
                  <c:pt idx="11">
                    <c:v>-5.8799999999999998E-2</c:v>
                  </c:pt>
                  <c:pt idx="12">
                    <c:v>-7.8399999999999997E-2</c:v>
                  </c:pt>
                </c:numCache>
              </c:numRef>
            </c:minus>
          </c:errBars>
          <c:cat>
            <c:multiLvlStrRef>
              <c:f>'T7 Numbers'!$B$11:$N$12</c:f>
              <c:multiLvlStrCache>
                <c:ptCount val="13"/>
                <c:lvl>
                  <c:pt idx="0">
                    <c:v>Hispanic
Alone</c:v>
                  </c:pt>
                  <c:pt idx="1">
                    <c:v>Hispanic +
SOR alone</c:v>
                  </c:pt>
                  <c:pt idx="2">
                    <c:v>Hispanic +
Other Major Group(s)</c:v>
                  </c:pt>
                  <c:pt idx="3">
                    <c:v>White
alone</c:v>
                  </c:pt>
                  <c:pt idx="4">
                    <c:v>Black
alone</c:v>
                  </c:pt>
                  <c:pt idx="5">
                    <c:v>Asian
alone</c:v>
                  </c:pt>
                  <c:pt idx="6">
                    <c:v>AIAN
alone</c:v>
                  </c:pt>
                  <c:pt idx="7">
                    <c:v>MENA
alone</c:v>
                  </c:pt>
                  <c:pt idx="8">
                    <c:v>NHPI
alone</c:v>
                  </c:pt>
                  <c:pt idx="9">
                    <c:v>SOR
alone</c:v>
                  </c:pt>
                  <c:pt idx="10">
                    <c:v>Multiple
Responses</c:v>
                  </c:pt>
                </c:lvl>
                <c:lvl>
                  <c:pt idx="0">
                    <c:v>
Hispanic</c:v>
                  </c:pt>
                  <c:pt idx="3">
                    <c:v>
Not Hispanic</c:v>
                  </c:pt>
                  <c:pt idx="11">
                    <c:v>Invalid</c:v>
                  </c:pt>
                  <c:pt idx="12">
                    <c:v>Missing</c:v>
                  </c:pt>
                </c:lvl>
              </c:multiLvlStrCache>
            </c:multiLvlStrRef>
          </c:cat>
          <c:val>
            <c:numRef>
              <c:f>'T7 Numbers'!$B$13:$N$13</c:f>
              <c:numCache>
                <c:formatCode>General</c:formatCode>
                <c:ptCount val="13"/>
                <c:pt idx="0">
                  <c:v>0.4</c:v>
                </c:pt>
                <c:pt idx="1">
                  <c:v>4.4000000000000004</c:v>
                </c:pt>
                <c:pt idx="2">
                  <c:v>6.6</c:v>
                </c:pt>
                <c:pt idx="3">
                  <c:v>66.3</c:v>
                </c:pt>
                <c:pt idx="4">
                  <c:v>6.7</c:v>
                </c:pt>
                <c:pt idx="5">
                  <c:v>6.1</c:v>
                </c:pt>
                <c:pt idx="6">
                  <c:v>0.3</c:v>
                </c:pt>
                <c:pt idx="7">
                  <c:v>0.3</c:v>
                </c:pt>
                <c:pt idx="8">
                  <c:v>0.1</c:v>
                </c:pt>
                <c:pt idx="9">
                  <c:v>0.2</c:v>
                </c:pt>
                <c:pt idx="10">
                  <c:v>7.1</c:v>
                </c:pt>
                <c:pt idx="11">
                  <c:v>0.6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41-4C5B-80C9-F176E160F1CF}"/>
            </c:ext>
          </c:extLst>
        </c:ser>
        <c:ser>
          <c:idx val="1"/>
          <c:order val="1"/>
          <c:tx>
            <c:strRef>
              <c:f>'T7 Numbers'!$A$14</c:f>
              <c:strCache>
                <c:ptCount val="1"/>
                <c:pt idx="0">
                  <c:v>Combined Question with Write-In Response Areas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'T7 Numbers'!$B$18:$N$18</c:f>
                <c:numCache>
                  <c:formatCode>General</c:formatCode>
                  <c:ptCount val="13"/>
                  <c:pt idx="0">
                    <c:v>-0.56839999999999991</c:v>
                  </c:pt>
                  <c:pt idx="1">
                    <c:v>-1.9599999999999999E-2</c:v>
                  </c:pt>
                  <c:pt idx="2">
                    <c:v>-0.13720000000000002</c:v>
                  </c:pt>
                  <c:pt idx="3">
                    <c:v>-0.90160000000000007</c:v>
                  </c:pt>
                  <c:pt idx="4">
                    <c:v>-0.64680000000000004</c:v>
                  </c:pt>
                  <c:pt idx="5">
                    <c:v>-0.29399999999999998</c:v>
                  </c:pt>
                  <c:pt idx="6">
                    <c:v>-3.9199999999999999E-2</c:v>
                  </c:pt>
                  <c:pt idx="7">
                    <c:v>-3.9199999999999999E-2</c:v>
                  </c:pt>
                  <c:pt idx="8">
                    <c:v>-1.9599999999999999E-2</c:v>
                  </c:pt>
                  <c:pt idx="9">
                    <c:v>-1.9599999999999999E-2</c:v>
                  </c:pt>
                  <c:pt idx="10">
                    <c:v>-0.1764</c:v>
                  </c:pt>
                  <c:pt idx="11">
                    <c:v>-3.9199999999999999E-2</c:v>
                  </c:pt>
                  <c:pt idx="12">
                    <c:v>-7.8399999999999997E-2</c:v>
                  </c:pt>
                </c:numCache>
              </c:numRef>
            </c:plus>
            <c:minus>
              <c:numRef>
                <c:f>'T7 Numbers'!$B$18:$N$18</c:f>
                <c:numCache>
                  <c:formatCode>General</c:formatCode>
                  <c:ptCount val="13"/>
                  <c:pt idx="0">
                    <c:v>-0.56839999999999991</c:v>
                  </c:pt>
                  <c:pt idx="1">
                    <c:v>-1.9599999999999999E-2</c:v>
                  </c:pt>
                  <c:pt idx="2">
                    <c:v>-0.13720000000000002</c:v>
                  </c:pt>
                  <c:pt idx="3">
                    <c:v>-0.90160000000000007</c:v>
                  </c:pt>
                  <c:pt idx="4">
                    <c:v>-0.64680000000000004</c:v>
                  </c:pt>
                  <c:pt idx="5">
                    <c:v>-0.29399999999999998</c:v>
                  </c:pt>
                  <c:pt idx="6">
                    <c:v>-3.9199999999999999E-2</c:v>
                  </c:pt>
                  <c:pt idx="7">
                    <c:v>-3.9199999999999999E-2</c:v>
                  </c:pt>
                  <c:pt idx="8">
                    <c:v>-1.9599999999999999E-2</c:v>
                  </c:pt>
                  <c:pt idx="9">
                    <c:v>-1.9599999999999999E-2</c:v>
                  </c:pt>
                  <c:pt idx="10">
                    <c:v>-0.1764</c:v>
                  </c:pt>
                  <c:pt idx="11">
                    <c:v>-3.9199999999999999E-2</c:v>
                  </c:pt>
                  <c:pt idx="12">
                    <c:v>-7.8399999999999997E-2</c:v>
                  </c:pt>
                </c:numCache>
              </c:numRef>
            </c:minus>
          </c:errBars>
          <c:cat>
            <c:multiLvlStrRef>
              <c:f>'T7 Numbers'!$B$11:$N$12</c:f>
              <c:multiLvlStrCache>
                <c:ptCount val="13"/>
                <c:lvl>
                  <c:pt idx="0">
                    <c:v>Hispanic
Alone</c:v>
                  </c:pt>
                  <c:pt idx="1">
                    <c:v>Hispanic +
SOR alone</c:v>
                  </c:pt>
                  <c:pt idx="2">
                    <c:v>Hispanic +
Other Major Group(s)</c:v>
                  </c:pt>
                  <c:pt idx="3">
                    <c:v>White
alone</c:v>
                  </c:pt>
                  <c:pt idx="4">
                    <c:v>Black
alone</c:v>
                  </c:pt>
                  <c:pt idx="5">
                    <c:v>Asian
alone</c:v>
                  </c:pt>
                  <c:pt idx="6">
                    <c:v>AIAN
alone</c:v>
                  </c:pt>
                  <c:pt idx="7">
                    <c:v>MENA
alone</c:v>
                  </c:pt>
                  <c:pt idx="8">
                    <c:v>NHPI
alone</c:v>
                  </c:pt>
                  <c:pt idx="9">
                    <c:v>SOR
alone</c:v>
                  </c:pt>
                  <c:pt idx="10">
                    <c:v>Multiple
Responses</c:v>
                  </c:pt>
                </c:lvl>
                <c:lvl>
                  <c:pt idx="0">
                    <c:v>
Hispanic</c:v>
                  </c:pt>
                  <c:pt idx="3">
                    <c:v>
Not Hispanic</c:v>
                  </c:pt>
                  <c:pt idx="11">
                    <c:v>Invalid</c:v>
                  </c:pt>
                  <c:pt idx="12">
                    <c:v>Missing</c:v>
                  </c:pt>
                </c:lvl>
              </c:multiLvlStrCache>
            </c:multiLvlStrRef>
          </c:cat>
          <c:val>
            <c:numRef>
              <c:f>'T7 Numbers'!$B$14:$N$14</c:f>
              <c:numCache>
                <c:formatCode>General</c:formatCode>
                <c:ptCount val="13"/>
                <c:pt idx="0">
                  <c:v>8.9</c:v>
                </c:pt>
                <c:pt idx="1">
                  <c:v>0.1</c:v>
                </c:pt>
                <c:pt idx="2">
                  <c:v>3.6</c:v>
                </c:pt>
                <c:pt idx="3">
                  <c:v>65.400000000000006</c:v>
                </c:pt>
                <c:pt idx="4">
                  <c:v>6.7</c:v>
                </c:pt>
                <c:pt idx="5">
                  <c:v>6.3</c:v>
                </c:pt>
                <c:pt idx="6">
                  <c:v>0.3</c:v>
                </c:pt>
                <c:pt idx="7">
                  <c:v>0.3</c:v>
                </c:pt>
                <c:pt idx="8">
                  <c:v>0.1</c:v>
                </c:pt>
                <c:pt idx="9">
                  <c:v>0.1</c:v>
                </c:pt>
                <c:pt idx="10">
                  <c:v>7.2</c:v>
                </c:pt>
                <c:pt idx="11">
                  <c:v>0.3</c:v>
                </c:pt>
                <c:pt idx="1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41-4C5B-80C9-F176E160F1CF}"/>
            </c:ext>
          </c:extLst>
        </c:ser>
        <c:ser>
          <c:idx val="2"/>
          <c:order val="2"/>
          <c:tx>
            <c:strRef>
              <c:f>'T7 Numbers'!$A$15</c:f>
              <c:strCache>
                <c:ptCount val="1"/>
                <c:pt idx="0">
                  <c:v>Combined Question with Detailed Checkboxes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'T7 Numbers'!$B$19:$N$19</c:f>
                <c:numCache>
                  <c:formatCode>General</c:formatCode>
                  <c:ptCount val="13"/>
                  <c:pt idx="0">
                    <c:v>-0.56839999999999991</c:v>
                  </c:pt>
                  <c:pt idx="1">
                    <c:v>-1.9599999999999999E-2</c:v>
                  </c:pt>
                  <c:pt idx="2">
                    <c:v>-0.13720000000000002</c:v>
                  </c:pt>
                  <c:pt idx="3">
                    <c:v>-0.92119999999999991</c:v>
                  </c:pt>
                  <c:pt idx="4">
                    <c:v>-0.66639999999999999</c:v>
                  </c:pt>
                  <c:pt idx="5">
                    <c:v>-0.25480000000000003</c:v>
                  </c:pt>
                  <c:pt idx="6">
                    <c:v>-3.9199999999999999E-2</c:v>
                  </c:pt>
                  <c:pt idx="7">
                    <c:v>-3.9199999999999999E-2</c:v>
                  </c:pt>
                  <c:pt idx="8">
                    <c:v>-1.9599999999999999E-2</c:v>
                  </c:pt>
                  <c:pt idx="9">
                    <c:v>-1.9599999999999999E-2</c:v>
                  </c:pt>
                  <c:pt idx="10">
                    <c:v>-0.19600000000000001</c:v>
                  </c:pt>
                  <c:pt idx="11">
                    <c:v>-3.9199999999999999E-2</c:v>
                  </c:pt>
                  <c:pt idx="12">
                    <c:v>-7.8399999999999997E-2</c:v>
                  </c:pt>
                </c:numCache>
              </c:numRef>
            </c:plus>
            <c:minus>
              <c:numRef>
                <c:f>'T7 Numbers'!$B$19:$N$19</c:f>
                <c:numCache>
                  <c:formatCode>General</c:formatCode>
                  <c:ptCount val="13"/>
                  <c:pt idx="0">
                    <c:v>-0.56839999999999991</c:v>
                  </c:pt>
                  <c:pt idx="1">
                    <c:v>-1.9599999999999999E-2</c:v>
                  </c:pt>
                  <c:pt idx="2">
                    <c:v>-0.13720000000000002</c:v>
                  </c:pt>
                  <c:pt idx="3">
                    <c:v>-0.92119999999999991</c:v>
                  </c:pt>
                  <c:pt idx="4">
                    <c:v>-0.66639999999999999</c:v>
                  </c:pt>
                  <c:pt idx="5">
                    <c:v>-0.25480000000000003</c:v>
                  </c:pt>
                  <c:pt idx="6">
                    <c:v>-3.9199999999999999E-2</c:v>
                  </c:pt>
                  <c:pt idx="7">
                    <c:v>-3.9199999999999999E-2</c:v>
                  </c:pt>
                  <c:pt idx="8">
                    <c:v>-1.9599999999999999E-2</c:v>
                  </c:pt>
                  <c:pt idx="9">
                    <c:v>-1.9599999999999999E-2</c:v>
                  </c:pt>
                  <c:pt idx="10">
                    <c:v>-0.19600000000000001</c:v>
                  </c:pt>
                  <c:pt idx="11">
                    <c:v>-3.9199999999999999E-2</c:v>
                  </c:pt>
                  <c:pt idx="12">
                    <c:v>-7.8399999999999997E-2</c:v>
                  </c:pt>
                </c:numCache>
              </c:numRef>
            </c:minus>
          </c:errBars>
          <c:cat>
            <c:multiLvlStrRef>
              <c:f>'T7 Numbers'!$B$11:$N$12</c:f>
              <c:multiLvlStrCache>
                <c:ptCount val="13"/>
                <c:lvl>
                  <c:pt idx="0">
                    <c:v>Hispanic
Alone</c:v>
                  </c:pt>
                  <c:pt idx="1">
                    <c:v>Hispanic +
SOR alone</c:v>
                  </c:pt>
                  <c:pt idx="2">
                    <c:v>Hispanic +
Other Major Group(s)</c:v>
                  </c:pt>
                  <c:pt idx="3">
                    <c:v>White
alone</c:v>
                  </c:pt>
                  <c:pt idx="4">
                    <c:v>Black
alone</c:v>
                  </c:pt>
                  <c:pt idx="5">
                    <c:v>Asian
alone</c:v>
                  </c:pt>
                  <c:pt idx="6">
                    <c:v>AIAN
alone</c:v>
                  </c:pt>
                  <c:pt idx="7">
                    <c:v>MENA
alone</c:v>
                  </c:pt>
                  <c:pt idx="8">
                    <c:v>NHPI
alone</c:v>
                  </c:pt>
                  <c:pt idx="9">
                    <c:v>SOR
alone</c:v>
                  </c:pt>
                  <c:pt idx="10">
                    <c:v>Multiple
Responses</c:v>
                  </c:pt>
                </c:lvl>
                <c:lvl>
                  <c:pt idx="0">
                    <c:v>
Hispanic</c:v>
                  </c:pt>
                  <c:pt idx="3">
                    <c:v>
Not Hispanic</c:v>
                  </c:pt>
                  <c:pt idx="11">
                    <c:v>Invalid</c:v>
                  </c:pt>
                  <c:pt idx="12">
                    <c:v>Missing</c:v>
                  </c:pt>
                </c:lvl>
              </c:multiLvlStrCache>
            </c:multiLvlStrRef>
          </c:cat>
          <c:val>
            <c:numRef>
              <c:f>'T7 Numbers'!$B$15:$N$15</c:f>
              <c:numCache>
                <c:formatCode>General</c:formatCode>
                <c:ptCount val="13"/>
                <c:pt idx="0">
                  <c:v>8.9</c:v>
                </c:pt>
                <c:pt idx="1">
                  <c:v>0.1</c:v>
                </c:pt>
                <c:pt idx="2">
                  <c:v>3.3</c:v>
                </c:pt>
                <c:pt idx="3">
                  <c:v>66.7</c:v>
                </c:pt>
                <c:pt idx="4">
                  <c:v>6.9</c:v>
                </c:pt>
                <c:pt idx="5">
                  <c:v>6.2</c:v>
                </c:pt>
                <c:pt idx="6">
                  <c:v>0.3</c:v>
                </c:pt>
                <c:pt idx="7">
                  <c:v>0.3</c:v>
                </c:pt>
                <c:pt idx="8">
                  <c:v>0.1</c:v>
                </c:pt>
                <c:pt idx="9">
                  <c:v>0.1</c:v>
                </c:pt>
                <c:pt idx="10">
                  <c:v>6</c:v>
                </c:pt>
                <c:pt idx="11">
                  <c:v>0.3</c:v>
                </c:pt>
                <c:pt idx="1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41-4C5B-80C9-F176E160F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737728"/>
        <c:axId val="287739264"/>
      </c:barChart>
      <c:catAx>
        <c:axId val="287737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7739264"/>
        <c:crosses val="autoZero"/>
        <c:auto val="1"/>
        <c:lblAlgn val="ctr"/>
        <c:lblOffset val="100"/>
        <c:noMultiLvlLbl val="0"/>
      </c:catAx>
      <c:valAx>
        <c:axId val="287739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People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77377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'T17 Numbers'!$L$3</c:f>
              <c:strCache>
                <c:ptCount val="1"/>
                <c:pt idx="0">
                  <c:v>Separate Questions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'T17 Numbers'!$B$9:$K$9</c:f>
                <c:numCache>
                  <c:formatCode>General</c:formatCode>
                  <c:ptCount val="10"/>
                  <c:pt idx="0">
                    <c:v>-0.90160000000000007</c:v>
                  </c:pt>
                  <c:pt idx="1">
                    <c:v>-0.23519999999999999</c:v>
                  </c:pt>
                  <c:pt idx="2">
                    <c:v>-0.13720000000000002</c:v>
                  </c:pt>
                  <c:pt idx="3">
                    <c:v>-0.1764</c:v>
                  </c:pt>
                  <c:pt idx="4">
                    <c:v>-3.9199999999999999E-2</c:v>
                  </c:pt>
                  <c:pt idx="5">
                    <c:v>-5.8799999999999998E-2</c:v>
                  </c:pt>
                  <c:pt idx="6">
                    <c:v>-1.8032000000000001</c:v>
                  </c:pt>
                  <c:pt idx="7">
                    <c:v>-1.4307999999999998</c:v>
                  </c:pt>
                  <c:pt idx="8">
                    <c:v>-0.21559999999999999</c:v>
                  </c:pt>
                  <c:pt idx="9">
                    <c:v>-0.27440000000000003</c:v>
                  </c:pt>
                </c:numCache>
              </c:numRef>
            </c:plus>
            <c:minus>
              <c:numRef>
                <c:f>'T17 Numbers'!$B$9:$K$9</c:f>
                <c:numCache>
                  <c:formatCode>General</c:formatCode>
                  <c:ptCount val="10"/>
                  <c:pt idx="0">
                    <c:v>-0.90160000000000007</c:v>
                  </c:pt>
                  <c:pt idx="1">
                    <c:v>-0.23519999999999999</c:v>
                  </c:pt>
                  <c:pt idx="2">
                    <c:v>-0.13720000000000002</c:v>
                  </c:pt>
                  <c:pt idx="3">
                    <c:v>-0.1764</c:v>
                  </c:pt>
                  <c:pt idx="4">
                    <c:v>-3.9199999999999999E-2</c:v>
                  </c:pt>
                  <c:pt idx="5">
                    <c:v>-5.8799999999999998E-2</c:v>
                  </c:pt>
                  <c:pt idx="6">
                    <c:v>-1.8032000000000001</c:v>
                  </c:pt>
                  <c:pt idx="7">
                    <c:v>-1.4307999999999998</c:v>
                  </c:pt>
                  <c:pt idx="8">
                    <c:v>-0.21559999999999999</c:v>
                  </c:pt>
                  <c:pt idx="9">
                    <c:v>-0.27440000000000003</c:v>
                  </c:pt>
                </c:numCache>
              </c:numRef>
            </c:minus>
          </c:errBars>
          <c:cat>
            <c:strRef>
              <c:f>'T17 Numbers'!$M$2:$V$2</c:f>
              <c:strCache>
                <c:ptCount val="10"/>
                <c:pt idx="0">
                  <c:v>White alone</c:v>
                </c:pt>
                <c:pt idx="1">
                  <c:v>Black alone</c:v>
                </c:pt>
                <c:pt idx="2">
                  <c:v>Asian alone</c:v>
                </c:pt>
                <c:pt idx="3">
                  <c:v>AIAN alone</c:v>
                </c:pt>
                <c:pt idx="4">
                  <c:v>MENA alone</c:v>
                </c:pt>
                <c:pt idx="5">
                  <c:v>NHPI alone</c:v>
                </c:pt>
                <c:pt idx="6">
                  <c:v>SOR alone</c:v>
                </c:pt>
                <c:pt idx="7">
                  <c:v>Two or More</c:v>
                </c:pt>
                <c:pt idx="8">
                  <c:v>Invalid</c:v>
                </c:pt>
                <c:pt idx="9">
                  <c:v>No Other Major Categories Reported</c:v>
                </c:pt>
              </c:strCache>
            </c:strRef>
          </c:cat>
          <c:val>
            <c:numRef>
              <c:f>'T17 Numbers'!$M$3:$V$3</c:f>
              <c:numCache>
                <c:formatCode>General</c:formatCode>
                <c:ptCount val="10"/>
                <c:pt idx="0">
                  <c:v>16.5</c:v>
                </c:pt>
                <c:pt idx="1">
                  <c:v>1.4000000000000001</c:v>
                </c:pt>
                <c:pt idx="2">
                  <c:v>0.70000000000000007</c:v>
                </c:pt>
                <c:pt idx="3">
                  <c:v>1</c:v>
                </c:pt>
                <c:pt idx="4">
                  <c:v>0.1</c:v>
                </c:pt>
                <c:pt idx="5">
                  <c:v>0.1</c:v>
                </c:pt>
                <c:pt idx="6">
                  <c:v>39</c:v>
                </c:pt>
                <c:pt idx="7">
                  <c:v>38.200000000000003</c:v>
                </c:pt>
                <c:pt idx="8">
                  <c:v>1.0999999999999999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6-4E1E-9F2A-EE68C52D0821}"/>
            </c:ext>
          </c:extLst>
        </c:ser>
        <c:ser>
          <c:idx val="1"/>
          <c:order val="1"/>
          <c:tx>
            <c:strRef>
              <c:f>'T17 Numbers'!$L$4</c:f>
              <c:strCache>
                <c:ptCount val="1"/>
                <c:pt idx="0">
                  <c:v>Combined Question with Write-In Response Areas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'T17 Numbers'!$B$10:$K$10</c:f>
                <c:numCache>
                  <c:formatCode>General</c:formatCode>
                  <c:ptCount val="10"/>
                  <c:pt idx="0">
                    <c:v>-1.4896</c:v>
                  </c:pt>
                  <c:pt idx="1">
                    <c:v>-0.1764</c:v>
                  </c:pt>
                  <c:pt idx="2">
                    <c:v>-0.13720000000000002</c:v>
                  </c:pt>
                  <c:pt idx="3">
                    <c:v>-0.21559999999999999</c:v>
                  </c:pt>
                  <c:pt idx="4">
                    <c:v>-5.8799999999999998E-2</c:v>
                  </c:pt>
                  <c:pt idx="5">
                    <c:v>-3.9199999999999999E-2</c:v>
                  </c:pt>
                  <c:pt idx="6">
                    <c:v>-0.13720000000000002</c:v>
                  </c:pt>
                  <c:pt idx="7">
                    <c:v>-0.49</c:v>
                  </c:pt>
                  <c:pt idx="8">
                    <c:v>-0.13720000000000002</c:v>
                  </c:pt>
                  <c:pt idx="9">
                    <c:v>-1.8228</c:v>
                  </c:pt>
                </c:numCache>
              </c:numRef>
            </c:plus>
            <c:minus>
              <c:numRef>
                <c:f>'T17 Numbers'!$B$10:$K$10</c:f>
                <c:numCache>
                  <c:formatCode>General</c:formatCode>
                  <c:ptCount val="10"/>
                  <c:pt idx="0">
                    <c:v>-1.4896</c:v>
                  </c:pt>
                  <c:pt idx="1">
                    <c:v>-0.1764</c:v>
                  </c:pt>
                  <c:pt idx="2">
                    <c:v>-0.13720000000000002</c:v>
                  </c:pt>
                  <c:pt idx="3">
                    <c:v>-0.21559999999999999</c:v>
                  </c:pt>
                  <c:pt idx="4">
                    <c:v>-5.8799999999999998E-2</c:v>
                  </c:pt>
                  <c:pt idx="5">
                    <c:v>-3.9199999999999999E-2</c:v>
                  </c:pt>
                  <c:pt idx="6">
                    <c:v>-0.13720000000000002</c:v>
                  </c:pt>
                  <c:pt idx="7">
                    <c:v>-0.49</c:v>
                  </c:pt>
                  <c:pt idx="8">
                    <c:v>-0.13720000000000002</c:v>
                  </c:pt>
                  <c:pt idx="9">
                    <c:v>-1.8228</c:v>
                  </c:pt>
                </c:numCache>
              </c:numRef>
            </c:minus>
          </c:errBars>
          <c:cat>
            <c:strRef>
              <c:f>'T17 Numbers'!$M$2:$V$2</c:f>
              <c:strCache>
                <c:ptCount val="10"/>
                <c:pt idx="0">
                  <c:v>White alone</c:v>
                </c:pt>
                <c:pt idx="1">
                  <c:v>Black alone</c:v>
                </c:pt>
                <c:pt idx="2">
                  <c:v>Asian alone</c:v>
                </c:pt>
                <c:pt idx="3">
                  <c:v>AIAN alone</c:v>
                </c:pt>
                <c:pt idx="4">
                  <c:v>MENA alone</c:v>
                </c:pt>
                <c:pt idx="5">
                  <c:v>NHPI alone</c:v>
                </c:pt>
                <c:pt idx="6">
                  <c:v>SOR alone</c:v>
                </c:pt>
                <c:pt idx="7">
                  <c:v>Two or More</c:v>
                </c:pt>
                <c:pt idx="8">
                  <c:v>Invalid</c:v>
                </c:pt>
                <c:pt idx="9">
                  <c:v>No Other Major Categories Reported</c:v>
                </c:pt>
              </c:strCache>
            </c:strRef>
          </c:cat>
          <c:val>
            <c:numRef>
              <c:f>'T17 Numbers'!$M$4:$V$4</c:f>
              <c:numCache>
                <c:formatCode>General</c:formatCode>
                <c:ptCount val="10"/>
                <c:pt idx="0">
                  <c:v>19.400000000000002</c:v>
                </c:pt>
                <c:pt idx="1">
                  <c:v>1.3</c:v>
                </c:pt>
                <c:pt idx="2">
                  <c:v>0.8</c:v>
                </c:pt>
                <c:pt idx="3">
                  <c:v>1.3</c:v>
                </c:pt>
                <c:pt idx="4">
                  <c:v>0.1</c:v>
                </c:pt>
                <c:pt idx="5">
                  <c:v>0.1</c:v>
                </c:pt>
                <c:pt idx="6">
                  <c:v>0.6</c:v>
                </c:pt>
                <c:pt idx="7">
                  <c:v>5.5</c:v>
                </c:pt>
                <c:pt idx="8">
                  <c:v>0.8</c:v>
                </c:pt>
                <c:pt idx="9">
                  <c:v>70.099999999999994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76-4E1E-9F2A-EE68C52D0821}"/>
            </c:ext>
          </c:extLst>
        </c:ser>
        <c:ser>
          <c:idx val="2"/>
          <c:order val="2"/>
          <c:tx>
            <c:strRef>
              <c:f>'T17 Numbers'!$L$5</c:f>
              <c:strCache>
                <c:ptCount val="1"/>
                <c:pt idx="0">
                  <c:v>Combined Question with Detailed Checkboxes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'T17 Numbers'!$B$11:$K$11</c:f>
                <c:numCache>
                  <c:formatCode>General</c:formatCode>
                  <c:ptCount val="10"/>
                  <c:pt idx="0">
                    <c:v>-1.4503999999999999</c:v>
                  </c:pt>
                  <c:pt idx="1">
                    <c:v>-0.23519999999999999</c:v>
                  </c:pt>
                  <c:pt idx="2">
                    <c:v>-0.15679999999999999</c:v>
                  </c:pt>
                  <c:pt idx="3">
                    <c:v>-0.13720000000000002</c:v>
                  </c:pt>
                  <c:pt idx="4">
                    <c:v>-3.9199999999999999E-2</c:v>
                  </c:pt>
                  <c:pt idx="5">
                    <c:v>-1.9599999999999999E-2</c:v>
                  </c:pt>
                  <c:pt idx="6">
                    <c:v>-0.1764</c:v>
                  </c:pt>
                  <c:pt idx="7">
                    <c:v>-0.47039999999999998</c:v>
                  </c:pt>
                  <c:pt idx="8">
                    <c:v>-0.1176</c:v>
                  </c:pt>
                  <c:pt idx="9">
                    <c:v>-1.7836000000000001</c:v>
                  </c:pt>
                </c:numCache>
              </c:numRef>
            </c:plus>
            <c:minus>
              <c:numRef>
                <c:f>'T17 Numbers'!$B$11:$K$11</c:f>
                <c:numCache>
                  <c:formatCode>General</c:formatCode>
                  <c:ptCount val="10"/>
                  <c:pt idx="0">
                    <c:v>-1.4503999999999999</c:v>
                  </c:pt>
                  <c:pt idx="1">
                    <c:v>-0.23519999999999999</c:v>
                  </c:pt>
                  <c:pt idx="2">
                    <c:v>-0.15679999999999999</c:v>
                  </c:pt>
                  <c:pt idx="3">
                    <c:v>-0.13720000000000002</c:v>
                  </c:pt>
                  <c:pt idx="4">
                    <c:v>-3.9199999999999999E-2</c:v>
                  </c:pt>
                  <c:pt idx="5">
                    <c:v>-1.9599999999999999E-2</c:v>
                  </c:pt>
                  <c:pt idx="6">
                    <c:v>-0.1764</c:v>
                  </c:pt>
                  <c:pt idx="7">
                    <c:v>-0.47039999999999998</c:v>
                  </c:pt>
                  <c:pt idx="8">
                    <c:v>-0.1176</c:v>
                  </c:pt>
                  <c:pt idx="9">
                    <c:v>-1.7836000000000001</c:v>
                  </c:pt>
                </c:numCache>
              </c:numRef>
            </c:minus>
          </c:errBars>
          <c:cat>
            <c:strRef>
              <c:f>'T17 Numbers'!$M$2:$V$2</c:f>
              <c:strCache>
                <c:ptCount val="10"/>
                <c:pt idx="0">
                  <c:v>White alone</c:v>
                </c:pt>
                <c:pt idx="1">
                  <c:v>Black alone</c:v>
                </c:pt>
                <c:pt idx="2">
                  <c:v>Asian alone</c:v>
                </c:pt>
                <c:pt idx="3">
                  <c:v>AIAN alone</c:v>
                </c:pt>
                <c:pt idx="4">
                  <c:v>MENA alone</c:v>
                </c:pt>
                <c:pt idx="5">
                  <c:v>NHPI alone</c:v>
                </c:pt>
                <c:pt idx="6">
                  <c:v>SOR alone</c:v>
                </c:pt>
                <c:pt idx="7">
                  <c:v>Two or More</c:v>
                </c:pt>
                <c:pt idx="8">
                  <c:v>Invalid</c:v>
                </c:pt>
                <c:pt idx="9">
                  <c:v>No Other Major Categories Reported</c:v>
                </c:pt>
              </c:strCache>
            </c:strRef>
          </c:cat>
          <c:val>
            <c:numRef>
              <c:f>'T17 Numbers'!$M$5:$V$5</c:f>
              <c:numCache>
                <c:formatCode>General</c:formatCode>
                <c:ptCount val="10"/>
                <c:pt idx="0">
                  <c:v>18.399999999999999</c:v>
                </c:pt>
                <c:pt idx="1">
                  <c:v>1.6</c:v>
                </c:pt>
                <c:pt idx="2">
                  <c:v>0.89999999999999991</c:v>
                </c:pt>
                <c:pt idx="3">
                  <c:v>0.8</c:v>
                </c:pt>
                <c:pt idx="4">
                  <c:v>0.1</c:v>
                </c:pt>
                <c:pt idx="5">
                  <c:v>0.1</c:v>
                </c:pt>
                <c:pt idx="6">
                  <c:v>0.70000000000000007</c:v>
                </c:pt>
                <c:pt idx="7">
                  <c:v>4.8</c:v>
                </c:pt>
                <c:pt idx="8">
                  <c:v>0.6</c:v>
                </c:pt>
                <c:pt idx="9">
                  <c:v>72.099999999999994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76-4E1E-9F2A-EE68C52D0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132992"/>
        <c:axId val="280134784"/>
      </c:barChart>
      <c:catAx>
        <c:axId val="28013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0134784"/>
        <c:crosses val="autoZero"/>
        <c:auto val="1"/>
        <c:lblAlgn val="ctr"/>
        <c:lblOffset val="100"/>
        <c:noMultiLvlLbl val="0"/>
      </c:catAx>
      <c:valAx>
        <c:axId val="280134784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People who Identify as Hispanic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01329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'T13 Numbers'!$O$23</c:f>
              <c:strCache>
                <c:ptCount val="1"/>
                <c:pt idx="0">
                  <c:v>Internet No Response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'T13 Numbers'!$S$24:$S$39</c:f>
                <c:numCache>
                  <c:formatCode>General</c:formatCode>
                  <c:ptCount val="16"/>
                  <c:pt idx="1">
                    <c:v>-7.8399999999999997E-2</c:v>
                  </c:pt>
                  <c:pt idx="4">
                    <c:v>-9.8000000000000004E-2</c:v>
                  </c:pt>
                  <c:pt idx="7">
                    <c:v>-7.8399999999999997E-2</c:v>
                  </c:pt>
                  <c:pt idx="10">
                    <c:v>-7.8399999999999997E-2</c:v>
                  </c:pt>
                  <c:pt idx="13">
                    <c:v>-7.8399999999999997E-2</c:v>
                  </c:pt>
                </c:numCache>
              </c:numRef>
            </c:plus>
            <c:minus>
              <c:numRef>
                <c:f>'T13 Numbers'!$S$24:$S$39</c:f>
                <c:numCache>
                  <c:formatCode>General</c:formatCode>
                  <c:ptCount val="16"/>
                  <c:pt idx="1">
                    <c:v>-7.8399999999999997E-2</c:v>
                  </c:pt>
                  <c:pt idx="4">
                    <c:v>-9.8000000000000004E-2</c:v>
                  </c:pt>
                  <c:pt idx="7">
                    <c:v>-7.8399999999999997E-2</c:v>
                  </c:pt>
                  <c:pt idx="10">
                    <c:v>-7.8399999999999997E-2</c:v>
                  </c:pt>
                  <c:pt idx="13">
                    <c:v>-7.8399999999999997E-2</c:v>
                  </c:pt>
                </c:numCache>
              </c:numRef>
            </c:minus>
          </c:errBars>
          <c:cat>
            <c:numRef>
              <c:f>'T13 Numbers'!$N$25:$N$38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2</c:v>
                </c:pt>
                <c:pt idx="6">
                  <c:v>3</c:v>
                </c:pt>
                <c:pt idx="7">
                  <c:v>3</c:v>
                </c:pt>
                <c:pt idx="9">
                  <c:v>4</c:v>
                </c:pt>
                <c:pt idx="10">
                  <c:v>4</c:v>
                </c:pt>
                <c:pt idx="12">
                  <c:v>5</c:v>
                </c:pt>
                <c:pt idx="13">
                  <c:v>5</c:v>
                </c:pt>
              </c:numCache>
            </c:numRef>
          </c:cat>
          <c:val>
            <c:numRef>
              <c:f>'T13 Numbers'!$O$24:$O$39</c:f>
              <c:numCache>
                <c:formatCode>General</c:formatCode>
                <c:ptCount val="16"/>
                <c:pt idx="1">
                  <c:v>0.8</c:v>
                </c:pt>
                <c:pt idx="4">
                  <c:v>1.2</c:v>
                </c:pt>
                <c:pt idx="7">
                  <c:v>0.8</c:v>
                </c:pt>
                <c:pt idx="10">
                  <c:v>0.8</c:v>
                </c:pt>
                <c:pt idx="13">
                  <c:v>0.70000000000000007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CC-4FC2-8F74-9B41DB0A7FEA}"/>
            </c:ext>
          </c:extLst>
        </c:ser>
        <c:ser>
          <c:idx val="1"/>
          <c:order val="1"/>
          <c:tx>
            <c:strRef>
              <c:f>'T13 Numbers'!$P$23</c:f>
              <c:strCache>
                <c:ptCount val="1"/>
                <c:pt idx="0">
                  <c:v>Internet Invalid Response</c:v>
                </c:pt>
              </c:strCache>
            </c:strRef>
          </c:tx>
          <c:spPr>
            <a:solidFill>
              <a:srgbClr val="7F7649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'T13 Numbers'!$T$24:$T$39</c:f>
                <c:numCache>
                  <c:formatCode>General</c:formatCode>
                  <c:ptCount val="16"/>
                  <c:pt idx="1">
                    <c:v>-1.9599999999999999E-2</c:v>
                  </c:pt>
                  <c:pt idx="4">
                    <c:v>-5.8799999999999998E-2</c:v>
                  </c:pt>
                  <c:pt idx="7">
                    <c:v>-1.9599999999999999E-2</c:v>
                  </c:pt>
                  <c:pt idx="10">
                    <c:v>-3.9199999999999999E-2</c:v>
                  </c:pt>
                  <c:pt idx="13">
                    <c:v>-3.9199999999999999E-2</c:v>
                  </c:pt>
                </c:numCache>
              </c:numRef>
            </c:plus>
            <c:minus>
              <c:numRef>
                <c:f>'T13 Numbers'!$T$24:$T$39</c:f>
                <c:numCache>
                  <c:formatCode>General</c:formatCode>
                  <c:ptCount val="16"/>
                  <c:pt idx="1">
                    <c:v>-1.9599999999999999E-2</c:v>
                  </c:pt>
                  <c:pt idx="4">
                    <c:v>-5.8799999999999998E-2</c:v>
                  </c:pt>
                  <c:pt idx="7">
                    <c:v>-1.9599999999999999E-2</c:v>
                  </c:pt>
                  <c:pt idx="10">
                    <c:v>-3.9199999999999999E-2</c:v>
                  </c:pt>
                  <c:pt idx="13">
                    <c:v>-3.9199999999999999E-2</c:v>
                  </c:pt>
                </c:numCache>
              </c:numRef>
            </c:minus>
          </c:errBars>
          <c:cat>
            <c:numRef>
              <c:f>'T13 Numbers'!$N$25:$N$38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2</c:v>
                </c:pt>
                <c:pt idx="6">
                  <c:v>3</c:v>
                </c:pt>
                <c:pt idx="7">
                  <c:v>3</c:v>
                </c:pt>
                <c:pt idx="9">
                  <c:v>4</c:v>
                </c:pt>
                <c:pt idx="10">
                  <c:v>4</c:v>
                </c:pt>
                <c:pt idx="12">
                  <c:v>5</c:v>
                </c:pt>
                <c:pt idx="13">
                  <c:v>5</c:v>
                </c:pt>
              </c:numCache>
            </c:numRef>
          </c:cat>
          <c:val>
            <c:numRef>
              <c:f>'T13 Numbers'!$P$24:$P$39</c:f>
              <c:numCache>
                <c:formatCode>General</c:formatCode>
                <c:ptCount val="16"/>
                <c:pt idx="1">
                  <c:v>0.1</c:v>
                </c:pt>
                <c:pt idx="4">
                  <c:v>0.70000000000000007</c:v>
                </c:pt>
                <c:pt idx="7">
                  <c:v>0</c:v>
                </c:pt>
                <c:pt idx="10">
                  <c:v>0.3</c:v>
                </c:pt>
                <c:pt idx="1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CC-4FC2-8F74-9B41DB0A7FEA}"/>
            </c:ext>
          </c:extLst>
        </c:ser>
        <c:ser>
          <c:idx val="2"/>
          <c:order val="2"/>
          <c:tx>
            <c:strRef>
              <c:f>'T13 Numbers'!$Q$23</c:f>
              <c:strCache>
                <c:ptCount val="1"/>
                <c:pt idx="0">
                  <c:v>Paper No Response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'T13 Numbers'!$U$24:$U$39</c:f>
                <c:numCache>
                  <c:formatCode>General</c:formatCode>
                  <c:ptCount val="16"/>
                  <c:pt idx="2">
                    <c:v>-0.49</c:v>
                  </c:pt>
                  <c:pt idx="5">
                    <c:v>-0.43119999999999997</c:v>
                  </c:pt>
                  <c:pt idx="8">
                    <c:v>-0.1176</c:v>
                  </c:pt>
                  <c:pt idx="11">
                    <c:v>-7.8399999999999997E-2</c:v>
                  </c:pt>
                  <c:pt idx="14">
                    <c:v>-0.15679999999999999</c:v>
                  </c:pt>
                </c:numCache>
              </c:numRef>
            </c:plus>
            <c:minus>
              <c:numRef>
                <c:f>'T13 Numbers'!$U$24:$U$40</c:f>
                <c:numCache>
                  <c:formatCode>General</c:formatCode>
                  <c:ptCount val="17"/>
                  <c:pt idx="2">
                    <c:v>-0.49</c:v>
                  </c:pt>
                  <c:pt idx="5">
                    <c:v>-0.43119999999999997</c:v>
                  </c:pt>
                  <c:pt idx="8">
                    <c:v>-0.1176</c:v>
                  </c:pt>
                  <c:pt idx="11">
                    <c:v>-7.8399999999999997E-2</c:v>
                  </c:pt>
                  <c:pt idx="14">
                    <c:v>-0.15679999999999999</c:v>
                  </c:pt>
                </c:numCache>
              </c:numRef>
            </c:minus>
          </c:errBars>
          <c:cat>
            <c:numRef>
              <c:f>'T13 Numbers'!$N$25:$N$38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2</c:v>
                </c:pt>
                <c:pt idx="6">
                  <c:v>3</c:v>
                </c:pt>
                <c:pt idx="7">
                  <c:v>3</c:v>
                </c:pt>
                <c:pt idx="9">
                  <c:v>4</c:v>
                </c:pt>
                <c:pt idx="10">
                  <c:v>4</c:v>
                </c:pt>
                <c:pt idx="12">
                  <c:v>5</c:v>
                </c:pt>
                <c:pt idx="13">
                  <c:v>5</c:v>
                </c:pt>
              </c:numCache>
            </c:numRef>
          </c:cat>
          <c:val>
            <c:numRef>
              <c:f>'T13 Numbers'!$Q$24:$Q$39</c:f>
              <c:numCache>
                <c:formatCode>General</c:formatCode>
                <c:ptCount val="16"/>
                <c:pt idx="2">
                  <c:v>7.8</c:v>
                </c:pt>
                <c:pt idx="5">
                  <c:v>6.8000000000000007</c:v>
                </c:pt>
                <c:pt idx="8">
                  <c:v>0.8</c:v>
                </c:pt>
                <c:pt idx="11">
                  <c:v>0.8</c:v>
                </c:pt>
                <c:pt idx="1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CC-4FC2-8F74-9B41DB0A7FEA}"/>
            </c:ext>
          </c:extLst>
        </c:ser>
        <c:ser>
          <c:idx val="3"/>
          <c:order val="3"/>
          <c:tx>
            <c:strRef>
              <c:f>'T13 Numbers'!$R$23</c:f>
              <c:strCache>
                <c:ptCount val="1"/>
                <c:pt idx="0">
                  <c:v>Paper Invalid Response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'T13 Numbers'!$V$24:$V$39</c:f>
                <c:numCache>
                  <c:formatCode>General</c:formatCode>
                  <c:ptCount val="16"/>
                  <c:pt idx="2">
                    <c:v>-5.8799999999999998E-2</c:v>
                  </c:pt>
                  <c:pt idx="5">
                    <c:v>-7.8399999999999997E-2</c:v>
                  </c:pt>
                  <c:pt idx="8">
                    <c:v>-1.9599999999999999E-2</c:v>
                  </c:pt>
                  <c:pt idx="11">
                    <c:v>-5.8799999999999998E-2</c:v>
                  </c:pt>
                  <c:pt idx="14">
                    <c:v>-9.8000000000000004E-2</c:v>
                  </c:pt>
                </c:numCache>
              </c:numRef>
            </c:plus>
            <c:minus>
              <c:numRef>
                <c:f>'T13 Numbers'!$V$24:$V$39</c:f>
                <c:numCache>
                  <c:formatCode>General</c:formatCode>
                  <c:ptCount val="16"/>
                  <c:pt idx="2">
                    <c:v>-5.8799999999999998E-2</c:v>
                  </c:pt>
                  <c:pt idx="5">
                    <c:v>-7.8399999999999997E-2</c:v>
                  </c:pt>
                  <c:pt idx="8">
                    <c:v>-1.9599999999999999E-2</c:v>
                  </c:pt>
                  <c:pt idx="11">
                    <c:v>-5.8799999999999998E-2</c:v>
                  </c:pt>
                  <c:pt idx="14">
                    <c:v>-9.8000000000000004E-2</c:v>
                  </c:pt>
                </c:numCache>
              </c:numRef>
            </c:minus>
          </c:errBars>
          <c:cat>
            <c:numRef>
              <c:f>'T13 Numbers'!$N$25:$N$38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2</c:v>
                </c:pt>
                <c:pt idx="6">
                  <c:v>3</c:v>
                </c:pt>
                <c:pt idx="7">
                  <c:v>3</c:v>
                </c:pt>
                <c:pt idx="9">
                  <c:v>4</c:v>
                </c:pt>
                <c:pt idx="10">
                  <c:v>4</c:v>
                </c:pt>
                <c:pt idx="12">
                  <c:v>5</c:v>
                </c:pt>
                <c:pt idx="13">
                  <c:v>5</c:v>
                </c:pt>
              </c:numCache>
            </c:numRef>
          </c:cat>
          <c:val>
            <c:numRef>
              <c:f>'T13 Numbers'!$R$24:$R$39</c:f>
              <c:numCache>
                <c:formatCode>General</c:formatCode>
                <c:ptCount val="16"/>
                <c:pt idx="2">
                  <c:v>0.2</c:v>
                </c:pt>
                <c:pt idx="5">
                  <c:v>0.4</c:v>
                </c:pt>
                <c:pt idx="8">
                  <c:v>0</c:v>
                </c:pt>
                <c:pt idx="11">
                  <c:v>0.4</c:v>
                </c:pt>
                <c:pt idx="1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CC-4FC2-8F74-9B41DB0A7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87830784"/>
        <c:axId val="287832320"/>
      </c:barChart>
      <c:barChart>
        <c:barDir val="col"/>
        <c:grouping val="stacked"/>
        <c:varyColors val="0"/>
        <c:ser>
          <c:idx val="4"/>
          <c:order val="4"/>
          <c:invertIfNegative val="0"/>
          <c:cat>
            <c:multiLvlStrRef>
              <c:f>'T13 Numbers'!$M$15:$N$19</c:f>
              <c:multiLvlStrCache>
                <c:ptCount val="5"/>
                <c:lvl>
                  <c:pt idx="0">
                    <c:v>Hispanic Origin Question</c:v>
                  </c:pt>
                  <c:pt idx="1">
                    <c:v>Race Question</c:v>
                  </c:pt>
                  <c:pt idx="2">
                    <c:v>Both Questions</c:v>
                  </c:pt>
                </c:lvl>
                <c:lvl>
                  <c:pt idx="0">
                    <c:v>
Separate Questions</c:v>
                  </c:pt>
                  <c:pt idx="3">
                    <c:v>Combined Question with Write-In Response Areas</c:v>
                  </c:pt>
                  <c:pt idx="4">
                    <c:v>Combined Question with Detailed Checkboxes</c:v>
                  </c:pt>
                </c:lvl>
              </c:multiLvlStrCache>
            </c:multiLvlStrRef>
          </c:cat>
          <c:val>
            <c:numRef>
              <c:f>'T13 Numbers'!$L$27:$L$31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A2CC-4FC2-8F74-9B41DB0A7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88098176"/>
        <c:axId val="288096640"/>
      </c:barChart>
      <c:catAx>
        <c:axId val="28783078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87832320"/>
        <c:crosses val="max"/>
        <c:auto val="1"/>
        <c:lblAlgn val="ctr"/>
        <c:lblOffset val="100"/>
        <c:noMultiLvlLbl val="0"/>
      </c:catAx>
      <c:valAx>
        <c:axId val="287832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Person Records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7830784"/>
        <c:crosses val="autoZero"/>
        <c:crossBetween val="midCat"/>
      </c:valAx>
      <c:valAx>
        <c:axId val="28809664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88098176"/>
        <c:crosses val="max"/>
        <c:crossBetween val="between"/>
      </c:valAx>
      <c:catAx>
        <c:axId val="28809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880966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t"/>
      <c:legendEntry>
        <c:idx val="4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'T14 Numbers'!$F$4</c:f>
              <c:strCache>
                <c:ptCount val="1"/>
                <c:pt idx="0">
                  <c:v>Separate Questions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'T14 Numbers'!$O$5:$O$12</c:f>
                <c:numCache>
                  <c:formatCode>General</c:formatCode>
                  <c:ptCount val="8"/>
                  <c:pt idx="0">
                    <c:v>0.68599999999999994</c:v>
                  </c:pt>
                  <c:pt idx="1">
                    <c:v>0.37240000000000001</c:v>
                  </c:pt>
                  <c:pt idx="2">
                    <c:v>1.1367999999999998</c:v>
                  </c:pt>
                  <c:pt idx="3">
                    <c:v>0.3528</c:v>
                  </c:pt>
                  <c:pt idx="4">
                    <c:v>1.5287999999999999</c:v>
                  </c:pt>
                  <c:pt idx="5">
                    <c:v>2.0384000000000002</c:v>
                  </c:pt>
                  <c:pt idx="6">
                    <c:v>3.9592000000000001</c:v>
                  </c:pt>
                  <c:pt idx="7">
                    <c:v>1.2936000000000001</c:v>
                  </c:pt>
                </c:numCache>
              </c:numRef>
            </c:plus>
            <c:minus>
              <c:numRef>
                <c:f>'T14 Numbers'!$O$5:$O$12</c:f>
                <c:numCache>
                  <c:formatCode>General</c:formatCode>
                  <c:ptCount val="8"/>
                  <c:pt idx="0">
                    <c:v>0.68599999999999994</c:v>
                  </c:pt>
                  <c:pt idx="1">
                    <c:v>0.37240000000000001</c:v>
                  </c:pt>
                  <c:pt idx="2">
                    <c:v>1.1367999999999998</c:v>
                  </c:pt>
                  <c:pt idx="3">
                    <c:v>0.3528</c:v>
                  </c:pt>
                  <c:pt idx="4">
                    <c:v>1.5287999999999999</c:v>
                  </c:pt>
                  <c:pt idx="5">
                    <c:v>2.0384000000000002</c:v>
                  </c:pt>
                  <c:pt idx="6">
                    <c:v>3.9592000000000001</c:v>
                  </c:pt>
                  <c:pt idx="7">
                    <c:v>1.2936000000000001</c:v>
                  </c:pt>
                </c:numCache>
              </c:numRef>
            </c:minus>
          </c:errBars>
          <c:cat>
            <c:strRef>
              <c:f>'T14 Numbers'!$E$5:$E$12</c:f>
              <c:strCache>
                <c:ptCount val="8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</c:strCache>
            </c:strRef>
          </c:cat>
          <c:val>
            <c:numRef>
              <c:f>'T14 Numbers'!$F$5:$F$12</c:f>
              <c:numCache>
                <c:formatCode>General</c:formatCode>
                <c:ptCount val="8"/>
                <c:pt idx="0">
                  <c:v>75.2</c:v>
                </c:pt>
                <c:pt idx="1">
                  <c:v>96</c:v>
                </c:pt>
                <c:pt idx="2">
                  <c:v>72.5</c:v>
                </c:pt>
                <c:pt idx="3">
                  <c:v>98</c:v>
                </c:pt>
                <c:pt idx="4">
                  <c:v>72.099999999999994</c:v>
                </c:pt>
                <c:pt idx="5">
                  <c:v>91.1</c:v>
                </c:pt>
                <c:pt idx="6">
                  <c:v>85.4</c:v>
                </c:pt>
                <c:pt idx="7">
                  <c:v>66.900000000000006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FF-4015-A9D3-20927BDE9150}"/>
            </c:ext>
          </c:extLst>
        </c:ser>
        <c:ser>
          <c:idx val="1"/>
          <c:order val="1"/>
          <c:tx>
            <c:strRef>
              <c:f>'T14 Numbers'!$G$4</c:f>
              <c:strCache>
                <c:ptCount val="1"/>
                <c:pt idx="0">
                  <c:v>Combined Question with Write-In Response Areas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'T14 Numbers'!$P$5:$P$12</c:f>
                <c:numCache>
                  <c:formatCode>General</c:formatCode>
                  <c:ptCount val="8"/>
                  <c:pt idx="0">
                    <c:v>0.41159999999999997</c:v>
                  </c:pt>
                  <c:pt idx="1">
                    <c:v>0.58799999999999997</c:v>
                  </c:pt>
                  <c:pt idx="2">
                    <c:v>0.92119999999999991</c:v>
                  </c:pt>
                  <c:pt idx="3">
                    <c:v>0.3528</c:v>
                  </c:pt>
                  <c:pt idx="4">
                    <c:v>1.6267999999999998</c:v>
                  </c:pt>
                  <c:pt idx="5">
                    <c:v>1.96</c:v>
                  </c:pt>
                  <c:pt idx="6">
                    <c:v>4.2923999999999998</c:v>
                  </c:pt>
                  <c:pt idx="7">
                    <c:v>1.7444</c:v>
                  </c:pt>
                </c:numCache>
              </c:numRef>
            </c:plus>
            <c:minus>
              <c:numRef>
                <c:f>'T14 Numbers'!$P$5:$P$12</c:f>
                <c:numCache>
                  <c:formatCode>General</c:formatCode>
                  <c:ptCount val="8"/>
                  <c:pt idx="0">
                    <c:v>0.41159999999999997</c:v>
                  </c:pt>
                  <c:pt idx="1">
                    <c:v>0.58799999999999997</c:v>
                  </c:pt>
                  <c:pt idx="2">
                    <c:v>0.92119999999999991</c:v>
                  </c:pt>
                  <c:pt idx="3">
                    <c:v>0.3528</c:v>
                  </c:pt>
                  <c:pt idx="4">
                    <c:v>1.6267999999999998</c:v>
                  </c:pt>
                  <c:pt idx="5">
                    <c:v>1.96</c:v>
                  </c:pt>
                  <c:pt idx="6">
                    <c:v>4.2923999999999998</c:v>
                  </c:pt>
                  <c:pt idx="7">
                    <c:v>1.7444</c:v>
                  </c:pt>
                </c:numCache>
              </c:numRef>
            </c:minus>
          </c:errBars>
          <c:cat>
            <c:strRef>
              <c:f>'T14 Numbers'!$E$5:$E$12</c:f>
              <c:strCache>
                <c:ptCount val="8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</c:strCache>
            </c:strRef>
          </c:cat>
          <c:val>
            <c:numRef>
              <c:f>'T14 Numbers'!$G$5:$G$12</c:f>
              <c:numCache>
                <c:formatCode>General</c:formatCode>
                <c:ptCount val="8"/>
                <c:pt idx="0">
                  <c:v>87</c:v>
                </c:pt>
                <c:pt idx="1">
                  <c:v>90.3</c:v>
                </c:pt>
                <c:pt idx="2">
                  <c:v>83.8</c:v>
                </c:pt>
                <c:pt idx="3">
                  <c:v>97.6</c:v>
                </c:pt>
                <c:pt idx="4">
                  <c:v>67.5</c:v>
                </c:pt>
                <c:pt idx="5">
                  <c:v>91.8</c:v>
                </c:pt>
                <c:pt idx="6">
                  <c:v>82.5</c:v>
                </c:pt>
                <c:pt idx="7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FF-4015-A9D3-20927BDE9150}"/>
            </c:ext>
          </c:extLst>
        </c:ser>
        <c:ser>
          <c:idx val="2"/>
          <c:order val="2"/>
          <c:tx>
            <c:strRef>
              <c:f>'T14 Numbers'!$H$4</c:f>
              <c:strCache>
                <c:ptCount val="1"/>
                <c:pt idx="0">
                  <c:v>Combined Question with Detailed Checkboxes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'T14 Numbers'!$Q$5:$Q$12</c:f>
                <c:numCache>
                  <c:formatCode>General</c:formatCode>
                  <c:ptCount val="8"/>
                  <c:pt idx="0">
                    <c:v>0.23519999999999999</c:v>
                  </c:pt>
                  <c:pt idx="1">
                    <c:v>0.49</c:v>
                  </c:pt>
                  <c:pt idx="2">
                    <c:v>0.43119999999999997</c:v>
                  </c:pt>
                  <c:pt idx="3">
                    <c:v>0.21559999999999999</c:v>
                  </c:pt>
                  <c:pt idx="4">
                    <c:v>1.8423999999999998</c:v>
                  </c:pt>
                  <c:pt idx="5">
                    <c:v>1.4896</c:v>
                  </c:pt>
                  <c:pt idx="6">
                    <c:v>3.3515999999999999</c:v>
                  </c:pt>
                  <c:pt idx="7">
                    <c:v>1.96</c:v>
                  </c:pt>
                </c:numCache>
              </c:numRef>
            </c:plus>
            <c:minus>
              <c:numRef>
                <c:f>'T14 Numbers'!$Q$5:$Q$12</c:f>
                <c:numCache>
                  <c:formatCode>General</c:formatCode>
                  <c:ptCount val="8"/>
                  <c:pt idx="0">
                    <c:v>0.23519999999999999</c:v>
                  </c:pt>
                  <c:pt idx="1">
                    <c:v>0.49</c:v>
                  </c:pt>
                  <c:pt idx="2">
                    <c:v>0.43119999999999997</c:v>
                  </c:pt>
                  <c:pt idx="3">
                    <c:v>0.21559999999999999</c:v>
                  </c:pt>
                  <c:pt idx="4">
                    <c:v>1.8423999999999998</c:v>
                  </c:pt>
                  <c:pt idx="5">
                    <c:v>1.4896</c:v>
                  </c:pt>
                  <c:pt idx="6">
                    <c:v>3.3515999999999999</c:v>
                  </c:pt>
                  <c:pt idx="7">
                    <c:v>1.96</c:v>
                  </c:pt>
                </c:numCache>
              </c:numRef>
            </c:minus>
          </c:errBars>
          <c:cat>
            <c:strRef>
              <c:f>'T14 Numbers'!$E$5:$E$12</c:f>
              <c:strCache>
                <c:ptCount val="8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</c:strCache>
            </c:strRef>
          </c:cat>
          <c:val>
            <c:numRef>
              <c:f>'T14 Numbers'!$H$5:$H$12</c:f>
              <c:numCache>
                <c:formatCode>General</c:formatCode>
                <c:ptCount val="8"/>
                <c:pt idx="0">
                  <c:v>93.3</c:v>
                </c:pt>
                <c:pt idx="1">
                  <c:v>95.2</c:v>
                </c:pt>
                <c:pt idx="2">
                  <c:v>96.6</c:v>
                </c:pt>
                <c:pt idx="3">
                  <c:v>99</c:v>
                </c:pt>
                <c:pt idx="4">
                  <c:v>73</c:v>
                </c:pt>
                <c:pt idx="5">
                  <c:v>94.2</c:v>
                </c:pt>
                <c:pt idx="6">
                  <c:v>89.9</c:v>
                </c:pt>
                <c:pt idx="7">
                  <c:v>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FF-4015-A9D3-20927BDE9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139904"/>
        <c:axId val="288149888"/>
      </c:barChart>
      <c:catAx>
        <c:axId val="28813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8149888"/>
        <c:crosses val="autoZero"/>
        <c:auto val="1"/>
        <c:lblAlgn val="ctr"/>
        <c:lblOffset val="100"/>
        <c:noMultiLvlLbl val="0"/>
      </c:catAx>
      <c:valAx>
        <c:axId val="28814988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People in Group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8139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'T4a Numbers'!$A$9</c:f>
              <c:strCache>
                <c:ptCount val="1"/>
                <c:pt idx="0">
                  <c:v>Separate Questions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'T4a Numbers'!$B$13:$I$13</c:f>
                <c:numCache>
                  <c:formatCode>General</c:formatCode>
                  <c:ptCount val="8"/>
                  <c:pt idx="0">
                    <c:v>0.47039999999999998</c:v>
                  </c:pt>
                  <c:pt idx="1">
                    <c:v>1.7247999999999999</c:v>
                  </c:pt>
                  <c:pt idx="2">
                    <c:v>1.0584</c:v>
                  </c:pt>
                  <c:pt idx="3">
                    <c:v>1.9992000000000001</c:v>
                  </c:pt>
                  <c:pt idx="4">
                    <c:v>5.5663999999999998</c:v>
                  </c:pt>
                  <c:pt idx="5">
                    <c:v>14.405999999999999</c:v>
                  </c:pt>
                  <c:pt idx="6">
                    <c:v>18.423999999999999</c:v>
                  </c:pt>
                  <c:pt idx="7">
                    <c:v>15.327199999999999</c:v>
                  </c:pt>
                </c:numCache>
              </c:numRef>
            </c:plus>
            <c:minus>
              <c:numRef>
                <c:f>'T4a Numbers'!$B$13:$I$13</c:f>
                <c:numCache>
                  <c:formatCode>General</c:formatCode>
                  <c:ptCount val="8"/>
                  <c:pt idx="0">
                    <c:v>0.47039999999999998</c:v>
                  </c:pt>
                  <c:pt idx="1">
                    <c:v>1.7247999999999999</c:v>
                  </c:pt>
                  <c:pt idx="2">
                    <c:v>1.0584</c:v>
                  </c:pt>
                  <c:pt idx="3">
                    <c:v>1.9992000000000001</c:v>
                  </c:pt>
                  <c:pt idx="4">
                    <c:v>5.5663999999999998</c:v>
                  </c:pt>
                  <c:pt idx="5">
                    <c:v>14.405999999999999</c:v>
                  </c:pt>
                  <c:pt idx="6">
                    <c:v>18.423999999999999</c:v>
                  </c:pt>
                  <c:pt idx="7">
                    <c:v>15.327199999999999</c:v>
                  </c:pt>
                </c:numCache>
              </c:numRef>
            </c:minus>
          </c:errBars>
          <c:cat>
            <c:strRef>
              <c:f>'T4a Numbers'!$B$8:$I$8</c:f>
              <c:strCache>
                <c:ptCount val="8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</c:strCache>
            </c:strRef>
          </c:cat>
          <c:val>
            <c:numRef>
              <c:f>'T4a Numbers'!$B$9:$I$9</c:f>
              <c:numCache>
                <c:formatCode>General</c:formatCode>
                <c:ptCount val="8"/>
                <c:pt idx="0">
                  <c:v>96.9</c:v>
                </c:pt>
                <c:pt idx="1">
                  <c:v>90.3</c:v>
                </c:pt>
                <c:pt idx="2">
                  <c:v>97.2</c:v>
                </c:pt>
                <c:pt idx="3">
                  <c:v>96.2</c:v>
                </c:pt>
                <c:pt idx="4">
                  <c:v>56.7</c:v>
                </c:pt>
                <c:pt idx="5">
                  <c:v>68.900000000000006</c:v>
                </c:pt>
                <c:pt idx="6">
                  <c:v>44.5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06-4767-B0AE-3CB93267FC8A}"/>
            </c:ext>
          </c:extLst>
        </c:ser>
        <c:ser>
          <c:idx val="1"/>
          <c:order val="1"/>
          <c:tx>
            <c:strRef>
              <c:f>'T4a Numbers'!$A$10</c:f>
              <c:strCache>
                <c:ptCount val="1"/>
                <c:pt idx="0">
                  <c:v>Combined Question with Write-In Response Areas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'T4a Numbers'!$B$14:$I$14</c:f>
                <c:numCache>
                  <c:formatCode>General</c:formatCode>
                  <c:ptCount val="8"/>
                  <c:pt idx="0">
                    <c:v>0.56839999999999991</c:v>
                  </c:pt>
                  <c:pt idx="1">
                    <c:v>1.6267999999999998</c:v>
                  </c:pt>
                  <c:pt idx="2">
                    <c:v>1.5876000000000001</c:v>
                  </c:pt>
                  <c:pt idx="3">
                    <c:v>2.2931999999999997</c:v>
                  </c:pt>
                  <c:pt idx="4">
                    <c:v>4.6647999999999996</c:v>
                  </c:pt>
                  <c:pt idx="5">
                    <c:v>11.0936</c:v>
                  </c:pt>
                  <c:pt idx="6">
                    <c:v>13.818</c:v>
                  </c:pt>
                  <c:pt idx="7">
                    <c:v>8.3495999999999988</c:v>
                  </c:pt>
                </c:numCache>
              </c:numRef>
            </c:plus>
            <c:minus>
              <c:numRef>
                <c:f>'T4a Numbers'!$B$14:$I$14</c:f>
                <c:numCache>
                  <c:formatCode>General</c:formatCode>
                  <c:ptCount val="8"/>
                  <c:pt idx="0">
                    <c:v>0.56839999999999991</c:v>
                  </c:pt>
                  <c:pt idx="1">
                    <c:v>1.6267999999999998</c:v>
                  </c:pt>
                  <c:pt idx="2">
                    <c:v>1.5876000000000001</c:v>
                  </c:pt>
                  <c:pt idx="3">
                    <c:v>2.2931999999999997</c:v>
                  </c:pt>
                  <c:pt idx="4">
                    <c:v>4.6647999999999996</c:v>
                  </c:pt>
                  <c:pt idx="5">
                    <c:v>11.0936</c:v>
                  </c:pt>
                  <c:pt idx="6">
                    <c:v>13.818</c:v>
                  </c:pt>
                  <c:pt idx="7">
                    <c:v>8.3495999999999988</c:v>
                  </c:pt>
                </c:numCache>
              </c:numRef>
            </c:minus>
          </c:errBars>
          <c:cat>
            <c:strRef>
              <c:f>'T4a Numbers'!$B$8:$I$8</c:f>
              <c:strCache>
                <c:ptCount val="8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</c:strCache>
            </c:strRef>
          </c:cat>
          <c:val>
            <c:numRef>
              <c:f>'T4a Numbers'!$B$10:$I$10</c:f>
              <c:numCache>
                <c:formatCode>General</c:formatCode>
                <c:ptCount val="8"/>
                <c:pt idx="0">
                  <c:v>94.8</c:v>
                </c:pt>
                <c:pt idx="1">
                  <c:v>93.4</c:v>
                </c:pt>
                <c:pt idx="2">
                  <c:v>96.2</c:v>
                </c:pt>
                <c:pt idx="3">
                  <c:v>95.1</c:v>
                </c:pt>
                <c:pt idx="4">
                  <c:v>48.6</c:v>
                </c:pt>
                <c:pt idx="5">
                  <c:v>63</c:v>
                </c:pt>
                <c:pt idx="6">
                  <c:v>55.2</c:v>
                </c:pt>
                <c:pt idx="7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06-4767-B0AE-3CB93267FC8A}"/>
            </c:ext>
          </c:extLst>
        </c:ser>
        <c:ser>
          <c:idx val="2"/>
          <c:order val="2"/>
          <c:tx>
            <c:strRef>
              <c:f>'T4a Numbers'!$A$11</c:f>
              <c:strCache>
                <c:ptCount val="1"/>
                <c:pt idx="0">
                  <c:v>Combined Question with Detailed Checkboxes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'T4a Numbers'!$B$15:$I$15</c:f>
                <c:numCache>
                  <c:formatCode>General</c:formatCode>
                  <c:ptCount val="8"/>
                  <c:pt idx="0">
                    <c:v>0.50960000000000005</c:v>
                  </c:pt>
                  <c:pt idx="1">
                    <c:v>1.5287999999999999</c:v>
                  </c:pt>
                  <c:pt idx="2">
                    <c:v>1.5287999999999999</c:v>
                  </c:pt>
                  <c:pt idx="3">
                    <c:v>1.4896</c:v>
                  </c:pt>
                  <c:pt idx="4">
                    <c:v>5.5468000000000002</c:v>
                  </c:pt>
                  <c:pt idx="5">
                    <c:v>12.054</c:v>
                  </c:pt>
                  <c:pt idx="6">
                    <c:v>17.992799999999999</c:v>
                  </c:pt>
                  <c:pt idx="7">
                    <c:v>12.132400000000001</c:v>
                  </c:pt>
                </c:numCache>
              </c:numRef>
            </c:plus>
            <c:minus>
              <c:numRef>
                <c:f>'T4a Numbers'!$B$15:$I$15</c:f>
                <c:numCache>
                  <c:formatCode>General</c:formatCode>
                  <c:ptCount val="8"/>
                  <c:pt idx="0">
                    <c:v>0.50960000000000005</c:v>
                  </c:pt>
                  <c:pt idx="1">
                    <c:v>1.5287999999999999</c:v>
                  </c:pt>
                  <c:pt idx="2">
                    <c:v>1.5287999999999999</c:v>
                  </c:pt>
                  <c:pt idx="3">
                    <c:v>1.4896</c:v>
                  </c:pt>
                  <c:pt idx="4">
                    <c:v>5.5468000000000002</c:v>
                  </c:pt>
                  <c:pt idx="5">
                    <c:v>12.054</c:v>
                  </c:pt>
                  <c:pt idx="6">
                    <c:v>17.992799999999999</c:v>
                  </c:pt>
                  <c:pt idx="7">
                    <c:v>12.132400000000001</c:v>
                  </c:pt>
                </c:numCache>
              </c:numRef>
            </c:minus>
          </c:errBars>
          <c:cat>
            <c:strRef>
              <c:f>'T4a Numbers'!$B$8:$I$8</c:f>
              <c:strCache>
                <c:ptCount val="8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  <c:pt idx="3">
                  <c:v>Asian</c:v>
                </c:pt>
                <c:pt idx="4">
                  <c:v>AIAN</c:v>
                </c:pt>
                <c:pt idx="5">
                  <c:v>MENA</c:v>
                </c:pt>
                <c:pt idx="6">
                  <c:v>NHPI</c:v>
                </c:pt>
                <c:pt idx="7">
                  <c:v>SOR</c:v>
                </c:pt>
              </c:strCache>
            </c:strRef>
          </c:cat>
          <c:val>
            <c:numRef>
              <c:f>'T4a Numbers'!$B$11:$I$11</c:f>
              <c:numCache>
                <c:formatCode>General</c:formatCode>
                <c:ptCount val="8"/>
                <c:pt idx="0">
                  <c:v>95.8</c:v>
                </c:pt>
                <c:pt idx="1">
                  <c:v>94.9</c:v>
                </c:pt>
                <c:pt idx="2">
                  <c:v>95.9</c:v>
                </c:pt>
                <c:pt idx="3">
                  <c:v>96.5</c:v>
                </c:pt>
                <c:pt idx="4">
                  <c:v>55</c:v>
                </c:pt>
                <c:pt idx="5">
                  <c:v>75.900000000000006</c:v>
                </c:pt>
                <c:pt idx="6">
                  <c:v>63.2</c:v>
                </c:pt>
                <c:pt idx="7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06-4767-B0AE-3CB93267F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330240"/>
        <c:axId val="306336128"/>
      </c:barChart>
      <c:catAx>
        <c:axId val="30633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6336128"/>
        <c:crosses val="autoZero"/>
        <c:auto val="1"/>
        <c:lblAlgn val="ctr"/>
        <c:lblOffset val="100"/>
        <c:noMultiLvlLbl val="0"/>
      </c:catAx>
      <c:valAx>
        <c:axId val="30633612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Reinterview Respondents in Group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63302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'T20 Numbers'!$A$45</c:f>
              <c:strCache>
                <c:ptCount val="1"/>
                <c:pt idx="0">
                  <c:v>Question with NO MENA Category</c:v>
                </c:pt>
              </c:strCache>
            </c:strRef>
          </c:tx>
          <c:spPr>
            <a:solidFill>
              <a:srgbClr val="FFA86D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'T20 Numbers'!$C$48:$G$48</c:f>
                <c:numCache>
                  <c:formatCode>General</c:formatCode>
                  <c:ptCount val="5"/>
                  <c:pt idx="0">
                    <c:v>1.9403999999999999</c:v>
                  </c:pt>
                  <c:pt idx="1">
                    <c:v>0.50960000000000005</c:v>
                  </c:pt>
                  <c:pt idx="2">
                    <c:v>0</c:v>
                  </c:pt>
                  <c:pt idx="3">
                    <c:v>1.7247999999999999</c:v>
                  </c:pt>
                  <c:pt idx="4">
                    <c:v>1.0192000000000001</c:v>
                  </c:pt>
                </c:numCache>
              </c:numRef>
            </c:plus>
            <c:minus>
              <c:numRef>
                <c:f>'T20 Numbers'!$C$48:$G$48</c:f>
                <c:numCache>
                  <c:formatCode>General</c:formatCode>
                  <c:ptCount val="5"/>
                  <c:pt idx="0">
                    <c:v>1.9403999999999999</c:v>
                  </c:pt>
                  <c:pt idx="1">
                    <c:v>0.50960000000000005</c:v>
                  </c:pt>
                  <c:pt idx="2">
                    <c:v>0</c:v>
                  </c:pt>
                  <c:pt idx="3">
                    <c:v>1.7247999999999999</c:v>
                  </c:pt>
                  <c:pt idx="4">
                    <c:v>1.0192000000000001</c:v>
                  </c:pt>
                </c:numCache>
              </c:numRef>
            </c:minus>
          </c:errBars>
          <c:cat>
            <c:strRef>
              <c:f>'T20 Numbers'!$C$43:$G$43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MENA</c:v>
                </c:pt>
                <c:pt idx="3">
                  <c:v>SOR</c:v>
                </c:pt>
                <c:pt idx="4">
                  <c:v>Another category</c:v>
                </c:pt>
              </c:strCache>
            </c:strRef>
          </c:cat>
          <c:val>
            <c:numRef>
              <c:f>'T20 Numbers'!$C$45:$G$45</c:f>
              <c:numCache>
                <c:formatCode>General</c:formatCode>
                <c:ptCount val="5"/>
                <c:pt idx="0">
                  <c:v>85.5</c:v>
                </c:pt>
                <c:pt idx="1">
                  <c:v>1.3</c:v>
                </c:pt>
                <c:pt idx="2">
                  <c:v>0</c:v>
                </c:pt>
                <c:pt idx="3">
                  <c:v>11.5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0-44C5-B133-B8F23E589DEA}"/>
            </c:ext>
          </c:extLst>
        </c:ser>
        <c:ser>
          <c:idx val="0"/>
          <c:order val="1"/>
          <c:tx>
            <c:strRef>
              <c:f>'T20 Numbers'!$A$44</c:f>
              <c:strCache>
                <c:ptCount val="1"/>
                <c:pt idx="0">
                  <c:v>Question with Distinct MENA Category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'T20 Numbers'!$C$47:$G$47</c:f>
                <c:numCache>
                  <c:formatCode>General</c:formatCode>
                  <c:ptCount val="5"/>
                  <c:pt idx="0">
                    <c:v>1.8228</c:v>
                  </c:pt>
                  <c:pt idx="1">
                    <c:v>0.41159999999999997</c:v>
                  </c:pt>
                  <c:pt idx="2">
                    <c:v>2.0188000000000001</c:v>
                  </c:pt>
                  <c:pt idx="3">
                    <c:v>0.84279999999999999</c:v>
                  </c:pt>
                  <c:pt idx="4">
                    <c:v>0.5292</c:v>
                  </c:pt>
                </c:numCache>
              </c:numRef>
            </c:plus>
            <c:minus>
              <c:numRef>
                <c:f>'T20 Numbers'!$C$47:$G$47</c:f>
                <c:numCache>
                  <c:formatCode>General</c:formatCode>
                  <c:ptCount val="5"/>
                  <c:pt idx="0">
                    <c:v>1.8228</c:v>
                  </c:pt>
                  <c:pt idx="1">
                    <c:v>0.41159999999999997</c:v>
                  </c:pt>
                  <c:pt idx="2">
                    <c:v>2.0188000000000001</c:v>
                  </c:pt>
                  <c:pt idx="3">
                    <c:v>0.84279999999999999</c:v>
                  </c:pt>
                  <c:pt idx="4">
                    <c:v>0.5292</c:v>
                  </c:pt>
                </c:numCache>
              </c:numRef>
            </c:minus>
          </c:errBars>
          <c:cat>
            <c:strRef>
              <c:f>'T20 Numbers'!$C$43:$G$43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MENA</c:v>
                </c:pt>
                <c:pt idx="3">
                  <c:v>SOR</c:v>
                </c:pt>
                <c:pt idx="4">
                  <c:v>Another category</c:v>
                </c:pt>
              </c:strCache>
            </c:strRef>
          </c:cat>
          <c:val>
            <c:numRef>
              <c:f>'T20 Numbers'!$C$44:$G$44</c:f>
              <c:numCache>
                <c:formatCode>General</c:formatCode>
                <c:ptCount val="5"/>
                <c:pt idx="0">
                  <c:v>20</c:v>
                </c:pt>
                <c:pt idx="1">
                  <c:v>0.6</c:v>
                </c:pt>
                <c:pt idx="2">
                  <c:v>78.8</c:v>
                </c:pt>
                <c:pt idx="3">
                  <c:v>3.3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C0-44C5-B133-B8F23E589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073600"/>
        <c:axId val="288075136"/>
      </c:barChart>
      <c:catAx>
        <c:axId val="28807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8075136"/>
        <c:crosses val="autoZero"/>
        <c:auto val="1"/>
        <c:lblAlgn val="ctr"/>
        <c:lblOffset val="100"/>
        <c:noMultiLvlLbl val="0"/>
      </c:catAx>
      <c:valAx>
        <c:axId val="2880751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People who Identify as MENA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8073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0768202585787888E-2"/>
          <c:y val="0.94084065645256043"/>
          <c:w val="0.58957458442694666"/>
          <c:h val="5.074124556475605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'T18 Numbers'!$H$15</c:f>
              <c:strCache>
                <c:ptCount val="1"/>
                <c:pt idx="0">
                  <c:v>Question with NO MENA Category</c:v>
                </c:pt>
              </c:strCache>
            </c:strRef>
          </c:tx>
          <c:spPr>
            <a:solidFill>
              <a:srgbClr val="FFA86D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'T18 Numbers'!$L$16:$L$20</c:f>
                <c:numCache>
                  <c:formatCode>General</c:formatCode>
                  <c:ptCount val="5"/>
                  <c:pt idx="0">
                    <c:v>-5.1547999999999998</c:v>
                  </c:pt>
                  <c:pt idx="1">
                    <c:v>-9.604000000000001</c:v>
                  </c:pt>
                  <c:pt idx="2">
                    <c:v>-5.2528000000000006</c:v>
                  </c:pt>
                  <c:pt idx="3">
                    <c:v>-7.4676</c:v>
                  </c:pt>
                </c:numCache>
              </c:numRef>
            </c:plus>
            <c:minus>
              <c:numRef>
                <c:f>'T18 Numbers'!$L$16:$L$20</c:f>
                <c:numCache>
                  <c:formatCode>General</c:formatCode>
                  <c:ptCount val="5"/>
                  <c:pt idx="0">
                    <c:v>-5.1547999999999998</c:v>
                  </c:pt>
                  <c:pt idx="1">
                    <c:v>-9.604000000000001</c:v>
                  </c:pt>
                  <c:pt idx="2">
                    <c:v>-5.2528000000000006</c:v>
                  </c:pt>
                  <c:pt idx="3">
                    <c:v>-7.4676</c:v>
                  </c:pt>
                </c:numCache>
              </c:numRef>
            </c:minus>
          </c:errBars>
          <c:cat>
            <c:strRef>
              <c:f>'T18 Numbers'!$F$16:$F$20</c:f>
              <c:strCache>
                <c:ptCount val="5"/>
                <c:pt idx="0">
                  <c:v>Identified as MENA ONLY</c:v>
                </c:pt>
                <c:pt idx="1">
                  <c:v>Identified as MENA AND White</c:v>
                </c:pt>
                <c:pt idx="2">
                  <c:v>Identified as MENA AND another group(s)</c:v>
                </c:pt>
                <c:pt idx="3">
                  <c:v>Did NOT identify as MENA</c:v>
                </c:pt>
                <c:pt idx="4">
                  <c:v>Missing/Invalid</c:v>
                </c:pt>
              </c:strCache>
            </c:strRef>
          </c:cat>
          <c:val>
            <c:numRef>
              <c:f>'T18 Numbers'!$H$16:$H$20</c:f>
              <c:numCache>
                <c:formatCode>General</c:formatCode>
                <c:ptCount val="5"/>
                <c:pt idx="0">
                  <c:v>6.6000000000000005</c:v>
                </c:pt>
                <c:pt idx="1">
                  <c:v>60</c:v>
                </c:pt>
                <c:pt idx="2">
                  <c:v>7.8</c:v>
                </c:pt>
                <c:pt idx="3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1-4EBD-95CD-5FFBAA1C0B28}"/>
            </c:ext>
          </c:extLst>
        </c:ser>
        <c:ser>
          <c:idx val="0"/>
          <c:order val="1"/>
          <c:tx>
            <c:strRef>
              <c:f>'T18 Numbers'!$G$15</c:f>
              <c:strCache>
                <c:ptCount val="1"/>
                <c:pt idx="0">
                  <c:v>Question with Distinct MENA Category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'T18 Numbers'!$K$16:$K$20</c:f>
                <c:numCache>
                  <c:formatCode>General</c:formatCode>
                  <c:ptCount val="5"/>
                  <c:pt idx="0">
                    <c:v>-9.6432000000000002</c:v>
                  </c:pt>
                  <c:pt idx="1">
                    <c:v>-8.0359999999999996</c:v>
                  </c:pt>
                  <c:pt idx="2">
                    <c:v>-3.7435999999999998</c:v>
                  </c:pt>
                  <c:pt idx="3">
                    <c:v>-10.2704</c:v>
                  </c:pt>
                </c:numCache>
              </c:numRef>
            </c:plus>
            <c:minus>
              <c:numRef>
                <c:f>'T18 Numbers'!$K$16:$K$20</c:f>
                <c:numCache>
                  <c:formatCode>General</c:formatCode>
                  <c:ptCount val="5"/>
                  <c:pt idx="0">
                    <c:v>-9.6432000000000002</c:v>
                  </c:pt>
                  <c:pt idx="1">
                    <c:v>-8.0359999999999996</c:v>
                  </c:pt>
                  <c:pt idx="2">
                    <c:v>-3.7435999999999998</c:v>
                  </c:pt>
                  <c:pt idx="3">
                    <c:v>-10.2704</c:v>
                  </c:pt>
                </c:numCache>
              </c:numRef>
            </c:minus>
          </c:errBars>
          <c:cat>
            <c:strRef>
              <c:f>'T18 Numbers'!$F$16:$F$20</c:f>
              <c:strCache>
                <c:ptCount val="5"/>
                <c:pt idx="0">
                  <c:v>Identified as MENA ONLY</c:v>
                </c:pt>
                <c:pt idx="1">
                  <c:v>Identified as MENA AND White</c:v>
                </c:pt>
                <c:pt idx="2">
                  <c:v>Identified as MENA AND another group(s)</c:v>
                </c:pt>
                <c:pt idx="3">
                  <c:v>Did NOT identify as MENA</c:v>
                </c:pt>
                <c:pt idx="4">
                  <c:v>Missing/Invalid</c:v>
                </c:pt>
              </c:strCache>
            </c:strRef>
          </c:cat>
          <c:val>
            <c:numRef>
              <c:f>'T18 Numbers'!$G$16:$G$20</c:f>
              <c:numCache>
                <c:formatCode>General</c:formatCode>
                <c:ptCount val="5"/>
                <c:pt idx="0">
                  <c:v>33.900000000000006</c:v>
                </c:pt>
                <c:pt idx="1">
                  <c:v>24.7</c:v>
                </c:pt>
                <c:pt idx="2">
                  <c:v>6.7</c:v>
                </c:pt>
                <c:pt idx="3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1-4EBD-95CD-5FFBAA1C0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104960"/>
        <c:axId val="306110848"/>
      </c:barChart>
      <c:catAx>
        <c:axId val="30610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6110848"/>
        <c:crosses val="autoZero"/>
        <c:auto val="1"/>
        <c:lblAlgn val="ctr"/>
        <c:lblOffset val="100"/>
        <c:noMultiLvlLbl val="0"/>
      </c:catAx>
      <c:valAx>
        <c:axId val="306110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People who are MENA in the Reinterview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61049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'Table Split'!$L$56</c:f>
              <c:strCache>
                <c:ptCount val="1"/>
                <c:pt idx="0">
                  <c:v>MENA</c:v>
                </c:pt>
              </c:strCache>
            </c:strRef>
          </c:tx>
          <c:spPr>
            <a:solidFill>
              <a:srgbClr val="ED9F56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Split'!$I$57:$I$65</c:f>
              <c:strCache>
                <c:ptCount val="9"/>
                <c:pt idx="0">
                  <c:v>Tunisian</c:v>
                </c:pt>
                <c:pt idx="1">
                  <c:v>Iraqi</c:v>
                </c:pt>
                <c:pt idx="2">
                  <c:v>Israeli</c:v>
                </c:pt>
                <c:pt idx="3">
                  <c:v>Algerian</c:v>
                </c:pt>
                <c:pt idx="4">
                  <c:v>Moroccan</c:v>
                </c:pt>
                <c:pt idx="5">
                  <c:v>Syrian</c:v>
                </c:pt>
                <c:pt idx="6">
                  <c:v>Egyptian</c:v>
                </c:pt>
                <c:pt idx="7">
                  <c:v>Iranian</c:v>
                </c:pt>
                <c:pt idx="8">
                  <c:v>Lebanese</c:v>
                </c:pt>
              </c:strCache>
            </c:strRef>
          </c:cat>
          <c:val>
            <c:numRef>
              <c:f>'Table Split'!$L$57:$L$65</c:f>
              <c:numCache>
                <c:formatCode>0.0</c:formatCode>
                <c:ptCount val="9"/>
                <c:pt idx="0">
                  <c:v>70.2</c:v>
                </c:pt>
                <c:pt idx="1">
                  <c:v>91.2</c:v>
                </c:pt>
                <c:pt idx="2">
                  <c:v>38.9</c:v>
                </c:pt>
                <c:pt idx="3">
                  <c:v>83.8</c:v>
                </c:pt>
                <c:pt idx="4">
                  <c:v>75.2</c:v>
                </c:pt>
                <c:pt idx="5">
                  <c:v>71.900000000000006</c:v>
                </c:pt>
                <c:pt idx="6">
                  <c:v>91.5</c:v>
                </c:pt>
                <c:pt idx="7">
                  <c:v>85</c:v>
                </c:pt>
                <c:pt idx="8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E0-41EC-91EB-06E591971189}"/>
            </c:ext>
          </c:extLst>
        </c:ser>
        <c:ser>
          <c:idx val="2"/>
          <c:order val="1"/>
          <c:tx>
            <c:strRef>
              <c:f>'Table Split'!$J$56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99FF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Split'!$I$57:$I$65</c:f>
              <c:strCache>
                <c:ptCount val="9"/>
                <c:pt idx="0">
                  <c:v>Tunisian</c:v>
                </c:pt>
                <c:pt idx="1">
                  <c:v>Iraqi</c:v>
                </c:pt>
                <c:pt idx="2">
                  <c:v>Israeli</c:v>
                </c:pt>
                <c:pt idx="3">
                  <c:v>Algerian</c:v>
                </c:pt>
                <c:pt idx="4">
                  <c:v>Moroccan</c:v>
                </c:pt>
                <c:pt idx="5">
                  <c:v>Syrian</c:v>
                </c:pt>
                <c:pt idx="6">
                  <c:v>Egyptian</c:v>
                </c:pt>
                <c:pt idx="7">
                  <c:v>Iranian</c:v>
                </c:pt>
                <c:pt idx="8">
                  <c:v>Lebanese</c:v>
                </c:pt>
              </c:strCache>
            </c:strRef>
          </c:cat>
          <c:val>
            <c:numRef>
              <c:f>'Table Split'!$J$57:$J$65</c:f>
              <c:numCache>
                <c:formatCode>0.0</c:formatCode>
                <c:ptCount val="9"/>
                <c:pt idx="0">
                  <c:v>39.5</c:v>
                </c:pt>
                <c:pt idx="1">
                  <c:v>9.1</c:v>
                </c:pt>
                <c:pt idx="2">
                  <c:v>49.6</c:v>
                </c:pt>
                <c:pt idx="3">
                  <c:v>7.9</c:v>
                </c:pt>
                <c:pt idx="4">
                  <c:v>13</c:v>
                </c:pt>
                <c:pt idx="5">
                  <c:v>28.9</c:v>
                </c:pt>
                <c:pt idx="6">
                  <c:v>8.4</c:v>
                </c:pt>
                <c:pt idx="7">
                  <c:v>14.7</c:v>
                </c:pt>
                <c:pt idx="8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E0-41EC-91EB-06E591971189}"/>
            </c:ext>
          </c:extLst>
        </c:ser>
        <c:ser>
          <c:idx val="0"/>
          <c:order val="2"/>
          <c:tx>
            <c:strRef>
              <c:f>'Table Split'!$K$56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51B2FF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Split'!$I$57:$I$65</c:f>
              <c:strCache>
                <c:ptCount val="9"/>
                <c:pt idx="0">
                  <c:v>Tunisian</c:v>
                </c:pt>
                <c:pt idx="1">
                  <c:v>Iraqi</c:v>
                </c:pt>
                <c:pt idx="2">
                  <c:v>Israeli</c:v>
                </c:pt>
                <c:pt idx="3">
                  <c:v>Algerian</c:v>
                </c:pt>
                <c:pt idx="4">
                  <c:v>Moroccan</c:v>
                </c:pt>
                <c:pt idx="5">
                  <c:v>Syrian</c:v>
                </c:pt>
                <c:pt idx="6">
                  <c:v>Egyptian</c:v>
                </c:pt>
                <c:pt idx="7">
                  <c:v>Iranian</c:v>
                </c:pt>
                <c:pt idx="8">
                  <c:v>Lebanese</c:v>
                </c:pt>
              </c:strCache>
            </c:strRef>
          </c:cat>
          <c:val>
            <c:numRef>
              <c:f>'Table Split'!$K$57:$K$65</c:f>
              <c:numCache>
                <c:formatCode>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3.1</c:v>
                </c:pt>
                <c:pt idx="3">
                  <c:v>9.1</c:v>
                </c:pt>
                <c:pt idx="4">
                  <c:v>3.3</c:v>
                </c:pt>
                <c:pt idx="5">
                  <c:v>0</c:v>
                </c:pt>
                <c:pt idx="6">
                  <c:v>0.4</c:v>
                </c:pt>
                <c:pt idx="7">
                  <c:v>0</c:v>
                </c:pt>
                <c:pt idx="8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E0-41EC-91EB-06E591971189}"/>
            </c:ext>
          </c:extLst>
        </c:ser>
        <c:ser>
          <c:idx val="3"/>
          <c:order val="3"/>
          <c:tx>
            <c:strRef>
              <c:f>'Table Split'!$M$56</c:f>
              <c:strCache>
                <c:ptCount val="1"/>
                <c:pt idx="0">
                  <c:v>SOR</c:v>
                </c:pt>
              </c:strCache>
            </c:strRef>
          </c:tx>
          <c:spPr>
            <a:solidFill>
              <a:srgbClr val="89BE8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Split'!$I$57:$I$65</c:f>
              <c:strCache>
                <c:ptCount val="9"/>
                <c:pt idx="0">
                  <c:v>Tunisian</c:v>
                </c:pt>
                <c:pt idx="1">
                  <c:v>Iraqi</c:v>
                </c:pt>
                <c:pt idx="2">
                  <c:v>Israeli</c:v>
                </c:pt>
                <c:pt idx="3">
                  <c:v>Algerian</c:v>
                </c:pt>
                <c:pt idx="4">
                  <c:v>Moroccan</c:v>
                </c:pt>
                <c:pt idx="5">
                  <c:v>Syrian</c:v>
                </c:pt>
                <c:pt idx="6">
                  <c:v>Egyptian</c:v>
                </c:pt>
                <c:pt idx="7">
                  <c:v>Iranian</c:v>
                </c:pt>
                <c:pt idx="8">
                  <c:v>Lebanese</c:v>
                </c:pt>
              </c:strCache>
            </c:strRef>
          </c:cat>
          <c:val>
            <c:numRef>
              <c:f>'Table Split'!$M$57:$M$65</c:f>
              <c:numCache>
                <c:formatCode>0.0</c:formatCode>
                <c:ptCount val="9"/>
                <c:pt idx="0">
                  <c:v>8.3000000000000007</c:v>
                </c:pt>
                <c:pt idx="1">
                  <c:v>1.6</c:v>
                </c:pt>
                <c:pt idx="2">
                  <c:v>10.6</c:v>
                </c:pt>
                <c:pt idx="3">
                  <c:v>0.1</c:v>
                </c:pt>
                <c:pt idx="4">
                  <c:v>12.8</c:v>
                </c:pt>
                <c:pt idx="5">
                  <c:v>0.3</c:v>
                </c:pt>
                <c:pt idx="6">
                  <c:v>2.2999999999999998</c:v>
                </c:pt>
                <c:pt idx="7">
                  <c:v>2.1</c:v>
                </c:pt>
                <c:pt idx="8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E0-41EC-91EB-06E591971189}"/>
            </c:ext>
          </c:extLst>
        </c:ser>
        <c:ser>
          <c:idx val="4"/>
          <c:order val="4"/>
          <c:tx>
            <c:strRef>
              <c:f>'Table Split'!$N$56</c:f>
              <c:strCache>
                <c:ptCount val="1"/>
                <c:pt idx="0">
                  <c:v>Another Category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'Table Split'!$I$57:$I$65</c:f>
              <c:strCache>
                <c:ptCount val="9"/>
                <c:pt idx="0">
                  <c:v>Tunisian</c:v>
                </c:pt>
                <c:pt idx="1">
                  <c:v>Iraqi</c:v>
                </c:pt>
                <c:pt idx="2">
                  <c:v>Israeli</c:v>
                </c:pt>
                <c:pt idx="3">
                  <c:v>Algerian</c:v>
                </c:pt>
                <c:pt idx="4">
                  <c:v>Moroccan</c:v>
                </c:pt>
                <c:pt idx="5">
                  <c:v>Syrian</c:v>
                </c:pt>
                <c:pt idx="6">
                  <c:v>Egyptian</c:v>
                </c:pt>
                <c:pt idx="7">
                  <c:v>Iranian</c:v>
                </c:pt>
                <c:pt idx="8">
                  <c:v>Lebanese</c:v>
                </c:pt>
              </c:strCache>
            </c:strRef>
          </c:cat>
          <c:val>
            <c:numRef>
              <c:f>'Table Split'!$N$57:$N$65</c:f>
              <c:numCache>
                <c:formatCode>0.0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1.4</c:v>
                </c:pt>
                <c:pt idx="3">
                  <c:v>0</c:v>
                </c:pt>
                <c:pt idx="4">
                  <c:v>0.6</c:v>
                </c:pt>
                <c:pt idx="5">
                  <c:v>0.4</c:v>
                </c:pt>
                <c:pt idx="6">
                  <c:v>0.1</c:v>
                </c:pt>
                <c:pt idx="7">
                  <c:v>1</c:v>
                </c:pt>
                <c:pt idx="8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E0-41EC-91EB-06E591971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06233728"/>
        <c:axId val="306235264"/>
      </c:barChart>
      <c:catAx>
        <c:axId val="30623372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06235264"/>
        <c:crosses val="autoZero"/>
        <c:auto val="1"/>
        <c:lblAlgn val="ctr"/>
        <c:lblOffset val="100"/>
        <c:noMultiLvlLbl val="0"/>
      </c:catAx>
      <c:valAx>
        <c:axId val="306235264"/>
        <c:scaling>
          <c:orientation val="minMax"/>
          <c:max val="110"/>
          <c:min val="0"/>
        </c:scaling>
        <c:delete val="0"/>
        <c:axPos val="b"/>
        <c:numFmt formatCode="General" sourceLinked="0"/>
        <c:majorTickMark val="out"/>
        <c:minorTickMark val="none"/>
        <c:tickLblPos val="nextTo"/>
        <c:crossAx val="306233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65446071-AF56-49AF-9E8A-4F4764C833EF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06C96EC0-BA8E-4ABF-9AA0-A992A0A9D0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3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23418464-E9B1-478C-8B52-BB23895EEDD6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486538F2-3EC2-4A50-987F-1575154BA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9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4988" y="228600"/>
            <a:ext cx="2400300" cy="18002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B3B1-3CD8-4667-98EF-EA116D2745E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Notes Placeholder 2"/>
          <p:cNvSpPr txBox="1">
            <a:spLocks/>
          </p:cNvSpPr>
          <p:nvPr/>
        </p:nvSpPr>
        <p:spPr bwMode="auto">
          <a:xfrm>
            <a:off x="304801" y="339726"/>
            <a:ext cx="6043613" cy="872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3150" tIns="46576" rIns="93150" bIns="46576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400" b="1" dirty="0">
              <a:latin typeface="Arial Narrow" pitchFamily="34" charset="0"/>
              <a:ea typeface="ＭＳ Ｐゴシック" pitchFamily="34" charset="-128"/>
            </a:endParaRPr>
          </a:p>
          <a:p>
            <a:endParaRPr lang="en-US" altLang="en-US" sz="1400" b="1" dirty="0">
              <a:latin typeface="Arial Narrow" pitchFamily="34" charset="0"/>
              <a:ea typeface="ＭＳ Ｐゴシック" pitchFamily="34" charset="-128"/>
            </a:endParaRPr>
          </a:p>
          <a:p>
            <a:endParaRPr lang="en-US" altLang="en-US" sz="1400" b="1" dirty="0">
              <a:latin typeface="Arial Narrow" pitchFamily="34" charset="0"/>
              <a:ea typeface="ＭＳ Ｐゴシック" pitchFamily="34" charset="-128"/>
            </a:endParaRPr>
          </a:p>
          <a:p>
            <a:endParaRPr lang="en-US" altLang="en-US" sz="1400" b="1" dirty="0">
              <a:latin typeface="Arial Narrow" pitchFamily="34" charset="0"/>
              <a:ea typeface="ＭＳ Ｐゴシック" pitchFamily="34" charset="-128"/>
            </a:endParaRPr>
          </a:p>
          <a:p>
            <a:endParaRPr lang="en-US" altLang="en-US" sz="1400" b="1" dirty="0">
              <a:latin typeface="Arial Narrow" pitchFamily="34" charset="0"/>
              <a:ea typeface="ＭＳ Ｐゴシック" pitchFamily="34" charset="-128"/>
            </a:endParaRPr>
          </a:p>
          <a:p>
            <a:endParaRPr lang="en-US" altLang="en-US" sz="1400" b="1" dirty="0">
              <a:latin typeface="Arial Narrow" pitchFamily="34" charset="0"/>
              <a:ea typeface="ＭＳ Ｐゴシック" pitchFamily="34" charset="-128"/>
            </a:endParaRPr>
          </a:p>
          <a:p>
            <a:endParaRPr lang="en-US" altLang="en-US" sz="1400" b="1" dirty="0">
              <a:latin typeface="Arial Narrow" pitchFamily="34" charset="0"/>
              <a:ea typeface="ＭＳ Ｐゴシック" pitchFamily="34" charset="-128"/>
            </a:endParaRPr>
          </a:p>
          <a:p>
            <a:endParaRPr lang="en-US" altLang="en-US" sz="1400" dirty="0">
              <a:latin typeface="Arial Narrow" pitchFamily="34" charset="0"/>
              <a:ea typeface="ＭＳ Ｐゴシック" pitchFamily="34" charset="-128"/>
            </a:endParaRPr>
          </a:p>
          <a:p>
            <a:endParaRPr lang="en-US" sz="1400" dirty="0">
              <a:latin typeface="Arial Narrow" panose="020B0606020202030204" pitchFamily="34" charset="0"/>
            </a:endParaRPr>
          </a:p>
          <a:p>
            <a:endParaRPr lang="en-US" altLang="en-US" sz="1400" dirty="0">
              <a:latin typeface="Arial Narrow" pitchFamily="34" charset="0"/>
              <a:ea typeface="ＭＳ Ｐゴシック" pitchFamily="34" charset="-128"/>
            </a:endParaRPr>
          </a:p>
          <a:p>
            <a:endParaRPr lang="en-US" altLang="en-US" sz="1400" i="1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701040" y="228600"/>
            <a:ext cx="5608320" cy="8370570"/>
          </a:xfrm>
        </p:spPr>
        <p:txBody>
          <a:bodyPr/>
          <a:lstStyle/>
          <a:p>
            <a:pPr marL="227013" indent="-227013"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13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9600" y="152400"/>
            <a:ext cx="2400300" cy="18002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152401"/>
            <a:ext cx="6004560" cy="844677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2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13263" y="184150"/>
            <a:ext cx="2324100" cy="1743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1" tIns="46566" rIns="93131" bIns="4656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37F26F-8688-4C6C-A5A1-4F73E74E33BE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19601" y="2590800"/>
            <a:ext cx="6248400" cy="34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 dirty="0">
              <a:latin typeface="Arial Narrow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84150"/>
            <a:ext cx="5852160" cy="8350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43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81538" y="231775"/>
            <a:ext cx="2168525" cy="16271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6" tIns="46573" rIns="93146" bIns="465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DC1107-F8BE-4CD6-BA07-0FF56A614403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701040" y="1836420"/>
            <a:ext cx="5608320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4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81538" y="231775"/>
            <a:ext cx="2168525" cy="16271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6" tIns="46573" rIns="93146" bIns="465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00C630-F0E7-43FC-BCA5-5B77F6B23716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533401" y="1912620"/>
            <a:ext cx="6316662" cy="5173980"/>
          </a:xfrm>
        </p:spPr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24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81538" y="231775"/>
            <a:ext cx="2168525" cy="16271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6" tIns="46573" rIns="93146" bIns="465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81D581-530B-45B0-B9E3-CF326AD713A1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912620"/>
            <a:ext cx="5608320" cy="6469380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21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67200" y="228600"/>
            <a:ext cx="2525713" cy="189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5852160" cy="7010399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22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228600"/>
            <a:ext cx="2424113" cy="181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8600"/>
            <a:ext cx="5608320" cy="837057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75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67200" y="228600"/>
            <a:ext cx="2525713" cy="189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8600"/>
            <a:ext cx="5608320" cy="8915400"/>
          </a:xfrm>
        </p:spPr>
        <p:txBody>
          <a:bodyPr/>
          <a:lstStyle/>
          <a:p>
            <a:endPara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08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228600"/>
            <a:ext cx="2424113" cy="181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6004560" cy="8839200"/>
          </a:xfrm>
        </p:spPr>
        <p:txBody>
          <a:bodyPr/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68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152400"/>
            <a:ext cx="2413000" cy="180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6248400" cy="8915400"/>
          </a:xfrm>
        </p:spPr>
        <p:txBody>
          <a:bodyPr/>
          <a:lstStyle/>
          <a:p>
            <a:endPara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1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7388" y="152400"/>
            <a:ext cx="2322512" cy="1743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6" tIns="46573" rIns="93146" bIns="465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6345A1-72B9-445F-8D8D-7F62406750CD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52400"/>
            <a:ext cx="5775960" cy="8839200"/>
          </a:xfrm>
        </p:spPr>
        <p:txBody>
          <a:bodyPr/>
          <a:lstStyle/>
          <a:p>
            <a:pPr marL="227013" indent="-227013" eaLnBrk="1" hangingPunct="1">
              <a:spcBef>
                <a:spcPct val="0"/>
              </a:spcBef>
            </a:pPr>
            <a:endParaRPr lang="en-US" sz="14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92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4800" y="152400"/>
            <a:ext cx="2627313" cy="197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52400"/>
            <a:ext cx="5608320" cy="8839200"/>
          </a:xfrm>
        </p:spPr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73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67200" y="228600"/>
            <a:ext cx="2525713" cy="189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8600"/>
            <a:ext cx="5608320" cy="837057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32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0" y="228600"/>
            <a:ext cx="2525713" cy="189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8600"/>
            <a:ext cx="5608320" cy="8370570"/>
          </a:xfrm>
        </p:spPr>
        <p:txBody>
          <a:bodyPr/>
          <a:lstStyle/>
          <a:p>
            <a:endPara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3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67238" y="111125"/>
            <a:ext cx="2322512" cy="1743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2" rIns="93164" bIns="46582" anchor="b">
            <a:prstTxWarp prst="textNoShape">
              <a:avLst/>
            </a:prstTxWarp>
          </a:bodyPr>
          <a:lstStyle/>
          <a:p>
            <a:pPr algn="r"/>
            <a:fld id="{FE426857-2AE5-4FE7-B553-C087282BD7C2}" type="slidenum">
              <a:rPr lang="en-US" sz="1200">
                <a:latin typeface="Calibri" pitchFamily="-72" charset="0"/>
              </a:rPr>
              <a:pPr algn="r"/>
              <a:t>23</a:t>
            </a:fld>
            <a:endParaRPr lang="en-US" sz="1200" dirty="0">
              <a:latin typeface="Calibri" pitchFamily="-72" charset="0"/>
            </a:endParaRPr>
          </a:p>
        </p:txBody>
      </p:sp>
      <p:sp>
        <p:nvSpPr>
          <p:cNvPr id="164867" name="Notes Placeholder 1"/>
          <p:cNvSpPr>
            <a:spLocks noGrp="1"/>
          </p:cNvSpPr>
          <p:nvPr>
            <p:ph type="body" idx="3"/>
          </p:nvPr>
        </p:nvSpPr>
        <p:spPr bwMode="auto">
          <a:xfrm>
            <a:off x="265113" y="255588"/>
            <a:ext cx="6480175" cy="83439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0" y="152400"/>
            <a:ext cx="2528888" cy="189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152400"/>
            <a:ext cx="6338888" cy="7239000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53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0" y="152400"/>
            <a:ext cx="2528888" cy="1897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152400"/>
            <a:ext cx="6248400" cy="8763000"/>
          </a:xfrm>
        </p:spPr>
        <p:txBody>
          <a:bodyPr/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71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9600" y="304800"/>
            <a:ext cx="2322513" cy="1741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04800"/>
            <a:ext cx="5775960" cy="8001000"/>
          </a:xfrm>
        </p:spPr>
        <p:txBody>
          <a:bodyPr/>
          <a:lstStyle/>
          <a:p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E65CB-1ABD-4DE7-B617-E827FBE34D7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76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6713" y="457200"/>
            <a:ext cx="2627312" cy="197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5852160" cy="8141970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B4FF-DFFA-436F-BA9F-F4E7AC4C8E4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71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228600"/>
            <a:ext cx="2424113" cy="181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6004560" cy="7924800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6040E-AD68-4456-BA78-05254A3483A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62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0" y="152400"/>
            <a:ext cx="2220913" cy="1665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152400"/>
            <a:ext cx="6004560" cy="9067800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6040E-AD68-4456-BA78-05254A3483A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6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0" y="381000"/>
            <a:ext cx="2525713" cy="189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514600"/>
            <a:ext cx="5608320" cy="6084570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240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0" y="152400"/>
            <a:ext cx="2627313" cy="197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6004560" cy="8446770"/>
          </a:xfrm>
        </p:spPr>
        <p:txBody>
          <a:bodyPr/>
          <a:lstStyle/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z="1400" smtClean="0"/>
              <a:t>30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8197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0" y="228600"/>
            <a:ext cx="2627313" cy="197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8600"/>
            <a:ext cx="5608320" cy="837057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088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7388" y="152400"/>
            <a:ext cx="2322512" cy="1743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6" tIns="46573" rIns="93146" bIns="465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4075F8-0FCA-42BD-96F1-91E0F11F8D3F}" type="slidenum">
              <a:rPr lang="en-US" altLang="en-US"/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701040" y="1912620"/>
            <a:ext cx="5608320" cy="5173980"/>
          </a:xfrm>
        </p:spPr>
        <p:txBody>
          <a:bodyPr/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49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4800" y="228600"/>
            <a:ext cx="2627313" cy="197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6080760" cy="7848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i="1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B4FF-DFFA-436F-BA9F-F4E7AC4C8E4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31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9600" y="228600"/>
            <a:ext cx="2322513" cy="1741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28599"/>
            <a:ext cx="6080760" cy="86013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i="1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B4FF-DFFA-436F-BA9F-F4E7AC4C8E4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986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67200" y="228600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6004560" cy="8370570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B4FF-DFFA-436F-BA9F-F4E7AC4C8E4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400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5800" y="76200"/>
            <a:ext cx="2247900" cy="168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6004560" cy="7924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B4FF-DFFA-436F-BA9F-F4E7AC4C8E4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320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304800"/>
            <a:ext cx="2424113" cy="181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6004560" cy="829437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678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0" y="228600"/>
            <a:ext cx="2525713" cy="18938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701040" y="228600"/>
            <a:ext cx="5608320" cy="837057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824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67200" y="228600"/>
            <a:ext cx="2525713" cy="189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8600"/>
            <a:ext cx="5608320" cy="8370570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5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48" charset="0"/>
                <a:ea typeface="ＭＳ Ｐゴシック" pitchFamily="48" charset="-128"/>
              </a:defRPr>
            </a:lvl1pPr>
            <a:lvl2pPr marL="728910" indent="-2803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48" charset="0"/>
                <a:ea typeface="ＭＳ Ｐゴシック" pitchFamily="48" charset="-128"/>
              </a:defRPr>
            </a:lvl2pPr>
            <a:lvl3pPr marL="1121399" indent="-2242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48" charset="0"/>
                <a:ea typeface="ＭＳ Ｐゴシック" pitchFamily="48" charset="-128"/>
              </a:defRPr>
            </a:lvl3pPr>
            <a:lvl4pPr marL="1569959" indent="-2242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48" charset="0"/>
                <a:ea typeface="ＭＳ Ｐゴシック" pitchFamily="48" charset="-128"/>
              </a:defRPr>
            </a:lvl4pPr>
            <a:lvl5pPr marL="2018519" indent="-2242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48" charset="0"/>
                <a:ea typeface="ＭＳ Ｐゴシック" pitchFamily="48" charset="-128"/>
              </a:defRPr>
            </a:lvl5pPr>
            <a:lvl6pPr marL="2467079" indent="-224279" defTabSz="44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48" charset="0"/>
                <a:ea typeface="ＭＳ Ｐゴシック" pitchFamily="48" charset="-128"/>
              </a:defRPr>
            </a:lvl6pPr>
            <a:lvl7pPr marL="2915638" indent="-224279" defTabSz="44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48" charset="0"/>
                <a:ea typeface="ＭＳ Ｐゴシック" pitchFamily="48" charset="-128"/>
              </a:defRPr>
            </a:lvl7pPr>
            <a:lvl8pPr marL="3364199" indent="-224279" defTabSz="44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48" charset="0"/>
                <a:ea typeface="ＭＳ Ｐゴシック" pitchFamily="48" charset="-128"/>
              </a:defRPr>
            </a:lvl8pPr>
            <a:lvl9pPr marL="3812759" indent="-224279" defTabSz="44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48" charset="0"/>
                <a:ea typeface="ＭＳ Ｐゴシック" pitchFamily="4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37A383B-4B28-40FC-B746-068A2BE1AB1D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84738" y="136525"/>
            <a:ext cx="1854200" cy="1390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974" y="76202"/>
            <a:ext cx="6514789" cy="9143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400" dirty="0" smtClean="0">
              <a:latin typeface="Arial Narrow" pitchFamily="48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96055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0" y="228600"/>
            <a:ext cx="2628900" cy="1971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228600"/>
            <a:ext cx="5928360" cy="8763000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217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228600"/>
            <a:ext cx="2424113" cy="181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8600"/>
            <a:ext cx="5608320" cy="8370570"/>
          </a:xfrm>
        </p:spPr>
        <p:txBody>
          <a:bodyPr/>
          <a:lstStyle/>
          <a:p>
            <a:endPara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830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67200" y="228600"/>
            <a:ext cx="2525713" cy="189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8600"/>
            <a:ext cx="5608320" cy="8370570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409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6713" y="212725"/>
            <a:ext cx="2627312" cy="197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8600"/>
            <a:ext cx="5608320" cy="8370570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84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1188" y="228600"/>
            <a:ext cx="2320925" cy="1741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04800"/>
            <a:ext cx="5608320" cy="8294370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477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5800" y="228600"/>
            <a:ext cx="2322513" cy="1741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8600"/>
            <a:ext cx="5608320" cy="8370570"/>
          </a:xfrm>
        </p:spPr>
        <p:txBody>
          <a:bodyPr/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233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91013" y="212725"/>
            <a:ext cx="2398712" cy="1798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36538"/>
            <a:ext cx="6278880" cy="9058249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576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1188" y="228600"/>
            <a:ext cx="2320925" cy="1741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04800"/>
            <a:ext cx="5608320" cy="8294370"/>
          </a:xfrm>
        </p:spPr>
        <p:txBody>
          <a:bodyPr/>
          <a:lstStyle/>
          <a:p>
            <a:endParaRPr lang="en-US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500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228600"/>
            <a:ext cx="2424113" cy="1817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8600"/>
            <a:ext cx="5608320" cy="8370570"/>
          </a:xfrm>
        </p:spPr>
        <p:txBody>
          <a:bodyPr/>
          <a:lstStyle/>
          <a:p>
            <a:endParaRPr lang="en-US" sz="140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137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1188" y="228600"/>
            <a:ext cx="2320925" cy="1741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04800"/>
            <a:ext cx="5608320" cy="8294370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98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228600"/>
            <a:ext cx="2400300" cy="180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228599"/>
            <a:ext cx="6004560" cy="8601367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34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0" y="228600"/>
            <a:ext cx="2322513" cy="1741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609600"/>
            <a:ext cx="5608320" cy="7989570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154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1188" y="228600"/>
            <a:ext cx="2320925" cy="1741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04800"/>
            <a:ext cx="5608320" cy="8294370"/>
          </a:xfrm>
        </p:spPr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290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009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5800" y="228600"/>
            <a:ext cx="2322513" cy="1741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228600"/>
            <a:ext cx="5928360" cy="8839200"/>
          </a:xfrm>
        </p:spPr>
        <p:txBody>
          <a:bodyPr/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071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24388" y="236538"/>
            <a:ext cx="2398712" cy="179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14793"/>
            <a:ext cx="5852160" cy="856631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1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9600" y="228600"/>
            <a:ext cx="2400300" cy="180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57200"/>
            <a:ext cx="5913120" cy="8534400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9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0" y="228600"/>
            <a:ext cx="2525713" cy="189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228600"/>
            <a:ext cx="5608320" cy="837057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538F2-3EC2-4A50-987F-1575154BAB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3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800600" y="255588"/>
            <a:ext cx="2098675" cy="157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lide Number Placeholder 3"/>
          <p:cNvSpPr txBox="1">
            <a:spLocks noGrp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6" tIns="46573" rIns="93146" bIns="46573" anchor="b">
            <a:prstTxWarp prst="textNoShape">
              <a:avLst/>
            </a:prstTxWarp>
          </a:bodyPr>
          <a:lstStyle/>
          <a:p>
            <a:pPr algn="r"/>
            <a:fld id="{0490BC65-CA4E-4AB8-B4E0-36F28675D43D}" type="slidenum">
              <a:rPr lang="en-US" sz="1200">
                <a:latin typeface="Calibri" pitchFamily="-72" charset="0"/>
              </a:rPr>
              <a:pPr algn="r"/>
              <a:t>8</a:t>
            </a:fld>
            <a:endParaRPr lang="en-US" sz="1200" dirty="0">
              <a:latin typeface="Calibri" pitchFamily="-72" charset="0"/>
            </a:endParaRPr>
          </a:p>
        </p:txBody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55589"/>
            <a:ext cx="6661150" cy="8807450"/>
          </a:xfrm>
          <a:noFill/>
        </p:spPr>
        <p:txBody>
          <a:bodyPr/>
          <a:lstStyle/>
          <a:p>
            <a:pPr defTabSz="914216">
              <a:spcBef>
                <a:spcPct val="0"/>
              </a:spcBef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86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97388" y="152400"/>
            <a:ext cx="2322512" cy="1743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97034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6" tIns="46573" rIns="93146" bIns="4657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6345A1-72B9-445F-8D8D-7F62406750CD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0"/>
            <a:ext cx="6080760" cy="9067800"/>
          </a:xfrm>
        </p:spPr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139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7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5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4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5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0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4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5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C29BC2A0-9875-4B3F-8A86-0C7920C785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7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9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8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2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700"/>
            <a:ext cx="9144000" cy="6223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3508975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9BC2A0-9875-4B3F-8A86-0C7920C785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0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PRE-DECISIONAL DOCUMENT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F777E7-4E49-4DB6-9180-F90328D781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85"/>
          <a:stretch/>
        </p:blipFill>
        <p:spPr>
          <a:xfrm>
            <a:off x="0" y="5394961"/>
            <a:ext cx="1610436" cy="146303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587850" y="6257644"/>
            <a:ext cx="0" cy="444204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title="Photoshop 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13" y="6298148"/>
            <a:ext cx="1752600" cy="37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02992"/>
            <a:ext cx="9144000" cy="1611608"/>
          </a:xfrm>
        </p:spPr>
        <p:txBody>
          <a:bodyPr>
            <a:noAutofit/>
          </a:bodyPr>
          <a:lstStyle/>
          <a:p>
            <a:r>
              <a:rPr lang="en-US" sz="4000" kern="1500" spc="2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000" kern="1500" spc="2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000" b="1" kern="1500" spc="2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2015 National Content Test</a:t>
            </a:r>
            <a:br>
              <a:rPr lang="en-US" sz="4000" b="1" kern="1500" spc="2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000" b="1" kern="1500" spc="2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Results and Recommendations</a:t>
            </a:r>
            <a:br>
              <a:rPr lang="en-US" sz="4000" b="1" kern="1500" spc="2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2438400"/>
            <a:ext cx="914400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000" b="1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U.S. Census Bureau</a:t>
            </a:r>
          </a:p>
          <a:p>
            <a:pPr marL="0" indent="0" algn="ctr">
              <a:buNone/>
            </a:pP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0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Applied Demography Conference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San Antonio,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Texas | </a:t>
            </a:r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January 12, 2017 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68A5C4-149D-4D66-BABE-E6DD2BE69C9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575390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Any views expressed are those of the </a:t>
            </a:r>
            <a:r>
              <a:rPr lang="en-US" sz="1600" i="1" dirty="0" smtClean="0"/>
              <a:t>authors </a:t>
            </a:r>
            <a:r>
              <a:rPr lang="en-US" sz="1600" i="1" dirty="0"/>
              <a:t>and not necessarily those of the U.S. Census Bureau.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5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Question Format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(Separate vs. Combined)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C2A0-9875-4B3F-8A86-0C7920C785B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34290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Nicholas A. Jones</a:t>
            </a:r>
            <a:endParaRPr lang="en-US" sz="36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4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Director </a:t>
            </a:r>
            <a:r>
              <a:rPr lang="en-US" sz="3000" b="1" dirty="0">
                <a:latin typeface="Arial" charset="0"/>
                <a:ea typeface="Arial" charset="0"/>
                <a:cs typeface="Arial" charset="0"/>
              </a:rPr>
              <a:t>&amp; Senior Advisor,</a:t>
            </a:r>
          </a:p>
          <a:p>
            <a:pPr algn="ctr"/>
            <a:r>
              <a:rPr lang="en-US" sz="3000" b="1" dirty="0">
                <a:latin typeface="Arial" charset="0"/>
                <a:ea typeface="Arial" charset="0"/>
                <a:cs typeface="Arial" charset="0"/>
              </a:rPr>
              <a:t>Race Ethnicity Research &amp; </a:t>
            </a: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Outreach</a:t>
            </a:r>
          </a:p>
          <a:p>
            <a:pPr algn="ctr"/>
            <a:r>
              <a:rPr lang="en-US" sz="3000" b="1" dirty="0">
                <a:latin typeface="Arial" charset="0"/>
                <a:ea typeface="Arial" charset="0"/>
                <a:cs typeface="Arial" charset="0"/>
              </a:rPr>
              <a:t>U.S. Census </a:t>
            </a: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Bureau</a:t>
            </a:r>
            <a:endParaRPr lang="en-US" sz="3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12E73058-678E-486C-AFEF-863A96F7222E}" type="slidenum">
              <a:rPr lang="en-US" sz="1200" b="1">
                <a:solidFill>
                  <a:schemeClr val="bg1"/>
                </a:solidFill>
                <a:latin typeface="+mn-lt"/>
                <a:ea typeface="ＭＳ Ｐゴシック" pitchFamily="-72" charset="-128"/>
              </a:rPr>
              <a:pPr algn="ctr">
                <a:defRPr/>
              </a:pPr>
              <a:t>11</a:t>
            </a:fld>
            <a:endParaRPr lang="en-US" sz="1200" b="1" dirty="0">
              <a:solidFill>
                <a:schemeClr val="bg1"/>
              </a:solidFill>
              <a:latin typeface="+mn-lt"/>
              <a:ea typeface="ＭＳ Ｐゴシック" pitchFamily="-72" charset="-128"/>
            </a:endParaRPr>
          </a:p>
        </p:txBody>
      </p:sp>
      <p:sp>
        <p:nvSpPr>
          <p:cNvPr id="16387" name="Title 1"/>
          <p:cNvSpPr txBox="1">
            <a:spLocks/>
          </p:cNvSpPr>
          <p:nvPr/>
        </p:nvSpPr>
        <p:spPr bwMode="auto">
          <a:xfrm>
            <a:off x="0" y="4445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</a:rPr>
              <a:t>Question Format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" y="69215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62038"/>
            <a:ext cx="215900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itle 1"/>
          <p:cNvSpPr txBox="1">
            <a:spLocks/>
          </p:cNvSpPr>
          <p:nvPr/>
        </p:nvSpPr>
        <p:spPr bwMode="auto">
          <a:xfrm>
            <a:off x="395288" y="690563"/>
            <a:ext cx="2146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70C0"/>
                </a:solidFill>
              </a:rPr>
              <a:t>Separate</a:t>
            </a: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3132138" y="692150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70C0"/>
                </a:solidFill>
              </a:rPr>
              <a:t> Combined w/ Write-Ins</a:t>
            </a:r>
            <a:endParaRPr lang="en-US" altLang="en-US" sz="1800" dirty="0">
              <a:solidFill>
                <a:srgbClr val="0070C0"/>
              </a:solidFill>
            </a:endParaRP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6084888" y="690563"/>
            <a:ext cx="3049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rgbClr val="0070C0"/>
                </a:solidFill>
              </a:rPr>
              <a:t>Combined w/ Checkboxes</a:t>
            </a:r>
            <a:endParaRPr lang="en-US" altLang="en-US" sz="1800" dirty="0">
              <a:solidFill>
                <a:srgbClr val="0070C0"/>
              </a:solidFill>
            </a:endParaRPr>
          </a:p>
        </p:txBody>
      </p:sp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49338"/>
            <a:ext cx="21463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055688"/>
            <a:ext cx="21463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</a:rPr>
              <a:t>Web-Based Designs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838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3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fld id="{A2D34405-161F-4FAE-9975-C341289DE6CB}" type="slidenum">
              <a:rPr lang="en-US" altLang="en-US" sz="1200" b="1">
                <a:solidFill>
                  <a:schemeClr val="bg1"/>
                </a:solidFill>
                <a:latin typeface="Calibri" charset="0"/>
              </a:rPr>
              <a:pPr algn="ctr" eaLnBrk="1" hangingPunct="1"/>
              <a:t>12</a:t>
            </a:fld>
            <a:endParaRPr lang="en-US" altLang="en-US" sz="12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7414" name="Content Placeholder 2"/>
          <p:cNvSpPr>
            <a:spLocks/>
          </p:cNvSpPr>
          <p:nvPr/>
        </p:nvSpPr>
        <p:spPr bwMode="auto">
          <a:xfrm>
            <a:off x="4648200" y="83820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1C5696"/>
              </a:buClr>
              <a:buFont typeface="Arial" charset="0"/>
              <a:buNone/>
            </a:pPr>
            <a:r>
              <a:rPr lang="en-US" altLang="en-US" b="1" dirty="0">
                <a:solidFill>
                  <a:srgbClr val="0070C0"/>
                </a:solidFill>
                <a:cs typeface="Arial" charset="0"/>
              </a:rPr>
              <a:t>Separate Question</a:t>
            </a:r>
          </a:p>
          <a:p>
            <a:pPr algn="ctr" eaLnBrk="1" hangingPunct="1">
              <a:buClr>
                <a:srgbClr val="1C5696"/>
              </a:buClr>
              <a:buFont typeface="Arial" charset="0"/>
              <a:buNone/>
            </a:pPr>
            <a:r>
              <a:rPr lang="en-US" altLang="en-US" b="1" dirty="0">
                <a:solidFill>
                  <a:srgbClr val="0070C0"/>
                </a:solidFill>
                <a:cs typeface="Arial" charset="0"/>
              </a:rPr>
              <a:t>for Race</a:t>
            </a:r>
            <a:endParaRPr lang="en-US" altLang="en-US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1229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625600"/>
            <a:ext cx="4251325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625600"/>
            <a:ext cx="42418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Content Placeholder 2"/>
          <p:cNvSpPr>
            <a:spLocks/>
          </p:cNvSpPr>
          <p:nvPr/>
        </p:nvSpPr>
        <p:spPr bwMode="auto">
          <a:xfrm>
            <a:off x="381000" y="83820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1C5696"/>
              </a:buClr>
              <a:buFont typeface="Arial" charset="0"/>
              <a:buNone/>
            </a:pPr>
            <a:r>
              <a:rPr lang="en-US" altLang="en-US" b="1" dirty="0">
                <a:solidFill>
                  <a:srgbClr val="0070C0"/>
                </a:solidFill>
                <a:cs typeface="Arial" charset="0"/>
              </a:rPr>
              <a:t>Separate Question</a:t>
            </a:r>
          </a:p>
          <a:p>
            <a:pPr algn="ctr" eaLnBrk="1" hangingPunct="1">
              <a:buClr>
                <a:srgbClr val="1C5696"/>
              </a:buClr>
              <a:buFont typeface="Arial" charset="0"/>
              <a:buNone/>
            </a:pPr>
            <a:r>
              <a:rPr lang="en-US" altLang="en-US" b="1" dirty="0">
                <a:solidFill>
                  <a:srgbClr val="0070C0"/>
                </a:solidFill>
                <a:cs typeface="Arial" charset="0"/>
              </a:rPr>
              <a:t>for Hispanic Origin</a:t>
            </a:r>
            <a:endParaRPr lang="en-US" altLang="en-US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</a:rPr>
              <a:t>Web-Based Designs</a:t>
            </a:r>
          </a:p>
        </p:txBody>
      </p:sp>
      <p:sp>
        <p:nvSpPr>
          <p:cNvPr id="18437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fld id="{B4AF853D-77DF-47DE-8AC9-C53B80CCE9AE}" type="slidenum">
              <a:rPr lang="en-US" altLang="en-US" sz="1200" b="1">
                <a:solidFill>
                  <a:schemeClr val="bg1"/>
                </a:solidFill>
                <a:latin typeface="Calibri" charset="0"/>
              </a:rPr>
              <a:pPr algn="ctr" eaLnBrk="1" hangingPunct="1"/>
              <a:t>13</a:t>
            </a:fld>
            <a:endParaRPr lang="en-US" altLang="en-US" sz="12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8438" name="Content Placeholder 2"/>
          <p:cNvSpPr>
            <a:spLocks/>
          </p:cNvSpPr>
          <p:nvPr/>
        </p:nvSpPr>
        <p:spPr bwMode="auto">
          <a:xfrm>
            <a:off x="381000" y="8382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1C5696"/>
              </a:buClr>
              <a:buFont typeface="Arial" charset="0"/>
              <a:buNone/>
            </a:pPr>
            <a:r>
              <a:rPr lang="en-US" altLang="en-US" b="1" dirty="0">
                <a:solidFill>
                  <a:srgbClr val="0070C0"/>
                </a:solidFill>
                <a:cs typeface="Arial" charset="0"/>
              </a:rPr>
              <a:t>Combined Question for Race and Ethnicity </a:t>
            </a:r>
          </a:p>
          <a:p>
            <a:pPr algn="ctr" eaLnBrk="1" hangingPunct="1">
              <a:buClr>
                <a:srgbClr val="1C5696"/>
              </a:buClr>
              <a:buFont typeface="Arial" charset="0"/>
              <a:buNone/>
            </a:pPr>
            <a:r>
              <a:rPr lang="en-US" altLang="en-US" b="1" dirty="0">
                <a:solidFill>
                  <a:srgbClr val="0070C0"/>
                </a:solidFill>
                <a:cs typeface="Arial" charset="0"/>
              </a:rPr>
              <a:t>with Write-in Areas</a:t>
            </a:r>
            <a:endParaRPr lang="en-US" altLang="en-US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6799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6990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27363"/>
            <a:ext cx="4706938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81000" y="838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5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</a:rPr>
              <a:t>Web-Based Designs</a:t>
            </a:r>
          </a:p>
        </p:txBody>
      </p:sp>
      <p:sp>
        <p:nvSpPr>
          <p:cNvPr id="19462" name="Content Placeholder 2"/>
          <p:cNvSpPr>
            <a:spLocks/>
          </p:cNvSpPr>
          <p:nvPr/>
        </p:nvSpPr>
        <p:spPr bwMode="auto">
          <a:xfrm>
            <a:off x="381000" y="8382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>
                <a:srgbClr val="1C5696"/>
              </a:buClr>
              <a:buFont typeface="Arial" charset="0"/>
              <a:buNone/>
            </a:pPr>
            <a:r>
              <a:rPr lang="en-US" altLang="en-US" b="1" dirty="0">
                <a:solidFill>
                  <a:srgbClr val="0070C0"/>
                </a:solidFill>
                <a:cs typeface="Arial" charset="0"/>
              </a:rPr>
              <a:t>Combined Question for Race and Ethnicity </a:t>
            </a:r>
          </a:p>
          <a:p>
            <a:pPr algn="ctr" eaLnBrk="1" hangingPunct="1">
              <a:buClr>
                <a:srgbClr val="1C5696"/>
              </a:buClr>
              <a:buFont typeface="Arial" charset="0"/>
              <a:buNone/>
            </a:pPr>
            <a:r>
              <a:rPr lang="en-US" altLang="en-US" b="1" dirty="0">
                <a:solidFill>
                  <a:srgbClr val="0070C0"/>
                </a:solidFill>
                <a:cs typeface="Arial" charset="0"/>
              </a:rPr>
              <a:t>with Detailed Checkboxes and Write-in Areas</a:t>
            </a:r>
            <a:endParaRPr lang="en-US" altLang="en-US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662488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67995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467042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81000" y="838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7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79438"/>
          </a:xfrm>
        </p:spPr>
        <p:txBody>
          <a:bodyPr>
            <a:noAutofit/>
          </a:bodyPr>
          <a:lstStyle/>
          <a:p>
            <a:r>
              <a:rPr lang="en-US" sz="3200" dirty="0" smtClean="0"/>
              <a:t>Race/Ethnicity Distributions by Question Format </a:t>
            </a:r>
            <a:br>
              <a:rPr lang="en-US" sz="3200" dirty="0" smtClean="0"/>
            </a:br>
            <a:r>
              <a:rPr lang="en-US" sz="2400" dirty="0" smtClean="0"/>
              <a:t>(Percent Alone or in Combination)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057459"/>
              </p:ext>
            </p:extLst>
          </p:nvPr>
        </p:nvGraphicFramePr>
        <p:xfrm>
          <a:off x="0" y="16002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54279" y="6382434"/>
            <a:ext cx="382772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 2015 NCT, Internet responses</a:t>
            </a:r>
            <a:endParaRPr lang="en-US" sz="1400" dirty="0"/>
          </a:p>
        </p:txBody>
      </p:sp>
      <p:sp>
        <p:nvSpPr>
          <p:cNvPr id="8" name="Freeform 7"/>
          <p:cNvSpPr/>
          <p:nvPr/>
        </p:nvSpPr>
        <p:spPr>
          <a:xfrm>
            <a:off x="6494721" y="4800600"/>
            <a:ext cx="820479" cy="990600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8507" h="569574">
                <a:moveTo>
                  <a:pt x="912044" y="124789"/>
                </a:moveTo>
                <a:cubicBezTo>
                  <a:pt x="663515" y="118927"/>
                  <a:pt x="414986" y="113066"/>
                  <a:pt x="278998" y="124789"/>
                </a:cubicBezTo>
                <a:cubicBezTo>
                  <a:pt x="143010" y="136512"/>
                  <a:pt x="140666" y="150580"/>
                  <a:pt x="96118" y="195128"/>
                </a:cubicBezTo>
                <a:cubicBezTo>
                  <a:pt x="51570" y="239676"/>
                  <a:pt x="-30491" y="331115"/>
                  <a:pt x="11712" y="392075"/>
                </a:cubicBezTo>
                <a:cubicBezTo>
                  <a:pt x="53915" y="453035"/>
                  <a:pt x="185214" y="535097"/>
                  <a:pt x="349337" y="560888"/>
                </a:cubicBezTo>
                <a:cubicBezTo>
                  <a:pt x="513460" y="586679"/>
                  <a:pt x="996450" y="546820"/>
                  <a:pt x="996450" y="546820"/>
                </a:cubicBezTo>
                <a:cubicBezTo>
                  <a:pt x="1249668" y="542131"/>
                  <a:pt x="1676388" y="546820"/>
                  <a:pt x="1868647" y="532752"/>
                </a:cubicBezTo>
                <a:cubicBezTo>
                  <a:pt x="2060906" y="518684"/>
                  <a:pt x="2093730" y="521029"/>
                  <a:pt x="2150001" y="462414"/>
                </a:cubicBezTo>
                <a:cubicBezTo>
                  <a:pt x="2206272" y="403799"/>
                  <a:pt x="2440734" y="256088"/>
                  <a:pt x="2206272" y="181060"/>
                </a:cubicBezTo>
                <a:cubicBezTo>
                  <a:pt x="1971811" y="106032"/>
                  <a:pt x="1001140" y="38039"/>
                  <a:pt x="743232" y="12248"/>
                </a:cubicBezTo>
                <a:cubicBezTo>
                  <a:pt x="485324" y="-13543"/>
                  <a:pt x="572075" y="6386"/>
                  <a:pt x="658826" y="263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627321" y="1676400"/>
            <a:ext cx="820479" cy="990600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8507" h="569574">
                <a:moveTo>
                  <a:pt x="912044" y="124789"/>
                </a:moveTo>
                <a:cubicBezTo>
                  <a:pt x="663515" y="118927"/>
                  <a:pt x="414986" y="113066"/>
                  <a:pt x="278998" y="124789"/>
                </a:cubicBezTo>
                <a:cubicBezTo>
                  <a:pt x="143010" y="136512"/>
                  <a:pt x="140666" y="150580"/>
                  <a:pt x="96118" y="195128"/>
                </a:cubicBezTo>
                <a:cubicBezTo>
                  <a:pt x="51570" y="239676"/>
                  <a:pt x="-30491" y="331115"/>
                  <a:pt x="11712" y="392075"/>
                </a:cubicBezTo>
                <a:cubicBezTo>
                  <a:pt x="53915" y="453035"/>
                  <a:pt x="185214" y="535097"/>
                  <a:pt x="349337" y="560888"/>
                </a:cubicBezTo>
                <a:cubicBezTo>
                  <a:pt x="513460" y="586679"/>
                  <a:pt x="996450" y="546820"/>
                  <a:pt x="996450" y="546820"/>
                </a:cubicBezTo>
                <a:cubicBezTo>
                  <a:pt x="1249668" y="542131"/>
                  <a:pt x="1676388" y="546820"/>
                  <a:pt x="1868647" y="532752"/>
                </a:cubicBezTo>
                <a:cubicBezTo>
                  <a:pt x="2060906" y="518684"/>
                  <a:pt x="2093730" y="521029"/>
                  <a:pt x="2150001" y="462414"/>
                </a:cubicBezTo>
                <a:cubicBezTo>
                  <a:pt x="2206272" y="403799"/>
                  <a:pt x="2440734" y="256088"/>
                  <a:pt x="2206272" y="181060"/>
                </a:cubicBezTo>
                <a:cubicBezTo>
                  <a:pt x="1971811" y="106032"/>
                  <a:pt x="1001140" y="38039"/>
                  <a:pt x="743232" y="12248"/>
                </a:cubicBezTo>
                <a:cubicBezTo>
                  <a:pt x="485324" y="-13543"/>
                  <a:pt x="572075" y="6386"/>
                  <a:pt x="658826" y="263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Alternate Process 12"/>
          <p:cNvSpPr/>
          <p:nvPr/>
        </p:nvSpPr>
        <p:spPr>
          <a:xfrm>
            <a:off x="5562600" y="3912665"/>
            <a:ext cx="2819400" cy="65933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SOR lower in Combined </a:t>
            </a:r>
            <a:r>
              <a:rPr lang="en-US" dirty="0" smtClean="0">
                <a:solidFill>
                  <a:schemeClr val="tx1"/>
                </a:solidFill>
              </a:rPr>
              <a:t>Question </a:t>
            </a:r>
            <a:r>
              <a:rPr lang="en-US" dirty="0">
                <a:solidFill>
                  <a:schemeClr val="tx1"/>
                </a:solidFill>
              </a:rPr>
              <a:t>formats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600200" y="1822298"/>
            <a:ext cx="2819400" cy="65933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White lower </a:t>
            </a:r>
            <a:r>
              <a:rPr lang="en-US" dirty="0">
                <a:solidFill>
                  <a:schemeClr val="tx1"/>
                </a:solidFill>
              </a:rPr>
              <a:t>in Combined </a:t>
            </a:r>
            <a:r>
              <a:rPr lang="en-US" dirty="0" smtClean="0">
                <a:solidFill>
                  <a:schemeClr val="tx1"/>
                </a:solidFill>
              </a:rPr>
              <a:t>Question </a:t>
            </a:r>
            <a:r>
              <a:rPr lang="en-US" dirty="0">
                <a:solidFill>
                  <a:schemeClr val="tx1"/>
                </a:solidFill>
              </a:rPr>
              <a:t>formats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Graphic spid="7" grpId="1">
        <p:bldSub>
          <a:bldChart bld="category"/>
        </p:bldSub>
      </p:bldGraphic>
      <p:bldGraphic spid="7" grpId="2">
        <p:bldSub>
          <a:bldChart bld="category"/>
        </p:bldSub>
      </p:bldGraphic>
      <p:bldP spid="8" grpId="0" animBg="1"/>
      <p:bldP spid="9" grpId="0" animBg="1"/>
      <p:bldP spid="1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350402"/>
              </p:ext>
            </p:extLst>
          </p:nvPr>
        </p:nvGraphicFramePr>
        <p:xfrm>
          <a:off x="0" y="1181100"/>
          <a:ext cx="9144000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62"/>
            <a:ext cx="9144000" cy="579438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Percent Distribution of Hispanic Responses and Non-Hispanic Responses by Question Format</a:t>
            </a:r>
            <a:endParaRPr lang="en-US" sz="3200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5010150" y="3409949"/>
            <a:ext cx="419100" cy="4800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1466850" y="4972050"/>
            <a:ext cx="342900" cy="1600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54279" y="6382434"/>
            <a:ext cx="382772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 2015 NCT, Internet responses</a:t>
            </a:r>
            <a:endParaRPr lang="en-US" sz="140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685800" y="2590800"/>
            <a:ext cx="1981200" cy="15240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Combined </a:t>
            </a:r>
            <a:r>
              <a:rPr lang="en-US" sz="1600" dirty="0">
                <a:solidFill>
                  <a:schemeClr val="tx1"/>
                </a:solidFill>
              </a:rPr>
              <a:t>Q</a:t>
            </a:r>
            <a:r>
              <a:rPr lang="en-US" sz="1600" dirty="0" smtClean="0">
                <a:solidFill>
                  <a:schemeClr val="tx1"/>
                </a:solidFill>
              </a:rPr>
              <a:t>uestion approaches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more easily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allow Hispanics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to report their Hispanic identity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33399" y="4267200"/>
            <a:ext cx="2133601" cy="1504950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8507" h="569574">
                <a:moveTo>
                  <a:pt x="912044" y="124789"/>
                </a:moveTo>
                <a:cubicBezTo>
                  <a:pt x="663515" y="118927"/>
                  <a:pt x="414986" y="113066"/>
                  <a:pt x="278998" y="124789"/>
                </a:cubicBezTo>
                <a:cubicBezTo>
                  <a:pt x="143010" y="136512"/>
                  <a:pt x="140666" y="150580"/>
                  <a:pt x="96118" y="195128"/>
                </a:cubicBezTo>
                <a:cubicBezTo>
                  <a:pt x="51570" y="239676"/>
                  <a:pt x="-30491" y="331115"/>
                  <a:pt x="11712" y="392075"/>
                </a:cubicBezTo>
                <a:cubicBezTo>
                  <a:pt x="53915" y="453035"/>
                  <a:pt x="185214" y="535097"/>
                  <a:pt x="349337" y="560888"/>
                </a:cubicBezTo>
                <a:cubicBezTo>
                  <a:pt x="513460" y="586679"/>
                  <a:pt x="996450" y="546820"/>
                  <a:pt x="996450" y="546820"/>
                </a:cubicBezTo>
                <a:cubicBezTo>
                  <a:pt x="1249668" y="542131"/>
                  <a:pt x="1676388" y="546820"/>
                  <a:pt x="1868647" y="532752"/>
                </a:cubicBezTo>
                <a:cubicBezTo>
                  <a:pt x="2060906" y="518684"/>
                  <a:pt x="2093730" y="521029"/>
                  <a:pt x="2150001" y="462414"/>
                </a:cubicBezTo>
                <a:cubicBezTo>
                  <a:pt x="2206272" y="403799"/>
                  <a:pt x="2440734" y="256088"/>
                  <a:pt x="2206272" y="181060"/>
                </a:cubicBezTo>
                <a:cubicBezTo>
                  <a:pt x="1971811" y="106032"/>
                  <a:pt x="1001140" y="38039"/>
                  <a:pt x="743232" y="12248"/>
                </a:cubicBezTo>
                <a:cubicBezTo>
                  <a:pt x="485324" y="-13543"/>
                  <a:pt x="572075" y="6386"/>
                  <a:pt x="658826" y="263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3276600" y="1828800"/>
            <a:ext cx="4953000" cy="7620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Other categories have similar levels of reporting regardless of question format,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consistent with 2010 AQE findings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9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category"/>
        </p:bldSub>
      </p:bldGraphic>
      <p:bldGraphic spid="15" grpId="1">
        <p:bldSub>
          <a:bldChart bld="category"/>
        </p:bldSub>
      </p:bldGraphic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5410200" y="2971800"/>
            <a:ext cx="2133600" cy="2667000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8507" h="569574">
                <a:moveTo>
                  <a:pt x="912044" y="124789"/>
                </a:moveTo>
                <a:cubicBezTo>
                  <a:pt x="663515" y="118927"/>
                  <a:pt x="414986" y="113066"/>
                  <a:pt x="278998" y="124789"/>
                </a:cubicBezTo>
                <a:cubicBezTo>
                  <a:pt x="143010" y="136512"/>
                  <a:pt x="140666" y="150580"/>
                  <a:pt x="96118" y="195128"/>
                </a:cubicBezTo>
                <a:cubicBezTo>
                  <a:pt x="51570" y="239676"/>
                  <a:pt x="-30491" y="331115"/>
                  <a:pt x="11712" y="392075"/>
                </a:cubicBezTo>
                <a:cubicBezTo>
                  <a:pt x="53915" y="453035"/>
                  <a:pt x="185214" y="535097"/>
                  <a:pt x="349337" y="560888"/>
                </a:cubicBezTo>
                <a:cubicBezTo>
                  <a:pt x="513460" y="586679"/>
                  <a:pt x="996450" y="546820"/>
                  <a:pt x="996450" y="546820"/>
                </a:cubicBezTo>
                <a:cubicBezTo>
                  <a:pt x="1249668" y="542131"/>
                  <a:pt x="1676388" y="546820"/>
                  <a:pt x="1868647" y="532752"/>
                </a:cubicBezTo>
                <a:cubicBezTo>
                  <a:pt x="2060906" y="518684"/>
                  <a:pt x="2093730" y="521029"/>
                  <a:pt x="2150001" y="462414"/>
                </a:cubicBezTo>
                <a:cubicBezTo>
                  <a:pt x="2206272" y="403799"/>
                  <a:pt x="2440734" y="256088"/>
                  <a:pt x="2206272" y="181060"/>
                </a:cubicBezTo>
                <a:cubicBezTo>
                  <a:pt x="1971811" y="106032"/>
                  <a:pt x="1001140" y="38039"/>
                  <a:pt x="743232" y="12248"/>
                </a:cubicBezTo>
                <a:cubicBezTo>
                  <a:pt x="485324" y="-13543"/>
                  <a:pt x="572075" y="6386"/>
                  <a:pt x="658826" y="263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2"/>
            <a:ext cx="8229600" cy="579438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Percent Distribution of Race for Hispanic Respondents by Question Format</a:t>
            </a:r>
            <a:r>
              <a:rPr lang="en-US" sz="3200" dirty="0"/>
              <a:t/>
            </a:r>
            <a:br>
              <a:rPr lang="en-US" sz="3200" dirty="0"/>
            </a:br>
            <a:endParaRPr lang="en-US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045784"/>
              </p:ext>
            </p:extLst>
          </p:nvPr>
        </p:nvGraphicFramePr>
        <p:xfrm>
          <a:off x="0" y="1447800"/>
          <a:ext cx="91440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54279" y="6382434"/>
            <a:ext cx="382772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 2015 NCT, Internet responses</a:t>
            </a:r>
            <a:endParaRPr lang="en-US" sz="1400" dirty="0"/>
          </a:p>
        </p:txBody>
      </p:sp>
      <p:sp>
        <p:nvSpPr>
          <p:cNvPr id="11" name="Freeform 10"/>
          <p:cNvSpPr/>
          <p:nvPr/>
        </p:nvSpPr>
        <p:spPr>
          <a:xfrm>
            <a:off x="1447800" y="4800600"/>
            <a:ext cx="876300" cy="750711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8507" h="569574">
                <a:moveTo>
                  <a:pt x="912044" y="124789"/>
                </a:moveTo>
                <a:cubicBezTo>
                  <a:pt x="663515" y="118927"/>
                  <a:pt x="414986" y="113066"/>
                  <a:pt x="278998" y="124789"/>
                </a:cubicBezTo>
                <a:cubicBezTo>
                  <a:pt x="143010" y="136512"/>
                  <a:pt x="140666" y="150580"/>
                  <a:pt x="96118" y="195128"/>
                </a:cubicBezTo>
                <a:cubicBezTo>
                  <a:pt x="51570" y="239676"/>
                  <a:pt x="-30491" y="331115"/>
                  <a:pt x="11712" y="392075"/>
                </a:cubicBezTo>
                <a:cubicBezTo>
                  <a:pt x="53915" y="453035"/>
                  <a:pt x="185214" y="535097"/>
                  <a:pt x="349337" y="560888"/>
                </a:cubicBezTo>
                <a:cubicBezTo>
                  <a:pt x="513460" y="586679"/>
                  <a:pt x="996450" y="546820"/>
                  <a:pt x="996450" y="546820"/>
                </a:cubicBezTo>
                <a:cubicBezTo>
                  <a:pt x="1249668" y="542131"/>
                  <a:pt x="1676388" y="546820"/>
                  <a:pt x="1868647" y="532752"/>
                </a:cubicBezTo>
                <a:cubicBezTo>
                  <a:pt x="2060906" y="518684"/>
                  <a:pt x="2093730" y="521029"/>
                  <a:pt x="2150001" y="462414"/>
                </a:cubicBezTo>
                <a:cubicBezTo>
                  <a:pt x="2206272" y="403799"/>
                  <a:pt x="2440734" y="256088"/>
                  <a:pt x="2206272" y="181060"/>
                </a:cubicBezTo>
                <a:cubicBezTo>
                  <a:pt x="1971811" y="106032"/>
                  <a:pt x="1001140" y="38039"/>
                  <a:pt x="743232" y="12248"/>
                </a:cubicBezTo>
                <a:cubicBezTo>
                  <a:pt x="485324" y="-13543"/>
                  <a:pt x="572075" y="6386"/>
                  <a:pt x="658826" y="263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1447800" y="3962400"/>
            <a:ext cx="2057400" cy="7620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 differences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for Hispanics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who identify as Black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077200" y="1524000"/>
            <a:ext cx="990600" cy="4572000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8507" h="569574">
                <a:moveTo>
                  <a:pt x="912044" y="124789"/>
                </a:moveTo>
                <a:cubicBezTo>
                  <a:pt x="663515" y="118927"/>
                  <a:pt x="414986" y="113066"/>
                  <a:pt x="278998" y="124789"/>
                </a:cubicBezTo>
                <a:cubicBezTo>
                  <a:pt x="143010" y="136512"/>
                  <a:pt x="140666" y="150580"/>
                  <a:pt x="96118" y="195128"/>
                </a:cubicBezTo>
                <a:cubicBezTo>
                  <a:pt x="51570" y="239676"/>
                  <a:pt x="-30491" y="331115"/>
                  <a:pt x="11712" y="392075"/>
                </a:cubicBezTo>
                <a:cubicBezTo>
                  <a:pt x="53915" y="453035"/>
                  <a:pt x="185214" y="535097"/>
                  <a:pt x="349337" y="560888"/>
                </a:cubicBezTo>
                <a:cubicBezTo>
                  <a:pt x="513460" y="586679"/>
                  <a:pt x="996450" y="546820"/>
                  <a:pt x="996450" y="546820"/>
                </a:cubicBezTo>
                <a:cubicBezTo>
                  <a:pt x="1249668" y="542131"/>
                  <a:pt x="1676388" y="546820"/>
                  <a:pt x="1868647" y="532752"/>
                </a:cubicBezTo>
                <a:cubicBezTo>
                  <a:pt x="2060906" y="518684"/>
                  <a:pt x="2093730" y="521029"/>
                  <a:pt x="2150001" y="462414"/>
                </a:cubicBezTo>
                <a:cubicBezTo>
                  <a:pt x="2206272" y="403799"/>
                  <a:pt x="2440734" y="256088"/>
                  <a:pt x="2206272" y="181060"/>
                </a:cubicBezTo>
                <a:cubicBezTo>
                  <a:pt x="1971811" y="106032"/>
                  <a:pt x="1001140" y="38039"/>
                  <a:pt x="743232" y="12248"/>
                </a:cubicBezTo>
                <a:cubicBezTo>
                  <a:pt x="485324" y="-13543"/>
                  <a:pt x="572075" y="6386"/>
                  <a:pt x="658826" y="263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743200" y="2895600"/>
            <a:ext cx="3124200" cy="56457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SOR alone and Two or More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are higher in Separate Questions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562600" y="1600200"/>
            <a:ext cx="2667000" cy="7620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Most Hispanics reported only a Hispanic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response in the Combined Questions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Sub>
          <a:bldChart bld="category"/>
        </p:bldSub>
      </p:bldGraphic>
      <p:bldGraphic spid="10" grpId="1">
        <p:bldSub>
          <a:bldChart bld="category"/>
        </p:bldSub>
      </p:bldGraphic>
      <p:bldGraphic spid="10" grpId="2">
        <p:bldSub>
          <a:bldChart bld="category"/>
        </p:bldSub>
      </p:bldGraphic>
      <p:bldGraphic spid="10" grpId="3">
        <p:bldSub>
          <a:bldChart bld="category"/>
        </p:bldSub>
      </p:bldGraphic>
      <p:bldP spid="11" grpId="0" animBg="1"/>
      <p:bldP spid="12" grpId="0" animBg="1"/>
      <p:bldP spid="13" grpId="0" animBg="1"/>
      <p:bldP spid="1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62"/>
            <a:ext cx="9144000" cy="579438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Percent of Item Nonresponse</a:t>
            </a:r>
            <a:br>
              <a:rPr lang="en-US" sz="3200" dirty="0" smtClean="0"/>
            </a:br>
            <a:r>
              <a:rPr lang="en-US" sz="3200" dirty="0" smtClean="0"/>
              <a:t>by Question Format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442785"/>
              </p:ext>
            </p:extLst>
          </p:nvPr>
        </p:nvGraphicFramePr>
        <p:xfrm>
          <a:off x="0" y="137160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ight Brace 8"/>
          <p:cNvSpPr/>
          <p:nvPr/>
        </p:nvSpPr>
        <p:spPr>
          <a:xfrm rot="5400000">
            <a:off x="2962275" y="3800475"/>
            <a:ext cx="171450" cy="4114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1" y="6382434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 2015 NCT, Internet and paper responses</a:t>
            </a:r>
            <a:endParaRPr lang="en-US" sz="1400" dirty="0"/>
          </a:p>
        </p:txBody>
      </p:sp>
      <p:sp>
        <p:nvSpPr>
          <p:cNvPr id="10" name="Freeform 9"/>
          <p:cNvSpPr/>
          <p:nvPr/>
        </p:nvSpPr>
        <p:spPr>
          <a:xfrm>
            <a:off x="2895600" y="2362200"/>
            <a:ext cx="952499" cy="990600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8507" h="569574">
                <a:moveTo>
                  <a:pt x="912044" y="124789"/>
                </a:moveTo>
                <a:cubicBezTo>
                  <a:pt x="663515" y="118927"/>
                  <a:pt x="414986" y="113066"/>
                  <a:pt x="278998" y="124789"/>
                </a:cubicBezTo>
                <a:cubicBezTo>
                  <a:pt x="143010" y="136512"/>
                  <a:pt x="140666" y="150580"/>
                  <a:pt x="96118" y="195128"/>
                </a:cubicBezTo>
                <a:cubicBezTo>
                  <a:pt x="51570" y="239676"/>
                  <a:pt x="-30491" y="331115"/>
                  <a:pt x="11712" y="392075"/>
                </a:cubicBezTo>
                <a:cubicBezTo>
                  <a:pt x="53915" y="453035"/>
                  <a:pt x="185214" y="535097"/>
                  <a:pt x="349337" y="560888"/>
                </a:cubicBezTo>
                <a:cubicBezTo>
                  <a:pt x="513460" y="586679"/>
                  <a:pt x="996450" y="546820"/>
                  <a:pt x="996450" y="546820"/>
                </a:cubicBezTo>
                <a:cubicBezTo>
                  <a:pt x="1249668" y="542131"/>
                  <a:pt x="1676388" y="546820"/>
                  <a:pt x="1868647" y="532752"/>
                </a:cubicBezTo>
                <a:cubicBezTo>
                  <a:pt x="2060906" y="518684"/>
                  <a:pt x="2093730" y="521029"/>
                  <a:pt x="2150001" y="462414"/>
                </a:cubicBezTo>
                <a:cubicBezTo>
                  <a:pt x="2206272" y="403799"/>
                  <a:pt x="2440734" y="256088"/>
                  <a:pt x="2206272" y="181060"/>
                </a:cubicBezTo>
                <a:cubicBezTo>
                  <a:pt x="1971811" y="106032"/>
                  <a:pt x="1001140" y="38039"/>
                  <a:pt x="743232" y="12248"/>
                </a:cubicBezTo>
                <a:cubicBezTo>
                  <a:pt x="485324" y="-13543"/>
                  <a:pt x="572075" y="6386"/>
                  <a:pt x="658826" y="263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295400" y="1981200"/>
            <a:ext cx="820479" cy="990600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8507" h="569574">
                <a:moveTo>
                  <a:pt x="912044" y="124789"/>
                </a:moveTo>
                <a:cubicBezTo>
                  <a:pt x="663515" y="118927"/>
                  <a:pt x="414986" y="113066"/>
                  <a:pt x="278998" y="124789"/>
                </a:cubicBezTo>
                <a:cubicBezTo>
                  <a:pt x="143010" y="136512"/>
                  <a:pt x="140666" y="150580"/>
                  <a:pt x="96118" y="195128"/>
                </a:cubicBezTo>
                <a:cubicBezTo>
                  <a:pt x="51570" y="239676"/>
                  <a:pt x="-30491" y="331115"/>
                  <a:pt x="11712" y="392075"/>
                </a:cubicBezTo>
                <a:cubicBezTo>
                  <a:pt x="53915" y="453035"/>
                  <a:pt x="185214" y="535097"/>
                  <a:pt x="349337" y="560888"/>
                </a:cubicBezTo>
                <a:cubicBezTo>
                  <a:pt x="513460" y="586679"/>
                  <a:pt x="996450" y="546820"/>
                  <a:pt x="996450" y="546820"/>
                </a:cubicBezTo>
                <a:cubicBezTo>
                  <a:pt x="1249668" y="542131"/>
                  <a:pt x="1676388" y="546820"/>
                  <a:pt x="1868647" y="532752"/>
                </a:cubicBezTo>
                <a:cubicBezTo>
                  <a:pt x="2060906" y="518684"/>
                  <a:pt x="2093730" y="521029"/>
                  <a:pt x="2150001" y="462414"/>
                </a:cubicBezTo>
                <a:cubicBezTo>
                  <a:pt x="2206272" y="403799"/>
                  <a:pt x="2440734" y="256088"/>
                  <a:pt x="2206272" y="181060"/>
                </a:cubicBezTo>
                <a:cubicBezTo>
                  <a:pt x="1971811" y="106032"/>
                  <a:pt x="1001140" y="38039"/>
                  <a:pt x="743232" y="12248"/>
                </a:cubicBezTo>
                <a:cubicBezTo>
                  <a:pt x="485324" y="-13543"/>
                  <a:pt x="572075" y="6386"/>
                  <a:pt x="658826" y="263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362200" y="4419600"/>
            <a:ext cx="820479" cy="876300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8507" h="569574">
                <a:moveTo>
                  <a:pt x="912044" y="124789"/>
                </a:moveTo>
                <a:cubicBezTo>
                  <a:pt x="663515" y="118927"/>
                  <a:pt x="414986" y="113066"/>
                  <a:pt x="278998" y="124789"/>
                </a:cubicBezTo>
                <a:cubicBezTo>
                  <a:pt x="143010" y="136512"/>
                  <a:pt x="140666" y="150580"/>
                  <a:pt x="96118" y="195128"/>
                </a:cubicBezTo>
                <a:cubicBezTo>
                  <a:pt x="51570" y="239676"/>
                  <a:pt x="-30491" y="331115"/>
                  <a:pt x="11712" y="392075"/>
                </a:cubicBezTo>
                <a:cubicBezTo>
                  <a:pt x="53915" y="453035"/>
                  <a:pt x="185214" y="535097"/>
                  <a:pt x="349337" y="560888"/>
                </a:cubicBezTo>
                <a:cubicBezTo>
                  <a:pt x="513460" y="586679"/>
                  <a:pt x="996450" y="546820"/>
                  <a:pt x="996450" y="546820"/>
                </a:cubicBezTo>
                <a:cubicBezTo>
                  <a:pt x="1249668" y="542131"/>
                  <a:pt x="1676388" y="546820"/>
                  <a:pt x="1868647" y="532752"/>
                </a:cubicBezTo>
                <a:cubicBezTo>
                  <a:pt x="2060906" y="518684"/>
                  <a:pt x="2093730" y="521029"/>
                  <a:pt x="2150001" y="462414"/>
                </a:cubicBezTo>
                <a:cubicBezTo>
                  <a:pt x="2206272" y="403799"/>
                  <a:pt x="2440734" y="256088"/>
                  <a:pt x="2206272" y="181060"/>
                </a:cubicBezTo>
                <a:cubicBezTo>
                  <a:pt x="1971811" y="106032"/>
                  <a:pt x="1001140" y="38039"/>
                  <a:pt x="743232" y="12248"/>
                </a:cubicBezTo>
                <a:cubicBezTo>
                  <a:pt x="485324" y="-13543"/>
                  <a:pt x="572075" y="6386"/>
                  <a:pt x="658826" y="263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685800" y="4800600"/>
            <a:ext cx="820479" cy="762000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8507" h="569574">
                <a:moveTo>
                  <a:pt x="912044" y="124789"/>
                </a:moveTo>
                <a:cubicBezTo>
                  <a:pt x="663515" y="118927"/>
                  <a:pt x="414986" y="113066"/>
                  <a:pt x="278998" y="124789"/>
                </a:cubicBezTo>
                <a:cubicBezTo>
                  <a:pt x="143010" y="136512"/>
                  <a:pt x="140666" y="150580"/>
                  <a:pt x="96118" y="195128"/>
                </a:cubicBezTo>
                <a:cubicBezTo>
                  <a:pt x="51570" y="239676"/>
                  <a:pt x="-30491" y="331115"/>
                  <a:pt x="11712" y="392075"/>
                </a:cubicBezTo>
                <a:cubicBezTo>
                  <a:pt x="53915" y="453035"/>
                  <a:pt x="185214" y="535097"/>
                  <a:pt x="349337" y="560888"/>
                </a:cubicBezTo>
                <a:cubicBezTo>
                  <a:pt x="513460" y="586679"/>
                  <a:pt x="996450" y="546820"/>
                  <a:pt x="996450" y="546820"/>
                </a:cubicBezTo>
                <a:cubicBezTo>
                  <a:pt x="1249668" y="542131"/>
                  <a:pt x="1676388" y="546820"/>
                  <a:pt x="1868647" y="532752"/>
                </a:cubicBezTo>
                <a:cubicBezTo>
                  <a:pt x="2060906" y="518684"/>
                  <a:pt x="2093730" y="521029"/>
                  <a:pt x="2150001" y="462414"/>
                </a:cubicBezTo>
                <a:cubicBezTo>
                  <a:pt x="2206272" y="403799"/>
                  <a:pt x="2440734" y="256088"/>
                  <a:pt x="2206272" y="181060"/>
                </a:cubicBezTo>
                <a:cubicBezTo>
                  <a:pt x="1971811" y="106032"/>
                  <a:pt x="1001140" y="38039"/>
                  <a:pt x="743232" y="12248"/>
                </a:cubicBezTo>
                <a:cubicBezTo>
                  <a:pt x="485324" y="-13543"/>
                  <a:pt x="572075" y="6386"/>
                  <a:pt x="658826" y="263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Alternate Process 14"/>
          <p:cNvSpPr/>
          <p:nvPr/>
        </p:nvSpPr>
        <p:spPr>
          <a:xfrm>
            <a:off x="4191000" y="4131128"/>
            <a:ext cx="4191001" cy="57694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Soft edits on the Internet instrument helped reduced nonresponse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4178133" y="2359232"/>
            <a:ext cx="4191003" cy="710046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Paper questions yielded higher nonresponse for the Separate 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1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  <p:bldGraphic spid="7" grpId="1">
        <p:bldSub>
          <a:bldChart bld="categoryEl"/>
        </p:bldSub>
      </p:bldGraphic>
      <p:bldGraphic spid="7" grpId="2">
        <p:bldSub>
          <a:bldChart bld="categoryEl"/>
        </p:bldSub>
      </p:bldGraphic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2"/>
            <a:ext cx="8229600" cy="579438"/>
          </a:xfrm>
        </p:spPr>
        <p:txBody>
          <a:bodyPr>
            <a:noAutofit/>
          </a:bodyPr>
          <a:lstStyle/>
          <a:p>
            <a:r>
              <a:rPr lang="en-US" sz="3200" dirty="0" smtClean="0"/>
              <a:t>Detailed Reporting for Major Race/Ethnicity Groups by Question Format</a:t>
            </a:r>
            <a:br>
              <a:rPr lang="en-US" sz="3200" dirty="0" smtClean="0"/>
            </a:br>
            <a:r>
              <a:rPr lang="en-US" sz="2400" dirty="0">
                <a:solidFill>
                  <a:prstClr val="black"/>
                </a:solidFill>
              </a:rPr>
              <a:t>(Percent Alone or in Combination)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237506"/>
              </p:ext>
            </p:extLst>
          </p:nvPr>
        </p:nvGraphicFramePr>
        <p:xfrm>
          <a:off x="0" y="16002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54279" y="6382434"/>
            <a:ext cx="382772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 2015 NCT, Internet responses</a:t>
            </a:r>
            <a:endParaRPr lang="en-US" sz="1400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1676400" y="3733800"/>
            <a:ext cx="6248400" cy="5334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Detailed reporting was the same or higher across all major categories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for the Combined Question with Detailed Checkboxes format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15240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rgbClr val="C00000"/>
                </a:solidFill>
                <a:ea typeface="ＭＳ Ｐゴシック" charset="-128"/>
              </a:rPr>
              <a:t>Session Overview</a:t>
            </a:r>
            <a:br>
              <a:rPr lang="en-US" altLang="en-US" sz="4000" b="1" dirty="0" smtClean="0">
                <a:solidFill>
                  <a:srgbClr val="C00000"/>
                </a:solidFill>
                <a:ea typeface="ＭＳ Ｐゴシック" charset="-128"/>
              </a:rPr>
            </a:br>
            <a:endParaRPr lang="en-US" altLang="en-US" sz="4000" b="1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990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1" name="Content Placeholder 2"/>
          <p:cNvSpPr txBox="1">
            <a:spLocks/>
          </p:cNvSpPr>
          <p:nvPr/>
        </p:nvSpPr>
        <p:spPr bwMode="auto">
          <a:xfrm>
            <a:off x="304800" y="1143000"/>
            <a:ext cx="86106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Introduction and Background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Question Format (Separate vs. Combined)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Testing a Middle Eastern or North African Category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Evaluating Alternative Instructions and Terminology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Overall Findings and Question Design Decisions</a:t>
            </a:r>
          </a:p>
          <a:p>
            <a:pPr marL="457200" indent="-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79438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Consistency of Reinterview and Self-Response by Race/Ethnicity Group by Question Format</a:t>
            </a:r>
            <a:br>
              <a:rPr lang="en-US" sz="3200" dirty="0" smtClean="0"/>
            </a:br>
            <a:r>
              <a:rPr lang="en-US" sz="2400" dirty="0">
                <a:solidFill>
                  <a:prstClr val="black"/>
                </a:solidFill>
              </a:rPr>
              <a:t>(Percent Alone or in Combination)</a:t>
            </a:r>
            <a:endParaRPr lang="en-US" sz="2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471450"/>
              </p:ext>
            </p:extLst>
          </p:nvPr>
        </p:nvGraphicFramePr>
        <p:xfrm>
          <a:off x="0" y="1371600"/>
          <a:ext cx="91440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54279" y="6382434"/>
            <a:ext cx="3827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 2015 NCT</a:t>
            </a:r>
            <a:endParaRPr lang="en-US" sz="1400" dirty="0"/>
          </a:p>
        </p:txBody>
      </p:sp>
      <p:sp>
        <p:nvSpPr>
          <p:cNvPr id="7" name="Freeform 6"/>
          <p:cNvSpPr/>
          <p:nvPr/>
        </p:nvSpPr>
        <p:spPr>
          <a:xfrm>
            <a:off x="1790700" y="1447800"/>
            <a:ext cx="876300" cy="750711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8507" h="569574">
                <a:moveTo>
                  <a:pt x="912044" y="124789"/>
                </a:moveTo>
                <a:cubicBezTo>
                  <a:pt x="663515" y="118927"/>
                  <a:pt x="414986" y="113066"/>
                  <a:pt x="278998" y="124789"/>
                </a:cubicBezTo>
                <a:cubicBezTo>
                  <a:pt x="143010" y="136512"/>
                  <a:pt x="140666" y="150580"/>
                  <a:pt x="96118" y="195128"/>
                </a:cubicBezTo>
                <a:cubicBezTo>
                  <a:pt x="51570" y="239676"/>
                  <a:pt x="-30491" y="331115"/>
                  <a:pt x="11712" y="392075"/>
                </a:cubicBezTo>
                <a:cubicBezTo>
                  <a:pt x="53915" y="453035"/>
                  <a:pt x="185214" y="535097"/>
                  <a:pt x="349337" y="560888"/>
                </a:cubicBezTo>
                <a:cubicBezTo>
                  <a:pt x="513460" y="586679"/>
                  <a:pt x="996450" y="546820"/>
                  <a:pt x="996450" y="546820"/>
                </a:cubicBezTo>
                <a:cubicBezTo>
                  <a:pt x="1249668" y="542131"/>
                  <a:pt x="1676388" y="546820"/>
                  <a:pt x="1868647" y="532752"/>
                </a:cubicBezTo>
                <a:cubicBezTo>
                  <a:pt x="2060906" y="518684"/>
                  <a:pt x="2093730" y="521029"/>
                  <a:pt x="2150001" y="462414"/>
                </a:cubicBezTo>
                <a:cubicBezTo>
                  <a:pt x="2206272" y="403799"/>
                  <a:pt x="2440734" y="256088"/>
                  <a:pt x="2206272" y="181060"/>
                </a:cubicBezTo>
                <a:cubicBezTo>
                  <a:pt x="1971811" y="106032"/>
                  <a:pt x="1001140" y="38039"/>
                  <a:pt x="743232" y="12248"/>
                </a:cubicBezTo>
                <a:cubicBezTo>
                  <a:pt x="485324" y="-13543"/>
                  <a:pt x="572075" y="6386"/>
                  <a:pt x="658826" y="2631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914400" y="3429000"/>
            <a:ext cx="2667000" cy="11430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</a:t>
            </a:r>
            <a:r>
              <a:rPr lang="en-US" sz="1600" dirty="0" smtClean="0">
                <a:solidFill>
                  <a:schemeClr val="tx1"/>
                </a:solidFill>
              </a:rPr>
              <a:t>ifferences in consistency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for Hispanics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between Separate &amp; Combined w/ Checkboxes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category"/>
        </p:bldSub>
      </p:bldGraphic>
      <p:bldGraphic spid="10" grpId="1">
        <p:bldSub>
          <a:bldChart bld="category"/>
        </p:bldSub>
      </p:bldGraphic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Question Format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Summary of Preliminary Findings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The combined </a:t>
            </a:r>
            <a:r>
              <a:rPr lang="en-US" sz="2400" b="1" dirty="0">
                <a:solidFill>
                  <a:srgbClr val="0070C0"/>
                </a:solidFill>
              </a:rPr>
              <a:t>question </a:t>
            </a:r>
            <a:r>
              <a:rPr lang="en-US" sz="2400" b="1" dirty="0" smtClean="0">
                <a:solidFill>
                  <a:srgbClr val="0070C0"/>
                </a:solidFill>
              </a:rPr>
              <a:t>with detailed checkboxes design appears </a:t>
            </a:r>
            <a:r>
              <a:rPr lang="en-US" sz="2400" b="1" dirty="0">
                <a:solidFill>
                  <a:srgbClr val="0070C0"/>
                </a:solidFill>
              </a:rPr>
              <a:t>to elicit higher quality data on race and </a:t>
            </a:r>
            <a:r>
              <a:rPr lang="en-US" sz="2400" b="1" dirty="0" smtClean="0">
                <a:solidFill>
                  <a:srgbClr val="0070C0"/>
                </a:solidFill>
              </a:rPr>
              <a:t>ethnicity; this is in keeping with the results of 2010 AQE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/>
              <a:t>No changes to distribution for major groups</a:t>
            </a:r>
          </a:p>
          <a:p>
            <a:r>
              <a:rPr lang="en-US" sz="2400" dirty="0"/>
              <a:t>Decreased Some Other Race reporting</a:t>
            </a:r>
          </a:p>
          <a:p>
            <a:r>
              <a:rPr lang="en-US" sz="2400" dirty="0" smtClean="0"/>
              <a:t>Lower </a:t>
            </a:r>
            <a:r>
              <a:rPr lang="en-US" sz="2400" dirty="0"/>
              <a:t>item </a:t>
            </a:r>
            <a:r>
              <a:rPr lang="en-US" sz="2400" dirty="0" smtClean="0"/>
              <a:t>nonresponse for the </a:t>
            </a:r>
            <a:r>
              <a:rPr lang="en-US" sz="2400" dirty="0"/>
              <a:t>c</a:t>
            </a:r>
            <a:r>
              <a:rPr lang="en-US" sz="2400" dirty="0" smtClean="0"/>
              <a:t>ombined race/ethnicity question than for the separate race question </a:t>
            </a:r>
            <a:endParaRPr lang="en-US" sz="2400" dirty="0"/>
          </a:p>
          <a:p>
            <a:r>
              <a:rPr lang="en-US" sz="2400" dirty="0" smtClean="0"/>
              <a:t>Same </a:t>
            </a:r>
            <a:r>
              <a:rPr lang="en-US" sz="2400" dirty="0"/>
              <a:t>or higher level of detailed </a:t>
            </a:r>
            <a:r>
              <a:rPr lang="en-US" sz="2400" dirty="0" smtClean="0"/>
              <a:t>reporting</a:t>
            </a:r>
          </a:p>
          <a:p>
            <a:r>
              <a:rPr lang="en-US" sz="2400" dirty="0" smtClean="0"/>
              <a:t>Higher </a:t>
            </a:r>
            <a:r>
              <a:rPr lang="en-US" sz="2400" dirty="0"/>
              <a:t>overall consistency for Hispanics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524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Testing a Middle Eastern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or North African Category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C2A0-9875-4B3F-8A86-0C7920C785B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4290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Rachel Marks</a:t>
            </a:r>
          </a:p>
          <a:p>
            <a:pPr algn="ctr"/>
            <a:endParaRPr lang="en-US" sz="12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Senior Analyst, Ethnicity &amp; Ancestry Branch</a:t>
            </a:r>
          </a:p>
          <a:p>
            <a:pPr algn="ctr"/>
            <a:r>
              <a:rPr lang="en-US" sz="3000" b="1" dirty="0">
                <a:latin typeface="Arial" charset="0"/>
                <a:ea typeface="Arial" charset="0"/>
                <a:cs typeface="Arial" charset="0"/>
              </a:rPr>
              <a:t>U.S. Census </a:t>
            </a: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Bureau</a:t>
            </a:r>
            <a:endParaRPr lang="en-US" sz="3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988" y="1239415"/>
            <a:ext cx="3065462" cy="51419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638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-152400" y="152400"/>
            <a:ext cx="94488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Middle Eastern or North African 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(MENA) Category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en-US" sz="3600" b="1" dirty="0" smtClean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143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8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239738"/>
            <a:ext cx="3024187" cy="4781550"/>
          </a:xfrm>
          <a:prstGeom prst="rect">
            <a:avLst/>
          </a:prstGeom>
          <a:noFill/>
          <a:ln w="19050" cap="sq" cmpd="sng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900113" y="6021288"/>
            <a:ext cx="3024187" cy="0"/>
          </a:xfrm>
          <a:prstGeom prst="line">
            <a:avLst/>
          </a:prstGeom>
          <a:ln w="12700">
            <a:solidFill>
              <a:srgbClr val="4BD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06988" y="6381328"/>
            <a:ext cx="3065462" cy="0"/>
          </a:xfrm>
          <a:prstGeom prst="line">
            <a:avLst/>
          </a:prstGeom>
          <a:ln w="12700">
            <a:solidFill>
              <a:srgbClr val="4BD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621904" y="1694135"/>
            <a:ext cx="493712" cy="366713"/>
          </a:xfrm>
          <a:prstGeom prst="rightArrow">
            <a:avLst>
              <a:gd name="adj1" fmla="val 50000"/>
              <a:gd name="adj2" fmla="val 3320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800" dirty="0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4798368" y="4653136"/>
            <a:ext cx="493712" cy="366713"/>
          </a:xfrm>
          <a:prstGeom prst="rightArrow">
            <a:avLst>
              <a:gd name="adj1" fmla="val 50000"/>
              <a:gd name="adj2" fmla="val 33203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29BC2A0-9875-4B3F-8A86-0C7920C785B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84138"/>
            <a:ext cx="9144000" cy="8302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en-US" sz="40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MENA Classification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762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914400"/>
            <a:ext cx="8950325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en-US" alt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830044"/>
            <a:ext cx="8382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Researched MENA classifications from 15 government, academic, and non-governmental organizations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Nationalities in more than half of classifications researched are included in the Census Working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666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84138"/>
            <a:ext cx="9144000" cy="8302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en-US" sz="40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Detailed Groups for MENA Analysis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762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914400"/>
            <a:ext cx="8950325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endParaRPr lang="en-US" alt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913686"/>
            <a:ext cx="8763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NCT Working Classification of MENA Category</a:t>
            </a:r>
          </a:p>
          <a:p>
            <a:endParaRPr lang="en-US" sz="1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19 nationalities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Algerian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Bahraini, Egyptian,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Emirati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Iraqi, Iranian,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Israeli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Jordanian, Kuwaiti,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Lebanese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Libyan, Moroccan,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Omani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Palestinian, Qatari, 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Saudi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Arabian, Syrian, Tunisian,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Yemeni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11 ethnicities and pan-ethnic terms</a:t>
            </a:r>
          </a:p>
          <a:p>
            <a:pPr lvl="0"/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Arab or Arabic, Amazigh or Berber, Assyrian, Bedouin,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Chaldean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Druze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Kurdish, Middle Eastern, North African,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Syriac</a:t>
            </a:r>
          </a:p>
          <a:p>
            <a:pPr lvl="0"/>
            <a:endParaRPr 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NCT Oversample for MENA also included</a:t>
            </a:r>
          </a:p>
          <a:p>
            <a:pPr lvl="0"/>
            <a:endParaRPr lang="en-US" sz="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Afghan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Armenian, Azerbaijani,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Cypriot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Djiboutian,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Georgian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Mauritanian, Somali,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Sudanese, Sudanese,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Turkish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Turkish Cypriot</a:t>
            </a: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416262"/>
              </p:ext>
            </p:extLst>
          </p:nvPr>
        </p:nvGraphicFramePr>
        <p:xfrm>
          <a:off x="0" y="1447800"/>
          <a:ext cx="91440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5372100" y="5866769"/>
            <a:ext cx="4110928" cy="3816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Indicates that a dedicated MENA checkbox was not available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791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193268"/>
            <a:ext cx="25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76200" y="334962"/>
            <a:ext cx="92202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smtClean="0"/>
              <a:t>Where MENA Responses are Reported                by Presence of MENA Category</a:t>
            </a:r>
            <a:br>
              <a:rPr lang="en-US" sz="3200" dirty="0" smtClean="0"/>
            </a:br>
            <a:r>
              <a:rPr lang="en-US" sz="2400" dirty="0" smtClean="0">
                <a:solidFill>
                  <a:prstClr val="black"/>
                </a:solidFill>
              </a:rPr>
              <a:t>(Percent Alone or in Combination)</a:t>
            </a:r>
            <a:endParaRPr lang="en-US" sz="3600" dirty="0"/>
          </a:p>
        </p:txBody>
      </p:sp>
      <p:sp>
        <p:nvSpPr>
          <p:cNvPr id="11" name="Freeform 10"/>
          <p:cNvSpPr/>
          <p:nvPr/>
        </p:nvSpPr>
        <p:spPr>
          <a:xfrm>
            <a:off x="4724400" y="1564410"/>
            <a:ext cx="664877" cy="3998192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806815 w 2308507"/>
              <a:gd name="connsiteY0" fmla="*/ 113632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806815 w 2308507"/>
              <a:gd name="connsiteY0" fmla="*/ 106390 h 562332"/>
              <a:gd name="connsiteX1" fmla="*/ 278998 w 2308507"/>
              <a:gd name="connsiteY1" fmla="*/ 117547 h 562332"/>
              <a:gd name="connsiteX2" fmla="*/ 96118 w 2308507"/>
              <a:gd name="connsiteY2" fmla="*/ 187886 h 562332"/>
              <a:gd name="connsiteX3" fmla="*/ 11712 w 2308507"/>
              <a:gd name="connsiteY3" fmla="*/ 384833 h 562332"/>
              <a:gd name="connsiteX4" fmla="*/ 349337 w 2308507"/>
              <a:gd name="connsiteY4" fmla="*/ 553646 h 562332"/>
              <a:gd name="connsiteX5" fmla="*/ 996450 w 2308507"/>
              <a:gd name="connsiteY5" fmla="*/ 539578 h 562332"/>
              <a:gd name="connsiteX6" fmla="*/ 1868647 w 2308507"/>
              <a:gd name="connsiteY6" fmla="*/ 525510 h 562332"/>
              <a:gd name="connsiteX7" fmla="*/ 2150001 w 2308507"/>
              <a:gd name="connsiteY7" fmla="*/ 455172 h 562332"/>
              <a:gd name="connsiteX8" fmla="*/ 2206272 w 2308507"/>
              <a:gd name="connsiteY8" fmla="*/ 173818 h 562332"/>
              <a:gd name="connsiteX9" fmla="*/ 743232 w 2308507"/>
              <a:gd name="connsiteY9" fmla="*/ 5006 h 562332"/>
              <a:gd name="connsiteX10" fmla="*/ 842980 w 2308507"/>
              <a:gd name="connsiteY10" fmla="*/ 80437 h 562332"/>
              <a:gd name="connsiteX0" fmla="*/ 806815 w 2277370"/>
              <a:gd name="connsiteY0" fmla="*/ 69226 h 525168"/>
              <a:gd name="connsiteX1" fmla="*/ 278998 w 2277370"/>
              <a:gd name="connsiteY1" fmla="*/ 80383 h 525168"/>
              <a:gd name="connsiteX2" fmla="*/ 96118 w 2277370"/>
              <a:gd name="connsiteY2" fmla="*/ 150722 h 525168"/>
              <a:gd name="connsiteX3" fmla="*/ 11712 w 2277370"/>
              <a:gd name="connsiteY3" fmla="*/ 347669 h 525168"/>
              <a:gd name="connsiteX4" fmla="*/ 349337 w 2277370"/>
              <a:gd name="connsiteY4" fmla="*/ 516482 h 525168"/>
              <a:gd name="connsiteX5" fmla="*/ 996450 w 2277370"/>
              <a:gd name="connsiteY5" fmla="*/ 502414 h 525168"/>
              <a:gd name="connsiteX6" fmla="*/ 1868647 w 2277370"/>
              <a:gd name="connsiteY6" fmla="*/ 488346 h 525168"/>
              <a:gd name="connsiteX7" fmla="*/ 2150001 w 2277370"/>
              <a:gd name="connsiteY7" fmla="*/ 418008 h 525168"/>
              <a:gd name="connsiteX8" fmla="*/ 2206272 w 2277370"/>
              <a:gd name="connsiteY8" fmla="*/ 136654 h 525168"/>
              <a:gd name="connsiteX9" fmla="*/ 1164155 w 2277370"/>
              <a:gd name="connsiteY9" fmla="*/ 8287 h 525168"/>
              <a:gd name="connsiteX10" fmla="*/ 842980 w 2277370"/>
              <a:gd name="connsiteY10" fmla="*/ 43273 h 525168"/>
              <a:gd name="connsiteX0" fmla="*/ 797873 w 2268428"/>
              <a:gd name="connsiteY0" fmla="*/ 69226 h 503557"/>
              <a:gd name="connsiteX1" fmla="*/ 270056 w 2268428"/>
              <a:gd name="connsiteY1" fmla="*/ 80383 h 503557"/>
              <a:gd name="connsiteX2" fmla="*/ 87176 w 2268428"/>
              <a:gd name="connsiteY2" fmla="*/ 150722 h 503557"/>
              <a:gd name="connsiteX3" fmla="*/ 2770 w 2268428"/>
              <a:gd name="connsiteY3" fmla="*/ 347669 h 503557"/>
              <a:gd name="connsiteX4" fmla="*/ 182550 w 2268428"/>
              <a:gd name="connsiteY4" fmla="*/ 469064 h 503557"/>
              <a:gd name="connsiteX5" fmla="*/ 987508 w 2268428"/>
              <a:gd name="connsiteY5" fmla="*/ 502414 h 503557"/>
              <a:gd name="connsiteX6" fmla="*/ 1859705 w 2268428"/>
              <a:gd name="connsiteY6" fmla="*/ 488346 h 503557"/>
              <a:gd name="connsiteX7" fmla="*/ 2141059 w 2268428"/>
              <a:gd name="connsiteY7" fmla="*/ 418008 h 503557"/>
              <a:gd name="connsiteX8" fmla="*/ 2197330 w 2268428"/>
              <a:gd name="connsiteY8" fmla="*/ 136654 h 503557"/>
              <a:gd name="connsiteX9" fmla="*/ 1155213 w 2268428"/>
              <a:gd name="connsiteY9" fmla="*/ 8287 h 503557"/>
              <a:gd name="connsiteX10" fmla="*/ 834038 w 2268428"/>
              <a:gd name="connsiteY10" fmla="*/ 43273 h 503557"/>
              <a:gd name="connsiteX0" fmla="*/ 797873 w 2262520"/>
              <a:gd name="connsiteY0" fmla="*/ 69226 h 503874"/>
              <a:gd name="connsiteX1" fmla="*/ 270056 w 2262520"/>
              <a:gd name="connsiteY1" fmla="*/ 80383 h 503874"/>
              <a:gd name="connsiteX2" fmla="*/ 87176 w 2262520"/>
              <a:gd name="connsiteY2" fmla="*/ 150722 h 503874"/>
              <a:gd name="connsiteX3" fmla="*/ 2770 w 2262520"/>
              <a:gd name="connsiteY3" fmla="*/ 347669 h 503874"/>
              <a:gd name="connsiteX4" fmla="*/ 182550 w 2262520"/>
              <a:gd name="connsiteY4" fmla="*/ 469064 h 503874"/>
              <a:gd name="connsiteX5" fmla="*/ 987508 w 2262520"/>
              <a:gd name="connsiteY5" fmla="*/ 502414 h 503874"/>
              <a:gd name="connsiteX6" fmla="*/ 2043858 w 2262520"/>
              <a:gd name="connsiteY6" fmla="*/ 489741 h 503874"/>
              <a:gd name="connsiteX7" fmla="*/ 2141059 w 2262520"/>
              <a:gd name="connsiteY7" fmla="*/ 418008 h 503874"/>
              <a:gd name="connsiteX8" fmla="*/ 2197330 w 2262520"/>
              <a:gd name="connsiteY8" fmla="*/ 136654 h 503874"/>
              <a:gd name="connsiteX9" fmla="*/ 1155213 w 2262520"/>
              <a:gd name="connsiteY9" fmla="*/ 8287 h 503874"/>
              <a:gd name="connsiteX10" fmla="*/ 834038 w 2262520"/>
              <a:gd name="connsiteY10" fmla="*/ 43273 h 503874"/>
              <a:gd name="connsiteX0" fmla="*/ 797873 w 2412433"/>
              <a:gd name="connsiteY0" fmla="*/ 69226 h 503912"/>
              <a:gd name="connsiteX1" fmla="*/ 270056 w 2412433"/>
              <a:gd name="connsiteY1" fmla="*/ 80383 h 503912"/>
              <a:gd name="connsiteX2" fmla="*/ 87176 w 2412433"/>
              <a:gd name="connsiteY2" fmla="*/ 150722 h 503912"/>
              <a:gd name="connsiteX3" fmla="*/ 2770 w 2412433"/>
              <a:gd name="connsiteY3" fmla="*/ 347669 h 503912"/>
              <a:gd name="connsiteX4" fmla="*/ 182550 w 2412433"/>
              <a:gd name="connsiteY4" fmla="*/ 469064 h 503912"/>
              <a:gd name="connsiteX5" fmla="*/ 987508 w 2412433"/>
              <a:gd name="connsiteY5" fmla="*/ 502414 h 503912"/>
              <a:gd name="connsiteX6" fmla="*/ 2043858 w 2412433"/>
              <a:gd name="connsiteY6" fmla="*/ 489741 h 503912"/>
              <a:gd name="connsiteX7" fmla="*/ 2404134 w 2412433"/>
              <a:gd name="connsiteY7" fmla="*/ 416613 h 503912"/>
              <a:gd name="connsiteX8" fmla="*/ 2197330 w 2412433"/>
              <a:gd name="connsiteY8" fmla="*/ 136654 h 503912"/>
              <a:gd name="connsiteX9" fmla="*/ 1155213 w 2412433"/>
              <a:gd name="connsiteY9" fmla="*/ 8287 h 503912"/>
              <a:gd name="connsiteX10" fmla="*/ 834038 w 2412433"/>
              <a:gd name="connsiteY10" fmla="*/ 43273 h 503912"/>
              <a:gd name="connsiteX0" fmla="*/ 797873 w 2463848"/>
              <a:gd name="connsiteY0" fmla="*/ 69226 h 503912"/>
              <a:gd name="connsiteX1" fmla="*/ 270056 w 2463848"/>
              <a:gd name="connsiteY1" fmla="*/ 80383 h 503912"/>
              <a:gd name="connsiteX2" fmla="*/ 87176 w 2463848"/>
              <a:gd name="connsiteY2" fmla="*/ 150722 h 503912"/>
              <a:gd name="connsiteX3" fmla="*/ 2770 w 2463848"/>
              <a:gd name="connsiteY3" fmla="*/ 347669 h 503912"/>
              <a:gd name="connsiteX4" fmla="*/ 182550 w 2463848"/>
              <a:gd name="connsiteY4" fmla="*/ 469064 h 503912"/>
              <a:gd name="connsiteX5" fmla="*/ 987508 w 2463848"/>
              <a:gd name="connsiteY5" fmla="*/ 502414 h 503912"/>
              <a:gd name="connsiteX6" fmla="*/ 2043858 w 2463848"/>
              <a:gd name="connsiteY6" fmla="*/ 489741 h 503912"/>
              <a:gd name="connsiteX7" fmla="*/ 2404134 w 2463848"/>
              <a:gd name="connsiteY7" fmla="*/ 416613 h 503912"/>
              <a:gd name="connsiteX8" fmla="*/ 2331354 w 2463848"/>
              <a:gd name="connsiteY8" fmla="*/ 136654 h 503912"/>
              <a:gd name="connsiteX9" fmla="*/ 1155213 w 2463848"/>
              <a:gd name="connsiteY9" fmla="*/ 8287 h 503912"/>
              <a:gd name="connsiteX10" fmla="*/ 834038 w 2463848"/>
              <a:gd name="connsiteY10" fmla="*/ 43273 h 503912"/>
              <a:gd name="connsiteX0" fmla="*/ 797873 w 2631187"/>
              <a:gd name="connsiteY0" fmla="*/ 69226 h 503912"/>
              <a:gd name="connsiteX1" fmla="*/ 270056 w 2631187"/>
              <a:gd name="connsiteY1" fmla="*/ 80383 h 503912"/>
              <a:gd name="connsiteX2" fmla="*/ 87176 w 2631187"/>
              <a:gd name="connsiteY2" fmla="*/ 150722 h 503912"/>
              <a:gd name="connsiteX3" fmla="*/ 2770 w 2631187"/>
              <a:gd name="connsiteY3" fmla="*/ 347669 h 503912"/>
              <a:gd name="connsiteX4" fmla="*/ 182550 w 2631187"/>
              <a:gd name="connsiteY4" fmla="*/ 469064 h 503912"/>
              <a:gd name="connsiteX5" fmla="*/ 987508 w 2631187"/>
              <a:gd name="connsiteY5" fmla="*/ 502414 h 503912"/>
              <a:gd name="connsiteX6" fmla="*/ 2043858 w 2631187"/>
              <a:gd name="connsiteY6" fmla="*/ 489741 h 503912"/>
              <a:gd name="connsiteX7" fmla="*/ 2404134 w 2631187"/>
              <a:gd name="connsiteY7" fmla="*/ 416613 h 503912"/>
              <a:gd name="connsiteX8" fmla="*/ 2554726 w 2631187"/>
              <a:gd name="connsiteY8" fmla="*/ 133808 h 503912"/>
              <a:gd name="connsiteX9" fmla="*/ 1155213 w 2631187"/>
              <a:gd name="connsiteY9" fmla="*/ 8287 h 503912"/>
              <a:gd name="connsiteX10" fmla="*/ 834038 w 2631187"/>
              <a:gd name="connsiteY10" fmla="*/ 43273 h 50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1187" h="503912">
                <a:moveTo>
                  <a:pt x="797873" y="69226"/>
                </a:moveTo>
                <a:cubicBezTo>
                  <a:pt x="549344" y="63364"/>
                  <a:pt x="388506" y="66800"/>
                  <a:pt x="270056" y="80383"/>
                </a:cubicBezTo>
                <a:cubicBezTo>
                  <a:pt x="151607" y="93966"/>
                  <a:pt x="131724" y="106174"/>
                  <a:pt x="87176" y="150722"/>
                </a:cubicBezTo>
                <a:cubicBezTo>
                  <a:pt x="42628" y="195270"/>
                  <a:pt x="-13126" y="294612"/>
                  <a:pt x="2770" y="347669"/>
                </a:cubicBezTo>
                <a:cubicBezTo>
                  <a:pt x="18666" y="400726"/>
                  <a:pt x="18427" y="443273"/>
                  <a:pt x="182550" y="469064"/>
                </a:cubicBezTo>
                <a:cubicBezTo>
                  <a:pt x="346673" y="494855"/>
                  <a:pt x="677290" y="498968"/>
                  <a:pt x="987508" y="502414"/>
                </a:cubicBezTo>
                <a:cubicBezTo>
                  <a:pt x="1297726" y="505860"/>
                  <a:pt x="1807754" y="504041"/>
                  <a:pt x="2043858" y="489741"/>
                </a:cubicBezTo>
                <a:cubicBezTo>
                  <a:pt x="2279962" y="475441"/>
                  <a:pt x="2318989" y="475935"/>
                  <a:pt x="2404134" y="416613"/>
                </a:cubicBezTo>
                <a:cubicBezTo>
                  <a:pt x="2489279" y="357291"/>
                  <a:pt x="2762879" y="201862"/>
                  <a:pt x="2554726" y="133808"/>
                </a:cubicBezTo>
                <a:cubicBezTo>
                  <a:pt x="2346573" y="65754"/>
                  <a:pt x="1413121" y="34078"/>
                  <a:pt x="1155213" y="8287"/>
                </a:cubicBezTo>
                <a:cubicBezTo>
                  <a:pt x="897305" y="-17504"/>
                  <a:pt x="747287" y="23344"/>
                  <a:pt x="834038" y="432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5867400" y="2427111"/>
            <a:ext cx="1979264" cy="6858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MENA respondents use MENA category when it is available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992536" y="1564409"/>
            <a:ext cx="609600" cy="3998192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912044 w 2266955"/>
              <a:gd name="connsiteY0" fmla="*/ 103059 h 547844"/>
              <a:gd name="connsiteX1" fmla="*/ 278998 w 2266955"/>
              <a:gd name="connsiteY1" fmla="*/ 103059 h 547844"/>
              <a:gd name="connsiteX2" fmla="*/ 96118 w 2266955"/>
              <a:gd name="connsiteY2" fmla="*/ 173398 h 547844"/>
              <a:gd name="connsiteX3" fmla="*/ 11712 w 2266955"/>
              <a:gd name="connsiteY3" fmla="*/ 370345 h 547844"/>
              <a:gd name="connsiteX4" fmla="*/ 349337 w 2266955"/>
              <a:gd name="connsiteY4" fmla="*/ 539158 h 547844"/>
              <a:gd name="connsiteX5" fmla="*/ 996450 w 2266955"/>
              <a:gd name="connsiteY5" fmla="*/ 525090 h 547844"/>
              <a:gd name="connsiteX6" fmla="*/ 1868647 w 2266955"/>
              <a:gd name="connsiteY6" fmla="*/ 511022 h 547844"/>
              <a:gd name="connsiteX7" fmla="*/ 2150001 w 2266955"/>
              <a:gd name="connsiteY7" fmla="*/ 440684 h 547844"/>
              <a:gd name="connsiteX8" fmla="*/ 2206272 w 2266955"/>
              <a:gd name="connsiteY8" fmla="*/ 159330 h 547844"/>
              <a:gd name="connsiteX9" fmla="*/ 1305092 w 2266955"/>
              <a:gd name="connsiteY9" fmla="*/ 60396 h 547844"/>
              <a:gd name="connsiteX10" fmla="*/ 658826 w 2266955"/>
              <a:gd name="connsiteY10" fmla="*/ 4585 h 547844"/>
              <a:gd name="connsiteX0" fmla="*/ 912044 w 2266955"/>
              <a:gd name="connsiteY0" fmla="*/ 66672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9758 w 2266955"/>
              <a:gd name="connsiteY0" fmla="*/ 54806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2587 w 2259784"/>
              <a:gd name="connsiteY0" fmla="*/ 54806 h 493113"/>
              <a:gd name="connsiteX1" fmla="*/ 271827 w 2259784"/>
              <a:gd name="connsiteY1" fmla="*/ 66672 h 493113"/>
              <a:gd name="connsiteX2" fmla="*/ 88947 w 2259784"/>
              <a:gd name="connsiteY2" fmla="*/ 137011 h 493113"/>
              <a:gd name="connsiteX3" fmla="*/ 4541 w 2259784"/>
              <a:gd name="connsiteY3" fmla="*/ 333958 h 493113"/>
              <a:gd name="connsiteX4" fmla="*/ 220025 w 2259784"/>
              <a:gd name="connsiteY4" fmla="*/ 477720 h 493113"/>
              <a:gd name="connsiteX5" fmla="*/ 989279 w 2259784"/>
              <a:gd name="connsiteY5" fmla="*/ 488703 h 493113"/>
              <a:gd name="connsiteX6" fmla="*/ 1861476 w 2259784"/>
              <a:gd name="connsiteY6" fmla="*/ 474635 h 493113"/>
              <a:gd name="connsiteX7" fmla="*/ 2142830 w 2259784"/>
              <a:gd name="connsiteY7" fmla="*/ 404297 h 493113"/>
              <a:gd name="connsiteX8" fmla="*/ 2199101 w 2259784"/>
              <a:gd name="connsiteY8" fmla="*/ 122943 h 493113"/>
              <a:gd name="connsiteX9" fmla="*/ 1297921 w 2259784"/>
              <a:gd name="connsiteY9" fmla="*/ 24009 h 493113"/>
              <a:gd name="connsiteX10" fmla="*/ 1042514 w 2259784"/>
              <a:gd name="connsiteY10" fmla="*/ 11707 h 493113"/>
              <a:gd name="connsiteX0" fmla="*/ 1002587 w 2259784"/>
              <a:gd name="connsiteY0" fmla="*/ 54806 h 498009"/>
              <a:gd name="connsiteX1" fmla="*/ 271827 w 2259784"/>
              <a:gd name="connsiteY1" fmla="*/ 66672 h 498009"/>
              <a:gd name="connsiteX2" fmla="*/ 88947 w 2259784"/>
              <a:gd name="connsiteY2" fmla="*/ 137011 h 498009"/>
              <a:gd name="connsiteX3" fmla="*/ 4541 w 2259784"/>
              <a:gd name="connsiteY3" fmla="*/ 333958 h 498009"/>
              <a:gd name="connsiteX4" fmla="*/ 220025 w 2259784"/>
              <a:gd name="connsiteY4" fmla="*/ 477720 h 498009"/>
              <a:gd name="connsiteX5" fmla="*/ 1013705 w 2259784"/>
              <a:gd name="connsiteY5" fmla="*/ 496614 h 498009"/>
              <a:gd name="connsiteX6" fmla="*/ 1861476 w 2259784"/>
              <a:gd name="connsiteY6" fmla="*/ 474635 h 498009"/>
              <a:gd name="connsiteX7" fmla="*/ 2142830 w 2259784"/>
              <a:gd name="connsiteY7" fmla="*/ 404297 h 498009"/>
              <a:gd name="connsiteX8" fmla="*/ 2199101 w 2259784"/>
              <a:gd name="connsiteY8" fmla="*/ 122943 h 498009"/>
              <a:gd name="connsiteX9" fmla="*/ 1297921 w 2259784"/>
              <a:gd name="connsiteY9" fmla="*/ 24009 h 498009"/>
              <a:gd name="connsiteX10" fmla="*/ 1042514 w 2259784"/>
              <a:gd name="connsiteY10" fmla="*/ 11707 h 4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9784" h="498009">
                <a:moveTo>
                  <a:pt x="1002587" y="54806"/>
                </a:moveTo>
                <a:cubicBezTo>
                  <a:pt x="754058" y="48944"/>
                  <a:pt x="424100" y="52971"/>
                  <a:pt x="271827" y="66672"/>
                </a:cubicBezTo>
                <a:cubicBezTo>
                  <a:pt x="119554" y="80373"/>
                  <a:pt x="133495" y="92463"/>
                  <a:pt x="88947" y="137011"/>
                </a:cubicBezTo>
                <a:cubicBezTo>
                  <a:pt x="44399" y="181559"/>
                  <a:pt x="-17305" y="277173"/>
                  <a:pt x="4541" y="333958"/>
                </a:cubicBezTo>
                <a:cubicBezTo>
                  <a:pt x="26387" y="390743"/>
                  <a:pt x="51831" y="450611"/>
                  <a:pt x="220025" y="477720"/>
                </a:cubicBezTo>
                <a:cubicBezTo>
                  <a:pt x="388219" y="504829"/>
                  <a:pt x="740130" y="497128"/>
                  <a:pt x="1013705" y="496614"/>
                </a:cubicBezTo>
                <a:cubicBezTo>
                  <a:pt x="1287280" y="496100"/>
                  <a:pt x="1673289" y="490021"/>
                  <a:pt x="1861476" y="474635"/>
                </a:cubicBezTo>
                <a:cubicBezTo>
                  <a:pt x="2049664" y="459249"/>
                  <a:pt x="2086559" y="462912"/>
                  <a:pt x="2142830" y="404297"/>
                </a:cubicBezTo>
                <a:cubicBezTo>
                  <a:pt x="2199101" y="345682"/>
                  <a:pt x="2339919" y="186324"/>
                  <a:pt x="2199101" y="122943"/>
                </a:cubicBezTo>
                <a:cubicBezTo>
                  <a:pt x="2058283" y="59562"/>
                  <a:pt x="1555829" y="49800"/>
                  <a:pt x="1297921" y="24009"/>
                </a:cubicBezTo>
                <a:cubicBezTo>
                  <a:pt x="1040013" y="-1782"/>
                  <a:pt x="955763" y="-8222"/>
                  <a:pt x="1042514" y="117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307138" y="3276600"/>
            <a:ext cx="1883862" cy="9906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MENA respondents use White category when no MENA category is available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4279" y="6382434"/>
            <a:ext cx="3827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 2015 NCT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2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 uiExpand="1">
        <p:bldSub>
          <a:bldChart bld="categoryEl"/>
        </p:bldSub>
      </p:bldGraphic>
      <p:bldGraphic spid="5" grpId="2" uiExpand="1">
        <p:bldSub>
          <a:bldChart bld="categoryEl"/>
        </p:bldSub>
      </p:bldGraphic>
      <p:bldGraphic spid="5" grpId="3" uiExpand="1">
        <p:bldSub>
          <a:bldChart bld="categoryEl"/>
        </p:bldSub>
      </p:bldGraphic>
      <p:bldP spid="9" grpId="0"/>
      <p:bldP spid="9" grpId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470206"/>
              </p:ext>
            </p:extLst>
          </p:nvPr>
        </p:nvGraphicFramePr>
        <p:xfrm>
          <a:off x="0" y="16002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eform 5"/>
          <p:cNvSpPr/>
          <p:nvPr/>
        </p:nvSpPr>
        <p:spPr>
          <a:xfrm>
            <a:off x="914400" y="4876800"/>
            <a:ext cx="533400" cy="497515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806815 w 2308507"/>
              <a:gd name="connsiteY0" fmla="*/ 113632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806815 w 2308507"/>
              <a:gd name="connsiteY0" fmla="*/ 106390 h 562332"/>
              <a:gd name="connsiteX1" fmla="*/ 278998 w 2308507"/>
              <a:gd name="connsiteY1" fmla="*/ 117547 h 562332"/>
              <a:gd name="connsiteX2" fmla="*/ 96118 w 2308507"/>
              <a:gd name="connsiteY2" fmla="*/ 187886 h 562332"/>
              <a:gd name="connsiteX3" fmla="*/ 11712 w 2308507"/>
              <a:gd name="connsiteY3" fmla="*/ 384833 h 562332"/>
              <a:gd name="connsiteX4" fmla="*/ 349337 w 2308507"/>
              <a:gd name="connsiteY4" fmla="*/ 553646 h 562332"/>
              <a:gd name="connsiteX5" fmla="*/ 996450 w 2308507"/>
              <a:gd name="connsiteY5" fmla="*/ 539578 h 562332"/>
              <a:gd name="connsiteX6" fmla="*/ 1868647 w 2308507"/>
              <a:gd name="connsiteY6" fmla="*/ 525510 h 562332"/>
              <a:gd name="connsiteX7" fmla="*/ 2150001 w 2308507"/>
              <a:gd name="connsiteY7" fmla="*/ 455172 h 562332"/>
              <a:gd name="connsiteX8" fmla="*/ 2206272 w 2308507"/>
              <a:gd name="connsiteY8" fmla="*/ 173818 h 562332"/>
              <a:gd name="connsiteX9" fmla="*/ 743232 w 2308507"/>
              <a:gd name="connsiteY9" fmla="*/ 5006 h 562332"/>
              <a:gd name="connsiteX10" fmla="*/ 842980 w 2308507"/>
              <a:gd name="connsiteY10" fmla="*/ 80437 h 562332"/>
              <a:gd name="connsiteX0" fmla="*/ 806815 w 2277370"/>
              <a:gd name="connsiteY0" fmla="*/ 69226 h 525168"/>
              <a:gd name="connsiteX1" fmla="*/ 278998 w 2277370"/>
              <a:gd name="connsiteY1" fmla="*/ 80383 h 525168"/>
              <a:gd name="connsiteX2" fmla="*/ 96118 w 2277370"/>
              <a:gd name="connsiteY2" fmla="*/ 150722 h 525168"/>
              <a:gd name="connsiteX3" fmla="*/ 11712 w 2277370"/>
              <a:gd name="connsiteY3" fmla="*/ 347669 h 525168"/>
              <a:gd name="connsiteX4" fmla="*/ 349337 w 2277370"/>
              <a:gd name="connsiteY4" fmla="*/ 516482 h 525168"/>
              <a:gd name="connsiteX5" fmla="*/ 996450 w 2277370"/>
              <a:gd name="connsiteY5" fmla="*/ 502414 h 525168"/>
              <a:gd name="connsiteX6" fmla="*/ 1868647 w 2277370"/>
              <a:gd name="connsiteY6" fmla="*/ 488346 h 525168"/>
              <a:gd name="connsiteX7" fmla="*/ 2150001 w 2277370"/>
              <a:gd name="connsiteY7" fmla="*/ 418008 h 525168"/>
              <a:gd name="connsiteX8" fmla="*/ 2206272 w 2277370"/>
              <a:gd name="connsiteY8" fmla="*/ 136654 h 525168"/>
              <a:gd name="connsiteX9" fmla="*/ 1164155 w 2277370"/>
              <a:gd name="connsiteY9" fmla="*/ 8287 h 525168"/>
              <a:gd name="connsiteX10" fmla="*/ 842980 w 2277370"/>
              <a:gd name="connsiteY10" fmla="*/ 43273 h 525168"/>
              <a:gd name="connsiteX0" fmla="*/ 797873 w 2268428"/>
              <a:gd name="connsiteY0" fmla="*/ 69226 h 503557"/>
              <a:gd name="connsiteX1" fmla="*/ 270056 w 2268428"/>
              <a:gd name="connsiteY1" fmla="*/ 80383 h 503557"/>
              <a:gd name="connsiteX2" fmla="*/ 87176 w 2268428"/>
              <a:gd name="connsiteY2" fmla="*/ 150722 h 503557"/>
              <a:gd name="connsiteX3" fmla="*/ 2770 w 2268428"/>
              <a:gd name="connsiteY3" fmla="*/ 347669 h 503557"/>
              <a:gd name="connsiteX4" fmla="*/ 182550 w 2268428"/>
              <a:gd name="connsiteY4" fmla="*/ 469064 h 503557"/>
              <a:gd name="connsiteX5" fmla="*/ 987508 w 2268428"/>
              <a:gd name="connsiteY5" fmla="*/ 502414 h 503557"/>
              <a:gd name="connsiteX6" fmla="*/ 1859705 w 2268428"/>
              <a:gd name="connsiteY6" fmla="*/ 488346 h 503557"/>
              <a:gd name="connsiteX7" fmla="*/ 2141059 w 2268428"/>
              <a:gd name="connsiteY7" fmla="*/ 418008 h 503557"/>
              <a:gd name="connsiteX8" fmla="*/ 2197330 w 2268428"/>
              <a:gd name="connsiteY8" fmla="*/ 136654 h 503557"/>
              <a:gd name="connsiteX9" fmla="*/ 1155213 w 2268428"/>
              <a:gd name="connsiteY9" fmla="*/ 8287 h 503557"/>
              <a:gd name="connsiteX10" fmla="*/ 834038 w 2268428"/>
              <a:gd name="connsiteY10" fmla="*/ 43273 h 503557"/>
              <a:gd name="connsiteX0" fmla="*/ 797873 w 2262520"/>
              <a:gd name="connsiteY0" fmla="*/ 69226 h 503874"/>
              <a:gd name="connsiteX1" fmla="*/ 270056 w 2262520"/>
              <a:gd name="connsiteY1" fmla="*/ 80383 h 503874"/>
              <a:gd name="connsiteX2" fmla="*/ 87176 w 2262520"/>
              <a:gd name="connsiteY2" fmla="*/ 150722 h 503874"/>
              <a:gd name="connsiteX3" fmla="*/ 2770 w 2262520"/>
              <a:gd name="connsiteY3" fmla="*/ 347669 h 503874"/>
              <a:gd name="connsiteX4" fmla="*/ 182550 w 2262520"/>
              <a:gd name="connsiteY4" fmla="*/ 469064 h 503874"/>
              <a:gd name="connsiteX5" fmla="*/ 987508 w 2262520"/>
              <a:gd name="connsiteY5" fmla="*/ 502414 h 503874"/>
              <a:gd name="connsiteX6" fmla="*/ 2043858 w 2262520"/>
              <a:gd name="connsiteY6" fmla="*/ 489741 h 503874"/>
              <a:gd name="connsiteX7" fmla="*/ 2141059 w 2262520"/>
              <a:gd name="connsiteY7" fmla="*/ 418008 h 503874"/>
              <a:gd name="connsiteX8" fmla="*/ 2197330 w 2262520"/>
              <a:gd name="connsiteY8" fmla="*/ 136654 h 503874"/>
              <a:gd name="connsiteX9" fmla="*/ 1155213 w 2262520"/>
              <a:gd name="connsiteY9" fmla="*/ 8287 h 503874"/>
              <a:gd name="connsiteX10" fmla="*/ 834038 w 2262520"/>
              <a:gd name="connsiteY10" fmla="*/ 43273 h 503874"/>
              <a:gd name="connsiteX0" fmla="*/ 797873 w 2412433"/>
              <a:gd name="connsiteY0" fmla="*/ 69226 h 503912"/>
              <a:gd name="connsiteX1" fmla="*/ 270056 w 2412433"/>
              <a:gd name="connsiteY1" fmla="*/ 80383 h 503912"/>
              <a:gd name="connsiteX2" fmla="*/ 87176 w 2412433"/>
              <a:gd name="connsiteY2" fmla="*/ 150722 h 503912"/>
              <a:gd name="connsiteX3" fmla="*/ 2770 w 2412433"/>
              <a:gd name="connsiteY3" fmla="*/ 347669 h 503912"/>
              <a:gd name="connsiteX4" fmla="*/ 182550 w 2412433"/>
              <a:gd name="connsiteY4" fmla="*/ 469064 h 503912"/>
              <a:gd name="connsiteX5" fmla="*/ 987508 w 2412433"/>
              <a:gd name="connsiteY5" fmla="*/ 502414 h 503912"/>
              <a:gd name="connsiteX6" fmla="*/ 2043858 w 2412433"/>
              <a:gd name="connsiteY6" fmla="*/ 489741 h 503912"/>
              <a:gd name="connsiteX7" fmla="*/ 2404134 w 2412433"/>
              <a:gd name="connsiteY7" fmla="*/ 416613 h 503912"/>
              <a:gd name="connsiteX8" fmla="*/ 2197330 w 2412433"/>
              <a:gd name="connsiteY8" fmla="*/ 136654 h 503912"/>
              <a:gd name="connsiteX9" fmla="*/ 1155213 w 2412433"/>
              <a:gd name="connsiteY9" fmla="*/ 8287 h 503912"/>
              <a:gd name="connsiteX10" fmla="*/ 834038 w 2412433"/>
              <a:gd name="connsiteY10" fmla="*/ 43273 h 50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2433" h="503912">
                <a:moveTo>
                  <a:pt x="797873" y="69226"/>
                </a:moveTo>
                <a:cubicBezTo>
                  <a:pt x="549344" y="63364"/>
                  <a:pt x="388506" y="66800"/>
                  <a:pt x="270056" y="80383"/>
                </a:cubicBezTo>
                <a:cubicBezTo>
                  <a:pt x="151607" y="93966"/>
                  <a:pt x="131724" y="106174"/>
                  <a:pt x="87176" y="150722"/>
                </a:cubicBezTo>
                <a:cubicBezTo>
                  <a:pt x="42628" y="195270"/>
                  <a:pt x="-13126" y="294612"/>
                  <a:pt x="2770" y="347669"/>
                </a:cubicBezTo>
                <a:cubicBezTo>
                  <a:pt x="18666" y="400726"/>
                  <a:pt x="18427" y="443273"/>
                  <a:pt x="182550" y="469064"/>
                </a:cubicBezTo>
                <a:cubicBezTo>
                  <a:pt x="346673" y="494855"/>
                  <a:pt x="677290" y="498968"/>
                  <a:pt x="987508" y="502414"/>
                </a:cubicBezTo>
                <a:cubicBezTo>
                  <a:pt x="1297726" y="505860"/>
                  <a:pt x="1807754" y="504041"/>
                  <a:pt x="2043858" y="489741"/>
                </a:cubicBezTo>
                <a:cubicBezTo>
                  <a:pt x="2279962" y="475441"/>
                  <a:pt x="2378555" y="475461"/>
                  <a:pt x="2404134" y="416613"/>
                </a:cubicBezTo>
                <a:cubicBezTo>
                  <a:pt x="2429713" y="357765"/>
                  <a:pt x="2405483" y="204708"/>
                  <a:pt x="2197330" y="136654"/>
                </a:cubicBezTo>
                <a:cubicBezTo>
                  <a:pt x="1989177" y="68600"/>
                  <a:pt x="1413121" y="34078"/>
                  <a:pt x="1155213" y="8287"/>
                </a:cubicBezTo>
                <a:cubicBezTo>
                  <a:pt x="897305" y="-17504"/>
                  <a:pt x="747287" y="23344"/>
                  <a:pt x="834038" y="432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943601" y="3276600"/>
            <a:ext cx="1066800" cy="2173915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806815 w 2308507"/>
              <a:gd name="connsiteY0" fmla="*/ 113632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806815 w 2308507"/>
              <a:gd name="connsiteY0" fmla="*/ 106390 h 562332"/>
              <a:gd name="connsiteX1" fmla="*/ 278998 w 2308507"/>
              <a:gd name="connsiteY1" fmla="*/ 117547 h 562332"/>
              <a:gd name="connsiteX2" fmla="*/ 96118 w 2308507"/>
              <a:gd name="connsiteY2" fmla="*/ 187886 h 562332"/>
              <a:gd name="connsiteX3" fmla="*/ 11712 w 2308507"/>
              <a:gd name="connsiteY3" fmla="*/ 384833 h 562332"/>
              <a:gd name="connsiteX4" fmla="*/ 349337 w 2308507"/>
              <a:gd name="connsiteY4" fmla="*/ 553646 h 562332"/>
              <a:gd name="connsiteX5" fmla="*/ 996450 w 2308507"/>
              <a:gd name="connsiteY5" fmla="*/ 539578 h 562332"/>
              <a:gd name="connsiteX6" fmla="*/ 1868647 w 2308507"/>
              <a:gd name="connsiteY6" fmla="*/ 525510 h 562332"/>
              <a:gd name="connsiteX7" fmla="*/ 2150001 w 2308507"/>
              <a:gd name="connsiteY7" fmla="*/ 455172 h 562332"/>
              <a:gd name="connsiteX8" fmla="*/ 2206272 w 2308507"/>
              <a:gd name="connsiteY8" fmla="*/ 173818 h 562332"/>
              <a:gd name="connsiteX9" fmla="*/ 743232 w 2308507"/>
              <a:gd name="connsiteY9" fmla="*/ 5006 h 562332"/>
              <a:gd name="connsiteX10" fmla="*/ 842980 w 2308507"/>
              <a:gd name="connsiteY10" fmla="*/ 80437 h 562332"/>
              <a:gd name="connsiteX0" fmla="*/ 806815 w 2277370"/>
              <a:gd name="connsiteY0" fmla="*/ 69226 h 525168"/>
              <a:gd name="connsiteX1" fmla="*/ 278998 w 2277370"/>
              <a:gd name="connsiteY1" fmla="*/ 80383 h 525168"/>
              <a:gd name="connsiteX2" fmla="*/ 96118 w 2277370"/>
              <a:gd name="connsiteY2" fmla="*/ 150722 h 525168"/>
              <a:gd name="connsiteX3" fmla="*/ 11712 w 2277370"/>
              <a:gd name="connsiteY3" fmla="*/ 347669 h 525168"/>
              <a:gd name="connsiteX4" fmla="*/ 349337 w 2277370"/>
              <a:gd name="connsiteY4" fmla="*/ 516482 h 525168"/>
              <a:gd name="connsiteX5" fmla="*/ 996450 w 2277370"/>
              <a:gd name="connsiteY5" fmla="*/ 502414 h 525168"/>
              <a:gd name="connsiteX6" fmla="*/ 1868647 w 2277370"/>
              <a:gd name="connsiteY6" fmla="*/ 488346 h 525168"/>
              <a:gd name="connsiteX7" fmla="*/ 2150001 w 2277370"/>
              <a:gd name="connsiteY7" fmla="*/ 418008 h 525168"/>
              <a:gd name="connsiteX8" fmla="*/ 2206272 w 2277370"/>
              <a:gd name="connsiteY8" fmla="*/ 136654 h 525168"/>
              <a:gd name="connsiteX9" fmla="*/ 1164155 w 2277370"/>
              <a:gd name="connsiteY9" fmla="*/ 8287 h 525168"/>
              <a:gd name="connsiteX10" fmla="*/ 842980 w 2277370"/>
              <a:gd name="connsiteY10" fmla="*/ 43273 h 525168"/>
              <a:gd name="connsiteX0" fmla="*/ 797873 w 2268428"/>
              <a:gd name="connsiteY0" fmla="*/ 69226 h 503557"/>
              <a:gd name="connsiteX1" fmla="*/ 270056 w 2268428"/>
              <a:gd name="connsiteY1" fmla="*/ 80383 h 503557"/>
              <a:gd name="connsiteX2" fmla="*/ 87176 w 2268428"/>
              <a:gd name="connsiteY2" fmla="*/ 150722 h 503557"/>
              <a:gd name="connsiteX3" fmla="*/ 2770 w 2268428"/>
              <a:gd name="connsiteY3" fmla="*/ 347669 h 503557"/>
              <a:gd name="connsiteX4" fmla="*/ 182550 w 2268428"/>
              <a:gd name="connsiteY4" fmla="*/ 469064 h 503557"/>
              <a:gd name="connsiteX5" fmla="*/ 987508 w 2268428"/>
              <a:gd name="connsiteY5" fmla="*/ 502414 h 503557"/>
              <a:gd name="connsiteX6" fmla="*/ 1859705 w 2268428"/>
              <a:gd name="connsiteY6" fmla="*/ 488346 h 503557"/>
              <a:gd name="connsiteX7" fmla="*/ 2141059 w 2268428"/>
              <a:gd name="connsiteY7" fmla="*/ 418008 h 503557"/>
              <a:gd name="connsiteX8" fmla="*/ 2197330 w 2268428"/>
              <a:gd name="connsiteY8" fmla="*/ 136654 h 503557"/>
              <a:gd name="connsiteX9" fmla="*/ 1155213 w 2268428"/>
              <a:gd name="connsiteY9" fmla="*/ 8287 h 503557"/>
              <a:gd name="connsiteX10" fmla="*/ 834038 w 2268428"/>
              <a:gd name="connsiteY10" fmla="*/ 43273 h 503557"/>
              <a:gd name="connsiteX0" fmla="*/ 797873 w 2262520"/>
              <a:gd name="connsiteY0" fmla="*/ 69226 h 503874"/>
              <a:gd name="connsiteX1" fmla="*/ 270056 w 2262520"/>
              <a:gd name="connsiteY1" fmla="*/ 80383 h 503874"/>
              <a:gd name="connsiteX2" fmla="*/ 87176 w 2262520"/>
              <a:gd name="connsiteY2" fmla="*/ 150722 h 503874"/>
              <a:gd name="connsiteX3" fmla="*/ 2770 w 2262520"/>
              <a:gd name="connsiteY3" fmla="*/ 347669 h 503874"/>
              <a:gd name="connsiteX4" fmla="*/ 182550 w 2262520"/>
              <a:gd name="connsiteY4" fmla="*/ 469064 h 503874"/>
              <a:gd name="connsiteX5" fmla="*/ 987508 w 2262520"/>
              <a:gd name="connsiteY5" fmla="*/ 502414 h 503874"/>
              <a:gd name="connsiteX6" fmla="*/ 2043858 w 2262520"/>
              <a:gd name="connsiteY6" fmla="*/ 489741 h 503874"/>
              <a:gd name="connsiteX7" fmla="*/ 2141059 w 2262520"/>
              <a:gd name="connsiteY7" fmla="*/ 418008 h 503874"/>
              <a:gd name="connsiteX8" fmla="*/ 2197330 w 2262520"/>
              <a:gd name="connsiteY8" fmla="*/ 136654 h 503874"/>
              <a:gd name="connsiteX9" fmla="*/ 1155213 w 2262520"/>
              <a:gd name="connsiteY9" fmla="*/ 8287 h 503874"/>
              <a:gd name="connsiteX10" fmla="*/ 834038 w 2262520"/>
              <a:gd name="connsiteY10" fmla="*/ 43273 h 503874"/>
              <a:gd name="connsiteX0" fmla="*/ 797873 w 2412433"/>
              <a:gd name="connsiteY0" fmla="*/ 69226 h 503912"/>
              <a:gd name="connsiteX1" fmla="*/ 270056 w 2412433"/>
              <a:gd name="connsiteY1" fmla="*/ 80383 h 503912"/>
              <a:gd name="connsiteX2" fmla="*/ 87176 w 2412433"/>
              <a:gd name="connsiteY2" fmla="*/ 150722 h 503912"/>
              <a:gd name="connsiteX3" fmla="*/ 2770 w 2412433"/>
              <a:gd name="connsiteY3" fmla="*/ 347669 h 503912"/>
              <a:gd name="connsiteX4" fmla="*/ 182550 w 2412433"/>
              <a:gd name="connsiteY4" fmla="*/ 469064 h 503912"/>
              <a:gd name="connsiteX5" fmla="*/ 987508 w 2412433"/>
              <a:gd name="connsiteY5" fmla="*/ 502414 h 503912"/>
              <a:gd name="connsiteX6" fmla="*/ 2043858 w 2412433"/>
              <a:gd name="connsiteY6" fmla="*/ 489741 h 503912"/>
              <a:gd name="connsiteX7" fmla="*/ 2404134 w 2412433"/>
              <a:gd name="connsiteY7" fmla="*/ 416613 h 503912"/>
              <a:gd name="connsiteX8" fmla="*/ 2197330 w 2412433"/>
              <a:gd name="connsiteY8" fmla="*/ 136654 h 503912"/>
              <a:gd name="connsiteX9" fmla="*/ 1155213 w 2412433"/>
              <a:gd name="connsiteY9" fmla="*/ 8287 h 503912"/>
              <a:gd name="connsiteX10" fmla="*/ 834038 w 2412433"/>
              <a:gd name="connsiteY10" fmla="*/ 43273 h 50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2433" h="503912">
                <a:moveTo>
                  <a:pt x="797873" y="69226"/>
                </a:moveTo>
                <a:cubicBezTo>
                  <a:pt x="549344" y="63364"/>
                  <a:pt x="388506" y="66800"/>
                  <a:pt x="270056" y="80383"/>
                </a:cubicBezTo>
                <a:cubicBezTo>
                  <a:pt x="151607" y="93966"/>
                  <a:pt x="131724" y="106174"/>
                  <a:pt x="87176" y="150722"/>
                </a:cubicBezTo>
                <a:cubicBezTo>
                  <a:pt x="42628" y="195270"/>
                  <a:pt x="-13126" y="294612"/>
                  <a:pt x="2770" y="347669"/>
                </a:cubicBezTo>
                <a:cubicBezTo>
                  <a:pt x="18666" y="400726"/>
                  <a:pt x="18427" y="443273"/>
                  <a:pt x="182550" y="469064"/>
                </a:cubicBezTo>
                <a:cubicBezTo>
                  <a:pt x="346673" y="494855"/>
                  <a:pt x="677290" y="498968"/>
                  <a:pt x="987508" y="502414"/>
                </a:cubicBezTo>
                <a:cubicBezTo>
                  <a:pt x="1297726" y="505860"/>
                  <a:pt x="1807754" y="504041"/>
                  <a:pt x="2043858" y="489741"/>
                </a:cubicBezTo>
                <a:cubicBezTo>
                  <a:pt x="2279962" y="475441"/>
                  <a:pt x="2378555" y="475461"/>
                  <a:pt x="2404134" y="416613"/>
                </a:cubicBezTo>
                <a:cubicBezTo>
                  <a:pt x="2429713" y="357765"/>
                  <a:pt x="2405483" y="204708"/>
                  <a:pt x="2197330" y="136654"/>
                </a:cubicBezTo>
                <a:cubicBezTo>
                  <a:pt x="1989177" y="68600"/>
                  <a:pt x="1413121" y="34078"/>
                  <a:pt x="1155213" y="8287"/>
                </a:cubicBezTo>
                <a:cubicBezTo>
                  <a:pt x="897305" y="-17504"/>
                  <a:pt x="747287" y="23344"/>
                  <a:pt x="834038" y="432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6620933" y="2590800"/>
            <a:ext cx="2370667" cy="6858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Some MENA respondents did not identify as MENA in the self-response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90800" y="2362200"/>
            <a:ext cx="533400" cy="3088315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806815 w 2308507"/>
              <a:gd name="connsiteY0" fmla="*/ 113632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806815 w 2308507"/>
              <a:gd name="connsiteY0" fmla="*/ 106390 h 562332"/>
              <a:gd name="connsiteX1" fmla="*/ 278998 w 2308507"/>
              <a:gd name="connsiteY1" fmla="*/ 117547 h 562332"/>
              <a:gd name="connsiteX2" fmla="*/ 96118 w 2308507"/>
              <a:gd name="connsiteY2" fmla="*/ 187886 h 562332"/>
              <a:gd name="connsiteX3" fmla="*/ 11712 w 2308507"/>
              <a:gd name="connsiteY3" fmla="*/ 384833 h 562332"/>
              <a:gd name="connsiteX4" fmla="*/ 349337 w 2308507"/>
              <a:gd name="connsiteY4" fmla="*/ 553646 h 562332"/>
              <a:gd name="connsiteX5" fmla="*/ 996450 w 2308507"/>
              <a:gd name="connsiteY5" fmla="*/ 539578 h 562332"/>
              <a:gd name="connsiteX6" fmla="*/ 1868647 w 2308507"/>
              <a:gd name="connsiteY6" fmla="*/ 525510 h 562332"/>
              <a:gd name="connsiteX7" fmla="*/ 2150001 w 2308507"/>
              <a:gd name="connsiteY7" fmla="*/ 455172 h 562332"/>
              <a:gd name="connsiteX8" fmla="*/ 2206272 w 2308507"/>
              <a:gd name="connsiteY8" fmla="*/ 173818 h 562332"/>
              <a:gd name="connsiteX9" fmla="*/ 743232 w 2308507"/>
              <a:gd name="connsiteY9" fmla="*/ 5006 h 562332"/>
              <a:gd name="connsiteX10" fmla="*/ 842980 w 2308507"/>
              <a:gd name="connsiteY10" fmla="*/ 80437 h 562332"/>
              <a:gd name="connsiteX0" fmla="*/ 806815 w 2277370"/>
              <a:gd name="connsiteY0" fmla="*/ 69226 h 525168"/>
              <a:gd name="connsiteX1" fmla="*/ 278998 w 2277370"/>
              <a:gd name="connsiteY1" fmla="*/ 80383 h 525168"/>
              <a:gd name="connsiteX2" fmla="*/ 96118 w 2277370"/>
              <a:gd name="connsiteY2" fmla="*/ 150722 h 525168"/>
              <a:gd name="connsiteX3" fmla="*/ 11712 w 2277370"/>
              <a:gd name="connsiteY3" fmla="*/ 347669 h 525168"/>
              <a:gd name="connsiteX4" fmla="*/ 349337 w 2277370"/>
              <a:gd name="connsiteY4" fmla="*/ 516482 h 525168"/>
              <a:gd name="connsiteX5" fmla="*/ 996450 w 2277370"/>
              <a:gd name="connsiteY5" fmla="*/ 502414 h 525168"/>
              <a:gd name="connsiteX6" fmla="*/ 1868647 w 2277370"/>
              <a:gd name="connsiteY6" fmla="*/ 488346 h 525168"/>
              <a:gd name="connsiteX7" fmla="*/ 2150001 w 2277370"/>
              <a:gd name="connsiteY7" fmla="*/ 418008 h 525168"/>
              <a:gd name="connsiteX8" fmla="*/ 2206272 w 2277370"/>
              <a:gd name="connsiteY8" fmla="*/ 136654 h 525168"/>
              <a:gd name="connsiteX9" fmla="*/ 1164155 w 2277370"/>
              <a:gd name="connsiteY9" fmla="*/ 8287 h 525168"/>
              <a:gd name="connsiteX10" fmla="*/ 842980 w 2277370"/>
              <a:gd name="connsiteY10" fmla="*/ 43273 h 525168"/>
              <a:gd name="connsiteX0" fmla="*/ 797873 w 2268428"/>
              <a:gd name="connsiteY0" fmla="*/ 69226 h 503557"/>
              <a:gd name="connsiteX1" fmla="*/ 270056 w 2268428"/>
              <a:gd name="connsiteY1" fmla="*/ 80383 h 503557"/>
              <a:gd name="connsiteX2" fmla="*/ 87176 w 2268428"/>
              <a:gd name="connsiteY2" fmla="*/ 150722 h 503557"/>
              <a:gd name="connsiteX3" fmla="*/ 2770 w 2268428"/>
              <a:gd name="connsiteY3" fmla="*/ 347669 h 503557"/>
              <a:gd name="connsiteX4" fmla="*/ 182550 w 2268428"/>
              <a:gd name="connsiteY4" fmla="*/ 469064 h 503557"/>
              <a:gd name="connsiteX5" fmla="*/ 987508 w 2268428"/>
              <a:gd name="connsiteY5" fmla="*/ 502414 h 503557"/>
              <a:gd name="connsiteX6" fmla="*/ 1859705 w 2268428"/>
              <a:gd name="connsiteY6" fmla="*/ 488346 h 503557"/>
              <a:gd name="connsiteX7" fmla="*/ 2141059 w 2268428"/>
              <a:gd name="connsiteY7" fmla="*/ 418008 h 503557"/>
              <a:gd name="connsiteX8" fmla="*/ 2197330 w 2268428"/>
              <a:gd name="connsiteY8" fmla="*/ 136654 h 503557"/>
              <a:gd name="connsiteX9" fmla="*/ 1155213 w 2268428"/>
              <a:gd name="connsiteY9" fmla="*/ 8287 h 503557"/>
              <a:gd name="connsiteX10" fmla="*/ 834038 w 2268428"/>
              <a:gd name="connsiteY10" fmla="*/ 43273 h 503557"/>
              <a:gd name="connsiteX0" fmla="*/ 797873 w 2262520"/>
              <a:gd name="connsiteY0" fmla="*/ 69226 h 503874"/>
              <a:gd name="connsiteX1" fmla="*/ 270056 w 2262520"/>
              <a:gd name="connsiteY1" fmla="*/ 80383 h 503874"/>
              <a:gd name="connsiteX2" fmla="*/ 87176 w 2262520"/>
              <a:gd name="connsiteY2" fmla="*/ 150722 h 503874"/>
              <a:gd name="connsiteX3" fmla="*/ 2770 w 2262520"/>
              <a:gd name="connsiteY3" fmla="*/ 347669 h 503874"/>
              <a:gd name="connsiteX4" fmla="*/ 182550 w 2262520"/>
              <a:gd name="connsiteY4" fmla="*/ 469064 h 503874"/>
              <a:gd name="connsiteX5" fmla="*/ 987508 w 2262520"/>
              <a:gd name="connsiteY5" fmla="*/ 502414 h 503874"/>
              <a:gd name="connsiteX6" fmla="*/ 2043858 w 2262520"/>
              <a:gd name="connsiteY6" fmla="*/ 489741 h 503874"/>
              <a:gd name="connsiteX7" fmla="*/ 2141059 w 2262520"/>
              <a:gd name="connsiteY7" fmla="*/ 418008 h 503874"/>
              <a:gd name="connsiteX8" fmla="*/ 2197330 w 2262520"/>
              <a:gd name="connsiteY8" fmla="*/ 136654 h 503874"/>
              <a:gd name="connsiteX9" fmla="*/ 1155213 w 2262520"/>
              <a:gd name="connsiteY9" fmla="*/ 8287 h 503874"/>
              <a:gd name="connsiteX10" fmla="*/ 834038 w 2262520"/>
              <a:gd name="connsiteY10" fmla="*/ 43273 h 503874"/>
              <a:gd name="connsiteX0" fmla="*/ 797873 w 2412433"/>
              <a:gd name="connsiteY0" fmla="*/ 69226 h 503912"/>
              <a:gd name="connsiteX1" fmla="*/ 270056 w 2412433"/>
              <a:gd name="connsiteY1" fmla="*/ 80383 h 503912"/>
              <a:gd name="connsiteX2" fmla="*/ 87176 w 2412433"/>
              <a:gd name="connsiteY2" fmla="*/ 150722 h 503912"/>
              <a:gd name="connsiteX3" fmla="*/ 2770 w 2412433"/>
              <a:gd name="connsiteY3" fmla="*/ 347669 h 503912"/>
              <a:gd name="connsiteX4" fmla="*/ 182550 w 2412433"/>
              <a:gd name="connsiteY4" fmla="*/ 469064 h 503912"/>
              <a:gd name="connsiteX5" fmla="*/ 987508 w 2412433"/>
              <a:gd name="connsiteY5" fmla="*/ 502414 h 503912"/>
              <a:gd name="connsiteX6" fmla="*/ 2043858 w 2412433"/>
              <a:gd name="connsiteY6" fmla="*/ 489741 h 503912"/>
              <a:gd name="connsiteX7" fmla="*/ 2404134 w 2412433"/>
              <a:gd name="connsiteY7" fmla="*/ 416613 h 503912"/>
              <a:gd name="connsiteX8" fmla="*/ 2197330 w 2412433"/>
              <a:gd name="connsiteY8" fmla="*/ 136654 h 503912"/>
              <a:gd name="connsiteX9" fmla="*/ 1155213 w 2412433"/>
              <a:gd name="connsiteY9" fmla="*/ 8287 h 503912"/>
              <a:gd name="connsiteX10" fmla="*/ 834038 w 2412433"/>
              <a:gd name="connsiteY10" fmla="*/ 43273 h 50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2433" h="503912">
                <a:moveTo>
                  <a:pt x="797873" y="69226"/>
                </a:moveTo>
                <a:cubicBezTo>
                  <a:pt x="549344" y="63364"/>
                  <a:pt x="388506" y="66800"/>
                  <a:pt x="270056" y="80383"/>
                </a:cubicBezTo>
                <a:cubicBezTo>
                  <a:pt x="151607" y="93966"/>
                  <a:pt x="131724" y="106174"/>
                  <a:pt x="87176" y="150722"/>
                </a:cubicBezTo>
                <a:cubicBezTo>
                  <a:pt x="42628" y="195270"/>
                  <a:pt x="-13126" y="294612"/>
                  <a:pt x="2770" y="347669"/>
                </a:cubicBezTo>
                <a:cubicBezTo>
                  <a:pt x="18666" y="400726"/>
                  <a:pt x="18427" y="443273"/>
                  <a:pt x="182550" y="469064"/>
                </a:cubicBezTo>
                <a:cubicBezTo>
                  <a:pt x="346673" y="494855"/>
                  <a:pt x="677290" y="498968"/>
                  <a:pt x="987508" y="502414"/>
                </a:cubicBezTo>
                <a:cubicBezTo>
                  <a:pt x="1297726" y="505860"/>
                  <a:pt x="1807754" y="504041"/>
                  <a:pt x="2043858" y="489741"/>
                </a:cubicBezTo>
                <a:cubicBezTo>
                  <a:pt x="2279962" y="475441"/>
                  <a:pt x="2378555" y="475461"/>
                  <a:pt x="2404134" y="416613"/>
                </a:cubicBezTo>
                <a:cubicBezTo>
                  <a:pt x="2429713" y="357765"/>
                  <a:pt x="2405483" y="204708"/>
                  <a:pt x="2197330" y="136654"/>
                </a:cubicBezTo>
                <a:cubicBezTo>
                  <a:pt x="1989177" y="68600"/>
                  <a:pt x="1413121" y="34078"/>
                  <a:pt x="1155213" y="8287"/>
                </a:cubicBezTo>
                <a:cubicBezTo>
                  <a:pt x="897305" y="-17504"/>
                  <a:pt x="747287" y="23344"/>
                  <a:pt x="834038" y="432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838199" y="1752600"/>
            <a:ext cx="3352801" cy="6858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Many people have difficulty identifying as only MENA when there is no MENA category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Self-Response Reporting Patterns                       of MENA Reinterview Population                        by Presence of MENA Category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4279" y="6382434"/>
            <a:ext cx="3827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 2015 NCT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9ED8-5919-4B64-8FD7-FC72F5571B9B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categoryEl"/>
        </p:bldSub>
      </p:bldGraphic>
      <p:bldGraphic spid="13" grpId="1">
        <p:bldSub>
          <a:bldChart bld="categoryEl"/>
        </p:bldSub>
      </p:bldGraphic>
      <p:bldGraphic spid="13" grpId="2">
        <p:bldSub>
          <a:bldChart bld="categoryEl"/>
        </p:bldSub>
      </p:bldGraphic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79438"/>
          </a:xfrm>
        </p:spPr>
        <p:txBody>
          <a:bodyPr>
            <a:noAutofit/>
          </a:bodyPr>
          <a:lstStyle/>
          <a:p>
            <a:r>
              <a:rPr lang="en-US" sz="2800" dirty="0" smtClean="0"/>
              <a:t>Detailed Reporting for Groups in the MENA Working Classification by Presence of MENA Category </a:t>
            </a:r>
            <a:br>
              <a:rPr lang="en-US" sz="2800" dirty="0" smtClean="0"/>
            </a:br>
            <a:r>
              <a:rPr lang="en-US" sz="2000" dirty="0" smtClean="0"/>
              <a:t>(Percent Alone or in Combination)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3" name="MENA chart group"/>
          <p:cNvGrpSpPr/>
          <p:nvPr/>
        </p:nvGrpSpPr>
        <p:grpSpPr>
          <a:xfrm>
            <a:off x="4800600" y="1307068"/>
            <a:ext cx="4480560" cy="4582716"/>
            <a:chOff x="4800600" y="1547336"/>
            <a:chExt cx="4480560" cy="4582716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7669180"/>
                </p:ext>
              </p:extLst>
            </p:nvPr>
          </p:nvGraphicFramePr>
          <p:xfrm>
            <a:off x="4800600" y="1740932"/>
            <a:ext cx="4480560" cy="4389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5791200" y="1547336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With MENA Category</a:t>
              </a:r>
              <a:endParaRPr lang="en-US" b="1" dirty="0"/>
            </a:p>
          </p:txBody>
        </p:sp>
      </p:grpSp>
      <p:graphicFrame>
        <p:nvGraphicFramePr>
          <p:cNvPr id="6" name="no MENA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549414"/>
              </p:ext>
            </p:extLst>
          </p:nvPr>
        </p:nvGraphicFramePr>
        <p:xfrm>
          <a:off x="-152400" y="1500664"/>
          <a:ext cx="448056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list of groups"/>
          <p:cNvSpPr txBox="1"/>
          <p:nvPr/>
        </p:nvSpPr>
        <p:spPr>
          <a:xfrm>
            <a:off x="4038600" y="1740932"/>
            <a:ext cx="1066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700"/>
              </a:spcAft>
            </a:pPr>
            <a:r>
              <a:rPr lang="en-US" sz="1400" b="1" dirty="0" smtClean="0"/>
              <a:t>Lebanese</a:t>
            </a:r>
          </a:p>
          <a:p>
            <a:pPr algn="ctr">
              <a:spcAft>
                <a:spcPts val="1700"/>
              </a:spcAft>
            </a:pPr>
            <a:r>
              <a:rPr lang="en-US" sz="1400" b="1" dirty="0" smtClean="0"/>
              <a:t>Iranian</a:t>
            </a:r>
          </a:p>
          <a:p>
            <a:pPr algn="ctr">
              <a:spcAft>
                <a:spcPts val="1700"/>
              </a:spcAft>
            </a:pPr>
            <a:r>
              <a:rPr lang="en-US" sz="1400" b="1" dirty="0" smtClean="0"/>
              <a:t>Egyptian</a:t>
            </a:r>
          </a:p>
          <a:p>
            <a:pPr algn="ctr">
              <a:spcAft>
                <a:spcPts val="1700"/>
              </a:spcAft>
            </a:pPr>
            <a:r>
              <a:rPr lang="en-US" sz="1400" b="1" dirty="0" smtClean="0"/>
              <a:t>Syrian</a:t>
            </a:r>
          </a:p>
          <a:p>
            <a:pPr algn="ctr">
              <a:spcAft>
                <a:spcPts val="1700"/>
              </a:spcAft>
            </a:pPr>
            <a:r>
              <a:rPr lang="en-US" sz="1400" b="1" dirty="0" smtClean="0"/>
              <a:t>Moroccan</a:t>
            </a:r>
          </a:p>
          <a:p>
            <a:pPr algn="ctr">
              <a:spcAft>
                <a:spcPts val="1700"/>
              </a:spcAft>
            </a:pPr>
            <a:r>
              <a:rPr lang="en-US" sz="1400" b="1" dirty="0" smtClean="0"/>
              <a:t>Algerian</a:t>
            </a:r>
          </a:p>
          <a:p>
            <a:pPr algn="ctr">
              <a:spcAft>
                <a:spcPts val="1700"/>
              </a:spcAft>
            </a:pPr>
            <a:r>
              <a:rPr lang="en-US" sz="1400" b="1" dirty="0" smtClean="0"/>
              <a:t>Israeli</a:t>
            </a:r>
          </a:p>
          <a:p>
            <a:pPr algn="ctr">
              <a:spcAft>
                <a:spcPts val="1700"/>
              </a:spcAft>
            </a:pPr>
            <a:r>
              <a:rPr lang="en-US" sz="1400" b="1" dirty="0" smtClean="0"/>
              <a:t>Iraqi</a:t>
            </a:r>
          </a:p>
          <a:p>
            <a:pPr algn="ctr">
              <a:spcAft>
                <a:spcPts val="1700"/>
              </a:spcAft>
            </a:pPr>
            <a:r>
              <a:rPr lang="en-US" sz="1400" b="1" dirty="0" smtClean="0"/>
              <a:t>Tunisian</a:t>
            </a:r>
          </a:p>
          <a:p>
            <a:endParaRPr lang="en-US" sz="1200" dirty="0" smtClean="0"/>
          </a:p>
        </p:txBody>
      </p:sp>
      <p:sp>
        <p:nvSpPr>
          <p:cNvPr id="12" name="No MENA Category heading"/>
          <p:cNvSpPr txBox="1"/>
          <p:nvPr/>
        </p:nvSpPr>
        <p:spPr>
          <a:xfrm>
            <a:off x="1295400" y="13070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 MENA Category</a:t>
            </a:r>
            <a:endParaRPr lang="en-US" b="1" dirty="0"/>
          </a:p>
        </p:txBody>
      </p:sp>
      <p:grpSp>
        <p:nvGrpSpPr>
          <p:cNvPr id="13" name="legend"/>
          <p:cNvGrpSpPr/>
          <p:nvPr/>
        </p:nvGrpSpPr>
        <p:grpSpPr>
          <a:xfrm>
            <a:off x="2206540" y="5921475"/>
            <a:ext cx="4956260" cy="326925"/>
            <a:chOff x="2457450" y="6000652"/>
            <a:chExt cx="4956260" cy="326925"/>
          </a:xfrm>
        </p:grpSpPr>
        <p:grpSp>
          <p:nvGrpSpPr>
            <p:cNvPr id="15" name="Group 14"/>
            <p:cNvGrpSpPr/>
            <p:nvPr/>
          </p:nvGrpSpPr>
          <p:grpSpPr>
            <a:xfrm>
              <a:off x="2457450" y="6019800"/>
              <a:ext cx="914400" cy="307777"/>
              <a:chOff x="1828800" y="6151759"/>
              <a:chExt cx="914400" cy="3077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828800" y="6172200"/>
                <a:ext cx="228600" cy="228600"/>
              </a:xfrm>
              <a:prstGeom prst="rect">
                <a:avLst/>
              </a:prstGeom>
              <a:solidFill>
                <a:srgbClr val="FF99FF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99FF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981200" y="6151759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 White</a:t>
                </a:r>
                <a:endParaRPr lang="en-US" b="1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267075" y="6000652"/>
              <a:ext cx="914400" cy="307777"/>
              <a:chOff x="2743200" y="6132611"/>
              <a:chExt cx="914400" cy="30777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743200" y="6172200"/>
                <a:ext cx="228600" cy="228600"/>
              </a:xfrm>
              <a:prstGeom prst="rect">
                <a:avLst/>
              </a:prstGeom>
              <a:solidFill>
                <a:srgbClr val="ED9F56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D9F56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895600" y="6132611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 MENA</a:t>
                </a:r>
                <a:endParaRPr lang="en-US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114800" y="6000652"/>
              <a:ext cx="793338" cy="307777"/>
              <a:chOff x="3718131" y="6151661"/>
              <a:chExt cx="793338" cy="30777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3718131" y="6191250"/>
                <a:ext cx="228600" cy="228600"/>
              </a:xfrm>
              <a:prstGeom prst="rect">
                <a:avLst/>
              </a:prstGeom>
              <a:solidFill>
                <a:srgbClr val="51B2FF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886200" y="6151661"/>
                <a:ext cx="6252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 Black</a:t>
                </a:r>
                <a:endParaRPr lang="en-US" b="1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908138" y="6000652"/>
              <a:ext cx="795029" cy="307777"/>
              <a:chOff x="4630840" y="6175572"/>
              <a:chExt cx="795029" cy="307777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630840" y="6215161"/>
                <a:ext cx="228600" cy="228600"/>
              </a:xfrm>
              <a:prstGeom prst="rect">
                <a:avLst/>
              </a:prstGeom>
              <a:solidFill>
                <a:srgbClr val="89BE8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00600" y="6175572"/>
                <a:ext cx="6252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 SOR</a:t>
                </a:r>
                <a:endParaRPr lang="en-US" b="1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654673" y="6019799"/>
              <a:ext cx="1759037" cy="307777"/>
              <a:chOff x="5715000" y="6151660"/>
              <a:chExt cx="1759037" cy="30777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715000" y="6172200"/>
                <a:ext cx="2286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886536" y="6151660"/>
                <a:ext cx="1587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 Another Category</a:t>
                </a:r>
                <a:endParaRPr lang="en-US" b="1" dirty="0"/>
              </a:p>
            </p:txBody>
          </p:sp>
        </p:grpSp>
      </p:grpSp>
      <p:sp>
        <p:nvSpPr>
          <p:cNvPr id="32" name="Iranian no MENA freeform"/>
          <p:cNvSpPr/>
          <p:nvPr/>
        </p:nvSpPr>
        <p:spPr>
          <a:xfrm>
            <a:off x="194828" y="1981200"/>
            <a:ext cx="4072371" cy="515692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912044 w 2266955"/>
              <a:gd name="connsiteY0" fmla="*/ 103059 h 547844"/>
              <a:gd name="connsiteX1" fmla="*/ 278998 w 2266955"/>
              <a:gd name="connsiteY1" fmla="*/ 103059 h 547844"/>
              <a:gd name="connsiteX2" fmla="*/ 96118 w 2266955"/>
              <a:gd name="connsiteY2" fmla="*/ 173398 h 547844"/>
              <a:gd name="connsiteX3" fmla="*/ 11712 w 2266955"/>
              <a:gd name="connsiteY3" fmla="*/ 370345 h 547844"/>
              <a:gd name="connsiteX4" fmla="*/ 349337 w 2266955"/>
              <a:gd name="connsiteY4" fmla="*/ 539158 h 547844"/>
              <a:gd name="connsiteX5" fmla="*/ 996450 w 2266955"/>
              <a:gd name="connsiteY5" fmla="*/ 525090 h 547844"/>
              <a:gd name="connsiteX6" fmla="*/ 1868647 w 2266955"/>
              <a:gd name="connsiteY6" fmla="*/ 511022 h 547844"/>
              <a:gd name="connsiteX7" fmla="*/ 2150001 w 2266955"/>
              <a:gd name="connsiteY7" fmla="*/ 440684 h 547844"/>
              <a:gd name="connsiteX8" fmla="*/ 2206272 w 2266955"/>
              <a:gd name="connsiteY8" fmla="*/ 159330 h 547844"/>
              <a:gd name="connsiteX9" fmla="*/ 1305092 w 2266955"/>
              <a:gd name="connsiteY9" fmla="*/ 60396 h 547844"/>
              <a:gd name="connsiteX10" fmla="*/ 658826 w 2266955"/>
              <a:gd name="connsiteY10" fmla="*/ 4585 h 547844"/>
              <a:gd name="connsiteX0" fmla="*/ 912044 w 2266955"/>
              <a:gd name="connsiteY0" fmla="*/ 66672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9758 w 2266955"/>
              <a:gd name="connsiteY0" fmla="*/ 54806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2587 w 2259784"/>
              <a:gd name="connsiteY0" fmla="*/ 54806 h 493113"/>
              <a:gd name="connsiteX1" fmla="*/ 271827 w 2259784"/>
              <a:gd name="connsiteY1" fmla="*/ 66672 h 493113"/>
              <a:gd name="connsiteX2" fmla="*/ 88947 w 2259784"/>
              <a:gd name="connsiteY2" fmla="*/ 137011 h 493113"/>
              <a:gd name="connsiteX3" fmla="*/ 4541 w 2259784"/>
              <a:gd name="connsiteY3" fmla="*/ 333958 h 493113"/>
              <a:gd name="connsiteX4" fmla="*/ 220025 w 2259784"/>
              <a:gd name="connsiteY4" fmla="*/ 477720 h 493113"/>
              <a:gd name="connsiteX5" fmla="*/ 989279 w 2259784"/>
              <a:gd name="connsiteY5" fmla="*/ 488703 h 493113"/>
              <a:gd name="connsiteX6" fmla="*/ 1861476 w 2259784"/>
              <a:gd name="connsiteY6" fmla="*/ 474635 h 493113"/>
              <a:gd name="connsiteX7" fmla="*/ 2142830 w 2259784"/>
              <a:gd name="connsiteY7" fmla="*/ 404297 h 493113"/>
              <a:gd name="connsiteX8" fmla="*/ 2199101 w 2259784"/>
              <a:gd name="connsiteY8" fmla="*/ 122943 h 493113"/>
              <a:gd name="connsiteX9" fmla="*/ 1297921 w 2259784"/>
              <a:gd name="connsiteY9" fmla="*/ 24009 h 493113"/>
              <a:gd name="connsiteX10" fmla="*/ 1042514 w 2259784"/>
              <a:gd name="connsiteY10" fmla="*/ 11707 h 493113"/>
              <a:gd name="connsiteX0" fmla="*/ 1002587 w 2259784"/>
              <a:gd name="connsiteY0" fmla="*/ 54806 h 498009"/>
              <a:gd name="connsiteX1" fmla="*/ 271827 w 2259784"/>
              <a:gd name="connsiteY1" fmla="*/ 66672 h 498009"/>
              <a:gd name="connsiteX2" fmla="*/ 88947 w 2259784"/>
              <a:gd name="connsiteY2" fmla="*/ 137011 h 498009"/>
              <a:gd name="connsiteX3" fmla="*/ 4541 w 2259784"/>
              <a:gd name="connsiteY3" fmla="*/ 333958 h 498009"/>
              <a:gd name="connsiteX4" fmla="*/ 220025 w 2259784"/>
              <a:gd name="connsiteY4" fmla="*/ 477720 h 498009"/>
              <a:gd name="connsiteX5" fmla="*/ 1013705 w 2259784"/>
              <a:gd name="connsiteY5" fmla="*/ 496614 h 498009"/>
              <a:gd name="connsiteX6" fmla="*/ 1861476 w 2259784"/>
              <a:gd name="connsiteY6" fmla="*/ 474635 h 498009"/>
              <a:gd name="connsiteX7" fmla="*/ 2142830 w 2259784"/>
              <a:gd name="connsiteY7" fmla="*/ 404297 h 498009"/>
              <a:gd name="connsiteX8" fmla="*/ 2199101 w 2259784"/>
              <a:gd name="connsiteY8" fmla="*/ 122943 h 498009"/>
              <a:gd name="connsiteX9" fmla="*/ 1297921 w 2259784"/>
              <a:gd name="connsiteY9" fmla="*/ 24009 h 498009"/>
              <a:gd name="connsiteX10" fmla="*/ 1042514 w 2259784"/>
              <a:gd name="connsiteY10" fmla="*/ 11707 h 4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9784" h="498009">
                <a:moveTo>
                  <a:pt x="1002587" y="54806"/>
                </a:moveTo>
                <a:cubicBezTo>
                  <a:pt x="754058" y="48944"/>
                  <a:pt x="424100" y="52971"/>
                  <a:pt x="271827" y="66672"/>
                </a:cubicBezTo>
                <a:cubicBezTo>
                  <a:pt x="119554" y="80373"/>
                  <a:pt x="133495" y="92463"/>
                  <a:pt x="88947" y="137011"/>
                </a:cubicBezTo>
                <a:cubicBezTo>
                  <a:pt x="44399" y="181559"/>
                  <a:pt x="-17305" y="277173"/>
                  <a:pt x="4541" y="333958"/>
                </a:cubicBezTo>
                <a:cubicBezTo>
                  <a:pt x="26387" y="390743"/>
                  <a:pt x="51831" y="450611"/>
                  <a:pt x="220025" y="477720"/>
                </a:cubicBezTo>
                <a:cubicBezTo>
                  <a:pt x="388219" y="504829"/>
                  <a:pt x="740130" y="497128"/>
                  <a:pt x="1013705" y="496614"/>
                </a:cubicBezTo>
                <a:cubicBezTo>
                  <a:pt x="1287280" y="496100"/>
                  <a:pt x="1673289" y="490021"/>
                  <a:pt x="1861476" y="474635"/>
                </a:cubicBezTo>
                <a:cubicBezTo>
                  <a:pt x="2049664" y="459249"/>
                  <a:pt x="2086559" y="462912"/>
                  <a:pt x="2142830" y="404297"/>
                </a:cubicBezTo>
                <a:cubicBezTo>
                  <a:pt x="2199101" y="345682"/>
                  <a:pt x="2339919" y="186324"/>
                  <a:pt x="2199101" y="122943"/>
                </a:cubicBezTo>
                <a:cubicBezTo>
                  <a:pt x="2058283" y="59562"/>
                  <a:pt x="1555829" y="49800"/>
                  <a:pt x="1297921" y="24009"/>
                </a:cubicBezTo>
                <a:cubicBezTo>
                  <a:pt x="1040013" y="-1782"/>
                  <a:pt x="955763" y="-8222"/>
                  <a:pt x="1042514" y="117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lgerian no MENA freeform"/>
          <p:cNvSpPr/>
          <p:nvPr/>
        </p:nvSpPr>
        <p:spPr>
          <a:xfrm>
            <a:off x="152400" y="3751508"/>
            <a:ext cx="4072371" cy="515692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912044 w 2266955"/>
              <a:gd name="connsiteY0" fmla="*/ 103059 h 547844"/>
              <a:gd name="connsiteX1" fmla="*/ 278998 w 2266955"/>
              <a:gd name="connsiteY1" fmla="*/ 103059 h 547844"/>
              <a:gd name="connsiteX2" fmla="*/ 96118 w 2266955"/>
              <a:gd name="connsiteY2" fmla="*/ 173398 h 547844"/>
              <a:gd name="connsiteX3" fmla="*/ 11712 w 2266955"/>
              <a:gd name="connsiteY3" fmla="*/ 370345 h 547844"/>
              <a:gd name="connsiteX4" fmla="*/ 349337 w 2266955"/>
              <a:gd name="connsiteY4" fmla="*/ 539158 h 547844"/>
              <a:gd name="connsiteX5" fmla="*/ 996450 w 2266955"/>
              <a:gd name="connsiteY5" fmla="*/ 525090 h 547844"/>
              <a:gd name="connsiteX6" fmla="*/ 1868647 w 2266955"/>
              <a:gd name="connsiteY6" fmla="*/ 511022 h 547844"/>
              <a:gd name="connsiteX7" fmla="*/ 2150001 w 2266955"/>
              <a:gd name="connsiteY7" fmla="*/ 440684 h 547844"/>
              <a:gd name="connsiteX8" fmla="*/ 2206272 w 2266955"/>
              <a:gd name="connsiteY8" fmla="*/ 159330 h 547844"/>
              <a:gd name="connsiteX9" fmla="*/ 1305092 w 2266955"/>
              <a:gd name="connsiteY9" fmla="*/ 60396 h 547844"/>
              <a:gd name="connsiteX10" fmla="*/ 658826 w 2266955"/>
              <a:gd name="connsiteY10" fmla="*/ 4585 h 547844"/>
              <a:gd name="connsiteX0" fmla="*/ 912044 w 2266955"/>
              <a:gd name="connsiteY0" fmla="*/ 66672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9758 w 2266955"/>
              <a:gd name="connsiteY0" fmla="*/ 54806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2587 w 2259784"/>
              <a:gd name="connsiteY0" fmla="*/ 54806 h 493113"/>
              <a:gd name="connsiteX1" fmla="*/ 271827 w 2259784"/>
              <a:gd name="connsiteY1" fmla="*/ 66672 h 493113"/>
              <a:gd name="connsiteX2" fmla="*/ 88947 w 2259784"/>
              <a:gd name="connsiteY2" fmla="*/ 137011 h 493113"/>
              <a:gd name="connsiteX3" fmla="*/ 4541 w 2259784"/>
              <a:gd name="connsiteY3" fmla="*/ 333958 h 493113"/>
              <a:gd name="connsiteX4" fmla="*/ 220025 w 2259784"/>
              <a:gd name="connsiteY4" fmla="*/ 477720 h 493113"/>
              <a:gd name="connsiteX5" fmla="*/ 989279 w 2259784"/>
              <a:gd name="connsiteY5" fmla="*/ 488703 h 493113"/>
              <a:gd name="connsiteX6" fmla="*/ 1861476 w 2259784"/>
              <a:gd name="connsiteY6" fmla="*/ 474635 h 493113"/>
              <a:gd name="connsiteX7" fmla="*/ 2142830 w 2259784"/>
              <a:gd name="connsiteY7" fmla="*/ 404297 h 493113"/>
              <a:gd name="connsiteX8" fmla="*/ 2199101 w 2259784"/>
              <a:gd name="connsiteY8" fmla="*/ 122943 h 493113"/>
              <a:gd name="connsiteX9" fmla="*/ 1297921 w 2259784"/>
              <a:gd name="connsiteY9" fmla="*/ 24009 h 493113"/>
              <a:gd name="connsiteX10" fmla="*/ 1042514 w 2259784"/>
              <a:gd name="connsiteY10" fmla="*/ 11707 h 493113"/>
              <a:gd name="connsiteX0" fmla="*/ 1002587 w 2259784"/>
              <a:gd name="connsiteY0" fmla="*/ 54806 h 498009"/>
              <a:gd name="connsiteX1" fmla="*/ 271827 w 2259784"/>
              <a:gd name="connsiteY1" fmla="*/ 66672 h 498009"/>
              <a:gd name="connsiteX2" fmla="*/ 88947 w 2259784"/>
              <a:gd name="connsiteY2" fmla="*/ 137011 h 498009"/>
              <a:gd name="connsiteX3" fmla="*/ 4541 w 2259784"/>
              <a:gd name="connsiteY3" fmla="*/ 333958 h 498009"/>
              <a:gd name="connsiteX4" fmla="*/ 220025 w 2259784"/>
              <a:gd name="connsiteY4" fmla="*/ 477720 h 498009"/>
              <a:gd name="connsiteX5" fmla="*/ 1013705 w 2259784"/>
              <a:gd name="connsiteY5" fmla="*/ 496614 h 498009"/>
              <a:gd name="connsiteX6" fmla="*/ 1861476 w 2259784"/>
              <a:gd name="connsiteY6" fmla="*/ 474635 h 498009"/>
              <a:gd name="connsiteX7" fmla="*/ 2142830 w 2259784"/>
              <a:gd name="connsiteY7" fmla="*/ 404297 h 498009"/>
              <a:gd name="connsiteX8" fmla="*/ 2199101 w 2259784"/>
              <a:gd name="connsiteY8" fmla="*/ 122943 h 498009"/>
              <a:gd name="connsiteX9" fmla="*/ 1297921 w 2259784"/>
              <a:gd name="connsiteY9" fmla="*/ 24009 h 498009"/>
              <a:gd name="connsiteX10" fmla="*/ 1042514 w 2259784"/>
              <a:gd name="connsiteY10" fmla="*/ 11707 h 4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9784" h="498009">
                <a:moveTo>
                  <a:pt x="1002587" y="54806"/>
                </a:moveTo>
                <a:cubicBezTo>
                  <a:pt x="754058" y="48944"/>
                  <a:pt x="424100" y="52971"/>
                  <a:pt x="271827" y="66672"/>
                </a:cubicBezTo>
                <a:cubicBezTo>
                  <a:pt x="119554" y="80373"/>
                  <a:pt x="133495" y="92463"/>
                  <a:pt x="88947" y="137011"/>
                </a:cubicBezTo>
                <a:cubicBezTo>
                  <a:pt x="44399" y="181559"/>
                  <a:pt x="-17305" y="277173"/>
                  <a:pt x="4541" y="333958"/>
                </a:cubicBezTo>
                <a:cubicBezTo>
                  <a:pt x="26387" y="390743"/>
                  <a:pt x="51831" y="450611"/>
                  <a:pt x="220025" y="477720"/>
                </a:cubicBezTo>
                <a:cubicBezTo>
                  <a:pt x="388219" y="504829"/>
                  <a:pt x="740130" y="497128"/>
                  <a:pt x="1013705" y="496614"/>
                </a:cubicBezTo>
                <a:cubicBezTo>
                  <a:pt x="1287280" y="496100"/>
                  <a:pt x="1673289" y="490021"/>
                  <a:pt x="1861476" y="474635"/>
                </a:cubicBezTo>
                <a:cubicBezTo>
                  <a:pt x="2049664" y="459249"/>
                  <a:pt x="2086559" y="462912"/>
                  <a:pt x="2142830" y="404297"/>
                </a:cubicBezTo>
                <a:cubicBezTo>
                  <a:pt x="2199101" y="345682"/>
                  <a:pt x="2339919" y="186324"/>
                  <a:pt x="2199101" y="122943"/>
                </a:cubicBezTo>
                <a:cubicBezTo>
                  <a:pt x="2058283" y="59562"/>
                  <a:pt x="1555829" y="49800"/>
                  <a:pt x="1297921" y="24009"/>
                </a:cubicBezTo>
                <a:cubicBezTo>
                  <a:pt x="1040013" y="-1782"/>
                  <a:pt x="955763" y="-8222"/>
                  <a:pt x="1042514" y="117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ranian w/ MENA freeform"/>
          <p:cNvSpPr/>
          <p:nvPr/>
        </p:nvSpPr>
        <p:spPr>
          <a:xfrm>
            <a:off x="4919229" y="1981200"/>
            <a:ext cx="4072371" cy="515692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912044 w 2266955"/>
              <a:gd name="connsiteY0" fmla="*/ 103059 h 547844"/>
              <a:gd name="connsiteX1" fmla="*/ 278998 w 2266955"/>
              <a:gd name="connsiteY1" fmla="*/ 103059 h 547844"/>
              <a:gd name="connsiteX2" fmla="*/ 96118 w 2266955"/>
              <a:gd name="connsiteY2" fmla="*/ 173398 h 547844"/>
              <a:gd name="connsiteX3" fmla="*/ 11712 w 2266955"/>
              <a:gd name="connsiteY3" fmla="*/ 370345 h 547844"/>
              <a:gd name="connsiteX4" fmla="*/ 349337 w 2266955"/>
              <a:gd name="connsiteY4" fmla="*/ 539158 h 547844"/>
              <a:gd name="connsiteX5" fmla="*/ 996450 w 2266955"/>
              <a:gd name="connsiteY5" fmla="*/ 525090 h 547844"/>
              <a:gd name="connsiteX6" fmla="*/ 1868647 w 2266955"/>
              <a:gd name="connsiteY6" fmla="*/ 511022 h 547844"/>
              <a:gd name="connsiteX7" fmla="*/ 2150001 w 2266955"/>
              <a:gd name="connsiteY7" fmla="*/ 440684 h 547844"/>
              <a:gd name="connsiteX8" fmla="*/ 2206272 w 2266955"/>
              <a:gd name="connsiteY8" fmla="*/ 159330 h 547844"/>
              <a:gd name="connsiteX9" fmla="*/ 1305092 w 2266955"/>
              <a:gd name="connsiteY9" fmla="*/ 60396 h 547844"/>
              <a:gd name="connsiteX10" fmla="*/ 658826 w 2266955"/>
              <a:gd name="connsiteY10" fmla="*/ 4585 h 547844"/>
              <a:gd name="connsiteX0" fmla="*/ 912044 w 2266955"/>
              <a:gd name="connsiteY0" fmla="*/ 66672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9758 w 2266955"/>
              <a:gd name="connsiteY0" fmla="*/ 54806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2587 w 2259784"/>
              <a:gd name="connsiteY0" fmla="*/ 54806 h 493113"/>
              <a:gd name="connsiteX1" fmla="*/ 271827 w 2259784"/>
              <a:gd name="connsiteY1" fmla="*/ 66672 h 493113"/>
              <a:gd name="connsiteX2" fmla="*/ 88947 w 2259784"/>
              <a:gd name="connsiteY2" fmla="*/ 137011 h 493113"/>
              <a:gd name="connsiteX3" fmla="*/ 4541 w 2259784"/>
              <a:gd name="connsiteY3" fmla="*/ 333958 h 493113"/>
              <a:gd name="connsiteX4" fmla="*/ 220025 w 2259784"/>
              <a:gd name="connsiteY4" fmla="*/ 477720 h 493113"/>
              <a:gd name="connsiteX5" fmla="*/ 989279 w 2259784"/>
              <a:gd name="connsiteY5" fmla="*/ 488703 h 493113"/>
              <a:gd name="connsiteX6" fmla="*/ 1861476 w 2259784"/>
              <a:gd name="connsiteY6" fmla="*/ 474635 h 493113"/>
              <a:gd name="connsiteX7" fmla="*/ 2142830 w 2259784"/>
              <a:gd name="connsiteY7" fmla="*/ 404297 h 493113"/>
              <a:gd name="connsiteX8" fmla="*/ 2199101 w 2259784"/>
              <a:gd name="connsiteY8" fmla="*/ 122943 h 493113"/>
              <a:gd name="connsiteX9" fmla="*/ 1297921 w 2259784"/>
              <a:gd name="connsiteY9" fmla="*/ 24009 h 493113"/>
              <a:gd name="connsiteX10" fmla="*/ 1042514 w 2259784"/>
              <a:gd name="connsiteY10" fmla="*/ 11707 h 493113"/>
              <a:gd name="connsiteX0" fmla="*/ 1002587 w 2259784"/>
              <a:gd name="connsiteY0" fmla="*/ 54806 h 498009"/>
              <a:gd name="connsiteX1" fmla="*/ 271827 w 2259784"/>
              <a:gd name="connsiteY1" fmla="*/ 66672 h 498009"/>
              <a:gd name="connsiteX2" fmla="*/ 88947 w 2259784"/>
              <a:gd name="connsiteY2" fmla="*/ 137011 h 498009"/>
              <a:gd name="connsiteX3" fmla="*/ 4541 w 2259784"/>
              <a:gd name="connsiteY3" fmla="*/ 333958 h 498009"/>
              <a:gd name="connsiteX4" fmla="*/ 220025 w 2259784"/>
              <a:gd name="connsiteY4" fmla="*/ 477720 h 498009"/>
              <a:gd name="connsiteX5" fmla="*/ 1013705 w 2259784"/>
              <a:gd name="connsiteY5" fmla="*/ 496614 h 498009"/>
              <a:gd name="connsiteX6" fmla="*/ 1861476 w 2259784"/>
              <a:gd name="connsiteY6" fmla="*/ 474635 h 498009"/>
              <a:gd name="connsiteX7" fmla="*/ 2142830 w 2259784"/>
              <a:gd name="connsiteY7" fmla="*/ 404297 h 498009"/>
              <a:gd name="connsiteX8" fmla="*/ 2199101 w 2259784"/>
              <a:gd name="connsiteY8" fmla="*/ 122943 h 498009"/>
              <a:gd name="connsiteX9" fmla="*/ 1297921 w 2259784"/>
              <a:gd name="connsiteY9" fmla="*/ 24009 h 498009"/>
              <a:gd name="connsiteX10" fmla="*/ 1042514 w 2259784"/>
              <a:gd name="connsiteY10" fmla="*/ 11707 h 4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9784" h="498009">
                <a:moveTo>
                  <a:pt x="1002587" y="54806"/>
                </a:moveTo>
                <a:cubicBezTo>
                  <a:pt x="754058" y="48944"/>
                  <a:pt x="424100" y="52971"/>
                  <a:pt x="271827" y="66672"/>
                </a:cubicBezTo>
                <a:cubicBezTo>
                  <a:pt x="119554" y="80373"/>
                  <a:pt x="133495" y="92463"/>
                  <a:pt x="88947" y="137011"/>
                </a:cubicBezTo>
                <a:cubicBezTo>
                  <a:pt x="44399" y="181559"/>
                  <a:pt x="-17305" y="277173"/>
                  <a:pt x="4541" y="333958"/>
                </a:cubicBezTo>
                <a:cubicBezTo>
                  <a:pt x="26387" y="390743"/>
                  <a:pt x="51831" y="450611"/>
                  <a:pt x="220025" y="477720"/>
                </a:cubicBezTo>
                <a:cubicBezTo>
                  <a:pt x="388219" y="504829"/>
                  <a:pt x="740130" y="497128"/>
                  <a:pt x="1013705" y="496614"/>
                </a:cubicBezTo>
                <a:cubicBezTo>
                  <a:pt x="1287280" y="496100"/>
                  <a:pt x="1673289" y="490021"/>
                  <a:pt x="1861476" y="474635"/>
                </a:cubicBezTo>
                <a:cubicBezTo>
                  <a:pt x="2049664" y="459249"/>
                  <a:pt x="2086559" y="462912"/>
                  <a:pt x="2142830" y="404297"/>
                </a:cubicBezTo>
                <a:cubicBezTo>
                  <a:pt x="2199101" y="345682"/>
                  <a:pt x="2339919" y="186324"/>
                  <a:pt x="2199101" y="122943"/>
                </a:cubicBezTo>
                <a:cubicBezTo>
                  <a:pt x="2058283" y="59562"/>
                  <a:pt x="1555829" y="49800"/>
                  <a:pt x="1297921" y="24009"/>
                </a:cubicBezTo>
                <a:cubicBezTo>
                  <a:pt x="1040013" y="-1782"/>
                  <a:pt x="955763" y="-8222"/>
                  <a:pt x="1042514" y="117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lgerian w/ MENA freeform"/>
          <p:cNvSpPr/>
          <p:nvPr/>
        </p:nvSpPr>
        <p:spPr>
          <a:xfrm>
            <a:off x="4919229" y="3761806"/>
            <a:ext cx="4072371" cy="515692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912044 w 2266955"/>
              <a:gd name="connsiteY0" fmla="*/ 103059 h 547844"/>
              <a:gd name="connsiteX1" fmla="*/ 278998 w 2266955"/>
              <a:gd name="connsiteY1" fmla="*/ 103059 h 547844"/>
              <a:gd name="connsiteX2" fmla="*/ 96118 w 2266955"/>
              <a:gd name="connsiteY2" fmla="*/ 173398 h 547844"/>
              <a:gd name="connsiteX3" fmla="*/ 11712 w 2266955"/>
              <a:gd name="connsiteY3" fmla="*/ 370345 h 547844"/>
              <a:gd name="connsiteX4" fmla="*/ 349337 w 2266955"/>
              <a:gd name="connsiteY4" fmla="*/ 539158 h 547844"/>
              <a:gd name="connsiteX5" fmla="*/ 996450 w 2266955"/>
              <a:gd name="connsiteY5" fmla="*/ 525090 h 547844"/>
              <a:gd name="connsiteX6" fmla="*/ 1868647 w 2266955"/>
              <a:gd name="connsiteY6" fmla="*/ 511022 h 547844"/>
              <a:gd name="connsiteX7" fmla="*/ 2150001 w 2266955"/>
              <a:gd name="connsiteY7" fmla="*/ 440684 h 547844"/>
              <a:gd name="connsiteX8" fmla="*/ 2206272 w 2266955"/>
              <a:gd name="connsiteY8" fmla="*/ 159330 h 547844"/>
              <a:gd name="connsiteX9" fmla="*/ 1305092 w 2266955"/>
              <a:gd name="connsiteY9" fmla="*/ 60396 h 547844"/>
              <a:gd name="connsiteX10" fmla="*/ 658826 w 2266955"/>
              <a:gd name="connsiteY10" fmla="*/ 4585 h 547844"/>
              <a:gd name="connsiteX0" fmla="*/ 912044 w 2266955"/>
              <a:gd name="connsiteY0" fmla="*/ 66672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9758 w 2266955"/>
              <a:gd name="connsiteY0" fmla="*/ 54806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2587 w 2259784"/>
              <a:gd name="connsiteY0" fmla="*/ 54806 h 493113"/>
              <a:gd name="connsiteX1" fmla="*/ 271827 w 2259784"/>
              <a:gd name="connsiteY1" fmla="*/ 66672 h 493113"/>
              <a:gd name="connsiteX2" fmla="*/ 88947 w 2259784"/>
              <a:gd name="connsiteY2" fmla="*/ 137011 h 493113"/>
              <a:gd name="connsiteX3" fmla="*/ 4541 w 2259784"/>
              <a:gd name="connsiteY3" fmla="*/ 333958 h 493113"/>
              <a:gd name="connsiteX4" fmla="*/ 220025 w 2259784"/>
              <a:gd name="connsiteY4" fmla="*/ 477720 h 493113"/>
              <a:gd name="connsiteX5" fmla="*/ 989279 w 2259784"/>
              <a:gd name="connsiteY5" fmla="*/ 488703 h 493113"/>
              <a:gd name="connsiteX6" fmla="*/ 1861476 w 2259784"/>
              <a:gd name="connsiteY6" fmla="*/ 474635 h 493113"/>
              <a:gd name="connsiteX7" fmla="*/ 2142830 w 2259784"/>
              <a:gd name="connsiteY7" fmla="*/ 404297 h 493113"/>
              <a:gd name="connsiteX8" fmla="*/ 2199101 w 2259784"/>
              <a:gd name="connsiteY8" fmla="*/ 122943 h 493113"/>
              <a:gd name="connsiteX9" fmla="*/ 1297921 w 2259784"/>
              <a:gd name="connsiteY9" fmla="*/ 24009 h 493113"/>
              <a:gd name="connsiteX10" fmla="*/ 1042514 w 2259784"/>
              <a:gd name="connsiteY10" fmla="*/ 11707 h 493113"/>
              <a:gd name="connsiteX0" fmla="*/ 1002587 w 2259784"/>
              <a:gd name="connsiteY0" fmla="*/ 54806 h 498009"/>
              <a:gd name="connsiteX1" fmla="*/ 271827 w 2259784"/>
              <a:gd name="connsiteY1" fmla="*/ 66672 h 498009"/>
              <a:gd name="connsiteX2" fmla="*/ 88947 w 2259784"/>
              <a:gd name="connsiteY2" fmla="*/ 137011 h 498009"/>
              <a:gd name="connsiteX3" fmla="*/ 4541 w 2259784"/>
              <a:gd name="connsiteY3" fmla="*/ 333958 h 498009"/>
              <a:gd name="connsiteX4" fmla="*/ 220025 w 2259784"/>
              <a:gd name="connsiteY4" fmla="*/ 477720 h 498009"/>
              <a:gd name="connsiteX5" fmla="*/ 1013705 w 2259784"/>
              <a:gd name="connsiteY5" fmla="*/ 496614 h 498009"/>
              <a:gd name="connsiteX6" fmla="*/ 1861476 w 2259784"/>
              <a:gd name="connsiteY6" fmla="*/ 474635 h 498009"/>
              <a:gd name="connsiteX7" fmla="*/ 2142830 w 2259784"/>
              <a:gd name="connsiteY7" fmla="*/ 404297 h 498009"/>
              <a:gd name="connsiteX8" fmla="*/ 2199101 w 2259784"/>
              <a:gd name="connsiteY8" fmla="*/ 122943 h 498009"/>
              <a:gd name="connsiteX9" fmla="*/ 1297921 w 2259784"/>
              <a:gd name="connsiteY9" fmla="*/ 24009 h 498009"/>
              <a:gd name="connsiteX10" fmla="*/ 1042514 w 2259784"/>
              <a:gd name="connsiteY10" fmla="*/ 11707 h 4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9784" h="498009">
                <a:moveTo>
                  <a:pt x="1002587" y="54806"/>
                </a:moveTo>
                <a:cubicBezTo>
                  <a:pt x="754058" y="48944"/>
                  <a:pt x="424100" y="52971"/>
                  <a:pt x="271827" y="66672"/>
                </a:cubicBezTo>
                <a:cubicBezTo>
                  <a:pt x="119554" y="80373"/>
                  <a:pt x="133495" y="92463"/>
                  <a:pt x="88947" y="137011"/>
                </a:cubicBezTo>
                <a:cubicBezTo>
                  <a:pt x="44399" y="181559"/>
                  <a:pt x="-17305" y="277173"/>
                  <a:pt x="4541" y="333958"/>
                </a:cubicBezTo>
                <a:cubicBezTo>
                  <a:pt x="26387" y="390743"/>
                  <a:pt x="51831" y="450611"/>
                  <a:pt x="220025" y="477720"/>
                </a:cubicBezTo>
                <a:cubicBezTo>
                  <a:pt x="388219" y="504829"/>
                  <a:pt x="740130" y="497128"/>
                  <a:pt x="1013705" y="496614"/>
                </a:cubicBezTo>
                <a:cubicBezTo>
                  <a:pt x="1287280" y="496100"/>
                  <a:pt x="1673289" y="490021"/>
                  <a:pt x="1861476" y="474635"/>
                </a:cubicBezTo>
                <a:cubicBezTo>
                  <a:pt x="2049664" y="459249"/>
                  <a:pt x="2086559" y="462912"/>
                  <a:pt x="2142830" y="404297"/>
                </a:cubicBezTo>
                <a:cubicBezTo>
                  <a:pt x="2199101" y="345682"/>
                  <a:pt x="2339919" y="186324"/>
                  <a:pt x="2199101" y="122943"/>
                </a:cubicBezTo>
                <a:cubicBezTo>
                  <a:pt x="2058283" y="59562"/>
                  <a:pt x="1555829" y="49800"/>
                  <a:pt x="1297921" y="24009"/>
                </a:cubicBezTo>
                <a:cubicBezTo>
                  <a:pt x="1040013" y="-1782"/>
                  <a:pt x="955763" y="-8222"/>
                  <a:pt x="1042514" y="117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54279" y="6382434"/>
            <a:ext cx="3827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 2015 NCT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1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P spid="12" grpId="0"/>
      <p:bldP spid="12" grpId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9906000" cy="579438"/>
          </a:xfrm>
        </p:spPr>
        <p:txBody>
          <a:bodyPr>
            <a:noAutofit/>
          </a:bodyPr>
          <a:lstStyle/>
          <a:p>
            <a:r>
              <a:rPr lang="en-US" sz="2700" dirty="0" smtClean="0"/>
              <a:t>Detailed Reporting for Groups Not in the MENA </a:t>
            </a:r>
            <a:br>
              <a:rPr lang="en-US" sz="2700" dirty="0" smtClean="0"/>
            </a:br>
            <a:r>
              <a:rPr lang="en-US" sz="2700" dirty="0" smtClean="0"/>
              <a:t>Working Classification by Presence of MENA Category </a:t>
            </a:r>
            <a:br>
              <a:rPr lang="en-US" sz="2700" dirty="0" smtClean="0"/>
            </a:br>
            <a:r>
              <a:rPr lang="en-US" sz="2000" dirty="0" smtClean="0"/>
              <a:t>(Percent Alone or in Combination)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3" name="With MENA"/>
          <p:cNvGrpSpPr/>
          <p:nvPr/>
        </p:nvGrpSpPr>
        <p:grpSpPr>
          <a:xfrm>
            <a:off x="4663440" y="1307068"/>
            <a:ext cx="4480560" cy="4441984"/>
            <a:chOff x="4582391" y="1471136"/>
            <a:chExt cx="4480560" cy="4441984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60540015"/>
                </p:ext>
              </p:extLst>
            </p:nvPr>
          </p:nvGraphicFramePr>
          <p:xfrm>
            <a:off x="4582391" y="1524000"/>
            <a:ext cx="4480560" cy="4389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5791200" y="1471136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With MENA Category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38600" y="1803341"/>
            <a:ext cx="1133681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US" sz="1400" b="1" dirty="0" smtClean="0"/>
              <a:t>Afghan</a:t>
            </a:r>
          </a:p>
          <a:p>
            <a:pPr algn="ctr">
              <a:spcAft>
                <a:spcPts val="2000"/>
              </a:spcAft>
            </a:pPr>
            <a:r>
              <a:rPr lang="en-US" sz="1400" b="1" dirty="0" smtClean="0"/>
              <a:t>Armenian</a:t>
            </a:r>
          </a:p>
          <a:p>
            <a:pPr algn="ctr">
              <a:spcAft>
                <a:spcPts val="2000"/>
              </a:spcAft>
            </a:pPr>
            <a:r>
              <a:rPr lang="en-US" sz="1400" b="1" dirty="0" smtClean="0"/>
              <a:t>Azerbaijani</a:t>
            </a:r>
          </a:p>
          <a:p>
            <a:pPr algn="ctr">
              <a:spcAft>
                <a:spcPts val="2000"/>
              </a:spcAft>
            </a:pPr>
            <a:r>
              <a:rPr lang="en-US" sz="1400" b="1" dirty="0" smtClean="0"/>
              <a:t>Cypriot</a:t>
            </a:r>
          </a:p>
          <a:p>
            <a:pPr algn="ctr">
              <a:spcAft>
                <a:spcPts val="2000"/>
              </a:spcAft>
            </a:pPr>
            <a:r>
              <a:rPr lang="en-US" sz="1400" b="1" dirty="0" smtClean="0"/>
              <a:t>Georgian CIS</a:t>
            </a:r>
          </a:p>
          <a:p>
            <a:pPr algn="ctr">
              <a:spcAft>
                <a:spcPts val="2000"/>
              </a:spcAft>
            </a:pPr>
            <a:r>
              <a:rPr lang="en-US" sz="1400" b="1" dirty="0" smtClean="0"/>
              <a:t>Somali</a:t>
            </a:r>
          </a:p>
          <a:p>
            <a:pPr algn="ctr">
              <a:spcAft>
                <a:spcPts val="2000"/>
              </a:spcAft>
            </a:pPr>
            <a:r>
              <a:rPr lang="en-US" sz="1400" b="1" dirty="0" smtClean="0"/>
              <a:t>Sudanese</a:t>
            </a:r>
          </a:p>
          <a:p>
            <a:pPr algn="ctr">
              <a:spcAft>
                <a:spcPts val="2000"/>
              </a:spcAft>
            </a:pPr>
            <a:r>
              <a:rPr lang="en-US" sz="1400" b="1" dirty="0" smtClean="0"/>
              <a:t>Turkish</a:t>
            </a:r>
          </a:p>
          <a:p>
            <a:pPr>
              <a:spcAft>
                <a:spcPts val="2000"/>
              </a:spcAft>
            </a:pPr>
            <a:endParaRPr lang="en-US" sz="1200" dirty="0" smtClean="0"/>
          </a:p>
        </p:txBody>
      </p:sp>
      <p:grpSp>
        <p:nvGrpSpPr>
          <p:cNvPr id="4" name="No MENA"/>
          <p:cNvGrpSpPr/>
          <p:nvPr/>
        </p:nvGrpSpPr>
        <p:grpSpPr>
          <a:xfrm>
            <a:off x="15815" y="1307068"/>
            <a:ext cx="4480560" cy="4472464"/>
            <a:chOff x="15815" y="1307068"/>
            <a:chExt cx="4480560" cy="4472464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41127637"/>
                </p:ext>
              </p:extLst>
            </p:nvPr>
          </p:nvGraphicFramePr>
          <p:xfrm>
            <a:off x="15815" y="1390412"/>
            <a:ext cx="4480560" cy="4389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219200" y="1307068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No MENA Category</a:t>
              </a:r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09800" y="5921475"/>
            <a:ext cx="4956260" cy="326925"/>
            <a:chOff x="2457450" y="6000652"/>
            <a:chExt cx="4956260" cy="326925"/>
          </a:xfrm>
        </p:grpSpPr>
        <p:grpSp>
          <p:nvGrpSpPr>
            <p:cNvPr id="33" name="Group 32"/>
            <p:cNvGrpSpPr/>
            <p:nvPr/>
          </p:nvGrpSpPr>
          <p:grpSpPr>
            <a:xfrm>
              <a:off x="2457450" y="6019800"/>
              <a:ext cx="914400" cy="307777"/>
              <a:chOff x="1828800" y="6151759"/>
              <a:chExt cx="914400" cy="30777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828800" y="6172200"/>
                <a:ext cx="228600" cy="228600"/>
              </a:xfrm>
              <a:prstGeom prst="rect">
                <a:avLst/>
              </a:prstGeom>
              <a:solidFill>
                <a:srgbClr val="FF99FF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99FF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981200" y="6151759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 White</a:t>
                </a:r>
                <a:endParaRPr lang="en-US" b="1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267075" y="6000652"/>
              <a:ext cx="914400" cy="307777"/>
              <a:chOff x="2743200" y="6132611"/>
              <a:chExt cx="914400" cy="307777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743200" y="6172200"/>
                <a:ext cx="228600" cy="228600"/>
              </a:xfrm>
              <a:prstGeom prst="rect">
                <a:avLst/>
              </a:prstGeom>
              <a:solidFill>
                <a:srgbClr val="ED9F56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D9F56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895600" y="6132611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 MENA</a:t>
                </a:r>
                <a:endParaRPr lang="en-US" b="1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114800" y="6000652"/>
              <a:ext cx="793338" cy="307777"/>
              <a:chOff x="3718131" y="6151661"/>
              <a:chExt cx="793338" cy="30777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3718131" y="6191250"/>
                <a:ext cx="228600" cy="228600"/>
              </a:xfrm>
              <a:prstGeom prst="rect">
                <a:avLst/>
              </a:prstGeom>
              <a:solidFill>
                <a:srgbClr val="51B2FF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886200" y="6151661"/>
                <a:ext cx="6252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 Black</a:t>
                </a:r>
                <a:endParaRPr lang="en-US" b="1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908138" y="6000652"/>
              <a:ext cx="795029" cy="307777"/>
              <a:chOff x="4630840" y="6175572"/>
              <a:chExt cx="795029" cy="307777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630840" y="6215161"/>
                <a:ext cx="228600" cy="228600"/>
              </a:xfrm>
              <a:prstGeom prst="rect">
                <a:avLst/>
              </a:prstGeom>
              <a:solidFill>
                <a:srgbClr val="89BE8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800600" y="6175572"/>
                <a:ext cx="6252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 SOR</a:t>
                </a:r>
                <a:endParaRPr lang="en-US" b="1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654673" y="6019799"/>
              <a:ext cx="1759037" cy="307777"/>
              <a:chOff x="5715000" y="6151660"/>
              <a:chExt cx="1759037" cy="307777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715000" y="6172200"/>
                <a:ext cx="228600" cy="228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886536" y="6151660"/>
                <a:ext cx="1587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 Another Category</a:t>
                </a:r>
                <a:endParaRPr lang="en-US" b="1" dirty="0"/>
              </a:p>
            </p:txBody>
          </p:sp>
        </p:grpSp>
      </p:grpSp>
      <p:sp>
        <p:nvSpPr>
          <p:cNvPr id="29" name="Armenian no MENA freeform"/>
          <p:cNvSpPr/>
          <p:nvPr/>
        </p:nvSpPr>
        <p:spPr>
          <a:xfrm>
            <a:off x="295481" y="2151308"/>
            <a:ext cx="3929290" cy="515692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912044 w 2266955"/>
              <a:gd name="connsiteY0" fmla="*/ 103059 h 547844"/>
              <a:gd name="connsiteX1" fmla="*/ 278998 w 2266955"/>
              <a:gd name="connsiteY1" fmla="*/ 103059 h 547844"/>
              <a:gd name="connsiteX2" fmla="*/ 96118 w 2266955"/>
              <a:gd name="connsiteY2" fmla="*/ 173398 h 547844"/>
              <a:gd name="connsiteX3" fmla="*/ 11712 w 2266955"/>
              <a:gd name="connsiteY3" fmla="*/ 370345 h 547844"/>
              <a:gd name="connsiteX4" fmla="*/ 349337 w 2266955"/>
              <a:gd name="connsiteY4" fmla="*/ 539158 h 547844"/>
              <a:gd name="connsiteX5" fmla="*/ 996450 w 2266955"/>
              <a:gd name="connsiteY5" fmla="*/ 525090 h 547844"/>
              <a:gd name="connsiteX6" fmla="*/ 1868647 w 2266955"/>
              <a:gd name="connsiteY6" fmla="*/ 511022 h 547844"/>
              <a:gd name="connsiteX7" fmla="*/ 2150001 w 2266955"/>
              <a:gd name="connsiteY7" fmla="*/ 440684 h 547844"/>
              <a:gd name="connsiteX8" fmla="*/ 2206272 w 2266955"/>
              <a:gd name="connsiteY8" fmla="*/ 159330 h 547844"/>
              <a:gd name="connsiteX9" fmla="*/ 1305092 w 2266955"/>
              <a:gd name="connsiteY9" fmla="*/ 60396 h 547844"/>
              <a:gd name="connsiteX10" fmla="*/ 658826 w 2266955"/>
              <a:gd name="connsiteY10" fmla="*/ 4585 h 547844"/>
              <a:gd name="connsiteX0" fmla="*/ 912044 w 2266955"/>
              <a:gd name="connsiteY0" fmla="*/ 66672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9758 w 2266955"/>
              <a:gd name="connsiteY0" fmla="*/ 54806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2587 w 2259784"/>
              <a:gd name="connsiteY0" fmla="*/ 54806 h 493113"/>
              <a:gd name="connsiteX1" fmla="*/ 271827 w 2259784"/>
              <a:gd name="connsiteY1" fmla="*/ 66672 h 493113"/>
              <a:gd name="connsiteX2" fmla="*/ 88947 w 2259784"/>
              <a:gd name="connsiteY2" fmla="*/ 137011 h 493113"/>
              <a:gd name="connsiteX3" fmla="*/ 4541 w 2259784"/>
              <a:gd name="connsiteY3" fmla="*/ 333958 h 493113"/>
              <a:gd name="connsiteX4" fmla="*/ 220025 w 2259784"/>
              <a:gd name="connsiteY4" fmla="*/ 477720 h 493113"/>
              <a:gd name="connsiteX5" fmla="*/ 989279 w 2259784"/>
              <a:gd name="connsiteY5" fmla="*/ 488703 h 493113"/>
              <a:gd name="connsiteX6" fmla="*/ 1861476 w 2259784"/>
              <a:gd name="connsiteY6" fmla="*/ 474635 h 493113"/>
              <a:gd name="connsiteX7" fmla="*/ 2142830 w 2259784"/>
              <a:gd name="connsiteY7" fmla="*/ 404297 h 493113"/>
              <a:gd name="connsiteX8" fmla="*/ 2199101 w 2259784"/>
              <a:gd name="connsiteY8" fmla="*/ 122943 h 493113"/>
              <a:gd name="connsiteX9" fmla="*/ 1297921 w 2259784"/>
              <a:gd name="connsiteY9" fmla="*/ 24009 h 493113"/>
              <a:gd name="connsiteX10" fmla="*/ 1042514 w 2259784"/>
              <a:gd name="connsiteY10" fmla="*/ 11707 h 493113"/>
              <a:gd name="connsiteX0" fmla="*/ 1002587 w 2259784"/>
              <a:gd name="connsiteY0" fmla="*/ 54806 h 498009"/>
              <a:gd name="connsiteX1" fmla="*/ 271827 w 2259784"/>
              <a:gd name="connsiteY1" fmla="*/ 66672 h 498009"/>
              <a:gd name="connsiteX2" fmla="*/ 88947 w 2259784"/>
              <a:gd name="connsiteY2" fmla="*/ 137011 h 498009"/>
              <a:gd name="connsiteX3" fmla="*/ 4541 w 2259784"/>
              <a:gd name="connsiteY3" fmla="*/ 333958 h 498009"/>
              <a:gd name="connsiteX4" fmla="*/ 220025 w 2259784"/>
              <a:gd name="connsiteY4" fmla="*/ 477720 h 498009"/>
              <a:gd name="connsiteX5" fmla="*/ 1013705 w 2259784"/>
              <a:gd name="connsiteY5" fmla="*/ 496614 h 498009"/>
              <a:gd name="connsiteX6" fmla="*/ 1861476 w 2259784"/>
              <a:gd name="connsiteY6" fmla="*/ 474635 h 498009"/>
              <a:gd name="connsiteX7" fmla="*/ 2142830 w 2259784"/>
              <a:gd name="connsiteY7" fmla="*/ 404297 h 498009"/>
              <a:gd name="connsiteX8" fmla="*/ 2199101 w 2259784"/>
              <a:gd name="connsiteY8" fmla="*/ 122943 h 498009"/>
              <a:gd name="connsiteX9" fmla="*/ 1297921 w 2259784"/>
              <a:gd name="connsiteY9" fmla="*/ 24009 h 498009"/>
              <a:gd name="connsiteX10" fmla="*/ 1042514 w 2259784"/>
              <a:gd name="connsiteY10" fmla="*/ 11707 h 4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9784" h="498009">
                <a:moveTo>
                  <a:pt x="1002587" y="54806"/>
                </a:moveTo>
                <a:cubicBezTo>
                  <a:pt x="754058" y="48944"/>
                  <a:pt x="424100" y="52971"/>
                  <a:pt x="271827" y="66672"/>
                </a:cubicBezTo>
                <a:cubicBezTo>
                  <a:pt x="119554" y="80373"/>
                  <a:pt x="133495" y="92463"/>
                  <a:pt x="88947" y="137011"/>
                </a:cubicBezTo>
                <a:cubicBezTo>
                  <a:pt x="44399" y="181559"/>
                  <a:pt x="-17305" y="277173"/>
                  <a:pt x="4541" y="333958"/>
                </a:cubicBezTo>
                <a:cubicBezTo>
                  <a:pt x="26387" y="390743"/>
                  <a:pt x="51831" y="450611"/>
                  <a:pt x="220025" y="477720"/>
                </a:cubicBezTo>
                <a:cubicBezTo>
                  <a:pt x="388219" y="504829"/>
                  <a:pt x="740130" y="497128"/>
                  <a:pt x="1013705" y="496614"/>
                </a:cubicBezTo>
                <a:cubicBezTo>
                  <a:pt x="1287280" y="496100"/>
                  <a:pt x="1673289" y="490021"/>
                  <a:pt x="1861476" y="474635"/>
                </a:cubicBezTo>
                <a:cubicBezTo>
                  <a:pt x="2049664" y="459249"/>
                  <a:pt x="2086559" y="462912"/>
                  <a:pt x="2142830" y="404297"/>
                </a:cubicBezTo>
                <a:cubicBezTo>
                  <a:pt x="2199101" y="345682"/>
                  <a:pt x="2339919" y="186324"/>
                  <a:pt x="2199101" y="122943"/>
                </a:cubicBezTo>
                <a:cubicBezTo>
                  <a:pt x="2058283" y="59562"/>
                  <a:pt x="1555829" y="49800"/>
                  <a:pt x="1297921" y="24009"/>
                </a:cubicBezTo>
                <a:cubicBezTo>
                  <a:pt x="1040013" y="-1782"/>
                  <a:pt x="955763" y="-8222"/>
                  <a:pt x="1042514" y="117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menian w/ MENA freeform"/>
          <p:cNvSpPr/>
          <p:nvPr/>
        </p:nvSpPr>
        <p:spPr>
          <a:xfrm>
            <a:off x="5029200" y="2075108"/>
            <a:ext cx="3843771" cy="515692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912044 w 2266955"/>
              <a:gd name="connsiteY0" fmla="*/ 103059 h 547844"/>
              <a:gd name="connsiteX1" fmla="*/ 278998 w 2266955"/>
              <a:gd name="connsiteY1" fmla="*/ 103059 h 547844"/>
              <a:gd name="connsiteX2" fmla="*/ 96118 w 2266955"/>
              <a:gd name="connsiteY2" fmla="*/ 173398 h 547844"/>
              <a:gd name="connsiteX3" fmla="*/ 11712 w 2266955"/>
              <a:gd name="connsiteY3" fmla="*/ 370345 h 547844"/>
              <a:gd name="connsiteX4" fmla="*/ 349337 w 2266955"/>
              <a:gd name="connsiteY4" fmla="*/ 539158 h 547844"/>
              <a:gd name="connsiteX5" fmla="*/ 996450 w 2266955"/>
              <a:gd name="connsiteY5" fmla="*/ 525090 h 547844"/>
              <a:gd name="connsiteX6" fmla="*/ 1868647 w 2266955"/>
              <a:gd name="connsiteY6" fmla="*/ 511022 h 547844"/>
              <a:gd name="connsiteX7" fmla="*/ 2150001 w 2266955"/>
              <a:gd name="connsiteY7" fmla="*/ 440684 h 547844"/>
              <a:gd name="connsiteX8" fmla="*/ 2206272 w 2266955"/>
              <a:gd name="connsiteY8" fmla="*/ 159330 h 547844"/>
              <a:gd name="connsiteX9" fmla="*/ 1305092 w 2266955"/>
              <a:gd name="connsiteY9" fmla="*/ 60396 h 547844"/>
              <a:gd name="connsiteX10" fmla="*/ 658826 w 2266955"/>
              <a:gd name="connsiteY10" fmla="*/ 4585 h 547844"/>
              <a:gd name="connsiteX0" fmla="*/ 912044 w 2266955"/>
              <a:gd name="connsiteY0" fmla="*/ 66672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9758 w 2266955"/>
              <a:gd name="connsiteY0" fmla="*/ 54806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2587 w 2259784"/>
              <a:gd name="connsiteY0" fmla="*/ 54806 h 493113"/>
              <a:gd name="connsiteX1" fmla="*/ 271827 w 2259784"/>
              <a:gd name="connsiteY1" fmla="*/ 66672 h 493113"/>
              <a:gd name="connsiteX2" fmla="*/ 88947 w 2259784"/>
              <a:gd name="connsiteY2" fmla="*/ 137011 h 493113"/>
              <a:gd name="connsiteX3" fmla="*/ 4541 w 2259784"/>
              <a:gd name="connsiteY3" fmla="*/ 333958 h 493113"/>
              <a:gd name="connsiteX4" fmla="*/ 220025 w 2259784"/>
              <a:gd name="connsiteY4" fmla="*/ 477720 h 493113"/>
              <a:gd name="connsiteX5" fmla="*/ 989279 w 2259784"/>
              <a:gd name="connsiteY5" fmla="*/ 488703 h 493113"/>
              <a:gd name="connsiteX6" fmla="*/ 1861476 w 2259784"/>
              <a:gd name="connsiteY6" fmla="*/ 474635 h 493113"/>
              <a:gd name="connsiteX7" fmla="*/ 2142830 w 2259784"/>
              <a:gd name="connsiteY7" fmla="*/ 404297 h 493113"/>
              <a:gd name="connsiteX8" fmla="*/ 2199101 w 2259784"/>
              <a:gd name="connsiteY8" fmla="*/ 122943 h 493113"/>
              <a:gd name="connsiteX9" fmla="*/ 1297921 w 2259784"/>
              <a:gd name="connsiteY9" fmla="*/ 24009 h 493113"/>
              <a:gd name="connsiteX10" fmla="*/ 1042514 w 2259784"/>
              <a:gd name="connsiteY10" fmla="*/ 11707 h 493113"/>
              <a:gd name="connsiteX0" fmla="*/ 1002587 w 2259784"/>
              <a:gd name="connsiteY0" fmla="*/ 54806 h 498009"/>
              <a:gd name="connsiteX1" fmla="*/ 271827 w 2259784"/>
              <a:gd name="connsiteY1" fmla="*/ 66672 h 498009"/>
              <a:gd name="connsiteX2" fmla="*/ 88947 w 2259784"/>
              <a:gd name="connsiteY2" fmla="*/ 137011 h 498009"/>
              <a:gd name="connsiteX3" fmla="*/ 4541 w 2259784"/>
              <a:gd name="connsiteY3" fmla="*/ 333958 h 498009"/>
              <a:gd name="connsiteX4" fmla="*/ 220025 w 2259784"/>
              <a:gd name="connsiteY4" fmla="*/ 477720 h 498009"/>
              <a:gd name="connsiteX5" fmla="*/ 1013705 w 2259784"/>
              <a:gd name="connsiteY5" fmla="*/ 496614 h 498009"/>
              <a:gd name="connsiteX6" fmla="*/ 1861476 w 2259784"/>
              <a:gd name="connsiteY6" fmla="*/ 474635 h 498009"/>
              <a:gd name="connsiteX7" fmla="*/ 2142830 w 2259784"/>
              <a:gd name="connsiteY7" fmla="*/ 404297 h 498009"/>
              <a:gd name="connsiteX8" fmla="*/ 2199101 w 2259784"/>
              <a:gd name="connsiteY8" fmla="*/ 122943 h 498009"/>
              <a:gd name="connsiteX9" fmla="*/ 1297921 w 2259784"/>
              <a:gd name="connsiteY9" fmla="*/ 24009 h 498009"/>
              <a:gd name="connsiteX10" fmla="*/ 1042514 w 2259784"/>
              <a:gd name="connsiteY10" fmla="*/ 11707 h 4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9784" h="498009">
                <a:moveTo>
                  <a:pt x="1002587" y="54806"/>
                </a:moveTo>
                <a:cubicBezTo>
                  <a:pt x="754058" y="48944"/>
                  <a:pt x="424100" y="52971"/>
                  <a:pt x="271827" y="66672"/>
                </a:cubicBezTo>
                <a:cubicBezTo>
                  <a:pt x="119554" y="80373"/>
                  <a:pt x="133495" y="92463"/>
                  <a:pt x="88947" y="137011"/>
                </a:cubicBezTo>
                <a:cubicBezTo>
                  <a:pt x="44399" y="181559"/>
                  <a:pt x="-17305" y="277173"/>
                  <a:pt x="4541" y="333958"/>
                </a:cubicBezTo>
                <a:cubicBezTo>
                  <a:pt x="26387" y="390743"/>
                  <a:pt x="51831" y="450611"/>
                  <a:pt x="220025" y="477720"/>
                </a:cubicBezTo>
                <a:cubicBezTo>
                  <a:pt x="388219" y="504829"/>
                  <a:pt x="740130" y="497128"/>
                  <a:pt x="1013705" y="496614"/>
                </a:cubicBezTo>
                <a:cubicBezTo>
                  <a:pt x="1287280" y="496100"/>
                  <a:pt x="1673289" y="490021"/>
                  <a:pt x="1861476" y="474635"/>
                </a:cubicBezTo>
                <a:cubicBezTo>
                  <a:pt x="2049664" y="459249"/>
                  <a:pt x="2086559" y="462912"/>
                  <a:pt x="2142830" y="404297"/>
                </a:cubicBezTo>
                <a:cubicBezTo>
                  <a:pt x="2199101" y="345682"/>
                  <a:pt x="2339919" y="186324"/>
                  <a:pt x="2199101" y="122943"/>
                </a:cubicBezTo>
                <a:cubicBezTo>
                  <a:pt x="2058283" y="59562"/>
                  <a:pt x="1555829" y="49800"/>
                  <a:pt x="1297921" y="24009"/>
                </a:cubicBezTo>
                <a:cubicBezTo>
                  <a:pt x="1040013" y="-1782"/>
                  <a:pt x="955763" y="-8222"/>
                  <a:pt x="1042514" y="117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omali no MENA freeform"/>
          <p:cNvSpPr/>
          <p:nvPr/>
        </p:nvSpPr>
        <p:spPr>
          <a:xfrm>
            <a:off x="219282" y="3980108"/>
            <a:ext cx="4074422" cy="515692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912044 w 2266955"/>
              <a:gd name="connsiteY0" fmla="*/ 103059 h 547844"/>
              <a:gd name="connsiteX1" fmla="*/ 278998 w 2266955"/>
              <a:gd name="connsiteY1" fmla="*/ 103059 h 547844"/>
              <a:gd name="connsiteX2" fmla="*/ 96118 w 2266955"/>
              <a:gd name="connsiteY2" fmla="*/ 173398 h 547844"/>
              <a:gd name="connsiteX3" fmla="*/ 11712 w 2266955"/>
              <a:gd name="connsiteY3" fmla="*/ 370345 h 547844"/>
              <a:gd name="connsiteX4" fmla="*/ 349337 w 2266955"/>
              <a:gd name="connsiteY4" fmla="*/ 539158 h 547844"/>
              <a:gd name="connsiteX5" fmla="*/ 996450 w 2266955"/>
              <a:gd name="connsiteY5" fmla="*/ 525090 h 547844"/>
              <a:gd name="connsiteX6" fmla="*/ 1868647 w 2266955"/>
              <a:gd name="connsiteY6" fmla="*/ 511022 h 547844"/>
              <a:gd name="connsiteX7" fmla="*/ 2150001 w 2266955"/>
              <a:gd name="connsiteY7" fmla="*/ 440684 h 547844"/>
              <a:gd name="connsiteX8" fmla="*/ 2206272 w 2266955"/>
              <a:gd name="connsiteY8" fmla="*/ 159330 h 547844"/>
              <a:gd name="connsiteX9" fmla="*/ 1305092 w 2266955"/>
              <a:gd name="connsiteY9" fmla="*/ 60396 h 547844"/>
              <a:gd name="connsiteX10" fmla="*/ 658826 w 2266955"/>
              <a:gd name="connsiteY10" fmla="*/ 4585 h 547844"/>
              <a:gd name="connsiteX0" fmla="*/ 912044 w 2266955"/>
              <a:gd name="connsiteY0" fmla="*/ 66672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9758 w 2266955"/>
              <a:gd name="connsiteY0" fmla="*/ 54806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2587 w 2259784"/>
              <a:gd name="connsiteY0" fmla="*/ 54806 h 493113"/>
              <a:gd name="connsiteX1" fmla="*/ 271827 w 2259784"/>
              <a:gd name="connsiteY1" fmla="*/ 66672 h 493113"/>
              <a:gd name="connsiteX2" fmla="*/ 88947 w 2259784"/>
              <a:gd name="connsiteY2" fmla="*/ 137011 h 493113"/>
              <a:gd name="connsiteX3" fmla="*/ 4541 w 2259784"/>
              <a:gd name="connsiteY3" fmla="*/ 333958 h 493113"/>
              <a:gd name="connsiteX4" fmla="*/ 220025 w 2259784"/>
              <a:gd name="connsiteY4" fmla="*/ 477720 h 493113"/>
              <a:gd name="connsiteX5" fmla="*/ 989279 w 2259784"/>
              <a:gd name="connsiteY5" fmla="*/ 488703 h 493113"/>
              <a:gd name="connsiteX6" fmla="*/ 1861476 w 2259784"/>
              <a:gd name="connsiteY6" fmla="*/ 474635 h 493113"/>
              <a:gd name="connsiteX7" fmla="*/ 2142830 w 2259784"/>
              <a:gd name="connsiteY7" fmla="*/ 404297 h 493113"/>
              <a:gd name="connsiteX8" fmla="*/ 2199101 w 2259784"/>
              <a:gd name="connsiteY8" fmla="*/ 122943 h 493113"/>
              <a:gd name="connsiteX9" fmla="*/ 1297921 w 2259784"/>
              <a:gd name="connsiteY9" fmla="*/ 24009 h 493113"/>
              <a:gd name="connsiteX10" fmla="*/ 1042514 w 2259784"/>
              <a:gd name="connsiteY10" fmla="*/ 11707 h 493113"/>
              <a:gd name="connsiteX0" fmla="*/ 1002587 w 2259784"/>
              <a:gd name="connsiteY0" fmla="*/ 54806 h 498009"/>
              <a:gd name="connsiteX1" fmla="*/ 271827 w 2259784"/>
              <a:gd name="connsiteY1" fmla="*/ 66672 h 498009"/>
              <a:gd name="connsiteX2" fmla="*/ 88947 w 2259784"/>
              <a:gd name="connsiteY2" fmla="*/ 137011 h 498009"/>
              <a:gd name="connsiteX3" fmla="*/ 4541 w 2259784"/>
              <a:gd name="connsiteY3" fmla="*/ 333958 h 498009"/>
              <a:gd name="connsiteX4" fmla="*/ 220025 w 2259784"/>
              <a:gd name="connsiteY4" fmla="*/ 477720 h 498009"/>
              <a:gd name="connsiteX5" fmla="*/ 1013705 w 2259784"/>
              <a:gd name="connsiteY5" fmla="*/ 496614 h 498009"/>
              <a:gd name="connsiteX6" fmla="*/ 1861476 w 2259784"/>
              <a:gd name="connsiteY6" fmla="*/ 474635 h 498009"/>
              <a:gd name="connsiteX7" fmla="*/ 2142830 w 2259784"/>
              <a:gd name="connsiteY7" fmla="*/ 404297 h 498009"/>
              <a:gd name="connsiteX8" fmla="*/ 2199101 w 2259784"/>
              <a:gd name="connsiteY8" fmla="*/ 122943 h 498009"/>
              <a:gd name="connsiteX9" fmla="*/ 1297921 w 2259784"/>
              <a:gd name="connsiteY9" fmla="*/ 24009 h 498009"/>
              <a:gd name="connsiteX10" fmla="*/ 1042514 w 2259784"/>
              <a:gd name="connsiteY10" fmla="*/ 11707 h 4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9784" h="498009">
                <a:moveTo>
                  <a:pt x="1002587" y="54806"/>
                </a:moveTo>
                <a:cubicBezTo>
                  <a:pt x="754058" y="48944"/>
                  <a:pt x="424100" y="52971"/>
                  <a:pt x="271827" y="66672"/>
                </a:cubicBezTo>
                <a:cubicBezTo>
                  <a:pt x="119554" y="80373"/>
                  <a:pt x="133495" y="92463"/>
                  <a:pt x="88947" y="137011"/>
                </a:cubicBezTo>
                <a:cubicBezTo>
                  <a:pt x="44399" y="181559"/>
                  <a:pt x="-17305" y="277173"/>
                  <a:pt x="4541" y="333958"/>
                </a:cubicBezTo>
                <a:cubicBezTo>
                  <a:pt x="26387" y="390743"/>
                  <a:pt x="51831" y="450611"/>
                  <a:pt x="220025" y="477720"/>
                </a:cubicBezTo>
                <a:cubicBezTo>
                  <a:pt x="388219" y="504829"/>
                  <a:pt x="740130" y="497128"/>
                  <a:pt x="1013705" y="496614"/>
                </a:cubicBezTo>
                <a:cubicBezTo>
                  <a:pt x="1287280" y="496100"/>
                  <a:pt x="1673289" y="490021"/>
                  <a:pt x="1861476" y="474635"/>
                </a:cubicBezTo>
                <a:cubicBezTo>
                  <a:pt x="2049664" y="459249"/>
                  <a:pt x="2086559" y="462912"/>
                  <a:pt x="2142830" y="404297"/>
                </a:cubicBezTo>
                <a:cubicBezTo>
                  <a:pt x="2199101" y="345682"/>
                  <a:pt x="2339919" y="186324"/>
                  <a:pt x="2199101" y="122943"/>
                </a:cubicBezTo>
                <a:cubicBezTo>
                  <a:pt x="2058283" y="59562"/>
                  <a:pt x="1555829" y="49800"/>
                  <a:pt x="1297921" y="24009"/>
                </a:cubicBezTo>
                <a:cubicBezTo>
                  <a:pt x="1040013" y="-1782"/>
                  <a:pt x="955763" y="-8222"/>
                  <a:pt x="1042514" y="117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Somali w/ MENA freeform"/>
          <p:cNvSpPr/>
          <p:nvPr/>
        </p:nvSpPr>
        <p:spPr>
          <a:xfrm>
            <a:off x="4919229" y="3980108"/>
            <a:ext cx="3996171" cy="515692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912044 w 2266955"/>
              <a:gd name="connsiteY0" fmla="*/ 103059 h 547844"/>
              <a:gd name="connsiteX1" fmla="*/ 278998 w 2266955"/>
              <a:gd name="connsiteY1" fmla="*/ 103059 h 547844"/>
              <a:gd name="connsiteX2" fmla="*/ 96118 w 2266955"/>
              <a:gd name="connsiteY2" fmla="*/ 173398 h 547844"/>
              <a:gd name="connsiteX3" fmla="*/ 11712 w 2266955"/>
              <a:gd name="connsiteY3" fmla="*/ 370345 h 547844"/>
              <a:gd name="connsiteX4" fmla="*/ 349337 w 2266955"/>
              <a:gd name="connsiteY4" fmla="*/ 539158 h 547844"/>
              <a:gd name="connsiteX5" fmla="*/ 996450 w 2266955"/>
              <a:gd name="connsiteY5" fmla="*/ 525090 h 547844"/>
              <a:gd name="connsiteX6" fmla="*/ 1868647 w 2266955"/>
              <a:gd name="connsiteY6" fmla="*/ 511022 h 547844"/>
              <a:gd name="connsiteX7" fmla="*/ 2150001 w 2266955"/>
              <a:gd name="connsiteY7" fmla="*/ 440684 h 547844"/>
              <a:gd name="connsiteX8" fmla="*/ 2206272 w 2266955"/>
              <a:gd name="connsiteY8" fmla="*/ 159330 h 547844"/>
              <a:gd name="connsiteX9" fmla="*/ 1305092 w 2266955"/>
              <a:gd name="connsiteY9" fmla="*/ 60396 h 547844"/>
              <a:gd name="connsiteX10" fmla="*/ 658826 w 2266955"/>
              <a:gd name="connsiteY10" fmla="*/ 4585 h 547844"/>
              <a:gd name="connsiteX0" fmla="*/ 912044 w 2266955"/>
              <a:gd name="connsiteY0" fmla="*/ 66672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9758 w 2266955"/>
              <a:gd name="connsiteY0" fmla="*/ 54806 h 511457"/>
              <a:gd name="connsiteX1" fmla="*/ 278998 w 2266955"/>
              <a:gd name="connsiteY1" fmla="*/ 66672 h 511457"/>
              <a:gd name="connsiteX2" fmla="*/ 96118 w 2266955"/>
              <a:gd name="connsiteY2" fmla="*/ 137011 h 511457"/>
              <a:gd name="connsiteX3" fmla="*/ 11712 w 2266955"/>
              <a:gd name="connsiteY3" fmla="*/ 333958 h 511457"/>
              <a:gd name="connsiteX4" fmla="*/ 349337 w 2266955"/>
              <a:gd name="connsiteY4" fmla="*/ 502771 h 511457"/>
              <a:gd name="connsiteX5" fmla="*/ 996450 w 2266955"/>
              <a:gd name="connsiteY5" fmla="*/ 488703 h 511457"/>
              <a:gd name="connsiteX6" fmla="*/ 1868647 w 2266955"/>
              <a:gd name="connsiteY6" fmla="*/ 474635 h 511457"/>
              <a:gd name="connsiteX7" fmla="*/ 2150001 w 2266955"/>
              <a:gd name="connsiteY7" fmla="*/ 404297 h 511457"/>
              <a:gd name="connsiteX8" fmla="*/ 2206272 w 2266955"/>
              <a:gd name="connsiteY8" fmla="*/ 122943 h 511457"/>
              <a:gd name="connsiteX9" fmla="*/ 1305092 w 2266955"/>
              <a:gd name="connsiteY9" fmla="*/ 24009 h 511457"/>
              <a:gd name="connsiteX10" fmla="*/ 1049685 w 2266955"/>
              <a:gd name="connsiteY10" fmla="*/ 11707 h 511457"/>
              <a:gd name="connsiteX0" fmla="*/ 1002587 w 2259784"/>
              <a:gd name="connsiteY0" fmla="*/ 54806 h 493113"/>
              <a:gd name="connsiteX1" fmla="*/ 271827 w 2259784"/>
              <a:gd name="connsiteY1" fmla="*/ 66672 h 493113"/>
              <a:gd name="connsiteX2" fmla="*/ 88947 w 2259784"/>
              <a:gd name="connsiteY2" fmla="*/ 137011 h 493113"/>
              <a:gd name="connsiteX3" fmla="*/ 4541 w 2259784"/>
              <a:gd name="connsiteY3" fmla="*/ 333958 h 493113"/>
              <a:gd name="connsiteX4" fmla="*/ 220025 w 2259784"/>
              <a:gd name="connsiteY4" fmla="*/ 477720 h 493113"/>
              <a:gd name="connsiteX5" fmla="*/ 989279 w 2259784"/>
              <a:gd name="connsiteY5" fmla="*/ 488703 h 493113"/>
              <a:gd name="connsiteX6" fmla="*/ 1861476 w 2259784"/>
              <a:gd name="connsiteY6" fmla="*/ 474635 h 493113"/>
              <a:gd name="connsiteX7" fmla="*/ 2142830 w 2259784"/>
              <a:gd name="connsiteY7" fmla="*/ 404297 h 493113"/>
              <a:gd name="connsiteX8" fmla="*/ 2199101 w 2259784"/>
              <a:gd name="connsiteY8" fmla="*/ 122943 h 493113"/>
              <a:gd name="connsiteX9" fmla="*/ 1297921 w 2259784"/>
              <a:gd name="connsiteY9" fmla="*/ 24009 h 493113"/>
              <a:gd name="connsiteX10" fmla="*/ 1042514 w 2259784"/>
              <a:gd name="connsiteY10" fmla="*/ 11707 h 493113"/>
              <a:gd name="connsiteX0" fmla="*/ 1002587 w 2259784"/>
              <a:gd name="connsiteY0" fmla="*/ 54806 h 498009"/>
              <a:gd name="connsiteX1" fmla="*/ 271827 w 2259784"/>
              <a:gd name="connsiteY1" fmla="*/ 66672 h 498009"/>
              <a:gd name="connsiteX2" fmla="*/ 88947 w 2259784"/>
              <a:gd name="connsiteY2" fmla="*/ 137011 h 498009"/>
              <a:gd name="connsiteX3" fmla="*/ 4541 w 2259784"/>
              <a:gd name="connsiteY3" fmla="*/ 333958 h 498009"/>
              <a:gd name="connsiteX4" fmla="*/ 220025 w 2259784"/>
              <a:gd name="connsiteY4" fmla="*/ 477720 h 498009"/>
              <a:gd name="connsiteX5" fmla="*/ 1013705 w 2259784"/>
              <a:gd name="connsiteY5" fmla="*/ 496614 h 498009"/>
              <a:gd name="connsiteX6" fmla="*/ 1861476 w 2259784"/>
              <a:gd name="connsiteY6" fmla="*/ 474635 h 498009"/>
              <a:gd name="connsiteX7" fmla="*/ 2142830 w 2259784"/>
              <a:gd name="connsiteY7" fmla="*/ 404297 h 498009"/>
              <a:gd name="connsiteX8" fmla="*/ 2199101 w 2259784"/>
              <a:gd name="connsiteY8" fmla="*/ 122943 h 498009"/>
              <a:gd name="connsiteX9" fmla="*/ 1297921 w 2259784"/>
              <a:gd name="connsiteY9" fmla="*/ 24009 h 498009"/>
              <a:gd name="connsiteX10" fmla="*/ 1042514 w 2259784"/>
              <a:gd name="connsiteY10" fmla="*/ 11707 h 49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9784" h="498009">
                <a:moveTo>
                  <a:pt x="1002587" y="54806"/>
                </a:moveTo>
                <a:cubicBezTo>
                  <a:pt x="754058" y="48944"/>
                  <a:pt x="424100" y="52971"/>
                  <a:pt x="271827" y="66672"/>
                </a:cubicBezTo>
                <a:cubicBezTo>
                  <a:pt x="119554" y="80373"/>
                  <a:pt x="133495" y="92463"/>
                  <a:pt x="88947" y="137011"/>
                </a:cubicBezTo>
                <a:cubicBezTo>
                  <a:pt x="44399" y="181559"/>
                  <a:pt x="-17305" y="277173"/>
                  <a:pt x="4541" y="333958"/>
                </a:cubicBezTo>
                <a:cubicBezTo>
                  <a:pt x="26387" y="390743"/>
                  <a:pt x="51831" y="450611"/>
                  <a:pt x="220025" y="477720"/>
                </a:cubicBezTo>
                <a:cubicBezTo>
                  <a:pt x="388219" y="504829"/>
                  <a:pt x="740130" y="497128"/>
                  <a:pt x="1013705" y="496614"/>
                </a:cubicBezTo>
                <a:cubicBezTo>
                  <a:pt x="1287280" y="496100"/>
                  <a:pt x="1673289" y="490021"/>
                  <a:pt x="1861476" y="474635"/>
                </a:cubicBezTo>
                <a:cubicBezTo>
                  <a:pt x="2049664" y="459249"/>
                  <a:pt x="2086559" y="462912"/>
                  <a:pt x="2142830" y="404297"/>
                </a:cubicBezTo>
                <a:cubicBezTo>
                  <a:pt x="2199101" y="345682"/>
                  <a:pt x="2339919" y="186324"/>
                  <a:pt x="2199101" y="122943"/>
                </a:cubicBezTo>
                <a:cubicBezTo>
                  <a:pt x="2058283" y="59562"/>
                  <a:pt x="1555829" y="49800"/>
                  <a:pt x="1297921" y="24009"/>
                </a:cubicBezTo>
                <a:cubicBezTo>
                  <a:pt x="1040013" y="-1782"/>
                  <a:pt x="955763" y="-8222"/>
                  <a:pt x="1042514" y="117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554279" y="6382434"/>
            <a:ext cx="3827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 2015 NCT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005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Introduction and Background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C2A0-9875-4B3F-8A86-0C7920C785B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3105835"/>
            <a:ext cx="7315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Hyon B. Shin</a:t>
            </a:r>
          </a:p>
          <a:p>
            <a:pPr algn="ctr"/>
            <a:endParaRPr lang="en-US" sz="1400" b="1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Chief, Racial Statistics Branch</a:t>
            </a:r>
          </a:p>
          <a:p>
            <a:pPr algn="ctr"/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U.S. Census Bureau</a:t>
            </a:r>
            <a:endParaRPr lang="en-US" sz="3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MENA Category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Summary of Preliminary Findings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545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371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3716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70C0"/>
                </a:solidFill>
              </a:rPr>
              <a:t>The use of a distinct Middle Eastern or North African category appears to elicit higher quality data for people who would identify with </a:t>
            </a:r>
            <a:r>
              <a:rPr lang="en-US" sz="2800" b="1" dirty="0" smtClean="0">
                <a:solidFill>
                  <a:srgbClr val="0070C0"/>
                </a:solidFill>
              </a:rPr>
              <a:t>MENA</a:t>
            </a:r>
            <a:endParaRPr lang="en-US" sz="2800" dirty="0" smtClean="0"/>
          </a:p>
          <a:p>
            <a:r>
              <a:rPr lang="en-US" sz="2200" dirty="0"/>
              <a:t>People who identify as MENA use the MENA category when it is available</a:t>
            </a:r>
          </a:p>
          <a:p>
            <a:r>
              <a:rPr lang="en-US" sz="2200" dirty="0"/>
              <a:t>People who are MENA have trouble identifying as only MENA when no category is available</a:t>
            </a:r>
          </a:p>
          <a:p>
            <a:pPr lvl="0"/>
            <a:r>
              <a:rPr lang="en-US" sz="2200" dirty="0"/>
              <a:t>The nationalities and ethnicities in the 2015 NCT working classification of MENA identified as MENA when the category was </a:t>
            </a:r>
            <a:r>
              <a:rPr lang="en-US" sz="2200" dirty="0" smtClean="0"/>
              <a:t>available</a:t>
            </a:r>
          </a:p>
          <a:p>
            <a:pPr lvl="0"/>
            <a:r>
              <a:rPr lang="en-US" sz="2200" dirty="0"/>
              <a:t>The nationalities and ethnicities in the MENA oversample did not identify as MENA when the category was available</a:t>
            </a:r>
          </a:p>
          <a:p>
            <a:pPr marL="287338" indent="-287338">
              <a:spcBef>
                <a:spcPts val="0"/>
              </a:spcBef>
            </a:pPr>
            <a:endParaRPr lang="en-US" sz="2800" dirty="0" smtClean="0"/>
          </a:p>
          <a:p>
            <a:pPr marL="287338" indent="-287338">
              <a:spcBef>
                <a:spcPts val="0"/>
              </a:spcBef>
            </a:pPr>
            <a:endParaRPr lang="en-US" sz="2800" dirty="0"/>
          </a:p>
          <a:p>
            <a:pPr marL="287338" indent="-287338"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Evaluating Alternative Instructions and Terminology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b="1" smtClean="0">
                <a:solidFill>
                  <a:schemeClr val="tx1"/>
                </a:solidFill>
              </a:rPr>
              <a:pPr/>
              <a:t>31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429000"/>
            <a:ext cx="7315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Beverly M. Pratt</a:t>
            </a:r>
          </a:p>
          <a:p>
            <a:pPr algn="ctr"/>
            <a:endParaRPr lang="en-US" sz="14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Analyst, Racial Statistics Branch</a:t>
            </a:r>
          </a:p>
          <a:p>
            <a:pPr algn="ctr"/>
            <a:r>
              <a:rPr lang="en-US" sz="3000" b="1" dirty="0">
                <a:latin typeface="Arial" charset="0"/>
                <a:ea typeface="Arial" charset="0"/>
                <a:cs typeface="Arial" charset="0"/>
              </a:rPr>
              <a:t>U.S. Census </a:t>
            </a: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Bureau</a:t>
            </a:r>
            <a:endParaRPr lang="en-US" sz="3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C00000"/>
                </a:solidFill>
                <a:ea typeface="ＭＳ Ｐゴシック" charset="-128"/>
              </a:rPr>
              <a:t>Instructions and Terminology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85800" y="1371600"/>
            <a:ext cx="8458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 dirty="0" smtClean="0">
              <a:ea typeface="ＭＳ Ｐゴシック" charset="-128"/>
            </a:endParaRPr>
          </a:p>
          <a:p>
            <a:pPr eaLnBrk="1" hangingPunct="1"/>
            <a:endParaRPr lang="en-US" altLang="en-US" sz="2400" dirty="0" smtClean="0">
              <a:ea typeface="ＭＳ Ｐゴシック" charset="-128"/>
            </a:endParaRPr>
          </a:p>
          <a:p>
            <a:pPr eaLnBrk="1" hangingPunct="1"/>
            <a:endParaRPr lang="en-US" altLang="en-US" sz="2400" dirty="0" smtClean="0">
              <a:ea typeface="ＭＳ Ｐゴシック" charset="-128"/>
            </a:endParaRPr>
          </a:p>
          <a:p>
            <a:pPr eaLnBrk="1" hangingPunct="1"/>
            <a:endParaRPr lang="en-US" altLang="en-US" sz="800" dirty="0" smtClean="0">
              <a:ea typeface="ＭＳ Ｐゴシック" charset="-128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981075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7" name="Content Placeholder 2"/>
          <p:cNvSpPr txBox="1">
            <a:spLocks/>
          </p:cNvSpPr>
          <p:nvPr/>
        </p:nvSpPr>
        <p:spPr bwMode="auto">
          <a:xfrm>
            <a:off x="457200" y="1211263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C5696"/>
              </a:buClr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spcBef>
                <a:spcPct val="20000"/>
              </a:spcBef>
              <a:buClr>
                <a:srgbClr val="1C5696"/>
              </a:buClr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spcBef>
                <a:spcPct val="20000"/>
              </a:spcBef>
              <a:buClr>
                <a:srgbClr val="1C5696"/>
              </a:buClr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spcBef>
                <a:spcPct val="20000"/>
              </a:spcBef>
              <a:buClr>
                <a:srgbClr val="1C5696"/>
              </a:buClr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spcBef>
                <a:spcPct val="20000"/>
              </a:spcBef>
              <a:buClr>
                <a:srgbClr val="1C5696"/>
              </a:buClr>
              <a:buFont typeface="Arial" charset="0"/>
              <a:buChar char="•"/>
            </a:pPr>
            <a:endParaRPr lang="en-US" altLang="en-US" sz="800" dirty="0">
              <a:cs typeface="Arial" charset="0"/>
            </a:endParaRPr>
          </a:p>
        </p:txBody>
      </p:sp>
      <p:sp>
        <p:nvSpPr>
          <p:cNvPr id="16390" name="Content Placeholder 2"/>
          <p:cNvSpPr>
            <a:spLocks/>
          </p:cNvSpPr>
          <p:nvPr/>
        </p:nvSpPr>
        <p:spPr bwMode="auto">
          <a:xfrm>
            <a:off x="323850" y="1052513"/>
            <a:ext cx="86868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pitchFamily="-72" charset="0"/>
              <a:buNone/>
              <a:defRPr/>
            </a:pPr>
            <a:r>
              <a:rPr lang="en-US" sz="2800" b="1" dirty="0">
                <a:latin typeface="Arial" pitchFamily="-72" charset="0"/>
                <a:ea typeface="Arial" pitchFamily="-72" charset="0"/>
                <a:cs typeface="Arial" pitchFamily="-72" charset="0"/>
              </a:rPr>
              <a:t>Instruction Wording:</a:t>
            </a:r>
            <a:endParaRPr lang="en-US" sz="2800" dirty="0">
              <a:latin typeface="Arial" pitchFamily="-72" charset="0"/>
              <a:ea typeface="Arial" pitchFamily="-72" charset="0"/>
              <a:cs typeface="Arial" pitchFamily="-72" charset="0"/>
            </a:endParaRPr>
          </a:p>
          <a:p>
            <a:pPr marL="457200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Mark </a:t>
            </a:r>
            <a:r>
              <a:rPr lang="en-US" sz="2800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[</a:t>
            </a:r>
            <a:r>
              <a:rPr lang="en-US" sz="2800" b="1" i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X</a:t>
            </a:r>
            <a:r>
              <a:rPr lang="en-US" sz="2800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]</a:t>
            </a:r>
            <a:r>
              <a:rPr lang="en-US" sz="2800" i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 one </a:t>
            </a:r>
            <a:r>
              <a:rPr lang="en-US" sz="2800" i="1" dirty="0">
                <a:latin typeface="Arial" pitchFamily="-72" charset="0"/>
                <a:ea typeface="Arial" pitchFamily="-72" charset="0"/>
                <a:cs typeface="Arial" pitchFamily="-72" charset="0"/>
              </a:rPr>
              <a:t>or more boxes</a:t>
            </a:r>
            <a:r>
              <a:rPr lang="en-US" sz="2800" dirty="0">
                <a:latin typeface="Arial" pitchFamily="-72" charset="0"/>
                <a:ea typeface="Arial" pitchFamily="-72" charset="0"/>
                <a:cs typeface="Arial" pitchFamily="-72" charset="0"/>
              </a:rPr>
              <a:t>.</a:t>
            </a:r>
          </a:p>
          <a:p>
            <a:pPr marL="457200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Mark all </a:t>
            </a:r>
            <a:r>
              <a:rPr lang="en-US" sz="2800" i="1" dirty="0">
                <a:latin typeface="Arial" pitchFamily="-72" charset="0"/>
                <a:ea typeface="Arial" pitchFamily="-72" charset="0"/>
                <a:cs typeface="Arial" pitchFamily="-72" charset="0"/>
              </a:rPr>
              <a:t>boxes that </a:t>
            </a:r>
            <a:r>
              <a:rPr lang="en-US" sz="2800" i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apply…  </a:t>
            </a:r>
            <a:endParaRPr lang="en-US" sz="2800" i="1" dirty="0">
              <a:latin typeface="Arial" pitchFamily="-72" charset="0"/>
              <a:ea typeface="Arial" pitchFamily="-72" charset="0"/>
              <a:cs typeface="Arial" pitchFamily="-72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2800" i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     Note</a:t>
            </a:r>
            <a:r>
              <a:rPr lang="en-US" sz="2800" i="1" dirty="0">
                <a:latin typeface="Arial" pitchFamily="-72" charset="0"/>
                <a:ea typeface="Arial" pitchFamily="-72" charset="0"/>
                <a:cs typeface="Arial" pitchFamily="-72" charset="0"/>
              </a:rPr>
              <a:t>, you may report more than one group</a:t>
            </a:r>
            <a:r>
              <a:rPr lang="en-US" sz="2800" i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.</a:t>
            </a:r>
            <a:endParaRPr lang="en-US" sz="2800" dirty="0">
              <a:latin typeface="Arial" pitchFamily="-72" charset="0"/>
              <a:ea typeface="Arial" pitchFamily="-72" charset="0"/>
              <a:cs typeface="Arial" pitchFamily="-72" charset="0"/>
            </a:endParaRPr>
          </a:p>
        </p:txBody>
      </p:sp>
      <p:sp>
        <p:nvSpPr>
          <p:cNvPr id="16391" name="Content Placeholder 2"/>
          <p:cNvSpPr>
            <a:spLocks/>
          </p:cNvSpPr>
          <p:nvPr/>
        </p:nvSpPr>
        <p:spPr bwMode="auto">
          <a:xfrm>
            <a:off x="395288" y="3200400"/>
            <a:ext cx="86868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rgbClr val="1C5696"/>
              </a:buClr>
              <a:buFont typeface="Arial" pitchFamily="-72" charset="0"/>
              <a:buNone/>
              <a:defRPr/>
            </a:pPr>
            <a:r>
              <a:rPr lang="en-US" sz="2800" b="1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Question Terminology:</a:t>
            </a:r>
            <a:endParaRPr lang="en-US" sz="2800" dirty="0">
              <a:latin typeface="Arial" pitchFamily="-72" charset="0"/>
              <a:ea typeface="Arial" pitchFamily="-72" charset="0"/>
              <a:cs typeface="Arial" pitchFamily="-72" charset="0"/>
            </a:endParaRPr>
          </a:p>
          <a:p>
            <a:pPr marL="457200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itchFamily="-72" charset="0"/>
                <a:ea typeface="Arial" pitchFamily="-72" charset="0"/>
                <a:cs typeface="Arial" pitchFamily="-72" charset="0"/>
              </a:rPr>
              <a:t>“Race,” “Ethnicity,” “Origin</a:t>
            </a:r>
            <a:r>
              <a:rPr lang="en-US" sz="2800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”</a:t>
            </a:r>
          </a:p>
          <a:p>
            <a:pPr marL="457200" indent="-457200" defTabSz="457200">
              <a:spcBef>
                <a:spcPct val="20000"/>
              </a:spcBef>
              <a:buClr>
                <a:srgbClr val="1C5696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Arial" pitchFamily="-72" charset="0"/>
              <a:ea typeface="Arial" pitchFamily="-72" charset="0"/>
              <a:cs typeface="Arial" pitchFamily="-72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1C5696"/>
              </a:buClr>
              <a:buFont typeface="Arial" panose="020B0604020202020204" pitchFamily="34" charset="0"/>
              <a:buChar char="•"/>
              <a:defRPr/>
            </a:pPr>
            <a:endParaRPr lang="en-US" sz="2800" dirty="0" smtClean="0">
              <a:latin typeface="Arial" pitchFamily="-72" charset="0"/>
              <a:ea typeface="Arial" pitchFamily="-72" charset="0"/>
              <a:cs typeface="Arial" pitchFamily="-72" charset="0"/>
            </a:endParaRPr>
          </a:p>
          <a:p>
            <a:pPr marL="457200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Arial" pitchFamily="-72" charset="0"/>
                <a:ea typeface="Arial" pitchFamily="-72" charset="0"/>
                <a:cs typeface="Arial" pitchFamily="-72" charset="0"/>
              </a:rPr>
              <a:t>No terms = “Categories”</a:t>
            </a:r>
            <a:endParaRPr lang="en-US" sz="2800" dirty="0">
              <a:latin typeface="Arial" pitchFamily="-72" charset="0"/>
              <a:ea typeface="Arial" pitchFamily="-72" charset="0"/>
              <a:cs typeface="Arial" pitchFamily="-72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07" y="4220894"/>
            <a:ext cx="4973193" cy="34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35122"/>
            <a:ext cx="5313426" cy="4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10" y="5715000"/>
            <a:ext cx="5409590" cy="36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601200" cy="838200"/>
          </a:xfrm>
        </p:spPr>
        <p:txBody>
          <a:bodyPr>
            <a:noAutofit/>
          </a:bodyPr>
          <a:lstStyle/>
          <a:p>
            <a:r>
              <a:rPr lang="en-US" sz="2700" dirty="0" smtClean="0"/>
              <a:t>Race/Ethnicity Distribution by Instructions and Terminology</a:t>
            </a:r>
            <a:endParaRPr lang="en-US" sz="2700" dirty="0"/>
          </a:p>
        </p:txBody>
      </p:sp>
      <p:sp>
        <p:nvSpPr>
          <p:cNvPr id="14" name="TextBox 13"/>
          <p:cNvSpPr txBox="1"/>
          <p:nvPr/>
        </p:nvSpPr>
        <p:spPr>
          <a:xfrm>
            <a:off x="4554279" y="6382434"/>
            <a:ext cx="3827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 2015 NCT, Internet responses</a:t>
            </a:r>
            <a:endParaRPr lang="en-US" sz="1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9ED8-5919-4B64-8FD7-FC72F5571B9B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425504"/>
              </p:ext>
            </p:extLst>
          </p:nvPr>
        </p:nvGraphicFramePr>
        <p:xfrm>
          <a:off x="0" y="666750"/>
          <a:ext cx="9143999" cy="565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0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Consistency Between Self-Response and Reinterview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Major Race/Ethnicity Groups by Instructions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9ED8-5919-4B64-8FD7-FC72F5571B9B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701065"/>
              </p:ext>
            </p:extLst>
          </p:nvPr>
        </p:nvGraphicFramePr>
        <p:xfrm>
          <a:off x="0" y="762000"/>
          <a:ext cx="9220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reeform 7"/>
          <p:cNvSpPr/>
          <p:nvPr/>
        </p:nvSpPr>
        <p:spPr>
          <a:xfrm>
            <a:off x="8077200" y="1618761"/>
            <a:ext cx="990600" cy="4248639"/>
          </a:xfrm>
          <a:custGeom>
            <a:avLst/>
            <a:gdLst>
              <a:gd name="connsiteX0" fmla="*/ 912044 w 2308507"/>
              <a:gd name="connsiteY0" fmla="*/ 124789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806815 w 2308507"/>
              <a:gd name="connsiteY0" fmla="*/ 113632 h 569574"/>
              <a:gd name="connsiteX1" fmla="*/ 278998 w 2308507"/>
              <a:gd name="connsiteY1" fmla="*/ 124789 h 569574"/>
              <a:gd name="connsiteX2" fmla="*/ 96118 w 2308507"/>
              <a:gd name="connsiteY2" fmla="*/ 195128 h 569574"/>
              <a:gd name="connsiteX3" fmla="*/ 11712 w 2308507"/>
              <a:gd name="connsiteY3" fmla="*/ 392075 h 569574"/>
              <a:gd name="connsiteX4" fmla="*/ 349337 w 2308507"/>
              <a:gd name="connsiteY4" fmla="*/ 560888 h 569574"/>
              <a:gd name="connsiteX5" fmla="*/ 996450 w 2308507"/>
              <a:gd name="connsiteY5" fmla="*/ 546820 h 569574"/>
              <a:gd name="connsiteX6" fmla="*/ 1868647 w 2308507"/>
              <a:gd name="connsiteY6" fmla="*/ 532752 h 569574"/>
              <a:gd name="connsiteX7" fmla="*/ 2150001 w 2308507"/>
              <a:gd name="connsiteY7" fmla="*/ 462414 h 569574"/>
              <a:gd name="connsiteX8" fmla="*/ 2206272 w 2308507"/>
              <a:gd name="connsiteY8" fmla="*/ 181060 h 569574"/>
              <a:gd name="connsiteX9" fmla="*/ 743232 w 2308507"/>
              <a:gd name="connsiteY9" fmla="*/ 12248 h 569574"/>
              <a:gd name="connsiteX10" fmla="*/ 658826 w 2308507"/>
              <a:gd name="connsiteY10" fmla="*/ 26315 h 569574"/>
              <a:gd name="connsiteX0" fmla="*/ 806815 w 2308507"/>
              <a:gd name="connsiteY0" fmla="*/ 106390 h 562332"/>
              <a:gd name="connsiteX1" fmla="*/ 278998 w 2308507"/>
              <a:gd name="connsiteY1" fmla="*/ 117547 h 562332"/>
              <a:gd name="connsiteX2" fmla="*/ 96118 w 2308507"/>
              <a:gd name="connsiteY2" fmla="*/ 187886 h 562332"/>
              <a:gd name="connsiteX3" fmla="*/ 11712 w 2308507"/>
              <a:gd name="connsiteY3" fmla="*/ 384833 h 562332"/>
              <a:gd name="connsiteX4" fmla="*/ 349337 w 2308507"/>
              <a:gd name="connsiteY4" fmla="*/ 553646 h 562332"/>
              <a:gd name="connsiteX5" fmla="*/ 996450 w 2308507"/>
              <a:gd name="connsiteY5" fmla="*/ 539578 h 562332"/>
              <a:gd name="connsiteX6" fmla="*/ 1868647 w 2308507"/>
              <a:gd name="connsiteY6" fmla="*/ 525510 h 562332"/>
              <a:gd name="connsiteX7" fmla="*/ 2150001 w 2308507"/>
              <a:gd name="connsiteY7" fmla="*/ 455172 h 562332"/>
              <a:gd name="connsiteX8" fmla="*/ 2206272 w 2308507"/>
              <a:gd name="connsiteY8" fmla="*/ 173818 h 562332"/>
              <a:gd name="connsiteX9" fmla="*/ 743232 w 2308507"/>
              <a:gd name="connsiteY9" fmla="*/ 5006 h 562332"/>
              <a:gd name="connsiteX10" fmla="*/ 842980 w 2308507"/>
              <a:gd name="connsiteY10" fmla="*/ 80437 h 562332"/>
              <a:gd name="connsiteX0" fmla="*/ 806815 w 2277370"/>
              <a:gd name="connsiteY0" fmla="*/ 69226 h 525168"/>
              <a:gd name="connsiteX1" fmla="*/ 278998 w 2277370"/>
              <a:gd name="connsiteY1" fmla="*/ 80383 h 525168"/>
              <a:gd name="connsiteX2" fmla="*/ 96118 w 2277370"/>
              <a:gd name="connsiteY2" fmla="*/ 150722 h 525168"/>
              <a:gd name="connsiteX3" fmla="*/ 11712 w 2277370"/>
              <a:gd name="connsiteY3" fmla="*/ 347669 h 525168"/>
              <a:gd name="connsiteX4" fmla="*/ 349337 w 2277370"/>
              <a:gd name="connsiteY4" fmla="*/ 516482 h 525168"/>
              <a:gd name="connsiteX5" fmla="*/ 996450 w 2277370"/>
              <a:gd name="connsiteY5" fmla="*/ 502414 h 525168"/>
              <a:gd name="connsiteX6" fmla="*/ 1868647 w 2277370"/>
              <a:gd name="connsiteY6" fmla="*/ 488346 h 525168"/>
              <a:gd name="connsiteX7" fmla="*/ 2150001 w 2277370"/>
              <a:gd name="connsiteY7" fmla="*/ 418008 h 525168"/>
              <a:gd name="connsiteX8" fmla="*/ 2206272 w 2277370"/>
              <a:gd name="connsiteY8" fmla="*/ 136654 h 525168"/>
              <a:gd name="connsiteX9" fmla="*/ 1164155 w 2277370"/>
              <a:gd name="connsiteY9" fmla="*/ 8287 h 525168"/>
              <a:gd name="connsiteX10" fmla="*/ 842980 w 2277370"/>
              <a:gd name="connsiteY10" fmla="*/ 43273 h 525168"/>
              <a:gd name="connsiteX0" fmla="*/ 797873 w 2268428"/>
              <a:gd name="connsiteY0" fmla="*/ 69226 h 503557"/>
              <a:gd name="connsiteX1" fmla="*/ 270056 w 2268428"/>
              <a:gd name="connsiteY1" fmla="*/ 80383 h 503557"/>
              <a:gd name="connsiteX2" fmla="*/ 87176 w 2268428"/>
              <a:gd name="connsiteY2" fmla="*/ 150722 h 503557"/>
              <a:gd name="connsiteX3" fmla="*/ 2770 w 2268428"/>
              <a:gd name="connsiteY3" fmla="*/ 347669 h 503557"/>
              <a:gd name="connsiteX4" fmla="*/ 182550 w 2268428"/>
              <a:gd name="connsiteY4" fmla="*/ 469064 h 503557"/>
              <a:gd name="connsiteX5" fmla="*/ 987508 w 2268428"/>
              <a:gd name="connsiteY5" fmla="*/ 502414 h 503557"/>
              <a:gd name="connsiteX6" fmla="*/ 1859705 w 2268428"/>
              <a:gd name="connsiteY6" fmla="*/ 488346 h 503557"/>
              <a:gd name="connsiteX7" fmla="*/ 2141059 w 2268428"/>
              <a:gd name="connsiteY7" fmla="*/ 418008 h 503557"/>
              <a:gd name="connsiteX8" fmla="*/ 2197330 w 2268428"/>
              <a:gd name="connsiteY8" fmla="*/ 136654 h 503557"/>
              <a:gd name="connsiteX9" fmla="*/ 1155213 w 2268428"/>
              <a:gd name="connsiteY9" fmla="*/ 8287 h 503557"/>
              <a:gd name="connsiteX10" fmla="*/ 834038 w 2268428"/>
              <a:gd name="connsiteY10" fmla="*/ 43273 h 503557"/>
              <a:gd name="connsiteX0" fmla="*/ 797873 w 2262520"/>
              <a:gd name="connsiteY0" fmla="*/ 69226 h 503874"/>
              <a:gd name="connsiteX1" fmla="*/ 270056 w 2262520"/>
              <a:gd name="connsiteY1" fmla="*/ 80383 h 503874"/>
              <a:gd name="connsiteX2" fmla="*/ 87176 w 2262520"/>
              <a:gd name="connsiteY2" fmla="*/ 150722 h 503874"/>
              <a:gd name="connsiteX3" fmla="*/ 2770 w 2262520"/>
              <a:gd name="connsiteY3" fmla="*/ 347669 h 503874"/>
              <a:gd name="connsiteX4" fmla="*/ 182550 w 2262520"/>
              <a:gd name="connsiteY4" fmla="*/ 469064 h 503874"/>
              <a:gd name="connsiteX5" fmla="*/ 987508 w 2262520"/>
              <a:gd name="connsiteY5" fmla="*/ 502414 h 503874"/>
              <a:gd name="connsiteX6" fmla="*/ 2043858 w 2262520"/>
              <a:gd name="connsiteY6" fmla="*/ 489741 h 503874"/>
              <a:gd name="connsiteX7" fmla="*/ 2141059 w 2262520"/>
              <a:gd name="connsiteY7" fmla="*/ 418008 h 503874"/>
              <a:gd name="connsiteX8" fmla="*/ 2197330 w 2262520"/>
              <a:gd name="connsiteY8" fmla="*/ 136654 h 503874"/>
              <a:gd name="connsiteX9" fmla="*/ 1155213 w 2262520"/>
              <a:gd name="connsiteY9" fmla="*/ 8287 h 503874"/>
              <a:gd name="connsiteX10" fmla="*/ 834038 w 2262520"/>
              <a:gd name="connsiteY10" fmla="*/ 43273 h 503874"/>
              <a:gd name="connsiteX0" fmla="*/ 797873 w 2412433"/>
              <a:gd name="connsiteY0" fmla="*/ 69226 h 503912"/>
              <a:gd name="connsiteX1" fmla="*/ 270056 w 2412433"/>
              <a:gd name="connsiteY1" fmla="*/ 80383 h 503912"/>
              <a:gd name="connsiteX2" fmla="*/ 87176 w 2412433"/>
              <a:gd name="connsiteY2" fmla="*/ 150722 h 503912"/>
              <a:gd name="connsiteX3" fmla="*/ 2770 w 2412433"/>
              <a:gd name="connsiteY3" fmla="*/ 347669 h 503912"/>
              <a:gd name="connsiteX4" fmla="*/ 182550 w 2412433"/>
              <a:gd name="connsiteY4" fmla="*/ 469064 h 503912"/>
              <a:gd name="connsiteX5" fmla="*/ 987508 w 2412433"/>
              <a:gd name="connsiteY5" fmla="*/ 502414 h 503912"/>
              <a:gd name="connsiteX6" fmla="*/ 2043858 w 2412433"/>
              <a:gd name="connsiteY6" fmla="*/ 489741 h 503912"/>
              <a:gd name="connsiteX7" fmla="*/ 2404134 w 2412433"/>
              <a:gd name="connsiteY7" fmla="*/ 416613 h 503912"/>
              <a:gd name="connsiteX8" fmla="*/ 2197330 w 2412433"/>
              <a:gd name="connsiteY8" fmla="*/ 136654 h 503912"/>
              <a:gd name="connsiteX9" fmla="*/ 1155213 w 2412433"/>
              <a:gd name="connsiteY9" fmla="*/ 8287 h 503912"/>
              <a:gd name="connsiteX10" fmla="*/ 834038 w 2412433"/>
              <a:gd name="connsiteY10" fmla="*/ 43273 h 50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2433" h="503912">
                <a:moveTo>
                  <a:pt x="797873" y="69226"/>
                </a:moveTo>
                <a:cubicBezTo>
                  <a:pt x="549344" y="63364"/>
                  <a:pt x="388506" y="66800"/>
                  <a:pt x="270056" y="80383"/>
                </a:cubicBezTo>
                <a:cubicBezTo>
                  <a:pt x="151607" y="93966"/>
                  <a:pt x="131724" y="106174"/>
                  <a:pt x="87176" y="150722"/>
                </a:cubicBezTo>
                <a:cubicBezTo>
                  <a:pt x="42628" y="195270"/>
                  <a:pt x="-13126" y="294612"/>
                  <a:pt x="2770" y="347669"/>
                </a:cubicBezTo>
                <a:cubicBezTo>
                  <a:pt x="18666" y="400726"/>
                  <a:pt x="18427" y="443273"/>
                  <a:pt x="182550" y="469064"/>
                </a:cubicBezTo>
                <a:cubicBezTo>
                  <a:pt x="346673" y="494855"/>
                  <a:pt x="677290" y="498968"/>
                  <a:pt x="987508" y="502414"/>
                </a:cubicBezTo>
                <a:cubicBezTo>
                  <a:pt x="1297726" y="505860"/>
                  <a:pt x="1807754" y="504041"/>
                  <a:pt x="2043858" y="489741"/>
                </a:cubicBezTo>
                <a:cubicBezTo>
                  <a:pt x="2279962" y="475441"/>
                  <a:pt x="2378555" y="475461"/>
                  <a:pt x="2404134" y="416613"/>
                </a:cubicBezTo>
                <a:cubicBezTo>
                  <a:pt x="2429713" y="357765"/>
                  <a:pt x="2405483" y="204708"/>
                  <a:pt x="2197330" y="136654"/>
                </a:cubicBezTo>
                <a:cubicBezTo>
                  <a:pt x="1989177" y="68600"/>
                  <a:pt x="1413121" y="34078"/>
                  <a:pt x="1155213" y="8287"/>
                </a:cubicBezTo>
                <a:cubicBezTo>
                  <a:pt x="897305" y="-17504"/>
                  <a:pt x="747287" y="23344"/>
                  <a:pt x="834038" y="4327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4279" y="6382434"/>
            <a:ext cx="3827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 2015 NCT, Internet responses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40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Consistency Between Self-Response and Reinterview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Major Race/Ethnicity Groups by Terminology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9ED8-5919-4B64-8FD7-FC72F5571B9B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440811"/>
              </p:ext>
            </p:extLst>
          </p:nvPr>
        </p:nvGraphicFramePr>
        <p:xfrm>
          <a:off x="0" y="7620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lowchart: Alternate Process 7"/>
          <p:cNvSpPr/>
          <p:nvPr/>
        </p:nvSpPr>
        <p:spPr>
          <a:xfrm>
            <a:off x="1524000" y="3733800"/>
            <a:ext cx="6248400" cy="5334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There is no statistical difference in consistency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across the question terminology used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4279" y="6382434"/>
            <a:ext cx="3827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 2015 NCT, Internet responses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086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Qualitative Research on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Question </a:t>
            </a:r>
            <a:r>
              <a:rPr lang="en-US" sz="4000" b="1" dirty="0">
                <a:solidFill>
                  <a:srgbClr val="C00000"/>
                </a:solidFill>
              </a:rPr>
              <a:t>Terminology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17637"/>
            <a:ext cx="88392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Census Bureau’s Center for Survey Measurement and RTI International conducted 40 face-to-face cognitive and usability testing interviews with Spanish-speaking respondents</a:t>
            </a:r>
          </a:p>
          <a:p>
            <a:pPr marL="0" indent="0" algn="ctr">
              <a:buNone/>
            </a:pPr>
            <a:endParaRPr lang="en-US" sz="900" dirty="0" smtClean="0"/>
          </a:p>
          <a:p>
            <a:pPr marL="0" indent="0" algn="ctr">
              <a:buNone/>
            </a:pPr>
            <a:endParaRPr lang="en-US" sz="9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700" i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9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200" i="1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700" i="1" dirty="0" smtClean="0"/>
              <a:t> </a:t>
            </a:r>
            <a:endParaRPr lang="en-US" sz="700" i="1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9ED8-5919-4B64-8FD7-FC72F5571B9B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219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3276600"/>
            <a:ext cx="91440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“had the same meaning,”</a:t>
            </a:r>
          </a:p>
          <a:p>
            <a:pPr algn="ctr">
              <a:lnSpc>
                <a:spcPct val="11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“roots,” “where you were born,” “ancestry”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734" y="4719646"/>
            <a:ext cx="6746527" cy="190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“hierarchal listing of options in which</a:t>
            </a:r>
          </a:p>
          <a:p>
            <a:pPr algn="ctr">
              <a:lnSpc>
                <a:spcPct val="11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ordering of the options implied ranking”</a:t>
            </a:r>
          </a:p>
          <a:p>
            <a:pPr algn="ctr">
              <a:lnSpc>
                <a:spcPct val="110000"/>
              </a:lnSpc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“show a pattern of respondents linking the word ‘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categoría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algn="ctr">
              <a:lnSpc>
                <a:spcPct val="11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a hierarchical order or ranking, rather than to a natural list of options”</a:t>
            </a:r>
          </a:p>
          <a:p>
            <a:pPr algn="ctr">
              <a:lnSpc>
                <a:spcPct val="110000"/>
              </a:lnSpc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“social status or hierarchy”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9144000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i="1" dirty="0">
                <a:solidFill>
                  <a:srgbClr val="0070C0"/>
                </a:solidFill>
              </a:rPr>
              <a:t>¿</a:t>
            </a:r>
            <a:r>
              <a:rPr lang="en-US" sz="2000" i="1" dirty="0" err="1">
                <a:solidFill>
                  <a:srgbClr val="0070C0"/>
                </a:solidFill>
              </a:rPr>
              <a:t>Cuál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es</a:t>
            </a:r>
            <a:r>
              <a:rPr lang="en-US" sz="2000" i="1" dirty="0">
                <a:solidFill>
                  <a:srgbClr val="0070C0"/>
                </a:solidFill>
              </a:rPr>
              <a:t> la </a:t>
            </a:r>
            <a:r>
              <a:rPr lang="en-US" sz="2000" b="1" i="1" dirty="0" err="1">
                <a:solidFill>
                  <a:srgbClr val="0070C0"/>
                </a:solidFill>
              </a:rPr>
              <a:t>raza</a:t>
            </a:r>
            <a:r>
              <a:rPr lang="en-US" sz="2000" i="1" dirty="0">
                <a:solidFill>
                  <a:srgbClr val="0070C0"/>
                </a:solidFill>
              </a:rPr>
              <a:t> o el </a:t>
            </a:r>
            <a:r>
              <a:rPr lang="en-US" sz="2000" b="1" i="1" dirty="0" err="1">
                <a:solidFill>
                  <a:srgbClr val="0070C0"/>
                </a:solidFill>
              </a:rPr>
              <a:t>origen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étnico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i="1" dirty="0">
                <a:solidFill>
                  <a:srgbClr val="0070C0"/>
                </a:solidFill>
              </a:rPr>
              <a:t>de Persona 1</a:t>
            </a:r>
            <a:r>
              <a:rPr lang="en-US" sz="2000" i="1" dirty="0" smtClean="0">
                <a:solidFill>
                  <a:srgbClr val="0070C0"/>
                </a:solidFill>
              </a:rPr>
              <a:t>?</a:t>
            </a:r>
          </a:p>
          <a:p>
            <a:pPr algn="ctr">
              <a:lnSpc>
                <a:spcPct val="110000"/>
              </a:lnSpc>
            </a:pPr>
            <a:r>
              <a:rPr lang="en-US" sz="2000" dirty="0"/>
              <a:t>(What is Person 1’s </a:t>
            </a:r>
            <a:r>
              <a:rPr lang="en-US" sz="2000" b="1" dirty="0"/>
              <a:t>race</a:t>
            </a:r>
            <a:r>
              <a:rPr lang="en-US" sz="2000" dirty="0"/>
              <a:t> or </a:t>
            </a:r>
            <a:r>
              <a:rPr lang="en-US" sz="2000" b="1" dirty="0"/>
              <a:t>ethnicity</a:t>
            </a:r>
            <a:r>
              <a:rPr lang="en-US" sz="2000" dirty="0"/>
              <a:t>?)</a:t>
            </a:r>
          </a:p>
          <a:p>
            <a:pPr algn="ctr">
              <a:lnSpc>
                <a:spcPct val="110000"/>
              </a:lnSpc>
            </a:pP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62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i="1" dirty="0">
                <a:solidFill>
                  <a:srgbClr val="0070C0"/>
                </a:solidFill>
              </a:rPr>
              <a:t>¿</a:t>
            </a:r>
            <a:r>
              <a:rPr lang="en-US" sz="2000" i="1" dirty="0" err="1">
                <a:solidFill>
                  <a:srgbClr val="0070C0"/>
                </a:solidFill>
              </a:rPr>
              <a:t>Cuáles</a:t>
            </a:r>
            <a:r>
              <a:rPr lang="en-US" sz="2000" i="1" dirty="0">
                <a:solidFill>
                  <a:srgbClr val="0070C0"/>
                </a:solidFill>
              </a:rPr>
              <a:t> de </a:t>
            </a:r>
            <a:r>
              <a:rPr lang="en-US" sz="2000" i="1" dirty="0" err="1">
                <a:solidFill>
                  <a:srgbClr val="0070C0"/>
                </a:solidFill>
              </a:rPr>
              <a:t>estas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categorías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describen</a:t>
            </a:r>
            <a:r>
              <a:rPr lang="en-US" sz="2000" i="1" dirty="0">
                <a:solidFill>
                  <a:srgbClr val="0070C0"/>
                </a:solidFill>
              </a:rPr>
              <a:t> a Persona 1</a:t>
            </a:r>
            <a:r>
              <a:rPr lang="en-US" sz="2000" i="1" dirty="0" smtClean="0">
                <a:solidFill>
                  <a:srgbClr val="0070C0"/>
                </a:solidFill>
              </a:rPr>
              <a:t>?</a:t>
            </a:r>
          </a:p>
          <a:p>
            <a:pPr algn="ctr">
              <a:lnSpc>
                <a:spcPct val="110000"/>
              </a:lnSpc>
            </a:pPr>
            <a:r>
              <a:rPr lang="en-US" sz="2000" dirty="0"/>
              <a:t>(Which </a:t>
            </a:r>
            <a:r>
              <a:rPr lang="en-US" sz="2000" b="1" dirty="0"/>
              <a:t>categories</a:t>
            </a:r>
            <a:r>
              <a:rPr lang="en-US" sz="2000" dirty="0"/>
              <a:t> describe Person 1</a:t>
            </a:r>
            <a:r>
              <a:rPr lang="en-US" sz="2000" dirty="0" smtClean="0"/>
              <a:t>?)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00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Instructions and Terminology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Summary of Preliminary Findings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9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Wording of Instructions: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   </a:t>
            </a:r>
            <a:r>
              <a:rPr lang="en-US" sz="2400" i="1" dirty="0" smtClean="0">
                <a:solidFill>
                  <a:srgbClr val="0070C0"/>
                </a:solidFill>
              </a:rPr>
              <a:t>Select all boxes that apply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… 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</a:rPr>
              <a:t>   Note, you may report more than one group.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Question Terminology: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    What is Person 1’s race or ethnicity?</a:t>
            </a:r>
          </a:p>
          <a:p>
            <a:pPr lvl="0">
              <a:spcBef>
                <a:spcPts val="600"/>
              </a:spcBef>
            </a:pPr>
            <a:r>
              <a:rPr lang="en-US" sz="1600" dirty="0"/>
              <a:t>Only one major race/ethnicity group (AIAN alone or in combination) had a significant increase in reporting when the instructions were changed from old to new with the Race/Origin </a:t>
            </a:r>
            <a:r>
              <a:rPr lang="en-US" sz="1600" dirty="0" smtClean="0"/>
              <a:t>terminology; all </a:t>
            </a:r>
            <a:r>
              <a:rPr lang="en-US" sz="1600" dirty="0"/>
              <a:t>other distributions were not significantly </a:t>
            </a:r>
            <a:r>
              <a:rPr lang="en-US" sz="1600" dirty="0" smtClean="0"/>
              <a:t>different</a:t>
            </a:r>
          </a:p>
          <a:p>
            <a:pPr lvl="0">
              <a:spcBef>
                <a:spcPts val="600"/>
              </a:spcBef>
            </a:pPr>
            <a:r>
              <a:rPr lang="en-US" sz="1600" dirty="0" smtClean="0"/>
              <a:t>The </a:t>
            </a:r>
            <a:r>
              <a:rPr lang="en-US" sz="1600" dirty="0"/>
              <a:t>new instructions increased the rate of consistency of multiple-responses when compared to the old </a:t>
            </a:r>
            <a:r>
              <a:rPr lang="en-US" sz="1600" dirty="0" smtClean="0"/>
              <a:t>instructions; there </a:t>
            </a:r>
            <a:r>
              <a:rPr lang="en-US" sz="1600" dirty="0"/>
              <a:t>was no difference in the rate of consistency for any of the other major race/ethnicity </a:t>
            </a:r>
            <a:r>
              <a:rPr lang="en-US" sz="1600" dirty="0" smtClean="0"/>
              <a:t>groups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Qualitative </a:t>
            </a:r>
            <a:r>
              <a:rPr lang="en-US" sz="1600" dirty="0"/>
              <a:t>research findings show that Race/Ethnicity terminology </a:t>
            </a:r>
            <a:r>
              <a:rPr lang="en-US" sz="1600" dirty="0" smtClean="0"/>
              <a:t>was better understood than </a:t>
            </a:r>
            <a:r>
              <a:rPr lang="en-US" sz="1600" dirty="0"/>
              <a:t>Categories </a:t>
            </a:r>
            <a:r>
              <a:rPr lang="en-US" sz="1600" dirty="0" smtClean="0"/>
              <a:t>terminology in Spanish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37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524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Overall Findings and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Question Design Recommendations for the 2018 Census Test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C2A0-9875-4B3F-8A86-0C7920C785B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3429000"/>
            <a:ext cx="7315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Merarys Ríos-Vargas</a:t>
            </a:r>
          </a:p>
          <a:p>
            <a:pPr algn="ctr"/>
            <a:endParaRPr lang="en-US" sz="1400" b="1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Chief, Ethnicity &amp; Ancestry Branch</a:t>
            </a:r>
          </a:p>
          <a:p>
            <a:pPr algn="ctr"/>
            <a:r>
              <a:rPr lang="en-US" sz="3000" b="1" dirty="0">
                <a:latin typeface="Arial" charset="0"/>
                <a:ea typeface="Arial" charset="0"/>
                <a:cs typeface="Arial" charset="0"/>
              </a:rPr>
              <a:t>U.S. Census </a:t>
            </a:r>
            <a:r>
              <a:rPr lang="en-US" sz="3000" b="1" dirty="0" smtClean="0">
                <a:latin typeface="Arial" charset="0"/>
                <a:ea typeface="Arial" charset="0"/>
                <a:cs typeface="Arial" charset="0"/>
              </a:rPr>
              <a:t>Bureau</a:t>
            </a:r>
            <a:endParaRPr lang="en-US" sz="30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223200" cy="2286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Selecting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Elements for Question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Design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2743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416675"/>
            <a:ext cx="2133600" cy="365125"/>
          </a:xfrm>
        </p:spPr>
        <p:txBody>
          <a:bodyPr/>
          <a:lstStyle/>
          <a:p>
            <a:fld id="{2AF777E7-4E49-4DB6-9180-F90328D781BE}" type="slidenum">
              <a:rPr lang="en-US" smtClean="0"/>
              <a:t>39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81000"/>
            <a:ext cx="5326813" cy="57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9"/>
            <a:ext cx="9144000" cy="830262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Concerns with Current Questions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3675" y="990600"/>
            <a:ext cx="8950325" cy="48006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Growing number of groups find the race and Hispanic origin questions confusing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12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Increasing responses of “Some Other Race”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12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Campaigns and lobbying of the U.S. Census Bureau and the U.S. Congress for changes to the race and Hispanic origin questions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12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Led to the 2010 Census Race and Hispanic Origin Alternative Questionnaire Experiment (AQE)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1200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38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223200" cy="2286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Selecting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Elements for Question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Design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2743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416675"/>
            <a:ext cx="2133600" cy="365125"/>
          </a:xfrm>
        </p:spPr>
        <p:txBody>
          <a:bodyPr/>
          <a:lstStyle/>
          <a:p>
            <a:fld id="{2AF777E7-4E49-4DB6-9180-F90328D781BE}" type="slidenum">
              <a:rPr lang="en-US" smtClean="0"/>
              <a:t>40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800" y="115800"/>
            <a:ext cx="5356800" cy="63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295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Preliminary Recommendation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for 2018 Census Test: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Separate vs. Combined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70" y="2895600"/>
            <a:ext cx="8382000" cy="3505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Use the Combined Question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with Detailed Checkboxes Design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981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223200" cy="2286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Selecting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Elements for Question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Design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2743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416675"/>
            <a:ext cx="2133600" cy="365125"/>
          </a:xfrm>
        </p:spPr>
        <p:txBody>
          <a:bodyPr/>
          <a:lstStyle/>
          <a:p>
            <a:fld id="{2AF777E7-4E49-4DB6-9180-F90328D781BE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2883091"/>
            <a:ext cx="3330000" cy="2374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Combined Question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with Detailed </a:t>
            </a:r>
            <a:r>
              <a:rPr lang="en-US" sz="2800" b="1" dirty="0">
                <a:solidFill>
                  <a:srgbClr val="0070C0"/>
                </a:solidFill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</a:rPr>
              <a:t>heckboxes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600" y="76200"/>
            <a:ext cx="5328000" cy="63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295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Preliminary </a:t>
            </a:r>
            <a:r>
              <a:rPr lang="en-US" sz="4000" b="1" dirty="0" smtClean="0">
                <a:solidFill>
                  <a:srgbClr val="C00000"/>
                </a:solidFill>
              </a:rPr>
              <a:t>Recommendation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for Census Bureau Director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70" y="1295400"/>
            <a:ext cx="8382000" cy="3505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Use the Combined Question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with Detailed 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heckboxes Design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for 2018 Census Test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954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524000" y="2873375"/>
            <a:ext cx="6019800" cy="3298825"/>
            <a:chOff x="304800" y="1676400"/>
            <a:chExt cx="8556625" cy="4746625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76400"/>
              <a:ext cx="4662488" cy="333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362200"/>
              <a:ext cx="4679950" cy="337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048000"/>
              <a:ext cx="4670425" cy="337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500" b="1" dirty="0" smtClean="0">
                <a:solidFill>
                  <a:srgbClr val="0070C0"/>
                </a:solidFill>
              </a:rPr>
              <a:t>Include a dedicated </a:t>
            </a:r>
            <a:r>
              <a:rPr lang="en-US" sz="3500" b="1" dirty="0">
                <a:solidFill>
                  <a:srgbClr val="0070C0"/>
                </a:solidFill>
              </a:rPr>
              <a:t>response </a:t>
            </a:r>
            <a:r>
              <a:rPr lang="en-US" sz="3500" b="1" dirty="0" smtClean="0">
                <a:solidFill>
                  <a:srgbClr val="0070C0"/>
                </a:solidFill>
              </a:rPr>
              <a:t>category</a:t>
            </a:r>
          </a:p>
          <a:p>
            <a:pPr marL="0" indent="0" algn="ctr">
              <a:buNone/>
            </a:pPr>
            <a:r>
              <a:rPr lang="en-US" sz="3500" b="1" dirty="0" smtClean="0">
                <a:solidFill>
                  <a:srgbClr val="0070C0"/>
                </a:solidFill>
              </a:rPr>
              <a:t>“Middle Eastern or North African” (MENA)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44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9982200" cy="1371600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rgbClr val="C00000"/>
                </a:solidFill>
              </a:rPr>
              <a:t>Preliminary </a:t>
            </a:r>
            <a:r>
              <a:rPr lang="en-US" sz="3900" b="1" dirty="0" smtClean="0">
                <a:solidFill>
                  <a:srgbClr val="C00000"/>
                </a:solidFill>
              </a:rPr>
              <a:t>Recommendation</a:t>
            </a:r>
            <a:br>
              <a:rPr lang="en-US" sz="3900" b="1" dirty="0" smtClean="0">
                <a:solidFill>
                  <a:srgbClr val="C00000"/>
                </a:solidFill>
              </a:rPr>
            </a:br>
            <a:r>
              <a:rPr lang="en-US" sz="3900" b="1" dirty="0" smtClean="0">
                <a:solidFill>
                  <a:srgbClr val="C00000"/>
                </a:solidFill>
              </a:rPr>
              <a:t>for 2018 Census Test: </a:t>
            </a:r>
            <a:br>
              <a:rPr lang="en-US" sz="3900" b="1" dirty="0" smtClean="0">
                <a:solidFill>
                  <a:srgbClr val="C00000"/>
                </a:solidFill>
              </a:rPr>
            </a:br>
            <a:r>
              <a:rPr lang="en-US" sz="3900" b="1" dirty="0" smtClean="0">
                <a:solidFill>
                  <a:srgbClr val="C00000"/>
                </a:solidFill>
              </a:rPr>
              <a:t>Inclusion of MENA response category</a:t>
            </a:r>
            <a:endParaRPr lang="en-US" sz="3900" b="1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981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9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223200" cy="2286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Selecting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Elements for Question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Design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2743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416675"/>
            <a:ext cx="2133600" cy="365125"/>
          </a:xfrm>
        </p:spPr>
        <p:txBody>
          <a:bodyPr/>
          <a:lstStyle/>
          <a:p>
            <a:fld id="{2AF777E7-4E49-4DB6-9180-F90328D781BE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2883091"/>
            <a:ext cx="3330000" cy="2374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Dedicated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MENA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response category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00" y="87875"/>
            <a:ext cx="5299200" cy="63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4478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Test alternative examples and detailed checkboxes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to represent the broad diversity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of the Middle Eastern and North African population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46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Explore MENA Designs in 2017 Census Test &amp; Qualitative Research</a:t>
            </a: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2954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685800" y="5448300"/>
            <a:ext cx="82296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* Note: This design is proposed for testing </a:t>
            </a:r>
            <a:r>
              <a:rPr lang="en-US" sz="1400" dirty="0"/>
              <a:t>in future qualitative explorations </a:t>
            </a:r>
            <a:r>
              <a:rPr lang="en-US" sz="1400" dirty="0" smtClean="0"/>
              <a:t>and the 2017 Census Test,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to emphasize the diversity of the Middle Eastern and North African population.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8" y="2667000"/>
            <a:ext cx="7845552" cy="26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514600"/>
            <a:ext cx="9677400" cy="16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300" b="1" dirty="0" smtClean="0">
                <a:solidFill>
                  <a:srgbClr val="0070C0"/>
                </a:solidFill>
              </a:rPr>
              <a:t>Use “Select all boxes that apply”</a:t>
            </a: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0070C0"/>
                </a:solidFill>
              </a:rPr>
              <a:t>(New Instructions)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47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Preliminary </a:t>
            </a:r>
            <a:r>
              <a:rPr lang="en-US" sz="4000" b="1" dirty="0" smtClean="0">
                <a:solidFill>
                  <a:srgbClr val="C00000"/>
                </a:solidFill>
              </a:rPr>
              <a:t>Recommendation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for 2018 Census Test: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Instructions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981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223200" cy="2286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Selecting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Elements for Question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Design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2743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416675"/>
            <a:ext cx="2133600" cy="365125"/>
          </a:xfrm>
        </p:spPr>
        <p:txBody>
          <a:bodyPr/>
          <a:lstStyle/>
          <a:p>
            <a:fld id="{2AF777E7-4E49-4DB6-9180-F90328D781BE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2883091"/>
            <a:ext cx="3330000" cy="2374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Instructions to “Select </a:t>
            </a:r>
            <a:r>
              <a:rPr lang="en-US" sz="2800" b="1" dirty="0">
                <a:solidFill>
                  <a:srgbClr val="0070C0"/>
                </a:solidFill>
              </a:rPr>
              <a:t>all boxes that apply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200" y="92413"/>
            <a:ext cx="5313600" cy="63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514600"/>
            <a:ext cx="9677400" cy="16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300" b="1" dirty="0" smtClean="0">
                <a:solidFill>
                  <a:srgbClr val="0070C0"/>
                </a:solidFill>
              </a:rPr>
              <a:t>Use “race / ethnicity”</a:t>
            </a:r>
          </a:p>
          <a:p>
            <a:pPr marL="0" indent="0" algn="ctr">
              <a:buNone/>
            </a:pPr>
            <a:r>
              <a:rPr lang="en-US" sz="3300" b="1" dirty="0" smtClean="0">
                <a:solidFill>
                  <a:srgbClr val="0070C0"/>
                </a:solidFill>
              </a:rPr>
              <a:t>(Terminology)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49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Preliminary </a:t>
            </a:r>
            <a:r>
              <a:rPr lang="en-US" sz="4000" b="1" dirty="0" smtClean="0">
                <a:solidFill>
                  <a:srgbClr val="C00000"/>
                </a:solidFill>
              </a:rPr>
              <a:t>Recommendation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for 2018 Census Test: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Terminology</a:t>
            </a: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981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3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" y="1726071"/>
            <a:ext cx="7572375" cy="436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/>
          </p:cNvSpPr>
          <p:nvPr/>
        </p:nvSpPr>
        <p:spPr bwMode="auto">
          <a:xfrm>
            <a:off x="12700" y="115888"/>
            <a:ext cx="9144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C00000"/>
                </a:solidFill>
                <a:ea typeface="Arial" charset="0"/>
                <a:cs typeface="Arial" charset="0"/>
              </a:rPr>
              <a:t>Background on Race/Ethnicity Research</a:t>
            </a:r>
            <a:endParaRPr lang="en-US" altLang="en-US" sz="3600" b="1" dirty="0">
              <a:solidFill>
                <a:srgbClr val="C00000"/>
              </a:solidFill>
              <a:ea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838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223200" cy="2286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/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Selecting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Elements for Question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Design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2743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416675"/>
            <a:ext cx="2133600" cy="365125"/>
          </a:xfrm>
        </p:spPr>
        <p:txBody>
          <a:bodyPr/>
          <a:lstStyle/>
          <a:p>
            <a:fld id="{2AF777E7-4E49-4DB6-9180-F90328D781BE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2883091"/>
            <a:ext cx="3330000" cy="2374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Use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en-US" sz="2800" b="1" dirty="0">
                <a:solidFill>
                  <a:srgbClr val="0070C0"/>
                </a:solidFill>
              </a:rPr>
              <a:t>race / ethnicity” terminology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737" y="106925"/>
            <a:ext cx="5313600" cy="63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51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39" y="2819400"/>
            <a:ext cx="8627661" cy="133984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295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Preliminary </a:t>
            </a:r>
            <a:r>
              <a:rPr lang="en-US" sz="4000" b="1" dirty="0" smtClean="0">
                <a:solidFill>
                  <a:srgbClr val="C00000"/>
                </a:solidFill>
              </a:rPr>
              <a:t>Recommendation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for Census Bureau Director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1870" y="1295400"/>
            <a:ext cx="8382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Use new instruction wording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and “race / ethnicity”  terminology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12954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2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905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Summary of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Preliminary Recommendations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for 2018 Census Test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3200400" cy="1752600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Use combined question with detailed checkboxes </a:t>
            </a:r>
            <a:r>
              <a:rPr lang="en-US" sz="2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(green</a:t>
            </a:r>
            <a:r>
              <a:rPr lang="en-US" sz="24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2133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52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782490"/>
            <a:ext cx="2544000" cy="2568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-304800" y="4356533"/>
            <a:ext cx="3505200" cy="1651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Include dedicated MENA response category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(green)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53500" y="2286000"/>
            <a:ext cx="3505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Use instructions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to “Select all boxes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that apply”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(green)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38800" y="4398664"/>
            <a:ext cx="3505200" cy="1448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Use “race / ethnicity” terminology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(yellow)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3300" y="377699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5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53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28600"/>
            <a:ext cx="4953000" cy="604820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352800" cy="4343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Selection of Question Design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for 2018 Census Test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3820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rgbClr val="0070C0"/>
                </a:solidFill>
              </a:rPr>
              <a:t>DISCUSSION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54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382000" cy="12954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QUESTIONS</a:t>
            </a:r>
            <a:endParaRPr lang="en-US" sz="6600" b="1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2743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7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7917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2010 AQE Main Research Findings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914400"/>
            <a:ext cx="8785225" cy="492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>
              <a:spcBef>
                <a:spcPct val="20000"/>
              </a:spcBef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Results for the Combined Question </a:t>
            </a:r>
            <a:endParaRPr lang="en-US" sz="28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Did </a:t>
            </a:r>
            <a:r>
              <a:rPr lang="en-US" sz="2800" b="1" i="1" dirty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reduce Hispanic, Black,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AIAN,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Asian,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NHPI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Reduced reporting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of Some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Other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Race</a:t>
            </a: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Reporting of White dropped to levels reflecting the </a:t>
            </a:r>
          </a:p>
          <a:p>
            <a:pPr marL="344488" indent="-344488" defTabSz="457200">
              <a:spcBef>
                <a:spcPct val="20000"/>
              </a:spcBef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Non-Hispanic White population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Yielded lower item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nonresponse rates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Increased detailed reporting for most groups,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but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decreased reporting for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others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Reflects better self-identity, per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reinterview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838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0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914400"/>
            <a:ext cx="8785225" cy="492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57200">
              <a:spcBef>
                <a:spcPct val="20000"/>
              </a:spcBef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Results from the Focus Groups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Fair, equitable treatment for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all groups with a combined question</a:t>
            </a:r>
          </a:p>
          <a:p>
            <a: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Middle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Eastern and North African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participants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did not see themselves in the current race/ethnicity categories and recommended a separate Middle Eastern, North African, or Arab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response category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67917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2010 AQE Main Research Findings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838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7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 txBox="1">
            <a:spLocks/>
          </p:cNvSpPr>
          <p:nvPr/>
        </p:nvSpPr>
        <p:spPr bwMode="auto">
          <a:xfrm>
            <a:off x="304800" y="990600"/>
            <a:ext cx="8583613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Census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Day of September 1,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2015</a:t>
            </a:r>
          </a:p>
          <a:p>
            <a:pPr marL="342900" indent="-342900"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Used large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, nationally representative sample of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1.2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million addresses, including Puerto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Rico</a:t>
            </a:r>
          </a:p>
          <a:p>
            <a:pPr marL="342900" indent="-342900"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Evaluate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and compare different census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content</a:t>
            </a:r>
          </a:p>
          <a:p>
            <a:pPr marL="342900" indent="-342900"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Refine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estimates of national self-response and Internet response rates and continue testing different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contact strategies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for optimizing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self-response</a:t>
            </a:r>
          </a:p>
          <a:p>
            <a:pPr marL="342900" indent="-342900"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Content reinterview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subsample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NCT respondents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measure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accuracy</a:t>
            </a:r>
          </a:p>
          <a:p>
            <a:pPr marL="342900" indent="-342900" defTabSz="457200" eaLnBrk="0" hangingPunct="0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Overall response rate was 51.9%</a:t>
            </a:r>
          </a:p>
        </p:txBody>
      </p:sp>
      <p:sp>
        <p:nvSpPr>
          <p:cNvPr id="159747" name="Slide Number Placeholder 3"/>
          <p:cNvSpPr txBox="1">
            <a:spLocks/>
          </p:cNvSpPr>
          <p:nvPr/>
        </p:nvSpPr>
        <p:spPr bwMode="auto">
          <a:xfrm>
            <a:off x="3505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DBEBF1E6-A8D1-4DB0-A90B-4D0C484A7039}" type="slidenum">
              <a:rPr lang="en-US"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>
                <a:defRPr/>
              </a:pPr>
              <a:t>8</a:t>
            </a:fld>
            <a:endParaRPr lang="en-U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6565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2015 National Content Test (NCT)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8382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BC2A0-9875-4B3F-8A86-0C7920C785B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4445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rgbClr val="C00000"/>
                </a:solidFill>
                <a:ea typeface="ＭＳ Ｐゴシック" charset="-128"/>
              </a:rPr>
              <a:t>Goals for 2015 NCT</a:t>
            </a:r>
            <a:br>
              <a:rPr lang="en-US" altLang="en-US" sz="4000" b="1" dirty="0" smtClean="0">
                <a:solidFill>
                  <a:srgbClr val="C00000"/>
                </a:solidFill>
                <a:ea typeface="ＭＳ Ｐゴシック" charset="-128"/>
              </a:rPr>
            </a:br>
            <a:r>
              <a:rPr lang="en-US" altLang="en-US" sz="4000" b="1" dirty="0" smtClean="0">
                <a:solidFill>
                  <a:srgbClr val="C00000"/>
                </a:solidFill>
                <a:ea typeface="ＭＳ Ｐゴシック" charset="-128"/>
              </a:rPr>
              <a:t>Race/Ethnicity Research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371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1" name="Content Placeholder 2"/>
          <p:cNvSpPr txBox="1">
            <a:spLocks/>
          </p:cNvSpPr>
          <p:nvPr/>
        </p:nvSpPr>
        <p:spPr bwMode="auto">
          <a:xfrm>
            <a:off x="304800" y="1412875"/>
            <a:ext cx="86106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1C5696"/>
              </a:buClr>
              <a:buFont typeface="Arial" charset="0"/>
              <a:buNone/>
            </a:pPr>
            <a:r>
              <a:rPr lang="en-US" altLang="en-US" sz="2800" b="1" dirty="0">
                <a:solidFill>
                  <a:srgbClr val="0070C0"/>
                </a:solidFill>
              </a:rPr>
              <a:t>Key Dimensions to Explore</a:t>
            </a:r>
          </a:p>
          <a:p>
            <a:pPr eaLnBrk="1" hangingPunct="1">
              <a:spcBef>
                <a:spcPct val="20000"/>
              </a:spcBef>
              <a:buClr>
                <a:srgbClr val="1C5696"/>
              </a:buClr>
              <a:buFont typeface="Arial" charset="0"/>
              <a:buNone/>
            </a:pPr>
            <a:endParaRPr lang="en-US" altLang="en-US" sz="1000" b="1" dirty="0"/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800" dirty="0"/>
              <a:t>Separate questions vs. combined question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altLang="en-US" sz="10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/>
              <a:t>Middle </a:t>
            </a:r>
            <a:r>
              <a:rPr lang="en-US" altLang="en-US" sz="2800" dirty="0"/>
              <a:t>Eastern or North </a:t>
            </a:r>
            <a:r>
              <a:rPr lang="en-US" altLang="en-US" sz="2800" dirty="0" smtClean="0"/>
              <a:t>African </a:t>
            </a:r>
            <a:r>
              <a:rPr lang="en-US" altLang="en-US" sz="2800" dirty="0"/>
              <a:t>(MENA) category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1000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dirty="0"/>
              <a:t>Instruction wording and terminology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n-US" sz="1000" dirty="0"/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/>
              <a:t>Web-based designs to improve question understanding and optimize reporting of      detailed racial and ethnic groups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77E7-4E49-4DB6-9180-F90328D781B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4b37b96d-22bd-4b58-bb13-7d7d74aab102"/>
</p:tagLst>
</file>

<file path=ppt/theme/theme1.xml><?xml version="1.0" encoding="utf-8"?>
<a:theme xmlns:a="http://schemas.openxmlformats.org/drawingml/2006/main" name="Census Theme Future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nsus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23859137EDE47A192D3DFE324379E" ma:contentTypeVersion="0" ma:contentTypeDescription="Create a new document." ma:contentTypeScope="" ma:versionID="85bde6be0a9c9a708b70339e49cef5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pe:Receivers xmlns:spe="http://schemas.microsoft.com/sharepoint/events"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11/25/2013 7:02:50 PM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11/25/2013 7:02:50 PM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11/25/2013 7:02:50 PM</Data>
    <Filter/>
  </Receiver>
</spe:Receivers>
</file>

<file path=customXml/itemProps1.xml><?xml version="1.0" encoding="utf-8"?>
<ds:datastoreItem xmlns:ds="http://schemas.openxmlformats.org/officeDocument/2006/customXml" ds:itemID="{B683519B-ACB3-421B-84F5-1D37B050A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849504-FFA9-4F99-9778-739D4211C7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606B58-10D1-4758-9CD3-C90A73345B3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697FD077-394A-4FE2-AAA0-D4069030A84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Census Theme Futureon</Template>
  <TotalTime>8238</TotalTime>
  <Words>1868</Words>
  <Application>Microsoft Office PowerPoint</Application>
  <PresentationFormat>On-screen Show (4:3)</PresentationFormat>
  <Paragraphs>452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ＭＳ Ｐゴシック</vt:lpstr>
      <vt:lpstr>Arial</vt:lpstr>
      <vt:lpstr>Arial Narrow</vt:lpstr>
      <vt:lpstr>Calibri</vt:lpstr>
      <vt:lpstr>Times New Roman</vt:lpstr>
      <vt:lpstr>Wingdings</vt:lpstr>
      <vt:lpstr>Census Theme Futureon</vt:lpstr>
      <vt:lpstr>Census Theme1</vt:lpstr>
      <vt:lpstr> 2015 National Content Test Results and Recommendations </vt:lpstr>
      <vt:lpstr>Session Overview </vt:lpstr>
      <vt:lpstr>Introduction and Background</vt:lpstr>
      <vt:lpstr>Concerns with Current Questions</vt:lpstr>
      <vt:lpstr>PowerPoint Presentation</vt:lpstr>
      <vt:lpstr>PowerPoint Presentation</vt:lpstr>
      <vt:lpstr>PowerPoint Presentation</vt:lpstr>
      <vt:lpstr>PowerPoint Presentation</vt:lpstr>
      <vt:lpstr>Goals for 2015 NCT Race/Ethnicity Research</vt:lpstr>
      <vt:lpstr>Question Format  (Separate vs. Combined)</vt:lpstr>
      <vt:lpstr>PowerPoint Presentation</vt:lpstr>
      <vt:lpstr>PowerPoint Presentation</vt:lpstr>
      <vt:lpstr>PowerPoint Presentation</vt:lpstr>
      <vt:lpstr>PowerPoint Presentation</vt:lpstr>
      <vt:lpstr>Race/Ethnicity Distributions by Question Format  (Percent Alone or in Combination)</vt:lpstr>
      <vt:lpstr>Percent Distribution of Hispanic Responses and Non-Hispanic Responses by Question Format</vt:lpstr>
      <vt:lpstr>Percent Distribution of Race for Hispanic Respondents by Question Format </vt:lpstr>
      <vt:lpstr>Percent of Item Nonresponse by Question Format</vt:lpstr>
      <vt:lpstr>Detailed Reporting for Major Race/Ethnicity Groups by Question Format (Percent Alone or in Combination)</vt:lpstr>
      <vt:lpstr>Consistency of Reinterview and Self-Response by Race/Ethnicity Group by Question Format (Percent Alone or in Combination)</vt:lpstr>
      <vt:lpstr>Question Format Summary of Preliminary Findings</vt:lpstr>
      <vt:lpstr>Testing a Middle Eastern or North African Category</vt:lpstr>
      <vt:lpstr> Middle Eastern or North African  (MENA) Category </vt:lpstr>
      <vt:lpstr>PowerPoint Presentation</vt:lpstr>
      <vt:lpstr>PowerPoint Presentation</vt:lpstr>
      <vt:lpstr>PowerPoint Presentation</vt:lpstr>
      <vt:lpstr>Self-Response Reporting Patterns                       of MENA Reinterview Population                        by Presence of MENA Category</vt:lpstr>
      <vt:lpstr>Detailed Reporting for Groups in the MENA Working Classification by Presence of MENA Category  (Percent Alone or in Combination)</vt:lpstr>
      <vt:lpstr>Detailed Reporting for Groups Not in the MENA  Working Classification by Presence of MENA Category  (Percent Alone or in Combination)</vt:lpstr>
      <vt:lpstr>MENA Category   Summary of Preliminary Findings</vt:lpstr>
      <vt:lpstr>Evaluating Alternative Instructions and Terminology</vt:lpstr>
      <vt:lpstr>Instructions and Terminology</vt:lpstr>
      <vt:lpstr>Race/Ethnicity Distribution by Instructions and Terminology</vt:lpstr>
      <vt:lpstr>Consistency Between Self-Response and Reinterview for Major Race/Ethnicity Groups by Instructions</vt:lpstr>
      <vt:lpstr>Consistency Between Self-Response and Reinterview for Major Race/Ethnicity Groups by Terminology</vt:lpstr>
      <vt:lpstr>Qualitative Research on  Question Terminology</vt:lpstr>
      <vt:lpstr>Instructions and Terminology Summary of Preliminary Findings</vt:lpstr>
      <vt:lpstr>Overall Findings and Question Design Recommendations for the 2018 Census Test</vt:lpstr>
      <vt:lpstr> Selecting Elements for Question Design </vt:lpstr>
      <vt:lpstr> Selecting Elements for Question Design </vt:lpstr>
      <vt:lpstr>Preliminary Recommendation for 2018 Census Test:  Separate vs. Combined</vt:lpstr>
      <vt:lpstr> Selecting Elements for Question Design </vt:lpstr>
      <vt:lpstr>Preliminary Recommendation for Census Bureau Director</vt:lpstr>
      <vt:lpstr>Preliminary Recommendation for 2018 Census Test:  Inclusion of MENA response category</vt:lpstr>
      <vt:lpstr> Selecting Elements for Question Design </vt:lpstr>
      <vt:lpstr>Explore MENA Designs in 2017 Census Test &amp; Qualitative Research</vt:lpstr>
      <vt:lpstr>Preliminary Recommendation for 2018 Census Test: Instructions</vt:lpstr>
      <vt:lpstr> Selecting Elements for Question Design </vt:lpstr>
      <vt:lpstr>Preliminary Recommendation for 2018 Census Test: Terminology</vt:lpstr>
      <vt:lpstr> Selecting Elements for Question Design </vt:lpstr>
      <vt:lpstr>Preliminary Recommendation for Census Bureau Director</vt:lpstr>
      <vt:lpstr>Summary of  Preliminary Recommendations for 2018 Census Test</vt:lpstr>
      <vt:lpstr>Selection of Question Design for 2018 Census Test</vt:lpstr>
      <vt:lpstr>QUESTIONS</vt:lpstr>
    </vt:vector>
  </TitlesOfParts>
  <Company>U.S.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2015 NCT Race and Ethnicity Results</dc:title>
  <dc:creator>Julia Coombs</dc:creator>
  <cp:lastModifiedBy>Kelly M Mathews (CENSUS/DSSD FED)</cp:lastModifiedBy>
  <cp:revision>403</cp:revision>
  <cp:lastPrinted>2017-01-10T20:23:00Z</cp:lastPrinted>
  <dcterms:created xsi:type="dcterms:W3CDTF">2016-08-12T19:09:02Z</dcterms:created>
  <dcterms:modified xsi:type="dcterms:W3CDTF">2017-01-10T22:25:43Z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0x01010067323859137EDE47A192D3DFE324379E</vt:lpwstr>
  </property>
</Properties>
</file>