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308" r:id="rId7"/>
    <p:sldId id="309" r:id="rId8"/>
    <p:sldId id="310" r:id="rId9"/>
    <p:sldId id="311" r:id="rId10"/>
    <p:sldId id="312" r:id="rId11"/>
    <p:sldId id="301" r:id="rId12"/>
    <p:sldId id="265" r:id="rId13"/>
    <p:sldId id="266" r:id="rId14"/>
    <p:sldId id="267" r:id="rId15"/>
    <p:sldId id="300" r:id="rId16"/>
    <p:sldId id="304" r:id="rId17"/>
    <p:sldId id="307" r:id="rId18"/>
    <p:sldId id="313" r:id="rId19"/>
    <p:sldId id="279" r:id="rId20"/>
    <p:sldId id="281" r:id="rId21"/>
    <p:sldId id="282" r:id="rId22"/>
    <p:sldId id="283" r:id="rId23"/>
    <p:sldId id="284" r:id="rId24"/>
    <p:sldId id="275" r:id="rId25"/>
    <p:sldId id="285" r:id="rId26"/>
    <p:sldId id="286" r:id="rId27"/>
    <p:sldId id="287" r:id="rId28"/>
    <p:sldId id="314" r:id="rId29"/>
    <p:sldId id="288" r:id="rId30"/>
    <p:sldId id="289" r:id="rId31"/>
    <p:sldId id="292" r:id="rId32"/>
    <p:sldId id="294" r:id="rId33"/>
    <p:sldId id="303" r:id="rId34"/>
    <p:sldId id="306" r:id="rId35"/>
    <p:sldId id="295" r:id="rId36"/>
    <p:sldId id="297" r:id="rId37"/>
    <p:sldId id="298" r:id="rId38"/>
    <p:sldId id="29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1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7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2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7604-340B-4538-835C-C9A2C11693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F7CB-C5E6-40A2-980C-2E66D20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2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ycan.celikaksoy@sofi.su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aycan.celikaksoy@sofi.su.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008" y="1453767"/>
            <a:ext cx="9144000" cy="24156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Refugee Youth in Sweden who arrived as Unaccompanied Minors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008" y="4262453"/>
            <a:ext cx="9144000" cy="22297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Aycan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Çelikaksoy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Eskil Wadensjö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 University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Swedish Institute for Social Research (SOFI)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aycan.celikaksoy@sofi.su.se</a:t>
            </a:r>
            <a:endParaRPr lang="sv-S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945" y="209862"/>
            <a:ext cx="1913732" cy="133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5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Summary (family reunification)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27% have at least one parent in Sweden (21% of boys and 44% of girls).</a:t>
            </a:r>
          </a:p>
          <a:p>
            <a:r>
              <a:rPr lang="en-US" dirty="0"/>
              <a:t>9% have both of their parents in Sweden.</a:t>
            </a:r>
          </a:p>
          <a:p>
            <a:r>
              <a:rPr lang="en-US" dirty="0"/>
              <a:t>18% of boys and 38% of girls are reunified with their mother.</a:t>
            </a:r>
          </a:p>
          <a:p>
            <a:r>
              <a:rPr lang="en-US" dirty="0"/>
              <a:t>9% of boys and 20% of girls are reunified with their father.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International Conventions and Guidelines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249"/>
            <a:ext cx="10515600" cy="4658714"/>
          </a:xfrm>
        </p:spPr>
        <p:txBody>
          <a:bodyPr/>
          <a:lstStyle/>
          <a:p>
            <a:r>
              <a:rPr lang="en-US" dirty="0" smtClean="0"/>
              <a:t>UN Convention on the Status of Refugees (1951)</a:t>
            </a:r>
          </a:p>
          <a:p>
            <a:r>
              <a:rPr lang="en-US" dirty="0" smtClean="0"/>
              <a:t>UN Convention on the Rights of the Child (1989)</a:t>
            </a:r>
          </a:p>
          <a:p>
            <a:r>
              <a:rPr lang="en-US" dirty="0" smtClean="0"/>
              <a:t>The Principle of Best Interests of the Child (an overarching principle and guidelines) (2006)</a:t>
            </a:r>
          </a:p>
          <a:p>
            <a:r>
              <a:rPr lang="en-US" dirty="0" smtClean="0"/>
              <a:t>To influence: law making, administrative decisions and all other actions affecting the children.</a:t>
            </a:r>
          </a:p>
          <a:p>
            <a:r>
              <a:rPr lang="en-US" smtClean="0"/>
              <a:t>Specific </a:t>
            </a:r>
            <a:r>
              <a:rPr lang="en-US" dirty="0" smtClean="0"/>
              <a:t>provisions in the legislation for UAM who arrive in the EU without applying for international protection.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895514A-550B-461F-8DDD-DD7092A7390E}" type="slidenum">
              <a:rPr lang="sv-SE" altLang="en-US"/>
              <a:pPr/>
              <a:t>12</a:t>
            </a:fld>
            <a:endParaRPr lang="sv-SE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053" y="410591"/>
            <a:ext cx="6848475" cy="795338"/>
          </a:xfrm>
        </p:spPr>
        <p:txBody>
          <a:bodyPr>
            <a:normAutofit/>
          </a:bodyPr>
          <a:lstStyle/>
          <a:p>
            <a:pPr algn="ctr"/>
            <a:r>
              <a:rPr lang="sv-SE" altLang="en-US" sz="3200" dirty="0">
                <a:latin typeface="+mn-lt"/>
              </a:rPr>
              <a:t>The administrative process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1" y="1205929"/>
            <a:ext cx="6848475" cy="4644009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sv-SE" altLang="en-US" dirty="0"/>
              <a:t>Not </a:t>
            </a:r>
            <a:r>
              <a:rPr lang="sv-SE" altLang="en-US" dirty="0" err="1"/>
              <a:t>more</a:t>
            </a:r>
            <a:r>
              <a:rPr lang="sv-SE" altLang="en-US" dirty="0"/>
              <a:t> </a:t>
            </a:r>
            <a:r>
              <a:rPr lang="sv-SE" altLang="en-US" dirty="0" err="1"/>
              <a:t>than</a:t>
            </a:r>
            <a:r>
              <a:rPr lang="sv-SE" altLang="en-US" dirty="0"/>
              <a:t> 3 </a:t>
            </a:r>
            <a:r>
              <a:rPr lang="sv-SE" altLang="en-US" dirty="0" err="1"/>
              <a:t>months</a:t>
            </a:r>
            <a:r>
              <a:rPr lang="sv-SE" altLang="en-US" dirty="0"/>
              <a:t> </a:t>
            </a:r>
            <a:r>
              <a:rPr lang="sv-SE" altLang="en-US" dirty="0" err="1"/>
              <a:t>according</a:t>
            </a:r>
            <a:r>
              <a:rPr lang="sv-SE" altLang="en-US" dirty="0"/>
              <a:t> to </a:t>
            </a:r>
            <a:r>
              <a:rPr lang="sv-SE" altLang="en-US" dirty="0" err="1"/>
              <a:t>law</a:t>
            </a:r>
            <a:endParaRPr lang="sv-SE" altLang="en-US" dirty="0"/>
          </a:p>
          <a:p>
            <a:r>
              <a:rPr lang="sv-SE" altLang="en-US" dirty="0"/>
              <a:t>On </a:t>
            </a:r>
            <a:r>
              <a:rPr lang="sv-SE" altLang="en-US" dirty="0" err="1"/>
              <a:t>average</a:t>
            </a:r>
            <a:r>
              <a:rPr lang="sv-SE" altLang="en-US" dirty="0"/>
              <a:t> 4 </a:t>
            </a:r>
            <a:r>
              <a:rPr lang="sv-SE" altLang="en-US" dirty="0" err="1"/>
              <a:t>months</a:t>
            </a:r>
            <a:r>
              <a:rPr lang="sv-SE" altLang="en-US" dirty="0"/>
              <a:t> (for </a:t>
            </a:r>
            <a:r>
              <a:rPr lang="sv-SE" altLang="en-US" dirty="0" err="1"/>
              <a:t>many</a:t>
            </a:r>
            <a:r>
              <a:rPr lang="sv-SE" altLang="en-US" dirty="0"/>
              <a:t> </a:t>
            </a:r>
            <a:r>
              <a:rPr lang="sv-SE" altLang="en-US" dirty="0" err="1"/>
              <a:t>longer</a:t>
            </a:r>
            <a:r>
              <a:rPr lang="sv-SE" altLang="en-US" dirty="0"/>
              <a:t> </a:t>
            </a:r>
            <a:r>
              <a:rPr lang="sv-SE" altLang="en-US" dirty="0" err="1"/>
              <a:t>time</a:t>
            </a:r>
            <a:r>
              <a:rPr lang="sv-SE" altLang="en-US" dirty="0"/>
              <a:t>)</a:t>
            </a:r>
          </a:p>
          <a:p>
            <a:r>
              <a:rPr lang="sv-SE" altLang="en-US" dirty="0" err="1"/>
              <a:t>Missing</a:t>
            </a:r>
            <a:r>
              <a:rPr lang="sv-SE" altLang="en-US" dirty="0"/>
              <a:t> </a:t>
            </a:r>
            <a:r>
              <a:rPr lang="sv-SE" altLang="en-US" dirty="0" err="1"/>
              <a:t>documents</a:t>
            </a:r>
            <a:r>
              <a:rPr lang="sv-SE" altLang="en-US" dirty="0"/>
              <a:t> as </a:t>
            </a:r>
            <a:r>
              <a:rPr lang="sv-SE" altLang="en-US" dirty="0" err="1"/>
              <a:t>explanation</a:t>
            </a:r>
            <a:endParaRPr lang="sv-SE" altLang="en-US" dirty="0"/>
          </a:p>
          <a:p>
            <a:r>
              <a:rPr lang="sv-SE" altLang="en-US" dirty="0"/>
              <a:t>Age? (</a:t>
            </a:r>
            <a:r>
              <a:rPr lang="sv-SE" altLang="en-US" dirty="0" err="1"/>
              <a:t>below</a:t>
            </a:r>
            <a:r>
              <a:rPr lang="sv-SE" altLang="en-US" dirty="0"/>
              <a:t> 18?); tests</a:t>
            </a:r>
          </a:p>
          <a:p>
            <a:r>
              <a:rPr lang="sv-SE" altLang="en-US" dirty="0"/>
              <a:t>From </a:t>
            </a:r>
            <a:r>
              <a:rPr lang="sv-SE" altLang="en-US" dirty="0" err="1"/>
              <a:t>which</a:t>
            </a:r>
            <a:r>
              <a:rPr lang="sv-SE" altLang="en-US" dirty="0"/>
              <a:t> country? And </a:t>
            </a:r>
            <a:r>
              <a:rPr lang="sv-SE" altLang="en-US" dirty="0" err="1"/>
              <a:t>which</a:t>
            </a:r>
            <a:r>
              <a:rPr lang="sv-SE" altLang="en-US" dirty="0"/>
              <a:t> part </a:t>
            </a:r>
            <a:r>
              <a:rPr lang="sv-SE" altLang="en-US" dirty="0" err="1"/>
              <a:t>of</a:t>
            </a:r>
            <a:r>
              <a:rPr lang="sv-SE" altLang="en-US" dirty="0"/>
              <a:t> the country? Testing language spoken</a:t>
            </a:r>
          </a:p>
          <a:p>
            <a:r>
              <a:rPr lang="sv-SE" altLang="en-US" dirty="0"/>
              <a:t>2013: 66%, 509 were rejected; 83 were rejected according to the Dublin-convention; 473 withdrew or </a:t>
            </a:r>
            <a:r>
              <a:rPr lang="sv-SE" altLang="en-US" dirty="0" smtClean="0"/>
              <a:t>dissappeared (3,852)</a:t>
            </a:r>
            <a:endParaRPr lang="sv-SE" altLang="en-US" dirty="0"/>
          </a:p>
          <a:p>
            <a:r>
              <a:rPr lang="sv-SE" altLang="en-US" dirty="0"/>
              <a:t>2014: 75</a:t>
            </a:r>
            <a:r>
              <a:rPr lang="sv-SE" altLang="en-US" dirty="0" smtClean="0"/>
              <a:t>% (7,050)</a:t>
            </a:r>
            <a:endParaRPr lang="sv-SE" altLang="en-US" dirty="0"/>
          </a:p>
          <a:p>
            <a:r>
              <a:rPr lang="sv-SE" altLang="en-US" dirty="0"/>
              <a:t>2015: </a:t>
            </a:r>
            <a:r>
              <a:rPr lang="sv-SE" altLang="en-US" dirty="0" smtClean="0"/>
              <a:t>% (35,250)</a:t>
            </a:r>
          </a:p>
          <a:p>
            <a:r>
              <a:rPr lang="sv-SE" altLang="en-US" dirty="0" smtClean="0"/>
              <a:t>2016: % (1,796) (September, 13)</a:t>
            </a:r>
            <a:endParaRPr lang="sv-SE" altLang="en-US" dirty="0"/>
          </a:p>
          <a:p>
            <a:endParaRPr lang="sv-SE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064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893"/>
            <a:ext cx="10515600" cy="7045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Introductory stage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9430"/>
            <a:ext cx="10515600" cy="574123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Reception process (Local Governments)</a:t>
            </a:r>
          </a:p>
          <a:p>
            <a:pPr lvl="1"/>
            <a:r>
              <a:rPr lang="en-US" dirty="0" smtClean="0"/>
              <a:t>Accommodation placement (Public: ABO, HVB, foster home; Private: EBO)</a:t>
            </a:r>
          </a:p>
          <a:p>
            <a:pPr lvl="2"/>
            <a:r>
              <a:rPr lang="en-US" dirty="0" smtClean="0"/>
              <a:t>Importance of staff, daily contact with persons from the Swedish society</a:t>
            </a:r>
          </a:p>
          <a:p>
            <a:pPr lvl="2"/>
            <a:r>
              <a:rPr lang="en-US" dirty="0" smtClean="0"/>
              <a:t>Lack of clear goals, standards, training and support for the personnel, inappropriate placement</a:t>
            </a:r>
          </a:p>
          <a:p>
            <a:pPr lvl="2"/>
            <a:r>
              <a:rPr lang="en-US" dirty="0" smtClean="0"/>
              <a:t>EBO out of reach, lack of proper initial screening and further controls</a:t>
            </a:r>
          </a:p>
          <a:p>
            <a:pPr lvl="1"/>
            <a:r>
              <a:rPr lang="en-US" dirty="0" smtClean="0"/>
              <a:t>Appointment of guardians</a:t>
            </a:r>
          </a:p>
          <a:p>
            <a:pPr lvl="2"/>
            <a:r>
              <a:rPr lang="en-US" dirty="0" smtClean="0"/>
              <a:t>Importance of a main adult contact to trust and receive guidance (</a:t>
            </a:r>
            <a:r>
              <a:rPr lang="en-US" dirty="0" err="1" smtClean="0"/>
              <a:t>Ombusman</a:t>
            </a:r>
            <a:r>
              <a:rPr lang="en-US" dirty="0" smtClean="0"/>
              <a:t> for Children)</a:t>
            </a:r>
          </a:p>
          <a:p>
            <a:pPr lvl="2"/>
            <a:r>
              <a:rPr lang="en-US" dirty="0" smtClean="0"/>
              <a:t>Selection, inspection, delays, feedback.</a:t>
            </a:r>
          </a:p>
          <a:p>
            <a:pPr lvl="1"/>
            <a:r>
              <a:rPr lang="en-US" dirty="0" smtClean="0"/>
              <a:t>Public council</a:t>
            </a:r>
          </a:p>
          <a:p>
            <a:pPr lvl="1"/>
            <a:r>
              <a:rPr lang="en-US" dirty="0" smtClean="0"/>
              <a:t>Initial screening, health, education, needs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Health</a:t>
            </a:r>
          </a:p>
          <a:p>
            <a:pPr marL="457200" lvl="1" indent="0">
              <a:buNone/>
            </a:pPr>
            <a:r>
              <a:rPr lang="en-US" dirty="0" smtClean="0"/>
              <a:t>*Cooperation, inspection, feedback, evaluation.</a:t>
            </a:r>
            <a:endParaRPr lang="en-US" dirty="0"/>
          </a:p>
          <a:p>
            <a:r>
              <a:rPr lang="en-US" sz="3000" dirty="0" smtClean="0"/>
              <a:t>Asylum process (Migration Agency)</a:t>
            </a:r>
          </a:p>
          <a:p>
            <a:pPr lvl="1"/>
            <a:r>
              <a:rPr lang="en-US" dirty="0" smtClean="0"/>
              <a:t>Age assessment</a:t>
            </a:r>
          </a:p>
          <a:p>
            <a:pPr lvl="1"/>
            <a:r>
              <a:rPr lang="en-US" dirty="0" smtClean="0"/>
              <a:t>Identity assessment</a:t>
            </a:r>
          </a:p>
          <a:p>
            <a:pPr lvl="1"/>
            <a:r>
              <a:rPr lang="en-US" dirty="0" smtClean="0"/>
              <a:t>Investigating family circumstances</a:t>
            </a:r>
          </a:p>
          <a:p>
            <a:pPr lvl="1"/>
            <a:r>
              <a:rPr lang="en-US" dirty="0" smtClean="0"/>
              <a:t>Asylum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40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Literature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9194"/>
            <a:ext cx="10515600" cy="49477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Unaccompanied minors / Refugee children</a:t>
            </a:r>
          </a:p>
          <a:p>
            <a:r>
              <a:rPr lang="en-US" dirty="0" smtClean="0"/>
              <a:t>Resilience vs vulnerability </a:t>
            </a:r>
            <a:r>
              <a:rPr lang="en-US" sz="2000" dirty="0" smtClean="0"/>
              <a:t>(Ni </a:t>
            </a:r>
            <a:r>
              <a:rPr lang="en-US" sz="2000" dirty="0" err="1" smtClean="0"/>
              <a:t>Raghallaigh</a:t>
            </a:r>
            <a:r>
              <a:rPr lang="en-US" sz="2000" dirty="0" smtClean="0"/>
              <a:t> and Gillian, 2010)</a:t>
            </a:r>
          </a:p>
          <a:p>
            <a:r>
              <a:rPr lang="en-US" dirty="0" smtClean="0"/>
              <a:t>Mental health </a:t>
            </a:r>
            <a:r>
              <a:rPr lang="en-US" sz="2000" dirty="0" smtClean="0"/>
              <a:t>(</a:t>
            </a:r>
            <a:r>
              <a:rPr lang="en-US" sz="2000" dirty="0" err="1" smtClean="0"/>
              <a:t>Huemer</a:t>
            </a:r>
            <a:r>
              <a:rPr lang="en-US" sz="2000" dirty="0" smtClean="0"/>
              <a:t> and </a:t>
            </a:r>
            <a:r>
              <a:rPr lang="en-US" sz="2000" dirty="0" err="1" smtClean="0"/>
              <a:t>Karnik</a:t>
            </a:r>
            <a:r>
              <a:rPr lang="en-US" sz="2000" dirty="0" smtClean="0"/>
              <a:t>, 2009)</a:t>
            </a:r>
          </a:p>
          <a:p>
            <a:r>
              <a:rPr lang="en-US" dirty="0" smtClean="0"/>
              <a:t>Education </a:t>
            </a:r>
            <a:r>
              <a:rPr lang="en-US" sz="2000" dirty="0" smtClean="0"/>
              <a:t>(Taylor and Kaur Sidhu, 2012; McHugh and </a:t>
            </a:r>
            <a:r>
              <a:rPr lang="en-US" sz="2000" dirty="0" err="1" smtClean="0"/>
              <a:t>Sugarman</a:t>
            </a:r>
            <a:r>
              <a:rPr lang="en-US" sz="2000" dirty="0" smtClean="0"/>
              <a:t>, 2015)</a:t>
            </a:r>
            <a:endParaRPr lang="en-US" dirty="0" smtClean="0"/>
          </a:p>
          <a:p>
            <a:r>
              <a:rPr lang="en-US" dirty="0" smtClean="0"/>
              <a:t>Fleeing process </a:t>
            </a:r>
            <a:r>
              <a:rPr lang="en-US" sz="2000" dirty="0" smtClean="0"/>
              <a:t>(</a:t>
            </a:r>
            <a:r>
              <a:rPr lang="en-US" sz="2000" dirty="0" err="1" smtClean="0"/>
              <a:t>Bucci</a:t>
            </a:r>
            <a:r>
              <a:rPr lang="en-US" sz="2000" dirty="0"/>
              <a:t> </a:t>
            </a:r>
            <a:r>
              <a:rPr lang="en-US" sz="2000" dirty="0" smtClean="0"/>
              <a:t>et al. 2004)</a:t>
            </a:r>
            <a:endParaRPr lang="en-US" dirty="0" smtClean="0"/>
          </a:p>
          <a:p>
            <a:r>
              <a:rPr lang="en-US" dirty="0" smtClean="0"/>
              <a:t>Reception, asylum experiences </a:t>
            </a:r>
            <a:r>
              <a:rPr lang="en-US" sz="2000" dirty="0" smtClean="0"/>
              <a:t>(</a:t>
            </a:r>
            <a:r>
              <a:rPr lang="en-US" sz="2000" dirty="0" err="1" smtClean="0"/>
              <a:t>Derluyn</a:t>
            </a:r>
            <a:r>
              <a:rPr lang="en-US" sz="2000" dirty="0" smtClean="0"/>
              <a:t> and </a:t>
            </a:r>
            <a:r>
              <a:rPr lang="en-US" sz="2000" dirty="0" err="1" smtClean="0"/>
              <a:t>Broekaert</a:t>
            </a:r>
            <a:r>
              <a:rPr lang="en-US" sz="2000" dirty="0" smtClean="0"/>
              <a:t>, 2008)</a:t>
            </a:r>
          </a:p>
          <a:p>
            <a:r>
              <a:rPr lang="en-US" dirty="0" smtClean="0"/>
              <a:t>Lack of research with comprehensive longitudinal nation-wide data on the situation and outcomes of this group.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n-lt"/>
              </a:rPr>
              <a:t>Who comes to Sweden?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Between 2008 and 2013, UM seeking asylum in the EU did not increase (increase in 2014 and especially in 2015).</a:t>
            </a:r>
          </a:p>
          <a:p>
            <a:r>
              <a:rPr lang="sv-SE" dirty="0"/>
              <a:t>However, between 2008-2013 the distribution across countries have changed.</a:t>
            </a:r>
          </a:p>
          <a:p>
            <a:r>
              <a:rPr lang="sv-SE" dirty="0"/>
              <a:t>Those seeking asylum in Sweden and Germany have increased while those seeking asylum in the UK and the Netherlands have declined.</a:t>
            </a:r>
          </a:p>
        </p:txBody>
      </p:sp>
    </p:spTree>
    <p:extLst>
      <p:ext uri="{BB962C8B-B14F-4D97-AF65-F5344CB8AC3E}">
        <p14:creationId xmlns:p14="http://schemas.microsoft.com/office/powerpoint/2010/main" val="15508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Calibri" panose="020F0502020204030204" pitchFamily="34" charset="0"/>
              </a:rPr>
              <a:t>Data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 fontScale="62500" lnSpcReduction="20000"/>
          </a:bodyPr>
          <a:lstStyle/>
          <a:p>
            <a:endParaRPr lang="en-US" sz="1400" dirty="0"/>
          </a:p>
          <a:p>
            <a:endParaRPr lang="en-US" sz="3300" dirty="0"/>
          </a:p>
          <a:p>
            <a:r>
              <a:rPr lang="en-US" sz="3300" dirty="0"/>
              <a:t>Statistics Sweden (SCB)</a:t>
            </a:r>
          </a:p>
          <a:p>
            <a:pPr marL="0" indent="0">
              <a:buNone/>
            </a:pPr>
            <a:r>
              <a:rPr lang="en-US" sz="3300" dirty="0"/>
              <a:t>           - High quality register data in Sweden, where every person has a </a:t>
            </a:r>
            <a:r>
              <a:rPr lang="en-US" sz="3300" dirty="0" smtClean="0"/>
              <a:t>	record</a:t>
            </a:r>
            <a:r>
              <a:rPr lang="en-US" sz="3300" dirty="0"/>
              <a:t>: by-product of registers held</a:t>
            </a:r>
          </a:p>
          <a:p>
            <a:pPr marL="0" indent="0">
              <a:buNone/>
            </a:pPr>
            <a:r>
              <a:rPr lang="en-US" sz="3300" dirty="0"/>
              <a:t>              for administrative purposes</a:t>
            </a:r>
          </a:p>
          <a:p>
            <a:pPr marL="0" indent="0">
              <a:buNone/>
            </a:pPr>
            <a:r>
              <a:rPr lang="en-US" sz="3300" dirty="0"/>
              <a:t>           - The Population Registry is administered by the Swedish Tax Agency</a:t>
            </a:r>
          </a:p>
          <a:p>
            <a:pPr marL="0" indent="0">
              <a:buNone/>
            </a:pPr>
            <a:r>
              <a:rPr lang="en-US" sz="3300" dirty="0"/>
              <a:t>           - Main source (</a:t>
            </a:r>
            <a:r>
              <a:rPr lang="en-US" sz="3300" dirty="0" err="1"/>
              <a:t>multigeneration</a:t>
            </a:r>
            <a:r>
              <a:rPr lang="en-US" sz="3300" dirty="0"/>
              <a:t> register, education register, earnings </a:t>
            </a:r>
            <a:r>
              <a:rPr lang="en-US" sz="3300" dirty="0" smtClean="0"/>
              <a:t>	register</a:t>
            </a:r>
            <a:r>
              <a:rPr lang="en-US" sz="3300" dirty="0"/>
              <a:t>, geography register, etc.)</a:t>
            </a:r>
          </a:p>
          <a:p>
            <a:pPr marL="0" indent="0">
              <a:buNone/>
            </a:pPr>
            <a:r>
              <a:rPr lang="en-US" sz="3300" dirty="0"/>
              <a:t>           - personal ids are anonymized + all projects must under go ethical </a:t>
            </a:r>
            <a:r>
              <a:rPr lang="en-US" sz="3300" dirty="0" smtClean="0"/>
              <a:t>	vetting </a:t>
            </a:r>
            <a:r>
              <a:rPr lang="en-US" sz="3300" dirty="0"/>
              <a:t>for each data source</a:t>
            </a:r>
          </a:p>
          <a:p>
            <a:r>
              <a:rPr lang="en-US" sz="3300" dirty="0"/>
              <a:t>Migration Board (the decision process)</a:t>
            </a:r>
          </a:p>
          <a:p>
            <a:r>
              <a:rPr lang="en-US" sz="3300" dirty="0"/>
              <a:t>The National Board of Health and Welfare (in patient, out patient </a:t>
            </a:r>
            <a:r>
              <a:rPr lang="en-US" sz="3300" dirty="0" smtClean="0"/>
              <a:t>registers, housing).</a:t>
            </a:r>
            <a:endParaRPr lang="en-US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aycan.celikaksoy@sofi.su.se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n-lt"/>
              </a:rPr>
              <a:t>The study 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The whole population of UM registered in Sweden during the </a:t>
            </a:r>
            <a:r>
              <a:rPr lang="sv-SE"/>
              <a:t>years </a:t>
            </a:r>
            <a:r>
              <a:rPr lang="sv-SE" smtClean="0"/>
              <a:t>2003-2012, Age: 19-26.</a:t>
            </a:r>
            <a:endParaRPr lang="sv-SE" dirty="0"/>
          </a:p>
          <a:p>
            <a:r>
              <a:rPr lang="sv-SE" dirty="0"/>
              <a:t>Compare with those </a:t>
            </a:r>
            <a:r>
              <a:rPr lang="sv-SE" dirty="0" smtClean="0"/>
              <a:t>who arrived </a:t>
            </a:r>
            <a:r>
              <a:rPr lang="sv-SE" dirty="0"/>
              <a:t>as children from the same countries of origin but with their </a:t>
            </a:r>
            <a:r>
              <a:rPr lang="sv-SE" dirty="0" smtClean="0"/>
              <a:t>parents (10 percent random sample).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0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4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Our question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This is the most exposed and fragile feature of migratory flows into the EU.</a:t>
            </a:r>
          </a:p>
          <a:p>
            <a:pPr algn="just"/>
            <a:r>
              <a:rPr lang="en-US" dirty="0" smtClean="0"/>
              <a:t>Lack social relationships and familial system at a crucial developmental period of their life in a new culture and they have to overcome various obstacles in relation to key integration areas.</a:t>
            </a:r>
          </a:p>
          <a:p>
            <a:pPr algn="just"/>
            <a:r>
              <a:rPr lang="en-US" dirty="0" smtClean="0"/>
              <a:t>Influence on labor market outcomes later in life</a:t>
            </a:r>
          </a:p>
          <a:p>
            <a:r>
              <a:rPr lang="en-US" dirty="0" smtClean="0"/>
              <a:t>Vulnerability vs resilience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A group defined as in need of protection:</a:t>
            </a:r>
          </a:p>
          <a:p>
            <a:pPr marL="0" indent="0">
              <a:buNone/>
            </a:pPr>
            <a:r>
              <a:rPr lang="en-US" dirty="0"/>
              <a:t>Main responsibility state versus parents:</a:t>
            </a:r>
          </a:p>
          <a:p>
            <a:r>
              <a:rPr lang="en-US" dirty="0" smtClean="0"/>
              <a:t>Legal </a:t>
            </a:r>
            <a:r>
              <a:rPr lang="en-US" dirty="0"/>
              <a:t>guardian, housing facilities, daily contact with staff, navigating self in the system, activities, informal networks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8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Education in Sweden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 compulsory education</a:t>
            </a:r>
          </a:p>
          <a:p>
            <a:r>
              <a:rPr lang="en-US" dirty="0"/>
              <a:t>16 compulsory school or high school</a:t>
            </a:r>
          </a:p>
          <a:p>
            <a:r>
              <a:rPr lang="en-US" dirty="0"/>
              <a:t>17-21 high school, </a:t>
            </a:r>
            <a:r>
              <a:rPr lang="en-US" dirty="0" err="1"/>
              <a:t>komvux</a:t>
            </a:r>
            <a:endParaRPr lang="en-US" dirty="0"/>
          </a:p>
          <a:p>
            <a:r>
              <a:rPr lang="en-US" dirty="0"/>
              <a:t>22 </a:t>
            </a:r>
            <a:r>
              <a:rPr lang="en-US" dirty="0" err="1"/>
              <a:t>komvux</a:t>
            </a:r>
            <a:r>
              <a:rPr lang="en-US" dirty="0"/>
              <a:t>, </a:t>
            </a:r>
            <a:r>
              <a:rPr lang="en-US" dirty="0" err="1"/>
              <a:t>folkhögskola</a:t>
            </a:r>
            <a:r>
              <a:rPr lang="en-US" dirty="0"/>
              <a:t>, </a:t>
            </a:r>
            <a:r>
              <a:rPr lang="en-US" dirty="0" err="1"/>
              <a:t>högskoleutbildning</a:t>
            </a:r>
            <a:r>
              <a:rPr lang="en-US" dirty="0"/>
              <a:t>, other forms of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Outline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613339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Sweden</a:t>
            </a:r>
          </a:p>
          <a:p>
            <a:r>
              <a:rPr lang="en-US" dirty="0" smtClean="0"/>
              <a:t>Administrative process/different stages</a:t>
            </a:r>
          </a:p>
          <a:p>
            <a:r>
              <a:rPr lang="en-US" dirty="0" smtClean="0"/>
              <a:t>Literature overview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Labor market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>
                <a:latin typeface="Times New Roman" panose="02020603050405020304" pitchFamily="18" charset="0"/>
              </a:rPr>
              <a:t>Proportion (%) of those aged 16-27 undergoing education at different ages</a:t>
            </a:r>
            <a:endParaRPr lang="en-US" sz="28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5120" y="2348880"/>
            <a:ext cx="5901760" cy="3033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3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200" dirty="0">
                <a:latin typeface="+mn-lt"/>
              </a:rPr>
              <a:t>Proportion (%) of unaccompanied minors aged 16–27 with employment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/>
          </p:nvPr>
        </p:nvGraphicFramePr>
        <p:xfrm>
          <a:off x="2711625" y="1844823"/>
          <a:ext cx="6912767" cy="36724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03755"/>
                <a:gridCol w="2304506"/>
                <a:gridCol w="2304506"/>
              </a:tblGrid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Ålder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Kvinnor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Män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1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F1A4C49-981A-4B01-BC06-17D03CDEA439}" type="slidenum">
              <a:rPr lang="sv-SE" altLang="en-US"/>
              <a:pPr/>
              <a:t>22</a:t>
            </a:fld>
            <a:endParaRPr lang="sv-SE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63" y="1009687"/>
            <a:ext cx="6848475" cy="795337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GB" altLang="en-US" sz="2800" dirty="0">
                <a:latin typeface="Times New Roman" panose="02020603050405020304" pitchFamily="18" charset="0"/>
              </a:rPr>
              <a:t>Proportion (%) of those aged 16–27 who are not in employment or education</a:t>
            </a:r>
            <a:r>
              <a:rPr lang="sv-SE" altLang="en-US" sz="2800" dirty="0"/>
              <a:t> </a:t>
            </a:r>
            <a:r>
              <a:rPr lang="sv-SE" altLang="en-US" sz="2800" dirty="0">
                <a:latin typeface="Times New Roman" panose="02020603050405020304" pitchFamily="18" charset="0"/>
              </a:rPr>
              <a:t>(NEET)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600" y="2136776"/>
            <a:ext cx="7715200" cy="388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en-US" sz="3200" dirty="0" err="1">
                <a:latin typeface="Calibri" panose="020F0502020204030204" pitchFamily="34" charset="0"/>
              </a:rPr>
              <a:t>Employment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en-US" dirty="0"/>
              <a:t>Low employment rates among teenagers; higher for those age 21 and older</a:t>
            </a:r>
          </a:p>
          <a:p>
            <a:r>
              <a:rPr lang="sv-SE" altLang="en-US" dirty="0" err="1"/>
              <a:t>Higher</a:t>
            </a:r>
            <a:r>
              <a:rPr lang="sv-SE" altLang="en-US" dirty="0"/>
              <a:t> </a:t>
            </a:r>
            <a:r>
              <a:rPr lang="sv-SE" altLang="en-US" dirty="0" err="1"/>
              <a:t>employment</a:t>
            </a:r>
            <a:r>
              <a:rPr lang="sv-SE" altLang="en-US" dirty="0"/>
              <a:t> rates </a:t>
            </a:r>
            <a:r>
              <a:rPr lang="sv-SE" altLang="en-US" dirty="0" err="1"/>
              <a:t>among</a:t>
            </a:r>
            <a:r>
              <a:rPr lang="sv-SE" altLang="en-US" dirty="0"/>
              <a:t> men </a:t>
            </a:r>
            <a:r>
              <a:rPr lang="sv-SE" altLang="en-US" dirty="0" err="1"/>
              <a:t>than</a:t>
            </a:r>
            <a:r>
              <a:rPr lang="sv-SE" altLang="en-US" dirty="0"/>
              <a:t> </a:t>
            </a:r>
            <a:r>
              <a:rPr lang="sv-SE" altLang="en-US" dirty="0" err="1"/>
              <a:t>among</a:t>
            </a:r>
            <a:r>
              <a:rPr lang="sv-SE" altLang="en-US" dirty="0"/>
              <a:t> </a:t>
            </a:r>
            <a:r>
              <a:rPr lang="sv-SE" altLang="en-US" dirty="0" err="1"/>
              <a:t>women</a:t>
            </a:r>
            <a:r>
              <a:rPr lang="sv-SE" altLang="en-US" dirty="0"/>
              <a:t> (</a:t>
            </a:r>
            <a:r>
              <a:rPr lang="sv-SE" altLang="en-US" dirty="0" err="1"/>
              <a:t>larger</a:t>
            </a:r>
            <a:r>
              <a:rPr lang="sv-SE" altLang="en-US" dirty="0"/>
              <a:t> </a:t>
            </a:r>
            <a:r>
              <a:rPr lang="sv-SE" altLang="en-US" dirty="0" err="1"/>
              <a:t>differences</a:t>
            </a:r>
            <a:r>
              <a:rPr lang="sv-SE" altLang="en-US" dirty="0"/>
              <a:t> </a:t>
            </a:r>
            <a:r>
              <a:rPr lang="sv-SE" altLang="en-US" dirty="0" err="1"/>
              <a:t>than</a:t>
            </a:r>
            <a:r>
              <a:rPr lang="sv-SE" altLang="en-US" dirty="0"/>
              <a:t> </a:t>
            </a:r>
            <a:r>
              <a:rPr lang="sv-SE" altLang="en-US" dirty="0" err="1"/>
              <a:t>among</a:t>
            </a:r>
            <a:r>
              <a:rPr lang="sv-SE" altLang="en-US" dirty="0"/>
              <a:t> Swedish </a:t>
            </a:r>
            <a:r>
              <a:rPr lang="sv-SE" altLang="en-US" dirty="0" err="1"/>
              <a:t>born</a:t>
            </a:r>
            <a:r>
              <a:rPr lang="sv-SE" altLang="en-US" dirty="0"/>
              <a:t>)</a:t>
            </a:r>
          </a:p>
          <a:p>
            <a:r>
              <a:rPr lang="sv-SE" altLang="en-US" dirty="0"/>
              <a:t>Concentrated to some mainly jobs with low qualification requirements (different for </a:t>
            </a:r>
            <a:r>
              <a:rPr lang="sv-SE" altLang="en-US" dirty="0" smtClean="0"/>
              <a:t>males </a:t>
            </a:r>
            <a:r>
              <a:rPr lang="sv-SE" altLang="en-US" dirty="0"/>
              <a:t>and </a:t>
            </a:r>
            <a:r>
              <a:rPr lang="sv-SE" altLang="en-US" dirty="0" smtClean="0"/>
              <a:t>females)</a:t>
            </a:r>
            <a:endParaRPr lang="sv-SE" altLang="en-US" dirty="0"/>
          </a:p>
          <a:p>
            <a:r>
              <a:rPr lang="sv-SE" altLang="en-US" dirty="0"/>
              <a:t>NEET rates are high </a:t>
            </a:r>
            <a:r>
              <a:rPr lang="sv-SE" altLang="en-US" dirty="0" smtClean="0"/>
              <a:t>among</a:t>
            </a:r>
            <a:r>
              <a:rPr lang="sv-SE" altLang="en-US" dirty="0"/>
              <a:t> </a:t>
            </a:r>
            <a:r>
              <a:rPr lang="sv-SE" altLang="en-US" dirty="0" smtClean="0"/>
              <a:t>females</a:t>
            </a:r>
            <a:endParaRPr lang="sv-SE" altLang="en-US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42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Employment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996"/>
            <a:ext cx="10515600" cy="46932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mpowering</a:t>
            </a:r>
          </a:p>
          <a:p>
            <a:r>
              <a:rPr lang="en-US" dirty="0" smtClean="0"/>
              <a:t>Social inclusion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Reduce depression </a:t>
            </a:r>
            <a:r>
              <a:rPr lang="en-US" sz="2000" dirty="0" smtClean="0"/>
              <a:t>(</a:t>
            </a:r>
            <a:r>
              <a:rPr lang="en-US" sz="2000" dirty="0" err="1" smtClean="0"/>
              <a:t>Warfa</a:t>
            </a:r>
            <a:r>
              <a:rPr lang="en-US" sz="2000" dirty="0" smtClean="0"/>
              <a:t> et al., 2012)</a:t>
            </a:r>
            <a:endParaRPr lang="en-US" dirty="0" smtClean="0"/>
          </a:p>
          <a:p>
            <a:r>
              <a:rPr lang="en-US" dirty="0" smtClean="0"/>
              <a:t>Knowledge &amp; information on the workings of the society and the labor market</a:t>
            </a:r>
          </a:p>
          <a:p>
            <a:r>
              <a:rPr lang="en-US" dirty="0" smtClean="0"/>
              <a:t>Financial, support self and family</a:t>
            </a:r>
          </a:p>
          <a:p>
            <a:r>
              <a:rPr lang="en-US" dirty="0" smtClean="0"/>
              <a:t>Education, training opportunities</a:t>
            </a:r>
          </a:p>
          <a:p>
            <a:r>
              <a:rPr lang="en-US" dirty="0" smtClean="0"/>
              <a:t>Success &amp; well-being: types of jobs, ability/opportunity to give direction to their situation in the labor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2" y="293299"/>
            <a:ext cx="10368950" cy="117319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9571" y="1000664"/>
            <a:ext cx="6176512" cy="569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B40138B0-0B87-4DD4-AADD-8F2F03EDEC40}" type="slidenum">
              <a:rPr lang="sv-SE" altLang="en-US"/>
              <a:pPr/>
              <a:t>26</a:t>
            </a:fld>
            <a:endParaRPr lang="sv-SE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908050"/>
            <a:ext cx="6848475" cy="795338"/>
          </a:xfrm>
        </p:spPr>
        <p:txBody>
          <a:bodyPr>
            <a:normAutofit/>
          </a:bodyPr>
          <a:lstStyle/>
          <a:p>
            <a:pPr algn="ctr"/>
            <a:r>
              <a:rPr lang="sv-SE" altLang="en-US" sz="3200" dirty="0" err="1">
                <a:latin typeface="+mn-lt"/>
              </a:rPr>
              <a:t>Factors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influencing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employment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smtClean="0">
                <a:latin typeface="+mn-lt"/>
              </a:rPr>
              <a:t>(I)</a:t>
            </a:r>
            <a:endParaRPr lang="sv-SE" altLang="en-US" sz="3200" dirty="0">
              <a:latin typeface="+mn-lt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1" y="1988841"/>
            <a:ext cx="6848475" cy="422146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sv-SE" altLang="en-US" sz="11200" dirty="0"/>
              <a:t>Estimations with only unaccompanied </a:t>
            </a:r>
            <a:r>
              <a:rPr lang="sv-SE" altLang="en-US" sz="11200" dirty="0" smtClean="0"/>
              <a:t>minors </a:t>
            </a:r>
            <a:r>
              <a:rPr lang="sv-SE" altLang="en-US" sz="11200" dirty="0"/>
              <a:t>(</a:t>
            </a:r>
            <a:r>
              <a:rPr lang="sv-SE" altLang="en-US" sz="11200" dirty="0" err="1" smtClean="0"/>
              <a:t>probit</a:t>
            </a:r>
            <a:r>
              <a:rPr lang="sv-SE" altLang="en-US" sz="11200" dirty="0" smtClean="0"/>
              <a:t>, marginal </a:t>
            </a:r>
            <a:r>
              <a:rPr lang="sv-SE" altLang="en-US" sz="11200" dirty="0" err="1" smtClean="0"/>
              <a:t>effects</a:t>
            </a:r>
            <a:r>
              <a:rPr lang="sv-SE" altLang="en-US" sz="11200" dirty="0" smtClean="0"/>
              <a:t>); </a:t>
            </a:r>
            <a:r>
              <a:rPr lang="sv-SE" altLang="en-US" sz="11200" dirty="0"/>
              <a:t>all, men, </a:t>
            </a:r>
            <a:r>
              <a:rPr lang="sv-SE" altLang="en-US" sz="11200" dirty="0" smtClean="0"/>
              <a:t>women (age:19-26)</a:t>
            </a:r>
          </a:p>
          <a:p>
            <a:endParaRPr lang="sv-SE" altLang="en-US" sz="11200" dirty="0"/>
          </a:p>
          <a:p>
            <a:r>
              <a:rPr lang="sv-SE" altLang="en-US" sz="11200" dirty="0" smtClean="0"/>
              <a:t>Female (-), age (+), education (+), </a:t>
            </a:r>
            <a:r>
              <a:rPr lang="sv-SE" altLang="en-US" sz="11200" dirty="0"/>
              <a:t>taking part in  </a:t>
            </a:r>
            <a:r>
              <a:rPr lang="sv-SE" altLang="en-US" sz="11200" dirty="0" smtClean="0"/>
              <a:t>education (-), country of origin, single (-) for males</a:t>
            </a:r>
            <a:endParaRPr lang="sv-SE" altLang="en-US" sz="11200" dirty="0"/>
          </a:p>
          <a:p>
            <a:r>
              <a:rPr lang="sv-SE" altLang="en-US" sz="11200" dirty="0" smtClean="0"/>
              <a:t>Time </a:t>
            </a:r>
            <a:r>
              <a:rPr lang="sv-SE" altLang="en-US" sz="11200" dirty="0"/>
              <a:t>in Sweden (+)</a:t>
            </a:r>
          </a:p>
          <a:p>
            <a:r>
              <a:rPr lang="sv-SE" altLang="en-US" sz="11200" dirty="0"/>
              <a:t>Parents joining </a:t>
            </a:r>
            <a:r>
              <a:rPr lang="sv-SE" altLang="en-US" sz="11200" dirty="0" smtClean="0"/>
              <a:t>(-) for </a:t>
            </a:r>
            <a:r>
              <a:rPr lang="sv-SE" altLang="en-US" sz="11200" dirty="0" err="1" smtClean="0"/>
              <a:t>females</a:t>
            </a:r>
            <a:endParaRPr lang="sv-SE" altLang="en-US" sz="11200" dirty="0" smtClean="0"/>
          </a:p>
          <a:p>
            <a:r>
              <a:rPr lang="sv-SE" altLang="en-US" sz="11200" dirty="0" smtClean="0"/>
              <a:t>Internal migration </a:t>
            </a:r>
            <a:r>
              <a:rPr lang="sv-SE" altLang="en-US" sz="11200" dirty="0"/>
              <a:t>(-)</a:t>
            </a:r>
          </a:p>
          <a:p>
            <a:r>
              <a:rPr lang="sv-SE" altLang="en-US" sz="11200" dirty="0" smtClean="0"/>
              <a:t>Region </a:t>
            </a:r>
            <a:r>
              <a:rPr lang="sv-SE" altLang="en-US" sz="11200" dirty="0"/>
              <a:t>in Sweden (Stockholm +)</a:t>
            </a:r>
          </a:p>
          <a:p>
            <a:pPr marL="0" indent="0">
              <a:buNone/>
            </a:pPr>
            <a:endParaRPr lang="sv-SE" altLang="en-US" sz="11200" dirty="0"/>
          </a:p>
          <a:p>
            <a:pPr>
              <a:buFontTx/>
              <a:buNone/>
            </a:pPr>
            <a:endParaRPr lang="sv-SE" altLang="en-US" sz="11200" dirty="0"/>
          </a:p>
          <a:p>
            <a:endParaRPr lang="sv-SE" altLang="en-US" dirty="0" smtClean="0"/>
          </a:p>
          <a:p>
            <a:pPr>
              <a:buFontTx/>
              <a:buNone/>
            </a:pPr>
            <a:endParaRPr lang="sv-SE" altLang="en-US" dirty="0" smtClean="0"/>
          </a:p>
          <a:p>
            <a:endParaRPr lang="sv-SE" altLang="en-US" dirty="0" smtClean="0"/>
          </a:p>
          <a:p>
            <a:endParaRPr lang="sv-SE" altLang="en-US" dirty="0" smtClean="0"/>
          </a:p>
          <a:p>
            <a:pPr>
              <a:buFontTx/>
              <a:buNone/>
            </a:pPr>
            <a:r>
              <a:rPr lang="sv-SE" alt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6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AFF012E-5FEC-4E98-9EDD-015800D29CEC}" type="slidenum">
              <a:rPr lang="sv-SE" altLang="en-US"/>
              <a:pPr/>
              <a:t>27</a:t>
            </a:fld>
            <a:endParaRPr lang="sv-SE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9745" y="449295"/>
            <a:ext cx="6848475" cy="598888"/>
          </a:xfrm>
        </p:spPr>
        <p:txBody>
          <a:bodyPr>
            <a:normAutofit/>
          </a:bodyPr>
          <a:lstStyle/>
          <a:p>
            <a:r>
              <a:rPr lang="sv-SE" altLang="en-US" sz="3200" dirty="0" err="1">
                <a:latin typeface="+mn-lt"/>
              </a:rPr>
              <a:t>Factors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influencing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employment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smtClean="0">
                <a:latin typeface="+mn-lt"/>
              </a:rPr>
              <a:t>(II)</a:t>
            </a:r>
            <a:endParaRPr lang="sv-SE" altLang="en-US" sz="3200" dirty="0">
              <a:latin typeface="+mn-lt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9285" y="1389497"/>
            <a:ext cx="8075612" cy="5478718"/>
          </a:xfrm>
          <a:noFill/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sv-SE" altLang="en-US" dirty="0"/>
              <a:t>Estimations with </a:t>
            </a:r>
            <a:r>
              <a:rPr lang="sv-SE" altLang="en-US" dirty="0" smtClean="0"/>
              <a:t>youth arrived as UM </a:t>
            </a:r>
            <a:r>
              <a:rPr lang="sv-SE" altLang="en-US" dirty="0"/>
              <a:t>and comparison group; (</a:t>
            </a:r>
            <a:r>
              <a:rPr lang="sv-SE" altLang="en-US" dirty="0" smtClean="0"/>
              <a:t>probit, marginal effects); </a:t>
            </a:r>
            <a:r>
              <a:rPr lang="sv-SE" altLang="en-US" dirty="0"/>
              <a:t>all, men, </a:t>
            </a:r>
            <a:r>
              <a:rPr lang="sv-SE" altLang="en-US" dirty="0" smtClean="0"/>
              <a:t>women</a:t>
            </a:r>
          </a:p>
          <a:p>
            <a:pPr algn="ctr">
              <a:buFontTx/>
              <a:buNone/>
            </a:pPr>
            <a:endParaRPr lang="sv-SE" altLang="en-US" dirty="0"/>
          </a:p>
          <a:p>
            <a:r>
              <a:rPr lang="sv-SE" altLang="en-US" dirty="0"/>
              <a:t>Unaccompanied minors </a:t>
            </a:r>
            <a:r>
              <a:rPr lang="sv-SE" altLang="en-US" dirty="0" smtClean="0"/>
              <a:t>(+) for both males and </a:t>
            </a:r>
            <a:r>
              <a:rPr lang="sv-SE" altLang="en-US" dirty="0" err="1" smtClean="0"/>
              <a:t>females</a:t>
            </a: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22454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side factors: discrimination</a:t>
            </a:r>
          </a:p>
          <a:p>
            <a:r>
              <a:rPr lang="en-US" dirty="0"/>
              <a:t>Supply side factors: selection in immigration, </a:t>
            </a:r>
            <a:r>
              <a:rPr lang="en-US" dirty="0" smtClean="0"/>
              <a:t>differences </a:t>
            </a:r>
            <a:r>
              <a:rPr lang="en-US" dirty="0" err="1"/>
              <a:t>ito</a:t>
            </a:r>
            <a:r>
              <a:rPr lang="en-US" dirty="0"/>
              <a:t> fleeing </a:t>
            </a:r>
            <a:r>
              <a:rPr lang="en-US" dirty="0" smtClean="0"/>
              <a:t>process, differences </a:t>
            </a:r>
            <a:r>
              <a:rPr lang="en-US" dirty="0" err="1" smtClean="0"/>
              <a:t>ito</a:t>
            </a:r>
            <a:r>
              <a:rPr lang="en-US" dirty="0" smtClean="0"/>
              <a:t> adjustment process.</a:t>
            </a:r>
          </a:p>
          <a:p>
            <a:r>
              <a:rPr lang="en-US" dirty="0" smtClean="0"/>
              <a:t>Policies: regulations </a:t>
            </a:r>
            <a:r>
              <a:rPr lang="en-US" dirty="0"/>
              <a:t>and </a:t>
            </a:r>
            <a:r>
              <a:rPr lang="en-US" dirty="0" smtClean="0"/>
              <a:t>practices </a:t>
            </a:r>
            <a:r>
              <a:rPr lang="en-US" dirty="0"/>
              <a:t>(asylum, reception, housing, guardianship).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0472A44-9935-48A8-84A9-B552C7188269}" type="slidenum">
              <a:rPr lang="sv-SE" altLang="en-US"/>
              <a:pPr/>
              <a:t>29</a:t>
            </a:fld>
            <a:endParaRPr lang="sv-SE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0334" y="526749"/>
            <a:ext cx="6848475" cy="795338"/>
          </a:xfrm>
        </p:spPr>
        <p:txBody>
          <a:bodyPr>
            <a:normAutofit/>
          </a:bodyPr>
          <a:lstStyle/>
          <a:p>
            <a:pPr algn="ctr"/>
            <a:r>
              <a:rPr lang="sv-SE" altLang="en-US" sz="3200" dirty="0" err="1" smtClean="0">
                <a:latin typeface="+mn-lt"/>
              </a:rPr>
              <a:t>Earnings</a:t>
            </a:r>
            <a:r>
              <a:rPr lang="sv-SE" altLang="en-US" sz="3200" dirty="0" smtClean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equations</a:t>
            </a:r>
            <a:r>
              <a:rPr lang="sv-SE" altLang="en-US" sz="3200" dirty="0">
                <a:latin typeface="+mn-lt"/>
              </a:rPr>
              <a:t> (log </a:t>
            </a:r>
            <a:r>
              <a:rPr lang="sv-SE" altLang="en-US" sz="3200" dirty="0" err="1" smtClean="0">
                <a:latin typeface="+mn-lt"/>
              </a:rPr>
              <a:t>earnings</a:t>
            </a:r>
            <a:r>
              <a:rPr lang="sv-SE" altLang="en-US" sz="3200" dirty="0" smtClean="0">
                <a:latin typeface="+mn-lt"/>
              </a:rPr>
              <a:t>) (I)</a:t>
            </a:r>
            <a:endParaRPr lang="sv-SE" altLang="en-US" sz="3200" dirty="0">
              <a:latin typeface="+mn-lt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6237" y="1657349"/>
            <a:ext cx="6848475" cy="4363739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sv-SE" altLang="en-US" dirty="0"/>
              <a:t>Estimations with </a:t>
            </a:r>
            <a:r>
              <a:rPr lang="sv-SE" altLang="en-US" dirty="0" err="1"/>
              <a:t>only</a:t>
            </a:r>
            <a:r>
              <a:rPr lang="sv-SE" altLang="en-US" dirty="0"/>
              <a:t> </a:t>
            </a:r>
            <a:r>
              <a:rPr lang="sv-SE" altLang="en-US" dirty="0" err="1" smtClean="0"/>
              <a:t>refugee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youth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arrived</a:t>
            </a:r>
            <a:r>
              <a:rPr lang="sv-SE" altLang="en-US" dirty="0" smtClean="0"/>
              <a:t> as UM </a:t>
            </a:r>
            <a:r>
              <a:rPr lang="sv-SE" altLang="en-US" dirty="0"/>
              <a:t>(OLS); all, men, </a:t>
            </a:r>
            <a:r>
              <a:rPr lang="sv-SE" altLang="en-US" dirty="0" smtClean="0"/>
              <a:t>women</a:t>
            </a:r>
          </a:p>
          <a:p>
            <a:pPr marL="0" indent="0">
              <a:buNone/>
            </a:pPr>
            <a:r>
              <a:rPr lang="sv-SE" altLang="en-US" dirty="0" smtClean="0"/>
              <a:t>For males:</a:t>
            </a:r>
          </a:p>
          <a:p>
            <a:r>
              <a:rPr lang="sv-SE" altLang="en-US" dirty="0" smtClean="0"/>
              <a:t>Age (+)</a:t>
            </a:r>
          </a:p>
          <a:p>
            <a:r>
              <a:rPr lang="sv-SE" altLang="en-US" dirty="0" smtClean="0"/>
              <a:t>Time </a:t>
            </a:r>
            <a:r>
              <a:rPr lang="sv-SE" altLang="en-US" dirty="0"/>
              <a:t>in Sweden </a:t>
            </a:r>
            <a:r>
              <a:rPr lang="sv-SE" altLang="en-US" dirty="0" smtClean="0"/>
              <a:t>(+)</a:t>
            </a:r>
            <a:endParaRPr lang="sv-SE" altLang="en-US" dirty="0"/>
          </a:p>
          <a:p>
            <a:r>
              <a:rPr lang="sv-SE" altLang="en-US" dirty="0"/>
              <a:t>Region in Sweden (Stockholm </a:t>
            </a:r>
            <a:r>
              <a:rPr lang="sv-SE" altLang="en-US" dirty="0" smtClean="0"/>
              <a:t>+)</a:t>
            </a:r>
          </a:p>
          <a:p>
            <a:endParaRPr lang="sv-SE" altLang="en-US" dirty="0" smtClean="0"/>
          </a:p>
          <a:p>
            <a:pPr marL="0" indent="0">
              <a:buNone/>
            </a:pPr>
            <a:r>
              <a:rPr lang="sv-SE" altLang="en-US" dirty="0" smtClean="0"/>
              <a:t>For females:</a:t>
            </a:r>
          </a:p>
          <a:p>
            <a:r>
              <a:rPr lang="sv-SE" altLang="en-US" dirty="0" smtClean="0"/>
              <a:t>High school (+)</a:t>
            </a: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2094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Definition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UASC: Children under 18 years of age who are outside their country of origin and separated from both parents and their legal/customary caregiver are defined as </a:t>
            </a:r>
            <a:r>
              <a:rPr lang="en-US" dirty="0" smtClean="0"/>
              <a:t>unaccompanied minors / separated </a:t>
            </a:r>
            <a:r>
              <a:rPr lang="en-US" dirty="0"/>
              <a:t>children.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28D45CC-9D06-41C3-8C8D-D8D7A21C2A31}" type="slidenum">
              <a:rPr lang="sv-SE" altLang="en-US"/>
              <a:pPr/>
              <a:t>30</a:t>
            </a:fld>
            <a:endParaRPr lang="sv-SE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601" y="188641"/>
            <a:ext cx="6848475" cy="795337"/>
          </a:xfrm>
        </p:spPr>
        <p:txBody>
          <a:bodyPr>
            <a:normAutofit/>
          </a:bodyPr>
          <a:lstStyle/>
          <a:p>
            <a:r>
              <a:rPr lang="sv-SE" altLang="en-US" sz="3200" dirty="0" err="1">
                <a:latin typeface="+mn-lt"/>
              </a:rPr>
              <a:t>Earnings</a:t>
            </a:r>
            <a:r>
              <a:rPr lang="sv-SE" altLang="en-US" sz="3200" dirty="0">
                <a:latin typeface="+mn-lt"/>
              </a:rPr>
              <a:t> </a:t>
            </a:r>
            <a:r>
              <a:rPr lang="sv-SE" altLang="en-US" sz="3200" dirty="0" err="1">
                <a:latin typeface="+mn-lt"/>
              </a:rPr>
              <a:t>equations</a:t>
            </a:r>
            <a:r>
              <a:rPr lang="sv-SE" altLang="en-US" sz="3200" dirty="0" smtClean="0">
                <a:latin typeface="+mn-lt"/>
              </a:rPr>
              <a:t>(log </a:t>
            </a:r>
            <a:r>
              <a:rPr lang="sv-SE" altLang="en-US" sz="3200" dirty="0" err="1" smtClean="0">
                <a:latin typeface="+mn-lt"/>
              </a:rPr>
              <a:t>earnings</a:t>
            </a:r>
            <a:r>
              <a:rPr lang="sv-SE" altLang="en-US" sz="3200" dirty="0" smtClean="0">
                <a:latin typeface="+mn-lt"/>
              </a:rPr>
              <a:t>) (II)</a:t>
            </a:r>
            <a:endParaRPr lang="sv-SE" altLang="en-US" sz="3200" dirty="0">
              <a:latin typeface="+mn-lt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1" y="983978"/>
            <a:ext cx="6848475" cy="4937398"/>
          </a:xfrm>
          <a:noFill/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sv-SE" altLang="en-US" dirty="0" err="1"/>
              <a:t>Estimations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</a:t>
            </a:r>
            <a:r>
              <a:rPr lang="sv-SE" altLang="en-US" dirty="0" err="1" smtClean="0"/>
              <a:t>refugee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youth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arrived</a:t>
            </a:r>
            <a:r>
              <a:rPr lang="sv-SE" altLang="en-US" dirty="0" smtClean="0"/>
              <a:t> as UM and </a:t>
            </a:r>
            <a:r>
              <a:rPr lang="sv-SE" altLang="en-US" dirty="0" err="1"/>
              <a:t>comparison</a:t>
            </a:r>
            <a:r>
              <a:rPr lang="sv-SE" altLang="en-US" dirty="0"/>
              <a:t> </a:t>
            </a:r>
            <a:r>
              <a:rPr lang="sv-SE" altLang="en-US" dirty="0" err="1"/>
              <a:t>group</a:t>
            </a:r>
            <a:r>
              <a:rPr lang="sv-SE" altLang="en-US" dirty="0"/>
              <a:t>; </a:t>
            </a:r>
            <a:r>
              <a:rPr lang="sv-SE" altLang="en-US" dirty="0" smtClean="0"/>
              <a:t>(OLS); </a:t>
            </a:r>
            <a:r>
              <a:rPr lang="sv-SE" altLang="en-US" dirty="0"/>
              <a:t>all, men, </a:t>
            </a:r>
            <a:r>
              <a:rPr lang="sv-SE" altLang="en-US" dirty="0" err="1"/>
              <a:t>women</a:t>
            </a:r>
            <a:endParaRPr lang="sv-SE" altLang="en-US" dirty="0"/>
          </a:p>
          <a:p>
            <a:r>
              <a:rPr lang="sv-SE" altLang="en-US" dirty="0"/>
              <a:t>Gender, age, education, taking part in  education, civil status</a:t>
            </a:r>
          </a:p>
          <a:p>
            <a:r>
              <a:rPr lang="sv-SE" altLang="en-US" dirty="0"/>
              <a:t>Unaccompanied </a:t>
            </a:r>
            <a:r>
              <a:rPr lang="sv-SE" altLang="en-US" dirty="0" smtClean="0"/>
              <a:t>minors (+) males &amp; </a:t>
            </a:r>
            <a:r>
              <a:rPr lang="sv-SE" altLang="en-US" dirty="0" err="1" smtClean="0"/>
              <a:t>females</a:t>
            </a:r>
            <a:endParaRPr lang="sv-SE" altLang="en-US" dirty="0"/>
          </a:p>
          <a:p>
            <a:r>
              <a:rPr lang="sv-SE" altLang="en-US" dirty="0"/>
              <a:t>Days registered in Sweden (+)</a:t>
            </a:r>
          </a:p>
          <a:p>
            <a:r>
              <a:rPr lang="sv-SE" altLang="en-US" dirty="0"/>
              <a:t>First year (-)</a:t>
            </a:r>
          </a:p>
          <a:p>
            <a:r>
              <a:rPr lang="sv-SE" altLang="en-US" dirty="0"/>
              <a:t>Moving (-)</a:t>
            </a:r>
          </a:p>
          <a:p>
            <a:r>
              <a:rPr lang="sv-SE" altLang="en-US" dirty="0"/>
              <a:t>Region in Sweden (Stockholm +++)</a:t>
            </a:r>
          </a:p>
          <a:p>
            <a:r>
              <a:rPr lang="sv-SE" altLang="en-US" dirty="0"/>
              <a:t>Country of origin (Afghanistan + </a:t>
            </a:r>
            <a:r>
              <a:rPr lang="sv-SE" altLang="en-US" dirty="0" smtClean="0"/>
              <a:t>)</a:t>
            </a:r>
            <a:endParaRPr lang="sv-SE" altLang="en-US" dirty="0"/>
          </a:p>
          <a:p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42511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Some </a:t>
            </a:r>
            <a:r>
              <a:rPr lang="en-US" sz="3200" dirty="0" smtClean="0">
                <a:latin typeface="+mn-lt"/>
              </a:rPr>
              <a:t>conclusions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longer UM have been in Sweden the higher their employment rate is (given age).</a:t>
            </a:r>
          </a:p>
          <a:p>
            <a:endParaRPr lang="en-US" dirty="0"/>
          </a:p>
          <a:p>
            <a:r>
              <a:rPr lang="en-US" dirty="0"/>
              <a:t>UM have a higher employment rate than those who arrived with their parents (given </a:t>
            </a:r>
            <a:r>
              <a:rPr lang="en-US" dirty="0" smtClean="0"/>
              <a:t>age and </a:t>
            </a:r>
            <a:r>
              <a:rPr lang="en-US" dirty="0"/>
              <a:t>education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Those who are settled in Stockholm have a higher employment rate than those living in other regions in Sweden.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Some </a:t>
            </a:r>
            <a:r>
              <a:rPr lang="en-US" sz="3200" dirty="0" smtClean="0">
                <a:latin typeface="+mn-lt"/>
              </a:rPr>
              <a:t>conclusions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Wage income increases with age and time in Sweden.</a:t>
            </a:r>
          </a:p>
          <a:p>
            <a:r>
              <a:rPr lang="en-US" dirty="0"/>
              <a:t>Wage income is higher for UM compared with those who arrived with their parents from the same countries of </a:t>
            </a:r>
            <a:r>
              <a:rPr lang="en-US" dirty="0" smtClean="0"/>
              <a:t>origin (given age and education).</a:t>
            </a:r>
            <a:endParaRPr lang="en-US" dirty="0"/>
          </a:p>
          <a:p>
            <a:r>
              <a:rPr lang="en-US" dirty="0"/>
              <a:t>Compared with those with a background in Sweden UM have almost the same level of wage income (with controls). Not hourly wage!</a:t>
            </a:r>
          </a:p>
        </p:txBody>
      </p:sp>
    </p:spTree>
    <p:extLst>
      <p:ext uri="{BB962C8B-B14F-4D97-AF65-F5344CB8AC3E}">
        <p14:creationId xmlns:p14="http://schemas.microsoft.com/office/powerpoint/2010/main" val="9729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182880"/>
            <a:ext cx="10515600" cy="1822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160" y="511158"/>
            <a:ext cx="8074152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222" y="535459"/>
            <a:ext cx="7016979" cy="556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Mechanisms behind our findings</a:t>
            </a:r>
          </a:p>
          <a:p>
            <a:endParaRPr lang="en-US" dirty="0"/>
          </a:p>
          <a:p>
            <a:r>
              <a:rPr lang="en-US" dirty="0"/>
              <a:t>Selected group (with high capacity?)</a:t>
            </a:r>
          </a:p>
          <a:p>
            <a:r>
              <a:rPr lang="en-US" dirty="0"/>
              <a:t>More support to navigate in the Swedish society?</a:t>
            </a:r>
          </a:p>
          <a:p>
            <a:r>
              <a:rPr lang="en-US" dirty="0"/>
              <a:t>Higher pressure to support their families abroad?</a:t>
            </a:r>
          </a:p>
          <a:p>
            <a:r>
              <a:rPr lang="en-US" dirty="0"/>
              <a:t>Higher pressure to support themselves?</a:t>
            </a:r>
          </a:p>
        </p:txBody>
      </p:sp>
    </p:spTree>
    <p:extLst>
      <p:ext uri="{BB962C8B-B14F-4D97-AF65-F5344CB8AC3E}">
        <p14:creationId xmlns:p14="http://schemas.microsoft.com/office/powerpoint/2010/main" val="39125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Some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8229600" cy="5877272"/>
          </a:xfrm>
        </p:spPr>
        <p:txBody>
          <a:bodyPr>
            <a:normAutofit/>
          </a:bodyPr>
          <a:lstStyle/>
          <a:p>
            <a:r>
              <a:rPr lang="en-US" dirty="0"/>
              <a:t>The situation and the future (short and long run) for the more recent arrivals?</a:t>
            </a:r>
          </a:p>
          <a:p>
            <a:pPr lvl="1"/>
            <a:r>
              <a:rPr lang="en-US" dirty="0"/>
              <a:t>Several legislative </a:t>
            </a:r>
            <a:r>
              <a:rPr lang="en-US" dirty="0" smtClean="0"/>
              <a:t>changes</a:t>
            </a:r>
            <a:endParaRPr lang="en-US" dirty="0"/>
          </a:p>
          <a:p>
            <a:pPr lvl="1"/>
            <a:r>
              <a:rPr lang="en-US" dirty="0"/>
              <a:t>Changes in group composition</a:t>
            </a:r>
          </a:p>
          <a:p>
            <a:r>
              <a:rPr lang="en-US" dirty="0"/>
              <a:t>What happens to UM in the longer run?</a:t>
            </a:r>
          </a:p>
          <a:p>
            <a:pPr lvl="1"/>
            <a:r>
              <a:rPr lang="en-US" dirty="0"/>
              <a:t>Occupational segregation</a:t>
            </a:r>
          </a:p>
          <a:p>
            <a:pPr lvl="1"/>
            <a:r>
              <a:rPr lang="en-US" dirty="0"/>
              <a:t>Low qualification jobs</a:t>
            </a:r>
          </a:p>
          <a:p>
            <a:pPr lvl="1"/>
            <a:r>
              <a:rPr lang="en-US" dirty="0"/>
              <a:t>Dead end or can they move on</a:t>
            </a:r>
          </a:p>
          <a:p>
            <a:r>
              <a:rPr lang="en-US" dirty="0"/>
              <a:t>Mechanisms behind the gender gap!?</a:t>
            </a:r>
          </a:p>
          <a:p>
            <a:r>
              <a:rPr lang="en-US" dirty="0"/>
              <a:t>Differences across the </a:t>
            </a:r>
            <a:r>
              <a:rPr lang="en-US" dirty="0" smtClean="0"/>
              <a:t>regions </a:t>
            </a:r>
            <a:r>
              <a:rPr lang="en-US" dirty="0"/>
              <a:t>within Sweden?</a:t>
            </a:r>
          </a:p>
          <a:p>
            <a:pPr lvl="1"/>
            <a:r>
              <a:rPr lang="en-US" dirty="0" smtClean="0"/>
              <a:t>Labor </a:t>
            </a:r>
            <a:r>
              <a:rPr lang="en-US" dirty="0"/>
              <a:t>market strength</a:t>
            </a:r>
          </a:p>
          <a:p>
            <a:pPr lvl="1"/>
            <a:r>
              <a:rPr lang="en-US" dirty="0"/>
              <a:t>Differences in practice</a:t>
            </a:r>
          </a:p>
          <a:p>
            <a:pPr lvl="1"/>
            <a:r>
              <a:rPr lang="en-US" dirty="0"/>
              <a:t>Selection/internal migration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34369286-1B2A-41A6-8977-7DA04BCBF36B}" type="slidenum">
              <a:rPr lang="sv-SE" altLang="en-US"/>
              <a:pPr/>
              <a:t>37</a:t>
            </a:fld>
            <a:endParaRPr lang="sv-SE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526" y="-99392"/>
            <a:ext cx="6848475" cy="893022"/>
          </a:xfrm>
        </p:spPr>
        <p:txBody>
          <a:bodyPr>
            <a:normAutofit/>
          </a:bodyPr>
          <a:lstStyle/>
          <a:p>
            <a:pPr algn="ctr"/>
            <a:r>
              <a:rPr lang="sv-SE" altLang="en-US" sz="3200" dirty="0" smtClean="0">
                <a:latin typeface="+mn-lt"/>
              </a:rPr>
              <a:t>Current questions</a:t>
            </a:r>
            <a:endParaRPr lang="sv-SE" altLang="en-US" sz="3200" dirty="0">
              <a:latin typeface="+mn-lt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7811" y="793631"/>
            <a:ext cx="7901797" cy="6064370"/>
          </a:xfrm>
          <a:noFill/>
        </p:spPr>
        <p:txBody>
          <a:bodyPr>
            <a:normAutofit/>
          </a:bodyPr>
          <a:lstStyle/>
          <a:p>
            <a:r>
              <a:rPr lang="sv-SE" altLang="en-US" sz="2100" dirty="0" smtClean="0"/>
              <a:t>Education</a:t>
            </a:r>
          </a:p>
          <a:p>
            <a:r>
              <a:rPr lang="sv-SE" altLang="en-US" sz="2100" dirty="0" smtClean="0"/>
              <a:t>Residential + housing effects</a:t>
            </a:r>
            <a:endParaRPr lang="sv-SE" altLang="en-US" sz="2100" dirty="0"/>
          </a:p>
          <a:p>
            <a:r>
              <a:rPr lang="sv-SE" altLang="en-US" sz="2100" dirty="0"/>
              <a:t>Health</a:t>
            </a:r>
          </a:p>
          <a:p>
            <a:r>
              <a:rPr lang="sv-SE" altLang="en-US" sz="2100" dirty="0"/>
              <a:t>Arrival / asylum procedures</a:t>
            </a:r>
          </a:p>
          <a:p>
            <a:endParaRPr lang="sv-SE" altLang="en-US" sz="2100" dirty="0"/>
          </a:p>
          <a:p>
            <a:endParaRPr lang="sv-SE" altLang="en-US" sz="2100" dirty="0"/>
          </a:p>
          <a:p>
            <a:endParaRPr lang="sv-S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7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dirty="0"/>
              <a:t>Thank you!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sv-SE" dirty="0">
                <a:ea typeface="Cambria Math"/>
              </a:rPr>
              <a:t>Aycan</a:t>
            </a:r>
            <a:r>
              <a:rPr lang="sv-SE" dirty="0"/>
              <a:t> </a:t>
            </a:r>
            <a:r>
              <a:rPr lang="sv-SE" dirty="0">
                <a:ea typeface="Cambria Math"/>
              </a:rPr>
              <a:t>Celikaksoy</a:t>
            </a:r>
          </a:p>
          <a:p>
            <a:pPr marL="0" indent="0" algn="ctr">
              <a:buNone/>
            </a:pPr>
            <a:r>
              <a:rPr lang="sv-SE" dirty="0">
                <a:ea typeface="Cambria Math"/>
              </a:rPr>
              <a:t>Stockholm University</a:t>
            </a:r>
          </a:p>
          <a:p>
            <a:pPr marL="0" indent="0" algn="ctr">
              <a:buNone/>
            </a:pPr>
            <a:r>
              <a:rPr lang="en-GB" u="sng" dirty="0">
                <a:hlinkClick r:id="rId2"/>
              </a:rPr>
              <a:t>aycan.celikaksoy@sofi.su.se</a:t>
            </a:r>
            <a:endParaRPr lang="sv-SE" dirty="0">
              <a:ea typeface="Cambria Math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12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305"/>
            <a:ext cx="10515600" cy="1024128"/>
          </a:xfrm>
        </p:spPr>
        <p:txBody>
          <a:bodyPr>
            <a:normAutofit fontScale="90000"/>
          </a:bodyPr>
          <a:lstStyle/>
          <a:p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>        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3600" dirty="0" smtClean="0">
                <a:latin typeface="+mn-lt"/>
              </a:rPr>
              <a:t>Background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042416"/>
            <a:ext cx="9610344" cy="5650992"/>
          </a:xfrm>
        </p:spPr>
        <p:txBody>
          <a:bodyPr>
            <a:normAutofit/>
          </a:bodyPr>
          <a:lstStyle/>
          <a:p>
            <a:r>
              <a:rPr lang="en-US" sz="1400" dirty="0"/>
              <a:t>65 million individuals were forcibly displaced worldwide by the end of 2015 (refugees, asylum seekers and IDPs) (UNHCR, 2016).</a:t>
            </a:r>
          </a:p>
          <a:p>
            <a:r>
              <a:rPr lang="en-US" sz="1400" dirty="0" smtClean="0"/>
              <a:t>More </a:t>
            </a:r>
            <a:r>
              <a:rPr lang="en-US" sz="1400" dirty="0"/>
              <a:t>than half (53%) of  all refugees worldwide came from just three  countries  Afghanistan, Syria and Somalia.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/>
              <a:t>proportion of children increased from 41 in 2009 to 51 percent in 2015.</a:t>
            </a:r>
          </a:p>
          <a:p>
            <a:r>
              <a:rPr lang="en-US" sz="1400" dirty="0"/>
              <a:t>W</a:t>
            </a:r>
            <a:r>
              <a:rPr lang="en-US" sz="1400" dirty="0" smtClean="0"/>
              <a:t>e </a:t>
            </a:r>
            <a:r>
              <a:rPr lang="en-US" sz="1400" dirty="0"/>
              <a:t>do not know the exact figures of u</a:t>
            </a:r>
            <a:r>
              <a:rPr lang="en-US" sz="1400" dirty="0" smtClean="0"/>
              <a:t>naccompanied minors.</a:t>
            </a: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/>
              <a:t>UNHCR figures</a:t>
            </a:r>
          </a:p>
          <a:p>
            <a:r>
              <a:rPr lang="en-US" sz="1400" dirty="0"/>
              <a:t>2013: 25,300 UM sought asylum in a total of 77 countries</a:t>
            </a:r>
          </a:p>
          <a:p>
            <a:r>
              <a:rPr lang="en-US" sz="1400" dirty="0"/>
              <a:t>2014: 34,300 UM in 82 countries</a:t>
            </a:r>
          </a:p>
          <a:p>
            <a:r>
              <a:rPr lang="en-US" sz="1400" dirty="0"/>
              <a:t>2015: 98,400 in 78 countries</a:t>
            </a:r>
          </a:p>
          <a:p>
            <a:r>
              <a:rPr lang="en-US" sz="1400" dirty="0" smtClean="0"/>
              <a:t>But </a:t>
            </a:r>
            <a:r>
              <a:rPr lang="en-US" sz="1400" dirty="0"/>
              <a:t>does not reflect the real numbers of unaccompanied minors displaced</a:t>
            </a:r>
            <a:r>
              <a:rPr lang="en-US" sz="1400" dirty="0" smtClean="0"/>
              <a:t>!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Border Patrol South Texas: 38,833 UASC in 2013 (mostly from Honduras); ~90,000 2014.)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FF0000"/>
                </a:solidFill>
              </a:rPr>
              <a:t>Identifying children without parents and having data on this group is important for the visibility, rights and identifying challenges and achievements of this group.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78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02335"/>
            <a:ext cx="10515600" cy="158191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Why </a:t>
            </a:r>
            <a:r>
              <a:rPr lang="en-US" sz="3200" dirty="0" smtClean="0">
                <a:latin typeface="+mn-lt"/>
              </a:rPr>
              <a:t>Sweden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Largest number of asylum claims in Europe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- Europe </a:t>
            </a:r>
            <a:r>
              <a:rPr lang="en-US" sz="2200" dirty="0"/>
              <a:t>received more than half </a:t>
            </a:r>
            <a:r>
              <a:rPr lang="en-US" sz="2200" dirty="0" smtClean="0"/>
              <a:t>of </a:t>
            </a:r>
            <a:r>
              <a:rPr lang="en-US" sz="2200" dirty="0"/>
              <a:t>the asylum claims by UASC in 2015.</a:t>
            </a:r>
          </a:p>
          <a:p>
            <a:pPr marL="0" indent="0">
              <a:buNone/>
            </a:pPr>
            <a:r>
              <a:rPr lang="en-US" sz="2200" dirty="0" smtClean="0"/>
              <a:t>	- Sweden </a:t>
            </a:r>
            <a:r>
              <a:rPr lang="en-US" sz="2200" dirty="0"/>
              <a:t>registered the greatest number of asylum claims by UASC (35,369) in the </a:t>
            </a:r>
            <a:r>
              <a:rPr lang="en-US" sz="2200" dirty="0" smtClean="0"/>
              <a:t>	  EU28 (</a:t>
            </a:r>
            <a:r>
              <a:rPr lang="en-US" sz="2200" dirty="0"/>
              <a:t>followed by Germany, Hungary, Austria, Italy, Netherlands and UK</a:t>
            </a:r>
            <a:r>
              <a:rPr lang="en-US" sz="2200" dirty="0" smtClean="0"/>
              <a:t>).</a:t>
            </a:r>
          </a:p>
          <a:p>
            <a:r>
              <a:rPr lang="en-US" dirty="0" smtClean="0"/>
              <a:t>Legal channels (observable)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- Italy </a:t>
            </a:r>
            <a:r>
              <a:rPr lang="en-US" sz="2200" dirty="0"/>
              <a:t>(undocumented unaccompanied minors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- In </a:t>
            </a:r>
            <a:r>
              <a:rPr lang="en-US" sz="2200" dirty="0"/>
              <a:t>Sweden unaccompanied minors arrive predominantly as asylum seekers </a:t>
            </a:r>
            <a:r>
              <a:rPr lang="en-US" sz="2200" dirty="0" smtClean="0"/>
              <a:t>	  	  instead of through </a:t>
            </a:r>
            <a:r>
              <a:rPr lang="en-US" sz="2200" dirty="0"/>
              <a:t>other channels (incentive to seek asylum with an exception for </a:t>
            </a:r>
            <a:r>
              <a:rPr lang="en-US" sz="2200" dirty="0" smtClean="0"/>
              <a:t>	  some </a:t>
            </a:r>
            <a:r>
              <a:rPr lang="en-US" sz="2200" dirty="0"/>
              <a:t>countries of </a:t>
            </a:r>
            <a:r>
              <a:rPr lang="en-US" sz="2200" dirty="0" smtClean="0"/>
              <a:t>origin </a:t>
            </a:r>
            <a:r>
              <a:rPr lang="en-US" sz="2200" dirty="0"/>
              <a:t>for e.g. Morocco).</a:t>
            </a:r>
          </a:p>
          <a:p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Sweden is unique in terms of availability of high quality data on this group.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Summary (Age)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Majority are 16 or 17 years old by the time they are registered.</a:t>
            </a:r>
          </a:p>
          <a:p>
            <a:r>
              <a:rPr lang="en-US" dirty="0"/>
              <a:t>Some are 18 but they were below 18 when they applied for asylum.</a:t>
            </a:r>
          </a:p>
          <a:p>
            <a:r>
              <a:rPr lang="en-US" dirty="0"/>
              <a:t>Boys are older than girls on average.</a:t>
            </a:r>
          </a:p>
          <a:p>
            <a:r>
              <a:rPr lang="en-US" dirty="0"/>
              <a:t>Increase in the number of small children…??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n-lt"/>
              </a:rPr>
              <a:t>Summary (demography)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Majority are boys (75 percent); however varies by which countries they come from, thus varies by years as well.</a:t>
            </a:r>
          </a:p>
          <a:p>
            <a:r>
              <a:rPr lang="en-US" dirty="0"/>
              <a:t>Majority are boys from countries such as Afghanistan and Iraq.</a:t>
            </a:r>
          </a:p>
          <a:p>
            <a:r>
              <a:rPr lang="en-US" dirty="0"/>
              <a:t>Gender composition is balanced for those coming from Eritrea and Somalia.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35" y="1309802"/>
            <a:ext cx="5796951" cy="376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768" y="728345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Summary (countries of origin)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Few countries are important.</a:t>
            </a:r>
          </a:p>
          <a:p>
            <a:endParaRPr lang="en-US" dirty="0"/>
          </a:p>
          <a:p>
            <a:r>
              <a:rPr lang="en-US" dirty="0" smtClean="0"/>
              <a:t>Slightly varies </a:t>
            </a:r>
            <a:r>
              <a:rPr lang="en-US" dirty="0"/>
              <a:t>over time (depending where the crises is more acute).</a:t>
            </a:r>
          </a:p>
          <a:p>
            <a:endParaRPr lang="en-US" dirty="0"/>
          </a:p>
          <a:p>
            <a:r>
              <a:rPr lang="en-US" dirty="0"/>
              <a:t>Afghanistan, Somalia, Iraq, Eritrea, Syria.</a:t>
            </a:r>
          </a:p>
          <a:p>
            <a:endParaRPr lang="en-US" dirty="0"/>
          </a:p>
          <a:p>
            <a:r>
              <a:rPr lang="en-US" dirty="0"/>
              <a:t>Also countries with few UM.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1637</Words>
  <Application>Microsoft Office PowerPoint</Application>
  <PresentationFormat>Widescreen</PresentationFormat>
  <Paragraphs>294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Times New Roman</vt:lpstr>
      <vt:lpstr>Office Theme</vt:lpstr>
      <vt:lpstr>Refugee Youth in Sweden who arrived as Unaccompanied Minors</vt:lpstr>
      <vt:lpstr>Outline</vt:lpstr>
      <vt:lpstr>Definition</vt:lpstr>
      <vt:lpstr>           Background </vt:lpstr>
      <vt:lpstr>Why Sweden</vt:lpstr>
      <vt:lpstr>Summary (Age)</vt:lpstr>
      <vt:lpstr>Summary (demography)</vt:lpstr>
      <vt:lpstr>PowerPoint Presentation</vt:lpstr>
      <vt:lpstr>Summary (countries of origin)</vt:lpstr>
      <vt:lpstr>Summary (family reunification)</vt:lpstr>
      <vt:lpstr>International Conventions and Guidelines</vt:lpstr>
      <vt:lpstr>The administrative process</vt:lpstr>
      <vt:lpstr>Introductory stage</vt:lpstr>
      <vt:lpstr>Literature</vt:lpstr>
      <vt:lpstr>Who comes to Sweden?</vt:lpstr>
      <vt:lpstr>Data</vt:lpstr>
      <vt:lpstr>The study includes</vt:lpstr>
      <vt:lpstr>Our question</vt:lpstr>
      <vt:lpstr>Education in Sweden</vt:lpstr>
      <vt:lpstr>Proportion (%) of those aged 16-27 undergoing education at different ages</vt:lpstr>
      <vt:lpstr>Proportion (%) of unaccompanied minors aged 16–27 with employment</vt:lpstr>
      <vt:lpstr>Proportion (%) of those aged 16–27 who are not in employment or education (NEET)</vt:lpstr>
      <vt:lpstr>Employment</vt:lpstr>
      <vt:lpstr>Employment</vt:lpstr>
      <vt:lpstr>PowerPoint Presentation</vt:lpstr>
      <vt:lpstr>Factors influencing employment (I)</vt:lpstr>
      <vt:lpstr>Factors influencing employment (II)</vt:lpstr>
      <vt:lpstr>PowerPoint Presentation</vt:lpstr>
      <vt:lpstr>Earnings equations (log earnings) (I)</vt:lpstr>
      <vt:lpstr>Earnings equations(log earnings) (II)</vt:lpstr>
      <vt:lpstr>Some conclusions</vt:lpstr>
      <vt:lpstr>Some conclusions</vt:lpstr>
      <vt:lpstr>PowerPoint Presentation</vt:lpstr>
      <vt:lpstr>PowerPoint Presentation</vt:lpstr>
      <vt:lpstr>Question</vt:lpstr>
      <vt:lpstr>Some questions</vt:lpstr>
      <vt:lpstr>Current questions</vt:lpstr>
      <vt:lpstr>PowerPoint Presentation</vt:lpstr>
    </vt:vector>
  </TitlesOfParts>
  <Company>Stockholms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Refugee Youth who arrived as Unaccompanied Minors</dc:title>
  <dc:creator>Aycan Celikaksoy</dc:creator>
  <cp:lastModifiedBy>Aycan</cp:lastModifiedBy>
  <cp:revision>132</cp:revision>
  <dcterms:created xsi:type="dcterms:W3CDTF">2016-11-21T13:35:53Z</dcterms:created>
  <dcterms:modified xsi:type="dcterms:W3CDTF">2017-01-09T15:50:11Z</dcterms:modified>
</cp:coreProperties>
</file>