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83" r:id="rId3"/>
    <p:sldId id="282" r:id="rId4"/>
    <p:sldId id="293" r:id="rId5"/>
    <p:sldId id="302" r:id="rId6"/>
    <p:sldId id="305" r:id="rId7"/>
    <p:sldId id="304" r:id="rId8"/>
    <p:sldId id="306" r:id="rId9"/>
    <p:sldId id="308" r:id="rId10"/>
    <p:sldId id="309" r:id="rId11"/>
    <p:sldId id="314" r:id="rId12"/>
    <p:sldId id="310" r:id="rId13"/>
    <p:sldId id="311" r:id="rId14"/>
    <p:sldId id="312" r:id="rId15"/>
    <p:sldId id="313" r:id="rId16"/>
    <p:sldId id="315" r:id="rId17"/>
    <p:sldId id="316" r:id="rId18"/>
    <p:sldId id="317" r:id="rId19"/>
    <p:sldId id="318" r:id="rId20"/>
    <p:sldId id="319" r:id="rId21"/>
    <p:sldId id="320" r:id="rId22"/>
    <p:sldId id="322" r:id="rId23"/>
    <p:sldId id="323" r:id="rId24"/>
    <p:sldId id="324" r:id="rId25"/>
    <p:sldId id="295"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288"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3" d="100"/>
          <a:sy n="93" d="100"/>
        </p:scale>
        <p:origin x="-3774"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8C9E12C-0D8E-45D6-B557-7632E4817FC6}" type="datetimeFigureOut">
              <a:rPr lang="en-US" smtClean="0"/>
              <a:t>19/05/15</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2CE1DD3-B129-47E1-881C-FA72FB50393F}" type="slidenum">
              <a:rPr lang="en-US" smtClean="0"/>
              <a:t>‹#›</a:t>
            </a:fld>
            <a:endParaRPr lang="en-US"/>
          </a:p>
        </p:txBody>
      </p:sp>
    </p:spTree>
    <p:extLst>
      <p:ext uri="{BB962C8B-B14F-4D97-AF65-F5344CB8AC3E}">
        <p14:creationId xmlns:p14="http://schemas.microsoft.com/office/powerpoint/2010/main" val="25534926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4710EB-BD24-4F38-8538-D8E3275C9156}" type="datetimeFigureOut">
              <a:rPr lang="en-US" smtClean="0"/>
              <a:pPr/>
              <a:t>19/05/15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FD313-CCCD-4E74-956B-3DA77ED2B1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710EB-BD24-4F38-8538-D8E3275C9156}" type="datetimeFigureOut">
              <a:rPr lang="en-US" smtClean="0"/>
              <a:pPr/>
              <a:t>19/05/15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FD313-CCCD-4E74-956B-3DA77ED2B1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710EB-BD24-4F38-8538-D8E3275C9156}" type="datetimeFigureOut">
              <a:rPr lang="en-US" smtClean="0"/>
              <a:pPr/>
              <a:t>19/05/15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FD313-CCCD-4E74-956B-3DA77ED2B1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710EB-BD24-4F38-8538-D8E3275C9156}" type="datetimeFigureOut">
              <a:rPr lang="en-US" smtClean="0"/>
              <a:pPr/>
              <a:t>19/05/15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FD313-CCCD-4E74-956B-3DA77ED2B1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4710EB-BD24-4F38-8538-D8E3275C9156}" type="datetimeFigureOut">
              <a:rPr lang="en-US" smtClean="0"/>
              <a:pPr/>
              <a:t>19/05/15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FD313-CCCD-4E74-956B-3DA77ED2B1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4710EB-BD24-4F38-8538-D8E3275C9156}" type="datetimeFigureOut">
              <a:rPr lang="en-US" smtClean="0"/>
              <a:pPr/>
              <a:t>19/05/15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FD313-CCCD-4E74-956B-3DA77ED2B1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4710EB-BD24-4F38-8538-D8E3275C9156}" type="datetimeFigureOut">
              <a:rPr lang="en-US" smtClean="0"/>
              <a:pPr/>
              <a:t>19/05/15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AFD313-CCCD-4E74-956B-3DA77ED2B1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4710EB-BD24-4F38-8538-D8E3275C9156}" type="datetimeFigureOut">
              <a:rPr lang="en-US" smtClean="0"/>
              <a:pPr/>
              <a:t>19/05/15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AFD313-CCCD-4E74-956B-3DA77ED2B1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710EB-BD24-4F38-8538-D8E3275C9156}" type="datetimeFigureOut">
              <a:rPr lang="en-US" smtClean="0"/>
              <a:pPr/>
              <a:t>19/05/15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AFD313-CCCD-4E74-956B-3DA77ED2B1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710EB-BD24-4F38-8538-D8E3275C9156}" type="datetimeFigureOut">
              <a:rPr lang="en-US" smtClean="0"/>
              <a:pPr/>
              <a:t>19/05/15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FD313-CCCD-4E74-956B-3DA77ED2B1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710EB-BD24-4F38-8538-D8E3275C9156}" type="datetimeFigureOut">
              <a:rPr lang="en-US" smtClean="0"/>
              <a:pPr/>
              <a:t>19/05/15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FD313-CCCD-4E74-956B-3DA77ED2B1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710EB-BD24-4F38-8538-D8E3275C9156}" type="datetimeFigureOut">
              <a:rPr lang="en-US" smtClean="0"/>
              <a:pPr/>
              <a:t>19/05/15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FD313-CCCD-4E74-956B-3DA77ED2B1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hyperlink" Target="mailto:aycan.celikaksoy@sofi.su.s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ycan.celikaksoy@sofi.su.s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71400"/>
            <a:ext cx="7772400" cy="5328592"/>
          </a:xfrm>
        </p:spPr>
        <p:txBody>
          <a:bodyPr>
            <a:normAutofit fontScale="90000"/>
          </a:bodyPr>
          <a:lstStyle/>
          <a:p>
            <a:r>
              <a:rPr lang="en-US" sz="3200" dirty="0" smtClean="0"/>
              <a:t/>
            </a:r>
            <a:br>
              <a:rPr lang="en-US" sz="3200" dirty="0" smtClean="0"/>
            </a:br>
            <a:r>
              <a:rPr lang="en-US" sz="3200" dirty="0" smtClean="0"/>
              <a:t>Unaccompanied and Separated Refugee Minors in Sweden</a:t>
            </a:r>
            <a:r>
              <a:rPr lang="en-US" sz="3600" dirty="0" smtClean="0"/>
              <a:t/>
            </a:r>
            <a:br>
              <a:rPr lang="en-US" sz="3600" dirty="0" smtClean="0"/>
            </a:br>
            <a:r>
              <a:rPr lang="en-US" sz="3600" dirty="0" smtClean="0"/>
              <a:t/>
            </a:r>
            <a:br>
              <a:rPr lang="en-US" sz="3600" dirty="0" smtClean="0"/>
            </a:br>
            <a:r>
              <a:rPr lang="en-US" sz="2800" dirty="0" smtClean="0">
                <a:latin typeface="Cambria Math"/>
                <a:ea typeface="Cambria Math"/>
              </a:rPr>
              <a:t>Aycan</a:t>
            </a:r>
            <a:r>
              <a:rPr lang="en-US" sz="2800" dirty="0" smtClean="0"/>
              <a:t> </a:t>
            </a:r>
            <a:r>
              <a:rPr lang="en-US" sz="2800" dirty="0" err="1" smtClean="0">
                <a:latin typeface="Cambria Math"/>
                <a:ea typeface="Cambria Math"/>
              </a:rPr>
              <a:t>Çelikaksoy</a:t>
            </a:r>
            <a:r>
              <a:rPr lang="en-US" sz="2800" dirty="0" smtClean="0">
                <a:latin typeface="Cambria Math"/>
                <a:ea typeface="Cambria Math"/>
              </a:rPr>
              <a:t>* </a:t>
            </a:r>
            <a:r>
              <a:rPr lang="en-US" sz="2000" dirty="0" smtClean="0">
                <a:latin typeface="Cambria Math"/>
                <a:ea typeface="Cambria Math"/>
              </a:rPr>
              <a:t>&amp;</a:t>
            </a:r>
            <a:r>
              <a:rPr lang="en-US" sz="2800" dirty="0" smtClean="0">
                <a:latin typeface="Cambria Math"/>
                <a:ea typeface="Cambria Math"/>
              </a:rPr>
              <a:t> Eskil Wadensjö</a:t>
            </a:r>
            <a:br>
              <a:rPr lang="en-US" sz="2800" dirty="0" smtClean="0">
                <a:latin typeface="Cambria Math"/>
                <a:ea typeface="Cambria Math"/>
              </a:rPr>
            </a:br>
            <a:r>
              <a:rPr lang="en-US" sz="2800" dirty="0" smtClean="0">
                <a:latin typeface="Cambria Math"/>
                <a:ea typeface="Cambria Math"/>
              </a:rPr>
              <a:t/>
            </a:r>
            <a:br>
              <a:rPr lang="en-US" sz="2800" dirty="0" smtClean="0">
                <a:latin typeface="Cambria Math"/>
                <a:ea typeface="Cambria Math"/>
              </a:rPr>
            </a:br>
            <a:r>
              <a:rPr lang="en-US" sz="2000" dirty="0" smtClean="0">
                <a:latin typeface="Cambria Math"/>
                <a:ea typeface="Cambria Math"/>
              </a:rPr>
              <a:t>Stockholm University</a:t>
            </a:r>
            <a:br>
              <a:rPr lang="en-US" sz="2000" dirty="0" smtClean="0">
                <a:latin typeface="Cambria Math"/>
                <a:ea typeface="Cambria Math"/>
              </a:rPr>
            </a:br>
            <a:r>
              <a:rPr lang="en-US" sz="2000" dirty="0" smtClean="0">
                <a:latin typeface="Cambria Math"/>
                <a:ea typeface="Cambria Math"/>
              </a:rPr>
              <a:t/>
            </a:r>
            <a:br>
              <a:rPr lang="en-US" sz="2000" dirty="0" smtClean="0">
                <a:latin typeface="Cambria Math"/>
                <a:ea typeface="Cambria Math"/>
              </a:rPr>
            </a:br>
            <a:r>
              <a:rPr lang="en-US" sz="2000" dirty="0" smtClean="0">
                <a:latin typeface="Cambria Math"/>
                <a:ea typeface="Cambria Math"/>
              </a:rPr>
              <a:t/>
            </a:r>
            <a:br>
              <a:rPr lang="en-US" sz="2000" dirty="0" smtClean="0">
                <a:latin typeface="Cambria Math"/>
                <a:ea typeface="Cambria Math"/>
              </a:rPr>
            </a:br>
            <a:r>
              <a:rPr lang="en-US" sz="2000" dirty="0" smtClean="0">
                <a:latin typeface="Cambria Math"/>
                <a:ea typeface="Cambria Math"/>
              </a:rPr>
              <a:t>Presentation at SUITS Higher Seminar (Stockholm University Institute for Turkish Studies) 19 May 2015</a:t>
            </a:r>
            <a:br>
              <a:rPr lang="en-US" sz="2000" dirty="0" smtClean="0">
                <a:latin typeface="Cambria Math"/>
                <a:ea typeface="Cambria Math"/>
              </a:rPr>
            </a:br>
            <a:r>
              <a:rPr lang="en-US" sz="2800" dirty="0" smtClean="0">
                <a:latin typeface="Cambria Math"/>
                <a:ea typeface="Cambria Math"/>
              </a:rPr>
              <a:t/>
            </a:r>
            <a:br>
              <a:rPr lang="en-US" sz="2800" dirty="0" smtClean="0">
                <a:latin typeface="Cambria Math"/>
                <a:ea typeface="Cambria Math"/>
              </a:rPr>
            </a:br>
            <a:r>
              <a:rPr lang="en-US" sz="2800" dirty="0" smtClean="0">
                <a:latin typeface="Cambria Math"/>
                <a:ea typeface="Cambria Math"/>
              </a:rPr>
              <a:t>*</a:t>
            </a:r>
            <a:r>
              <a:rPr lang="en-US" sz="1600" dirty="0" smtClean="0"/>
              <a:t>Swedish Institute for Social Research (SOFI), Stockholm University Linnaeus Center for Integration Studies (SULCIS) </a:t>
            </a:r>
            <a:r>
              <a:rPr lang="en-US" sz="1600" u="sng" dirty="0" smtClean="0">
                <a:hlinkClick r:id="rId2"/>
              </a:rPr>
              <a:t>aycan.celikaksoy@sofi.su.se</a:t>
            </a:r>
            <a:r>
              <a:rPr lang="en-US" sz="1600" u="sng" dirty="0" smtClean="0"/>
              <a:t/>
            </a:r>
            <a:br>
              <a:rPr lang="en-US" sz="1600" u="sng" dirty="0" smtClean="0"/>
            </a:br>
            <a:r>
              <a:rPr lang="en-GB" sz="1600" u="sng" dirty="0" smtClean="0"/>
              <a:t/>
            </a:r>
            <a:br>
              <a:rPr lang="en-GB" sz="1600" u="sng" dirty="0" smtClean="0"/>
            </a:br>
            <a:endParaRPr lang="en-US" sz="1600" dirty="0"/>
          </a:p>
        </p:txBody>
      </p:sp>
      <p:sp>
        <p:nvSpPr>
          <p:cNvPr id="4" name="Subtitle 3"/>
          <p:cNvSpPr>
            <a:spLocks noGrp="1"/>
          </p:cNvSpPr>
          <p:nvPr>
            <p:ph type="subTitle" idx="1"/>
          </p:nvPr>
        </p:nvSpPr>
        <p:spPr>
          <a:xfrm flipV="1">
            <a:off x="1371600" y="6165304"/>
            <a:ext cx="6400800" cy="288032"/>
          </a:xfrm>
        </p:spPr>
        <p:txBody>
          <a:bodyPr>
            <a:normAutofit fontScale="47500" lnSpcReduction="20000"/>
          </a:bodyPr>
          <a:lstStyle/>
          <a:p>
            <a:endParaRPr lang="en-US" dirty="0"/>
          </a:p>
        </p:txBody>
      </p:sp>
      <p:pic>
        <p:nvPicPr>
          <p:cNvPr id="1026" name="Picture 2" descr="C:\Users\aceli\Desktop\flyktingfonden_sv.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4900952"/>
            <a:ext cx="1584176" cy="136815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celi\Desktop\flyktingfonden_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7784" y="4897043"/>
            <a:ext cx="1584176" cy="13759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1600" dirty="0">
                <a:latin typeface="Times New Roman" panose="02020603050405020304" pitchFamily="18" charset="0"/>
              </a:rPr>
              <a:t>Age distribution among unaccompanied minors who were registered in 2011 and 2012 – number of children</a:t>
            </a:r>
            <a:endParaRPr lang="en-US" sz="1600" dirty="0"/>
          </a:p>
        </p:txBody>
      </p:sp>
      <p:pic>
        <p:nvPicPr>
          <p:cNvPr id="4"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904694" y="1600200"/>
            <a:ext cx="5334612" cy="45259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50984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1765032" y="1600200"/>
          <a:ext cx="5613935" cy="4525962"/>
        </p:xfrm>
        <a:graphic>
          <a:graphicData uri="http://schemas.openxmlformats.org/drawingml/2006/table">
            <a:tbl>
              <a:tblPr firstRow="1" firstCol="1" bandRow="1">
                <a:tableStyleId>{5C22544A-7EE6-4342-B048-85BDC9FD1C3A}</a:tableStyleId>
              </a:tblPr>
              <a:tblGrid>
                <a:gridCol w="579647"/>
                <a:gridCol w="1113962"/>
                <a:gridCol w="1285016"/>
                <a:gridCol w="1285016"/>
                <a:gridCol w="1350294"/>
              </a:tblGrid>
              <a:tr h="348151">
                <a:tc>
                  <a:txBody>
                    <a:bodyPr/>
                    <a:lstStyle/>
                    <a:p>
                      <a:pPr>
                        <a:spcAft>
                          <a:spcPts val="0"/>
                        </a:spcAft>
                      </a:pPr>
                      <a:r>
                        <a:rPr lang="en-GB" sz="1100">
                          <a:effectLst/>
                        </a:rPr>
                        <a:t>Year</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Largest number</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Second largest number</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Third largest number</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Fourth largest number</a:t>
                      </a:r>
                      <a:endParaRPr lang="en-US" sz="1100">
                        <a:effectLst/>
                        <a:latin typeface="Times New Roman" panose="02020603050405020304" pitchFamily="18" charset="0"/>
                        <a:ea typeface="Times New Roman" panose="02020603050405020304" pitchFamily="18" charset="0"/>
                      </a:endParaRPr>
                    </a:p>
                  </a:txBody>
                  <a:tcPr marL="65278" marR="65278" marT="0" marB="0"/>
                </a:tc>
              </a:tr>
              <a:tr h="522226">
                <a:tc>
                  <a:txBody>
                    <a:bodyPr/>
                    <a:lstStyle/>
                    <a:p>
                      <a:pPr>
                        <a:spcAft>
                          <a:spcPts val="0"/>
                        </a:spcAft>
                      </a:pPr>
                      <a:r>
                        <a:rPr lang="en-GB" sz="1100">
                          <a:effectLst/>
                        </a:rPr>
                        <a:t>2003</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Stockholm County (27)</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Västra Götaland County (18)</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Skåne County (9)</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Västernorrland County/Örebro County (7)</a:t>
                      </a:r>
                      <a:endParaRPr lang="en-US" sz="1100">
                        <a:effectLst/>
                        <a:latin typeface="Times New Roman" panose="02020603050405020304" pitchFamily="18" charset="0"/>
                        <a:ea typeface="Times New Roman" panose="02020603050405020304" pitchFamily="18" charset="0"/>
                      </a:endParaRPr>
                    </a:p>
                  </a:txBody>
                  <a:tcPr marL="65278" marR="65278" marT="0" marB="0"/>
                </a:tc>
              </a:tr>
              <a:tr h="522226">
                <a:tc>
                  <a:txBody>
                    <a:bodyPr/>
                    <a:lstStyle/>
                    <a:p>
                      <a:pPr>
                        <a:spcAft>
                          <a:spcPts val="0"/>
                        </a:spcAft>
                      </a:pPr>
                      <a:r>
                        <a:rPr lang="en-GB" sz="1100">
                          <a:effectLst/>
                        </a:rPr>
                        <a:t>2004</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Stockholm County (23)</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Västerbotten County (13)</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Västra Götaland County/Uppsala County (11)</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Örebro County (10)</a:t>
                      </a:r>
                      <a:endParaRPr lang="en-US" sz="1100">
                        <a:effectLst/>
                        <a:latin typeface="Times New Roman" panose="02020603050405020304" pitchFamily="18" charset="0"/>
                        <a:ea typeface="Times New Roman" panose="02020603050405020304" pitchFamily="18" charset="0"/>
                      </a:endParaRPr>
                    </a:p>
                  </a:txBody>
                  <a:tcPr marL="65278" marR="65278" marT="0" marB="0"/>
                </a:tc>
              </a:tr>
              <a:tr h="696302">
                <a:tc>
                  <a:txBody>
                    <a:bodyPr/>
                    <a:lstStyle/>
                    <a:p>
                      <a:pPr>
                        <a:spcAft>
                          <a:spcPts val="0"/>
                        </a:spcAft>
                      </a:pPr>
                      <a:r>
                        <a:rPr lang="en-GB" sz="1100">
                          <a:effectLst/>
                        </a:rPr>
                        <a:t>2005</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Kronoberg County (16)</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Stockholm County (13)</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Östergötland County (11)</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Skåne County/ Västra Götaland County/ Örebro County (8)</a:t>
                      </a:r>
                      <a:endParaRPr lang="en-US" sz="1100">
                        <a:effectLst/>
                        <a:latin typeface="Times New Roman" panose="02020603050405020304" pitchFamily="18" charset="0"/>
                        <a:ea typeface="Times New Roman" panose="02020603050405020304" pitchFamily="18" charset="0"/>
                      </a:endParaRPr>
                    </a:p>
                  </a:txBody>
                  <a:tcPr marL="65278" marR="65278" marT="0" marB="0"/>
                </a:tc>
              </a:tr>
              <a:tr h="348151">
                <a:tc>
                  <a:txBody>
                    <a:bodyPr/>
                    <a:lstStyle/>
                    <a:p>
                      <a:pPr>
                        <a:spcAft>
                          <a:spcPts val="0"/>
                        </a:spcAft>
                      </a:pPr>
                      <a:r>
                        <a:rPr lang="en-GB" sz="1100">
                          <a:effectLst/>
                        </a:rPr>
                        <a:t>2006</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Stockholm County (26)</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Västerbotten County (16)</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Skåne County (13)</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Västra Götaland County (11)</a:t>
                      </a:r>
                      <a:endParaRPr lang="en-US" sz="1100">
                        <a:effectLst/>
                        <a:latin typeface="Times New Roman" panose="02020603050405020304" pitchFamily="18" charset="0"/>
                        <a:ea typeface="Times New Roman" panose="02020603050405020304" pitchFamily="18" charset="0"/>
                      </a:endParaRPr>
                    </a:p>
                  </a:txBody>
                  <a:tcPr marL="65278" marR="65278" marT="0" marB="0"/>
                </a:tc>
              </a:tr>
              <a:tr h="348151">
                <a:tc>
                  <a:txBody>
                    <a:bodyPr/>
                    <a:lstStyle/>
                    <a:p>
                      <a:pPr>
                        <a:spcAft>
                          <a:spcPts val="0"/>
                        </a:spcAft>
                      </a:pPr>
                      <a:r>
                        <a:rPr lang="en-GB" sz="1100">
                          <a:effectLst/>
                        </a:rPr>
                        <a:t>2007</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Stockholm County (30)</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Västra Götaland County (15)</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Västerbotten County (12)</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Skåne County (11)</a:t>
                      </a:r>
                      <a:endParaRPr lang="en-US" sz="1100">
                        <a:effectLst/>
                        <a:latin typeface="Times New Roman" panose="02020603050405020304" pitchFamily="18" charset="0"/>
                        <a:ea typeface="Times New Roman" panose="02020603050405020304" pitchFamily="18" charset="0"/>
                      </a:endParaRPr>
                    </a:p>
                  </a:txBody>
                  <a:tcPr marL="65278" marR="65278" marT="0" marB="0"/>
                </a:tc>
              </a:tr>
              <a:tr h="348151">
                <a:tc>
                  <a:txBody>
                    <a:bodyPr/>
                    <a:lstStyle/>
                    <a:p>
                      <a:pPr>
                        <a:spcAft>
                          <a:spcPts val="0"/>
                        </a:spcAft>
                      </a:pPr>
                      <a:r>
                        <a:rPr lang="en-GB" sz="1100">
                          <a:effectLst/>
                        </a:rPr>
                        <a:t>2008</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Stockholm County (22)</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Skåne County (9)</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Västra Götaland County (8)</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Västerbotten County (6)</a:t>
                      </a:r>
                      <a:endParaRPr lang="en-US" sz="1100">
                        <a:effectLst/>
                        <a:latin typeface="Times New Roman" panose="02020603050405020304" pitchFamily="18" charset="0"/>
                        <a:ea typeface="Times New Roman" panose="02020603050405020304" pitchFamily="18" charset="0"/>
                      </a:endParaRPr>
                    </a:p>
                  </a:txBody>
                  <a:tcPr marL="65278" marR="65278" marT="0" marB="0"/>
                </a:tc>
              </a:tr>
              <a:tr h="348151">
                <a:tc>
                  <a:txBody>
                    <a:bodyPr/>
                    <a:lstStyle/>
                    <a:p>
                      <a:pPr>
                        <a:spcAft>
                          <a:spcPts val="0"/>
                        </a:spcAft>
                      </a:pPr>
                      <a:r>
                        <a:rPr lang="en-GB" sz="1100">
                          <a:effectLst/>
                        </a:rPr>
                        <a:t>2009</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Stockholm County (16)</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Västerbotten County (9)</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Norrbotten County (8)</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Västra Götaland County (7)</a:t>
                      </a:r>
                      <a:endParaRPr lang="en-US" sz="1100">
                        <a:effectLst/>
                        <a:latin typeface="Times New Roman" panose="02020603050405020304" pitchFamily="18" charset="0"/>
                        <a:ea typeface="Times New Roman" panose="02020603050405020304" pitchFamily="18" charset="0"/>
                      </a:endParaRPr>
                    </a:p>
                  </a:txBody>
                  <a:tcPr marL="65278" marR="65278" marT="0" marB="0"/>
                </a:tc>
              </a:tr>
              <a:tr h="348151">
                <a:tc>
                  <a:txBody>
                    <a:bodyPr/>
                    <a:lstStyle/>
                    <a:p>
                      <a:pPr>
                        <a:spcAft>
                          <a:spcPts val="0"/>
                        </a:spcAft>
                      </a:pPr>
                      <a:r>
                        <a:rPr lang="en-GB" sz="1100">
                          <a:effectLst/>
                        </a:rPr>
                        <a:t>2010</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Stockholm County (19)</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Skåne County (12)</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Västra Götaland County (11)</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Västerbotten County (7)</a:t>
                      </a:r>
                      <a:endParaRPr lang="en-US" sz="1100">
                        <a:effectLst/>
                        <a:latin typeface="Times New Roman" panose="02020603050405020304" pitchFamily="18" charset="0"/>
                        <a:ea typeface="Times New Roman" panose="02020603050405020304" pitchFamily="18" charset="0"/>
                      </a:endParaRPr>
                    </a:p>
                  </a:txBody>
                  <a:tcPr marL="65278" marR="65278" marT="0" marB="0"/>
                </a:tc>
              </a:tr>
              <a:tr h="348151">
                <a:tc>
                  <a:txBody>
                    <a:bodyPr/>
                    <a:lstStyle/>
                    <a:p>
                      <a:pPr>
                        <a:spcAft>
                          <a:spcPts val="0"/>
                        </a:spcAft>
                      </a:pPr>
                      <a:r>
                        <a:rPr lang="en-GB" sz="1100">
                          <a:effectLst/>
                        </a:rPr>
                        <a:t>2011</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Stockholm County (14)</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Skåne County (13)</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Västra Götaland County (12)</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Västerbotten County (7)</a:t>
                      </a:r>
                      <a:endParaRPr lang="en-US" sz="1100">
                        <a:effectLst/>
                        <a:latin typeface="Times New Roman" panose="02020603050405020304" pitchFamily="18" charset="0"/>
                        <a:ea typeface="Times New Roman" panose="02020603050405020304" pitchFamily="18" charset="0"/>
                      </a:endParaRPr>
                    </a:p>
                  </a:txBody>
                  <a:tcPr marL="65278" marR="65278" marT="0" marB="0"/>
                </a:tc>
              </a:tr>
              <a:tr h="348151">
                <a:tc>
                  <a:txBody>
                    <a:bodyPr/>
                    <a:lstStyle/>
                    <a:p>
                      <a:pPr>
                        <a:spcAft>
                          <a:spcPts val="0"/>
                        </a:spcAft>
                      </a:pPr>
                      <a:r>
                        <a:rPr lang="en-GB" sz="1100">
                          <a:effectLst/>
                        </a:rPr>
                        <a:t>2012</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Stockholm County (20)</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Västra Götaland County (18)</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a:effectLst/>
                        </a:rPr>
                        <a:t>Skåne County (6)</a:t>
                      </a:r>
                      <a:endParaRPr lang="en-US" sz="1100">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en-GB" sz="1100" dirty="0" err="1">
                          <a:effectLst/>
                        </a:rPr>
                        <a:t>Västerbotten</a:t>
                      </a:r>
                      <a:r>
                        <a:rPr lang="en-GB" sz="1100" dirty="0">
                          <a:effectLst/>
                        </a:rPr>
                        <a:t> County (5)</a:t>
                      </a:r>
                      <a:endParaRPr lang="en-US" sz="1100" dirty="0">
                        <a:effectLst/>
                        <a:latin typeface="Times New Roman" panose="02020603050405020304" pitchFamily="18" charset="0"/>
                        <a:ea typeface="Times New Roman" panose="02020603050405020304" pitchFamily="18" charset="0"/>
                      </a:endParaRPr>
                    </a:p>
                  </a:txBody>
                  <a:tcPr marL="65278" marR="65278" marT="0" marB="0"/>
                </a:tc>
              </a:tr>
            </a:tbl>
          </a:graphicData>
        </a:graphic>
      </p:graphicFrame>
      <p:sp>
        <p:nvSpPr>
          <p:cNvPr id="5" name="Rectangle 1"/>
          <p:cNvSpPr>
            <a:spLocks noChangeArrowheads="1"/>
          </p:cNvSpPr>
          <p:nvPr/>
        </p:nvSpPr>
        <p:spPr bwMode="auto">
          <a:xfrm>
            <a:off x="107504" y="332656"/>
            <a:ext cx="886653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The four counties where the most unaccompanied minors lived the first year after being registered in Sweden;</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the percentage of all unaccompanied minors registered the same year is listed in parentheses. </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538617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v-SE" altLang="en-US" sz="1800" dirty="0"/>
              <a:t>-15 </a:t>
            </a:r>
            <a:r>
              <a:rPr lang="sv-SE" altLang="en-US" sz="1800" dirty="0" err="1"/>
              <a:t>compulsory</a:t>
            </a:r>
            <a:r>
              <a:rPr lang="sv-SE" altLang="en-US" sz="1800" dirty="0"/>
              <a:t> </a:t>
            </a:r>
            <a:r>
              <a:rPr lang="sv-SE" altLang="en-US" sz="1800" dirty="0" err="1"/>
              <a:t>school</a:t>
            </a:r>
            <a:endParaRPr lang="sv-SE" altLang="en-US" sz="1800" dirty="0"/>
          </a:p>
          <a:p>
            <a:r>
              <a:rPr lang="sv-SE" altLang="en-US" sz="1800" dirty="0"/>
              <a:t>16 </a:t>
            </a:r>
            <a:r>
              <a:rPr lang="sv-SE" altLang="en-US" sz="1800" dirty="0" err="1"/>
              <a:t>compulsory</a:t>
            </a:r>
            <a:r>
              <a:rPr lang="sv-SE" altLang="en-US" sz="1800" dirty="0"/>
              <a:t> </a:t>
            </a:r>
            <a:r>
              <a:rPr lang="sv-SE" altLang="en-US" sz="1800" dirty="0" err="1"/>
              <a:t>school</a:t>
            </a:r>
            <a:r>
              <a:rPr lang="sv-SE" altLang="en-US" sz="1800" dirty="0"/>
              <a:t>, </a:t>
            </a:r>
            <a:r>
              <a:rPr lang="sv-SE" altLang="en-US" sz="1800" dirty="0" err="1"/>
              <a:t>secondary</a:t>
            </a:r>
            <a:r>
              <a:rPr lang="sv-SE" altLang="en-US" sz="1800" dirty="0"/>
              <a:t> </a:t>
            </a:r>
            <a:r>
              <a:rPr lang="sv-SE" altLang="en-US" sz="1800" dirty="0" err="1"/>
              <a:t>school</a:t>
            </a:r>
            <a:endParaRPr lang="sv-SE" altLang="en-US" sz="1800" dirty="0"/>
          </a:p>
          <a:p>
            <a:r>
              <a:rPr lang="sv-SE" altLang="en-US" sz="1800" dirty="0"/>
              <a:t>17-21 </a:t>
            </a:r>
            <a:r>
              <a:rPr lang="sv-SE" altLang="en-US" sz="1800" dirty="0" err="1"/>
              <a:t>secondary</a:t>
            </a:r>
            <a:r>
              <a:rPr lang="sv-SE" altLang="en-US" sz="1800" dirty="0"/>
              <a:t> </a:t>
            </a:r>
            <a:r>
              <a:rPr lang="sv-SE" altLang="en-US" sz="1800" dirty="0" err="1"/>
              <a:t>school</a:t>
            </a:r>
            <a:r>
              <a:rPr lang="sv-SE" altLang="en-US" sz="1800" dirty="0"/>
              <a:t>, municipal </a:t>
            </a:r>
            <a:r>
              <a:rPr lang="sv-SE" altLang="en-US" sz="1800" dirty="0" err="1"/>
              <a:t>school</a:t>
            </a:r>
            <a:r>
              <a:rPr lang="sv-SE" altLang="en-US" sz="1800" dirty="0"/>
              <a:t> for </a:t>
            </a:r>
            <a:r>
              <a:rPr lang="sv-SE" altLang="en-US" sz="1800" dirty="0" err="1"/>
              <a:t>adults</a:t>
            </a:r>
            <a:r>
              <a:rPr lang="sv-SE" altLang="en-US" sz="1800" dirty="0"/>
              <a:t> (</a:t>
            </a:r>
            <a:r>
              <a:rPr lang="sv-SE" altLang="en-US" sz="1800" dirty="0" err="1"/>
              <a:t>komvux</a:t>
            </a:r>
            <a:r>
              <a:rPr lang="sv-SE" altLang="en-US" sz="1800" dirty="0"/>
              <a:t>)</a:t>
            </a:r>
          </a:p>
          <a:p>
            <a:r>
              <a:rPr lang="sv-SE" altLang="en-US" sz="1800" dirty="0"/>
              <a:t>22- </a:t>
            </a:r>
            <a:r>
              <a:rPr lang="sv-SE" altLang="en-US" sz="1800" dirty="0" err="1"/>
              <a:t>komvux</a:t>
            </a:r>
            <a:r>
              <a:rPr lang="sv-SE" altLang="en-US" sz="1800" dirty="0"/>
              <a:t>, folk </a:t>
            </a:r>
            <a:r>
              <a:rPr lang="sv-SE" altLang="en-US" sz="1800" dirty="0" err="1"/>
              <a:t>high</a:t>
            </a:r>
            <a:r>
              <a:rPr lang="sv-SE" altLang="en-US" sz="1800" dirty="0"/>
              <a:t> </a:t>
            </a:r>
            <a:r>
              <a:rPr lang="sv-SE" altLang="en-US" sz="1800" dirty="0" err="1"/>
              <a:t>school</a:t>
            </a:r>
            <a:r>
              <a:rPr lang="sv-SE" altLang="en-US" sz="1800" dirty="0"/>
              <a:t>, </a:t>
            </a:r>
            <a:r>
              <a:rPr lang="sv-SE" altLang="en-US" sz="1800" dirty="0" err="1"/>
              <a:t>higher</a:t>
            </a:r>
            <a:r>
              <a:rPr lang="sv-SE" altLang="en-US" sz="1800" dirty="0"/>
              <a:t> </a:t>
            </a:r>
            <a:r>
              <a:rPr lang="sv-SE" altLang="en-US" sz="1800" dirty="0" err="1"/>
              <a:t>education</a:t>
            </a:r>
            <a:r>
              <a:rPr lang="sv-SE" altLang="en-US" sz="1800" dirty="0"/>
              <a:t>, </a:t>
            </a:r>
            <a:r>
              <a:rPr lang="sv-SE" altLang="en-US" sz="1800" dirty="0" err="1"/>
              <a:t>other</a:t>
            </a:r>
            <a:r>
              <a:rPr lang="sv-SE" altLang="en-US" sz="1800" dirty="0"/>
              <a:t> forms </a:t>
            </a:r>
            <a:r>
              <a:rPr lang="sv-SE" altLang="en-US" sz="1800" dirty="0" err="1"/>
              <a:t>of</a:t>
            </a:r>
            <a:r>
              <a:rPr lang="sv-SE" altLang="en-US" sz="1800" dirty="0"/>
              <a:t> </a:t>
            </a:r>
            <a:r>
              <a:rPr lang="sv-SE" altLang="en-US" sz="1800" dirty="0" err="1"/>
              <a:t>education</a:t>
            </a:r>
            <a:endParaRPr lang="sv-SE" altLang="en-US" sz="1800" dirty="0"/>
          </a:p>
          <a:p>
            <a:endParaRPr lang="sv-SE" altLang="en-US" sz="1800" dirty="0"/>
          </a:p>
          <a:p>
            <a:endParaRPr lang="en-US" dirty="0"/>
          </a:p>
        </p:txBody>
      </p:sp>
      <p:sp>
        <p:nvSpPr>
          <p:cNvPr id="4" name="Rectangle 2"/>
          <p:cNvSpPr>
            <a:spLocks noGrp="1" noChangeArrowheads="1"/>
          </p:cNvSpPr>
          <p:nvPr>
            <p:ph type="title"/>
          </p:nvPr>
        </p:nvSpPr>
        <p:spPr/>
        <p:txBody>
          <a:bodyPr/>
          <a:lstStyle/>
          <a:p>
            <a:pPr algn="ctr"/>
            <a:r>
              <a:rPr lang="sv-SE" altLang="en-US" sz="2400" dirty="0" err="1" smtClean="0"/>
              <a:t>Education</a:t>
            </a:r>
            <a:endParaRPr lang="sv-SE" altLang="en-US" sz="2400" dirty="0" smtClean="0"/>
          </a:p>
        </p:txBody>
      </p:sp>
    </p:spTree>
    <p:extLst>
      <p:ext uri="{BB962C8B-B14F-4D97-AF65-F5344CB8AC3E}">
        <p14:creationId xmlns:p14="http://schemas.microsoft.com/office/powerpoint/2010/main" val="4019408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2400" dirty="0">
                <a:latin typeface="Times New Roman" panose="02020603050405020304" pitchFamily="18" charset="0"/>
              </a:rPr>
              <a:t>Proportion (%) of those aged 16-27 undergoing education at different ages</a:t>
            </a:r>
            <a:endParaRPr lang="en-US" sz="2400" dirty="0"/>
          </a:p>
        </p:txBody>
      </p:sp>
      <p:pic>
        <p:nvPicPr>
          <p:cNvPr id="4"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621120" y="2346281"/>
            <a:ext cx="5901760" cy="3033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81776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altLang="en-US" sz="2400" dirty="0" err="1"/>
              <a:t>Employment</a:t>
            </a:r>
            <a:endParaRPr lang="en-US" sz="2400" dirty="0"/>
          </a:p>
        </p:txBody>
      </p:sp>
      <p:sp>
        <p:nvSpPr>
          <p:cNvPr id="3" name="Content Placeholder 2"/>
          <p:cNvSpPr>
            <a:spLocks noGrp="1"/>
          </p:cNvSpPr>
          <p:nvPr>
            <p:ph idx="1"/>
          </p:nvPr>
        </p:nvSpPr>
        <p:spPr/>
        <p:txBody>
          <a:bodyPr>
            <a:normAutofit/>
          </a:bodyPr>
          <a:lstStyle/>
          <a:p>
            <a:r>
              <a:rPr lang="sv-SE" altLang="en-US" sz="1800" dirty="0" err="1"/>
              <a:t>Low</a:t>
            </a:r>
            <a:r>
              <a:rPr lang="sv-SE" altLang="en-US" sz="1800" dirty="0"/>
              <a:t> </a:t>
            </a:r>
            <a:r>
              <a:rPr lang="sv-SE" altLang="en-US" sz="1800" dirty="0" err="1"/>
              <a:t>employment</a:t>
            </a:r>
            <a:r>
              <a:rPr lang="sv-SE" altLang="en-US" sz="1800" dirty="0"/>
              <a:t> rates </a:t>
            </a:r>
            <a:r>
              <a:rPr lang="sv-SE" altLang="en-US" sz="1800" dirty="0" err="1"/>
              <a:t>among</a:t>
            </a:r>
            <a:r>
              <a:rPr lang="sv-SE" altLang="en-US" sz="1800" dirty="0"/>
              <a:t> </a:t>
            </a:r>
            <a:r>
              <a:rPr lang="sv-SE" altLang="en-US" sz="1800" dirty="0" err="1"/>
              <a:t>teenagers</a:t>
            </a:r>
            <a:r>
              <a:rPr lang="sv-SE" altLang="en-US" sz="1800" dirty="0"/>
              <a:t>; </a:t>
            </a:r>
            <a:r>
              <a:rPr lang="sv-SE" altLang="en-US" sz="1800" dirty="0" err="1"/>
              <a:t>higher</a:t>
            </a:r>
            <a:r>
              <a:rPr lang="sv-SE" altLang="en-US" sz="1800" dirty="0"/>
              <a:t> for </a:t>
            </a:r>
            <a:r>
              <a:rPr lang="sv-SE" altLang="en-US" sz="1800" dirty="0" err="1"/>
              <a:t>those</a:t>
            </a:r>
            <a:r>
              <a:rPr lang="sv-SE" altLang="en-US" sz="1800" dirty="0"/>
              <a:t> in </a:t>
            </a:r>
            <a:r>
              <a:rPr lang="sv-SE" altLang="en-US" sz="1800" dirty="0" err="1"/>
              <a:t>their</a:t>
            </a:r>
            <a:r>
              <a:rPr lang="sv-SE" altLang="en-US" sz="1800" dirty="0"/>
              <a:t> </a:t>
            </a:r>
            <a:r>
              <a:rPr lang="sv-SE" altLang="en-US" sz="1800" dirty="0" err="1"/>
              <a:t>twenties</a:t>
            </a:r>
            <a:endParaRPr lang="sv-SE" altLang="en-US" sz="1800" dirty="0"/>
          </a:p>
          <a:p>
            <a:r>
              <a:rPr lang="sv-SE" altLang="en-US" sz="1800" dirty="0" err="1"/>
              <a:t>Higher</a:t>
            </a:r>
            <a:r>
              <a:rPr lang="sv-SE" altLang="en-US" sz="1800" dirty="0"/>
              <a:t> </a:t>
            </a:r>
            <a:r>
              <a:rPr lang="sv-SE" altLang="en-US" sz="1800" dirty="0" err="1"/>
              <a:t>employment</a:t>
            </a:r>
            <a:r>
              <a:rPr lang="sv-SE" altLang="en-US" sz="1800" dirty="0"/>
              <a:t> rates </a:t>
            </a:r>
            <a:r>
              <a:rPr lang="sv-SE" altLang="en-US" sz="1800" dirty="0" err="1"/>
              <a:t>among</a:t>
            </a:r>
            <a:r>
              <a:rPr lang="sv-SE" altLang="en-US" sz="1800" dirty="0"/>
              <a:t> men </a:t>
            </a:r>
            <a:r>
              <a:rPr lang="sv-SE" altLang="en-US" sz="1800" dirty="0" err="1"/>
              <a:t>than</a:t>
            </a:r>
            <a:r>
              <a:rPr lang="sv-SE" altLang="en-US" sz="1800" dirty="0"/>
              <a:t> </a:t>
            </a:r>
            <a:r>
              <a:rPr lang="sv-SE" altLang="en-US" sz="1800" dirty="0" err="1"/>
              <a:t>among</a:t>
            </a:r>
            <a:r>
              <a:rPr lang="sv-SE" altLang="en-US" sz="1800" dirty="0"/>
              <a:t> </a:t>
            </a:r>
            <a:r>
              <a:rPr lang="sv-SE" altLang="en-US" sz="1800" dirty="0" err="1"/>
              <a:t>women</a:t>
            </a:r>
            <a:r>
              <a:rPr lang="sv-SE" altLang="en-US" sz="1800" dirty="0"/>
              <a:t> (</a:t>
            </a:r>
            <a:r>
              <a:rPr lang="sv-SE" altLang="en-US" sz="1800" dirty="0" err="1"/>
              <a:t>larger</a:t>
            </a:r>
            <a:r>
              <a:rPr lang="sv-SE" altLang="en-US" sz="1800" dirty="0"/>
              <a:t> </a:t>
            </a:r>
            <a:r>
              <a:rPr lang="sv-SE" altLang="en-US" sz="1800" dirty="0" err="1"/>
              <a:t>differences</a:t>
            </a:r>
            <a:r>
              <a:rPr lang="sv-SE" altLang="en-US" sz="1800" dirty="0"/>
              <a:t> </a:t>
            </a:r>
            <a:r>
              <a:rPr lang="sv-SE" altLang="en-US" sz="1800" dirty="0" err="1"/>
              <a:t>than</a:t>
            </a:r>
            <a:r>
              <a:rPr lang="sv-SE" altLang="en-US" sz="1800" dirty="0"/>
              <a:t> </a:t>
            </a:r>
            <a:r>
              <a:rPr lang="sv-SE" altLang="en-US" sz="1800" dirty="0" err="1"/>
              <a:t>among</a:t>
            </a:r>
            <a:r>
              <a:rPr lang="sv-SE" altLang="en-US" sz="1800" dirty="0"/>
              <a:t> Swedish </a:t>
            </a:r>
            <a:r>
              <a:rPr lang="sv-SE" altLang="en-US" sz="1800" dirty="0" err="1"/>
              <a:t>born</a:t>
            </a:r>
            <a:r>
              <a:rPr lang="sv-SE" altLang="en-US" sz="1800" dirty="0"/>
              <a:t>)</a:t>
            </a:r>
          </a:p>
          <a:p>
            <a:r>
              <a:rPr lang="sv-SE" altLang="en-US" sz="1800" dirty="0" err="1"/>
              <a:t>Concentrated</a:t>
            </a:r>
            <a:r>
              <a:rPr lang="sv-SE" altLang="en-US" sz="1800" dirty="0"/>
              <a:t> to </a:t>
            </a:r>
            <a:r>
              <a:rPr lang="sv-SE" altLang="en-US" sz="1800" dirty="0" err="1"/>
              <a:t>some</a:t>
            </a:r>
            <a:r>
              <a:rPr lang="sv-SE" altLang="en-US" sz="1800" dirty="0"/>
              <a:t> </a:t>
            </a:r>
            <a:r>
              <a:rPr lang="sv-SE" altLang="en-US" sz="1800" dirty="0" err="1"/>
              <a:t>mainly</a:t>
            </a:r>
            <a:r>
              <a:rPr lang="sv-SE" altLang="en-US" sz="1800" dirty="0"/>
              <a:t> </a:t>
            </a:r>
            <a:r>
              <a:rPr lang="sv-SE" altLang="en-US" sz="1800" dirty="0" err="1"/>
              <a:t>unqualified</a:t>
            </a:r>
            <a:r>
              <a:rPr lang="sv-SE" altLang="en-US" sz="1800" dirty="0"/>
              <a:t> </a:t>
            </a:r>
            <a:r>
              <a:rPr lang="sv-SE" altLang="en-US" sz="1800" dirty="0" err="1"/>
              <a:t>occupations</a:t>
            </a:r>
            <a:r>
              <a:rPr lang="sv-SE" altLang="en-US" sz="1800" dirty="0"/>
              <a:t> (different for men and </a:t>
            </a:r>
            <a:r>
              <a:rPr lang="sv-SE" altLang="en-US" sz="1800" dirty="0" err="1"/>
              <a:t>women</a:t>
            </a:r>
            <a:r>
              <a:rPr lang="sv-SE" altLang="en-US" sz="1800" dirty="0"/>
              <a:t>)</a:t>
            </a:r>
          </a:p>
          <a:p>
            <a:r>
              <a:rPr lang="sv-SE" altLang="en-US" sz="1800" dirty="0" err="1"/>
              <a:t>Wage</a:t>
            </a:r>
            <a:r>
              <a:rPr lang="sv-SE" altLang="en-US" sz="1800" dirty="0"/>
              <a:t> </a:t>
            </a:r>
            <a:r>
              <a:rPr lang="sv-SE" altLang="en-US" sz="1800" dirty="0" err="1"/>
              <a:t>income</a:t>
            </a:r>
            <a:r>
              <a:rPr lang="sv-SE" altLang="en-US" sz="1800" dirty="0"/>
              <a:t> </a:t>
            </a:r>
            <a:r>
              <a:rPr lang="sv-SE" altLang="en-US" sz="1800" dirty="0" err="1"/>
              <a:t>increasing</a:t>
            </a:r>
            <a:r>
              <a:rPr lang="sv-SE" altLang="en-US" sz="1800" dirty="0"/>
              <a:t> by age</a:t>
            </a:r>
          </a:p>
          <a:p>
            <a:r>
              <a:rPr lang="sv-SE" altLang="en-US" sz="1800" dirty="0"/>
              <a:t>NEET rates </a:t>
            </a:r>
            <a:r>
              <a:rPr lang="sv-SE" altLang="en-US" sz="1800" dirty="0" err="1"/>
              <a:t>are</a:t>
            </a:r>
            <a:r>
              <a:rPr lang="sv-SE" altLang="en-US" sz="1800" dirty="0"/>
              <a:t> </a:t>
            </a:r>
            <a:r>
              <a:rPr lang="sv-SE" altLang="en-US" sz="1800" dirty="0" err="1"/>
              <a:t>high</a:t>
            </a:r>
            <a:r>
              <a:rPr lang="sv-SE" altLang="en-US" sz="1800" dirty="0"/>
              <a:t> </a:t>
            </a:r>
            <a:r>
              <a:rPr lang="sv-SE" altLang="en-US" sz="1800" dirty="0" err="1"/>
              <a:t>among</a:t>
            </a:r>
            <a:r>
              <a:rPr lang="sv-SE" altLang="en-US" sz="1800" dirty="0"/>
              <a:t> </a:t>
            </a:r>
            <a:r>
              <a:rPr lang="sv-SE" altLang="en-US" sz="1800" dirty="0" err="1"/>
              <a:t>women</a:t>
            </a:r>
            <a:endParaRPr lang="sv-SE" altLang="en-US" sz="1800" dirty="0"/>
          </a:p>
          <a:p>
            <a:pPr marL="0" indent="0">
              <a:buNone/>
            </a:pPr>
            <a:endParaRPr lang="en-US" sz="1800" dirty="0"/>
          </a:p>
        </p:txBody>
      </p:sp>
    </p:spTree>
    <p:extLst>
      <p:ext uri="{BB962C8B-B14F-4D97-AF65-F5344CB8AC3E}">
        <p14:creationId xmlns:p14="http://schemas.microsoft.com/office/powerpoint/2010/main" val="388033319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1800" dirty="0">
                <a:latin typeface="Times New Roman" panose="02020603050405020304" pitchFamily="18" charset="0"/>
              </a:rPr>
              <a:t>Proportion (%) of unaccompanied minors aged 16–27 with employment</a:t>
            </a:r>
            <a:endParaRPr lang="en-US" sz="1800" dirty="0"/>
          </a:p>
        </p:txBody>
      </p:sp>
      <p:pic>
        <p:nvPicPr>
          <p:cNvPr id="4"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621120" y="2220761"/>
            <a:ext cx="5901760" cy="3284841"/>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631915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F9DAB191-0696-4D99-9813-E2ACF77AD2DA}" type="slidenum">
              <a:rPr lang="sv-SE" altLang="en-US"/>
              <a:pPr/>
              <a:t>16</a:t>
            </a:fld>
            <a:endParaRPr lang="sv-SE" altLang="en-US"/>
          </a:p>
        </p:txBody>
      </p:sp>
      <p:sp>
        <p:nvSpPr>
          <p:cNvPr id="66562" name="Rectangle 2"/>
          <p:cNvSpPr>
            <a:spLocks noGrp="1" noChangeArrowheads="1"/>
          </p:cNvSpPr>
          <p:nvPr>
            <p:ph type="title"/>
          </p:nvPr>
        </p:nvSpPr>
        <p:spPr>
          <a:xfrm>
            <a:off x="684213" y="1125538"/>
            <a:ext cx="6848475" cy="795337"/>
          </a:xfrm>
        </p:spPr>
        <p:txBody>
          <a:bodyPr>
            <a:normAutofit/>
          </a:bodyPr>
          <a:lstStyle/>
          <a:p>
            <a:pPr>
              <a:lnSpc>
                <a:spcPts val="2600"/>
              </a:lnSpc>
            </a:pPr>
            <a:r>
              <a:rPr lang="en-GB" altLang="en-US" sz="1800" b="0" dirty="0" smtClean="0">
                <a:latin typeface="Times New Roman" panose="02020603050405020304" pitchFamily="18" charset="0"/>
              </a:rPr>
              <a:t>The average income for those with a salary in 2012 (in SEK thousand), divided by age</a:t>
            </a:r>
            <a:r>
              <a:rPr lang="en-GB" altLang="en-US" dirty="0" smtClean="0"/>
              <a:t> </a:t>
            </a:r>
            <a:endParaRPr lang="sv-SE" altLang="en-US" dirty="0" smtClean="0"/>
          </a:p>
        </p:txBody>
      </p:sp>
      <p:pic>
        <p:nvPicPr>
          <p:cNvPr id="66564" name="Picture 4"/>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2195513" y="2133600"/>
            <a:ext cx="4789487" cy="407828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712064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7F1A4C49-981A-4B01-BC06-17D03CDEA439}" type="slidenum">
              <a:rPr lang="sv-SE" altLang="en-US"/>
              <a:pPr/>
              <a:t>17</a:t>
            </a:fld>
            <a:endParaRPr lang="sv-SE" altLang="en-US"/>
          </a:p>
        </p:txBody>
      </p:sp>
      <p:sp>
        <p:nvSpPr>
          <p:cNvPr id="67586" name="Rectangle 2"/>
          <p:cNvSpPr>
            <a:spLocks noGrp="1" noChangeArrowheads="1"/>
          </p:cNvSpPr>
          <p:nvPr>
            <p:ph type="title"/>
          </p:nvPr>
        </p:nvSpPr>
        <p:spPr>
          <a:xfrm>
            <a:off x="827088" y="1341438"/>
            <a:ext cx="6848475" cy="795337"/>
          </a:xfrm>
        </p:spPr>
        <p:txBody>
          <a:bodyPr>
            <a:normAutofit/>
          </a:bodyPr>
          <a:lstStyle/>
          <a:p>
            <a:pPr>
              <a:lnSpc>
                <a:spcPts val="2600"/>
              </a:lnSpc>
            </a:pPr>
            <a:r>
              <a:rPr lang="en-GB" altLang="en-US" sz="1800" b="0" dirty="0" smtClean="0">
                <a:latin typeface="Times New Roman" panose="02020603050405020304" pitchFamily="18" charset="0"/>
              </a:rPr>
              <a:t>Proportion (%) of those aged 16–27 who are not in employment or education</a:t>
            </a:r>
            <a:r>
              <a:rPr lang="sv-SE" altLang="en-US" dirty="0" smtClean="0"/>
              <a:t> </a:t>
            </a:r>
            <a:r>
              <a:rPr lang="sv-SE" altLang="en-US" sz="1800" b="0" dirty="0" smtClean="0">
                <a:latin typeface="Times New Roman" panose="02020603050405020304" pitchFamily="18" charset="0"/>
              </a:rPr>
              <a:t>(NEET)</a:t>
            </a:r>
          </a:p>
        </p:txBody>
      </p:sp>
      <p:pic>
        <p:nvPicPr>
          <p:cNvPr id="67589" name="Picture 5"/>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1262063" y="2813050"/>
            <a:ext cx="5903912" cy="320198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73356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B40138B0-0B87-4DD4-AADD-8F2F03EDEC40}" type="slidenum">
              <a:rPr lang="sv-SE" altLang="en-US"/>
              <a:pPr/>
              <a:t>18</a:t>
            </a:fld>
            <a:endParaRPr lang="sv-SE" altLang="en-US"/>
          </a:p>
        </p:txBody>
      </p:sp>
      <p:sp>
        <p:nvSpPr>
          <p:cNvPr id="68610" name="Rectangle 2"/>
          <p:cNvSpPr>
            <a:spLocks noGrp="1" noChangeArrowheads="1"/>
          </p:cNvSpPr>
          <p:nvPr>
            <p:ph type="title"/>
          </p:nvPr>
        </p:nvSpPr>
        <p:spPr>
          <a:xfrm>
            <a:off x="684213" y="908050"/>
            <a:ext cx="6848475" cy="795338"/>
          </a:xfrm>
        </p:spPr>
        <p:txBody>
          <a:bodyPr/>
          <a:lstStyle/>
          <a:p>
            <a:pPr algn="ctr"/>
            <a:r>
              <a:rPr lang="sv-SE" altLang="en-US" sz="2400" dirty="0" err="1" smtClean="0"/>
              <a:t>Factors</a:t>
            </a:r>
            <a:r>
              <a:rPr lang="sv-SE" altLang="en-US" sz="2400" dirty="0" smtClean="0"/>
              <a:t> </a:t>
            </a:r>
            <a:r>
              <a:rPr lang="sv-SE" altLang="en-US" sz="2400" dirty="0" err="1" smtClean="0"/>
              <a:t>influencing</a:t>
            </a:r>
            <a:r>
              <a:rPr lang="sv-SE" altLang="en-US" sz="2400" dirty="0" smtClean="0"/>
              <a:t> </a:t>
            </a:r>
            <a:r>
              <a:rPr lang="sv-SE" altLang="en-US" sz="2400" dirty="0" err="1" smtClean="0"/>
              <a:t>employment</a:t>
            </a:r>
            <a:r>
              <a:rPr lang="sv-SE" altLang="en-US" sz="2400" dirty="0" smtClean="0"/>
              <a:t> I</a:t>
            </a:r>
          </a:p>
        </p:txBody>
      </p:sp>
      <p:sp>
        <p:nvSpPr>
          <p:cNvPr id="68611" name="Rectangle 3"/>
          <p:cNvSpPr>
            <a:spLocks noGrp="1" noChangeArrowheads="1"/>
          </p:cNvSpPr>
          <p:nvPr>
            <p:ph type="body" idx="1"/>
          </p:nvPr>
        </p:nvSpPr>
        <p:spPr>
          <a:xfrm>
            <a:off x="755650" y="1988841"/>
            <a:ext cx="6848475" cy="4221460"/>
          </a:xfrm>
          <a:noFill/>
        </p:spPr>
        <p:txBody>
          <a:bodyPr>
            <a:normAutofit fontScale="55000" lnSpcReduction="20000"/>
          </a:bodyPr>
          <a:lstStyle/>
          <a:p>
            <a:pPr algn="ctr">
              <a:buFontTx/>
              <a:buNone/>
            </a:pPr>
            <a:r>
              <a:rPr lang="sv-SE" altLang="en-US" dirty="0" err="1" smtClean="0"/>
              <a:t>Estimations</a:t>
            </a:r>
            <a:r>
              <a:rPr lang="sv-SE" altLang="en-US" dirty="0" smtClean="0"/>
              <a:t> </a:t>
            </a:r>
            <a:r>
              <a:rPr lang="sv-SE" altLang="en-US" dirty="0" err="1" smtClean="0"/>
              <a:t>with</a:t>
            </a:r>
            <a:r>
              <a:rPr lang="sv-SE" altLang="en-US" dirty="0" smtClean="0"/>
              <a:t> </a:t>
            </a:r>
            <a:r>
              <a:rPr lang="sv-SE" altLang="en-US" dirty="0" err="1" smtClean="0"/>
              <a:t>only</a:t>
            </a:r>
            <a:r>
              <a:rPr lang="sv-SE" altLang="en-US" dirty="0" smtClean="0"/>
              <a:t> </a:t>
            </a:r>
            <a:r>
              <a:rPr lang="sv-SE" altLang="en-US" dirty="0" err="1" smtClean="0"/>
              <a:t>unaccompanied</a:t>
            </a:r>
            <a:r>
              <a:rPr lang="sv-SE" altLang="en-US" dirty="0" smtClean="0"/>
              <a:t> </a:t>
            </a:r>
            <a:r>
              <a:rPr lang="sv-SE" altLang="en-US" dirty="0" err="1" smtClean="0"/>
              <a:t>children</a:t>
            </a:r>
            <a:r>
              <a:rPr lang="sv-SE" altLang="en-US" dirty="0" smtClean="0"/>
              <a:t> (</a:t>
            </a:r>
            <a:r>
              <a:rPr lang="sv-SE" altLang="en-US" dirty="0" err="1" smtClean="0"/>
              <a:t>probit</a:t>
            </a:r>
            <a:r>
              <a:rPr lang="sv-SE" altLang="en-US" dirty="0" smtClean="0"/>
              <a:t>); all, men, </a:t>
            </a:r>
            <a:r>
              <a:rPr lang="sv-SE" altLang="en-US" dirty="0" err="1" smtClean="0"/>
              <a:t>women</a:t>
            </a:r>
            <a:endParaRPr lang="sv-SE" altLang="en-US" dirty="0" smtClean="0"/>
          </a:p>
          <a:p>
            <a:r>
              <a:rPr lang="sv-SE" altLang="en-US" dirty="0" smtClean="0"/>
              <a:t>Gender, age, </a:t>
            </a:r>
            <a:r>
              <a:rPr lang="sv-SE" altLang="en-US" dirty="0" err="1" smtClean="0"/>
              <a:t>education</a:t>
            </a:r>
            <a:r>
              <a:rPr lang="sv-SE" altLang="en-US" dirty="0" smtClean="0"/>
              <a:t>, </a:t>
            </a:r>
            <a:r>
              <a:rPr lang="sv-SE" altLang="en-US" dirty="0" err="1" smtClean="0"/>
              <a:t>taking</a:t>
            </a:r>
            <a:r>
              <a:rPr lang="sv-SE" altLang="en-US" dirty="0" smtClean="0"/>
              <a:t> part in  </a:t>
            </a:r>
            <a:r>
              <a:rPr lang="sv-SE" altLang="en-US" dirty="0" err="1" smtClean="0"/>
              <a:t>education</a:t>
            </a:r>
            <a:r>
              <a:rPr lang="sv-SE" altLang="en-US" dirty="0" smtClean="0"/>
              <a:t>, civil status</a:t>
            </a:r>
          </a:p>
          <a:p>
            <a:r>
              <a:rPr lang="sv-SE" altLang="en-US" dirty="0" smtClean="0"/>
              <a:t>Days </a:t>
            </a:r>
            <a:r>
              <a:rPr lang="sv-SE" altLang="en-US" dirty="0" err="1" smtClean="0"/>
              <a:t>registered</a:t>
            </a:r>
            <a:r>
              <a:rPr lang="sv-SE" altLang="en-US" dirty="0" smtClean="0"/>
              <a:t> in Sweden (+)</a:t>
            </a:r>
          </a:p>
          <a:p>
            <a:r>
              <a:rPr lang="sv-SE" altLang="en-US" dirty="0" smtClean="0"/>
              <a:t>Parents joining (-)</a:t>
            </a:r>
          </a:p>
          <a:p>
            <a:r>
              <a:rPr lang="sv-SE" altLang="en-US" dirty="0" smtClean="0"/>
              <a:t>First year (-)</a:t>
            </a:r>
          </a:p>
          <a:p>
            <a:r>
              <a:rPr lang="sv-SE" altLang="en-US" dirty="0" smtClean="0"/>
              <a:t>Region in Sweden (Stockholm +)</a:t>
            </a:r>
          </a:p>
          <a:p>
            <a:r>
              <a:rPr lang="sv-SE" altLang="en-US" dirty="0" smtClean="0"/>
              <a:t>Moving (-)</a:t>
            </a:r>
          </a:p>
          <a:p>
            <a:r>
              <a:rPr lang="sv-SE" altLang="en-US" dirty="0" smtClean="0"/>
              <a:t>Country </a:t>
            </a:r>
            <a:r>
              <a:rPr lang="sv-SE" altLang="en-US" dirty="0" err="1" smtClean="0"/>
              <a:t>of</a:t>
            </a:r>
            <a:r>
              <a:rPr lang="sv-SE" altLang="en-US" dirty="0" smtClean="0"/>
              <a:t> </a:t>
            </a:r>
            <a:r>
              <a:rPr lang="sv-SE" altLang="en-US" dirty="0" err="1" smtClean="0"/>
              <a:t>origin</a:t>
            </a:r>
            <a:r>
              <a:rPr lang="sv-SE" altLang="en-US" dirty="0" smtClean="0"/>
              <a:t> (Afghanistan +)</a:t>
            </a:r>
          </a:p>
          <a:p>
            <a:pPr>
              <a:buFontTx/>
              <a:buNone/>
            </a:pPr>
            <a:endParaRPr lang="sv-SE" altLang="en-US" dirty="0" smtClean="0"/>
          </a:p>
          <a:p>
            <a:endParaRPr lang="sv-SE" altLang="en-US" dirty="0" smtClean="0"/>
          </a:p>
          <a:p>
            <a:pPr>
              <a:buFontTx/>
              <a:buNone/>
            </a:pPr>
            <a:endParaRPr lang="sv-SE" altLang="en-US" dirty="0" smtClean="0"/>
          </a:p>
          <a:p>
            <a:endParaRPr lang="sv-SE" altLang="en-US" dirty="0" smtClean="0"/>
          </a:p>
          <a:p>
            <a:endParaRPr lang="sv-SE" altLang="en-US" dirty="0" smtClean="0"/>
          </a:p>
          <a:p>
            <a:pPr>
              <a:buFontTx/>
              <a:buNone/>
            </a:pPr>
            <a:r>
              <a:rPr lang="sv-SE" altLang="en-US" dirty="0" smtClean="0"/>
              <a:t>	</a:t>
            </a:r>
          </a:p>
        </p:txBody>
      </p:sp>
    </p:spTree>
    <p:extLst>
      <p:ext uri="{BB962C8B-B14F-4D97-AF65-F5344CB8AC3E}">
        <p14:creationId xmlns:p14="http://schemas.microsoft.com/office/powerpoint/2010/main" val="270996490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2AFF012E-5FEC-4E98-9EDD-015800D29CEC}" type="slidenum">
              <a:rPr lang="sv-SE" altLang="en-US"/>
              <a:pPr/>
              <a:t>19</a:t>
            </a:fld>
            <a:endParaRPr lang="sv-SE" altLang="en-US"/>
          </a:p>
        </p:txBody>
      </p:sp>
      <p:sp>
        <p:nvSpPr>
          <p:cNvPr id="70658" name="Rectangle 2"/>
          <p:cNvSpPr>
            <a:spLocks noGrp="1" noChangeArrowheads="1"/>
          </p:cNvSpPr>
          <p:nvPr>
            <p:ph type="title"/>
          </p:nvPr>
        </p:nvSpPr>
        <p:spPr>
          <a:xfrm>
            <a:off x="684213" y="908720"/>
            <a:ext cx="6848475" cy="795338"/>
          </a:xfrm>
        </p:spPr>
        <p:txBody>
          <a:bodyPr/>
          <a:lstStyle/>
          <a:p>
            <a:r>
              <a:rPr lang="sv-SE" altLang="en-US" sz="2400" dirty="0" err="1" smtClean="0"/>
              <a:t>Factors</a:t>
            </a:r>
            <a:r>
              <a:rPr lang="sv-SE" altLang="en-US" sz="2400" dirty="0" smtClean="0"/>
              <a:t> </a:t>
            </a:r>
            <a:r>
              <a:rPr lang="sv-SE" altLang="en-US" sz="2400" dirty="0" err="1" smtClean="0"/>
              <a:t>influencing</a:t>
            </a:r>
            <a:r>
              <a:rPr lang="sv-SE" altLang="en-US" sz="2400" dirty="0" smtClean="0"/>
              <a:t> </a:t>
            </a:r>
            <a:r>
              <a:rPr lang="sv-SE" altLang="en-US" sz="2400" dirty="0" err="1" smtClean="0"/>
              <a:t>employment</a:t>
            </a:r>
            <a:r>
              <a:rPr lang="sv-SE" altLang="en-US" sz="2400" dirty="0" smtClean="0"/>
              <a:t> II</a:t>
            </a:r>
          </a:p>
        </p:txBody>
      </p:sp>
      <p:sp>
        <p:nvSpPr>
          <p:cNvPr id="70659" name="Rectangle 3"/>
          <p:cNvSpPr>
            <a:spLocks noGrp="1" noChangeArrowheads="1"/>
          </p:cNvSpPr>
          <p:nvPr>
            <p:ph type="body" idx="1"/>
          </p:nvPr>
        </p:nvSpPr>
        <p:spPr>
          <a:xfrm>
            <a:off x="611188" y="1989138"/>
            <a:ext cx="6848475" cy="4257675"/>
          </a:xfrm>
          <a:noFill/>
        </p:spPr>
        <p:txBody>
          <a:bodyPr>
            <a:normAutofit/>
          </a:bodyPr>
          <a:lstStyle/>
          <a:p>
            <a:pPr algn="ctr">
              <a:buFontTx/>
              <a:buNone/>
            </a:pPr>
            <a:r>
              <a:rPr lang="sv-SE" altLang="en-US" sz="1900" dirty="0" err="1" smtClean="0"/>
              <a:t>Estimations</a:t>
            </a:r>
            <a:r>
              <a:rPr lang="sv-SE" altLang="en-US" sz="1900" dirty="0" smtClean="0"/>
              <a:t> </a:t>
            </a:r>
            <a:r>
              <a:rPr lang="sv-SE" altLang="en-US" sz="1900" dirty="0" err="1" smtClean="0"/>
              <a:t>with</a:t>
            </a:r>
            <a:r>
              <a:rPr lang="sv-SE" altLang="en-US" sz="1900" dirty="0" smtClean="0"/>
              <a:t> </a:t>
            </a:r>
            <a:r>
              <a:rPr lang="sv-SE" altLang="en-US" sz="1900" dirty="0" err="1" smtClean="0"/>
              <a:t>unaccompanied</a:t>
            </a:r>
            <a:r>
              <a:rPr lang="sv-SE" altLang="en-US" sz="1900" dirty="0" smtClean="0"/>
              <a:t> </a:t>
            </a:r>
            <a:r>
              <a:rPr lang="sv-SE" altLang="en-US" sz="1900" dirty="0" err="1" smtClean="0"/>
              <a:t>children</a:t>
            </a:r>
            <a:r>
              <a:rPr lang="sv-SE" altLang="en-US" sz="1900" dirty="0" smtClean="0"/>
              <a:t> and </a:t>
            </a:r>
            <a:r>
              <a:rPr lang="sv-SE" altLang="en-US" sz="1900" dirty="0" err="1" smtClean="0"/>
              <a:t>comparison</a:t>
            </a:r>
            <a:r>
              <a:rPr lang="sv-SE" altLang="en-US" sz="1900" dirty="0" smtClean="0"/>
              <a:t> </a:t>
            </a:r>
            <a:r>
              <a:rPr lang="sv-SE" altLang="en-US" sz="1900" dirty="0" err="1" smtClean="0"/>
              <a:t>group</a:t>
            </a:r>
            <a:r>
              <a:rPr lang="sv-SE" altLang="en-US" sz="1900" dirty="0" smtClean="0"/>
              <a:t>; (</a:t>
            </a:r>
            <a:r>
              <a:rPr lang="sv-SE" altLang="en-US" sz="1900" dirty="0" err="1" smtClean="0"/>
              <a:t>probit</a:t>
            </a:r>
            <a:r>
              <a:rPr lang="sv-SE" altLang="en-US" sz="1900" dirty="0" smtClean="0"/>
              <a:t>); all, men, </a:t>
            </a:r>
            <a:r>
              <a:rPr lang="sv-SE" altLang="en-US" sz="1900" dirty="0" err="1" smtClean="0"/>
              <a:t>women</a:t>
            </a:r>
            <a:endParaRPr lang="sv-SE" altLang="en-US" sz="1900" dirty="0" smtClean="0"/>
          </a:p>
          <a:p>
            <a:r>
              <a:rPr lang="sv-SE" altLang="en-US" sz="1900" dirty="0" err="1" smtClean="0"/>
              <a:t>Unaccompanied</a:t>
            </a:r>
            <a:r>
              <a:rPr lang="sv-SE" altLang="en-US" sz="1900" dirty="0" smtClean="0"/>
              <a:t> </a:t>
            </a:r>
            <a:r>
              <a:rPr lang="sv-SE" altLang="en-US" sz="1900" dirty="0" err="1" smtClean="0"/>
              <a:t>child</a:t>
            </a:r>
            <a:r>
              <a:rPr lang="sv-SE" altLang="en-US" sz="1900" dirty="0" smtClean="0"/>
              <a:t> (+ for men)</a:t>
            </a:r>
          </a:p>
          <a:p>
            <a:r>
              <a:rPr lang="sv-SE" altLang="en-US" sz="1900" dirty="0" smtClean="0"/>
              <a:t>Gender, age, </a:t>
            </a:r>
            <a:r>
              <a:rPr lang="sv-SE" altLang="en-US" sz="1900" dirty="0" err="1" smtClean="0"/>
              <a:t>education</a:t>
            </a:r>
            <a:r>
              <a:rPr lang="sv-SE" altLang="en-US" sz="1900" dirty="0" smtClean="0"/>
              <a:t>, </a:t>
            </a:r>
            <a:r>
              <a:rPr lang="sv-SE" altLang="en-US" sz="1900" dirty="0" err="1" smtClean="0"/>
              <a:t>taking</a:t>
            </a:r>
            <a:r>
              <a:rPr lang="sv-SE" altLang="en-US" sz="1900" dirty="0" smtClean="0"/>
              <a:t> part in  </a:t>
            </a:r>
            <a:r>
              <a:rPr lang="sv-SE" altLang="en-US" sz="1900" dirty="0" err="1" smtClean="0"/>
              <a:t>education</a:t>
            </a:r>
            <a:r>
              <a:rPr lang="sv-SE" altLang="en-US" sz="1900" dirty="0" smtClean="0"/>
              <a:t>, civil status</a:t>
            </a:r>
          </a:p>
          <a:p>
            <a:r>
              <a:rPr lang="sv-SE" altLang="en-US" sz="1900" dirty="0" smtClean="0"/>
              <a:t>Days registered in Sweden (+)</a:t>
            </a:r>
          </a:p>
          <a:p>
            <a:r>
              <a:rPr lang="sv-SE" altLang="en-US" sz="1900" dirty="0" smtClean="0"/>
              <a:t>First year (-)</a:t>
            </a:r>
          </a:p>
          <a:p>
            <a:r>
              <a:rPr lang="sv-SE" altLang="en-US" sz="1900" dirty="0" smtClean="0"/>
              <a:t>Moving (-)</a:t>
            </a:r>
          </a:p>
          <a:p>
            <a:r>
              <a:rPr lang="sv-SE" altLang="en-US" sz="1900" dirty="0" smtClean="0"/>
              <a:t>Region in Sweden (Stockholm +)</a:t>
            </a:r>
          </a:p>
          <a:p>
            <a:r>
              <a:rPr lang="sv-SE" altLang="en-US" sz="1900" dirty="0" smtClean="0"/>
              <a:t>Country </a:t>
            </a:r>
            <a:r>
              <a:rPr lang="sv-SE" altLang="en-US" sz="1900" dirty="0" err="1" smtClean="0"/>
              <a:t>of</a:t>
            </a:r>
            <a:r>
              <a:rPr lang="sv-SE" altLang="en-US" sz="1900" dirty="0" smtClean="0"/>
              <a:t> </a:t>
            </a:r>
            <a:r>
              <a:rPr lang="sv-SE" altLang="en-US" sz="1900" dirty="0" err="1" smtClean="0"/>
              <a:t>origin</a:t>
            </a:r>
            <a:r>
              <a:rPr lang="sv-SE" altLang="en-US" sz="1900" dirty="0" smtClean="0"/>
              <a:t> (Afghanistan + for all </a:t>
            </a:r>
            <a:r>
              <a:rPr lang="sv-SE" altLang="en-US" sz="1900" dirty="0" err="1" smtClean="0"/>
              <a:t>groups</a:t>
            </a:r>
            <a:r>
              <a:rPr lang="sv-SE" altLang="en-US" sz="1900" dirty="0" smtClean="0"/>
              <a:t> </a:t>
            </a:r>
            <a:r>
              <a:rPr lang="sv-SE" altLang="en-US" sz="1900" dirty="0" err="1" smtClean="0"/>
              <a:t>except</a:t>
            </a:r>
            <a:r>
              <a:rPr lang="sv-SE" altLang="en-US" sz="1900" dirty="0" smtClean="0"/>
              <a:t> </a:t>
            </a:r>
            <a:r>
              <a:rPr lang="sv-SE" altLang="en-US" sz="1900" dirty="0" err="1" smtClean="0"/>
              <a:t>Europe</a:t>
            </a:r>
            <a:r>
              <a:rPr lang="sv-SE" altLang="en-US" sz="1900" dirty="0" smtClean="0"/>
              <a:t>)</a:t>
            </a:r>
          </a:p>
          <a:p>
            <a:endParaRPr lang="sv-SE" altLang="en-US" dirty="0" smtClean="0"/>
          </a:p>
        </p:txBody>
      </p:sp>
    </p:spTree>
    <p:extLst>
      <p:ext uri="{BB962C8B-B14F-4D97-AF65-F5344CB8AC3E}">
        <p14:creationId xmlns:p14="http://schemas.microsoft.com/office/powerpoint/2010/main" val="29754851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692696"/>
            <a:ext cx="8229600" cy="5433467"/>
          </a:xfrm>
        </p:spPr>
        <p:txBody>
          <a:bodyPr>
            <a:normAutofit/>
          </a:bodyPr>
          <a:lstStyle/>
          <a:p>
            <a:pPr marL="0" indent="0">
              <a:buNone/>
            </a:pPr>
            <a:r>
              <a:rPr lang="en-US" sz="1400" dirty="0" smtClean="0"/>
              <a:t>       </a:t>
            </a:r>
          </a:p>
          <a:p>
            <a:pPr marL="0" indent="0">
              <a:buNone/>
            </a:pPr>
            <a:r>
              <a:rPr lang="en-US" sz="1400" dirty="0" smtClean="0"/>
              <a:t>  </a:t>
            </a:r>
            <a:r>
              <a:rPr lang="en-US" sz="3000" dirty="0"/>
              <a:t>Outline</a:t>
            </a:r>
          </a:p>
          <a:p>
            <a:pPr marL="0" indent="0">
              <a:buNone/>
            </a:pPr>
            <a:endParaRPr lang="en-US" sz="2000" dirty="0"/>
          </a:p>
          <a:p>
            <a:r>
              <a:rPr lang="en-US" sz="2200" dirty="0"/>
              <a:t>Background &amp; </a:t>
            </a:r>
            <a:r>
              <a:rPr lang="en-US" sz="2200" dirty="0" smtClean="0"/>
              <a:t>Introduction</a:t>
            </a:r>
          </a:p>
          <a:p>
            <a:pPr marL="0" indent="0">
              <a:buNone/>
            </a:pPr>
            <a:r>
              <a:rPr lang="en-US" sz="2400" dirty="0"/>
              <a:t> </a:t>
            </a:r>
            <a:r>
              <a:rPr lang="en-US" sz="2400" dirty="0" smtClean="0"/>
              <a:t>     - </a:t>
            </a:r>
            <a:r>
              <a:rPr lang="en-US" sz="1900" dirty="0" smtClean="0"/>
              <a:t>Why </a:t>
            </a:r>
            <a:r>
              <a:rPr lang="en-US" sz="1900" dirty="0"/>
              <a:t>Sweden</a:t>
            </a:r>
          </a:p>
          <a:p>
            <a:pPr marL="0" indent="0">
              <a:buNone/>
            </a:pPr>
            <a:r>
              <a:rPr lang="en-US" sz="1900" dirty="0"/>
              <a:t>     </a:t>
            </a:r>
            <a:r>
              <a:rPr lang="en-US" sz="1900" dirty="0" smtClean="0"/>
              <a:t>  -  </a:t>
            </a:r>
            <a:r>
              <a:rPr lang="en-US" sz="1900" dirty="0"/>
              <a:t>Identification and visibility</a:t>
            </a:r>
          </a:p>
          <a:p>
            <a:r>
              <a:rPr lang="sv-SE" sz="2200" dirty="0" smtClean="0"/>
              <a:t>Data / Project</a:t>
            </a:r>
          </a:p>
          <a:p>
            <a:r>
              <a:rPr lang="en-US" sz="2200" dirty="0" smtClean="0"/>
              <a:t>Overview/Trends</a:t>
            </a:r>
            <a:r>
              <a:rPr lang="en-US" sz="2200" dirty="0"/>
              <a:t>:      </a:t>
            </a:r>
          </a:p>
          <a:p>
            <a:pPr marL="0" indent="0">
              <a:buNone/>
            </a:pPr>
            <a:r>
              <a:rPr lang="en-US" sz="2000" dirty="0"/>
              <a:t>     </a:t>
            </a:r>
            <a:r>
              <a:rPr lang="en-US" sz="2000" dirty="0" smtClean="0"/>
              <a:t>  - </a:t>
            </a:r>
            <a:r>
              <a:rPr lang="en-US" sz="1900" dirty="0" smtClean="0"/>
              <a:t>Gender, age, country of origin, where they live in Sweden</a:t>
            </a:r>
          </a:p>
          <a:p>
            <a:pPr marL="0" indent="0">
              <a:buNone/>
            </a:pPr>
            <a:r>
              <a:rPr lang="en-US" sz="1900" dirty="0" smtClean="0"/>
              <a:t>        - Education</a:t>
            </a:r>
          </a:p>
          <a:p>
            <a:pPr marL="0" indent="0">
              <a:buNone/>
            </a:pPr>
            <a:r>
              <a:rPr lang="en-US" sz="1900" dirty="0" smtClean="0"/>
              <a:t>        - Employment</a:t>
            </a:r>
          </a:p>
          <a:p>
            <a:pPr marL="0" indent="0">
              <a:buNone/>
            </a:pPr>
            <a:r>
              <a:rPr lang="sv-SE" sz="1900" dirty="0" smtClean="0"/>
              <a:t>        - </a:t>
            </a:r>
            <a:r>
              <a:rPr lang="sv-SE" sz="1900" dirty="0" err="1"/>
              <a:t>I</a:t>
            </a:r>
            <a:r>
              <a:rPr lang="sv-SE" sz="1900" dirty="0" err="1" smtClean="0"/>
              <a:t>ncome</a:t>
            </a:r>
            <a:endParaRPr lang="en-US" sz="1900" dirty="0"/>
          </a:p>
          <a:p>
            <a:r>
              <a:rPr lang="sv-SE" sz="2200" dirty="0" err="1" smtClean="0"/>
              <a:t>Conclusions</a:t>
            </a:r>
            <a:endParaRPr lang="en-US" sz="2200" dirty="0"/>
          </a:p>
          <a:p>
            <a:pPr marL="0" indent="0">
              <a:buNone/>
            </a:pPr>
            <a:r>
              <a:rPr lang="en-US" sz="1400" dirty="0" smtClean="0"/>
              <a:t>       </a:t>
            </a:r>
          </a:p>
          <a:p>
            <a:endParaRPr lang="en-US" sz="1400" dirty="0" smtClean="0"/>
          </a:p>
          <a:p>
            <a:endParaRPr lang="en-US" sz="1400" dirty="0" smtClean="0"/>
          </a:p>
          <a:p>
            <a:endParaRPr lang="en-US" sz="1400" dirty="0"/>
          </a:p>
        </p:txBody>
      </p:sp>
    </p:spTree>
    <p:extLst>
      <p:ext uri="{BB962C8B-B14F-4D97-AF65-F5344CB8AC3E}">
        <p14:creationId xmlns:p14="http://schemas.microsoft.com/office/powerpoint/2010/main" val="249975430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10472A44-9935-48A8-84A9-B552C7188269}" type="slidenum">
              <a:rPr lang="sv-SE" altLang="en-US"/>
              <a:pPr/>
              <a:t>20</a:t>
            </a:fld>
            <a:endParaRPr lang="sv-SE" altLang="en-US"/>
          </a:p>
        </p:txBody>
      </p:sp>
      <p:sp>
        <p:nvSpPr>
          <p:cNvPr id="69634" name="Rectangle 2"/>
          <p:cNvSpPr>
            <a:spLocks noGrp="1" noChangeArrowheads="1"/>
          </p:cNvSpPr>
          <p:nvPr>
            <p:ph type="title"/>
          </p:nvPr>
        </p:nvSpPr>
        <p:spPr>
          <a:xfrm>
            <a:off x="755650" y="1196975"/>
            <a:ext cx="6848475" cy="795338"/>
          </a:xfrm>
        </p:spPr>
        <p:txBody>
          <a:bodyPr/>
          <a:lstStyle/>
          <a:p>
            <a:pPr algn="ctr"/>
            <a:r>
              <a:rPr lang="sv-SE" altLang="en-US" sz="2400" dirty="0" err="1" smtClean="0">
                <a:latin typeface="Times New Roman" panose="02020603050405020304" pitchFamily="18" charset="0"/>
              </a:rPr>
              <a:t>Wage</a:t>
            </a:r>
            <a:r>
              <a:rPr lang="sv-SE" altLang="en-US" sz="2400" dirty="0" smtClean="0">
                <a:latin typeface="Times New Roman" panose="02020603050405020304" pitchFamily="18" charset="0"/>
              </a:rPr>
              <a:t> </a:t>
            </a:r>
            <a:r>
              <a:rPr lang="sv-SE" altLang="en-US" sz="2400" dirty="0" err="1" smtClean="0">
                <a:latin typeface="Times New Roman" panose="02020603050405020304" pitchFamily="18" charset="0"/>
              </a:rPr>
              <a:t>income</a:t>
            </a:r>
            <a:r>
              <a:rPr lang="sv-SE" altLang="en-US" sz="2400" dirty="0" smtClean="0">
                <a:latin typeface="Times New Roman" panose="02020603050405020304" pitchFamily="18" charset="0"/>
              </a:rPr>
              <a:t> </a:t>
            </a:r>
            <a:r>
              <a:rPr lang="sv-SE" altLang="en-US" sz="2400" dirty="0" err="1" smtClean="0">
                <a:latin typeface="Times New Roman" panose="02020603050405020304" pitchFamily="18" charset="0"/>
              </a:rPr>
              <a:t>equations</a:t>
            </a:r>
            <a:r>
              <a:rPr lang="sv-SE" altLang="en-US" sz="2400" dirty="0" smtClean="0">
                <a:latin typeface="Times New Roman" panose="02020603050405020304" pitchFamily="18" charset="0"/>
              </a:rPr>
              <a:t> (log </a:t>
            </a:r>
            <a:r>
              <a:rPr lang="sv-SE" altLang="en-US" sz="2400" dirty="0" err="1" smtClean="0">
                <a:latin typeface="Times New Roman" panose="02020603050405020304" pitchFamily="18" charset="0"/>
              </a:rPr>
              <a:t>wage</a:t>
            </a:r>
            <a:r>
              <a:rPr lang="sv-SE" altLang="en-US" sz="2400" dirty="0" smtClean="0">
                <a:latin typeface="Times New Roman" panose="02020603050405020304" pitchFamily="18" charset="0"/>
              </a:rPr>
              <a:t>)</a:t>
            </a:r>
          </a:p>
        </p:txBody>
      </p:sp>
      <p:sp>
        <p:nvSpPr>
          <p:cNvPr id="69635" name="Rectangle 3"/>
          <p:cNvSpPr>
            <a:spLocks noGrp="1" noChangeArrowheads="1"/>
          </p:cNvSpPr>
          <p:nvPr>
            <p:ph type="body" idx="1"/>
          </p:nvPr>
        </p:nvSpPr>
        <p:spPr>
          <a:xfrm>
            <a:off x="827088" y="2205038"/>
            <a:ext cx="6848475" cy="3214687"/>
          </a:xfrm>
        </p:spPr>
        <p:txBody>
          <a:bodyPr>
            <a:normAutofit/>
          </a:bodyPr>
          <a:lstStyle/>
          <a:p>
            <a:pPr algn="ctr">
              <a:buFontTx/>
              <a:buNone/>
            </a:pPr>
            <a:r>
              <a:rPr lang="sv-SE" altLang="en-US" sz="1800" dirty="0" err="1" smtClean="0"/>
              <a:t>Estimations</a:t>
            </a:r>
            <a:r>
              <a:rPr lang="sv-SE" altLang="en-US" sz="1800" dirty="0" smtClean="0"/>
              <a:t> </a:t>
            </a:r>
            <a:r>
              <a:rPr lang="sv-SE" altLang="en-US" sz="1800" dirty="0" err="1" smtClean="0"/>
              <a:t>with</a:t>
            </a:r>
            <a:r>
              <a:rPr lang="sv-SE" altLang="en-US" sz="1800" dirty="0" smtClean="0"/>
              <a:t> </a:t>
            </a:r>
            <a:r>
              <a:rPr lang="sv-SE" altLang="en-US" sz="1800" dirty="0" err="1" smtClean="0"/>
              <a:t>only</a:t>
            </a:r>
            <a:r>
              <a:rPr lang="sv-SE" altLang="en-US" sz="1800" dirty="0" smtClean="0"/>
              <a:t> </a:t>
            </a:r>
            <a:r>
              <a:rPr lang="sv-SE" altLang="en-US" sz="1800" dirty="0" err="1" smtClean="0"/>
              <a:t>unaccompanied</a:t>
            </a:r>
            <a:r>
              <a:rPr lang="sv-SE" altLang="en-US" sz="1800" dirty="0" smtClean="0"/>
              <a:t> </a:t>
            </a:r>
            <a:r>
              <a:rPr lang="sv-SE" altLang="en-US" sz="1800" dirty="0" err="1" smtClean="0"/>
              <a:t>children</a:t>
            </a:r>
            <a:r>
              <a:rPr lang="sv-SE" altLang="en-US" sz="1800" dirty="0" smtClean="0"/>
              <a:t> (</a:t>
            </a:r>
            <a:r>
              <a:rPr lang="sv-SE" altLang="en-US" sz="1800" dirty="0" err="1" smtClean="0"/>
              <a:t>ols</a:t>
            </a:r>
            <a:r>
              <a:rPr lang="sv-SE" altLang="en-US" sz="1800" dirty="0" smtClean="0"/>
              <a:t>); all, men, </a:t>
            </a:r>
            <a:r>
              <a:rPr lang="sv-SE" altLang="en-US" sz="1800" dirty="0" err="1" smtClean="0"/>
              <a:t>women</a:t>
            </a:r>
            <a:endParaRPr lang="sv-SE" altLang="en-US" sz="1800" dirty="0" smtClean="0"/>
          </a:p>
          <a:p>
            <a:r>
              <a:rPr lang="sv-SE" altLang="en-US" sz="1800" dirty="0" smtClean="0"/>
              <a:t>Gender, age, </a:t>
            </a:r>
            <a:r>
              <a:rPr lang="sv-SE" altLang="en-US" sz="1800" dirty="0" err="1" smtClean="0"/>
              <a:t>education</a:t>
            </a:r>
            <a:r>
              <a:rPr lang="sv-SE" altLang="en-US" sz="1800" dirty="0" smtClean="0"/>
              <a:t>, </a:t>
            </a:r>
            <a:r>
              <a:rPr lang="sv-SE" altLang="en-US" sz="1800" dirty="0" err="1" smtClean="0"/>
              <a:t>taking</a:t>
            </a:r>
            <a:r>
              <a:rPr lang="sv-SE" altLang="en-US" sz="1800" dirty="0" smtClean="0"/>
              <a:t> part in  </a:t>
            </a:r>
            <a:r>
              <a:rPr lang="sv-SE" altLang="en-US" sz="1800" dirty="0" err="1" smtClean="0"/>
              <a:t>education</a:t>
            </a:r>
            <a:r>
              <a:rPr lang="sv-SE" altLang="en-US" sz="1800" dirty="0" smtClean="0"/>
              <a:t>, civil status</a:t>
            </a:r>
          </a:p>
          <a:p>
            <a:r>
              <a:rPr lang="sv-SE" altLang="en-US" sz="1800" dirty="0" smtClean="0"/>
              <a:t>Days </a:t>
            </a:r>
            <a:r>
              <a:rPr lang="sv-SE" altLang="en-US" sz="1800" dirty="0" err="1" smtClean="0"/>
              <a:t>registered</a:t>
            </a:r>
            <a:r>
              <a:rPr lang="sv-SE" altLang="en-US" sz="1800" dirty="0" smtClean="0"/>
              <a:t> in Sweden (+)</a:t>
            </a:r>
          </a:p>
          <a:p>
            <a:r>
              <a:rPr lang="sv-SE" altLang="en-US" sz="1800" dirty="0" smtClean="0"/>
              <a:t>Parents joining (0)</a:t>
            </a:r>
          </a:p>
          <a:p>
            <a:r>
              <a:rPr lang="sv-SE" altLang="en-US" sz="1800" dirty="0" smtClean="0"/>
              <a:t>First year (0)</a:t>
            </a:r>
          </a:p>
          <a:p>
            <a:r>
              <a:rPr lang="sv-SE" altLang="en-US" sz="1800" dirty="0" smtClean="0"/>
              <a:t>Moving (0)</a:t>
            </a:r>
          </a:p>
          <a:p>
            <a:r>
              <a:rPr lang="sv-SE" altLang="en-US" sz="1800" dirty="0" smtClean="0"/>
              <a:t>Region in Sweden (Stockholm +++) (for men)</a:t>
            </a:r>
          </a:p>
          <a:p>
            <a:r>
              <a:rPr lang="sv-SE" altLang="en-US" sz="1800" dirty="0" smtClean="0"/>
              <a:t>Country of origin (0)</a:t>
            </a:r>
          </a:p>
        </p:txBody>
      </p:sp>
    </p:spTree>
    <p:extLst>
      <p:ext uri="{BB962C8B-B14F-4D97-AF65-F5344CB8AC3E}">
        <p14:creationId xmlns:p14="http://schemas.microsoft.com/office/powerpoint/2010/main" val="17051788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628D45CC-9D06-41C3-8C8D-D8D7A21C2A31}" type="slidenum">
              <a:rPr lang="sv-SE" altLang="en-US"/>
              <a:pPr/>
              <a:t>21</a:t>
            </a:fld>
            <a:endParaRPr lang="sv-SE" altLang="en-US"/>
          </a:p>
        </p:txBody>
      </p:sp>
      <p:sp>
        <p:nvSpPr>
          <p:cNvPr id="71682" name="Rectangle 2"/>
          <p:cNvSpPr>
            <a:spLocks noGrp="1" noChangeArrowheads="1"/>
          </p:cNvSpPr>
          <p:nvPr>
            <p:ph type="title"/>
          </p:nvPr>
        </p:nvSpPr>
        <p:spPr>
          <a:xfrm>
            <a:off x="755650" y="1341438"/>
            <a:ext cx="6848475" cy="795337"/>
          </a:xfrm>
        </p:spPr>
        <p:txBody>
          <a:bodyPr>
            <a:normAutofit/>
          </a:bodyPr>
          <a:lstStyle/>
          <a:p>
            <a:r>
              <a:rPr lang="sv-SE" altLang="en-US" sz="2400" dirty="0" err="1" smtClean="0"/>
              <a:t>Wage</a:t>
            </a:r>
            <a:r>
              <a:rPr lang="sv-SE" altLang="en-US" sz="2400" dirty="0" smtClean="0"/>
              <a:t> </a:t>
            </a:r>
            <a:r>
              <a:rPr lang="sv-SE" altLang="en-US" sz="2400" dirty="0" err="1" smtClean="0"/>
              <a:t>income</a:t>
            </a:r>
            <a:r>
              <a:rPr lang="sv-SE" altLang="en-US" sz="2400" dirty="0" smtClean="0"/>
              <a:t> </a:t>
            </a:r>
            <a:r>
              <a:rPr lang="sv-SE" altLang="en-US" sz="2400" dirty="0" err="1" smtClean="0"/>
              <a:t>equations</a:t>
            </a:r>
            <a:r>
              <a:rPr lang="sv-SE" altLang="en-US" sz="2400" dirty="0" smtClean="0"/>
              <a:t> (log </a:t>
            </a:r>
            <a:r>
              <a:rPr lang="sv-SE" altLang="en-US" sz="2400" dirty="0" err="1" smtClean="0"/>
              <a:t>wage</a:t>
            </a:r>
            <a:r>
              <a:rPr lang="sv-SE" altLang="en-US" sz="2400" dirty="0" smtClean="0"/>
              <a:t>)</a:t>
            </a:r>
          </a:p>
        </p:txBody>
      </p:sp>
      <p:sp>
        <p:nvSpPr>
          <p:cNvPr id="71683" name="Rectangle 3"/>
          <p:cNvSpPr>
            <a:spLocks noGrp="1" noChangeArrowheads="1"/>
          </p:cNvSpPr>
          <p:nvPr>
            <p:ph type="body" idx="1"/>
          </p:nvPr>
        </p:nvSpPr>
        <p:spPr>
          <a:xfrm>
            <a:off x="755650" y="2060575"/>
            <a:ext cx="6848475" cy="3860800"/>
          </a:xfrm>
          <a:noFill/>
        </p:spPr>
        <p:txBody>
          <a:bodyPr>
            <a:normAutofit/>
          </a:bodyPr>
          <a:lstStyle/>
          <a:p>
            <a:pPr algn="ctr">
              <a:buFontTx/>
              <a:buNone/>
            </a:pPr>
            <a:r>
              <a:rPr lang="sv-SE" altLang="en-US" sz="2100" dirty="0" err="1" smtClean="0"/>
              <a:t>Estimations</a:t>
            </a:r>
            <a:r>
              <a:rPr lang="sv-SE" altLang="en-US" sz="2100" dirty="0" smtClean="0"/>
              <a:t> </a:t>
            </a:r>
            <a:r>
              <a:rPr lang="sv-SE" altLang="en-US" sz="2100" dirty="0" err="1" smtClean="0"/>
              <a:t>with</a:t>
            </a:r>
            <a:r>
              <a:rPr lang="sv-SE" altLang="en-US" sz="2100" dirty="0" smtClean="0"/>
              <a:t> </a:t>
            </a:r>
            <a:r>
              <a:rPr lang="sv-SE" altLang="en-US" sz="2100" dirty="0" err="1" smtClean="0"/>
              <a:t>unaccompanied</a:t>
            </a:r>
            <a:r>
              <a:rPr lang="sv-SE" altLang="en-US" sz="2100" dirty="0" smtClean="0"/>
              <a:t> </a:t>
            </a:r>
            <a:r>
              <a:rPr lang="sv-SE" altLang="en-US" sz="2100" dirty="0" err="1" smtClean="0"/>
              <a:t>children</a:t>
            </a:r>
            <a:r>
              <a:rPr lang="sv-SE" altLang="en-US" sz="2100" dirty="0" smtClean="0"/>
              <a:t> and </a:t>
            </a:r>
            <a:r>
              <a:rPr lang="sv-SE" altLang="en-US" sz="2100" dirty="0" err="1" smtClean="0"/>
              <a:t>comparison</a:t>
            </a:r>
            <a:r>
              <a:rPr lang="sv-SE" altLang="en-US" sz="2100" dirty="0" smtClean="0"/>
              <a:t> </a:t>
            </a:r>
            <a:r>
              <a:rPr lang="sv-SE" altLang="en-US" sz="2100" dirty="0" err="1" smtClean="0"/>
              <a:t>group</a:t>
            </a:r>
            <a:r>
              <a:rPr lang="sv-SE" altLang="en-US" sz="2100" dirty="0" smtClean="0"/>
              <a:t>; (</a:t>
            </a:r>
            <a:r>
              <a:rPr lang="sv-SE" altLang="en-US" sz="2100" dirty="0" err="1" smtClean="0"/>
              <a:t>probit</a:t>
            </a:r>
            <a:r>
              <a:rPr lang="sv-SE" altLang="en-US" sz="2100" dirty="0" smtClean="0"/>
              <a:t>); all, men, </a:t>
            </a:r>
            <a:r>
              <a:rPr lang="sv-SE" altLang="en-US" sz="2100" dirty="0" err="1" smtClean="0"/>
              <a:t>women</a:t>
            </a:r>
            <a:endParaRPr lang="sv-SE" altLang="en-US" sz="2100" dirty="0" smtClean="0"/>
          </a:p>
          <a:p>
            <a:r>
              <a:rPr lang="sv-SE" altLang="en-US" sz="2100" dirty="0" smtClean="0"/>
              <a:t>Unaccompanied child (+)</a:t>
            </a:r>
          </a:p>
          <a:p>
            <a:r>
              <a:rPr lang="sv-SE" altLang="en-US" sz="2100" dirty="0" smtClean="0"/>
              <a:t>Gender, age, </a:t>
            </a:r>
            <a:r>
              <a:rPr lang="sv-SE" altLang="en-US" sz="2100" dirty="0" err="1" smtClean="0"/>
              <a:t>education</a:t>
            </a:r>
            <a:r>
              <a:rPr lang="sv-SE" altLang="en-US" sz="2100" dirty="0" smtClean="0"/>
              <a:t>, </a:t>
            </a:r>
            <a:r>
              <a:rPr lang="sv-SE" altLang="en-US" sz="2100" dirty="0" err="1" smtClean="0"/>
              <a:t>taking</a:t>
            </a:r>
            <a:r>
              <a:rPr lang="sv-SE" altLang="en-US" sz="2100" dirty="0" smtClean="0"/>
              <a:t> part in  </a:t>
            </a:r>
            <a:r>
              <a:rPr lang="sv-SE" altLang="en-US" sz="2100" dirty="0" err="1" smtClean="0"/>
              <a:t>education</a:t>
            </a:r>
            <a:r>
              <a:rPr lang="sv-SE" altLang="en-US" sz="2100" dirty="0" smtClean="0"/>
              <a:t>, civil status</a:t>
            </a:r>
          </a:p>
          <a:p>
            <a:r>
              <a:rPr lang="sv-SE" altLang="en-US" sz="2100" dirty="0" smtClean="0"/>
              <a:t>Days registered in Sweden (+)</a:t>
            </a:r>
          </a:p>
          <a:p>
            <a:r>
              <a:rPr lang="sv-SE" altLang="en-US" sz="2100" dirty="0" smtClean="0"/>
              <a:t>First year (-)</a:t>
            </a:r>
          </a:p>
          <a:p>
            <a:r>
              <a:rPr lang="sv-SE" altLang="en-US" sz="2100" dirty="0" smtClean="0"/>
              <a:t>Moving (-)</a:t>
            </a:r>
          </a:p>
          <a:p>
            <a:r>
              <a:rPr lang="sv-SE" altLang="en-US" sz="2100" dirty="0" smtClean="0"/>
              <a:t>Region in Sweden (Stockholm +++)</a:t>
            </a:r>
          </a:p>
          <a:p>
            <a:r>
              <a:rPr lang="sv-SE" altLang="en-US" sz="2100" dirty="0" smtClean="0"/>
              <a:t>Country </a:t>
            </a:r>
            <a:r>
              <a:rPr lang="sv-SE" altLang="en-US" sz="2100" dirty="0" err="1" smtClean="0"/>
              <a:t>of</a:t>
            </a:r>
            <a:r>
              <a:rPr lang="sv-SE" altLang="en-US" sz="2100" dirty="0" smtClean="0"/>
              <a:t> </a:t>
            </a:r>
            <a:r>
              <a:rPr lang="sv-SE" altLang="en-US" sz="2100" dirty="0" err="1" smtClean="0"/>
              <a:t>origin</a:t>
            </a:r>
            <a:r>
              <a:rPr lang="sv-SE" altLang="en-US" sz="2100" dirty="0" smtClean="0"/>
              <a:t> (Afghanistan + for all </a:t>
            </a:r>
            <a:r>
              <a:rPr lang="sv-SE" altLang="en-US" sz="2100" dirty="0" err="1" smtClean="0"/>
              <a:t>except</a:t>
            </a:r>
            <a:r>
              <a:rPr lang="sv-SE" altLang="en-US" sz="2100" dirty="0" smtClean="0"/>
              <a:t> </a:t>
            </a:r>
            <a:r>
              <a:rPr lang="sv-SE" altLang="en-US" sz="2100" dirty="0" err="1" smtClean="0"/>
              <a:t>Europe</a:t>
            </a:r>
            <a:r>
              <a:rPr lang="sv-SE" altLang="en-US" sz="2100" dirty="0" smtClean="0"/>
              <a:t>)</a:t>
            </a:r>
          </a:p>
          <a:p>
            <a:endParaRPr lang="sv-SE" altLang="en-US" dirty="0" smtClean="0"/>
          </a:p>
        </p:txBody>
      </p:sp>
    </p:spTree>
    <p:extLst>
      <p:ext uri="{BB962C8B-B14F-4D97-AF65-F5344CB8AC3E}">
        <p14:creationId xmlns:p14="http://schemas.microsoft.com/office/powerpoint/2010/main" val="245375027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r>
              <a:rPr lang="sv-SE" sz="1200" dirty="0" err="1" smtClean="0"/>
              <a:t>Employment</a:t>
            </a:r>
            <a:r>
              <a:rPr lang="sv-SE" sz="1200" dirty="0" smtClean="0"/>
              <a:t> for </a:t>
            </a:r>
            <a:r>
              <a:rPr lang="sv-SE" sz="1200" dirty="0" err="1" smtClean="0"/>
              <a:t>unaccompanied</a:t>
            </a:r>
            <a:r>
              <a:rPr lang="sv-SE" sz="1200" dirty="0" smtClean="0"/>
              <a:t> minors and </a:t>
            </a:r>
            <a:r>
              <a:rPr lang="sv-SE" sz="1200" dirty="0" err="1" smtClean="0"/>
              <a:t>other</a:t>
            </a:r>
            <a:r>
              <a:rPr lang="sv-SE" sz="1200" dirty="0" smtClean="0"/>
              <a:t> </a:t>
            </a:r>
            <a:r>
              <a:rPr lang="sv-SE" sz="1200" dirty="0" err="1" smtClean="0"/>
              <a:t>youth</a:t>
            </a:r>
            <a:r>
              <a:rPr lang="sv-SE" sz="1200" dirty="0" smtClean="0"/>
              <a:t> </a:t>
            </a:r>
            <a:r>
              <a:rPr lang="sv-SE" sz="1200" dirty="0" err="1" smtClean="0"/>
              <a:t>who</a:t>
            </a:r>
            <a:r>
              <a:rPr lang="sv-SE" sz="1200" dirty="0" smtClean="0"/>
              <a:t> </a:t>
            </a:r>
            <a:r>
              <a:rPr lang="sv-SE" sz="1200" dirty="0" err="1" smtClean="0"/>
              <a:t>arrived</a:t>
            </a:r>
            <a:r>
              <a:rPr lang="sv-SE" sz="1200" dirty="0" smtClean="0"/>
              <a:t> as </a:t>
            </a:r>
            <a:r>
              <a:rPr lang="sv-SE" sz="1200" dirty="0" err="1" smtClean="0"/>
              <a:t>children</a:t>
            </a:r>
            <a:r>
              <a:rPr lang="sv-SE" sz="1200" dirty="0" smtClean="0"/>
              <a:t> from the same </a:t>
            </a:r>
            <a:r>
              <a:rPr lang="sv-SE" sz="1200" dirty="0" err="1" smtClean="0"/>
              <a:t>countries</a:t>
            </a:r>
            <a:r>
              <a:rPr lang="sv-SE" sz="1200" dirty="0" smtClean="0"/>
              <a:t>. Age 16-30.</a:t>
            </a:r>
            <a:endParaRPr lang="en-US" sz="1200" dirty="0"/>
          </a:p>
        </p:txBody>
      </p:sp>
      <p:pic>
        <p:nvPicPr>
          <p:cNvPr id="4" name="Content Placeholder 3"/>
          <p:cNvPicPr>
            <a:picLocks noGrp="1" noChangeAspect="1"/>
          </p:cNvPicPr>
          <p:nvPr>
            <p:ph idx="1"/>
          </p:nvPr>
        </p:nvPicPr>
        <p:blipFill>
          <a:blip r:embed="rId2"/>
          <a:stretch>
            <a:fillRect/>
          </a:stretch>
        </p:blipFill>
        <p:spPr>
          <a:xfrm>
            <a:off x="2627785" y="548680"/>
            <a:ext cx="3888432" cy="6192688"/>
          </a:xfrm>
          <a:prstGeom prst="rect">
            <a:avLst/>
          </a:prstGeom>
        </p:spPr>
      </p:pic>
    </p:spTree>
    <p:extLst>
      <p:ext uri="{BB962C8B-B14F-4D97-AF65-F5344CB8AC3E}">
        <p14:creationId xmlns:p14="http://schemas.microsoft.com/office/powerpoint/2010/main" val="3289528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r>
              <a:rPr lang="sv-SE" sz="1200" dirty="0" err="1" smtClean="0"/>
              <a:t>Employment</a:t>
            </a:r>
            <a:r>
              <a:rPr lang="sv-SE" sz="1200" dirty="0" smtClean="0"/>
              <a:t> for </a:t>
            </a:r>
            <a:r>
              <a:rPr lang="sv-SE" sz="1200" dirty="0" err="1" smtClean="0"/>
              <a:t>unaccompanied</a:t>
            </a:r>
            <a:r>
              <a:rPr lang="sv-SE" sz="1200" dirty="0" smtClean="0"/>
              <a:t> minors and </a:t>
            </a:r>
            <a:r>
              <a:rPr lang="sv-SE" sz="1200" dirty="0" err="1" smtClean="0"/>
              <a:t>other</a:t>
            </a:r>
            <a:r>
              <a:rPr lang="sv-SE" sz="1200" dirty="0" smtClean="0"/>
              <a:t> </a:t>
            </a:r>
            <a:r>
              <a:rPr lang="sv-SE" sz="1200" dirty="0" err="1" smtClean="0"/>
              <a:t>youth</a:t>
            </a:r>
            <a:r>
              <a:rPr lang="sv-SE" sz="1200" dirty="0" smtClean="0"/>
              <a:t> </a:t>
            </a:r>
            <a:r>
              <a:rPr lang="sv-SE" sz="1200" dirty="0" err="1" smtClean="0"/>
              <a:t>compared</a:t>
            </a:r>
            <a:r>
              <a:rPr lang="sv-SE" sz="1200" dirty="0" smtClean="0"/>
              <a:t> to </a:t>
            </a:r>
            <a:r>
              <a:rPr lang="sv-SE" sz="1200" dirty="0" err="1" smtClean="0"/>
              <a:t>those</a:t>
            </a:r>
            <a:r>
              <a:rPr lang="sv-SE" sz="1200" dirty="0" smtClean="0"/>
              <a:t> </a:t>
            </a:r>
            <a:r>
              <a:rPr lang="sv-SE" sz="1200" dirty="0" err="1" smtClean="0"/>
              <a:t>born</a:t>
            </a:r>
            <a:r>
              <a:rPr lang="sv-SE" sz="1200" dirty="0" smtClean="0"/>
              <a:t> in Sweden. Age 16-30.</a:t>
            </a:r>
            <a:endParaRPr lang="en-US" sz="1200" dirty="0"/>
          </a:p>
        </p:txBody>
      </p:sp>
      <p:pic>
        <p:nvPicPr>
          <p:cNvPr id="4" name="Content Placeholder 3"/>
          <p:cNvPicPr>
            <a:picLocks noGrp="1" noChangeAspect="1"/>
          </p:cNvPicPr>
          <p:nvPr>
            <p:ph idx="1"/>
          </p:nvPr>
        </p:nvPicPr>
        <p:blipFill>
          <a:blip r:embed="rId2"/>
          <a:stretch>
            <a:fillRect/>
          </a:stretch>
        </p:blipFill>
        <p:spPr>
          <a:xfrm>
            <a:off x="2483768" y="836712"/>
            <a:ext cx="3946007" cy="5505475"/>
          </a:xfrm>
          <a:prstGeom prst="rect">
            <a:avLst/>
          </a:prstGeom>
        </p:spPr>
      </p:pic>
    </p:spTree>
    <p:extLst>
      <p:ext uri="{BB962C8B-B14F-4D97-AF65-F5344CB8AC3E}">
        <p14:creationId xmlns:p14="http://schemas.microsoft.com/office/powerpoint/2010/main" val="3908206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34369286-1B2A-41A6-8977-7DA04BCBF36B}" type="slidenum">
              <a:rPr lang="sv-SE" altLang="en-US"/>
              <a:pPr/>
              <a:t>24</a:t>
            </a:fld>
            <a:endParaRPr lang="sv-SE" altLang="en-US"/>
          </a:p>
        </p:txBody>
      </p:sp>
      <p:sp>
        <p:nvSpPr>
          <p:cNvPr id="78850" name="Rectangle 2"/>
          <p:cNvSpPr>
            <a:spLocks noGrp="1" noChangeArrowheads="1"/>
          </p:cNvSpPr>
          <p:nvPr>
            <p:ph type="title"/>
          </p:nvPr>
        </p:nvSpPr>
        <p:spPr>
          <a:xfrm>
            <a:off x="771525" y="-99392"/>
            <a:ext cx="6848475" cy="753668"/>
          </a:xfrm>
        </p:spPr>
        <p:txBody>
          <a:bodyPr/>
          <a:lstStyle/>
          <a:p>
            <a:pPr algn="ctr"/>
            <a:r>
              <a:rPr lang="sv-SE" altLang="en-US" sz="2400" dirty="0" err="1" smtClean="0"/>
              <a:t>Some</a:t>
            </a:r>
            <a:r>
              <a:rPr lang="sv-SE" altLang="en-US" sz="2400" dirty="0" smtClean="0"/>
              <a:t> </a:t>
            </a:r>
            <a:r>
              <a:rPr lang="sv-SE" altLang="en-US" sz="2400" dirty="0" err="1" smtClean="0"/>
              <a:t>conclusions</a:t>
            </a:r>
            <a:endParaRPr lang="sv-SE" altLang="en-US" sz="2400" dirty="0" smtClean="0"/>
          </a:p>
        </p:txBody>
      </p:sp>
      <p:sp>
        <p:nvSpPr>
          <p:cNvPr id="78851" name="Rectangle 3"/>
          <p:cNvSpPr>
            <a:spLocks noGrp="1" noChangeArrowheads="1"/>
          </p:cNvSpPr>
          <p:nvPr>
            <p:ph type="body" idx="1"/>
          </p:nvPr>
        </p:nvSpPr>
        <p:spPr>
          <a:xfrm>
            <a:off x="827088" y="404664"/>
            <a:ext cx="6848475" cy="5553225"/>
          </a:xfrm>
          <a:noFill/>
        </p:spPr>
        <p:txBody>
          <a:bodyPr>
            <a:normAutofit lnSpcReduction="10000"/>
          </a:bodyPr>
          <a:lstStyle/>
          <a:p>
            <a:r>
              <a:rPr lang="sv-SE" altLang="en-US" sz="2100" dirty="0" smtClean="0"/>
              <a:t>Increasing numbers are coming to Sweden</a:t>
            </a:r>
          </a:p>
          <a:p>
            <a:r>
              <a:rPr lang="sv-SE" altLang="en-US" sz="2100" dirty="0" smtClean="0"/>
              <a:t>Important phenomenon in the world</a:t>
            </a:r>
          </a:p>
          <a:p>
            <a:r>
              <a:rPr lang="sv-SE" altLang="en-US" sz="2100" dirty="0" smtClean="0"/>
              <a:t>Specific patterns for this group regarding age and gender</a:t>
            </a:r>
          </a:p>
          <a:p>
            <a:r>
              <a:rPr lang="sv-SE" altLang="en-US" sz="2100" dirty="0" smtClean="0"/>
              <a:t>Enter to education</a:t>
            </a:r>
          </a:p>
          <a:p>
            <a:r>
              <a:rPr lang="sv-SE" altLang="en-US" sz="2100" dirty="0" smtClean="0"/>
              <a:t>Later to employment</a:t>
            </a:r>
          </a:p>
          <a:p>
            <a:r>
              <a:rPr lang="sv-SE" altLang="en-US" sz="2100" dirty="0" smtClean="0"/>
              <a:t>Time since registration, education, being under education, country of residence, country of origin, having family in Sweden, age, moving, first year, etc.  </a:t>
            </a:r>
            <a:r>
              <a:rPr lang="sv-SE" altLang="en-US" sz="2100" dirty="0"/>
              <a:t>a</a:t>
            </a:r>
            <a:r>
              <a:rPr lang="sv-SE" altLang="en-US" sz="2100" dirty="0" smtClean="0"/>
              <a:t>re the main predictors</a:t>
            </a:r>
          </a:p>
          <a:p>
            <a:r>
              <a:rPr lang="sv-SE" altLang="en-US" sz="2100" dirty="0" smtClean="0"/>
              <a:t>Difference between unaccompanied minors and the comparison group</a:t>
            </a:r>
          </a:p>
          <a:p>
            <a:r>
              <a:rPr lang="sv-SE" altLang="en-US" sz="2100" dirty="0" smtClean="0"/>
              <a:t>Better outcomes in Stockholm than elsewhere</a:t>
            </a:r>
          </a:p>
          <a:p>
            <a:r>
              <a:rPr lang="sv-SE" altLang="en-US" sz="2100" dirty="0" smtClean="0"/>
              <a:t>Gender gap</a:t>
            </a:r>
          </a:p>
          <a:p>
            <a:r>
              <a:rPr lang="sv-SE" altLang="en-US" sz="2100" dirty="0" smtClean="0"/>
              <a:t>Residential characteristics</a:t>
            </a:r>
          </a:p>
          <a:p>
            <a:r>
              <a:rPr lang="sv-SE" altLang="en-US" sz="2100" dirty="0" smtClean="0"/>
              <a:t>Health</a:t>
            </a:r>
          </a:p>
          <a:p>
            <a:r>
              <a:rPr lang="sv-SE" altLang="en-US" sz="2100" dirty="0" smtClean="0"/>
              <a:t>Arrival / asylum procedures</a:t>
            </a:r>
          </a:p>
          <a:p>
            <a:endParaRPr lang="sv-SE" altLang="en-US" sz="2100" dirty="0" smtClean="0"/>
          </a:p>
          <a:p>
            <a:endParaRPr lang="sv-SE" altLang="en-US" sz="2100" dirty="0" smtClean="0"/>
          </a:p>
          <a:p>
            <a:endParaRPr lang="sv-SE" altLang="en-US" dirty="0" smtClean="0"/>
          </a:p>
        </p:txBody>
      </p:sp>
    </p:spTree>
    <p:extLst>
      <p:ext uri="{BB962C8B-B14F-4D97-AF65-F5344CB8AC3E}">
        <p14:creationId xmlns:p14="http://schemas.microsoft.com/office/powerpoint/2010/main" val="1634080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2000" dirty="0" smtClean="0"/>
          </a:p>
          <a:p>
            <a:pPr marL="0" indent="0" algn="ctr">
              <a:buNone/>
            </a:pPr>
            <a:endParaRPr lang="en-US" sz="2000" dirty="0"/>
          </a:p>
          <a:p>
            <a:pPr marL="0" indent="0" algn="ctr">
              <a:buNone/>
            </a:pPr>
            <a:r>
              <a:rPr lang="en-US" sz="2800" dirty="0" smtClean="0"/>
              <a:t>Thank you!</a:t>
            </a:r>
          </a:p>
          <a:p>
            <a:pPr marL="0" indent="0" algn="ctr">
              <a:buNone/>
            </a:pPr>
            <a:endParaRPr lang="en-US" sz="2000" dirty="0"/>
          </a:p>
          <a:p>
            <a:pPr marL="0" indent="0" algn="ctr">
              <a:buNone/>
            </a:pPr>
            <a:r>
              <a:rPr lang="sv-SE" sz="2000" dirty="0">
                <a:latin typeface="Cambria Math"/>
                <a:ea typeface="Cambria Math"/>
              </a:rPr>
              <a:t>Aycan</a:t>
            </a:r>
            <a:r>
              <a:rPr lang="sv-SE" sz="2000" dirty="0"/>
              <a:t> </a:t>
            </a:r>
            <a:r>
              <a:rPr lang="sv-SE" sz="2000" dirty="0" smtClean="0">
                <a:latin typeface="Cambria Math"/>
                <a:ea typeface="Cambria Math"/>
              </a:rPr>
              <a:t>Celikaksoy</a:t>
            </a:r>
          </a:p>
          <a:p>
            <a:pPr marL="0" indent="0" algn="ctr">
              <a:buNone/>
            </a:pPr>
            <a:r>
              <a:rPr lang="sv-SE" sz="2000" dirty="0">
                <a:latin typeface="Cambria Math"/>
                <a:ea typeface="Cambria Math"/>
              </a:rPr>
              <a:t>Stockholm University</a:t>
            </a:r>
            <a:endParaRPr lang="sv-SE" sz="2000" dirty="0" smtClean="0">
              <a:latin typeface="Cambria Math"/>
              <a:ea typeface="Cambria Math"/>
            </a:endParaRPr>
          </a:p>
          <a:p>
            <a:pPr marL="0" indent="0" algn="ctr">
              <a:buNone/>
            </a:pPr>
            <a:r>
              <a:rPr lang="en-GB" sz="2000" u="sng" dirty="0" smtClean="0">
                <a:hlinkClick r:id="rId2"/>
              </a:rPr>
              <a:t>aycan.celikaksoy@sofi.su.se</a:t>
            </a:r>
            <a:endParaRPr lang="sv-SE" sz="2000" dirty="0" smtClean="0">
              <a:latin typeface="Cambria Math"/>
              <a:ea typeface="Cambria Math"/>
            </a:endParaRPr>
          </a:p>
          <a:p>
            <a:pPr marL="0" indent="0">
              <a:buNone/>
            </a:pPr>
            <a:endParaRPr lang="en-US" sz="2000" dirty="0" smtClean="0"/>
          </a:p>
          <a:p>
            <a:pPr marL="0" indent="0">
              <a:buNone/>
            </a:pPr>
            <a:endParaRPr lang="en-US" sz="2000" dirty="0"/>
          </a:p>
        </p:txBody>
      </p:sp>
    </p:spTree>
    <p:extLst>
      <p:ext uri="{BB962C8B-B14F-4D97-AF65-F5344CB8AC3E}">
        <p14:creationId xmlns:p14="http://schemas.microsoft.com/office/powerpoint/2010/main" val="30356172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1300" b="1" dirty="0"/>
              <a:t>UASC: Children under 18 years of age who are outside their country of origin and separated from both                 </a:t>
            </a:r>
            <a:br>
              <a:rPr lang="en-US" sz="1300" b="1" dirty="0"/>
            </a:br>
            <a:r>
              <a:rPr lang="en-US" sz="1300" b="1" dirty="0"/>
              <a:t>         parents and their legal/customary caregiver are defined as separated children.</a:t>
            </a:r>
            <a:br>
              <a:rPr lang="en-US" sz="1300" b="1" dirty="0"/>
            </a:br>
            <a:r>
              <a:rPr lang="en-US" sz="1800" dirty="0"/>
              <a:t/>
            </a:r>
            <a:br>
              <a:rPr lang="en-US" sz="1800" dirty="0"/>
            </a:br>
            <a:r>
              <a:rPr lang="en-US" sz="1800" dirty="0" smtClean="0"/>
              <a:t>Background &amp; Introduction</a:t>
            </a:r>
            <a:br>
              <a:rPr lang="en-US" sz="1800" dirty="0" smtClean="0"/>
            </a:br>
            <a:endParaRPr lang="en-US" sz="1800" dirty="0"/>
          </a:p>
        </p:txBody>
      </p:sp>
      <p:sp>
        <p:nvSpPr>
          <p:cNvPr id="3" name="Content Placeholder 2"/>
          <p:cNvSpPr>
            <a:spLocks noGrp="1"/>
          </p:cNvSpPr>
          <p:nvPr>
            <p:ph idx="1"/>
          </p:nvPr>
        </p:nvSpPr>
        <p:spPr>
          <a:xfrm>
            <a:off x="457200" y="1196752"/>
            <a:ext cx="7859216" cy="4929411"/>
          </a:xfrm>
        </p:spPr>
        <p:txBody>
          <a:bodyPr>
            <a:normAutofit/>
          </a:bodyPr>
          <a:lstStyle/>
          <a:p>
            <a:r>
              <a:rPr lang="en-US" sz="1400" dirty="0" smtClean="0"/>
              <a:t>51.2 million individuals were forcibly displaced by the end of 2013(refugees, asylum seekers and IDPs) (UNHCR, 2014).</a:t>
            </a:r>
          </a:p>
          <a:p>
            <a:r>
              <a:rPr lang="en-US" sz="1400" dirty="0" smtClean="0"/>
              <a:t>86 percent of the world’s refugees are hosted by developing countries</a:t>
            </a:r>
            <a:r>
              <a:rPr lang="en-US" sz="1400" dirty="0"/>
              <a:t>. </a:t>
            </a:r>
            <a:r>
              <a:rPr lang="en-US" sz="1400" dirty="0" smtClean="0"/>
              <a:t>(</a:t>
            </a:r>
            <a:r>
              <a:rPr lang="en-US" sz="1400" dirty="0"/>
              <a:t>For e.g. </a:t>
            </a:r>
            <a:r>
              <a:rPr lang="en-US" sz="1400" dirty="0" smtClean="0"/>
              <a:t>1.7 </a:t>
            </a:r>
            <a:r>
              <a:rPr lang="en-US" sz="1400" dirty="0"/>
              <a:t>million Syrians are in Turkey now </a:t>
            </a:r>
            <a:r>
              <a:rPr lang="en-US" sz="1400" dirty="0" smtClean="0"/>
              <a:t>(1</a:t>
            </a:r>
            <a:r>
              <a:rPr lang="en-US" sz="1400" baseline="30000" dirty="0" smtClean="0"/>
              <a:t>st</a:t>
            </a:r>
            <a:r>
              <a:rPr lang="en-US" sz="1400" dirty="0" smtClean="0"/>
              <a:t> </a:t>
            </a:r>
            <a:r>
              <a:rPr lang="en-US" sz="1400" dirty="0"/>
              <a:t>largest refugee hosting </a:t>
            </a:r>
            <a:r>
              <a:rPr lang="en-US" sz="1400" dirty="0" smtClean="0"/>
              <a:t>country in the world).</a:t>
            </a:r>
            <a:endParaRPr lang="en-US" sz="1400" dirty="0"/>
          </a:p>
          <a:p>
            <a:endParaRPr lang="en-US" sz="1400" dirty="0" smtClean="0"/>
          </a:p>
          <a:p>
            <a:r>
              <a:rPr lang="en-US" sz="1400" dirty="0" smtClean="0"/>
              <a:t>More than half (53%) of  all refugees worldwide came from just three  countries  Afghanistan, Syria and Somalia.</a:t>
            </a:r>
          </a:p>
          <a:p>
            <a:r>
              <a:rPr lang="en-US" sz="1400" dirty="0" smtClean="0"/>
              <a:t>Children below 18 years constituted 50 percent of the refugee population in 2013.</a:t>
            </a:r>
          </a:p>
          <a:p>
            <a:pPr marL="0" indent="0">
              <a:buNone/>
            </a:pPr>
            <a:endParaRPr lang="en-US" sz="1400" dirty="0" smtClean="0"/>
          </a:p>
          <a:p>
            <a:r>
              <a:rPr lang="en-US" sz="1400" dirty="0" smtClean="0"/>
              <a:t>Sweden was the 3rd country in terms of the number of asylum applications during 2013 in the EU (54,259) and continued  to be the 3</a:t>
            </a:r>
            <a:r>
              <a:rPr lang="en-US" sz="1400" baseline="30000" dirty="0" smtClean="0"/>
              <a:t>rd</a:t>
            </a:r>
            <a:r>
              <a:rPr lang="en-US" sz="1400" dirty="0" smtClean="0"/>
              <a:t> country in 2014 (81,301), where 28% are children (31% UASC).</a:t>
            </a:r>
          </a:p>
          <a:p>
            <a:endParaRPr lang="en-US" sz="1400" dirty="0" smtClean="0"/>
          </a:p>
          <a:p>
            <a:endParaRPr lang="en-US" sz="1400" dirty="0" smtClean="0"/>
          </a:p>
          <a:p>
            <a:r>
              <a:rPr lang="en-US" sz="1400" dirty="0" smtClean="0"/>
              <a:t>25,300 asylum applications were lodged by unaccompanied or separated children  (UASC) in 77 countries  in 2013 (UNHCR, 2014). But does not reflect the real numbers of unaccompanied minors displaced! (Border Patrol South Texas: 38,833 UASC in 2013 (mostly from Honduras); ~90,000 2014.)</a:t>
            </a:r>
          </a:p>
          <a:p>
            <a:r>
              <a:rPr lang="en-US" sz="1400" i="1" dirty="0" smtClean="0">
                <a:solidFill>
                  <a:srgbClr val="FF0000"/>
                </a:solidFill>
              </a:rPr>
              <a:t>Having data on this group is important for the visibility, rights and identifying challenges and achievements of this group.</a:t>
            </a:r>
          </a:p>
          <a:p>
            <a:endParaRPr lang="en-US" sz="1400" dirty="0"/>
          </a:p>
          <a:p>
            <a:endParaRPr lang="en-US" sz="1400" dirty="0" smtClean="0"/>
          </a:p>
        </p:txBody>
      </p:sp>
    </p:spTree>
    <p:extLst>
      <p:ext uri="{BB962C8B-B14F-4D97-AF65-F5344CB8AC3E}">
        <p14:creationId xmlns:p14="http://schemas.microsoft.com/office/powerpoint/2010/main" val="26936333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1400" dirty="0" smtClean="0"/>
          </a:p>
          <a:p>
            <a:pPr marL="0" indent="0">
              <a:buNone/>
            </a:pPr>
            <a:r>
              <a:rPr lang="en-US" sz="1800" dirty="0" smtClean="0"/>
              <a:t>Why Sweden</a:t>
            </a:r>
            <a:endParaRPr lang="en-US" sz="1800" dirty="0"/>
          </a:p>
          <a:p>
            <a:endParaRPr lang="en-US" sz="1400" dirty="0" smtClean="0"/>
          </a:p>
          <a:p>
            <a:r>
              <a:rPr lang="en-US" sz="1400" dirty="0" smtClean="0"/>
              <a:t>Europe </a:t>
            </a:r>
            <a:r>
              <a:rPr lang="en-US" sz="1400" dirty="0"/>
              <a:t>received more than half (</a:t>
            </a:r>
            <a:r>
              <a:rPr lang="en-US" sz="1400" dirty="0" smtClean="0"/>
              <a:t>15,700</a:t>
            </a:r>
            <a:r>
              <a:rPr lang="en-US" sz="1400" dirty="0"/>
              <a:t>) of the asylum claims by </a:t>
            </a:r>
            <a:r>
              <a:rPr lang="en-US" sz="1400" dirty="0" smtClean="0"/>
              <a:t>UASC in 2013.</a:t>
            </a:r>
            <a:endParaRPr lang="en-US" sz="1400" dirty="0"/>
          </a:p>
          <a:p>
            <a:r>
              <a:rPr lang="en-US" sz="1400" dirty="0"/>
              <a:t>Sweden registered the greatest number of asylum claims by UASC </a:t>
            </a:r>
            <a:r>
              <a:rPr lang="en-US" sz="1400" dirty="0" smtClean="0"/>
              <a:t>(3852) in the EU28 </a:t>
            </a:r>
            <a:r>
              <a:rPr lang="en-US" sz="1400" dirty="0"/>
              <a:t>(followed by Germany, UK and </a:t>
            </a:r>
            <a:r>
              <a:rPr lang="en-US" sz="1400" dirty="0" smtClean="0"/>
              <a:t>Austria) (in 2013) and this figure has almost doubled in 2014 (7049).</a:t>
            </a:r>
            <a:endParaRPr lang="en-US" sz="1400" dirty="0"/>
          </a:p>
          <a:p>
            <a:r>
              <a:rPr lang="en-US" sz="1400" dirty="0"/>
              <a:t>Italy (undocumented unaccompanied minors</a:t>
            </a:r>
            <a:r>
              <a:rPr lang="en-US" sz="1400" dirty="0" smtClean="0"/>
              <a:t>).</a:t>
            </a:r>
          </a:p>
          <a:p>
            <a:r>
              <a:rPr lang="en-US" sz="1400" dirty="0"/>
              <a:t>In Sweden unaccompanied minors arrive predominantly as asylum seekers instead of through other channels.</a:t>
            </a:r>
          </a:p>
          <a:p>
            <a:r>
              <a:rPr lang="en-US" sz="1400" i="1" dirty="0">
                <a:solidFill>
                  <a:srgbClr val="FF0000"/>
                </a:solidFill>
              </a:rPr>
              <a:t>Sweden is unique in terms of availability of high quality data on this group.</a:t>
            </a:r>
          </a:p>
          <a:p>
            <a:endParaRPr lang="en-US" sz="1400" dirty="0"/>
          </a:p>
          <a:p>
            <a:endParaRPr lang="en-US" sz="1400" dirty="0" smtClean="0"/>
          </a:p>
        </p:txBody>
      </p:sp>
    </p:spTree>
    <p:extLst>
      <p:ext uri="{BB962C8B-B14F-4D97-AF65-F5344CB8AC3E}">
        <p14:creationId xmlns:p14="http://schemas.microsoft.com/office/powerpoint/2010/main" val="5063116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1400" dirty="0" smtClean="0"/>
          </a:p>
          <a:p>
            <a:pPr marL="0" indent="0">
              <a:buNone/>
            </a:pPr>
            <a:r>
              <a:rPr lang="sv-SE" sz="1800" dirty="0" smtClean="0"/>
              <a:t>Data</a:t>
            </a:r>
            <a:endParaRPr lang="en-US" sz="1800" dirty="0"/>
          </a:p>
          <a:p>
            <a:endParaRPr lang="en-US" sz="1400" dirty="0" smtClean="0"/>
          </a:p>
          <a:p>
            <a:r>
              <a:rPr lang="en-US" sz="1400" dirty="0" smtClean="0"/>
              <a:t>Statistics Sweden (SCB)</a:t>
            </a:r>
          </a:p>
          <a:p>
            <a:pPr marL="0" indent="0">
              <a:buNone/>
            </a:pPr>
            <a:r>
              <a:rPr lang="en-US" sz="1400" dirty="0" smtClean="0"/>
              <a:t>           - High quality register data in Sweden, where every person has a record: by-product of registers held</a:t>
            </a:r>
          </a:p>
          <a:p>
            <a:pPr marL="0" indent="0">
              <a:buNone/>
            </a:pPr>
            <a:r>
              <a:rPr lang="en-US" sz="1400" dirty="0" smtClean="0"/>
              <a:t>              for administrative purposes</a:t>
            </a:r>
          </a:p>
          <a:p>
            <a:pPr marL="0" indent="0">
              <a:buNone/>
            </a:pPr>
            <a:r>
              <a:rPr lang="en-US" sz="1400" dirty="0" smtClean="0"/>
              <a:t>           - The Population Registry is administered by the Swedish Tax Agency</a:t>
            </a:r>
          </a:p>
          <a:p>
            <a:pPr marL="0" indent="0">
              <a:buNone/>
            </a:pPr>
            <a:r>
              <a:rPr lang="en-US" sz="1400" dirty="0" smtClean="0"/>
              <a:t>           - Main source (</a:t>
            </a:r>
            <a:r>
              <a:rPr lang="en-US" sz="1400" dirty="0" err="1" smtClean="0"/>
              <a:t>multigeneration</a:t>
            </a:r>
            <a:r>
              <a:rPr lang="en-US" sz="1400" dirty="0" smtClean="0"/>
              <a:t> register, education register, earnings register, geography register, etc.)</a:t>
            </a:r>
          </a:p>
          <a:p>
            <a:pPr marL="0" indent="0">
              <a:buNone/>
            </a:pPr>
            <a:r>
              <a:rPr lang="en-US" sz="1400" dirty="0" smtClean="0"/>
              <a:t>           - personal ids are anonymized + all projects must under go ethical vetting for each data source</a:t>
            </a:r>
          </a:p>
          <a:p>
            <a:r>
              <a:rPr lang="en-US" sz="1400" dirty="0" smtClean="0"/>
              <a:t>Migration Board</a:t>
            </a:r>
          </a:p>
          <a:p>
            <a:r>
              <a:rPr lang="en-US" sz="1400" dirty="0" smtClean="0"/>
              <a:t>The National Board of Health and Welfare</a:t>
            </a:r>
          </a:p>
        </p:txBody>
      </p:sp>
    </p:spTree>
    <p:extLst>
      <p:ext uri="{BB962C8B-B14F-4D97-AF65-F5344CB8AC3E}">
        <p14:creationId xmlns:p14="http://schemas.microsoft.com/office/powerpoint/2010/main" val="36832167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1800" dirty="0" smtClean="0"/>
              <a:t>Overview of the group we are talking about</a:t>
            </a:r>
            <a:br>
              <a:rPr lang="en-US" sz="1800" dirty="0" smtClean="0"/>
            </a:br>
            <a:r>
              <a:rPr lang="en-US" sz="1800" dirty="0" smtClean="0"/>
              <a:t>Asylum applications in Sweden</a:t>
            </a:r>
            <a:endParaRPr lang="en-US" sz="1800" dirty="0"/>
          </a:p>
        </p:txBody>
      </p:sp>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4023919" cy="120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284984"/>
            <a:ext cx="4032448"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4941168"/>
            <a:ext cx="2736304" cy="869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5"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8024" y="2204864"/>
            <a:ext cx="3672408"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87476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8895514A-550B-461F-8DDD-DD7092A7390E}" type="slidenum">
              <a:rPr lang="sv-SE" altLang="en-US"/>
              <a:pPr/>
              <a:t>7</a:t>
            </a:fld>
            <a:endParaRPr lang="sv-SE" altLang="en-US"/>
          </a:p>
        </p:txBody>
      </p:sp>
      <p:sp>
        <p:nvSpPr>
          <p:cNvPr id="72706" name="Rectangle 2"/>
          <p:cNvSpPr>
            <a:spLocks noGrp="1" noChangeArrowheads="1"/>
          </p:cNvSpPr>
          <p:nvPr>
            <p:ph type="title"/>
          </p:nvPr>
        </p:nvSpPr>
        <p:spPr>
          <a:xfrm>
            <a:off x="611188" y="1196975"/>
            <a:ext cx="6848475" cy="795338"/>
          </a:xfrm>
        </p:spPr>
        <p:txBody>
          <a:bodyPr/>
          <a:lstStyle/>
          <a:p>
            <a:pPr algn="ctr"/>
            <a:r>
              <a:rPr lang="sv-SE" altLang="en-US" sz="2400" dirty="0" smtClean="0"/>
              <a:t>The process</a:t>
            </a:r>
          </a:p>
        </p:txBody>
      </p:sp>
      <p:sp>
        <p:nvSpPr>
          <p:cNvPr id="72707" name="Rectangle 3"/>
          <p:cNvSpPr>
            <a:spLocks noGrp="1" noChangeArrowheads="1"/>
          </p:cNvSpPr>
          <p:nvPr>
            <p:ph type="body" idx="1"/>
          </p:nvPr>
        </p:nvSpPr>
        <p:spPr>
          <a:xfrm>
            <a:off x="755650" y="1989138"/>
            <a:ext cx="6848475" cy="3860800"/>
          </a:xfrm>
          <a:noFill/>
        </p:spPr>
        <p:txBody>
          <a:bodyPr>
            <a:normAutofit/>
          </a:bodyPr>
          <a:lstStyle/>
          <a:p>
            <a:r>
              <a:rPr lang="sv-SE" altLang="en-US" sz="1800" dirty="0" smtClean="0"/>
              <a:t>Not </a:t>
            </a:r>
            <a:r>
              <a:rPr lang="sv-SE" altLang="en-US" sz="1800" dirty="0" err="1" smtClean="0"/>
              <a:t>more</a:t>
            </a:r>
            <a:r>
              <a:rPr lang="sv-SE" altLang="en-US" sz="1800" dirty="0" smtClean="0"/>
              <a:t> </a:t>
            </a:r>
            <a:r>
              <a:rPr lang="sv-SE" altLang="en-US" sz="1800" dirty="0" err="1" smtClean="0"/>
              <a:t>than</a:t>
            </a:r>
            <a:r>
              <a:rPr lang="sv-SE" altLang="en-US" sz="1800" dirty="0" smtClean="0"/>
              <a:t> 3 </a:t>
            </a:r>
            <a:r>
              <a:rPr lang="sv-SE" altLang="en-US" sz="1800" dirty="0" err="1" smtClean="0"/>
              <a:t>months</a:t>
            </a:r>
            <a:r>
              <a:rPr lang="sv-SE" altLang="en-US" sz="1800" dirty="0" smtClean="0"/>
              <a:t> </a:t>
            </a:r>
            <a:r>
              <a:rPr lang="sv-SE" altLang="en-US" sz="1800" dirty="0" err="1" smtClean="0"/>
              <a:t>according</a:t>
            </a:r>
            <a:r>
              <a:rPr lang="sv-SE" altLang="en-US" sz="1800" dirty="0" smtClean="0"/>
              <a:t> to </a:t>
            </a:r>
            <a:r>
              <a:rPr lang="sv-SE" altLang="en-US" sz="1800" dirty="0" err="1" smtClean="0"/>
              <a:t>law</a:t>
            </a:r>
            <a:endParaRPr lang="sv-SE" altLang="en-US" sz="1800" dirty="0" smtClean="0"/>
          </a:p>
          <a:p>
            <a:r>
              <a:rPr lang="sv-SE" altLang="en-US" sz="1800" dirty="0" smtClean="0"/>
              <a:t>On </a:t>
            </a:r>
            <a:r>
              <a:rPr lang="sv-SE" altLang="en-US" sz="1800" dirty="0" err="1" smtClean="0"/>
              <a:t>average</a:t>
            </a:r>
            <a:r>
              <a:rPr lang="sv-SE" altLang="en-US" sz="1800" dirty="0" smtClean="0"/>
              <a:t> 4 </a:t>
            </a:r>
            <a:r>
              <a:rPr lang="sv-SE" altLang="en-US" sz="1800" dirty="0" err="1" smtClean="0"/>
              <a:t>months</a:t>
            </a:r>
            <a:r>
              <a:rPr lang="sv-SE" altLang="en-US" sz="1800" dirty="0" smtClean="0"/>
              <a:t> (for </a:t>
            </a:r>
            <a:r>
              <a:rPr lang="sv-SE" altLang="en-US" sz="1800" dirty="0" err="1" smtClean="0"/>
              <a:t>many</a:t>
            </a:r>
            <a:r>
              <a:rPr lang="sv-SE" altLang="en-US" sz="1800" dirty="0" smtClean="0"/>
              <a:t> </a:t>
            </a:r>
            <a:r>
              <a:rPr lang="sv-SE" altLang="en-US" sz="1800" dirty="0" err="1" smtClean="0"/>
              <a:t>longer</a:t>
            </a:r>
            <a:r>
              <a:rPr lang="sv-SE" altLang="en-US" sz="1800" dirty="0" smtClean="0"/>
              <a:t> </a:t>
            </a:r>
            <a:r>
              <a:rPr lang="sv-SE" altLang="en-US" sz="1800" dirty="0" err="1" smtClean="0"/>
              <a:t>time</a:t>
            </a:r>
            <a:r>
              <a:rPr lang="sv-SE" altLang="en-US" sz="1800" dirty="0" smtClean="0"/>
              <a:t>)</a:t>
            </a:r>
          </a:p>
          <a:p>
            <a:r>
              <a:rPr lang="sv-SE" altLang="en-US" sz="1800" dirty="0" err="1" smtClean="0"/>
              <a:t>Missing</a:t>
            </a:r>
            <a:r>
              <a:rPr lang="sv-SE" altLang="en-US" sz="1800" dirty="0" smtClean="0"/>
              <a:t> </a:t>
            </a:r>
            <a:r>
              <a:rPr lang="sv-SE" altLang="en-US" sz="1800" dirty="0" err="1" smtClean="0"/>
              <a:t>documents</a:t>
            </a:r>
            <a:r>
              <a:rPr lang="sv-SE" altLang="en-US" sz="1800" dirty="0" smtClean="0"/>
              <a:t> as </a:t>
            </a:r>
            <a:r>
              <a:rPr lang="sv-SE" altLang="en-US" sz="1800" dirty="0" err="1" smtClean="0"/>
              <a:t>explanation</a:t>
            </a:r>
            <a:endParaRPr lang="sv-SE" altLang="en-US" sz="1800" dirty="0" smtClean="0"/>
          </a:p>
          <a:p>
            <a:r>
              <a:rPr lang="sv-SE" altLang="en-US" sz="1800" dirty="0" smtClean="0"/>
              <a:t>Age? (</a:t>
            </a:r>
            <a:r>
              <a:rPr lang="sv-SE" altLang="en-US" sz="1800" dirty="0" err="1" smtClean="0"/>
              <a:t>below</a:t>
            </a:r>
            <a:r>
              <a:rPr lang="sv-SE" altLang="en-US" sz="1800" dirty="0" smtClean="0"/>
              <a:t> 18?); tests</a:t>
            </a:r>
          </a:p>
          <a:p>
            <a:r>
              <a:rPr lang="sv-SE" altLang="en-US" sz="1800" dirty="0" smtClean="0"/>
              <a:t>From </a:t>
            </a:r>
            <a:r>
              <a:rPr lang="sv-SE" altLang="en-US" sz="1800" dirty="0" err="1" smtClean="0"/>
              <a:t>which</a:t>
            </a:r>
            <a:r>
              <a:rPr lang="sv-SE" altLang="en-US" sz="1800" dirty="0" smtClean="0"/>
              <a:t> country? And </a:t>
            </a:r>
            <a:r>
              <a:rPr lang="sv-SE" altLang="en-US" sz="1800" dirty="0" err="1" smtClean="0"/>
              <a:t>which</a:t>
            </a:r>
            <a:r>
              <a:rPr lang="sv-SE" altLang="en-US" sz="1800" dirty="0" smtClean="0"/>
              <a:t> part </a:t>
            </a:r>
            <a:r>
              <a:rPr lang="sv-SE" altLang="en-US" sz="1800" dirty="0" err="1" smtClean="0"/>
              <a:t>of</a:t>
            </a:r>
            <a:r>
              <a:rPr lang="sv-SE" altLang="en-US" sz="1800" dirty="0" smtClean="0"/>
              <a:t> the country? </a:t>
            </a:r>
            <a:r>
              <a:rPr lang="sv-SE" altLang="en-US" sz="1800" dirty="0" err="1" smtClean="0"/>
              <a:t>Testing</a:t>
            </a:r>
            <a:r>
              <a:rPr lang="sv-SE" altLang="en-US" sz="1800" dirty="0" smtClean="0"/>
              <a:t> </a:t>
            </a:r>
            <a:r>
              <a:rPr lang="sv-SE" altLang="en-US" sz="1800" dirty="0" err="1" smtClean="0"/>
              <a:t>language</a:t>
            </a:r>
            <a:r>
              <a:rPr lang="sv-SE" altLang="en-US" sz="1800" dirty="0" smtClean="0"/>
              <a:t> </a:t>
            </a:r>
            <a:r>
              <a:rPr lang="sv-SE" altLang="en-US" sz="1800" dirty="0" err="1" smtClean="0"/>
              <a:t>spoken</a:t>
            </a:r>
            <a:endParaRPr lang="sv-SE" altLang="en-US" sz="1800" dirty="0" smtClean="0"/>
          </a:p>
        </p:txBody>
      </p:sp>
    </p:spTree>
    <p:extLst>
      <p:ext uri="{BB962C8B-B14F-4D97-AF65-F5344CB8AC3E}">
        <p14:creationId xmlns:p14="http://schemas.microsoft.com/office/powerpoint/2010/main" val="18957493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1600" dirty="0">
                <a:latin typeface="Times New Roman" panose="02020603050405020304" pitchFamily="18" charset="0"/>
              </a:rPr>
              <a:t>The four countries from which the largest number of unaccompanied minors was registered each year (by country of birth); the proportion of girls is listed in parentheses</a:t>
            </a:r>
            <a:endParaRPr lang="en-US" sz="1600" dirty="0"/>
          </a:p>
        </p:txBody>
      </p:sp>
      <p:pic>
        <p:nvPicPr>
          <p:cNvPr id="4" name="Picture 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763688" y="1741011"/>
            <a:ext cx="5764110" cy="424434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7634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199B70BA-B52A-4CBD-ABFA-79DAC1BC16B7}" type="slidenum">
              <a:rPr lang="sv-SE" altLang="en-US"/>
              <a:pPr/>
              <a:t>9</a:t>
            </a:fld>
            <a:endParaRPr lang="sv-SE" altLang="en-US"/>
          </a:p>
        </p:txBody>
      </p:sp>
      <p:sp>
        <p:nvSpPr>
          <p:cNvPr id="75778" name="Rectangle 2"/>
          <p:cNvSpPr>
            <a:spLocks noGrp="1" noChangeArrowheads="1"/>
          </p:cNvSpPr>
          <p:nvPr>
            <p:ph type="title"/>
          </p:nvPr>
        </p:nvSpPr>
        <p:spPr/>
        <p:txBody>
          <a:bodyPr/>
          <a:lstStyle/>
          <a:p>
            <a:pPr algn="ctr"/>
            <a:r>
              <a:rPr lang="sv-SE" altLang="en-US" sz="2400" dirty="0" smtClean="0"/>
              <a:t>Age </a:t>
            </a:r>
            <a:r>
              <a:rPr lang="sv-SE" altLang="en-US" sz="2400" dirty="0" err="1" smtClean="0"/>
              <a:t>composition</a:t>
            </a:r>
            <a:endParaRPr lang="sv-SE" altLang="en-US" sz="2400" dirty="0" smtClean="0"/>
          </a:p>
        </p:txBody>
      </p:sp>
      <p:sp>
        <p:nvSpPr>
          <p:cNvPr id="75779" name="Rectangle 3"/>
          <p:cNvSpPr>
            <a:spLocks noGrp="1" noChangeArrowheads="1"/>
          </p:cNvSpPr>
          <p:nvPr>
            <p:ph type="body" idx="1"/>
          </p:nvPr>
        </p:nvSpPr>
        <p:spPr/>
        <p:txBody>
          <a:bodyPr/>
          <a:lstStyle/>
          <a:p>
            <a:r>
              <a:rPr lang="sv-SE" altLang="en-US" sz="1600" dirty="0" smtClean="0"/>
              <a:t>Most </a:t>
            </a:r>
            <a:r>
              <a:rPr lang="sv-SE" altLang="en-US" sz="1600" dirty="0" err="1" smtClean="0"/>
              <a:t>of</a:t>
            </a:r>
            <a:r>
              <a:rPr lang="sv-SE" altLang="en-US" sz="1600" dirty="0" smtClean="0"/>
              <a:t> </a:t>
            </a:r>
            <a:r>
              <a:rPr lang="sv-SE" altLang="en-US" sz="1600" dirty="0" err="1" smtClean="0"/>
              <a:t>them</a:t>
            </a:r>
            <a:r>
              <a:rPr lang="sv-SE" altLang="en-US" sz="1600" dirty="0" smtClean="0"/>
              <a:t> </a:t>
            </a:r>
            <a:r>
              <a:rPr lang="sv-SE" altLang="en-US" sz="1600" dirty="0" err="1" smtClean="0"/>
              <a:t>are</a:t>
            </a:r>
            <a:r>
              <a:rPr lang="sv-SE" altLang="en-US" sz="1600" dirty="0" smtClean="0"/>
              <a:t> 16-17 </a:t>
            </a:r>
            <a:r>
              <a:rPr lang="sv-SE" altLang="en-US" sz="1600" dirty="0" err="1" smtClean="0"/>
              <a:t>years</a:t>
            </a:r>
            <a:endParaRPr lang="sv-SE" altLang="en-US" sz="1600" dirty="0" smtClean="0"/>
          </a:p>
          <a:p>
            <a:r>
              <a:rPr lang="sv-SE" altLang="en-US" sz="1600" dirty="0" err="1" smtClean="0"/>
              <a:t>Those</a:t>
            </a:r>
            <a:r>
              <a:rPr lang="sv-SE" altLang="en-US" sz="1600" dirty="0" smtClean="0"/>
              <a:t> </a:t>
            </a:r>
            <a:r>
              <a:rPr lang="sv-SE" altLang="en-US" sz="1600" dirty="0" err="1" smtClean="0"/>
              <a:t>aged</a:t>
            </a:r>
            <a:r>
              <a:rPr lang="sv-SE" altLang="en-US" sz="1600" dirty="0" smtClean="0"/>
              <a:t> 18 or 19 </a:t>
            </a:r>
            <a:r>
              <a:rPr lang="sv-SE" altLang="en-US" sz="1600" dirty="0" err="1" smtClean="0"/>
              <a:t>years</a:t>
            </a:r>
            <a:r>
              <a:rPr lang="sv-SE" altLang="en-US" sz="1600" dirty="0" smtClean="0"/>
              <a:t> </a:t>
            </a:r>
            <a:r>
              <a:rPr lang="sv-SE" altLang="en-US" sz="1600" dirty="0" err="1" smtClean="0"/>
              <a:t>arrived</a:t>
            </a:r>
            <a:r>
              <a:rPr lang="sv-SE" altLang="en-US" sz="1600" dirty="0" smtClean="0"/>
              <a:t> at an age </a:t>
            </a:r>
            <a:r>
              <a:rPr lang="sv-SE" altLang="en-US" sz="1600" dirty="0" err="1" smtClean="0"/>
              <a:t>below</a:t>
            </a:r>
            <a:r>
              <a:rPr lang="sv-SE" altLang="en-US" sz="1600" dirty="0" smtClean="0"/>
              <a:t> 18 </a:t>
            </a:r>
            <a:r>
              <a:rPr lang="sv-SE" altLang="en-US" sz="1600" dirty="0" err="1" smtClean="0"/>
              <a:t>but</a:t>
            </a:r>
            <a:r>
              <a:rPr lang="sv-SE" altLang="en-US" sz="1600" dirty="0" smtClean="0"/>
              <a:t> </a:t>
            </a:r>
            <a:r>
              <a:rPr lang="sv-SE" altLang="en-US" sz="1600" dirty="0" err="1" smtClean="0"/>
              <a:t>were</a:t>
            </a:r>
            <a:r>
              <a:rPr lang="sv-SE" altLang="en-US" sz="1600" dirty="0" smtClean="0"/>
              <a:t> </a:t>
            </a:r>
            <a:r>
              <a:rPr lang="sv-SE" altLang="en-US" sz="1600" dirty="0" err="1" smtClean="0"/>
              <a:t>included</a:t>
            </a:r>
            <a:r>
              <a:rPr lang="sv-SE" altLang="en-US" sz="1600" dirty="0" smtClean="0"/>
              <a:t> in the population register in the </a:t>
            </a:r>
            <a:r>
              <a:rPr lang="sv-SE" altLang="en-US" sz="1600" dirty="0" err="1" smtClean="0"/>
              <a:t>year</a:t>
            </a:r>
            <a:r>
              <a:rPr lang="sv-SE" altLang="en-US" sz="1600" dirty="0" smtClean="0"/>
              <a:t> </a:t>
            </a:r>
            <a:r>
              <a:rPr lang="sv-SE" altLang="en-US" sz="1600" dirty="0" err="1" smtClean="0"/>
              <a:t>they</a:t>
            </a:r>
            <a:r>
              <a:rPr lang="sv-SE" altLang="en-US" sz="1600" dirty="0" smtClean="0"/>
              <a:t> </a:t>
            </a:r>
            <a:r>
              <a:rPr lang="sv-SE" altLang="en-US" sz="1600" dirty="0" err="1" smtClean="0"/>
              <a:t>became</a:t>
            </a:r>
            <a:r>
              <a:rPr lang="sv-SE" altLang="en-US" sz="1600" dirty="0" smtClean="0"/>
              <a:t> 18 or 19</a:t>
            </a:r>
          </a:p>
          <a:p>
            <a:r>
              <a:rPr lang="sv-SE" altLang="en-US" sz="1600" dirty="0" smtClean="0"/>
              <a:t>Boys </a:t>
            </a:r>
            <a:r>
              <a:rPr lang="sv-SE" altLang="en-US" sz="1600" dirty="0" err="1" smtClean="0"/>
              <a:t>are</a:t>
            </a:r>
            <a:r>
              <a:rPr lang="sv-SE" altLang="en-US" sz="1600" dirty="0" smtClean="0"/>
              <a:t> on </a:t>
            </a:r>
            <a:r>
              <a:rPr lang="sv-SE" altLang="en-US" sz="1600" dirty="0" err="1" smtClean="0"/>
              <a:t>average</a:t>
            </a:r>
            <a:r>
              <a:rPr lang="sv-SE" altLang="en-US" sz="1600" dirty="0" smtClean="0"/>
              <a:t> </a:t>
            </a:r>
            <a:r>
              <a:rPr lang="sv-SE" altLang="en-US" sz="1600" dirty="0" err="1" smtClean="0"/>
              <a:t>older</a:t>
            </a:r>
            <a:r>
              <a:rPr lang="sv-SE" altLang="en-US" sz="1600" dirty="0" smtClean="0"/>
              <a:t> </a:t>
            </a:r>
            <a:r>
              <a:rPr lang="sv-SE" altLang="en-US" sz="1600" dirty="0" err="1" smtClean="0"/>
              <a:t>than</a:t>
            </a:r>
            <a:r>
              <a:rPr lang="sv-SE" altLang="en-US" sz="1600" dirty="0" smtClean="0"/>
              <a:t> the </a:t>
            </a:r>
            <a:r>
              <a:rPr lang="sv-SE" altLang="en-US" sz="1600" dirty="0" err="1" smtClean="0"/>
              <a:t>girls</a:t>
            </a:r>
            <a:r>
              <a:rPr lang="sv-SE" altLang="en-US" sz="1600" dirty="0" smtClean="0"/>
              <a:t> at </a:t>
            </a:r>
            <a:r>
              <a:rPr lang="sv-SE" altLang="en-US" sz="1600" dirty="0" err="1" smtClean="0"/>
              <a:t>arrival</a:t>
            </a:r>
            <a:endParaRPr lang="sv-SE" altLang="en-US" sz="1600" dirty="0" smtClean="0"/>
          </a:p>
          <a:p>
            <a:r>
              <a:rPr lang="sv-SE" altLang="en-US" sz="1600" dirty="0" smtClean="0"/>
              <a:t>The </a:t>
            </a:r>
            <a:r>
              <a:rPr lang="sv-SE" altLang="en-US" sz="1600" dirty="0" err="1" smtClean="0"/>
              <a:t>very</a:t>
            </a:r>
            <a:r>
              <a:rPr lang="sv-SE" altLang="en-US" sz="1600" dirty="0" smtClean="0"/>
              <a:t> </a:t>
            </a:r>
            <a:r>
              <a:rPr lang="sv-SE" altLang="en-US" sz="1600" dirty="0" err="1" smtClean="0"/>
              <a:t>young</a:t>
            </a:r>
            <a:r>
              <a:rPr lang="sv-SE" altLang="en-US" sz="1600" dirty="0" smtClean="0"/>
              <a:t> </a:t>
            </a:r>
            <a:r>
              <a:rPr lang="sv-SE" altLang="en-US" sz="1600" dirty="0" err="1" smtClean="0"/>
              <a:t>children</a:t>
            </a:r>
            <a:r>
              <a:rPr lang="sv-SE" altLang="en-US" sz="1600" dirty="0" smtClean="0"/>
              <a:t>? </a:t>
            </a:r>
          </a:p>
          <a:p>
            <a:endParaRPr lang="sv-SE" altLang="en-US" dirty="0" smtClean="0"/>
          </a:p>
        </p:txBody>
      </p:sp>
    </p:spTree>
    <p:extLst>
      <p:ext uri="{BB962C8B-B14F-4D97-AF65-F5344CB8AC3E}">
        <p14:creationId xmlns:p14="http://schemas.microsoft.com/office/powerpoint/2010/main" val="13505339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4155</TotalTime>
  <Words>1502</Words>
  <Application>Microsoft Macintosh PowerPoint</Application>
  <PresentationFormat>On-screen Show (4:3)</PresentationFormat>
  <Paragraphs>207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Unaccompanied and Separated Refugee Minors in Sweden  Aycan Çelikaksoy* &amp; Eskil Wadensjö  Stockholm University   Presentation at SUITS Higher Seminar (Stockholm University Institute for Turkish Studies) 19 May 2015  *Swedish Institute for Social Research (SOFI), Stockholm University Linnaeus Center for Integration Studies (SULCIS) aycan.celikaksoy@sofi.su.se  </vt:lpstr>
      <vt:lpstr>PowerPoint Presentation</vt:lpstr>
      <vt:lpstr>UASC: Children under 18 years of age who are outside their country of origin and separated from both                           parents and their legal/customary caregiver are defined as separated children.  Background &amp; Introduction </vt:lpstr>
      <vt:lpstr>PowerPoint Presentation</vt:lpstr>
      <vt:lpstr>PowerPoint Presentation</vt:lpstr>
      <vt:lpstr>Overview of the group we are talking about Asylum applications in Sweden</vt:lpstr>
      <vt:lpstr>The process</vt:lpstr>
      <vt:lpstr>The four countries from which the largest number of unaccompanied minors was registered each year (by country of birth); the proportion of girls is listed in parentheses</vt:lpstr>
      <vt:lpstr>Age composition</vt:lpstr>
      <vt:lpstr>Age distribution among unaccompanied minors who were registered in 2011 and 2012 – number of children</vt:lpstr>
      <vt:lpstr>PowerPoint Presentation</vt:lpstr>
      <vt:lpstr>Education</vt:lpstr>
      <vt:lpstr>Proportion (%) of those aged 16-27 undergoing education at different ages</vt:lpstr>
      <vt:lpstr>Employment</vt:lpstr>
      <vt:lpstr>Proportion (%) of unaccompanied minors aged 16–27 with employment</vt:lpstr>
      <vt:lpstr>The average income for those with a salary in 2012 (in SEK thousand), divided by age </vt:lpstr>
      <vt:lpstr>Proportion (%) of those aged 16–27 who are not in employment or education (NEET)</vt:lpstr>
      <vt:lpstr>Factors influencing employment I</vt:lpstr>
      <vt:lpstr>Factors influencing employment II</vt:lpstr>
      <vt:lpstr>Wage income equations (log wage)</vt:lpstr>
      <vt:lpstr>Wage income equations (log wage)</vt:lpstr>
      <vt:lpstr>Employment for unaccompanied minors and other youth who arrived as children from the same countries. Age 16-30.</vt:lpstr>
      <vt:lpstr>Employment for unaccompanied minors and other youth compared to those born in Sweden. Age 16-30.</vt:lpstr>
      <vt:lpstr>Some conclusions</vt:lpstr>
      <vt:lpstr>PowerPoint Presentation</vt:lpstr>
    </vt:vector>
  </TitlesOfParts>
  <Company>Stockholms Universitet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aceli</dc:creator>
  <cp:lastModifiedBy>Researcher</cp:lastModifiedBy>
  <cp:revision>283</cp:revision>
  <cp:lastPrinted>2014-08-11T10:57:16Z</cp:lastPrinted>
  <dcterms:created xsi:type="dcterms:W3CDTF">2012-04-04T07:05:14Z</dcterms:created>
  <dcterms:modified xsi:type="dcterms:W3CDTF">2015-05-19T11:01:57Z</dcterms:modified>
</cp:coreProperties>
</file>