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7" r:id="rId2"/>
    <p:sldId id="260" r:id="rId3"/>
    <p:sldId id="262" r:id="rId4"/>
    <p:sldId id="263" r:id="rId5"/>
    <p:sldId id="264" r:id="rId6"/>
    <p:sldId id="267" r:id="rId7"/>
    <p:sldId id="258" r:id="rId8"/>
    <p:sldId id="278" r:id="rId9"/>
    <p:sldId id="266" r:id="rId10"/>
    <p:sldId id="269" r:id="rId11"/>
    <p:sldId id="273" r:id="rId12"/>
    <p:sldId id="274" r:id="rId13"/>
    <p:sldId id="272" r:id="rId14"/>
    <p:sldId id="291" r:id="rId15"/>
    <p:sldId id="275" r:id="rId16"/>
    <p:sldId id="276" r:id="rId17"/>
    <p:sldId id="277" r:id="rId18"/>
    <p:sldId id="287" r:id="rId19"/>
    <p:sldId id="288" r:id="rId20"/>
    <p:sldId id="289" r:id="rId21"/>
    <p:sldId id="290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D6C937-F51E-40D9-B3C9-894CC7E670B0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87D9B76-9A4A-434D-8FCD-AEE48FFE8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9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85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40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25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52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94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31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05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62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25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89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1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08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1418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077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86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977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594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5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077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657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26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13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05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0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14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66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667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9FB2-DD96-45DF-8F06-9FB1450402D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5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A0ADAB-6325-45DC-8D07-5EF879BAA793}" type="datetime1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D1CBB5-7C18-4AD3-AF06-C54F1541852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09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135-4F97-4E22-9742-3474171A473E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32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A856-F989-4D77-8F2C-690F9EDBF30E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2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CD45-4336-4BFF-A3D5-58F331DB2AA0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91194" y="6223828"/>
            <a:ext cx="1279663" cy="365125"/>
          </a:xfrm>
        </p:spPr>
        <p:txBody>
          <a:bodyPr/>
          <a:lstStyle>
            <a:lvl1pPr algn="ctr">
              <a:defRPr/>
            </a:lvl1pPr>
          </a:lstStyle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1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5C57-E324-4FC6-8B21-688D028E70B6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80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6AC-B4A0-4DD9-9E6C-D9ACC666BE26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0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1C5-10DE-41AC-A1CD-77FF08FDA15C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9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BD6A-4CCE-43F4-8121-C8BAE96F49AA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7121-E433-4A02-895B-55DC7AAFE31C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70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478E-F0D7-467D-94BE-F4998A890E6C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8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1146-A02A-46D6-9834-9108F2F31746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DB5E7B66-C499-41E9-91B5-8FF26A64956D}" type="datetime1">
              <a:rPr lang="en-US" smtClean="0">
                <a:solidFill>
                  <a:srgbClr val="A6B727"/>
                </a:solidFill>
              </a:rPr>
              <a:pPr/>
              <a:t>1/10/2017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DD1CBB5-7C18-4AD3-AF06-C54F15418526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lzer@ufl.edu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914400"/>
            <a:ext cx="7315200" cy="5029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Evaluating 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County Population Forecast Errors </a:t>
            </a:r>
            <a:endParaRPr lang="en-US" sz="2800" b="1" dirty="0" smtClean="0">
              <a:solidFill>
                <a:srgbClr val="000000"/>
              </a:solidFill>
              <a:latin typeface="Calibri" panose="020F050202020403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for 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Florida and </a:t>
            </a:r>
            <a:r>
              <a:rPr lang="en-US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Beyond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Stefan </a:t>
            </a: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Rayer and Ying Wang</a:t>
            </a:r>
            <a:endParaRPr lang="en-US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Bureau of Economic and Business Research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of Florida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  <a:p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Applied Demography Conference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 11–13, 2017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 Antonio, Texas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10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Building a Suitable Model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Trend extrapolation projection models, while simple in mathematical form, require care in their application. 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trend method has certain strengths and weaknesses. 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Potential problems to look out for include: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•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Run-away growth with the exponential method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•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Negative projections, especially for longer horizons, for counties 		with declining populations (mainly with shift-share and linear)</a:t>
            </a: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	Applying 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share-of-growth method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growth 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smaller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	area is in the opposite direction of growth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the larger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6806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11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Minimum/Maximum Brackets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Projections should not be negative!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common approach is to set negative projections to zero. 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While better than having negative projections, this is not ideal: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	County populations rarely go to zero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•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 is a one-sided approach (i.e., it does not address run-away growth)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developed minimum and maximum projection values, below or above which projected populations could not go. 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These were based on actual growth rates experienced over the study period (~ 1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99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percentiles), and they vary by horizon length. </a:t>
            </a:r>
          </a:p>
        </p:txBody>
      </p:sp>
    </p:spTree>
    <p:extLst>
      <p:ext uri="{BB962C8B-B14F-4D97-AF65-F5344CB8AC3E}">
        <p14:creationId xmlns:p14="http://schemas.microsoft.com/office/powerpoint/2010/main" val="34033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12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" y="1188720"/>
            <a:ext cx="7876865" cy="403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13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" y="731520"/>
            <a:ext cx="7852488" cy="529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14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" y="731520"/>
            <a:ext cx="7852488" cy="529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15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Minimum/Maximum Brackets: Results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Applying a lower and an upper bound to the projections improved forecast precision virtually everywhere.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Improvements in precision were more noticeable in the MAPEs than the MedAPEs.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Improvements in precision were more noticeable for longer horizons, and for states with many declining or fast growing counties.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results for forecast bias were similar, though there were a few instances where bias increased. 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sing min-max brackets resulted in more reasonable projections overall.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plan to use them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3690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16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Refining Share-of-Growth: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Plus-Minus Method 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share-of-growth method often produces quite accurate projections.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 projects as follows: Each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county’s share of state population growth in the future will be the same as its share during the base period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share-of-growth method struggles when county population change is in the opposite direction of state growth.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that scenario, if growth in the state increases, a declining county is projected to lose more population.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does not make sense. If statewide growth increases, one would expect a declining county to lose less population, or maybe even start growing.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plus-minus method has been proposed as a fix for such a scenario.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0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17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" y="1097280"/>
            <a:ext cx="8000884" cy="418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18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" y="1097280"/>
            <a:ext cx="8000884" cy="418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0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19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" y="1097280"/>
            <a:ext cx="8000884" cy="418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Background: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BEBR produces population projections for all counties in Florida each year.</a:t>
            </a: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project county populations with four extrapolation methods: </a:t>
            </a:r>
          </a:p>
          <a:p>
            <a:pPr>
              <a:tabLst>
                <a:tab pos="2286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• 	Linear</a:t>
            </a: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• 	Exponential</a:t>
            </a: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• 	Share-of-Growth</a:t>
            </a: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• 	Shift-Share</a:t>
            </a:r>
          </a:p>
          <a:p>
            <a:pPr>
              <a:tabLst>
                <a:tab pos="2286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specific methods and base periods used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may change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year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year (e.g., we dropped the constant population method last year).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these individual methods, we calculate various averages.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final projection – usually a trimmed average – then gets controlled to a separately produced projection for the state. </a:t>
            </a:r>
          </a:p>
        </p:txBody>
      </p:sp>
    </p:spTree>
    <p:extLst>
      <p:ext uri="{BB962C8B-B14F-4D97-AF65-F5344CB8AC3E}">
        <p14:creationId xmlns:p14="http://schemas.microsoft.com/office/powerpoint/2010/main" val="24367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20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" y="1097280"/>
            <a:ext cx="8000884" cy="418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2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21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" y="1097280"/>
            <a:ext cx="8000884" cy="418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22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Plus-Minus Method: Results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Applying the plus-minus adjustment to the share-of-growth method improved forecast accuracy almost everywhere.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Improvements in accuracy were strongest in states that had many declining counties.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Even in states where the plus-minus adjustment had little impact on overall accuracy (e.g., California and Florida), it improved the projections for individual counties that were declining. 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recommend using the plus-minus adjustment whenever population growth for a county is in the opposite direction of that of the state.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23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Plus-Minus Method: Issues to Consider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are many different options for implementing the plus-minus adjustment.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P/M adjustment requires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experimentation with what works best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tried several different specifications, such as doubling the factor. There were some differences, but applying P/M vs. no P/M had a much bigger impact on forecast accuracy than the particular P/M specification.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P/M needs a different implementation when state growth is negative.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P/M in its current form causes declining counties to decline less, but it does not allow for population growth for these counties.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24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presentation just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covered the initial aspects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our analysis.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have started evaluating forecast accuracy by projection technique,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horizon and base period length, by size and growth rate, and for the different states.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v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ast amount of data and results are a challenge to process, interpret, and present.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are still trying to figure out how to condense this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plethora of information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and how to present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our findings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visually.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25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914400"/>
            <a:ext cx="8206465" cy="465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26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914400"/>
            <a:ext cx="8206465" cy="465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27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960" y="548640"/>
            <a:ext cx="7608483" cy="561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28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Next steps (continued)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will have more results at PAA.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Comments and suggestions are greatly appreciated!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Contact:</a:t>
            </a: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Stefan Rayer</a:t>
            </a: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Bureau of Economic and Business Research</a:t>
            </a: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University of Florida</a:t>
            </a:r>
          </a:p>
          <a:p>
            <a:pPr>
              <a:tabLst>
                <a:tab pos="342900" algn="l"/>
                <a:tab pos="571500" algn="l"/>
              </a:tabLs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elzer@ufl.edu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352.392.0171 x334</a:t>
            </a:r>
          </a:p>
        </p:txBody>
      </p:sp>
    </p:spTree>
    <p:extLst>
      <p:ext uri="{BB962C8B-B14F-4D97-AF65-F5344CB8AC3E}">
        <p14:creationId xmlns:p14="http://schemas.microsoft.com/office/powerpoint/2010/main" val="29847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 Motivations / Questions: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How do these methods perform for projecting county populations?</a:t>
            </a: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How many years of base data to include? Should the base period be similar in length to the projection horizon? Should it be the same for all methods?</a:t>
            </a:r>
          </a:p>
          <a:p>
            <a:pPr>
              <a:tabLst>
                <a:tab pos="2286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Are trimmed averages preferable to a simple average? How much trimming makes sense?</a:t>
            </a: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about adjustments such as excluding institutional populations?</a:t>
            </a: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deal with negative projections (or run-away growth)?</a:t>
            </a:r>
          </a:p>
          <a:p>
            <a:pPr>
              <a:tabLst>
                <a:tab pos="228600" algn="l"/>
                <a:tab pos="571500" algn="l"/>
              </a:tabLst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apply the share-of-growth method when population change for a county has a different sign from state-level growth?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and Methods: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 Period: 1980–2015.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Data: Census counts and intercensal estimates (BEBR and Census Bureau).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Base Periods: 1–25 years.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Projection Horizons: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1–25 years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of 6,810 projections (base period, projection horizon, target year combinations) for each method.</a:t>
            </a:r>
          </a:p>
        </p:txBody>
      </p:sp>
    </p:spTree>
    <p:extLst>
      <p:ext uri="{BB962C8B-B14F-4D97-AF65-F5344CB8AC3E}">
        <p14:creationId xmlns:p14="http://schemas.microsoft.com/office/powerpoint/2010/main" val="24111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" y="822960"/>
            <a:ext cx="7898195" cy="519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and Methods (continued):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Six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trend extrapolation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methods, plus various averages: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•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Linear</a:t>
            </a: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	Exponential</a:t>
            </a: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	Share-of-Growth </a:t>
            </a: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	Shift-Share</a:t>
            </a: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Constant-Share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	Constant Population</a:t>
            </a: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 	Overall Average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Trimmed Averages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Error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Measures: MAPEs, MALPEs, MedAPEs, and MedALPEs.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 Area: 67 counties in Florida, plus 694 counties in 7 other states.</a:t>
            </a:r>
          </a:p>
        </p:txBody>
      </p:sp>
    </p:spTree>
    <p:extLst>
      <p:ext uri="{BB962C8B-B14F-4D97-AF65-F5344CB8AC3E}">
        <p14:creationId xmlns:p14="http://schemas.microsoft.com/office/powerpoint/2010/main" val="248134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79" y="914401"/>
            <a:ext cx="7886469" cy="5252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1520" y="731520"/>
            <a:ext cx="7709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 Area: 761 Counties in 8 States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and Methods (continued):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2900" algn="l"/>
                <a:tab pos="571500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Criteria for selecting these states:</a:t>
            </a:r>
          </a:p>
          <a:p>
            <a:pPr>
              <a:tabLst>
                <a:tab pos="3429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•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States cover all geographic regions of the country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•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Wide range of county (and state) population sizes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	Wide range of county (and state) population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growth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rates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•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Sufficient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number of counties per state to allow for calculation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	mean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median error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measures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  <a:tab pos="571500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 •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No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significant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county boundary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changes over study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6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0" y="6194761"/>
            <a:ext cx="1894115" cy="4735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6" y="6279122"/>
            <a:ext cx="2227263" cy="3374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CBB5-7C18-4AD3-AF06-C54F15418526}" type="slidenum">
              <a:rPr lang="en-US" sz="1200" smtClean="0">
                <a:solidFill>
                  <a:srgbClr val="A6B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en-US" sz="1200" dirty="0">
              <a:solidFill>
                <a:srgbClr val="A6B72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914400"/>
            <a:ext cx="7156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  <a:tab pos="571500" algn="l"/>
              </a:tabLst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 Area Population Characteristics: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960" y="1554480"/>
            <a:ext cx="7606177" cy="381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Custom 1">
      <a:majorFont>
        <a:latin typeface="Corbel"/>
        <a:ea typeface=""/>
        <a:cs typeface=""/>
      </a:majorFont>
      <a:minorFont>
        <a:latin typeface="Sitka Text"/>
        <a:ea typeface=""/>
        <a:cs typeface="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892</Words>
  <Application>Microsoft Office PowerPoint</Application>
  <PresentationFormat>On-screen Show (4:3)</PresentationFormat>
  <Paragraphs>244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Corbel</vt:lpstr>
      <vt:lpstr>Segoe UI</vt:lpstr>
      <vt:lpstr>Sitka Text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UF-BEBR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Rayer,Stefan</dc:creator>
  <cp:lastModifiedBy>Rayer,Stefan</cp:lastModifiedBy>
  <cp:revision>100</cp:revision>
  <cp:lastPrinted>2017-01-10T15:29:38Z</cp:lastPrinted>
  <dcterms:created xsi:type="dcterms:W3CDTF">2016-12-12T19:11:12Z</dcterms:created>
  <dcterms:modified xsi:type="dcterms:W3CDTF">2017-01-10T16:04:56Z</dcterms:modified>
</cp:coreProperties>
</file>