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56" r:id="rId4"/>
    <p:sldId id="272" r:id="rId5"/>
    <p:sldId id="279" r:id="rId6"/>
    <p:sldId id="262" r:id="rId7"/>
    <p:sldId id="285" r:id="rId8"/>
    <p:sldId id="284" r:id="rId9"/>
    <p:sldId id="292" r:id="rId10"/>
    <p:sldId id="286" r:id="rId11"/>
    <p:sldId id="267" r:id="rId12"/>
    <p:sldId id="269" r:id="rId13"/>
    <p:sldId id="291" r:id="rId14"/>
    <p:sldId id="270" r:id="rId15"/>
    <p:sldId id="293" r:id="rId16"/>
    <p:sldId id="287" r:id="rId17"/>
    <p:sldId id="288" r:id="rId1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William\Documents\Bills%20Folder\PAA%202016\APPLIED%20DEMO%20SESSION\Table%20Distirbution%20of%20workplace%20settings%20NO%20STUDEN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Book18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Number</a:t>
            </a:r>
            <a:r>
              <a:rPr lang="en-US" sz="2400" baseline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Applied Demographers in</a:t>
            </a:r>
            <a:r>
              <a:rPr lang="en-US" sz="2400" baseline="0" dirty="0">
                <a:solidFill>
                  <a:schemeClr val="tx1"/>
                </a:solidFill>
              </a:rPr>
              <a:t> the Population Association of America U</a:t>
            </a:r>
            <a:r>
              <a:rPr lang="en-US" sz="2400" dirty="0">
                <a:solidFill>
                  <a:schemeClr val="tx1"/>
                </a:solidFill>
              </a:rPr>
              <a:t>nder</a:t>
            </a:r>
            <a:r>
              <a:rPr lang="en-US" sz="2400" baseline="0" dirty="0">
                <a:solidFill>
                  <a:schemeClr val="tx1"/>
                </a:solidFill>
              </a:rPr>
              <a:t> Different Definitions </a:t>
            </a:r>
            <a:endParaRPr lang="en-US" sz="2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985412857694322"/>
          <c:y val="4.629633787375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5172436094358841E-2"/>
          <c:y val="0.23475666686702329"/>
          <c:w val="0.96214321481301313"/>
          <c:h val="0.64200717276752628"/>
        </c:manualLayout>
      </c:layout>
      <c:barChart>
        <c:barDir val="col"/>
        <c:grouping val="clustered"/>
        <c:varyColors val="0"/>
        <c:ser>
          <c:idx val="0"/>
          <c:order val="0"/>
          <c:tx>
            <c:v>Number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Sheet1!$C$16:$F$16</c:f>
              <c:strCache>
                <c:ptCount val="3"/>
                <c:pt idx="0">
                  <c:v>Current Applied Demography  Member </c:v>
                </c:pt>
                <c:pt idx="1">
                  <c:v>Ever Applied Demography Member</c:v>
                </c:pt>
                <c:pt idx="2">
                  <c:v>Ever Applied Demograhy Member or NonAcademic</c:v>
                </c:pt>
              </c:strCache>
            </c:strRef>
          </c:cat>
          <c:val>
            <c:numRef>
              <c:f>Sheet1!$C$17:$E$17</c:f>
              <c:numCache>
                <c:formatCode>General</c:formatCode>
                <c:ptCount val="3"/>
                <c:pt idx="0">
                  <c:v>328</c:v>
                </c:pt>
                <c:pt idx="1">
                  <c:v>804</c:v>
                </c:pt>
                <c:pt idx="2">
                  <c:v>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C-4D4A-88C8-A7F4B2595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41600"/>
        <c:axId val="339739640"/>
      </c:barChart>
      <c:catAx>
        <c:axId val="3397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9739640"/>
        <c:crosses val="autoZero"/>
        <c:auto val="1"/>
        <c:lblAlgn val="ctr"/>
        <c:lblOffset val="100"/>
        <c:noMultiLvlLbl val="0"/>
      </c:catAx>
      <c:valAx>
        <c:axId val="339739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97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Demographers as a</a:t>
            </a:r>
            <a:r>
              <a:rPr lang="en-US"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r>
              <a:rPr lang="en-US"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Population Association of America Membership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</a:t>
            </a:r>
            <a:r>
              <a:rPr lang="en-US"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Defintions 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084437789476097"/>
          <c:y val="2.73757973566749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852838471702727E-2"/>
          <c:y val="0.2370926122899448"/>
          <c:w val="0.94277744429928323"/>
          <c:h val="0.54055095287002164"/>
        </c:manualLayout>
      </c:layout>
      <c:barChart>
        <c:barDir val="col"/>
        <c:grouping val="clustered"/>
        <c:varyColors val="0"/>
        <c:ser>
          <c:idx val="0"/>
          <c:order val="0"/>
          <c:tx>
            <c:v>Percent of PAA Members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F9-4262-BE41-5E466FAFC9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9-4262-BE41-5E466FAFC9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F9-4262-BE41-5E466FAFC9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Sheet1!$C$16:$E$16</c:f>
              <c:strCache>
                <c:ptCount val="3"/>
                <c:pt idx="0">
                  <c:v>Current Applied Demography Member </c:v>
                </c:pt>
                <c:pt idx="1">
                  <c:v>Ever Applied Demography Member</c:v>
                </c:pt>
                <c:pt idx="2">
                  <c:v>Ever Applied Demography Member or NonAcademic</c:v>
                </c:pt>
              </c:strCache>
            </c:strRef>
          </c:cat>
          <c:val>
            <c:numRef>
              <c:f>Sheet1!$C$18:$E$18</c:f>
              <c:numCache>
                <c:formatCode>0</c:formatCode>
                <c:ptCount val="3"/>
                <c:pt idx="0">
                  <c:v>9.2629200790737087</c:v>
                </c:pt>
                <c:pt idx="1">
                  <c:v>22.705450437729453</c:v>
                </c:pt>
                <c:pt idx="2">
                  <c:v>28.325331827167467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F-4A49-9FA3-40D0A2DD33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41992"/>
        <c:axId val="339744736"/>
      </c:barChart>
      <c:catAx>
        <c:axId val="33974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9744736"/>
        <c:crosses val="autoZero"/>
        <c:auto val="1"/>
        <c:lblAlgn val="ctr"/>
        <c:lblOffset val="100"/>
        <c:noMultiLvlLbl val="0"/>
      </c:catAx>
      <c:valAx>
        <c:axId val="3397447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3974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Applied Demographers and Not-Applied Demographers Who Are Students </a:t>
            </a:r>
          </a:p>
        </c:rich>
      </c:tx>
      <c:layout>
        <c:manualLayout>
          <c:xMode val="edge"/>
          <c:yMode val="edge"/>
          <c:x val="0.1492079401399076"/>
          <c:y val="3.43299697040361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94909120185149"/>
          <c:y val="0.21018289457493705"/>
          <c:w val="0.86349046972766241"/>
          <c:h val="0.69327498155726219"/>
        </c:manualLayout>
      </c:layout>
      <c:barChart>
        <c:barDir val="col"/>
        <c:grouping val="clustered"/>
        <c:varyColors val="0"/>
        <c:ser>
          <c:idx val="0"/>
          <c:order val="0"/>
          <c:tx>
            <c:v>Students 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Sheet1!$I$3:$J$3</c:f>
              <c:strCache>
                <c:ptCount val="2"/>
                <c:pt idx="0">
                  <c:v>Applied Demographers</c:v>
                </c:pt>
                <c:pt idx="1">
                  <c:v>Not-Applied Demographers </c:v>
                </c:pt>
              </c:strCache>
            </c:strRef>
          </c:cat>
          <c:val>
            <c:numRef>
              <c:f>Sheet1!$C$6:$D$6</c:f>
              <c:numCache>
                <c:formatCode>0</c:formatCode>
                <c:ptCount val="2"/>
                <c:pt idx="0">
                  <c:v>17.602040816326532</c:v>
                </c:pt>
                <c:pt idx="1">
                  <c:v>35.719696969696969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5-4BCB-9330-004350C9A5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39745520"/>
        <c:axId val="339740424"/>
      </c:barChart>
      <c:catAx>
        <c:axId val="33974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740424"/>
        <c:crosses val="autoZero"/>
        <c:auto val="1"/>
        <c:lblAlgn val="ctr"/>
        <c:lblOffset val="100"/>
        <c:noMultiLvlLbl val="0"/>
      </c:catAx>
      <c:valAx>
        <c:axId val="33974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4.8534796901620091E-3"/>
              <c:y val="0.443848097697310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7455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Percent of Applied Demographers and Non-Applied Demographers in Academic and Non-Academic Settings</a:t>
            </a:r>
            <a:r>
              <a:rPr lang="en-US" sz="2800" baseline="0" dirty="0">
                <a:solidFill>
                  <a:schemeClr val="tx1"/>
                </a:solidFill>
              </a:rPr>
              <a:t> (includes Students) </a:t>
            </a:r>
            <a:endParaRPr lang="en-US" sz="2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94072215153961"/>
          <c:y val="0.36014214009422107"/>
          <c:w val="0.67938770820542105"/>
          <c:h val="0.49135279965004375"/>
        </c:manualLayout>
      </c:layout>
      <c:bar3DChart>
        <c:barDir val="col"/>
        <c:grouping val="percentStacked"/>
        <c:varyColors val="0"/>
        <c:ser>
          <c:idx val="0"/>
          <c:order val="0"/>
          <c:tx>
            <c:v>Academic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Sheet1!$K$2:$L$2</c:f>
              <c:strCache>
                <c:ptCount val="2"/>
                <c:pt idx="0">
                  <c:v>Applied Demographers</c:v>
                </c:pt>
                <c:pt idx="1">
                  <c:v>Not Applied Demographers</c:v>
                </c:pt>
              </c:strCache>
              <c:extLst/>
            </c:strRef>
          </c:cat>
          <c:val>
            <c:numRef>
              <c:f>Sheet1!$G$6:$G$7</c:f>
              <c:numCache>
                <c:formatCode>General</c:formatCode>
                <c:ptCount val="2"/>
                <c:pt idx="0">
                  <c:v>70</c:v>
                </c:pt>
                <c:pt idx="1">
                  <c:v>86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911-47E7-9415-64E044C2A6E1}"/>
            </c:ext>
          </c:extLst>
        </c:ser>
        <c:ser>
          <c:idx val="1"/>
          <c:order val="1"/>
          <c:tx>
            <c:v>Not Academic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Sheet1!$K$2:$L$2</c:f>
              <c:strCache>
                <c:ptCount val="2"/>
                <c:pt idx="0">
                  <c:v>Applied Demographers</c:v>
                </c:pt>
                <c:pt idx="1">
                  <c:v>Not Applied Demographers</c:v>
                </c:pt>
              </c:strCache>
              <c:extLst/>
            </c:strRef>
          </c:cat>
          <c:val>
            <c:numRef>
              <c:f>Sheet1!$H$6:$H$8</c:f>
              <c:numCache>
                <c:formatCode>General</c:formatCode>
                <c:ptCount val="2"/>
                <c:pt idx="0">
                  <c:v>30</c:v>
                </c:pt>
                <c:pt idx="1">
                  <c:v>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911-47E7-9415-64E044C2A6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9740816"/>
        <c:axId val="339745128"/>
        <c:axId val="0"/>
      </c:bar3DChart>
      <c:catAx>
        <c:axId val="3397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745128"/>
        <c:crosses val="autoZero"/>
        <c:auto val="1"/>
        <c:lblAlgn val="ctr"/>
        <c:lblOffset val="100"/>
        <c:noMultiLvlLbl val="0"/>
      </c:catAx>
      <c:valAx>
        <c:axId val="3397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7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373071997002133"/>
          <c:y val="0.33420100588414287"/>
          <c:w val="0.17278739114303593"/>
          <c:h val="0.27873646436070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>
                <a:solidFill>
                  <a:schemeClr val="tx1"/>
                </a:solidFill>
              </a:rPr>
              <a:t>Percent Distribution of </a:t>
            </a:r>
            <a:r>
              <a:rPr lang="en-US" sz="2400" u="sng" baseline="0" dirty="0">
                <a:solidFill>
                  <a:schemeClr val="tx1"/>
                </a:solidFill>
              </a:rPr>
              <a:t>Work Place Locations</a:t>
            </a:r>
            <a:r>
              <a:rPr lang="en-US" sz="2400" baseline="0" dirty="0">
                <a:solidFill>
                  <a:schemeClr val="tx1"/>
                </a:solidFill>
              </a:rPr>
              <a:t> of Applied Demographers and Not Applied Demographers (No Students)</a:t>
            </a:r>
            <a:endParaRPr lang="en-US" sz="2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127726939173105"/>
          <c:y val="1.14216589925242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81810079432293"/>
          <c:y val="0.16038079315086237"/>
          <c:w val="0.79770904325135672"/>
          <c:h val="0.43052369477579655"/>
        </c:manualLayout>
      </c:layout>
      <c:barChart>
        <c:barDir val="col"/>
        <c:grouping val="clustered"/>
        <c:varyColors val="0"/>
        <c:ser>
          <c:idx val="0"/>
          <c:order val="0"/>
          <c:tx>
            <c:v>Applied Demographer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Sheet1!$A$4:$A$10</c:f>
              <c:strCache>
                <c:ptCount val="7"/>
                <c:pt idx="0">
                  <c:v>Academic/Not Student</c:v>
                </c:pt>
                <c:pt idx="1">
                  <c:v>Nonprofit Organization</c:v>
                </c:pt>
                <c:pt idx="2">
                  <c:v>Federal Government</c:v>
                </c:pt>
                <c:pt idx="3">
                  <c:v>State/Local/Provincial Government</c:v>
                </c:pt>
                <c:pt idx="4">
                  <c:v>Private Consultant/Self Employed</c:v>
                </c:pt>
                <c:pt idx="5">
                  <c:v>International Organization</c:v>
                </c:pt>
                <c:pt idx="6">
                  <c:v>Business &amp; Industry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67.43421052631578</c:v>
                </c:pt>
                <c:pt idx="1">
                  <c:v>7.5657894736842106</c:v>
                </c:pt>
                <c:pt idx="2">
                  <c:v>6.7434210526315788</c:v>
                </c:pt>
                <c:pt idx="3">
                  <c:v>5.2631578947368416</c:v>
                </c:pt>
                <c:pt idx="4">
                  <c:v>3.2894736842105261</c:v>
                </c:pt>
                <c:pt idx="5">
                  <c:v>4.7697368421052637</c:v>
                </c:pt>
                <c:pt idx="6">
                  <c:v>4.9342105263157894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4-4A7B-A8DA-4FEDF47EBD11}"/>
            </c:ext>
          </c:extLst>
        </c:ser>
        <c:ser>
          <c:idx val="1"/>
          <c:order val="1"/>
          <c:tx>
            <c:v>Not Applied Demographer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Sheet1!$A$4:$A$10</c:f>
              <c:strCache>
                <c:ptCount val="7"/>
                <c:pt idx="0">
                  <c:v>Academic/Not Student</c:v>
                </c:pt>
                <c:pt idx="1">
                  <c:v>Nonprofit Organization</c:v>
                </c:pt>
                <c:pt idx="2">
                  <c:v>Federal Government</c:v>
                </c:pt>
                <c:pt idx="3">
                  <c:v>State/Local/Provincial Government</c:v>
                </c:pt>
                <c:pt idx="4">
                  <c:v>Private Consultant/Self Employed</c:v>
                </c:pt>
                <c:pt idx="5">
                  <c:v>International Organization</c:v>
                </c:pt>
                <c:pt idx="6">
                  <c:v>Business &amp; Industry</c:v>
                </c:pt>
              </c:strCache>
            </c:strRef>
          </c:cat>
          <c:val>
            <c:numRef>
              <c:f>Sheet1!$E$4:$E$10</c:f>
              <c:numCache>
                <c:formatCode>0</c:formatCode>
                <c:ptCount val="7"/>
                <c:pt idx="0">
                  <c:v>80.179640718562865</c:v>
                </c:pt>
                <c:pt idx="1">
                  <c:v>9.341317365269461</c:v>
                </c:pt>
                <c:pt idx="2">
                  <c:v>4.6706586826347305</c:v>
                </c:pt>
                <c:pt idx="3">
                  <c:v>0.95808383233532934</c:v>
                </c:pt>
                <c:pt idx="4">
                  <c:v>0.83832335329341312</c:v>
                </c:pt>
                <c:pt idx="5">
                  <c:v>2.3952095808383236</c:v>
                </c:pt>
                <c:pt idx="6">
                  <c:v>1.6167664670658684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4-4A7B-A8DA-4FEDF47EBD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40397104"/>
        <c:axId val="340397496"/>
      </c:barChart>
      <c:catAx>
        <c:axId val="3403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97496"/>
        <c:crosses val="autoZero"/>
        <c:auto val="1"/>
        <c:lblAlgn val="ctr"/>
        <c:lblOffset val="100"/>
        <c:noMultiLvlLbl val="0"/>
      </c:catAx>
      <c:valAx>
        <c:axId val="34039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9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861703166472847"/>
          <c:y val="0.87546586990463571"/>
          <c:w val="0.39138296833527153"/>
          <c:h val="0.10898229376106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Distribution</a:t>
            </a:r>
            <a:r>
              <a:rPr lang="en-US" sz="2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Applied and Not Applied Demographers by </a:t>
            </a:r>
            <a:r>
              <a:rPr lang="en-US" sz="2400" u="sng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Field</a:t>
            </a:r>
            <a:endParaRPr lang="en-US" sz="2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55695560684921E-2"/>
          <c:y val="0.18002684839446645"/>
          <c:w val="0.7432057560717803"/>
          <c:h val="0.40276470747828907"/>
        </c:manualLayout>
      </c:layout>
      <c:barChart>
        <c:barDir val="col"/>
        <c:grouping val="clustered"/>
        <c:varyColors val="0"/>
        <c:ser>
          <c:idx val="0"/>
          <c:order val="0"/>
          <c:tx>
            <c:v>Applied Demographers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Sheet1!$K$4:$K$9</c:f>
              <c:strCache>
                <c:ptCount val="6"/>
                <c:pt idx="0">
                  <c:v>Sociology</c:v>
                </c:pt>
                <c:pt idx="1">
                  <c:v>Demography</c:v>
                </c:pt>
                <c:pt idx="2">
                  <c:v>Economics</c:v>
                </c:pt>
                <c:pt idx="3">
                  <c:v>Public Health/Epidemiology</c:v>
                </c:pt>
                <c:pt idx="4">
                  <c:v>Statistics</c:v>
                </c:pt>
                <c:pt idx="5">
                  <c:v>Other </c:v>
                </c:pt>
              </c:strCache>
            </c:strRef>
          </c:cat>
          <c:val>
            <c:numRef>
              <c:f>Sheet1!$M$4:$M$9</c:f>
              <c:numCache>
                <c:formatCode>0</c:formatCode>
                <c:ptCount val="6"/>
                <c:pt idx="0">
                  <c:v>30.229007633587784</c:v>
                </c:pt>
                <c:pt idx="1">
                  <c:v>38.015267175572518</c:v>
                </c:pt>
                <c:pt idx="2">
                  <c:v>9.4656488549618327</c:v>
                </c:pt>
                <c:pt idx="3">
                  <c:v>8.8549618320610683</c:v>
                </c:pt>
                <c:pt idx="4">
                  <c:v>5.4961832061068705</c:v>
                </c:pt>
                <c:pt idx="5">
                  <c:v>7.9389312977099227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F-490F-B1C7-2CE7F9746F32}"/>
            </c:ext>
          </c:extLst>
        </c:ser>
        <c:ser>
          <c:idx val="1"/>
          <c:order val="1"/>
          <c:tx>
            <c:v>Not Applied Demographers 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Sheet1!$K$4:$K$9</c:f>
              <c:strCache>
                <c:ptCount val="6"/>
                <c:pt idx="0">
                  <c:v>Sociology</c:v>
                </c:pt>
                <c:pt idx="1">
                  <c:v>Demography</c:v>
                </c:pt>
                <c:pt idx="2">
                  <c:v>Economics</c:v>
                </c:pt>
                <c:pt idx="3">
                  <c:v>Public Health/Epidemiology</c:v>
                </c:pt>
                <c:pt idx="4">
                  <c:v>Statistics</c:v>
                </c:pt>
                <c:pt idx="5">
                  <c:v>Other </c:v>
                </c:pt>
              </c:strCache>
            </c:strRef>
          </c:cat>
          <c:val>
            <c:numRef>
              <c:f>Sheet1!$L$4:$L$9</c:f>
              <c:numCache>
                <c:formatCode>0</c:formatCode>
                <c:ptCount val="6"/>
                <c:pt idx="0">
                  <c:v>37.311503662214562</c:v>
                </c:pt>
                <c:pt idx="1">
                  <c:v>23.739767341663075</c:v>
                </c:pt>
                <c:pt idx="2">
                  <c:v>15.338216286083583</c:v>
                </c:pt>
                <c:pt idx="3">
                  <c:v>11.417492460146489</c:v>
                </c:pt>
                <c:pt idx="4">
                  <c:v>2.0680741059887979</c:v>
                </c:pt>
                <c:pt idx="5">
                  <c:v>10.124946143903488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6F-490F-B1C7-2CE7F9746F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4708768"/>
        <c:axId val="264709944"/>
      </c:barChart>
      <c:catAx>
        <c:axId val="26470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709944"/>
        <c:crosses val="autoZero"/>
        <c:auto val="1"/>
        <c:lblAlgn val="ctr"/>
        <c:lblOffset val="100"/>
        <c:noMultiLvlLbl val="0"/>
      </c:catAx>
      <c:valAx>
        <c:axId val="26470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 </a:t>
                </a:r>
              </a:p>
            </c:rich>
          </c:tx>
          <c:layout>
            <c:manualLayout>
              <c:xMode val="edge"/>
              <c:yMode val="edge"/>
              <c:x val="9.0784514020488712E-3"/>
              <c:y val="0.322335222855800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70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40288737644905"/>
          <c:y val="0.79410550607340102"/>
          <c:w val="0.2722048556133066"/>
          <c:h val="0.13052929723979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Distribution</a:t>
            </a:r>
            <a:r>
              <a:rPr lang="en-US" sz="2400" baseline="0">
                <a:solidFill>
                  <a:schemeClr val="tx1"/>
                </a:solidFill>
              </a:rPr>
              <a:t> of Applied Demographers and Other PAA members by Degree (No Students) </a:t>
            </a:r>
            <a:endParaRPr lang="en-US" sz="240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29902054926062"/>
          <c:y val="5.2356020942408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739826095958272E-2"/>
          <c:y val="0.19574864088747682"/>
          <c:w val="0.91721329686690489"/>
          <c:h val="0.57047207424618207"/>
        </c:manualLayout>
      </c:layout>
      <c:barChart>
        <c:barDir val="col"/>
        <c:grouping val="clustered"/>
        <c:varyColors val="0"/>
        <c:ser>
          <c:idx val="0"/>
          <c:order val="0"/>
          <c:tx>
            <c:v>Applied Demographer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Sheet1!$A$5:$A$7</c:f>
              <c:strCache>
                <c:ptCount val="3"/>
                <c:pt idx="0">
                  <c:v>Bachelors</c:v>
                </c:pt>
                <c:pt idx="1">
                  <c:v>Masters</c:v>
                </c:pt>
                <c:pt idx="2">
                  <c:v>Doctorate</c:v>
                </c:pt>
              </c:strCache>
            </c:strRef>
          </c:cat>
          <c:val>
            <c:numRef>
              <c:f>Sheet1!$C$5:$C$7</c:f>
              <c:numCache>
                <c:formatCode>0</c:formatCode>
                <c:ptCount val="3"/>
                <c:pt idx="0">
                  <c:v>5.7724957555178262</c:v>
                </c:pt>
                <c:pt idx="1">
                  <c:v>22.920203735144312</c:v>
                </c:pt>
                <c:pt idx="2">
                  <c:v>71.30730050933785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0-4610-8034-C18D45E0E3C7}"/>
            </c:ext>
          </c:extLst>
        </c:ser>
        <c:ser>
          <c:idx val="1"/>
          <c:order val="1"/>
          <c:tx>
            <c:v>Not Applied Demographer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Sheet1!$A$5:$A$7</c:f>
              <c:strCache>
                <c:ptCount val="3"/>
                <c:pt idx="0">
                  <c:v>Bachelors</c:v>
                </c:pt>
                <c:pt idx="1">
                  <c:v>Masters</c:v>
                </c:pt>
                <c:pt idx="2">
                  <c:v>Doctorate</c:v>
                </c:pt>
              </c:strCache>
            </c:strRef>
          </c:cat>
          <c:val>
            <c:numRef>
              <c:f>Sheet1!$E$5:$E$7</c:f>
              <c:numCache>
                <c:formatCode>0</c:formatCode>
                <c:ptCount val="3"/>
                <c:pt idx="0">
                  <c:v>10.159480212640283</c:v>
                </c:pt>
                <c:pt idx="1">
                  <c:v>31.364441819255763</c:v>
                </c:pt>
                <c:pt idx="2">
                  <c:v>58.476077968103958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0-4610-8034-C18D45E0E3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0393968"/>
        <c:axId val="340390832"/>
      </c:barChart>
      <c:catAx>
        <c:axId val="34039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90832"/>
        <c:crosses val="autoZero"/>
        <c:auto val="1"/>
        <c:lblAlgn val="ctr"/>
        <c:lblOffset val="100"/>
        <c:noMultiLvlLbl val="0"/>
      </c:catAx>
      <c:valAx>
        <c:axId val="34039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3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6018359121668652"/>
          <c:y val="0.26318285776978845"/>
          <c:w val="0.27847423340375138"/>
          <c:h val="0.1777560693106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0.58752</cdr:x>
      <cdr:y>0.91141</cdr:y>
    </cdr:from>
    <cdr:to>
      <cdr:x>0.77903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62254" y="5606473"/>
          <a:ext cx="2041237" cy="544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Source: PAA Membership File May 2015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7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7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0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0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EEA5-6964-4605-A715-0D3DD45B625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1BA4-0363-41B6-8F74-88B1B897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6484"/>
            <a:ext cx="9144000" cy="1680272"/>
          </a:xfrm>
        </p:spPr>
        <p:txBody>
          <a:bodyPr>
            <a:normAutofit fontScale="90000"/>
          </a:bodyPr>
          <a:lstStyle/>
          <a:p>
            <a:r>
              <a:rPr lang="en-US" dirty="0"/>
              <a:t>How Many Applied Demographers are there in PAA?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By William P. O’Hare</a:t>
            </a:r>
          </a:p>
          <a:p>
            <a:r>
              <a:rPr lang="en-US" sz="4000" dirty="0"/>
              <a:t>Applied Demography Conference</a:t>
            </a:r>
          </a:p>
          <a:p>
            <a:r>
              <a:rPr lang="en-US" sz="4000" dirty="0"/>
              <a:t>University of Texas at San Antonio</a:t>
            </a:r>
          </a:p>
          <a:p>
            <a:r>
              <a:rPr lang="en-US" sz="4000" dirty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724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Applied Demographers Compared to Not Applied Demographers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 use ever a member of Applied Demography for the data shown below --why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Middle estimate of three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Database is larger than currently Applied Demographer</a:t>
            </a:r>
          </a:p>
          <a:p>
            <a:pPr marL="457200" lvl="1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 Applied Demographers = Total PAA Membership – Applied Demographers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4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696367"/>
              </p:ext>
            </p:extLst>
          </p:nvPr>
        </p:nvGraphicFramePr>
        <p:xfrm>
          <a:off x="948907" y="577969"/>
          <a:ext cx="7850038" cy="519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91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04058"/>
              </p:ext>
            </p:extLst>
          </p:nvPr>
        </p:nvGraphicFramePr>
        <p:xfrm>
          <a:off x="819509" y="327804"/>
          <a:ext cx="9471803" cy="593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99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783333"/>
              </p:ext>
            </p:extLst>
          </p:nvPr>
        </p:nvGraphicFramePr>
        <p:xfrm>
          <a:off x="469783" y="293298"/>
          <a:ext cx="10632413" cy="5806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86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360181"/>
              </p:ext>
            </p:extLst>
          </p:nvPr>
        </p:nvGraphicFramePr>
        <p:xfrm>
          <a:off x="528506" y="267418"/>
          <a:ext cx="11140579" cy="65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85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937751"/>
              </p:ext>
            </p:extLst>
          </p:nvPr>
        </p:nvGraphicFramePr>
        <p:xfrm>
          <a:off x="515762" y="274144"/>
          <a:ext cx="10239555" cy="6202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999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Applied Demographers in PAA number between 329 and 1003</a:t>
            </a:r>
          </a:p>
          <a:p>
            <a:r>
              <a:rPr lang="en-US" dirty="0"/>
              <a:t>Applied Demographers in PAA constitute between 9 and 28 percent of membership</a:t>
            </a:r>
          </a:p>
          <a:p>
            <a:r>
              <a:rPr lang="en-US" dirty="0"/>
              <a:t>Significant share of PAA members working outside of Academia are Not Applied Demographers </a:t>
            </a:r>
          </a:p>
          <a:p>
            <a:r>
              <a:rPr lang="en-US" dirty="0"/>
              <a:t>Applied Demographers are more likely to be:  </a:t>
            </a:r>
          </a:p>
          <a:p>
            <a:pPr lvl="1"/>
            <a:r>
              <a:rPr lang="en-US" dirty="0"/>
              <a:t>Located outside Academia</a:t>
            </a:r>
          </a:p>
          <a:p>
            <a:pPr lvl="1"/>
            <a:r>
              <a:rPr lang="en-US" dirty="0"/>
              <a:t>Less Likely to be Students</a:t>
            </a:r>
          </a:p>
          <a:p>
            <a:pPr lvl="1"/>
            <a:r>
              <a:rPr lang="en-US" dirty="0"/>
              <a:t>More likely to be Demographer or Statistician/ less likely to be Sociologists or Economists.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4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Thanks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Contact Information</a:t>
            </a:r>
          </a:p>
          <a:p>
            <a:pPr marL="0" indent="0" algn="ctr">
              <a:buNone/>
            </a:pPr>
            <a:r>
              <a:rPr lang="en-US" sz="4800" dirty="0"/>
              <a:t>William P. O’Hare</a:t>
            </a:r>
          </a:p>
          <a:p>
            <a:pPr marL="0" indent="0" algn="ctr">
              <a:buNone/>
            </a:pPr>
            <a:r>
              <a:rPr lang="en-US" sz="4800" dirty="0"/>
              <a:t> billohare1@gmail.com</a:t>
            </a:r>
          </a:p>
        </p:txBody>
      </p:sp>
    </p:spTree>
    <p:extLst>
      <p:ext uri="{BB962C8B-B14F-4D97-AF65-F5344CB8AC3E}">
        <p14:creationId xmlns:p14="http://schemas.microsoft.com/office/powerpoint/2010/main" val="312997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8" y="365125"/>
            <a:ext cx="12091332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Definitions of Applied Demography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Conceptual Definitions</a:t>
            </a:r>
          </a:p>
          <a:p>
            <a:endParaRPr lang="en-US" sz="4400" dirty="0"/>
          </a:p>
          <a:p>
            <a:r>
              <a:rPr lang="en-US" sz="4400" dirty="0"/>
              <a:t>Operational Definitions </a:t>
            </a:r>
          </a:p>
        </p:txBody>
      </p:sp>
    </p:spTree>
    <p:extLst>
      <p:ext uri="{BB962C8B-B14F-4D97-AF65-F5344CB8AC3E}">
        <p14:creationId xmlns:p14="http://schemas.microsoft.com/office/powerpoint/2010/main" val="144365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584" y="232913"/>
            <a:ext cx="10912415" cy="6051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Selected Definitions of Applied Demography or Demographers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“Applied Demography is the subfield of demography that focuses on practical applications of demographic methods and material for decision-making purposes,”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						   Smith 2003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“Applied Demography is primarily concerned with solving exogenously-defined problems by producing information necessary to effect practical decision-making while minimizing the time and resources needed to produce the information.”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					   Swanson et al. (1996)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“Simply defined, applied demography is the subfield of demography focusing on practical applications of demographic materials and methods.”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						  Siegel 2002 </a:t>
            </a: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“There are several ways to measure the number of Applied Demographers in the PAA.  One is based on the number of PAA members who work in a non-academic setting. “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									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Smith 2003 </a:t>
            </a:r>
          </a:p>
        </p:txBody>
      </p:sp>
    </p:spTree>
    <p:extLst>
      <p:ext uri="{BB962C8B-B14F-4D97-AF65-F5344CB8AC3E}">
        <p14:creationId xmlns:p14="http://schemas.microsoft.com/office/powerpoint/2010/main" val="169671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2 Key Elements in Applied Demography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Data are used for decisions</a:t>
            </a:r>
          </a:p>
          <a:p>
            <a:endParaRPr lang="en-US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Work is conducted outside academia</a:t>
            </a:r>
          </a:p>
        </p:txBody>
      </p:sp>
    </p:spTree>
    <p:extLst>
      <p:ext uri="{BB962C8B-B14F-4D97-AF65-F5344CB8AC3E}">
        <p14:creationId xmlns:p14="http://schemas.microsoft.com/office/powerpoint/2010/main" val="50319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Data for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PAA Membership File form May 2015 (N= 3,541)</a:t>
            </a:r>
          </a:p>
          <a:p>
            <a:pPr marL="0" indent="0">
              <a:buNone/>
            </a:pPr>
            <a:endParaRPr lang="en-US" sz="3600" dirty="0"/>
          </a:p>
          <a:p>
            <a:pPr lvl="1"/>
            <a:r>
              <a:rPr lang="en-US" sz="3600" dirty="0"/>
              <a:t>Field indicating when Applied Demography membership expires (back to 1988)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Every field has some missing data</a:t>
            </a:r>
          </a:p>
          <a:p>
            <a:endParaRPr lang="en-US" sz="3600" dirty="0"/>
          </a:p>
          <a:p>
            <a:pPr lvl="1"/>
            <a:r>
              <a:rPr lang="en-US" sz="3600" dirty="0"/>
              <a:t>Most fields are text fields and not filled in consistently (PhD, Dr. PHD, doctorate, ABD ….)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127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Operational Definitions of Applied Demographers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Currently a member of PAA and;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arenR"/>
            </a:pPr>
            <a:r>
              <a:rPr lang="en-US" sz="3200" dirty="0"/>
              <a:t>Currently a Member of Applied Demography (Self Selected - $5)</a:t>
            </a:r>
          </a:p>
          <a:p>
            <a:pPr marL="514350" indent="-514350">
              <a:buAutoNum type="arabicParenR"/>
            </a:pPr>
            <a:endParaRPr lang="en-US" sz="32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sz="3200" dirty="0"/>
              <a:t>Ever a Member of Applied Demography since 1988 (Self Selected - $5)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3)  Ever a member of Applied Demography or Working Outside of Academia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587009"/>
              </p:ext>
            </p:extLst>
          </p:nvPr>
        </p:nvGraphicFramePr>
        <p:xfrm>
          <a:off x="517236" y="193962"/>
          <a:ext cx="10861963" cy="601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14532" y="6392411"/>
            <a:ext cx="3446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Source: PAA Membership File May 2015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087086"/>
              </p:ext>
            </p:extLst>
          </p:nvPr>
        </p:nvGraphicFramePr>
        <p:xfrm>
          <a:off x="266160" y="392162"/>
          <a:ext cx="11425382" cy="615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6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Changes Over Time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854" y="1578633"/>
            <a:ext cx="10363574" cy="479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4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12323</TotalTime>
  <Words>433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How Many Applied Demographers are there in PAA?</vt:lpstr>
      <vt:lpstr>Definitions of Applied Demography</vt:lpstr>
      <vt:lpstr>PowerPoint Presentation</vt:lpstr>
      <vt:lpstr>2 Key Elements in Applied Demography </vt:lpstr>
      <vt:lpstr>Data for Presentation </vt:lpstr>
      <vt:lpstr>Three Operational Definitions of Applied Demographers </vt:lpstr>
      <vt:lpstr>PowerPoint Presentation</vt:lpstr>
      <vt:lpstr>PowerPoint Presentation</vt:lpstr>
      <vt:lpstr>Changes Over Time</vt:lpstr>
      <vt:lpstr>Characteristics of Applied Demographers Compared to Not Applied Demographers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OHare</dc:creator>
  <cp:lastModifiedBy>William OHare</cp:lastModifiedBy>
  <cp:revision>59</cp:revision>
  <cp:lastPrinted>2017-01-05T21:58:16Z</cp:lastPrinted>
  <dcterms:created xsi:type="dcterms:W3CDTF">2015-12-23T21:28:59Z</dcterms:created>
  <dcterms:modified xsi:type="dcterms:W3CDTF">2017-01-12T02:39:20Z</dcterms:modified>
</cp:coreProperties>
</file>