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58" r:id="rId4"/>
    <p:sldId id="259" r:id="rId5"/>
    <p:sldId id="264" r:id="rId6"/>
    <p:sldId id="260" r:id="rId7"/>
    <p:sldId id="261" r:id="rId8"/>
    <p:sldId id="262" r:id="rId9"/>
    <p:sldId id="263" r:id="rId10"/>
    <p:sldId id="265" r:id="rId11"/>
    <p:sldId id="266" r:id="rId12"/>
    <p:sldId id="271" r:id="rId13"/>
    <p:sldId id="272" r:id="rId14"/>
    <p:sldId id="280" r:id="rId15"/>
    <p:sldId id="273" r:id="rId16"/>
    <p:sldId id="275" r:id="rId17"/>
    <p:sldId id="276" r:id="rId18"/>
    <p:sldId id="274" r:id="rId19"/>
    <p:sldId id="277" r:id="rId20"/>
    <p:sldId id="278" r:id="rId21"/>
    <p:sldId id="279" r:id="rId22"/>
    <p:sldId id="28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384" userDrawn="1">
          <p15:clr>
            <a:srgbClr val="A4A3A4"/>
          </p15:clr>
        </p15:guide>
        <p15:guide id="3" orient="horz" pos="3888" userDrawn="1">
          <p15:clr>
            <a:srgbClr val="A4A3A4"/>
          </p15:clr>
        </p15:guide>
        <p15:guide id="4" pos="5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11" autoAdjust="0"/>
  </p:normalViewPr>
  <p:slideViewPr>
    <p:cSldViewPr snapToGrid="0" showGuides="1">
      <p:cViewPr varScale="1">
        <p:scale>
          <a:sx n="95" d="100"/>
          <a:sy n="95" d="100"/>
        </p:scale>
        <p:origin x="764" y="68"/>
      </p:cViewPr>
      <p:guideLst>
        <p:guide orient="horz" pos="1152"/>
        <p:guide pos="384"/>
        <p:guide orient="horz" pos="3888"/>
        <p:guide pos="53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kv3\Documents\ACS_EmigrationEstimat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kv3\Documents\ACS_EmigrationEstimat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kv3\Documents\ACS_EmigrationEstimat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kv3\Documents\ACS_EmigrationEstim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Method 1</c:v>
          </c:tx>
          <c:spPr>
            <a:ln w="28575" cap="rnd">
              <a:solidFill>
                <a:schemeClr val="accent2"/>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Sheet1!$L$5:$L$13</c:f>
              <c:numCache>
                <c:formatCode>#,##0</c:formatCode>
                <c:ptCount val="9"/>
                <c:pt idx="0">
                  <c:v>776018</c:v>
                </c:pt>
                <c:pt idx="1">
                  <c:v>1006278</c:v>
                </c:pt>
                <c:pt idx="2">
                  <c:v>832690</c:v>
                </c:pt>
                <c:pt idx="4">
                  <c:v>1122453</c:v>
                </c:pt>
                <c:pt idx="5">
                  <c:v>947413</c:v>
                </c:pt>
                <c:pt idx="6">
                  <c:v>1060102</c:v>
                </c:pt>
                <c:pt idx="7">
                  <c:v>1046261</c:v>
                </c:pt>
                <c:pt idx="8">
                  <c:v>935170</c:v>
                </c:pt>
              </c:numCache>
            </c:numRef>
          </c:val>
          <c:smooth val="0"/>
          <c:extLst>
            <c:ext xmlns:c16="http://schemas.microsoft.com/office/drawing/2014/chart" uri="{C3380CC4-5D6E-409C-BE32-E72D297353CC}">
              <c16:uniqueId val="{00000000-0C63-414F-B947-D26204DD1FC7}"/>
            </c:ext>
          </c:extLst>
        </c:ser>
        <c:ser>
          <c:idx val="0"/>
          <c:order val="1"/>
          <c:tx>
            <c:v>Method 2</c:v>
          </c:tx>
          <c:spPr>
            <a:ln w="28575" cap="rnd">
              <a:solidFill>
                <a:schemeClr val="accent1"/>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Sheet1!$G$5:$G$13</c:f>
              <c:numCache>
                <c:formatCode>#,##0</c:formatCode>
                <c:ptCount val="9"/>
                <c:pt idx="0">
                  <c:v>598357</c:v>
                </c:pt>
                <c:pt idx="1">
                  <c:v>811700</c:v>
                </c:pt>
                <c:pt idx="2">
                  <c:v>656315.5</c:v>
                </c:pt>
                <c:pt idx="3">
                  <c:v>440268</c:v>
                </c:pt>
                <c:pt idx="4">
                  <c:v>764230.5</c:v>
                </c:pt>
                <c:pt idx="5">
                  <c:v>678909.5</c:v>
                </c:pt>
                <c:pt idx="6">
                  <c:v>773976</c:v>
                </c:pt>
                <c:pt idx="7">
                  <c:v>832637.5</c:v>
                </c:pt>
                <c:pt idx="8">
                  <c:v>730961</c:v>
                </c:pt>
              </c:numCache>
            </c:numRef>
          </c:val>
          <c:smooth val="0"/>
          <c:extLst>
            <c:ext xmlns:c16="http://schemas.microsoft.com/office/drawing/2014/chart" uri="{C3380CC4-5D6E-409C-BE32-E72D297353CC}">
              <c16:uniqueId val="{00000001-0C63-414F-B947-D26204DD1FC7}"/>
            </c:ext>
          </c:extLst>
        </c:ser>
        <c:ser>
          <c:idx val="2"/>
          <c:order val="2"/>
          <c:tx>
            <c:v>In migration</c:v>
          </c:tx>
          <c:spPr>
            <a:ln w="28575" cap="rnd">
              <a:solidFill>
                <a:schemeClr val="accent6">
                  <a:lumMod val="75000"/>
                </a:schemeClr>
              </a:solidFill>
              <a:prstDash val="dash"/>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Sheet1!$J$5:$J$13</c:f>
              <c:numCache>
                <c:formatCode>#,##0</c:formatCode>
                <c:ptCount val="9"/>
                <c:pt idx="0">
                  <c:v>1813675</c:v>
                </c:pt>
                <c:pt idx="1">
                  <c:v>1895103</c:v>
                </c:pt>
                <c:pt idx="2">
                  <c:v>1687595</c:v>
                </c:pt>
                <c:pt idx="3">
                  <c:v>1750145</c:v>
                </c:pt>
                <c:pt idx="4">
                  <c:v>1826277</c:v>
                </c:pt>
                <c:pt idx="5">
                  <c:v>1833217</c:v>
                </c:pt>
                <c:pt idx="6">
                  <c:v>1903247</c:v>
                </c:pt>
                <c:pt idx="7">
                  <c:v>2042205</c:v>
                </c:pt>
                <c:pt idx="8">
                  <c:v>2085698</c:v>
                </c:pt>
              </c:numCache>
            </c:numRef>
          </c:val>
          <c:smooth val="0"/>
          <c:extLst>
            <c:ext xmlns:c16="http://schemas.microsoft.com/office/drawing/2014/chart" uri="{C3380CC4-5D6E-409C-BE32-E72D297353CC}">
              <c16:uniqueId val="{00000002-0C63-414F-B947-D26204DD1FC7}"/>
            </c:ext>
          </c:extLst>
        </c:ser>
        <c:dLbls>
          <c:showLegendKey val="0"/>
          <c:showVal val="0"/>
          <c:showCatName val="0"/>
          <c:showSerName val="0"/>
          <c:showPercent val="0"/>
          <c:showBubbleSize val="0"/>
        </c:dLbls>
        <c:smooth val="0"/>
        <c:axId val="148566784"/>
        <c:axId val="148568320"/>
      </c:lineChart>
      <c:catAx>
        <c:axId val="148566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568320"/>
        <c:crosses val="autoZero"/>
        <c:auto val="1"/>
        <c:lblAlgn val="ctr"/>
        <c:lblOffset val="100"/>
        <c:noMultiLvlLbl val="0"/>
      </c:catAx>
      <c:valAx>
        <c:axId val="148568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566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Sheet1!$L$4</c:f>
              <c:strCache>
                <c:ptCount val="1"/>
                <c:pt idx="0">
                  <c:v>Method 1</c:v>
                </c:pt>
              </c:strCache>
            </c:strRef>
          </c:tx>
          <c:spPr>
            <a:ln w="28575" cap="rnd">
              <a:solidFill>
                <a:schemeClr val="accent2"/>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Sheet1!$L$19:$L$27</c:f>
              <c:numCache>
                <c:formatCode>#,##0</c:formatCode>
                <c:ptCount val="9"/>
                <c:pt idx="0">
                  <c:v>28156</c:v>
                </c:pt>
                <c:pt idx="1">
                  <c:v>50062</c:v>
                </c:pt>
                <c:pt idx="2">
                  <c:v>55956</c:v>
                </c:pt>
                <c:pt idx="4">
                  <c:v>90395</c:v>
                </c:pt>
                <c:pt idx="5">
                  <c:v>60110</c:v>
                </c:pt>
                <c:pt idx="6">
                  <c:v>45167</c:v>
                </c:pt>
                <c:pt idx="7">
                  <c:v>39605</c:v>
                </c:pt>
                <c:pt idx="8">
                  <c:v>18480</c:v>
                </c:pt>
              </c:numCache>
            </c:numRef>
          </c:val>
          <c:smooth val="0"/>
          <c:extLst>
            <c:ext xmlns:c16="http://schemas.microsoft.com/office/drawing/2014/chart" uri="{C3380CC4-5D6E-409C-BE32-E72D297353CC}">
              <c16:uniqueId val="{00000000-B397-4855-8920-3B2DFE087C33}"/>
            </c:ext>
          </c:extLst>
        </c:ser>
        <c:ser>
          <c:idx val="0"/>
          <c:order val="1"/>
          <c:tx>
            <c:strRef>
              <c:f>Sheet1!$G$4</c:f>
              <c:strCache>
                <c:ptCount val="1"/>
                <c:pt idx="0">
                  <c:v>Method 2</c:v>
                </c:pt>
              </c:strCache>
            </c:strRef>
          </c:tx>
          <c:spPr>
            <a:ln w="28575" cap="rnd">
              <a:solidFill>
                <a:schemeClr val="accent1"/>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Sheet1!$G$19:$G$27</c:f>
              <c:numCache>
                <c:formatCode>#,##0</c:formatCode>
                <c:ptCount val="9"/>
                <c:pt idx="0">
                  <c:v>38832.5</c:v>
                </c:pt>
                <c:pt idx="1">
                  <c:v>27734.5</c:v>
                </c:pt>
                <c:pt idx="2">
                  <c:v>43377.5</c:v>
                </c:pt>
                <c:pt idx="3">
                  <c:v>43288.5</c:v>
                </c:pt>
                <c:pt idx="4">
                  <c:v>60032</c:v>
                </c:pt>
                <c:pt idx="5">
                  <c:v>23253.5</c:v>
                </c:pt>
                <c:pt idx="6">
                  <c:v>14324.5</c:v>
                </c:pt>
                <c:pt idx="7">
                  <c:v>12894.5</c:v>
                </c:pt>
                <c:pt idx="8">
                  <c:v>-7405</c:v>
                </c:pt>
              </c:numCache>
            </c:numRef>
          </c:val>
          <c:smooth val="0"/>
          <c:extLst>
            <c:ext xmlns:c16="http://schemas.microsoft.com/office/drawing/2014/chart" uri="{C3380CC4-5D6E-409C-BE32-E72D297353CC}">
              <c16:uniqueId val="{00000001-B397-4855-8920-3B2DFE087C33}"/>
            </c:ext>
          </c:extLst>
        </c:ser>
        <c:ser>
          <c:idx val="2"/>
          <c:order val="2"/>
          <c:tx>
            <c:v>In migration</c:v>
          </c:tx>
          <c:spPr>
            <a:ln w="28575" cap="rnd">
              <a:solidFill>
                <a:schemeClr val="accent6">
                  <a:lumMod val="75000"/>
                </a:schemeClr>
              </a:solidFill>
              <a:prstDash val="dash"/>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Sheet1!$J$19:$J$27</c:f>
              <c:numCache>
                <c:formatCode>#,##0</c:formatCode>
                <c:ptCount val="9"/>
                <c:pt idx="0">
                  <c:v>139763</c:v>
                </c:pt>
                <c:pt idx="1">
                  <c:v>144859</c:v>
                </c:pt>
                <c:pt idx="2">
                  <c:v>131055</c:v>
                </c:pt>
                <c:pt idx="3">
                  <c:v>146744</c:v>
                </c:pt>
                <c:pt idx="4">
                  <c:v>155111</c:v>
                </c:pt>
                <c:pt idx="5">
                  <c:v>156849</c:v>
                </c:pt>
                <c:pt idx="6">
                  <c:v>146945</c:v>
                </c:pt>
                <c:pt idx="7">
                  <c:v>158404</c:v>
                </c:pt>
                <c:pt idx="8">
                  <c:v>152640</c:v>
                </c:pt>
              </c:numCache>
            </c:numRef>
          </c:val>
          <c:smooth val="0"/>
          <c:extLst>
            <c:ext xmlns:c16="http://schemas.microsoft.com/office/drawing/2014/chart" uri="{C3380CC4-5D6E-409C-BE32-E72D297353CC}">
              <c16:uniqueId val="{00000002-B397-4855-8920-3B2DFE087C33}"/>
            </c:ext>
          </c:extLst>
        </c:ser>
        <c:dLbls>
          <c:showLegendKey val="0"/>
          <c:showVal val="0"/>
          <c:showCatName val="0"/>
          <c:showSerName val="0"/>
          <c:showPercent val="0"/>
          <c:showBubbleSize val="0"/>
        </c:dLbls>
        <c:smooth val="0"/>
        <c:axId val="142448128"/>
        <c:axId val="142449664"/>
      </c:lineChart>
      <c:catAx>
        <c:axId val="1424481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2449664"/>
        <c:crosses val="autoZero"/>
        <c:auto val="1"/>
        <c:lblAlgn val="ctr"/>
        <c:lblOffset val="100"/>
        <c:noMultiLvlLbl val="0"/>
      </c:catAx>
      <c:valAx>
        <c:axId val="142449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244812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Sheet1!$L$4</c:f>
              <c:strCache>
                <c:ptCount val="1"/>
                <c:pt idx="0">
                  <c:v>Method 1</c:v>
                </c:pt>
              </c:strCache>
            </c:strRef>
          </c:tx>
          <c:spPr>
            <a:ln w="28575" cap="rnd">
              <a:solidFill>
                <a:schemeClr val="accent2"/>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Sheet1!$L$47:$L$55</c:f>
              <c:numCache>
                <c:formatCode>#,##0</c:formatCode>
                <c:ptCount val="9"/>
                <c:pt idx="0">
                  <c:v>1226</c:v>
                </c:pt>
                <c:pt idx="1">
                  <c:v>1470</c:v>
                </c:pt>
                <c:pt idx="2">
                  <c:v>3233</c:v>
                </c:pt>
                <c:pt idx="4">
                  <c:v>2723</c:v>
                </c:pt>
                <c:pt idx="5">
                  <c:v>2169</c:v>
                </c:pt>
                <c:pt idx="6">
                  <c:v>2990</c:v>
                </c:pt>
                <c:pt idx="7">
                  <c:v>860</c:v>
                </c:pt>
                <c:pt idx="8">
                  <c:v>68</c:v>
                </c:pt>
              </c:numCache>
            </c:numRef>
          </c:val>
          <c:smooth val="0"/>
          <c:extLst>
            <c:ext xmlns:c16="http://schemas.microsoft.com/office/drawing/2014/chart" uri="{C3380CC4-5D6E-409C-BE32-E72D297353CC}">
              <c16:uniqueId val="{00000000-5F11-4D68-B122-A9963902B4E7}"/>
            </c:ext>
          </c:extLst>
        </c:ser>
        <c:ser>
          <c:idx val="0"/>
          <c:order val="1"/>
          <c:tx>
            <c:strRef>
              <c:f>Sheet1!$G$4</c:f>
              <c:strCache>
                <c:ptCount val="1"/>
                <c:pt idx="0">
                  <c:v>Method 2</c:v>
                </c:pt>
              </c:strCache>
            </c:strRef>
          </c:tx>
          <c:spPr>
            <a:ln w="28575" cap="rnd">
              <a:solidFill>
                <a:schemeClr val="accent1"/>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Sheet1!$G$47:$G$55</c:f>
              <c:numCache>
                <c:formatCode>#,##0</c:formatCode>
                <c:ptCount val="9"/>
                <c:pt idx="0">
                  <c:v>4725</c:v>
                </c:pt>
                <c:pt idx="1">
                  <c:v>3608.5</c:v>
                </c:pt>
                <c:pt idx="2">
                  <c:v>6778.5</c:v>
                </c:pt>
                <c:pt idx="3">
                  <c:v>10472.5</c:v>
                </c:pt>
                <c:pt idx="4">
                  <c:v>5582.5</c:v>
                </c:pt>
                <c:pt idx="5">
                  <c:v>4853</c:v>
                </c:pt>
                <c:pt idx="6">
                  <c:v>4987</c:v>
                </c:pt>
                <c:pt idx="7">
                  <c:v>5004</c:v>
                </c:pt>
                <c:pt idx="8">
                  <c:v>1058</c:v>
                </c:pt>
              </c:numCache>
            </c:numRef>
          </c:val>
          <c:smooth val="0"/>
          <c:extLst>
            <c:ext xmlns:c16="http://schemas.microsoft.com/office/drawing/2014/chart" uri="{C3380CC4-5D6E-409C-BE32-E72D297353CC}">
              <c16:uniqueId val="{00000001-5F11-4D68-B122-A9963902B4E7}"/>
            </c:ext>
          </c:extLst>
        </c:ser>
        <c:ser>
          <c:idx val="2"/>
          <c:order val="2"/>
          <c:spPr>
            <a:ln w="28575" cap="rnd">
              <a:solidFill>
                <a:schemeClr val="accent6">
                  <a:lumMod val="75000"/>
                </a:schemeClr>
              </a:solidFill>
              <a:prstDash val="dash"/>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Sheet1!$J$47:$J$55</c:f>
              <c:numCache>
                <c:formatCode>#,##0</c:formatCode>
                <c:ptCount val="9"/>
                <c:pt idx="0">
                  <c:v>1865</c:v>
                </c:pt>
                <c:pt idx="1">
                  <c:v>2002</c:v>
                </c:pt>
                <c:pt idx="2">
                  <c:v>3714</c:v>
                </c:pt>
                <c:pt idx="3">
                  <c:v>2459</c:v>
                </c:pt>
                <c:pt idx="4">
                  <c:v>3270</c:v>
                </c:pt>
                <c:pt idx="5">
                  <c:v>2901</c:v>
                </c:pt>
                <c:pt idx="6">
                  <c:v>3841</c:v>
                </c:pt>
                <c:pt idx="7">
                  <c:v>1964</c:v>
                </c:pt>
                <c:pt idx="8">
                  <c:v>1334</c:v>
                </c:pt>
              </c:numCache>
            </c:numRef>
          </c:val>
          <c:smooth val="0"/>
          <c:extLst>
            <c:ext xmlns:c16="http://schemas.microsoft.com/office/drawing/2014/chart" uri="{C3380CC4-5D6E-409C-BE32-E72D297353CC}">
              <c16:uniqueId val="{00000002-5F11-4D68-B122-A9963902B4E7}"/>
            </c:ext>
          </c:extLst>
        </c:ser>
        <c:dLbls>
          <c:showLegendKey val="0"/>
          <c:showVal val="0"/>
          <c:showCatName val="0"/>
          <c:showSerName val="0"/>
          <c:showPercent val="0"/>
          <c:showBubbleSize val="0"/>
        </c:dLbls>
        <c:smooth val="0"/>
        <c:axId val="142474240"/>
        <c:axId val="143024896"/>
      </c:lineChart>
      <c:catAx>
        <c:axId val="1424742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3024896"/>
        <c:crosses val="autoZero"/>
        <c:auto val="1"/>
        <c:lblAlgn val="ctr"/>
        <c:lblOffset val="100"/>
        <c:noMultiLvlLbl val="0"/>
      </c:catAx>
      <c:valAx>
        <c:axId val="143024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2474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Sheet1!$L$4</c:f>
              <c:strCache>
                <c:ptCount val="1"/>
                <c:pt idx="0">
                  <c:v>Method 1</c:v>
                </c:pt>
              </c:strCache>
            </c:strRef>
          </c:tx>
          <c:spPr>
            <a:ln w="28575" cap="rnd">
              <a:solidFill>
                <a:schemeClr val="accent2"/>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Sheet1!$L$33:$L$41</c:f>
              <c:numCache>
                <c:formatCode>#,##0</c:formatCode>
                <c:ptCount val="9"/>
                <c:pt idx="0">
                  <c:v>-6620</c:v>
                </c:pt>
                <c:pt idx="1">
                  <c:v>-2442</c:v>
                </c:pt>
                <c:pt idx="2">
                  <c:v>5655</c:v>
                </c:pt>
                <c:pt idx="4">
                  <c:v>9195</c:v>
                </c:pt>
                <c:pt idx="5">
                  <c:v>3275</c:v>
                </c:pt>
                <c:pt idx="6">
                  <c:v>852</c:v>
                </c:pt>
                <c:pt idx="7">
                  <c:v>2596</c:v>
                </c:pt>
                <c:pt idx="8">
                  <c:v>-1320</c:v>
                </c:pt>
              </c:numCache>
            </c:numRef>
          </c:val>
          <c:smooth val="0"/>
          <c:extLst>
            <c:ext xmlns:c16="http://schemas.microsoft.com/office/drawing/2014/chart" uri="{C3380CC4-5D6E-409C-BE32-E72D297353CC}">
              <c16:uniqueId val="{00000000-F078-4959-87C9-34A59586903D}"/>
            </c:ext>
          </c:extLst>
        </c:ser>
        <c:ser>
          <c:idx val="0"/>
          <c:order val="1"/>
          <c:tx>
            <c:strRef>
              <c:f>Sheet1!$G$4</c:f>
              <c:strCache>
                <c:ptCount val="1"/>
                <c:pt idx="0">
                  <c:v>Method 2</c:v>
                </c:pt>
              </c:strCache>
            </c:strRef>
          </c:tx>
          <c:spPr>
            <a:ln w="28575" cap="rnd">
              <a:solidFill>
                <a:schemeClr val="accent1"/>
              </a:solidFill>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Sheet1!$G$33:$G$41</c:f>
              <c:numCache>
                <c:formatCode>#,##0</c:formatCode>
                <c:ptCount val="9"/>
                <c:pt idx="0">
                  <c:v>-27139</c:v>
                </c:pt>
                <c:pt idx="1">
                  <c:v>-30819.5</c:v>
                </c:pt>
                <c:pt idx="2">
                  <c:v>-13951</c:v>
                </c:pt>
                <c:pt idx="3">
                  <c:v>-26243</c:v>
                </c:pt>
                <c:pt idx="4">
                  <c:v>-33657.5</c:v>
                </c:pt>
                <c:pt idx="5">
                  <c:v>-34858.5</c:v>
                </c:pt>
                <c:pt idx="6">
                  <c:v>-26845.5</c:v>
                </c:pt>
                <c:pt idx="7">
                  <c:v>-11644</c:v>
                </c:pt>
                <c:pt idx="8">
                  <c:v>-19720</c:v>
                </c:pt>
              </c:numCache>
            </c:numRef>
          </c:val>
          <c:smooth val="0"/>
          <c:extLst>
            <c:ext xmlns:c16="http://schemas.microsoft.com/office/drawing/2014/chart" uri="{C3380CC4-5D6E-409C-BE32-E72D297353CC}">
              <c16:uniqueId val="{00000001-F078-4959-87C9-34A59586903D}"/>
            </c:ext>
          </c:extLst>
        </c:ser>
        <c:ser>
          <c:idx val="2"/>
          <c:order val="2"/>
          <c:tx>
            <c:v>In migration</c:v>
          </c:tx>
          <c:spPr>
            <a:ln w="28575" cap="rnd">
              <a:solidFill>
                <a:schemeClr val="accent6">
                  <a:lumMod val="75000"/>
                </a:schemeClr>
              </a:solidFill>
              <a:prstDash val="dash"/>
              <a:round/>
            </a:ln>
            <a:effectLst/>
          </c:spPr>
          <c:marker>
            <c:symbol val="none"/>
          </c:marker>
          <c:cat>
            <c:strRef>
              <c:f>Sheet1!$B$5:$B$13</c:f>
              <c:strCache>
                <c:ptCount val="9"/>
                <c:pt idx="0">
                  <c:v>2006/07</c:v>
                </c:pt>
                <c:pt idx="1">
                  <c:v>2007/08</c:v>
                </c:pt>
                <c:pt idx="2">
                  <c:v>2008/09</c:v>
                </c:pt>
                <c:pt idx="3">
                  <c:v>2009/10</c:v>
                </c:pt>
                <c:pt idx="4">
                  <c:v>2010/11</c:v>
                </c:pt>
                <c:pt idx="5">
                  <c:v>2011/12</c:v>
                </c:pt>
                <c:pt idx="6">
                  <c:v>2012/13</c:v>
                </c:pt>
                <c:pt idx="7">
                  <c:v>2013/14</c:v>
                </c:pt>
                <c:pt idx="8">
                  <c:v>2014/15</c:v>
                </c:pt>
              </c:strCache>
            </c:strRef>
          </c:cat>
          <c:val>
            <c:numRef>
              <c:f>Sheet1!$J$33:$J$41</c:f>
              <c:numCache>
                <c:formatCode>#,##0</c:formatCode>
                <c:ptCount val="9"/>
                <c:pt idx="0">
                  <c:v>20398</c:v>
                </c:pt>
                <c:pt idx="1">
                  <c:v>20264</c:v>
                </c:pt>
                <c:pt idx="2">
                  <c:v>23307</c:v>
                </c:pt>
                <c:pt idx="3">
                  <c:v>22740</c:v>
                </c:pt>
                <c:pt idx="4">
                  <c:v>23239</c:v>
                </c:pt>
                <c:pt idx="5">
                  <c:v>23609</c:v>
                </c:pt>
                <c:pt idx="6">
                  <c:v>22099</c:v>
                </c:pt>
                <c:pt idx="7">
                  <c:v>26980</c:v>
                </c:pt>
                <c:pt idx="8">
                  <c:v>25801</c:v>
                </c:pt>
              </c:numCache>
            </c:numRef>
          </c:val>
          <c:smooth val="0"/>
          <c:extLst>
            <c:ext xmlns:c16="http://schemas.microsoft.com/office/drawing/2014/chart" uri="{C3380CC4-5D6E-409C-BE32-E72D297353CC}">
              <c16:uniqueId val="{00000002-F078-4959-87C9-34A59586903D}"/>
            </c:ext>
          </c:extLst>
        </c:ser>
        <c:dLbls>
          <c:showLegendKey val="0"/>
          <c:showVal val="0"/>
          <c:showCatName val="0"/>
          <c:showSerName val="0"/>
          <c:showPercent val="0"/>
          <c:showBubbleSize val="0"/>
        </c:dLbls>
        <c:smooth val="0"/>
        <c:axId val="143060352"/>
        <c:axId val="143074432"/>
      </c:lineChart>
      <c:catAx>
        <c:axId val="1430603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074432"/>
        <c:crosses val="autoZero"/>
        <c:auto val="1"/>
        <c:lblAlgn val="ctr"/>
        <c:lblOffset val="100"/>
        <c:noMultiLvlLbl val="0"/>
      </c:catAx>
      <c:valAx>
        <c:axId val="14307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060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B096268-D5F4-40A0-9B01-7A93F44AC64A}" type="datetimeFigureOut">
              <a:rPr lang="en-US" smtClean="0"/>
              <a:t>1/11/2017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BB2E44F-78CA-49DF-8D5F-5BE940E396CE}" type="slidenum">
              <a:rPr lang="en-US" smtClean="0"/>
              <a:t>‹#›</a:t>
            </a:fld>
            <a:endParaRPr lang="en-US"/>
          </a:p>
        </p:txBody>
      </p:sp>
    </p:spTree>
    <p:extLst>
      <p:ext uri="{BB962C8B-B14F-4D97-AF65-F5344CB8AC3E}">
        <p14:creationId xmlns:p14="http://schemas.microsoft.com/office/powerpoint/2010/main" val="1002543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E4DBCF-D4B9-4633-B1B1-5C2895333DE6}" type="datetimeFigureOut">
              <a:rPr lang="en-US" smtClean="0"/>
              <a:t>1/11/2017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D674E3-93CD-4A27-857F-10B1E984557A}" type="slidenum">
              <a:rPr lang="en-US" smtClean="0"/>
              <a:t>‹#›</a:t>
            </a:fld>
            <a:endParaRPr lang="en-US"/>
          </a:p>
        </p:txBody>
      </p:sp>
    </p:spTree>
    <p:extLst>
      <p:ext uri="{BB962C8B-B14F-4D97-AF65-F5344CB8AC3E}">
        <p14:creationId xmlns:p14="http://schemas.microsoft.com/office/powerpoint/2010/main" val="118313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033A56-50CF-43EF-BCD6-E11B4F7FE06D}" type="slidenum">
              <a:rPr lang="en-US"/>
              <a:t>20</a:t>
            </a:fld>
            <a:endParaRPr lang="en-US"/>
          </a:p>
        </p:txBody>
      </p:sp>
    </p:spTree>
    <p:extLst>
      <p:ext uri="{BB962C8B-B14F-4D97-AF65-F5344CB8AC3E}">
        <p14:creationId xmlns:p14="http://schemas.microsoft.com/office/powerpoint/2010/main" val="316997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1806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54973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37863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kern="0" spc="0" baseline="0"/>
            </a:lvl1pPr>
            <a:lvl2pPr>
              <a:defRPr kern="0" spc="0" baseline="0"/>
            </a:lvl2pPr>
            <a:lvl3pPr>
              <a:defRPr kern="0" spc="0" baseline="0"/>
            </a:lvl3pPr>
            <a:lvl4pPr>
              <a:defRPr kern="0" spc="0" baseline="0"/>
            </a:lvl4pPr>
            <a:lvl5pPr>
              <a:defRPr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932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6577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269058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125545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6836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365105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426067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0A2379-8659-4481-B49C-C165CB906E8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CD3CA17-3128-43BE-8610-DBBD339556D4}" type="slidenum">
              <a:rPr lang="en-US" smtClean="0"/>
              <a:t>‹#›</a:t>
            </a:fld>
            <a:endParaRPr lang="en-US"/>
          </a:p>
        </p:txBody>
      </p:sp>
    </p:spTree>
    <p:extLst>
      <p:ext uri="{BB962C8B-B14F-4D97-AF65-F5344CB8AC3E}">
        <p14:creationId xmlns:p14="http://schemas.microsoft.com/office/powerpoint/2010/main" val="272949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2" descr="Q:\Blcc_PAD\Projects\Website\Banner\PAD_ID.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86600" y="6186071"/>
            <a:ext cx="1658111" cy="56361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57200" y="1409700"/>
            <a:ext cx="8287511"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365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Estimating emigration as a residual</a:t>
            </a:r>
          </a:p>
        </p:txBody>
      </p:sp>
      <p:sp>
        <p:nvSpPr>
          <p:cNvPr id="10" name="Subtitle 9"/>
          <p:cNvSpPr>
            <a:spLocks noGrp="1"/>
          </p:cNvSpPr>
          <p:nvPr>
            <p:ph type="subTitle" idx="1"/>
          </p:nvPr>
        </p:nvSpPr>
        <p:spPr/>
        <p:txBody>
          <a:bodyPr/>
          <a:lstStyle/>
          <a:p>
            <a:r>
              <a:rPr lang="en-US" dirty="0"/>
              <a:t>Jan Vink</a:t>
            </a:r>
          </a:p>
        </p:txBody>
      </p:sp>
      <p:sp>
        <p:nvSpPr>
          <p:cNvPr id="4" name="Subtitle 2"/>
          <p:cNvSpPr txBox="1">
            <a:spLocks/>
          </p:cNvSpPr>
          <p:nvPr/>
        </p:nvSpPr>
        <p:spPr>
          <a:xfrm>
            <a:off x="1377696" y="4343400"/>
            <a:ext cx="6400800" cy="8351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6000" b="1" dirty="0">
              <a:solidFill>
                <a:schemeClr val="tx1">
                  <a:lumMod val="85000"/>
                  <a:lumOff val="15000"/>
                </a:schemeClr>
              </a:solidFill>
            </a:endParaRPr>
          </a:p>
        </p:txBody>
      </p:sp>
      <p:pic>
        <p:nvPicPr>
          <p:cNvPr id="5" name="Picture 2" descr="Q:\Blcc_PAD\Projects\Website\Banner\PAD_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5105" y="5294529"/>
            <a:ext cx="1828799" cy="6216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www.library.cornell.edu/insidecul/images/culogo_web_85r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0096" y="5345337"/>
            <a:ext cx="2279904" cy="647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6248400"/>
            <a:ext cx="9144000" cy="338554"/>
          </a:xfrm>
          <a:prstGeom prst="rect">
            <a:avLst/>
          </a:prstGeom>
          <a:noFill/>
        </p:spPr>
        <p:txBody>
          <a:bodyPr wrap="square" rtlCol="0">
            <a:spAutoFit/>
          </a:bodyPr>
          <a:lstStyle/>
          <a:p>
            <a:pPr algn="ctr"/>
            <a:r>
              <a:rPr lang="en-US" sz="1600" i="1" dirty="0">
                <a:solidFill>
                  <a:schemeClr val="tx1">
                    <a:lumMod val="50000"/>
                    <a:lumOff val="50000"/>
                  </a:schemeClr>
                </a:solidFill>
              </a:rPr>
              <a:t>Applied Demography Conference, San Antonio, TX, January 11-13, 2017</a:t>
            </a:r>
          </a:p>
        </p:txBody>
      </p:sp>
    </p:spTree>
    <p:extLst>
      <p:ext uri="{BB962C8B-B14F-4D97-AF65-F5344CB8AC3E}">
        <p14:creationId xmlns:p14="http://schemas.microsoft.com/office/powerpoint/2010/main" val="1588321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US Totals, Method 2</a:t>
            </a:r>
          </a:p>
        </p:txBody>
      </p:sp>
      <p:graphicFrame>
        <p:nvGraphicFramePr>
          <p:cNvPr id="6" name="Table 5"/>
          <p:cNvGraphicFramePr>
            <a:graphicFrameLocks noGrp="1"/>
          </p:cNvGraphicFramePr>
          <p:nvPr>
            <p:extLst>
              <p:ext uri="{D42A27DB-BD31-4B8C-83A1-F6EECF244321}">
                <p14:modId xmlns:p14="http://schemas.microsoft.com/office/powerpoint/2010/main" val="1372495234"/>
              </p:ext>
            </p:extLst>
          </p:nvPr>
        </p:nvGraphicFramePr>
        <p:xfrm>
          <a:off x="609601" y="1895297"/>
          <a:ext cx="7924799" cy="3928010"/>
        </p:xfrm>
        <a:graphic>
          <a:graphicData uri="http://schemas.openxmlformats.org/drawingml/2006/table">
            <a:tbl>
              <a:tblPr firstRow="1" firstCol="1" bandRow="1">
                <a:tableStyleId>{5C22544A-7EE6-4342-B048-85BDC9FD1C3A}</a:tableStyleId>
              </a:tblPr>
              <a:tblGrid>
                <a:gridCol w="897147">
                  <a:extLst>
                    <a:ext uri="{9D8B030D-6E8A-4147-A177-3AD203B41FA5}">
                      <a16:colId xmlns:a16="http://schemas.microsoft.com/office/drawing/2014/main" val="20000"/>
                    </a:ext>
                  </a:extLst>
                </a:gridCol>
                <a:gridCol w="1756913">
                  <a:extLst>
                    <a:ext uri="{9D8B030D-6E8A-4147-A177-3AD203B41FA5}">
                      <a16:colId xmlns:a16="http://schemas.microsoft.com/office/drawing/2014/main" val="20001"/>
                    </a:ext>
                  </a:extLst>
                </a:gridCol>
                <a:gridCol w="1756913">
                  <a:extLst>
                    <a:ext uri="{9D8B030D-6E8A-4147-A177-3AD203B41FA5}">
                      <a16:colId xmlns:a16="http://schemas.microsoft.com/office/drawing/2014/main" val="20002"/>
                    </a:ext>
                  </a:extLst>
                </a:gridCol>
                <a:gridCol w="1756913">
                  <a:extLst>
                    <a:ext uri="{9D8B030D-6E8A-4147-A177-3AD203B41FA5}">
                      <a16:colId xmlns:a16="http://schemas.microsoft.com/office/drawing/2014/main" val="20003"/>
                    </a:ext>
                  </a:extLst>
                </a:gridCol>
                <a:gridCol w="1756913">
                  <a:extLst>
                    <a:ext uri="{9D8B030D-6E8A-4147-A177-3AD203B41FA5}">
                      <a16:colId xmlns:a16="http://schemas.microsoft.com/office/drawing/2014/main" val="20004"/>
                    </a:ext>
                  </a:extLst>
                </a:gridCol>
              </a:tblGrid>
              <a:tr h="392801">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err="1">
                          <a:effectLst/>
                        </a:rPr>
                        <a:t>Pop</a:t>
                      </a:r>
                      <a:r>
                        <a:rPr lang="en-US" sz="1600" u="none" strike="noStrike" baseline="-25000" dirty="0" err="1">
                          <a:effectLst/>
                        </a:rPr>
                        <a:t>Y</a:t>
                      </a:r>
                      <a:endParaRPr lang="en-US" sz="1600" b="1" i="0" u="none" strike="noStrike" baseline="-25000"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US</a:t>
                      </a:r>
                      <a:r>
                        <a:rPr lang="en-US" sz="1600" u="none" strike="noStrike" baseline="-25000" dirty="0">
                          <a:effectLst/>
                        </a:rPr>
                        <a:t>Y+1</a:t>
                      </a:r>
                      <a:endParaRPr lang="en-US" sz="1600" b="1" i="0" u="none" strike="noStrike" baseline="-25000"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Deaths</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Emigration</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392801">
                <a:tc>
                  <a:txBody>
                    <a:bodyPr/>
                    <a:lstStyle/>
                    <a:p>
                      <a:pPr algn="ctr" fontAlgn="b"/>
                      <a:r>
                        <a:rPr lang="en-US" sz="1600" u="none" strike="noStrike" dirty="0">
                          <a:effectLst/>
                        </a:rPr>
                        <a:t>2006/07</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298,754,819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295,731,474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2,426,264</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598,357</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392801">
                <a:tc>
                  <a:txBody>
                    <a:bodyPr/>
                    <a:lstStyle/>
                    <a:p>
                      <a:pPr algn="ctr" fontAlgn="b"/>
                      <a:r>
                        <a:rPr lang="en-US" sz="1600" u="none" strike="noStrike" dirty="0">
                          <a:effectLst/>
                        </a:rPr>
                        <a:t>2007/08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301,290,332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298,030,784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2,423,712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811,700</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392801">
                <a:tc>
                  <a:txBody>
                    <a:bodyPr/>
                    <a:lstStyle/>
                    <a:p>
                      <a:pPr algn="ctr" fontAlgn="b"/>
                      <a:r>
                        <a:rPr lang="en-US" sz="1600" u="none" strike="noStrike" dirty="0">
                          <a:effectLst/>
                        </a:rPr>
                        <a:t>2008/09</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304,374,846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301,263,957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2,471,984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656,316</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392801">
                <a:tc>
                  <a:txBody>
                    <a:bodyPr/>
                    <a:lstStyle/>
                    <a:p>
                      <a:pPr algn="ctr" fontAlgn="b"/>
                      <a:r>
                        <a:rPr lang="en-US" sz="1600" u="none" strike="noStrike" dirty="0">
                          <a:effectLst/>
                        </a:rPr>
                        <a:t>2009/10</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306,771,529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303,878,462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2,437,163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440,268</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392801">
                <a:tc>
                  <a:txBody>
                    <a:bodyPr/>
                    <a:lstStyle/>
                    <a:p>
                      <a:pPr algn="ctr" fontAlgn="b"/>
                      <a:r>
                        <a:rPr lang="en-US" sz="1600" u="none" strike="noStrike" dirty="0">
                          <a:effectLst/>
                        </a:rPr>
                        <a:t>2010/11</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309,330,219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306,074,042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2,468,435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764,231</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392801">
                <a:tc>
                  <a:txBody>
                    <a:bodyPr/>
                    <a:lstStyle/>
                    <a:p>
                      <a:pPr algn="ctr" fontAlgn="b"/>
                      <a:r>
                        <a:rPr lang="en-US" sz="1600" u="none" strike="noStrike">
                          <a:effectLst/>
                        </a:rPr>
                        <a:t>2011/12</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311,587,816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308,379,538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2,515,458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dirty="0">
                          <a:effectLst/>
                        </a:rPr>
                        <a:t>678,910</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392801">
                <a:tc>
                  <a:txBody>
                    <a:bodyPr/>
                    <a:lstStyle/>
                    <a:p>
                      <a:pPr algn="ctr" fontAlgn="b"/>
                      <a:r>
                        <a:rPr lang="en-US" sz="1600" u="none" strike="noStrike">
                          <a:effectLst/>
                        </a:rPr>
                        <a:t>2012/13</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313,873,685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310,529,573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2,543,279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773,976</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392801">
                <a:tc>
                  <a:txBody>
                    <a:bodyPr/>
                    <a:lstStyle/>
                    <a:p>
                      <a:pPr algn="ctr" fontAlgn="b"/>
                      <a:r>
                        <a:rPr lang="en-US" sz="1600" u="none" strike="noStrike">
                          <a:effectLst/>
                        </a:rPr>
                        <a:t>2013/14</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316,497,531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313,053,188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2,596,993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832,638</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392801">
                <a:tc>
                  <a:txBody>
                    <a:bodyPr/>
                    <a:lstStyle/>
                    <a:p>
                      <a:pPr algn="ctr" fontAlgn="b"/>
                      <a:r>
                        <a:rPr lang="en-US" sz="1600" u="none" strike="noStrike">
                          <a:effectLst/>
                        </a:rPr>
                        <a:t>2014/15</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318,907,401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315,550,022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2,626,418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dirty="0">
                          <a:effectLst/>
                        </a:rPr>
                        <a:t>730,961</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15652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total emigration estimates</a:t>
            </a:r>
          </a:p>
        </p:txBody>
      </p:sp>
      <p:graphicFrame>
        <p:nvGraphicFramePr>
          <p:cNvPr id="4" name="Chart 3"/>
          <p:cNvGraphicFramePr>
            <a:graphicFrameLocks/>
          </p:cNvGraphicFramePr>
          <p:nvPr>
            <p:extLst>
              <p:ext uri="{D42A27DB-BD31-4B8C-83A1-F6EECF244321}">
                <p14:modId xmlns:p14="http://schemas.microsoft.com/office/powerpoint/2010/main" val="3128843668"/>
              </p:ext>
            </p:extLst>
          </p:nvPr>
        </p:nvGraphicFramePr>
        <p:xfrm>
          <a:off x="628650" y="1828801"/>
          <a:ext cx="7886700" cy="4343400"/>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p:cNvGrpSpPr/>
          <p:nvPr/>
        </p:nvGrpSpPr>
        <p:grpSpPr>
          <a:xfrm>
            <a:off x="6205491" y="4027135"/>
            <a:ext cx="1278384" cy="390617"/>
            <a:chOff x="6205491" y="4181383"/>
            <a:chExt cx="1278384" cy="390617"/>
          </a:xfrm>
        </p:grpSpPr>
        <p:cxnSp>
          <p:nvCxnSpPr>
            <p:cNvPr id="5" name="Straight Arrow Connector 4"/>
            <p:cNvCxnSpPr/>
            <p:nvPr/>
          </p:nvCxnSpPr>
          <p:spPr>
            <a:xfrm>
              <a:off x="6205491" y="4181383"/>
              <a:ext cx="0" cy="390617"/>
            </a:xfrm>
            <a:prstGeom prst="straightConnector1">
              <a:avLst/>
            </a:prstGeom>
            <a:ln w="38100">
              <a:solidFill>
                <a:srgbClr val="C00000"/>
              </a:solidFill>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205491" y="4181383"/>
              <a:ext cx="1278384" cy="307777"/>
            </a:xfrm>
            <a:prstGeom prst="rect">
              <a:avLst/>
            </a:prstGeom>
            <a:noFill/>
          </p:spPr>
          <p:txBody>
            <a:bodyPr wrap="square" rtlCol="0">
              <a:spAutoFit/>
            </a:bodyPr>
            <a:lstStyle/>
            <a:p>
              <a:r>
                <a:rPr lang="en-US" sz="1400" b="1" u="sng" dirty="0">
                  <a:solidFill>
                    <a:srgbClr val="C00000"/>
                  </a:solidFill>
                </a:rPr>
                <a:t>+</a:t>
              </a:r>
              <a:r>
                <a:rPr lang="en-US" sz="1400" b="1" dirty="0">
                  <a:solidFill>
                    <a:srgbClr val="C00000"/>
                  </a:solidFill>
                </a:rPr>
                <a:t> 200,000 gap</a:t>
              </a:r>
            </a:p>
          </p:txBody>
        </p:sp>
      </p:grpSp>
    </p:spTree>
    <p:extLst>
      <p:ext uri="{BB962C8B-B14F-4D97-AF65-F5344CB8AC3E}">
        <p14:creationId xmlns:p14="http://schemas.microsoft.com/office/powerpoint/2010/main" val="299019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Difference between the methods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buNone/>
                </a:pPr>
                <a:r>
                  <a:rPr lang="en-US" dirty="0"/>
                  <a:t>Method 1 – Method 2 </a:t>
                </a:r>
                <a14:m>
                  <m:oMath xmlns:m="http://schemas.openxmlformats.org/officeDocument/2006/math">
                    <m:r>
                      <a:rPr lang="en-US" b="0" i="1" smtClean="0">
                        <a:latin typeface="Cambria Math" panose="02040503050406030204" pitchFamily="18" charset="0"/>
                        <a:ea typeface="Cambria Math" panose="02040503050406030204" pitchFamily="18" charset="0"/>
                      </a:rPr>
                      <m:t>=</m:t>
                    </m:r>
                  </m:oMath>
                </a14:m>
                <a:endParaRPr lang="en-US" dirty="0"/>
              </a:p>
              <a:p>
                <a:pPr marL="0" indent="0">
                  <a:buNone/>
                </a:pPr>
                <a:r>
                  <a:rPr lang="en-US" dirty="0"/>
                  <a:t>	(I</a:t>
                </a:r>
                <a:r>
                  <a:rPr lang="en-US" baseline="-25000" dirty="0"/>
                  <a:t>ACS</a:t>
                </a:r>
                <a:r>
                  <a:rPr lang="en-US" dirty="0"/>
                  <a:t>-</a:t>
                </a:r>
                <a:r>
                  <a:rPr lang="en-US" dirty="0" err="1"/>
                  <a:t>NIM</a:t>
                </a:r>
                <a:r>
                  <a:rPr lang="en-US" baseline="-25000" dirty="0" err="1"/>
                  <a:t>popest</a:t>
                </a:r>
                <a:r>
                  <a:rPr lang="en-US" dirty="0"/>
                  <a:t>)-(Pop</a:t>
                </a:r>
                <a:r>
                  <a:rPr lang="en-US" baseline="-25000" dirty="0"/>
                  <a:t>y,popest</a:t>
                </a:r>
                <a:r>
                  <a:rPr lang="en-US" dirty="0"/>
                  <a:t>-D-US</a:t>
                </a:r>
                <a:r>
                  <a:rPr lang="en-US" baseline="-25000" dirty="0"/>
                  <a:t>y+1,ACS</a:t>
                </a:r>
                <a:r>
                  <a:rPr lang="en-US" dirty="0"/>
                  <a:t>)=</a:t>
                </a:r>
              </a:p>
              <a:p>
                <a:pPr marL="0" indent="0">
                  <a:buNone/>
                </a:pPr>
                <a:r>
                  <a:rPr lang="en-US" dirty="0"/>
                  <a:t>	I</a:t>
                </a:r>
                <a:r>
                  <a:rPr lang="en-US" baseline="-25000" dirty="0"/>
                  <a:t>ACS</a:t>
                </a:r>
                <a:r>
                  <a:rPr lang="en-US" dirty="0"/>
                  <a:t>+US</a:t>
                </a:r>
                <a:r>
                  <a:rPr lang="en-US" baseline="-25000" dirty="0"/>
                  <a:t>y+1,ACS</a:t>
                </a:r>
                <a:r>
                  <a:rPr lang="en-US" dirty="0"/>
                  <a:t>-(</a:t>
                </a:r>
                <a:r>
                  <a:rPr lang="en-US" dirty="0" err="1"/>
                  <a:t>Pop</a:t>
                </a:r>
                <a:r>
                  <a:rPr lang="en-US" baseline="-25000" dirty="0" err="1"/>
                  <a:t>y,popest</a:t>
                </a:r>
                <a:r>
                  <a:rPr lang="en-US" dirty="0" err="1"/>
                  <a:t>-D+NIM</a:t>
                </a:r>
                <a:r>
                  <a:rPr lang="en-US" baseline="-25000" dirty="0" err="1"/>
                  <a:t>popest</a:t>
                </a:r>
                <a:r>
                  <a:rPr lang="en-US" dirty="0"/>
                  <a:t>)</a:t>
                </a:r>
              </a:p>
              <a:p>
                <a:pPr marL="0" indent="0">
                  <a:buNone/>
                </a:pPr>
                <a:r>
                  <a:rPr lang="en-US" dirty="0"/>
                  <a:t>Given:</a:t>
                </a:r>
              </a:p>
              <a:p>
                <a:pPr marL="0" indent="0">
                  <a:buNone/>
                </a:pPr>
                <a:r>
                  <a:rPr lang="en-US" dirty="0"/>
                  <a:t>Pop</a:t>
                </a:r>
                <a:r>
                  <a:rPr lang="en-US" baseline="-25000" dirty="0"/>
                  <a:t>y+1,popest</a:t>
                </a:r>
                <a:r>
                  <a:rPr lang="en-US" dirty="0"/>
                  <a:t> = </a:t>
                </a:r>
                <a:r>
                  <a:rPr lang="en-US" dirty="0" err="1"/>
                  <a:t>Pop</a:t>
                </a:r>
                <a:r>
                  <a:rPr lang="en-US" baseline="-25000" dirty="0" err="1"/>
                  <a:t>y,popest</a:t>
                </a:r>
                <a:r>
                  <a:rPr lang="en-US" dirty="0" err="1"/>
                  <a:t>+B</a:t>
                </a:r>
                <a:r>
                  <a:rPr lang="en-US" baseline="-25000" dirty="0" err="1"/>
                  <a:t>popest</a:t>
                </a:r>
                <a:r>
                  <a:rPr lang="en-US" dirty="0" err="1"/>
                  <a:t>-D</a:t>
                </a:r>
                <a:r>
                  <a:rPr lang="en-US" baseline="-25000" dirty="0" err="1"/>
                  <a:t>popest</a:t>
                </a:r>
                <a:r>
                  <a:rPr lang="en-US" dirty="0" err="1"/>
                  <a:t>+NIM</a:t>
                </a:r>
                <a:r>
                  <a:rPr lang="en-US" baseline="-25000" dirty="0" err="1"/>
                  <a:t>popest</a:t>
                </a:r>
                <a:endParaRPr lang="en-US" baseline="-25000" dirty="0"/>
              </a:p>
              <a:p>
                <a:pPr marL="0" indent="0">
                  <a:buNone/>
                </a:pPr>
                <a:r>
                  <a:rPr lang="en-US" dirty="0"/>
                  <a:t>ACS</a:t>
                </a:r>
                <a:r>
                  <a:rPr lang="en-US" baseline="-25000" dirty="0"/>
                  <a:t>y+1,totpop</a:t>
                </a:r>
                <a:r>
                  <a:rPr lang="en-US" dirty="0"/>
                  <a:t> = I</a:t>
                </a:r>
                <a:r>
                  <a:rPr lang="en-US" baseline="-25000" dirty="0"/>
                  <a:t>ACS</a:t>
                </a:r>
                <a:r>
                  <a:rPr lang="en-US" dirty="0"/>
                  <a:t>+US</a:t>
                </a:r>
                <a:r>
                  <a:rPr lang="en-US" baseline="-25000" dirty="0"/>
                  <a:t>y+1,ACS</a:t>
                </a:r>
                <a:r>
                  <a:rPr lang="en-US" dirty="0"/>
                  <a:t>+Pop(age &lt; 1)</a:t>
                </a:r>
                <a:r>
                  <a:rPr lang="en-US" baseline="-25000" dirty="0"/>
                  <a:t>ACS</a:t>
                </a:r>
              </a:p>
              <a:p>
                <a:pPr marL="0" indent="0">
                  <a:buNone/>
                </a:pPr>
                <a:endParaRPr lang="en-US" dirty="0"/>
              </a:p>
              <a:p>
                <a:pPr marL="0" indent="0">
                  <a:buNone/>
                </a:pPr>
                <a:r>
                  <a:rPr lang="en-US" dirty="0"/>
                  <a:t>Method 1 – Method 2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B – Pop(age &lt; 1)</a:t>
                </a:r>
                <a:r>
                  <a:rPr lang="en-US" baseline="-25000" dirty="0"/>
                  <a:t>ACS</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2695"/>
                </a:stretch>
              </a:blipFill>
            </p:spPr>
            <p:txBody>
              <a:bodyPr/>
              <a:lstStyle/>
              <a:p>
                <a:r>
                  <a:rPr lang="en-US">
                    <a:noFill/>
                  </a:rPr>
                  <a:t> </a:t>
                </a:r>
              </a:p>
            </p:txBody>
          </p:sp>
        </mc:Fallback>
      </mc:AlternateContent>
    </p:spTree>
    <p:extLst>
      <p:ext uri="{BB962C8B-B14F-4D97-AF65-F5344CB8AC3E}">
        <p14:creationId xmlns:p14="http://schemas.microsoft.com/office/powerpoint/2010/main" val="223546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fontScale="90000"/>
              </a:bodyPr>
              <a:lstStyle/>
              <a:p>
                <a:r>
                  <a:rPr lang="en-US" dirty="0"/>
                  <a:t>Comparing</a:t>
                </a:r>
                <a:br>
                  <a:rPr lang="en-US" dirty="0"/>
                </a:br>
                <a:r>
                  <a:rPr lang="en-US" sz="3100" dirty="0"/>
                  <a:t>Method 1 – Method 2 </a:t>
                </a:r>
                <a14:m>
                  <m:oMath xmlns:m="http://schemas.openxmlformats.org/officeDocument/2006/math">
                    <m:r>
                      <a:rPr lang="en-US" sz="3100" b="0" i="1" smtClean="0">
                        <a:latin typeface="Cambria Math"/>
                        <a:ea typeface="Cambria Math" panose="02040503050406030204" pitchFamily="18" charset="0"/>
                      </a:rPr>
                      <m:t> </m:t>
                    </m:r>
                    <m:r>
                      <m:rPr>
                        <m:nor/>
                      </m:rPr>
                      <a:rPr lang="en-US" sz="3100" b="0" i="0" smtClean="0">
                        <a:latin typeface="Calibri" panose="020F0502020204030204" pitchFamily="34" charset="0"/>
                        <a:ea typeface="Cambria Math" panose="02040503050406030204" pitchFamily="18" charset="0"/>
                        <a:cs typeface="Calibri" panose="020F0502020204030204" pitchFamily="34" charset="0"/>
                      </a:rPr>
                      <m:t>and</m:t>
                    </m:r>
                    <m:r>
                      <a:rPr lang="en-US" sz="3100" b="0" i="1" smtClean="0">
                        <a:latin typeface="Cambria Math"/>
                        <a:ea typeface="Cambria Math" panose="02040503050406030204" pitchFamily="18" charset="0"/>
                      </a:rPr>
                      <m:t> </m:t>
                    </m:r>
                  </m:oMath>
                </a14:m>
                <a:r>
                  <a:rPr lang="en-US" sz="3100" dirty="0"/>
                  <a:t>B – Pop(age &lt; 1)</a:t>
                </a:r>
                <a:r>
                  <a:rPr lang="en-US" sz="3100" baseline="-25000" dirty="0"/>
                  <a:t>ACS</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9043" b="-14362"/>
                </a:stretch>
              </a:blipFill>
            </p:spPr>
            <p:txBody>
              <a:bodyPr/>
              <a:lstStyle/>
              <a:p>
                <a:r>
                  <a:rPr lang="en-US">
                    <a:noFill/>
                  </a:rPr>
                  <a:t> </a:t>
                </a:r>
              </a:p>
            </p:txBody>
          </p:sp>
        </mc:Fallback>
      </mc:AlternateContent>
      <p:graphicFrame>
        <p:nvGraphicFramePr>
          <p:cNvPr id="4" name="Content Placeholder 3"/>
          <p:cNvGraphicFramePr>
            <a:graphicFrameLocks noGrp="1"/>
          </p:cNvGraphicFramePr>
          <p:nvPr>
            <p:ph idx="1"/>
            <p:extLst>
              <p:ext uri="{D42A27DB-BD31-4B8C-83A1-F6EECF244321}">
                <p14:modId xmlns:p14="http://schemas.microsoft.com/office/powerpoint/2010/main" val="1412296835"/>
              </p:ext>
            </p:extLst>
          </p:nvPr>
        </p:nvGraphicFramePr>
        <p:xfrm>
          <a:off x="609601" y="2726576"/>
          <a:ext cx="7924798" cy="2261058"/>
        </p:xfrm>
        <a:graphic>
          <a:graphicData uri="http://schemas.openxmlformats.org/drawingml/2006/table">
            <a:tbl>
              <a:tblPr firstRow="1" firstCol="1" bandCol="1">
                <a:tableStyleId>{5C22544A-7EE6-4342-B048-85BDC9FD1C3A}</a:tableStyleId>
              </a:tblPr>
              <a:tblGrid>
                <a:gridCol w="1132114">
                  <a:extLst>
                    <a:ext uri="{9D8B030D-6E8A-4147-A177-3AD203B41FA5}">
                      <a16:colId xmlns:a16="http://schemas.microsoft.com/office/drawing/2014/main" val="20000"/>
                    </a:ext>
                  </a:extLst>
                </a:gridCol>
                <a:gridCol w="11321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tblGrid>
              <a:tr h="376843">
                <a:tc>
                  <a:txBody>
                    <a:bodyPr/>
                    <a:lstStyle/>
                    <a:p>
                      <a:pPr algn="ctr" fontAlgn="b"/>
                      <a:endParaRPr lang="en-US" sz="1600" b="0"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Method 1</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u="none" strike="noStrike">
                          <a:effectLst/>
                        </a:rPr>
                        <a:t>Method 2</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M1 – M2</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B - ACS</a:t>
                      </a:r>
                      <a:r>
                        <a:rPr lang="en-US" sz="1600" b="1" u="none" strike="noStrike" baseline="-25000" dirty="0">
                          <a:effectLst/>
                        </a:rPr>
                        <a:t>&lt;1</a:t>
                      </a:r>
                      <a:endParaRPr lang="en-US" sz="1600" b="1" i="0" u="none" strike="noStrike" baseline="-25000"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Births</a:t>
                      </a:r>
                      <a:endParaRPr lang="en-US" sz="1600" b="0"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ACS</a:t>
                      </a:r>
                      <a:r>
                        <a:rPr lang="en-US" sz="1600" u="none" strike="noStrike" baseline="-25000" dirty="0">
                          <a:effectLst/>
                        </a:rPr>
                        <a:t>&lt;1</a:t>
                      </a:r>
                      <a:endParaRPr lang="en-US" sz="1600" b="0" i="0" u="none" strike="noStrike" baseline="-25000"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376843">
                <a:tc>
                  <a:txBody>
                    <a:bodyPr/>
                    <a:lstStyle/>
                    <a:p>
                      <a:pPr algn="ctr" fontAlgn="b"/>
                      <a:r>
                        <a:rPr lang="en-US" sz="1600" u="none" strike="noStrike">
                          <a:effectLst/>
                        </a:rPr>
                        <a:t>2010/11</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1,122,453</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764,231</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358,223</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316,402</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4,008,000</a:t>
                      </a:r>
                      <a:endParaRPr lang="en-US" sz="1600" b="0" i="0" u="none" strike="noStrike">
                        <a:solidFill>
                          <a:srgbClr val="000000"/>
                        </a:solidFill>
                        <a:effectLst/>
                        <a:latin typeface="Arial"/>
                      </a:endParaRPr>
                    </a:p>
                  </a:txBody>
                  <a:tcPr marL="7620" marR="7620" marT="7620" marB="0" anchor="ctr"/>
                </a:tc>
                <a:tc>
                  <a:txBody>
                    <a:bodyPr/>
                    <a:lstStyle/>
                    <a:p>
                      <a:pPr algn="ctr" fontAlgn="b"/>
                      <a:r>
                        <a:rPr lang="en-US" sz="1600" u="none" strike="noStrike">
                          <a:effectLst/>
                        </a:rPr>
                        <a:t>3,691,598</a:t>
                      </a:r>
                      <a:endParaRPr lang="en-US" sz="1600" b="0" i="0" u="none" strike="noStrike">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r h="376843">
                <a:tc>
                  <a:txBody>
                    <a:bodyPr/>
                    <a:lstStyle/>
                    <a:p>
                      <a:pPr algn="ctr" fontAlgn="b"/>
                      <a:r>
                        <a:rPr lang="en-US" sz="1600" u="none" strike="noStrike">
                          <a:effectLst/>
                        </a:rPr>
                        <a:t>2011/12</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947,413</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678,910</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268,504</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252,308</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3,953,593</a:t>
                      </a:r>
                      <a:endParaRPr lang="en-US" sz="1600" b="0" i="0" u="none" strike="noStrike">
                        <a:solidFill>
                          <a:srgbClr val="222222"/>
                        </a:solidFill>
                        <a:effectLst/>
                        <a:latin typeface="Arial"/>
                      </a:endParaRPr>
                    </a:p>
                  </a:txBody>
                  <a:tcPr marL="7620" marR="7620" marT="7620" marB="0" anchor="ctr"/>
                </a:tc>
                <a:tc>
                  <a:txBody>
                    <a:bodyPr/>
                    <a:lstStyle/>
                    <a:p>
                      <a:pPr algn="ctr" fontAlgn="b"/>
                      <a:r>
                        <a:rPr lang="en-US" sz="1600" u="none" strike="noStrike">
                          <a:effectLst/>
                        </a:rPr>
                        <a:t>3,701,285</a:t>
                      </a:r>
                      <a:endParaRPr lang="en-US" sz="1600" b="0" i="0" u="none" strike="noStrike">
                        <a:solidFill>
                          <a:srgbClr val="000000"/>
                        </a:solidFill>
                        <a:effectLst/>
                        <a:latin typeface="Calibri"/>
                      </a:endParaRPr>
                    </a:p>
                  </a:txBody>
                  <a:tcPr marL="7620" marR="7620" marT="7620" marB="0" anchor="ctr"/>
                </a:tc>
                <a:extLst>
                  <a:ext uri="{0D108BD9-81ED-4DB2-BD59-A6C34878D82A}">
                    <a16:rowId xmlns:a16="http://schemas.microsoft.com/office/drawing/2014/main" val="10002"/>
                  </a:ext>
                </a:extLst>
              </a:tr>
              <a:tr h="376843">
                <a:tc>
                  <a:txBody>
                    <a:bodyPr/>
                    <a:lstStyle/>
                    <a:p>
                      <a:pPr algn="ctr" fontAlgn="b"/>
                      <a:r>
                        <a:rPr lang="en-US" sz="1600" u="none" strike="noStrike" dirty="0">
                          <a:effectLst/>
                        </a:rPr>
                        <a:t>2012/13</a:t>
                      </a:r>
                      <a:endParaRPr lang="en-US" sz="1600" b="0" i="0" u="none" strike="noStrike" dirty="0">
                        <a:solidFill>
                          <a:srgbClr val="000000"/>
                        </a:solidFill>
                        <a:effectLst/>
                        <a:latin typeface="Calibri"/>
                      </a:endParaRPr>
                    </a:p>
                  </a:txBody>
                  <a:tcPr marL="7620" marR="7620" marT="7620" marB="0" anchor="ctr"/>
                </a:tc>
                <a:tc>
                  <a:txBody>
                    <a:bodyPr/>
                    <a:lstStyle/>
                    <a:p>
                      <a:pPr algn="ctr" fontAlgn="t"/>
                      <a:r>
                        <a:rPr lang="en-US" sz="1600" u="none" strike="noStrike" dirty="0">
                          <a:effectLst/>
                        </a:rPr>
                        <a:t>1,060,102</a:t>
                      </a:r>
                      <a:endParaRPr lang="en-US" sz="1600" b="0" i="0" u="none" strike="noStrike" dirty="0">
                        <a:solidFill>
                          <a:srgbClr val="000000"/>
                        </a:solidFill>
                        <a:effectLst/>
                        <a:latin typeface="Calibri"/>
                      </a:endParaRPr>
                    </a:p>
                  </a:txBody>
                  <a:tcPr marL="7620" marR="7620" marT="7620" marB="0" anchor="ctr"/>
                </a:tc>
                <a:tc>
                  <a:txBody>
                    <a:bodyPr/>
                    <a:lstStyle/>
                    <a:p>
                      <a:pPr algn="ctr" fontAlgn="t"/>
                      <a:r>
                        <a:rPr lang="en-US" sz="1600" u="none" strike="noStrike">
                          <a:effectLst/>
                        </a:rPr>
                        <a:t>773,976</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286,126</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256,918</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3,952,937</a:t>
                      </a:r>
                      <a:endParaRPr lang="en-US" sz="1600" b="0" i="0" u="none" strike="noStrike">
                        <a:solidFill>
                          <a:srgbClr val="222222"/>
                        </a:solidFill>
                        <a:effectLst/>
                        <a:latin typeface="Arial"/>
                      </a:endParaRPr>
                    </a:p>
                  </a:txBody>
                  <a:tcPr marL="7620" marR="7620" marT="7620" marB="0" anchor="ctr"/>
                </a:tc>
                <a:tc>
                  <a:txBody>
                    <a:bodyPr/>
                    <a:lstStyle/>
                    <a:p>
                      <a:pPr algn="ctr" fontAlgn="b"/>
                      <a:r>
                        <a:rPr lang="en-US" sz="1600" u="none" strike="noStrike">
                          <a:effectLst/>
                        </a:rPr>
                        <a:t>3,696,019</a:t>
                      </a:r>
                      <a:endParaRPr lang="en-US" sz="1600" b="0" i="0" u="none" strike="noStrike">
                        <a:solidFill>
                          <a:srgbClr val="000000"/>
                        </a:solidFill>
                        <a:effectLst/>
                        <a:latin typeface="Calibri"/>
                      </a:endParaRPr>
                    </a:p>
                  </a:txBody>
                  <a:tcPr marL="7620" marR="7620" marT="7620" marB="0" anchor="ctr"/>
                </a:tc>
                <a:extLst>
                  <a:ext uri="{0D108BD9-81ED-4DB2-BD59-A6C34878D82A}">
                    <a16:rowId xmlns:a16="http://schemas.microsoft.com/office/drawing/2014/main" val="10003"/>
                  </a:ext>
                </a:extLst>
              </a:tr>
              <a:tr h="376843">
                <a:tc>
                  <a:txBody>
                    <a:bodyPr/>
                    <a:lstStyle/>
                    <a:p>
                      <a:pPr algn="ctr" fontAlgn="b"/>
                      <a:r>
                        <a:rPr lang="en-US" sz="1600" u="none" strike="noStrike">
                          <a:effectLst/>
                        </a:rPr>
                        <a:t>2013/14</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1,046,261</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832,638</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213,624</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195,914</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3,957,577</a:t>
                      </a:r>
                      <a:endParaRPr lang="en-US" sz="1600" b="0" i="0" u="none" strike="noStrike">
                        <a:solidFill>
                          <a:srgbClr val="222222"/>
                        </a:solidFill>
                        <a:effectLst/>
                        <a:latin typeface="Arial"/>
                      </a:endParaRPr>
                    </a:p>
                  </a:txBody>
                  <a:tcPr marL="7620" marR="7620" marT="7620" marB="0" anchor="ctr"/>
                </a:tc>
                <a:tc>
                  <a:txBody>
                    <a:bodyPr/>
                    <a:lstStyle/>
                    <a:p>
                      <a:pPr algn="ctr" fontAlgn="b"/>
                      <a:r>
                        <a:rPr lang="en-US" sz="1600" u="none" strike="noStrike">
                          <a:effectLst/>
                        </a:rPr>
                        <a:t>3,761,663</a:t>
                      </a:r>
                      <a:endParaRPr lang="en-US" sz="1600" b="0" i="0" u="none" strike="noStrike">
                        <a:solidFill>
                          <a:srgbClr val="000000"/>
                        </a:solidFill>
                        <a:effectLst/>
                        <a:latin typeface="Calibri"/>
                      </a:endParaRPr>
                    </a:p>
                  </a:txBody>
                  <a:tcPr marL="7620" marR="7620" marT="7620" marB="0" anchor="ctr"/>
                </a:tc>
                <a:extLst>
                  <a:ext uri="{0D108BD9-81ED-4DB2-BD59-A6C34878D82A}">
                    <a16:rowId xmlns:a16="http://schemas.microsoft.com/office/drawing/2014/main" val="10004"/>
                  </a:ext>
                </a:extLst>
              </a:tr>
              <a:tr h="376843">
                <a:tc>
                  <a:txBody>
                    <a:bodyPr/>
                    <a:lstStyle/>
                    <a:p>
                      <a:pPr algn="ctr" fontAlgn="b"/>
                      <a:r>
                        <a:rPr lang="en-US" sz="1600" u="none" strike="noStrike">
                          <a:effectLst/>
                        </a:rPr>
                        <a:t>2014/15</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935,170</a:t>
                      </a:r>
                      <a:endParaRPr lang="en-US" sz="1600" b="0" i="0" u="none" strike="noStrike">
                        <a:solidFill>
                          <a:srgbClr val="000000"/>
                        </a:solidFill>
                        <a:effectLst/>
                        <a:latin typeface="Calibri"/>
                      </a:endParaRPr>
                    </a:p>
                  </a:txBody>
                  <a:tcPr marL="7620" marR="7620" marT="7620" marB="0" anchor="ctr"/>
                </a:tc>
                <a:tc>
                  <a:txBody>
                    <a:bodyPr/>
                    <a:lstStyle/>
                    <a:p>
                      <a:pPr algn="ctr" fontAlgn="t"/>
                      <a:r>
                        <a:rPr lang="en-US" sz="1600" u="none" strike="noStrike">
                          <a:effectLst/>
                        </a:rPr>
                        <a:t>730,961</a:t>
                      </a:r>
                      <a:endParaRPr lang="en-US" sz="1600" b="0" i="0" u="none" strike="noStrike">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204,209</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202,824</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a:effectLst/>
                        </a:rPr>
                        <a:t>3,985,924</a:t>
                      </a:r>
                      <a:endParaRPr lang="en-US" sz="1600" b="0" i="0" u="none" strike="noStrike">
                        <a:solidFill>
                          <a:srgbClr val="222222"/>
                        </a:solidFill>
                        <a:effectLst/>
                        <a:latin typeface="Arial"/>
                      </a:endParaRPr>
                    </a:p>
                  </a:txBody>
                  <a:tcPr marL="7620" marR="7620" marT="7620" marB="0" anchor="ctr"/>
                </a:tc>
                <a:tc>
                  <a:txBody>
                    <a:bodyPr/>
                    <a:lstStyle/>
                    <a:p>
                      <a:pPr algn="ctr" fontAlgn="b"/>
                      <a:r>
                        <a:rPr lang="en-US" sz="1600" u="none" strike="noStrike" dirty="0">
                          <a:effectLst/>
                        </a:rPr>
                        <a:t>3,783,100</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3379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 distribution of emigration</a:t>
            </a:r>
          </a:p>
        </p:txBody>
      </p:sp>
      <p:pic>
        <p:nvPicPr>
          <p:cNvPr id="8" name="Picture 7"/>
          <p:cNvPicPr>
            <a:picLocks noChangeAspect="1"/>
          </p:cNvPicPr>
          <p:nvPr/>
        </p:nvPicPr>
        <p:blipFill>
          <a:blip r:embed="rId2"/>
          <a:stretch>
            <a:fillRect/>
          </a:stretch>
        </p:blipFill>
        <p:spPr>
          <a:xfrm>
            <a:off x="682415" y="1593707"/>
            <a:ext cx="7779170" cy="4578493"/>
          </a:xfrm>
          <a:prstGeom prst="rect">
            <a:avLst/>
          </a:prstGeom>
        </p:spPr>
      </p:pic>
    </p:spTree>
    <p:extLst>
      <p:ext uri="{BB962C8B-B14F-4D97-AF65-F5344CB8AC3E}">
        <p14:creationId xmlns:p14="http://schemas.microsoft.com/office/powerpoint/2010/main" val="53374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State emigration estimates</a:t>
            </a:r>
          </a:p>
        </p:txBody>
      </p:sp>
      <p:graphicFrame>
        <p:nvGraphicFramePr>
          <p:cNvPr id="4" name="Chart 3"/>
          <p:cNvGraphicFramePr>
            <a:graphicFrameLocks/>
          </p:cNvGraphicFramePr>
          <p:nvPr>
            <p:extLst>
              <p:ext uri="{D42A27DB-BD31-4B8C-83A1-F6EECF244321}">
                <p14:modId xmlns:p14="http://schemas.microsoft.com/office/powerpoint/2010/main" val="998882525"/>
              </p:ext>
            </p:extLst>
          </p:nvPr>
        </p:nvGraphicFramePr>
        <p:xfrm>
          <a:off x="628650" y="1825625"/>
          <a:ext cx="7886700" cy="4351337"/>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p:cNvCxnSpPr/>
          <p:nvPr/>
        </p:nvCxnSpPr>
        <p:spPr>
          <a:xfrm>
            <a:off x="6267635" y="4453263"/>
            <a:ext cx="0" cy="390617"/>
          </a:xfrm>
          <a:prstGeom prst="straightConnector1">
            <a:avLst/>
          </a:prstGeom>
          <a:ln w="38100">
            <a:solidFill>
              <a:srgbClr val="C00000"/>
            </a:solidFill>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67635" y="4453263"/>
            <a:ext cx="1278384" cy="307777"/>
          </a:xfrm>
          <a:prstGeom prst="rect">
            <a:avLst/>
          </a:prstGeom>
          <a:noFill/>
        </p:spPr>
        <p:txBody>
          <a:bodyPr wrap="square" rtlCol="0">
            <a:spAutoFit/>
          </a:bodyPr>
          <a:lstStyle/>
          <a:p>
            <a:r>
              <a:rPr lang="en-US" sz="1400" b="1" u="sng" dirty="0">
                <a:solidFill>
                  <a:srgbClr val="C00000"/>
                </a:solidFill>
              </a:rPr>
              <a:t>+</a:t>
            </a:r>
            <a:r>
              <a:rPr lang="en-US" sz="1400" b="1" dirty="0">
                <a:solidFill>
                  <a:srgbClr val="C00000"/>
                </a:solidFill>
              </a:rPr>
              <a:t> 30,000 gap</a:t>
            </a:r>
          </a:p>
        </p:txBody>
      </p:sp>
      <p:sp>
        <p:nvSpPr>
          <p:cNvPr id="9" name="TextBox 8"/>
          <p:cNvSpPr txBox="1"/>
          <p:nvPr/>
        </p:nvSpPr>
        <p:spPr>
          <a:xfrm>
            <a:off x="7741328" y="5474196"/>
            <a:ext cx="601288" cy="307777"/>
          </a:xfrm>
          <a:prstGeom prst="rect">
            <a:avLst/>
          </a:prstGeom>
          <a:noFill/>
        </p:spPr>
        <p:txBody>
          <a:bodyPr wrap="square" rtlCol="0">
            <a:spAutoFit/>
          </a:bodyPr>
          <a:lstStyle/>
          <a:p>
            <a:r>
              <a:rPr lang="en-US" sz="1400" b="1" u="sng" dirty="0">
                <a:solidFill>
                  <a:srgbClr val="C00000"/>
                </a:solidFill>
              </a:rPr>
              <a:t>&lt;</a:t>
            </a:r>
            <a:r>
              <a:rPr lang="en-US" sz="1400" b="1" dirty="0">
                <a:solidFill>
                  <a:srgbClr val="C00000"/>
                </a:solidFill>
              </a:rPr>
              <a:t> 0</a:t>
            </a:r>
          </a:p>
        </p:txBody>
      </p:sp>
      <p:sp>
        <p:nvSpPr>
          <p:cNvPr id="3" name="Oval 2"/>
          <p:cNvSpPr/>
          <p:nvPr/>
        </p:nvSpPr>
        <p:spPr>
          <a:xfrm>
            <a:off x="7560022" y="5056945"/>
            <a:ext cx="834501" cy="834501"/>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364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Tompkins County, NY</a:t>
            </a:r>
          </a:p>
        </p:txBody>
      </p:sp>
      <p:graphicFrame>
        <p:nvGraphicFramePr>
          <p:cNvPr id="4" name="Chart 3"/>
          <p:cNvGraphicFramePr>
            <a:graphicFrameLocks/>
          </p:cNvGraphicFramePr>
          <p:nvPr>
            <p:extLst>
              <p:ext uri="{D42A27DB-BD31-4B8C-83A1-F6EECF244321}">
                <p14:modId xmlns:p14="http://schemas.microsoft.com/office/powerpoint/2010/main" val="2466327840"/>
              </p:ext>
            </p:extLst>
          </p:nvPr>
        </p:nvGraphicFramePr>
        <p:xfrm>
          <a:off x="628650" y="1828800"/>
          <a:ext cx="7886700" cy="4343400"/>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4951726" y="4000500"/>
            <a:ext cx="1845000" cy="738664"/>
            <a:chOff x="6205491" y="4181383"/>
            <a:chExt cx="1278384" cy="738664"/>
          </a:xfrm>
        </p:grpSpPr>
        <p:cxnSp>
          <p:nvCxnSpPr>
            <p:cNvPr id="6" name="Straight Arrow Connector 5"/>
            <p:cNvCxnSpPr/>
            <p:nvPr/>
          </p:nvCxnSpPr>
          <p:spPr>
            <a:xfrm>
              <a:off x="6205491" y="4181383"/>
              <a:ext cx="0" cy="390617"/>
            </a:xfrm>
            <a:prstGeom prst="straightConnector1">
              <a:avLst/>
            </a:prstGeom>
            <a:ln w="38100">
              <a:solidFill>
                <a:srgbClr val="C00000"/>
              </a:solidFill>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05491" y="4181383"/>
              <a:ext cx="1278384" cy="738664"/>
            </a:xfrm>
            <a:prstGeom prst="rect">
              <a:avLst/>
            </a:prstGeom>
            <a:noFill/>
          </p:spPr>
          <p:txBody>
            <a:bodyPr wrap="square" rtlCol="0">
              <a:spAutoFit/>
            </a:bodyPr>
            <a:lstStyle/>
            <a:p>
              <a:r>
                <a:rPr lang="en-US" sz="1400" b="1" dirty="0">
                  <a:solidFill>
                    <a:srgbClr val="C00000"/>
                  </a:solidFill>
                </a:rPr>
                <a:t>Emigration exceeding in migration</a:t>
              </a:r>
            </a:p>
          </p:txBody>
        </p:sp>
      </p:grpSp>
    </p:spTree>
    <p:extLst>
      <p:ext uri="{BB962C8B-B14F-4D97-AF65-F5344CB8AC3E}">
        <p14:creationId xmlns:p14="http://schemas.microsoft.com/office/powerpoint/2010/main" val="12271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82415" y="1527264"/>
            <a:ext cx="7779170" cy="4767485"/>
          </a:xfrm>
          <a:prstGeom prst="rect">
            <a:avLst/>
          </a:prstGeom>
        </p:spPr>
      </p:pic>
      <p:sp>
        <p:nvSpPr>
          <p:cNvPr id="2" name="Title 1"/>
          <p:cNvSpPr>
            <a:spLocks noGrp="1"/>
          </p:cNvSpPr>
          <p:nvPr>
            <p:ph type="title"/>
          </p:nvPr>
        </p:nvSpPr>
        <p:spPr/>
        <p:txBody>
          <a:bodyPr/>
          <a:lstStyle/>
          <a:p>
            <a:r>
              <a:rPr lang="en-US" dirty="0"/>
              <a:t>Age distribution of residual</a:t>
            </a:r>
          </a:p>
        </p:txBody>
      </p:sp>
      <p:sp>
        <p:nvSpPr>
          <p:cNvPr id="5" name="Oval 4"/>
          <p:cNvSpPr/>
          <p:nvPr/>
        </p:nvSpPr>
        <p:spPr>
          <a:xfrm>
            <a:off x="2949388" y="1945340"/>
            <a:ext cx="421341" cy="6723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23129" y="1846730"/>
            <a:ext cx="2868706" cy="923330"/>
          </a:xfrm>
          <a:prstGeom prst="rect">
            <a:avLst/>
          </a:prstGeom>
          <a:noFill/>
        </p:spPr>
        <p:txBody>
          <a:bodyPr wrap="square" rtlCol="0">
            <a:spAutoFit/>
          </a:bodyPr>
          <a:lstStyle/>
          <a:p>
            <a:r>
              <a:rPr lang="en-US" dirty="0">
                <a:solidFill>
                  <a:srgbClr val="FF0000"/>
                </a:solidFill>
              </a:rPr>
              <a:t>High emigration or underreporting of college as place of previous residence?</a:t>
            </a:r>
          </a:p>
        </p:txBody>
      </p:sp>
    </p:spTree>
    <p:extLst>
      <p:ext uri="{BB962C8B-B14F-4D97-AF65-F5344CB8AC3E}">
        <p14:creationId xmlns:p14="http://schemas.microsoft.com/office/powerpoint/2010/main" val="399220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Kings County, NY (Brooklyn)</a:t>
            </a:r>
          </a:p>
        </p:txBody>
      </p:sp>
      <p:graphicFrame>
        <p:nvGraphicFramePr>
          <p:cNvPr id="4" name="Chart 3"/>
          <p:cNvGraphicFramePr>
            <a:graphicFrameLocks/>
          </p:cNvGraphicFramePr>
          <p:nvPr>
            <p:extLst>
              <p:ext uri="{D42A27DB-BD31-4B8C-83A1-F6EECF244321}">
                <p14:modId xmlns:p14="http://schemas.microsoft.com/office/powerpoint/2010/main" val="57990189"/>
              </p:ext>
            </p:extLst>
          </p:nvPr>
        </p:nvGraphicFramePr>
        <p:xfrm>
          <a:off x="609600" y="1828800"/>
          <a:ext cx="7924800" cy="4343400"/>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11"/>
          <p:cNvGrpSpPr/>
          <p:nvPr/>
        </p:nvGrpSpPr>
        <p:grpSpPr>
          <a:xfrm>
            <a:off x="4480386" y="4000500"/>
            <a:ext cx="1477354" cy="1562960"/>
            <a:chOff x="4480386" y="4000500"/>
            <a:chExt cx="1477354" cy="1562960"/>
          </a:xfrm>
        </p:grpSpPr>
        <p:cxnSp>
          <p:nvCxnSpPr>
            <p:cNvPr id="7" name="Straight Arrow Connector 6"/>
            <p:cNvCxnSpPr/>
            <p:nvPr/>
          </p:nvCxnSpPr>
          <p:spPr>
            <a:xfrm>
              <a:off x="4480386" y="4000500"/>
              <a:ext cx="0" cy="1562960"/>
            </a:xfrm>
            <a:prstGeom prst="straightConnector1">
              <a:avLst/>
            </a:prstGeom>
            <a:ln w="38100">
              <a:solidFill>
                <a:srgbClr val="C00000"/>
              </a:solidFill>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80386" y="4474203"/>
              <a:ext cx="1477354" cy="307777"/>
            </a:xfrm>
            <a:prstGeom prst="rect">
              <a:avLst/>
            </a:prstGeom>
            <a:noFill/>
          </p:spPr>
          <p:txBody>
            <a:bodyPr wrap="square" rtlCol="0">
              <a:spAutoFit/>
            </a:bodyPr>
            <a:lstStyle/>
            <a:p>
              <a:r>
                <a:rPr lang="en-US" sz="1400" b="1" dirty="0">
                  <a:solidFill>
                    <a:srgbClr val="C00000"/>
                  </a:solidFill>
                </a:rPr>
                <a:t>Negative values</a:t>
              </a:r>
            </a:p>
          </p:txBody>
        </p:sp>
      </p:grpSp>
    </p:spTree>
    <p:extLst>
      <p:ext uri="{BB962C8B-B14F-4D97-AF65-F5344CB8AC3E}">
        <p14:creationId xmlns:p14="http://schemas.microsoft.com/office/powerpoint/2010/main" val="139310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 distribution of residual</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417" y="16002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949388" y="2142565"/>
            <a:ext cx="788894" cy="5827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99647" y="1828817"/>
            <a:ext cx="2868706" cy="923330"/>
          </a:xfrm>
          <a:prstGeom prst="rect">
            <a:avLst/>
          </a:prstGeom>
          <a:solidFill>
            <a:srgbClr val="FFFFFF">
              <a:alpha val="40000"/>
            </a:srgbClr>
          </a:solidFill>
        </p:spPr>
        <p:txBody>
          <a:bodyPr wrap="square" rtlCol="0">
            <a:spAutoFit/>
          </a:bodyPr>
          <a:lstStyle/>
          <a:p>
            <a:r>
              <a:rPr lang="en-US" dirty="0">
                <a:solidFill>
                  <a:srgbClr val="FF0000"/>
                </a:solidFill>
              </a:rPr>
              <a:t>More people that claimed Kings as place of previous residence than there were?</a:t>
            </a:r>
          </a:p>
        </p:txBody>
      </p:sp>
    </p:spTree>
    <p:extLst>
      <p:ext uri="{BB962C8B-B14F-4D97-AF65-F5344CB8AC3E}">
        <p14:creationId xmlns:p14="http://schemas.microsoft.com/office/powerpoint/2010/main" val="286651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Motivation – Research question</a:t>
            </a:r>
          </a:p>
          <a:p>
            <a:r>
              <a:rPr lang="en-US" dirty="0"/>
              <a:t>Methods</a:t>
            </a:r>
          </a:p>
          <a:p>
            <a:r>
              <a:rPr lang="en-US" dirty="0"/>
              <a:t>Results</a:t>
            </a:r>
          </a:p>
          <a:p>
            <a:r>
              <a:rPr lang="en-US" dirty="0"/>
              <a:t>Conclusions - More questions</a:t>
            </a:r>
          </a:p>
        </p:txBody>
      </p:sp>
    </p:spTree>
    <p:extLst>
      <p:ext uri="{BB962C8B-B14F-4D97-AF65-F5344CB8AC3E}">
        <p14:creationId xmlns:p14="http://schemas.microsoft.com/office/powerpoint/2010/main" val="3513295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Selected other counties (2015 data)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06252900"/>
              </p:ext>
            </p:extLst>
          </p:nvPr>
        </p:nvGraphicFramePr>
        <p:xfrm>
          <a:off x="609600" y="2407516"/>
          <a:ext cx="7886694" cy="3017520"/>
        </p:xfrm>
        <a:graphic>
          <a:graphicData uri="http://schemas.openxmlformats.org/drawingml/2006/table">
            <a:tbl>
              <a:tblPr firstRow="1" bandRow="1">
                <a:tableStyleId>{5C22544A-7EE6-4342-B048-85BDC9FD1C3A}</a:tableStyleId>
              </a:tblPr>
              <a:tblGrid>
                <a:gridCol w="1314449">
                  <a:extLst>
                    <a:ext uri="{9D8B030D-6E8A-4147-A177-3AD203B41FA5}">
                      <a16:colId xmlns:a16="http://schemas.microsoft.com/office/drawing/2014/main" val="3589483792"/>
                    </a:ext>
                  </a:extLst>
                </a:gridCol>
                <a:gridCol w="1756065">
                  <a:extLst>
                    <a:ext uri="{9D8B030D-6E8A-4147-A177-3AD203B41FA5}">
                      <a16:colId xmlns:a16="http://schemas.microsoft.com/office/drawing/2014/main" val="304046742"/>
                    </a:ext>
                  </a:extLst>
                </a:gridCol>
                <a:gridCol w="1371600">
                  <a:extLst>
                    <a:ext uri="{9D8B030D-6E8A-4147-A177-3AD203B41FA5}">
                      <a16:colId xmlns:a16="http://schemas.microsoft.com/office/drawing/2014/main" val="4000223526"/>
                    </a:ext>
                  </a:extLst>
                </a:gridCol>
                <a:gridCol w="1014152">
                  <a:extLst>
                    <a:ext uri="{9D8B030D-6E8A-4147-A177-3AD203B41FA5}">
                      <a16:colId xmlns:a16="http://schemas.microsoft.com/office/drawing/2014/main" val="2468449587"/>
                    </a:ext>
                  </a:extLst>
                </a:gridCol>
                <a:gridCol w="1115979">
                  <a:extLst>
                    <a:ext uri="{9D8B030D-6E8A-4147-A177-3AD203B41FA5}">
                      <a16:colId xmlns:a16="http://schemas.microsoft.com/office/drawing/2014/main" val="1842366886"/>
                    </a:ext>
                  </a:extLst>
                </a:gridCol>
                <a:gridCol w="1314449">
                  <a:extLst>
                    <a:ext uri="{9D8B030D-6E8A-4147-A177-3AD203B41FA5}">
                      <a16:colId xmlns:a16="http://schemas.microsoft.com/office/drawing/2014/main" val="3109668398"/>
                    </a:ext>
                  </a:extLst>
                </a:gridCol>
              </a:tblGrid>
              <a:tr h="370840">
                <a:tc>
                  <a:txBody>
                    <a:bodyPr/>
                    <a:lstStyle/>
                    <a:p>
                      <a:endParaRPr lang="en-US" sz="1400" dirty="0"/>
                    </a:p>
                  </a:txBody>
                  <a:tcPr marL="68580" marR="68580" anchor="ctr"/>
                </a:tc>
                <a:tc>
                  <a:txBody>
                    <a:bodyPr/>
                    <a:lstStyle/>
                    <a:p>
                      <a:pPr algn="ctr"/>
                      <a:r>
                        <a:rPr lang="en-US" sz="1400"/>
                        <a:t>ACS estimate of persons living in area previous year</a:t>
                      </a:r>
                    </a:p>
                  </a:txBody>
                  <a:tcPr marL="68580" marR="68580" anchor="ctr"/>
                </a:tc>
                <a:tc>
                  <a:txBody>
                    <a:bodyPr/>
                    <a:lstStyle/>
                    <a:p>
                      <a:pPr algn="ctr"/>
                      <a:r>
                        <a:rPr lang="en-US" sz="1400"/>
                        <a:t>Population estimate of previous year</a:t>
                      </a:r>
                    </a:p>
                  </a:txBody>
                  <a:tcPr marL="68580" marR="68580" anchor="ctr"/>
                </a:tc>
                <a:tc>
                  <a:txBody>
                    <a:bodyPr/>
                    <a:lstStyle/>
                    <a:p>
                      <a:pPr algn="ctr"/>
                      <a:r>
                        <a:rPr lang="en-US" sz="1400"/>
                        <a:t>Deaths</a:t>
                      </a:r>
                    </a:p>
                  </a:txBody>
                  <a:tcPr marL="68580" marR="68580" anchor="ctr"/>
                </a:tc>
                <a:tc>
                  <a:txBody>
                    <a:bodyPr/>
                    <a:lstStyle/>
                    <a:p>
                      <a:pPr algn="ctr"/>
                      <a:r>
                        <a:rPr lang="en-US" sz="1400"/>
                        <a:t>Emigration residual</a:t>
                      </a:r>
                    </a:p>
                  </a:txBody>
                  <a:tcPr marL="68580" marR="68580" anchor="ctr"/>
                </a:tc>
                <a:tc>
                  <a:txBody>
                    <a:bodyPr/>
                    <a:lstStyle/>
                    <a:p>
                      <a:pPr algn="ctr"/>
                      <a:r>
                        <a:rPr lang="en-US" sz="1400"/>
                        <a:t>ACS estimate of immigration</a:t>
                      </a:r>
                    </a:p>
                  </a:txBody>
                  <a:tcPr marL="68580" marR="68580" anchor="ctr"/>
                </a:tc>
                <a:extLst>
                  <a:ext uri="{0D108BD9-81ED-4DB2-BD59-A6C34878D82A}">
                    <a16:rowId xmlns:a16="http://schemas.microsoft.com/office/drawing/2014/main" val="1645969155"/>
                  </a:ext>
                </a:extLst>
              </a:tr>
              <a:tr h="370839">
                <a:tc>
                  <a:txBody>
                    <a:bodyPr/>
                    <a:lstStyle/>
                    <a:p>
                      <a:r>
                        <a:rPr lang="en-US" sz="1400"/>
                        <a:t>Pasco County, Florida</a:t>
                      </a:r>
                    </a:p>
                  </a:txBody>
                  <a:tcPr marL="68580" marR="68580" anchor="ctr"/>
                </a:tc>
                <a:tc>
                  <a:txBody>
                    <a:bodyPr/>
                    <a:lstStyle/>
                    <a:p>
                      <a:pPr algn="ctr"/>
                      <a:r>
                        <a:rPr lang="en-US" sz="1400" dirty="0"/>
                        <a:t>497,417 (</a:t>
                      </a:r>
                      <a:r>
                        <a:rPr lang="en-US" sz="1400" u="sng" dirty="0"/>
                        <a:t>+</a:t>
                      </a:r>
                      <a:r>
                        <a:rPr lang="en-US" sz="1400" dirty="0"/>
                        <a:t> 5,986)</a:t>
                      </a:r>
                    </a:p>
                  </a:txBody>
                  <a:tcPr marL="68580" marR="68580" anchor="ctr"/>
                </a:tc>
                <a:tc>
                  <a:txBody>
                    <a:bodyPr/>
                    <a:lstStyle/>
                    <a:p>
                      <a:pPr algn="ctr"/>
                      <a:r>
                        <a:rPr lang="en-US" sz="1400"/>
                        <a:t>485,640</a:t>
                      </a:r>
                    </a:p>
                  </a:txBody>
                  <a:tcPr marL="68580" marR="68580" anchor="ctr"/>
                </a:tc>
                <a:tc>
                  <a:txBody>
                    <a:bodyPr/>
                    <a:lstStyle/>
                    <a:p>
                      <a:pPr algn="ctr"/>
                      <a:r>
                        <a:rPr lang="en-US" sz="1400"/>
                        <a:t>5,742</a:t>
                      </a:r>
                    </a:p>
                  </a:txBody>
                  <a:tcPr marL="68580" marR="68580" anchor="ctr"/>
                </a:tc>
                <a:tc>
                  <a:txBody>
                    <a:bodyPr/>
                    <a:lstStyle/>
                    <a:p>
                      <a:pPr algn="ctr"/>
                      <a:r>
                        <a:rPr lang="en-US" sz="1400"/>
                        <a:t>-17,519</a:t>
                      </a:r>
                    </a:p>
                  </a:txBody>
                  <a:tcPr marL="68580" marR="68580" anchor="ctr"/>
                </a:tc>
                <a:tc>
                  <a:txBody>
                    <a:bodyPr/>
                    <a:lstStyle/>
                    <a:p>
                      <a:pPr algn="ctr"/>
                      <a:r>
                        <a:rPr lang="en-US" sz="1400"/>
                        <a:t>2,657(</a:t>
                      </a:r>
                      <a:r>
                        <a:rPr lang="en-US" sz="1400" u="sng"/>
                        <a:t>+</a:t>
                      </a:r>
                      <a:r>
                        <a:rPr lang="en-US" sz="1400"/>
                        <a:t> 949)</a:t>
                      </a:r>
                    </a:p>
                  </a:txBody>
                  <a:tcPr marL="68580" marR="68580" anchor="ctr"/>
                </a:tc>
                <a:extLst>
                  <a:ext uri="{0D108BD9-81ED-4DB2-BD59-A6C34878D82A}">
                    <a16:rowId xmlns:a16="http://schemas.microsoft.com/office/drawing/2014/main" val="127626559"/>
                  </a:ext>
                </a:extLst>
              </a:tr>
              <a:tr h="370838">
                <a:tc>
                  <a:txBody>
                    <a:bodyPr/>
                    <a:lstStyle/>
                    <a:p>
                      <a:r>
                        <a:rPr lang="en-US" sz="1400"/>
                        <a:t>Jackson County, Mississippi</a:t>
                      </a:r>
                    </a:p>
                  </a:txBody>
                  <a:tcPr marL="68580" marR="68580" anchor="ctr"/>
                </a:tc>
                <a:tc>
                  <a:txBody>
                    <a:bodyPr/>
                    <a:lstStyle/>
                    <a:p>
                      <a:pPr algn="ctr"/>
                      <a:r>
                        <a:rPr lang="en-US" sz="1400"/>
                        <a:t>146,761 (</a:t>
                      </a:r>
                      <a:r>
                        <a:rPr lang="en-US" sz="1400" u="sng"/>
                        <a:t>+</a:t>
                      </a:r>
                      <a:r>
                        <a:rPr lang="en-US" sz="1400"/>
                        <a:t> 5,270)</a:t>
                      </a:r>
                    </a:p>
                  </a:txBody>
                  <a:tcPr marL="68580" marR="68580" anchor="ctr"/>
                </a:tc>
                <a:tc>
                  <a:txBody>
                    <a:bodyPr/>
                    <a:lstStyle/>
                    <a:p>
                      <a:pPr algn="ctr"/>
                      <a:r>
                        <a:rPr lang="en-US" sz="1400"/>
                        <a:t>141,504</a:t>
                      </a:r>
                    </a:p>
                  </a:txBody>
                  <a:tcPr marL="68580" marR="68580" anchor="ctr"/>
                </a:tc>
                <a:tc>
                  <a:txBody>
                    <a:bodyPr/>
                    <a:lstStyle/>
                    <a:p>
                      <a:pPr algn="ctr"/>
                      <a:r>
                        <a:rPr lang="en-US" sz="1400"/>
                        <a:t>1,305</a:t>
                      </a:r>
                    </a:p>
                  </a:txBody>
                  <a:tcPr marL="68580" marR="68580" anchor="ctr"/>
                </a:tc>
                <a:tc>
                  <a:txBody>
                    <a:bodyPr/>
                    <a:lstStyle/>
                    <a:p>
                      <a:pPr algn="ctr"/>
                      <a:r>
                        <a:rPr lang="en-US" sz="1400"/>
                        <a:t>-6,562</a:t>
                      </a:r>
                    </a:p>
                  </a:txBody>
                  <a:tcPr marL="68580" marR="68580" anchor="ctr"/>
                </a:tc>
                <a:tc>
                  <a:txBody>
                    <a:bodyPr/>
                    <a:lstStyle/>
                    <a:p>
                      <a:pPr algn="ctr"/>
                      <a:r>
                        <a:rPr lang="en-US" sz="1400"/>
                        <a:t>228 (</a:t>
                      </a:r>
                      <a:r>
                        <a:rPr lang="en-US" sz="1400" u="sng"/>
                        <a:t>+</a:t>
                      </a:r>
                      <a:r>
                        <a:rPr lang="en-US" sz="1400"/>
                        <a:t> 268)</a:t>
                      </a:r>
                    </a:p>
                  </a:txBody>
                  <a:tcPr marL="68580" marR="68580" anchor="ctr"/>
                </a:tc>
                <a:extLst>
                  <a:ext uri="{0D108BD9-81ED-4DB2-BD59-A6C34878D82A}">
                    <a16:rowId xmlns:a16="http://schemas.microsoft.com/office/drawing/2014/main" val="3077544240"/>
                  </a:ext>
                </a:extLst>
              </a:tr>
              <a:tr h="370837">
                <a:tc>
                  <a:txBody>
                    <a:bodyPr/>
                    <a:lstStyle/>
                    <a:p>
                      <a:r>
                        <a:rPr lang="en-US" sz="1400"/>
                        <a:t>Brazos County, Texas</a:t>
                      </a:r>
                    </a:p>
                  </a:txBody>
                  <a:tcPr marL="68580" marR="68580" anchor="ctr"/>
                </a:tc>
                <a:tc>
                  <a:txBody>
                    <a:bodyPr/>
                    <a:lstStyle/>
                    <a:p>
                      <a:pPr algn="ctr"/>
                      <a:r>
                        <a:rPr lang="en-US" sz="1400"/>
                        <a:t>195,095 (</a:t>
                      </a:r>
                      <a:r>
                        <a:rPr lang="en-US" sz="1400" u="sng"/>
                        <a:t>+</a:t>
                      </a:r>
                      <a:r>
                        <a:rPr lang="en-US" sz="1400"/>
                        <a:t> 4,376)</a:t>
                      </a:r>
                    </a:p>
                  </a:txBody>
                  <a:tcPr marL="68580" marR="68580" anchor="ctr"/>
                </a:tc>
                <a:tc>
                  <a:txBody>
                    <a:bodyPr/>
                    <a:lstStyle/>
                    <a:p>
                      <a:pPr algn="ctr"/>
                      <a:r>
                        <a:rPr lang="en-US" sz="1400"/>
                        <a:t>209,201</a:t>
                      </a:r>
                    </a:p>
                  </a:txBody>
                  <a:tcPr marL="68580" marR="68580" anchor="ctr"/>
                </a:tc>
                <a:tc>
                  <a:txBody>
                    <a:bodyPr/>
                    <a:lstStyle/>
                    <a:p>
                      <a:pPr algn="ctr"/>
                      <a:r>
                        <a:rPr lang="en-US" sz="1400"/>
                        <a:t>1,018</a:t>
                      </a:r>
                    </a:p>
                  </a:txBody>
                  <a:tcPr marL="68580" marR="68580" anchor="ctr"/>
                </a:tc>
                <a:tc>
                  <a:txBody>
                    <a:bodyPr/>
                    <a:lstStyle/>
                    <a:p>
                      <a:pPr algn="ctr"/>
                      <a:r>
                        <a:rPr lang="en-US" sz="1400"/>
                        <a:t>13,088</a:t>
                      </a:r>
                    </a:p>
                  </a:txBody>
                  <a:tcPr marL="68580" marR="68580" anchor="ctr"/>
                </a:tc>
                <a:tc>
                  <a:txBody>
                    <a:bodyPr/>
                    <a:lstStyle/>
                    <a:p>
                      <a:pPr algn="ctr"/>
                      <a:r>
                        <a:rPr lang="en-US" sz="1400"/>
                        <a:t>2,679 (</a:t>
                      </a:r>
                      <a:r>
                        <a:rPr lang="en-US" sz="1400" u="sng"/>
                        <a:t>+</a:t>
                      </a:r>
                      <a:r>
                        <a:rPr lang="en-US" sz="1400"/>
                        <a:t> 1,227)</a:t>
                      </a:r>
                    </a:p>
                  </a:txBody>
                  <a:tcPr marL="68580" marR="68580" anchor="ctr"/>
                </a:tc>
                <a:extLst>
                  <a:ext uri="{0D108BD9-81ED-4DB2-BD59-A6C34878D82A}">
                    <a16:rowId xmlns:a16="http://schemas.microsoft.com/office/drawing/2014/main" val="762662524"/>
                  </a:ext>
                </a:extLst>
              </a:tr>
              <a:tr h="370836">
                <a:tc>
                  <a:txBody>
                    <a:bodyPr/>
                    <a:lstStyle/>
                    <a:p>
                      <a:r>
                        <a:rPr lang="en-US" sz="1400"/>
                        <a:t>Spokane County, Washington</a:t>
                      </a:r>
                    </a:p>
                  </a:txBody>
                  <a:tcPr marL="68580" marR="68580" anchor="ctr"/>
                </a:tc>
                <a:tc>
                  <a:txBody>
                    <a:bodyPr/>
                    <a:lstStyle/>
                    <a:p>
                      <a:pPr algn="ctr"/>
                      <a:r>
                        <a:rPr lang="en-US" sz="1400"/>
                        <a:t>464,421 (</a:t>
                      </a:r>
                      <a:r>
                        <a:rPr lang="en-US" sz="1400" u="sng"/>
                        <a:t>+</a:t>
                      </a:r>
                      <a:r>
                        <a:rPr lang="en-US" sz="1400"/>
                        <a:t> 6,716)</a:t>
                      </a:r>
                    </a:p>
                  </a:txBody>
                  <a:tcPr marL="68580" marR="68580" anchor="ctr"/>
                </a:tc>
                <a:tc>
                  <a:txBody>
                    <a:bodyPr/>
                    <a:lstStyle/>
                    <a:p>
                      <a:pPr algn="ctr"/>
                      <a:r>
                        <a:rPr lang="en-US" sz="1400"/>
                        <a:t>484,418</a:t>
                      </a:r>
                    </a:p>
                  </a:txBody>
                  <a:tcPr marL="68580" marR="68580" anchor="ctr"/>
                </a:tc>
                <a:tc>
                  <a:txBody>
                    <a:bodyPr/>
                    <a:lstStyle/>
                    <a:p>
                      <a:pPr algn="ctr"/>
                      <a:r>
                        <a:rPr lang="en-US" sz="1400"/>
                        <a:t>4,298</a:t>
                      </a:r>
                    </a:p>
                  </a:txBody>
                  <a:tcPr marL="68580" marR="68580" anchor="ctr"/>
                </a:tc>
                <a:tc>
                  <a:txBody>
                    <a:bodyPr/>
                    <a:lstStyle/>
                    <a:p>
                      <a:pPr algn="ctr"/>
                      <a:r>
                        <a:rPr lang="en-US" sz="1400"/>
                        <a:t>15,699</a:t>
                      </a:r>
                    </a:p>
                  </a:txBody>
                  <a:tcPr marL="68580" marR="68580" anchor="ctr"/>
                </a:tc>
                <a:tc>
                  <a:txBody>
                    <a:bodyPr/>
                    <a:lstStyle/>
                    <a:p>
                      <a:pPr algn="ctr"/>
                      <a:r>
                        <a:rPr lang="en-US" sz="1400" dirty="0"/>
                        <a:t>1,787 (</a:t>
                      </a:r>
                      <a:r>
                        <a:rPr lang="en-US" sz="1400" u="sng" dirty="0"/>
                        <a:t>+</a:t>
                      </a:r>
                      <a:r>
                        <a:rPr lang="en-US" sz="1400" dirty="0"/>
                        <a:t> 768)</a:t>
                      </a:r>
                    </a:p>
                  </a:txBody>
                  <a:tcPr marL="68580" marR="68580" anchor="ctr"/>
                </a:tc>
                <a:extLst>
                  <a:ext uri="{0D108BD9-81ED-4DB2-BD59-A6C34878D82A}">
                    <a16:rowId xmlns:a16="http://schemas.microsoft.com/office/drawing/2014/main" val="193217166"/>
                  </a:ext>
                </a:extLst>
              </a:tr>
            </a:tbl>
          </a:graphicData>
        </a:graphic>
      </p:graphicFrame>
    </p:spTree>
    <p:extLst>
      <p:ext uri="{BB962C8B-B14F-4D97-AF65-F5344CB8AC3E}">
        <p14:creationId xmlns:p14="http://schemas.microsoft.com/office/powerpoint/2010/main" val="1391092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 more questions</a:t>
            </a:r>
          </a:p>
        </p:txBody>
      </p:sp>
      <p:sp>
        <p:nvSpPr>
          <p:cNvPr id="3" name="Content Placeholder 2"/>
          <p:cNvSpPr>
            <a:spLocks noGrp="1"/>
          </p:cNvSpPr>
          <p:nvPr>
            <p:ph idx="1"/>
          </p:nvPr>
        </p:nvSpPr>
        <p:spPr/>
        <p:txBody>
          <a:bodyPr>
            <a:normAutofit/>
          </a:bodyPr>
          <a:lstStyle/>
          <a:p>
            <a:r>
              <a:rPr lang="en-US" dirty="0"/>
              <a:t>Emigration is a component to be dealt with, but how?</a:t>
            </a:r>
          </a:p>
          <a:p>
            <a:r>
              <a:rPr lang="en-US" dirty="0"/>
              <a:t>Method 2 does not lead to reliable numbers.</a:t>
            </a:r>
          </a:p>
          <a:p>
            <a:pPr lvl="1"/>
            <a:r>
              <a:rPr lang="en-US" dirty="0"/>
              <a:t>Use Method 1 for totals?</a:t>
            </a:r>
          </a:p>
          <a:p>
            <a:pPr lvl="1"/>
            <a:r>
              <a:rPr lang="en-US" dirty="0"/>
              <a:t>How to get an age distribution?</a:t>
            </a:r>
          </a:p>
          <a:p>
            <a:pPr lvl="1"/>
            <a:r>
              <a:rPr lang="en-US" dirty="0"/>
              <a:t>How do others do it?</a:t>
            </a:r>
          </a:p>
        </p:txBody>
      </p:sp>
    </p:spTree>
    <p:extLst>
      <p:ext uri="{BB962C8B-B14F-4D97-AF65-F5344CB8AC3E}">
        <p14:creationId xmlns:p14="http://schemas.microsoft.com/office/powerpoint/2010/main" val="912647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even more questions</a:t>
            </a:r>
          </a:p>
        </p:txBody>
      </p:sp>
      <p:sp>
        <p:nvSpPr>
          <p:cNvPr id="3" name="Content Placeholder 2"/>
          <p:cNvSpPr>
            <a:spLocks noGrp="1"/>
          </p:cNvSpPr>
          <p:nvPr>
            <p:ph idx="1"/>
          </p:nvPr>
        </p:nvSpPr>
        <p:spPr/>
        <p:txBody>
          <a:bodyPr>
            <a:normAutofit fontScale="92500" lnSpcReduction="20000"/>
          </a:bodyPr>
          <a:lstStyle/>
          <a:p>
            <a:r>
              <a:rPr lang="en-US" dirty="0"/>
              <a:t>Implausible differences between ACS and POPEST estimates of people living in area a year prior </a:t>
            </a:r>
          </a:p>
          <a:p>
            <a:pPr lvl="1"/>
            <a:r>
              <a:rPr lang="en-US" dirty="0"/>
              <a:t>Controls/weights problems?</a:t>
            </a:r>
          </a:p>
          <a:p>
            <a:pPr lvl="1"/>
            <a:r>
              <a:rPr lang="en-US" dirty="0"/>
              <a:t>Imputation problems?</a:t>
            </a:r>
          </a:p>
          <a:p>
            <a:pPr lvl="1"/>
            <a:r>
              <a:rPr lang="en-US" dirty="0"/>
              <a:t>Reporting problems?</a:t>
            </a:r>
          </a:p>
          <a:p>
            <a:pPr lvl="1"/>
            <a:r>
              <a:rPr lang="en-US" dirty="0"/>
              <a:t>Geocoding problems?</a:t>
            </a:r>
          </a:p>
          <a:p>
            <a:r>
              <a:rPr lang="en-US" dirty="0"/>
              <a:t>If there is an error in the ACS estimate of people living in the area the prior year, is that error more likely to be in the number of people still there or in the number of people that are now elsewhere (domestic out migration)?</a:t>
            </a:r>
          </a:p>
        </p:txBody>
      </p:sp>
    </p:spTree>
    <p:extLst>
      <p:ext uri="{BB962C8B-B14F-4D97-AF65-F5344CB8AC3E}">
        <p14:creationId xmlns:p14="http://schemas.microsoft.com/office/powerpoint/2010/main" val="326905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 Research question</a:t>
            </a:r>
          </a:p>
        </p:txBody>
      </p:sp>
      <p:sp>
        <p:nvSpPr>
          <p:cNvPr id="3" name="Content Placeholder 2"/>
          <p:cNvSpPr>
            <a:spLocks noGrp="1"/>
          </p:cNvSpPr>
          <p:nvPr>
            <p:ph idx="1"/>
          </p:nvPr>
        </p:nvSpPr>
        <p:spPr/>
        <p:txBody>
          <a:bodyPr/>
          <a:lstStyle/>
          <a:p>
            <a:r>
              <a:rPr lang="en-US" dirty="0"/>
              <a:t>Working on a County level projection model based on gross migration flows</a:t>
            </a:r>
          </a:p>
          <a:p>
            <a:r>
              <a:rPr lang="en-US" dirty="0"/>
              <a:t>What about emigration?</a:t>
            </a:r>
          </a:p>
          <a:p>
            <a:pPr lvl="1"/>
            <a:r>
              <a:rPr lang="en-US" dirty="0"/>
              <a:t>How large is emigration compared to immigration?</a:t>
            </a:r>
          </a:p>
          <a:p>
            <a:pPr lvl="1"/>
            <a:r>
              <a:rPr lang="en-US" dirty="0"/>
              <a:t>Can we find information on age of emigrants?</a:t>
            </a:r>
          </a:p>
        </p:txBody>
      </p:sp>
    </p:spTree>
    <p:extLst>
      <p:ext uri="{BB962C8B-B14F-4D97-AF65-F5344CB8AC3E}">
        <p14:creationId xmlns:p14="http://schemas.microsoft.com/office/powerpoint/2010/main" val="42201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𝑁𝐼𝑀</m:t>
                    </m:r>
                    <m:r>
                      <a:rPr lang="en-US" b="0" i="1" smtClean="0">
                        <a:latin typeface="Cambria Math" panose="02040503050406030204" pitchFamily="18" charset="0"/>
                      </a:rPr>
                      <m:t>=</m:t>
                    </m:r>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𝐸</m:t>
                    </m:r>
                    <m:groupChr>
                      <m:groupChrPr>
                        <m:chr m:val="⇒"/>
                        <m:vertJc m:val="bot"/>
                        <m:ctrlPr>
                          <a:rPr lang="en-US" b="0" i="1" smtClean="0">
                            <a:latin typeface="Cambria Math" panose="02040503050406030204" pitchFamily="18" charset="0"/>
                          </a:rPr>
                        </m:ctrlPr>
                      </m:groupChrPr>
                      <m:e/>
                    </m:groupChr>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𝑁𝐼𝑀</m:t>
                    </m:r>
                  </m:oMath>
                </a14:m>
                <a:endParaRPr lang="en-US" b="0" dirty="0"/>
              </a:p>
              <a:p>
                <a:r>
                  <a:rPr lang="en-US" dirty="0"/>
                  <a:t>I - In migration from abroad</a:t>
                </a:r>
              </a:p>
              <a:p>
                <a:pPr lvl="1"/>
                <a:r>
                  <a:rPr lang="en-US" dirty="0"/>
                  <a:t>ACS table B07001: Where did you live one year ago? Answer: outside US</a:t>
                </a:r>
              </a:p>
              <a:p>
                <a:r>
                  <a:rPr lang="en-US" dirty="0"/>
                  <a:t>NIM – Net International Migration</a:t>
                </a:r>
              </a:p>
              <a:p>
                <a:pPr lvl="1"/>
                <a:r>
                  <a:rPr lang="en-US" dirty="0"/>
                  <a:t>Population estimates: NIM is a component of change in the annual estimates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91"/>
                </a:stretch>
              </a:blipFill>
            </p:spPr>
            <p:txBody>
              <a:bodyPr/>
              <a:lstStyle/>
              <a:p>
                <a:r>
                  <a:rPr lang="en-US">
                    <a:noFill/>
                  </a:rPr>
                  <a:t> </a:t>
                </a:r>
              </a:p>
            </p:txBody>
          </p:sp>
        </mc:Fallback>
      </mc:AlternateContent>
    </p:spTree>
    <p:extLst>
      <p:ext uri="{BB962C8B-B14F-4D97-AF65-F5344CB8AC3E}">
        <p14:creationId xmlns:p14="http://schemas.microsoft.com/office/powerpoint/2010/main" val="4037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US Totals, Method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5636144"/>
              </p:ext>
            </p:extLst>
          </p:nvPr>
        </p:nvGraphicFramePr>
        <p:xfrm>
          <a:off x="609600" y="2011678"/>
          <a:ext cx="7924800" cy="3851244"/>
        </p:xfrm>
        <a:graphic>
          <a:graphicData uri="http://schemas.openxmlformats.org/drawingml/2006/table">
            <a:tbl>
              <a:tblPr firstRow="1" firstCol="1" bandRow="1">
                <a:tableStyleId>{5C22544A-7EE6-4342-B048-85BDC9FD1C3A}</a:tableStyleId>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937872">
                <a:tc>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Moved in from abroad </a:t>
                      </a:r>
                      <a:br>
                        <a:rPr lang="en-US" sz="1600" u="none" strike="noStrike" dirty="0">
                          <a:effectLst/>
                        </a:rPr>
                      </a:br>
                      <a:r>
                        <a:rPr lang="en-US" sz="1600" u="none" strike="noStrike" dirty="0">
                          <a:effectLst/>
                        </a:rPr>
                        <a:t>ACS table C07001</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Net </a:t>
                      </a:r>
                      <a:r>
                        <a:rPr lang="en-US" sz="1600" u="none" strike="noStrike" dirty="0" err="1">
                          <a:effectLst/>
                        </a:rPr>
                        <a:t>internation</a:t>
                      </a:r>
                      <a:r>
                        <a:rPr lang="en-US" sz="1600" u="none" strike="noStrike" dirty="0">
                          <a:effectLst/>
                        </a:rPr>
                        <a:t> migration (POPEST)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Emigration</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323708">
                <a:tc>
                  <a:txBody>
                    <a:bodyPr/>
                    <a:lstStyle/>
                    <a:p>
                      <a:pPr algn="ctr" fontAlgn="b"/>
                      <a:r>
                        <a:rPr lang="en-US" sz="1600" u="none" strike="noStrike" dirty="0">
                          <a:effectLst/>
                        </a:rPr>
                        <a:t>2006/07</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1,813,675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1,037,657</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776,018</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323708">
                <a:tc>
                  <a:txBody>
                    <a:bodyPr/>
                    <a:lstStyle/>
                    <a:p>
                      <a:pPr algn="ctr" fontAlgn="b"/>
                      <a:r>
                        <a:rPr lang="en-US" sz="1600" u="none" strike="noStrike" dirty="0">
                          <a:effectLst/>
                        </a:rPr>
                        <a:t>2007/08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1,895,103</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888,825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1,006,278</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323708">
                <a:tc>
                  <a:txBody>
                    <a:bodyPr/>
                    <a:lstStyle/>
                    <a:p>
                      <a:pPr algn="ctr" fontAlgn="b"/>
                      <a:r>
                        <a:rPr lang="en-US" sz="1600" u="none" strike="noStrike">
                          <a:effectLst/>
                        </a:rPr>
                        <a:t>2008/09</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1,687,595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854,905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832,690</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323708">
                <a:tc>
                  <a:txBody>
                    <a:bodyPr/>
                    <a:lstStyle/>
                    <a:p>
                      <a:pPr algn="ctr" fontAlgn="b"/>
                      <a:r>
                        <a:rPr lang="en-US" sz="1600" u="none" strike="noStrike">
                          <a:effectLst/>
                        </a:rPr>
                        <a:t>2009/10</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1,750,145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dirty="0">
                          <a:effectLst/>
                        </a:rPr>
                        <a:t>#N/A</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 </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323708">
                <a:tc>
                  <a:txBody>
                    <a:bodyPr/>
                    <a:lstStyle/>
                    <a:p>
                      <a:pPr algn="ctr" fontAlgn="b"/>
                      <a:r>
                        <a:rPr lang="en-US" sz="1600" u="none" strike="noStrike">
                          <a:effectLst/>
                        </a:rPr>
                        <a:t>2010/11</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1,826,277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703,824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1,122,453</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323708">
                <a:tc>
                  <a:txBody>
                    <a:bodyPr/>
                    <a:lstStyle/>
                    <a:p>
                      <a:pPr algn="ctr" fontAlgn="b"/>
                      <a:r>
                        <a:rPr lang="en-US" sz="1600" u="none" strike="noStrike">
                          <a:effectLst/>
                        </a:rPr>
                        <a:t>2011/12</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1,833,217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885,804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947,413</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323708">
                <a:tc>
                  <a:txBody>
                    <a:bodyPr/>
                    <a:lstStyle/>
                    <a:p>
                      <a:pPr algn="ctr" fontAlgn="b"/>
                      <a:r>
                        <a:rPr lang="en-US" sz="1600" u="none" strike="noStrike">
                          <a:effectLst/>
                        </a:rPr>
                        <a:t>2012/13</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1,903,247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843,145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1,060,102</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323708">
                <a:tc>
                  <a:txBody>
                    <a:bodyPr/>
                    <a:lstStyle/>
                    <a:p>
                      <a:pPr algn="ctr" fontAlgn="b"/>
                      <a:r>
                        <a:rPr lang="en-US" sz="1600" u="none" strike="noStrike" dirty="0">
                          <a:effectLst/>
                        </a:rPr>
                        <a:t>2013/14</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2,042,205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995,944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a:effectLst/>
                        </a:rPr>
                        <a:t>1,046,261</a:t>
                      </a:r>
                      <a:endParaRPr lang="en-US" sz="16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323708">
                <a:tc>
                  <a:txBody>
                    <a:bodyPr/>
                    <a:lstStyle/>
                    <a:p>
                      <a:pPr algn="ctr" fontAlgn="b"/>
                      <a:r>
                        <a:rPr lang="en-US" sz="1600" u="none" strike="noStrike" dirty="0">
                          <a:effectLst/>
                        </a:rPr>
                        <a:t>2014/15</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2,085,698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u="none" strike="noStrike">
                          <a:effectLst/>
                        </a:rPr>
                        <a:t>1,150,528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en-US" sz="1600" b="1" u="none" strike="noStrike" dirty="0">
                          <a:effectLst/>
                        </a:rPr>
                        <a:t>935,170</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697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973031" y="4582235"/>
            <a:ext cx="3096903" cy="1516473"/>
            <a:chOff x="5076825" y="4247918"/>
            <a:chExt cx="3714287" cy="1767316"/>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1164" y="4247918"/>
              <a:ext cx="3559948" cy="1767316"/>
            </a:xfrm>
            <a:prstGeom prst="rect">
              <a:avLst/>
            </a:prstGeom>
          </p:spPr>
        </p:pic>
        <p:sp>
          <p:nvSpPr>
            <p:cNvPr id="16" name="Freeform 15"/>
            <p:cNvSpPr/>
            <p:nvPr/>
          </p:nvSpPr>
          <p:spPr>
            <a:xfrm>
              <a:off x="5076825" y="5229225"/>
              <a:ext cx="571500" cy="271463"/>
            </a:xfrm>
            <a:custGeom>
              <a:avLst/>
              <a:gdLst>
                <a:gd name="connsiteX0" fmla="*/ 57150 w 571500"/>
                <a:gd name="connsiteY0" fmla="*/ 0 h 271463"/>
                <a:gd name="connsiteX1" fmla="*/ 338138 w 571500"/>
                <a:gd name="connsiteY1" fmla="*/ 4763 h 271463"/>
                <a:gd name="connsiteX2" fmla="*/ 404813 w 571500"/>
                <a:gd name="connsiteY2" fmla="*/ 47625 h 271463"/>
                <a:gd name="connsiteX3" fmla="*/ 419100 w 571500"/>
                <a:gd name="connsiteY3" fmla="*/ 90488 h 271463"/>
                <a:gd name="connsiteX4" fmla="*/ 542925 w 571500"/>
                <a:gd name="connsiteY4" fmla="*/ 19050 h 271463"/>
                <a:gd name="connsiteX5" fmla="*/ 571500 w 571500"/>
                <a:gd name="connsiteY5" fmla="*/ 38100 h 271463"/>
                <a:gd name="connsiteX6" fmla="*/ 400050 w 571500"/>
                <a:gd name="connsiteY6" fmla="*/ 180975 h 271463"/>
                <a:gd name="connsiteX7" fmla="*/ 376238 w 571500"/>
                <a:gd name="connsiteY7" fmla="*/ 228600 h 271463"/>
                <a:gd name="connsiteX8" fmla="*/ 390525 w 571500"/>
                <a:gd name="connsiteY8" fmla="*/ 266700 h 271463"/>
                <a:gd name="connsiteX9" fmla="*/ 376238 w 571500"/>
                <a:gd name="connsiteY9" fmla="*/ 271463 h 271463"/>
                <a:gd name="connsiteX10" fmla="*/ 357188 w 571500"/>
                <a:gd name="connsiteY10" fmla="*/ 209550 h 271463"/>
                <a:gd name="connsiteX11" fmla="*/ 257175 w 571500"/>
                <a:gd name="connsiteY11" fmla="*/ 219075 h 271463"/>
                <a:gd name="connsiteX12" fmla="*/ 204788 w 571500"/>
                <a:gd name="connsiteY12" fmla="*/ 247650 h 271463"/>
                <a:gd name="connsiteX13" fmla="*/ 33338 w 571500"/>
                <a:gd name="connsiteY13" fmla="*/ 180975 h 271463"/>
                <a:gd name="connsiteX14" fmla="*/ 0 w 571500"/>
                <a:gd name="connsiteY14" fmla="*/ 114300 h 27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1500" h="271463">
                  <a:moveTo>
                    <a:pt x="57150" y="0"/>
                  </a:moveTo>
                  <a:lnTo>
                    <a:pt x="338138" y="4763"/>
                  </a:lnTo>
                  <a:lnTo>
                    <a:pt x="404813" y="47625"/>
                  </a:lnTo>
                  <a:lnTo>
                    <a:pt x="419100" y="90488"/>
                  </a:lnTo>
                  <a:lnTo>
                    <a:pt x="542925" y="19050"/>
                  </a:lnTo>
                  <a:lnTo>
                    <a:pt x="571500" y="38100"/>
                  </a:lnTo>
                  <a:lnTo>
                    <a:pt x="400050" y="180975"/>
                  </a:lnTo>
                  <a:lnTo>
                    <a:pt x="376238" y="228600"/>
                  </a:lnTo>
                  <a:lnTo>
                    <a:pt x="390525" y="266700"/>
                  </a:lnTo>
                  <a:lnTo>
                    <a:pt x="376238" y="271463"/>
                  </a:lnTo>
                  <a:lnTo>
                    <a:pt x="357188" y="209550"/>
                  </a:lnTo>
                  <a:lnTo>
                    <a:pt x="257175" y="219075"/>
                  </a:lnTo>
                  <a:lnTo>
                    <a:pt x="204788" y="247650"/>
                  </a:lnTo>
                  <a:lnTo>
                    <a:pt x="33338" y="180975"/>
                  </a:lnTo>
                  <a:lnTo>
                    <a:pt x="0" y="1143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a:t>Method 2</a:t>
            </a:r>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07775" y="3132522"/>
            <a:ext cx="2072640" cy="1409700"/>
          </a:xfrm>
        </p:spPr>
      </p:pic>
      <p:sp>
        <p:nvSpPr>
          <p:cNvPr id="4" name="Rectangle 3"/>
          <p:cNvSpPr/>
          <p:nvPr/>
        </p:nvSpPr>
        <p:spPr>
          <a:xfrm>
            <a:off x="908187" y="3655888"/>
            <a:ext cx="1784411" cy="11097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Population in area of interest</a:t>
            </a:r>
          </a:p>
        </p:txBody>
      </p:sp>
      <p:sp>
        <p:nvSpPr>
          <p:cNvPr id="11" name="Right Arrow 10"/>
          <p:cNvSpPr/>
          <p:nvPr/>
        </p:nvSpPr>
        <p:spPr>
          <a:xfrm rot="21376093">
            <a:off x="3074495" y="3814477"/>
            <a:ext cx="1447060" cy="550416"/>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Still in US</a:t>
            </a:r>
          </a:p>
        </p:txBody>
      </p:sp>
      <p:sp>
        <p:nvSpPr>
          <p:cNvPr id="12" name="Right Arrow 11"/>
          <p:cNvSpPr/>
          <p:nvPr/>
        </p:nvSpPr>
        <p:spPr>
          <a:xfrm rot="20287956">
            <a:off x="3074496" y="2967868"/>
            <a:ext cx="1447060" cy="550416"/>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Mortality</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1716" y="1947349"/>
            <a:ext cx="882917" cy="1258156"/>
          </a:xfrm>
          <a:prstGeom prst="rect">
            <a:avLst/>
          </a:prstGeom>
        </p:spPr>
      </p:pic>
      <p:sp>
        <p:nvSpPr>
          <p:cNvPr id="14" name="Right Arrow 13"/>
          <p:cNvSpPr/>
          <p:nvPr/>
        </p:nvSpPr>
        <p:spPr>
          <a:xfrm rot="1200153">
            <a:off x="3049615" y="4821637"/>
            <a:ext cx="1496821" cy="550416"/>
          </a:xfrm>
          <a:prstGeom prst="rightArrow">
            <a:avLst>
              <a:gd name="adj1" fmla="val 50000"/>
              <a:gd name="adj2" fmla="val 45474"/>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Emigration</a:t>
            </a:r>
          </a:p>
        </p:txBody>
      </p:sp>
      <p:sp>
        <p:nvSpPr>
          <p:cNvPr id="17" name="TextBox 16"/>
          <p:cNvSpPr txBox="1"/>
          <p:nvPr/>
        </p:nvSpPr>
        <p:spPr>
          <a:xfrm>
            <a:off x="1317895" y="1581978"/>
            <a:ext cx="2325950" cy="584775"/>
          </a:xfrm>
          <a:prstGeom prst="rect">
            <a:avLst/>
          </a:prstGeom>
          <a:noFill/>
        </p:spPr>
        <p:txBody>
          <a:bodyPr wrap="square" rtlCol="0">
            <a:spAutoFit/>
          </a:bodyPr>
          <a:lstStyle/>
          <a:p>
            <a:r>
              <a:rPr lang="en-US" sz="3200" b="1" dirty="0"/>
              <a:t>Year Y</a:t>
            </a:r>
          </a:p>
        </p:txBody>
      </p:sp>
      <p:sp>
        <p:nvSpPr>
          <p:cNvPr id="18" name="TextBox 17"/>
          <p:cNvSpPr txBox="1"/>
          <p:nvPr/>
        </p:nvSpPr>
        <p:spPr>
          <a:xfrm>
            <a:off x="5810573" y="1581978"/>
            <a:ext cx="2325950" cy="584775"/>
          </a:xfrm>
          <a:prstGeom prst="rect">
            <a:avLst/>
          </a:prstGeom>
          <a:noFill/>
        </p:spPr>
        <p:txBody>
          <a:bodyPr wrap="square" rtlCol="0">
            <a:spAutoFit/>
          </a:bodyPr>
          <a:lstStyle>
            <a:defPPr>
              <a:defRPr lang="en-US"/>
            </a:defPPr>
            <a:lvl1pPr>
              <a:defRPr sz="3200" b="1"/>
            </a:lvl1pPr>
          </a:lstStyle>
          <a:p>
            <a:r>
              <a:rPr lang="en-US" dirty="0"/>
              <a:t>Year Y+1</a:t>
            </a:r>
          </a:p>
        </p:txBody>
      </p:sp>
    </p:spTree>
    <p:extLst>
      <p:ext uri="{BB962C8B-B14F-4D97-AF65-F5344CB8AC3E}">
        <p14:creationId xmlns:p14="http://schemas.microsoft.com/office/powerpoint/2010/main" val="86899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2</a:t>
            </a:r>
          </a:p>
        </p:txBody>
      </p:sp>
      <p:sp>
        <p:nvSpPr>
          <p:cNvPr id="3" name="Content Placeholder 2"/>
          <p:cNvSpPr>
            <a:spLocks noGrp="1"/>
          </p:cNvSpPr>
          <p:nvPr>
            <p:ph idx="1"/>
          </p:nvPr>
        </p:nvSpPr>
        <p:spPr/>
        <p:txBody>
          <a:bodyPr/>
          <a:lstStyle/>
          <a:p>
            <a:pPr marL="0" indent="0">
              <a:buNone/>
            </a:pPr>
            <a:r>
              <a:rPr lang="en-US" sz="2400" dirty="0"/>
              <a:t>Population in area of interest in year Y =</a:t>
            </a:r>
          </a:p>
          <a:p>
            <a:pPr marL="0" indent="0">
              <a:buNone/>
            </a:pPr>
            <a:r>
              <a:rPr lang="en-US" sz="2400" dirty="0"/>
              <a:t>	Population that was in area and </a:t>
            </a:r>
          </a:p>
          <a:p>
            <a:pPr marL="0" indent="0">
              <a:buNone/>
            </a:pPr>
            <a:r>
              <a:rPr lang="en-US" sz="2400" dirty="0"/>
              <a:t>		died before Y+1</a:t>
            </a:r>
          </a:p>
          <a:p>
            <a:pPr marL="0" indent="0">
              <a:buNone/>
            </a:pPr>
            <a:r>
              <a:rPr lang="en-US" sz="2400" dirty="0"/>
              <a:t>		+ is still in the US at Y+1</a:t>
            </a:r>
          </a:p>
          <a:p>
            <a:pPr marL="0" indent="0">
              <a:buNone/>
            </a:pPr>
            <a:r>
              <a:rPr lang="en-US" sz="2400" dirty="0"/>
              <a:t>		+ emigrated before Y+1</a:t>
            </a:r>
          </a:p>
          <a:p>
            <a:pPr marL="0" indent="0">
              <a:buNone/>
            </a:pPr>
            <a:r>
              <a:rPr lang="en-US" dirty="0"/>
              <a:t>OR</a:t>
            </a:r>
          </a:p>
          <a:p>
            <a:pPr marL="0" indent="0">
              <a:buNone/>
            </a:pPr>
            <a:r>
              <a:rPr lang="en-US" dirty="0"/>
              <a:t>E = Pop</a:t>
            </a:r>
            <a:r>
              <a:rPr lang="en-US" baseline="-25000" dirty="0"/>
              <a:t>Y</a:t>
            </a:r>
            <a:r>
              <a:rPr lang="en-US" dirty="0"/>
              <a:t>-Deaths-US</a:t>
            </a:r>
            <a:r>
              <a:rPr lang="en-US" baseline="-25000" dirty="0"/>
              <a:t>Y+1</a:t>
            </a:r>
            <a:endParaRPr lang="en-US" dirty="0"/>
          </a:p>
        </p:txBody>
      </p:sp>
    </p:spTree>
    <p:extLst>
      <p:ext uri="{BB962C8B-B14F-4D97-AF65-F5344CB8AC3E}">
        <p14:creationId xmlns:p14="http://schemas.microsoft.com/office/powerpoint/2010/main" val="3389715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2</a:t>
            </a:r>
          </a:p>
        </p:txBody>
      </p:sp>
      <p:sp>
        <p:nvSpPr>
          <p:cNvPr id="3" name="Content Placeholder 2"/>
          <p:cNvSpPr>
            <a:spLocks noGrp="1"/>
          </p:cNvSpPr>
          <p:nvPr>
            <p:ph idx="1"/>
          </p:nvPr>
        </p:nvSpPr>
        <p:spPr/>
        <p:txBody>
          <a:bodyPr/>
          <a:lstStyle/>
          <a:p>
            <a:r>
              <a:rPr lang="en-US" dirty="0" err="1"/>
              <a:t>Pop</a:t>
            </a:r>
            <a:r>
              <a:rPr lang="en-US" baseline="-25000" dirty="0" err="1"/>
              <a:t>Y</a:t>
            </a:r>
            <a:r>
              <a:rPr lang="en-US" dirty="0"/>
              <a:t>: </a:t>
            </a:r>
          </a:p>
          <a:p>
            <a:pPr lvl="1"/>
            <a:r>
              <a:rPr lang="en-US" dirty="0"/>
              <a:t>population in year Y from population estimates</a:t>
            </a:r>
          </a:p>
          <a:p>
            <a:r>
              <a:rPr lang="en-US" dirty="0"/>
              <a:t>Deaths</a:t>
            </a:r>
          </a:p>
          <a:p>
            <a:pPr lvl="1"/>
            <a:r>
              <a:rPr lang="en-US" dirty="0"/>
              <a:t>From Vital Statistics</a:t>
            </a:r>
          </a:p>
          <a:p>
            <a:r>
              <a:rPr lang="en-US" dirty="0"/>
              <a:t>US</a:t>
            </a:r>
            <a:r>
              <a:rPr lang="en-US" baseline="-25000" dirty="0"/>
              <a:t>Y+1</a:t>
            </a:r>
            <a:endParaRPr lang="en-US" dirty="0"/>
          </a:p>
          <a:p>
            <a:pPr lvl="1"/>
            <a:r>
              <a:rPr lang="en-US" b="1" dirty="0">
                <a:solidFill>
                  <a:srgbClr val="FF0000"/>
                </a:solidFill>
              </a:rPr>
              <a:t>ACS table C07401: Population 1 year and over that lived in the area one year ago</a:t>
            </a:r>
          </a:p>
          <a:p>
            <a:endParaRPr lang="en-US" dirty="0"/>
          </a:p>
        </p:txBody>
      </p:sp>
    </p:spTree>
    <p:extLst>
      <p:ext uri="{BB962C8B-B14F-4D97-AF65-F5344CB8AC3E}">
        <p14:creationId xmlns:p14="http://schemas.microsoft.com/office/powerpoint/2010/main" val="3658558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2</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00908" y="3076251"/>
            <a:ext cx="2072640" cy="1409700"/>
          </a:xfrm>
        </p:spPr>
      </p:pic>
      <p:sp>
        <p:nvSpPr>
          <p:cNvPr id="4" name="Rectangle 3"/>
          <p:cNvSpPr/>
          <p:nvPr/>
        </p:nvSpPr>
        <p:spPr>
          <a:xfrm>
            <a:off x="908187" y="3655888"/>
            <a:ext cx="1784411" cy="11097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Population in area of interest</a:t>
            </a:r>
          </a:p>
        </p:txBody>
      </p:sp>
      <p:sp>
        <p:nvSpPr>
          <p:cNvPr id="11" name="Right Arrow 10"/>
          <p:cNvSpPr/>
          <p:nvPr/>
        </p:nvSpPr>
        <p:spPr>
          <a:xfrm>
            <a:off x="3074496" y="3935535"/>
            <a:ext cx="1447060" cy="550416"/>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Still in US</a:t>
            </a:r>
          </a:p>
        </p:txBody>
      </p:sp>
      <p:sp>
        <p:nvSpPr>
          <p:cNvPr id="17" name="TextBox 16"/>
          <p:cNvSpPr txBox="1"/>
          <p:nvPr/>
        </p:nvSpPr>
        <p:spPr>
          <a:xfrm>
            <a:off x="1317895" y="1654962"/>
            <a:ext cx="2325950" cy="584775"/>
          </a:xfrm>
          <a:prstGeom prst="rect">
            <a:avLst/>
          </a:prstGeom>
          <a:noFill/>
        </p:spPr>
        <p:txBody>
          <a:bodyPr wrap="square" rtlCol="0">
            <a:spAutoFit/>
          </a:bodyPr>
          <a:lstStyle/>
          <a:p>
            <a:r>
              <a:rPr lang="en-US" sz="3200" b="1" dirty="0"/>
              <a:t>Year Y</a:t>
            </a:r>
          </a:p>
        </p:txBody>
      </p:sp>
      <p:sp>
        <p:nvSpPr>
          <p:cNvPr id="18" name="TextBox 17"/>
          <p:cNvSpPr txBox="1"/>
          <p:nvPr/>
        </p:nvSpPr>
        <p:spPr>
          <a:xfrm>
            <a:off x="5810573" y="1581978"/>
            <a:ext cx="2325950" cy="584775"/>
          </a:xfrm>
          <a:prstGeom prst="rect">
            <a:avLst/>
          </a:prstGeom>
          <a:noFill/>
        </p:spPr>
        <p:txBody>
          <a:bodyPr wrap="square" rtlCol="0">
            <a:spAutoFit/>
          </a:bodyPr>
          <a:lstStyle>
            <a:defPPr>
              <a:defRPr lang="en-US"/>
            </a:defPPr>
            <a:lvl1pPr>
              <a:defRPr sz="3200" b="1"/>
            </a:lvl1pPr>
          </a:lstStyle>
          <a:p>
            <a:r>
              <a:rPr lang="en-US" dirty="0"/>
              <a:t>Year Y+1</a:t>
            </a:r>
          </a:p>
        </p:txBody>
      </p:sp>
      <p:sp>
        <p:nvSpPr>
          <p:cNvPr id="3" name="Rectangle 2"/>
          <p:cNvSpPr/>
          <p:nvPr/>
        </p:nvSpPr>
        <p:spPr>
          <a:xfrm>
            <a:off x="4150310" y="5190225"/>
            <a:ext cx="4572000" cy="646331"/>
          </a:xfrm>
          <a:prstGeom prst="rect">
            <a:avLst/>
          </a:prstGeom>
        </p:spPr>
        <p:txBody>
          <a:bodyPr>
            <a:spAutoFit/>
          </a:bodyPr>
          <a:lstStyle/>
          <a:p>
            <a:pPr lvl="1"/>
            <a:r>
              <a:rPr lang="en-US" b="1" dirty="0">
                <a:solidFill>
                  <a:srgbClr val="FF0000"/>
                </a:solidFill>
              </a:rPr>
              <a:t>ACS table C07401: Population 1 year and over that lived in the area one year ago</a:t>
            </a:r>
          </a:p>
        </p:txBody>
      </p:sp>
    </p:spTree>
    <p:extLst>
      <p:ext uri="{BB962C8B-B14F-4D97-AF65-F5344CB8AC3E}">
        <p14:creationId xmlns:p14="http://schemas.microsoft.com/office/powerpoint/2010/main" val="1256051449"/>
      </p:ext>
    </p:extLst>
  </p:cSld>
  <p:clrMapOvr>
    <a:masterClrMapping/>
  </p:clrMapOvr>
</p:sld>
</file>

<file path=ppt/theme/theme1.xml><?xml version="1.0" encoding="utf-8"?>
<a:theme xmlns:a="http://schemas.openxmlformats.org/drawingml/2006/main" name="SanAntonioADC2013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SanAntonioADC2013pptx</Template>
  <TotalTime>3356</TotalTime>
  <Words>670</Words>
  <Application>Microsoft Office PowerPoint</Application>
  <PresentationFormat>On-screen Show (4:3)</PresentationFormat>
  <Paragraphs>246</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 Math</vt:lpstr>
      <vt:lpstr>SanAntonioADC2013pptx</vt:lpstr>
      <vt:lpstr>Estimating emigration as a residual</vt:lpstr>
      <vt:lpstr>Outline</vt:lpstr>
      <vt:lpstr>Motivation – Research question</vt:lpstr>
      <vt:lpstr>Method 1</vt:lpstr>
      <vt:lpstr>Results: US Totals, Method 1</vt:lpstr>
      <vt:lpstr>Method 2</vt:lpstr>
      <vt:lpstr>Method 2</vt:lpstr>
      <vt:lpstr>Method 2</vt:lpstr>
      <vt:lpstr>Method 2</vt:lpstr>
      <vt:lpstr>Results: US Totals, Method 2</vt:lpstr>
      <vt:lpstr>US total emigration estimates</vt:lpstr>
      <vt:lpstr>Difference between the methods</vt:lpstr>
      <vt:lpstr>Comparing Method 1 – Method 2  "and" B – Pop(age &lt; 1)ACS</vt:lpstr>
      <vt:lpstr>Age distribution of emigration</vt:lpstr>
      <vt:lpstr>NY State emigration estimates</vt:lpstr>
      <vt:lpstr>Tompkins County, NY</vt:lpstr>
      <vt:lpstr>Age distribution of residual</vt:lpstr>
      <vt:lpstr>Kings County, NY (Brooklyn)</vt:lpstr>
      <vt:lpstr>Age distribution of residual</vt:lpstr>
      <vt:lpstr>Selected other counties (2015 data)</vt:lpstr>
      <vt:lpstr>Conclusions – more questions</vt:lpstr>
      <vt:lpstr>And even more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emigration as a residual</dc:title>
  <dc:creator>Jan Kasper Vink</dc:creator>
  <cp:lastModifiedBy>Jan V</cp:lastModifiedBy>
  <cp:revision>59</cp:revision>
  <cp:lastPrinted>2017-01-10T14:52:40Z</cp:lastPrinted>
  <dcterms:created xsi:type="dcterms:W3CDTF">2016-10-27T19:41:15Z</dcterms:created>
  <dcterms:modified xsi:type="dcterms:W3CDTF">2017-01-12T02:32:41Z</dcterms:modified>
</cp:coreProperties>
</file>