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293" r:id="rId4"/>
    <p:sldId id="281" r:id="rId5"/>
    <p:sldId id="294" r:id="rId6"/>
    <p:sldId id="282" r:id="rId7"/>
    <p:sldId id="258" r:id="rId8"/>
    <p:sldId id="259" r:id="rId9"/>
    <p:sldId id="264" r:id="rId10"/>
    <p:sldId id="260" r:id="rId11"/>
    <p:sldId id="261" r:id="rId12"/>
    <p:sldId id="265" r:id="rId13"/>
    <p:sldId id="262" r:id="rId14"/>
    <p:sldId id="263" r:id="rId15"/>
    <p:sldId id="266" r:id="rId16"/>
    <p:sldId id="288" r:id="rId17"/>
    <p:sldId id="289" r:id="rId18"/>
    <p:sldId id="269" r:id="rId19"/>
    <p:sldId id="268" r:id="rId20"/>
    <p:sldId id="270" r:id="rId21"/>
    <p:sldId id="271" r:id="rId22"/>
    <p:sldId id="272" r:id="rId23"/>
    <p:sldId id="290" r:id="rId24"/>
    <p:sldId id="291" r:id="rId25"/>
    <p:sldId id="286" r:id="rId26"/>
    <p:sldId id="287" r:id="rId27"/>
    <p:sldId id="273" r:id="rId28"/>
    <p:sldId id="274" r:id="rId29"/>
    <p:sldId id="275" r:id="rId30"/>
    <p:sldId id="276" r:id="rId31"/>
    <p:sldId id="277" r:id="rId32"/>
    <p:sldId id="278" r:id="rId33"/>
    <p:sldId id="279" r:id="rId34"/>
    <p:sldId id="29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787" autoAdjust="0"/>
    <p:restoredTop sz="94660"/>
  </p:normalViewPr>
  <p:slideViewPr>
    <p:cSldViewPr snapToGrid="0">
      <p:cViewPr varScale="1">
        <p:scale>
          <a:sx n="88" d="100"/>
          <a:sy n="88" d="100"/>
        </p:scale>
        <p:origin x="110"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5DE6D8-B694-40EE-B43B-5F0B67F2D4CB}"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E7B07-F393-4F1C-BB1D-77560D44F033}" type="slidenum">
              <a:rPr lang="en-US" smtClean="0"/>
              <a:t>‹#›</a:t>
            </a:fld>
            <a:endParaRPr lang="en-US"/>
          </a:p>
        </p:txBody>
      </p:sp>
    </p:spTree>
    <p:extLst>
      <p:ext uri="{BB962C8B-B14F-4D97-AF65-F5344CB8AC3E}">
        <p14:creationId xmlns:p14="http://schemas.microsoft.com/office/powerpoint/2010/main" val="1601567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DE6D8-B694-40EE-B43B-5F0B67F2D4CB}"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E7B07-F393-4F1C-BB1D-77560D44F033}" type="slidenum">
              <a:rPr lang="en-US" smtClean="0"/>
              <a:t>‹#›</a:t>
            </a:fld>
            <a:endParaRPr lang="en-US"/>
          </a:p>
        </p:txBody>
      </p:sp>
    </p:spTree>
    <p:extLst>
      <p:ext uri="{BB962C8B-B14F-4D97-AF65-F5344CB8AC3E}">
        <p14:creationId xmlns:p14="http://schemas.microsoft.com/office/powerpoint/2010/main" val="1384742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DE6D8-B694-40EE-B43B-5F0B67F2D4CB}"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E7B07-F393-4F1C-BB1D-77560D44F033}" type="slidenum">
              <a:rPr lang="en-US" smtClean="0"/>
              <a:t>‹#›</a:t>
            </a:fld>
            <a:endParaRPr lang="en-US"/>
          </a:p>
        </p:txBody>
      </p:sp>
    </p:spTree>
    <p:extLst>
      <p:ext uri="{BB962C8B-B14F-4D97-AF65-F5344CB8AC3E}">
        <p14:creationId xmlns:p14="http://schemas.microsoft.com/office/powerpoint/2010/main" val="203704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DE6D8-B694-40EE-B43B-5F0B67F2D4CB}"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E7B07-F393-4F1C-BB1D-77560D44F033}" type="slidenum">
              <a:rPr lang="en-US" smtClean="0"/>
              <a:t>‹#›</a:t>
            </a:fld>
            <a:endParaRPr lang="en-US"/>
          </a:p>
        </p:txBody>
      </p:sp>
    </p:spTree>
    <p:extLst>
      <p:ext uri="{BB962C8B-B14F-4D97-AF65-F5344CB8AC3E}">
        <p14:creationId xmlns:p14="http://schemas.microsoft.com/office/powerpoint/2010/main" val="1856697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5DE6D8-B694-40EE-B43B-5F0B67F2D4CB}"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E7B07-F393-4F1C-BB1D-77560D44F033}" type="slidenum">
              <a:rPr lang="en-US" smtClean="0"/>
              <a:t>‹#›</a:t>
            </a:fld>
            <a:endParaRPr lang="en-US"/>
          </a:p>
        </p:txBody>
      </p:sp>
    </p:spTree>
    <p:extLst>
      <p:ext uri="{BB962C8B-B14F-4D97-AF65-F5344CB8AC3E}">
        <p14:creationId xmlns:p14="http://schemas.microsoft.com/office/powerpoint/2010/main" val="1519905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5DE6D8-B694-40EE-B43B-5F0B67F2D4CB}"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E7B07-F393-4F1C-BB1D-77560D44F033}" type="slidenum">
              <a:rPr lang="en-US" smtClean="0"/>
              <a:t>‹#›</a:t>
            </a:fld>
            <a:endParaRPr lang="en-US"/>
          </a:p>
        </p:txBody>
      </p:sp>
    </p:spTree>
    <p:extLst>
      <p:ext uri="{BB962C8B-B14F-4D97-AF65-F5344CB8AC3E}">
        <p14:creationId xmlns:p14="http://schemas.microsoft.com/office/powerpoint/2010/main" val="3468669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5DE6D8-B694-40EE-B43B-5F0B67F2D4CB}" type="datetimeFigureOut">
              <a:rPr lang="en-US" smtClean="0"/>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7E7B07-F393-4F1C-BB1D-77560D44F033}" type="slidenum">
              <a:rPr lang="en-US" smtClean="0"/>
              <a:t>‹#›</a:t>
            </a:fld>
            <a:endParaRPr lang="en-US"/>
          </a:p>
        </p:txBody>
      </p:sp>
    </p:spTree>
    <p:extLst>
      <p:ext uri="{BB962C8B-B14F-4D97-AF65-F5344CB8AC3E}">
        <p14:creationId xmlns:p14="http://schemas.microsoft.com/office/powerpoint/2010/main" val="341116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5DE6D8-B694-40EE-B43B-5F0B67F2D4CB}" type="datetimeFigureOut">
              <a:rPr lang="en-US" smtClean="0"/>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7E7B07-F393-4F1C-BB1D-77560D44F033}" type="slidenum">
              <a:rPr lang="en-US" smtClean="0"/>
              <a:t>‹#›</a:t>
            </a:fld>
            <a:endParaRPr lang="en-US"/>
          </a:p>
        </p:txBody>
      </p:sp>
    </p:spTree>
    <p:extLst>
      <p:ext uri="{BB962C8B-B14F-4D97-AF65-F5344CB8AC3E}">
        <p14:creationId xmlns:p14="http://schemas.microsoft.com/office/powerpoint/2010/main" val="3656969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5DE6D8-B694-40EE-B43B-5F0B67F2D4CB}" type="datetimeFigureOut">
              <a:rPr lang="en-US" smtClean="0"/>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7E7B07-F393-4F1C-BB1D-77560D44F033}" type="slidenum">
              <a:rPr lang="en-US" smtClean="0"/>
              <a:t>‹#›</a:t>
            </a:fld>
            <a:endParaRPr lang="en-US"/>
          </a:p>
        </p:txBody>
      </p:sp>
    </p:spTree>
    <p:extLst>
      <p:ext uri="{BB962C8B-B14F-4D97-AF65-F5344CB8AC3E}">
        <p14:creationId xmlns:p14="http://schemas.microsoft.com/office/powerpoint/2010/main" val="1325681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5DE6D8-B694-40EE-B43B-5F0B67F2D4CB}"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E7B07-F393-4F1C-BB1D-77560D44F033}" type="slidenum">
              <a:rPr lang="en-US" smtClean="0"/>
              <a:t>‹#›</a:t>
            </a:fld>
            <a:endParaRPr lang="en-US"/>
          </a:p>
        </p:txBody>
      </p:sp>
    </p:spTree>
    <p:extLst>
      <p:ext uri="{BB962C8B-B14F-4D97-AF65-F5344CB8AC3E}">
        <p14:creationId xmlns:p14="http://schemas.microsoft.com/office/powerpoint/2010/main" val="228318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5DE6D8-B694-40EE-B43B-5F0B67F2D4CB}"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E7B07-F393-4F1C-BB1D-77560D44F033}" type="slidenum">
              <a:rPr lang="en-US" smtClean="0"/>
              <a:t>‹#›</a:t>
            </a:fld>
            <a:endParaRPr lang="en-US"/>
          </a:p>
        </p:txBody>
      </p:sp>
    </p:spTree>
    <p:extLst>
      <p:ext uri="{BB962C8B-B14F-4D97-AF65-F5344CB8AC3E}">
        <p14:creationId xmlns:p14="http://schemas.microsoft.com/office/powerpoint/2010/main" val="2478093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DE6D8-B694-40EE-B43B-5F0B67F2D4CB}" type="datetimeFigureOut">
              <a:rPr lang="en-US" smtClean="0"/>
              <a:t>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7E7B07-F393-4F1C-BB1D-77560D44F033}" type="slidenum">
              <a:rPr lang="en-US" smtClean="0"/>
              <a:t>‹#›</a:t>
            </a:fld>
            <a:endParaRPr lang="en-US"/>
          </a:p>
        </p:txBody>
      </p:sp>
    </p:spTree>
    <p:extLst>
      <p:ext uri="{BB962C8B-B14F-4D97-AF65-F5344CB8AC3E}">
        <p14:creationId xmlns:p14="http://schemas.microsoft.com/office/powerpoint/2010/main" val="921408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25801"/>
            <a:ext cx="9144000" cy="2387600"/>
          </a:xfrm>
        </p:spPr>
        <p:txBody>
          <a:bodyPr>
            <a:normAutofit/>
          </a:bodyPr>
          <a:lstStyle/>
          <a:p>
            <a:r>
              <a:rPr lang="en-US" dirty="0" smtClean="0"/>
              <a:t>A Spatial Analysis of Income Inequality</a:t>
            </a:r>
            <a:endParaRPr lang="en-US" dirty="0"/>
          </a:p>
        </p:txBody>
      </p:sp>
      <p:sp>
        <p:nvSpPr>
          <p:cNvPr id="3" name="Subtitle 2"/>
          <p:cNvSpPr>
            <a:spLocks noGrp="1"/>
          </p:cNvSpPr>
          <p:nvPr>
            <p:ph type="subTitle" idx="1"/>
          </p:nvPr>
        </p:nvSpPr>
        <p:spPr/>
        <p:txBody>
          <a:bodyPr/>
          <a:lstStyle/>
          <a:p>
            <a:pPr>
              <a:lnSpc>
                <a:spcPct val="100000"/>
              </a:lnSpc>
              <a:spcBef>
                <a:spcPts val="300"/>
              </a:spcBef>
            </a:pPr>
            <a:r>
              <a:rPr lang="en-US" dirty="0" smtClean="0"/>
              <a:t>Joe D. Francis</a:t>
            </a:r>
          </a:p>
          <a:p>
            <a:pPr>
              <a:lnSpc>
                <a:spcPct val="100000"/>
              </a:lnSpc>
              <a:spcBef>
                <a:spcPts val="300"/>
              </a:spcBef>
            </a:pPr>
            <a:r>
              <a:rPr lang="en-US" dirty="0" smtClean="0"/>
              <a:t>Dept. of Development Sociology, Cornell University</a:t>
            </a:r>
          </a:p>
          <a:p>
            <a:pPr>
              <a:lnSpc>
                <a:spcPct val="100000"/>
              </a:lnSpc>
              <a:spcBef>
                <a:spcPts val="300"/>
              </a:spcBef>
            </a:pPr>
            <a:r>
              <a:rPr lang="en-US" dirty="0" smtClean="0"/>
              <a:t>Dept. of Sociology and Anthropology, College of Charleston</a:t>
            </a:r>
          </a:p>
          <a:p>
            <a:endParaRPr lang="en-US" dirty="0"/>
          </a:p>
        </p:txBody>
      </p:sp>
      <p:sp>
        <p:nvSpPr>
          <p:cNvPr id="4" name="Subtitle 2"/>
          <p:cNvSpPr txBox="1">
            <a:spLocks/>
          </p:cNvSpPr>
          <p:nvPr/>
        </p:nvSpPr>
        <p:spPr>
          <a:xfrm>
            <a:off x="1524000" y="5494638"/>
            <a:ext cx="9144000" cy="13633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300"/>
              </a:spcBef>
            </a:pPr>
            <a:r>
              <a:rPr lang="en-US" sz="2000" dirty="0" smtClean="0"/>
              <a:t>Presentation to Applied Demographic Conference</a:t>
            </a:r>
          </a:p>
          <a:p>
            <a:pPr>
              <a:lnSpc>
                <a:spcPct val="100000"/>
              </a:lnSpc>
              <a:spcBef>
                <a:spcPts val="300"/>
              </a:spcBef>
            </a:pPr>
            <a:r>
              <a:rPr lang="en-US" sz="2000" dirty="0" smtClean="0"/>
              <a:t>San Antonio, TX</a:t>
            </a:r>
          </a:p>
          <a:p>
            <a:pPr>
              <a:lnSpc>
                <a:spcPct val="100000"/>
              </a:lnSpc>
              <a:spcBef>
                <a:spcPts val="300"/>
              </a:spcBef>
            </a:pPr>
            <a:r>
              <a:rPr lang="en-US" sz="2000" dirty="0" smtClean="0"/>
              <a:t>January 11-13, 2017</a:t>
            </a:r>
          </a:p>
          <a:p>
            <a:endParaRPr lang="en-US" dirty="0"/>
          </a:p>
        </p:txBody>
      </p:sp>
    </p:spTree>
    <p:extLst>
      <p:ext uri="{BB962C8B-B14F-4D97-AF65-F5344CB8AC3E}">
        <p14:creationId xmlns:p14="http://schemas.microsoft.com/office/powerpoint/2010/main" val="1276182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470" y="0"/>
            <a:ext cx="8875059" cy="6858000"/>
          </a:xfrm>
          <a:prstGeom prst="rect">
            <a:avLst/>
          </a:prstGeom>
        </p:spPr>
      </p:pic>
    </p:spTree>
    <p:extLst>
      <p:ext uri="{BB962C8B-B14F-4D97-AF65-F5344CB8AC3E}">
        <p14:creationId xmlns:p14="http://schemas.microsoft.com/office/powerpoint/2010/main" val="851839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524000" y="457201"/>
            <a:ext cx="9144000" cy="5943598"/>
          </a:xfrm>
          <a:prstGeom prst="rect">
            <a:avLst/>
          </a:prstGeom>
        </p:spPr>
      </p:pic>
    </p:spTree>
    <p:extLst>
      <p:ext uri="{BB962C8B-B14F-4D97-AF65-F5344CB8AC3E}">
        <p14:creationId xmlns:p14="http://schemas.microsoft.com/office/powerpoint/2010/main" val="2787183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37248"/>
            <a:ext cx="10515600" cy="1141942"/>
          </a:xfrm>
        </p:spPr>
        <p:txBody>
          <a:bodyPr/>
          <a:lstStyle/>
          <a:p>
            <a:r>
              <a:rPr lang="en-US" dirty="0" smtClean="0"/>
              <a:t>Counties with the Highest Gini Index</a:t>
            </a:r>
            <a:endParaRPr lang="en-US" dirty="0"/>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556050" y="1594746"/>
            <a:ext cx="8449056" cy="1834254"/>
          </a:xfrm>
          <a:prstGeom prst="rect">
            <a:avLst/>
          </a:prstGeom>
        </p:spPr>
      </p:pic>
      <p:sp>
        <p:nvSpPr>
          <p:cNvPr id="5" name="TextBox 4"/>
          <p:cNvSpPr txBox="1"/>
          <p:nvPr/>
        </p:nvSpPr>
        <p:spPr>
          <a:xfrm>
            <a:off x="3073401" y="1177417"/>
            <a:ext cx="1073051" cy="461665"/>
          </a:xfrm>
          <a:prstGeom prst="rect">
            <a:avLst/>
          </a:prstGeom>
          <a:noFill/>
        </p:spPr>
        <p:txBody>
          <a:bodyPr wrap="none" rtlCol="0">
            <a:spAutoFit/>
          </a:bodyPr>
          <a:lstStyle/>
          <a:p>
            <a:r>
              <a:rPr lang="en-US" sz="2400" dirty="0" smtClean="0"/>
              <a:t>County</a:t>
            </a:r>
            <a:endParaRPr lang="en-US" sz="2400" dirty="0"/>
          </a:p>
        </p:txBody>
      </p:sp>
      <p:sp>
        <p:nvSpPr>
          <p:cNvPr id="8" name="TextBox 7"/>
          <p:cNvSpPr txBox="1"/>
          <p:nvPr/>
        </p:nvSpPr>
        <p:spPr>
          <a:xfrm>
            <a:off x="6803449" y="1141061"/>
            <a:ext cx="1778051" cy="461665"/>
          </a:xfrm>
          <a:prstGeom prst="rect">
            <a:avLst/>
          </a:prstGeom>
          <a:noFill/>
        </p:spPr>
        <p:txBody>
          <a:bodyPr wrap="none" rtlCol="0">
            <a:spAutoFit/>
          </a:bodyPr>
          <a:lstStyle/>
          <a:p>
            <a:r>
              <a:rPr lang="en-US" sz="2400" dirty="0" smtClean="0"/>
              <a:t>Gini 2011-15</a:t>
            </a:r>
            <a:endParaRPr lang="en-US" sz="2400" dirty="0"/>
          </a:p>
        </p:txBody>
      </p:sp>
      <p:sp>
        <p:nvSpPr>
          <p:cNvPr id="9" name="TextBox 8"/>
          <p:cNvSpPr txBox="1"/>
          <p:nvPr/>
        </p:nvSpPr>
        <p:spPr>
          <a:xfrm>
            <a:off x="9110135" y="1084028"/>
            <a:ext cx="870751" cy="461665"/>
          </a:xfrm>
          <a:prstGeom prst="rect">
            <a:avLst/>
          </a:prstGeom>
          <a:noFill/>
        </p:spPr>
        <p:txBody>
          <a:bodyPr wrap="none" rtlCol="0">
            <a:spAutoFit/>
          </a:bodyPr>
          <a:lstStyle/>
          <a:p>
            <a:r>
              <a:rPr lang="en-US" sz="2400" dirty="0" smtClean="0"/>
              <a:t>MOE </a:t>
            </a:r>
            <a:endParaRPr lang="en-US" sz="2400" dirty="0"/>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31830" y="4732371"/>
            <a:ext cx="8449056" cy="1786466"/>
          </a:xfrm>
          <a:prstGeom prst="rect">
            <a:avLst/>
          </a:prstGeom>
        </p:spPr>
      </p:pic>
      <p:sp>
        <p:nvSpPr>
          <p:cNvPr id="10" name="Title 1"/>
          <p:cNvSpPr txBox="1">
            <a:spLocks/>
          </p:cNvSpPr>
          <p:nvPr/>
        </p:nvSpPr>
        <p:spPr>
          <a:xfrm>
            <a:off x="762000" y="3591608"/>
            <a:ext cx="10515600" cy="8872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Counties with the Lowest Gini Index</a:t>
            </a:r>
            <a:endParaRPr lang="en-US" dirty="0"/>
          </a:p>
        </p:txBody>
      </p:sp>
      <p:sp>
        <p:nvSpPr>
          <p:cNvPr id="13" name="TextBox 12"/>
          <p:cNvSpPr txBox="1"/>
          <p:nvPr/>
        </p:nvSpPr>
        <p:spPr>
          <a:xfrm>
            <a:off x="2810934" y="4307062"/>
            <a:ext cx="1073051" cy="461665"/>
          </a:xfrm>
          <a:prstGeom prst="rect">
            <a:avLst/>
          </a:prstGeom>
          <a:noFill/>
        </p:spPr>
        <p:txBody>
          <a:bodyPr wrap="none" rtlCol="0">
            <a:spAutoFit/>
          </a:bodyPr>
          <a:lstStyle/>
          <a:p>
            <a:r>
              <a:rPr lang="en-US" sz="2400" dirty="0" smtClean="0"/>
              <a:t>County</a:t>
            </a:r>
            <a:endParaRPr lang="en-US" sz="2400" dirty="0"/>
          </a:p>
        </p:txBody>
      </p:sp>
      <p:sp>
        <p:nvSpPr>
          <p:cNvPr id="14" name="TextBox 13"/>
          <p:cNvSpPr txBox="1"/>
          <p:nvPr/>
        </p:nvSpPr>
        <p:spPr>
          <a:xfrm>
            <a:off x="6540982" y="4270706"/>
            <a:ext cx="1778051" cy="461665"/>
          </a:xfrm>
          <a:prstGeom prst="rect">
            <a:avLst/>
          </a:prstGeom>
          <a:noFill/>
        </p:spPr>
        <p:txBody>
          <a:bodyPr wrap="none" rtlCol="0">
            <a:spAutoFit/>
          </a:bodyPr>
          <a:lstStyle/>
          <a:p>
            <a:r>
              <a:rPr lang="en-US" sz="2400" dirty="0" smtClean="0"/>
              <a:t>Gini 2011-15</a:t>
            </a:r>
            <a:endParaRPr lang="en-US" sz="2400" dirty="0"/>
          </a:p>
        </p:txBody>
      </p:sp>
      <p:sp>
        <p:nvSpPr>
          <p:cNvPr id="15" name="TextBox 14"/>
          <p:cNvSpPr txBox="1"/>
          <p:nvPr/>
        </p:nvSpPr>
        <p:spPr>
          <a:xfrm>
            <a:off x="8847668" y="4213673"/>
            <a:ext cx="870751" cy="461665"/>
          </a:xfrm>
          <a:prstGeom prst="rect">
            <a:avLst/>
          </a:prstGeom>
          <a:noFill/>
        </p:spPr>
        <p:txBody>
          <a:bodyPr wrap="none" rtlCol="0">
            <a:spAutoFit/>
          </a:bodyPr>
          <a:lstStyle/>
          <a:p>
            <a:r>
              <a:rPr lang="en-US" sz="2400" dirty="0" smtClean="0"/>
              <a:t>MOE </a:t>
            </a:r>
            <a:endParaRPr lang="en-US" sz="2400" dirty="0"/>
          </a:p>
        </p:txBody>
      </p:sp>
      <p:sp>
        <p:nvSpPr>
          <p:cNvPr id="6" name="Rectangle 5"/>
          <p:cNvSpPr/>
          <p:nvPr/>
        </p:nvSpPr>
        <p:spPr>
          <a:xfrm>
            <a:off x="1531830" y="2319867"/>
            <a:ext cx="8449056" cy="355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Rectangle 6"/>
          <p:cNvSpPr/>
          <p:nvPr/>
        </p:nvSpPr>
        <p:spPr>
          <a:xfrm>
            <a:off x="1531830" y="4768727"/>
            <a:ext cx="8449056" cy="31127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a:off x="1047565" y="2319867"/>
            <a:ext cx="390618" cy="27241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Right Arrow 15"/>
          <p:cNvSpPr/>
          <p:nvPr/>
        </p:nvSpPr>
        <p:spPr>
          <a:xfrm>
            <a:off x="1047565" y="4810397"/>
            <a:ext cx="390618" cy="27241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349179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470" y="0"/>
            <a:ext cx="8875059" cy="6858000"/>
          </a:xfrm>
          <a:prstGeom prst="rect">
            <a:avLst/>
          </a:prstGeom>
        </p:spPr>
      </p:pic>
    </p:spTree>
    <p:extLst>
      <p:ext uri="{BB962C8B-B14F-4D97-AF65-F5344CB8AC3E}">
        <p14:creationId xmlns:p14="http://schemas.microsoft.com/office/powerpoint/2010/main" val="39861786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515534" y="355601"/>
            <a:ext cx="9160932" cy="6146798"/>
          </a:xfrm>
          <a:prstGeom prst="rect">
            <a:avLst/>
          </a:prstGeom>
        </p:spPr>
      </p:pic>
    </p:spTree>
    <p:extLst>
      <p:ext uri="{BB962C8B-B14F-4D97-AF65-F5344CB8AC3E}">
        <p14:creationId xmlns:p14="http://schemas.microsoft.com/office/powerpoint/2010/main" val="1742425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47208"/>
          </a:xfrm>
        </p:spPr>
        <p:txBody>
          <a:bodyPr/>
          <a:lstStyle/>
          <a:p>
            <a:r>
              <a:rPr lang="en-US" dirty="0" smtClean="0"/>
              <a:t>County Subunits with Highest Gini Index</a:t>
            </a:r>
            <a:endParaRPr lang="en-US" dirty="0"/>
          </a:p>
        </p:txBody>
      </p:sp>
      <p:sp>
        <p:nvSpPr>
          <p:cNvPr id="5" name="TextBox 4"/>
          <p:cNvSpPr txBox="1"/>
          <p:nvPr/>
        </p:nvSpPr>
        <p:spPr>
          <a:xfrm>
            <a:off x="3073401" y="1219749"/>
            <a:ext cx="2103781" cy="461665"/>
          </a:xfrm>
          <a:prstGeom prst="rect">
            <a:avLst/>
          </a:prstGeom>
          <a:noFill/>
        </p:spPr>
        <p:txBody>
          <a:bodyPr wrap="none" rtlCol="0">
            <a:spAutoFit/>
          </a:bodyPr>
          <a:lstStyle/>
          <a:p>
            <a:r>
              <a:rPr lang="en-US" sz="2400" dirty="0" smtClean="0"/>
              <a:t>County Subunit</a:t>
            </a:r>
            <a:endParaRPr lang="en-US" sz="2400" dirty="0"/>
          </a:p>
        </p:txBody>
      </p:sp>
      <p:sp>
        <p:nvSpPr>
          <p:cNvPr id="6" name="TextBox 5"/>
          <p:cNvSpPr txBox="1"/>
          <p:nvPr/>
        </p:nvSpPr>
        <p:spPr>
          <a:xfrm>
            <a:off x="7819449" y="1219748"/>
            <a:ext cx="1778051" cy="461665"/>
          </a:xfrm>
          <a:prstGeom prst="rect">
            <a:avLst/>
          </a:prstGeom>
          <a:noFill/>
        </p:spPr>
        <p:txBody>
          <a:bodyPr wrap="none" rtlCol="0">
            <a:spAutoFit/>
          </a:bodyPr>
          <a:lstStyle/>
          <a:p>
            <a:r>
              <a:rPr lang="en-US" sz="2400" dirty="0" smtClean="0"/>
              <a:t>Gini 2011-15</a:t>
            </a:r>
            <a:endParaRPr lang="en-US" sz="2400" dirty="0"/>
          </a:p>
        </p:txBody>
      </p:sp>
      <p:sp>
        <p:nvSpPr>
          <p:cNvPr id="7" name="TextBox 6"/>
          <p:cNvSpPr txBox="1"/>
          <p:nvPr/>
        </p:nvSpPr>
        <p:spPr>
          <a:xfrm>
            <a:off x="9770545" y="1205848"/>
            <a:ext cx="870751" cy="461665"/>
          </a:xfrm>
          <a:prstGeom prst="rect">
            <a:avLst/>
          </a:prstGeom>
          <a:noFill/>
        </p:spPr>
        <p:txBody>
          <a:bodyPr wrap="none" rtlCol="0">
            <a:spAutoFit/>
          </a:bodyPr>
          <a:lstStyle/>
          <a:p>
            <a:r>
              <a:rPr lang="en-US" sz="2400" dirty="0" smtClean="0"/>
              <a:t>MOE </a:t>
            </a:r>
            <a:endParaRPr lang="en-US" sz="2400" dirty="0"/>
          </a:p>
        </p:txBody>
      </p:sp>
      <p:pic>
        <p:nvPicPr>
          <p:cNvPr id="9" name="Content Placeholder 8"/>
          <p:cNvPicPr>
            <a:picLocks noGrp="1" noChangeAspect="1"/>
          </p:cNvPicPr>
          <p:nvPr>
            <p:ph idx="1"/>
          </p:nvPr>
        </p:nvPicPr>
        <p:blipFill>
          <a:blip r:embed="rId2"/>
          <a:stretch>
            <a:fillRect/>
          </a:stretch>
        </p:blipFill>
        <p:spPr>
          <a:xfrm>
            <a:off x="1522019" y="1642519"/>
            <a:ext cx="9035913" cy="1710281"/>
          </a:xfrm>
          <a:prstGeom prst="rect">
            <a:avLst/>
          </a:prstGeom>
        </p:spPr>
      </p:pic>
      <p:pic>
        <p:nvPicPr>
          <p:cNvPr id="3" name="Picture 2"/>
          <p:cNvPicPr>
            <a:picLocks noChangeAspect="1"/>
          </p:cNvPicPr>
          <p:nvPr/>
        </p:nvPicPr>
        <p:blipFill>
          <a:blip r:embed="rId3"/>
          <a:stretch>
            <a:fillRect/>
          </a:stretch>
        </p:blipFill>
        <p:spPr>
          <a:xfrm>
            <a:off x="1522020" y="4839886"/>
            <a:ext cx="9035912" cy="1654047"/>
          </a:xfrm>
          <a:prstGeom prst="rect">
            <a:avLst/>
          </a:prstGeom>
        </p:spPr>
      </p:pic>
      <p:sp>
        <p:nvSpPr>
          <p:cNvPr id="8" name="Title 1"/>
          <p:cNvSpPr txBox="1">
            <a:spLocks/>
          </p:cNvSpPr>
          <p:nvPr/>
        </p:nvSpPr>
        <p:spPr>
          <a:xfrm>
            <a:off x="838200" y="3489323"/>
            <a:ext cx="10515600" cy="9472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County Subunits with Lowest Gini Index</a:t>
            </a:r>
            <a:endParaRPr lang="en-US" dirty="0"/>
          </a:p>
        </p:txBody>
      </p:sp>
      <p:sp>
        <p:nvSpPr>
          <p:cNvPr id="10" name="TextBox 9"/>
          <p:cNvSpPr txBox="1"/>
          <p:nvPr/>
        </p:nvSpPr>
        <p:spPr>
          <a:xfrm>
            <a:off x="2900356" y="4420396"/>
            <a:ext cx="2103781" cy="461665"/>
          </a:xfrm>
          <a:prstGeom prst="rect">
            <a:avLst/>
          </a:prstGeom>
          <a:noFill/>
        </p:spPr>
        <p:txBody>
          <a:bodyPr wrap="none" rtlCol="0">
            <a:spAutoFit/>
          </a:bodyPr>
          <a:lstStyle/>
          <a:p>
            <a:r>
              <a:rPr lang="en-US" sz="2400" dirty="0" smtClean="0"/>
              <a:t>County Subunit</a:t>
            </a:r>
            <a:endParaRPr lang="en-US" sz="2400" dirty="0"/>
          </a:p>
        </p:txBody>
      </p:sp>
      <p:sp>
        <p:nvSpPr>
          <p:cNvPr id="11" name="TextBox 10"/>
          <p:cNvSpPr txBox="1"/>
          <p:nvPr/>
        </p:nvSpPr>
        <p:spPr>
          <a:xfrm>
            <a:off x="7265397" y="4420395"/>
            <a:ext cx="1778051" cy="461665"/>
          </a:xfrm>
          <a:prstGeom prst="rect">
            <a:avLst/>
          </a:prstGeom>
          <a:noFill/>
        </p:spPr>
        <p:txBody>
          <a:bodyPr wrap="none" rtlCol="0">
            <a:spAutoFit/>
          </a:bodyPr>
          <a:lstStyle/>
          <a:p>
            <a:r>
              <a:rPr lang="en-US" sz="2400" dirty="0" smtClean="0"/>
              <a:t>Gini 2011-15</a:t>
            </a:r>
            <a:endParaRPr lang="en-US" sz="2400" dirty="0"/>
          </a:p>
        </p:txBody>
      </p:sp>
      <p:sp>
        <p:nvSpPr>
          <p:cNvPr id="12" name="TextBox 11"/>
          <p:cNvSpPr txBox="1"/>
          <p:nvPr/>
        </p:nvSpPr>
        <p:spPr>
          <a:xfrm>
            <a:off x="9597500" y="4406495"/>
            <a:ext cx="870751" cy="461665"/>
          </a:xfrm>
          <a:prstGeom prst="rect">
            <a:avLst/>
          </a:prstGeom>
          <a:noFill/>
        </p:spPr>
        <p:txBody>
          <a:bodyPr wrap="none" rtlCol="0">
            <a:spAutoFit/>
          </a:bodyPr>
          <a:lstStyle/>
          <a:p>
            <a:r>
              <a:rPr lang="en-US" sz="2400" dirty="0" smtClean="0"/>
              <a:t>MOE </a:t>
            </a:r>
            <a:endParaRPr lang="en-US" sz="2400" dirty="0"/>
          </a:p>
        </p:txBody>
      </p:sp>
      <p:sp>
        <p:nvSpPr>
          <p:cNvPr id="4" name="Rectangle 3"/>
          <p:cNvSpPr/>
          <p:nvPr/>
        </p:nvSpPr>
        <p:spPr>
          <a:xfrm>
            <a:off x="1522019" y="4882060"/>
            <a:ext cx="9035913" cy="34187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a:off x="1047565" y="4916789"/>
            <a:ext cx="390618" cy="27241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244088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Statistical Properties Revealed at Different Geographic Scales</a:t>
            </a:r>
            <a:endParaRPr lang="en-US" dirty="0"/>
          </a:p>
        </p:txBody>
      </p:sp>
      <p:sp>
        <p:nvSpPr>
          <p:cNvPr id="3" name="Content Placeholder 2"/>
          <p:cNvSpPr>
            <a:spLocks noGrp="1"/>
          </p:cNvSpPr>
          <p:nvPr>
            <p:ph idx="1"/>
          </p:nvPr>
        </p:nvSpPr>
        <p:spPr>
          <a:xfrm>
            <a:off x="838200" y="1749422"/>
            <a:ext cx="10591800" cy="4761442"/>
          </a:xfrm>
        </p:spPr>
        <p:txBody>
          <a:bodyPr/>
          <a:lstStyle/>
          <a:p>
            <a:r>
              <a:rPr lang="en-US" dirty="0" smtClean="0"/>
              <a:t>The above results clearly reveal differential visions of income inequality depending on the choropleth lens of geographic scale.</a:t>
            </a:r>
          </a:p>
          <a:p>
            <a:r>
              <a:rPr lang="en-US" dirty="0" smtClean="0"/>
              <a:t>What can we learn by looking at statistical parameters?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94808975"/>
              </p:ext>
            </p:extLst>
          </p:nvPr>
        </p:nvGraphicFramePr>
        <p:xfrm>
          <a:off x="1930404" y="3083239"/>
          <a:ext cx="8221141" cy="3657600"/>
        </p:xfrm>
        <a:graphic>
          <a:graphicData uri="http://schemas.openxmlformats.org/drawingml/2006/table">
            <a:tbl>
              <a:tblPr firstRow="1" bandRow="1">
                <a:tableStyleId>{5C22544A-7EE6-4342-B048-85BDC9FD1C3A}</a:tableStyleId>
              </a:tblPr>
              <a:tblGrid>
                <a:gridCol w="2042351">
                  <a:extLst>
                    <a:ext uri="{9D8B030D-6E8A-4147-A177-3AD203B41FA5}">
                      <a16:colId xmlns:a16="http://schemas.microsoft.com/office/drawing/2014/main" val="73986146"/>
                    </a:ext>
                  </a:extLst>
                </a:gridCol>
                <a:gridCol w="827845">
                  <a:extLst>
                    <a:ext uri="{9D8B030D-6E8A-4147-A177-3AD203B41FA5}">
                      <a16:colId xmlns:a16="http://schemas.microsoft.com/office/drawing/2014/main" val="2243792356"/>
                    </a:ext>
                  </a:extLst>
                </a:gridCol>
                <a:gridCol w="1066800">
                  <a:extLst>
                    <a:ext uri="{9D8B030D-6E8A-4147-A177-3AD203B41FA5}">
                      <a16:colId xmlns:a16="http://schemas.microsoft.com/office/drawing/2014/main" val="3676266835"/>
                    </a:ext>
                  </a:extLst>
                </a:gridCol>
                <a:gridCol w="1764631">
                  <a:extLst>
                    <a:ext uri="{9D8B030D-6E8A-4147-A177-3AD203B41FA5}">
                      <a16:colId xmlns:a16="http://schemas.microsoft.com/office/drawing/2014/main" val="1238575553"/>
                    </a:ext>
                  </a:extLst>
                </a:gridCol>
                <a:gridCol w="2519514">
                  <a:extLst>
                    <a:ext uri="{9D8B030D-6E8A-4147-A177-3AD203B41FA5}">
                      <a16:colId xmlns:a16="http://schemas.microsoft.com/office/drawing/2014/main" val="2144479431"/>
                    </a:ext>
                  </a:extLst>
                </a:gridCol>
              </a:tblGrid>
              <a:tr h="350136">
                <a:tc>
                  <a:txBody>
                    <a:bodyPr/>
                    <a:lstStyle/>
                    <a:p>
                      <a:r>
                        <a:rPr lang="en-US" dirty="0" smtClean="0"/>
                        <a:t>Statistic</a:t>
                      </a:r>
                      <a:endParaRPr lang="en-US" dirty="0"/>
                    </a:p>
                  </a:txBody>
                  <a:tcPr/>
                </a:tc>
                <a:tc>
                  <a:txBody>
                    <a:bodyPr/>
                    <a:lstStyle/>
                    <a:p>
                      <a:r>
                        <a:rPr lang="en-US" dirty="0" smtClean="0"/>
                        <a:t>State</a:t>
                      </a:r>
                      <a:endParaRPr lang="en-US" dirty="0"/>
                    </a:p>
                  </a:txBody>
                  <a:tcPr/>
                </a:tc>
                <a:tc>
                  <a:txBody>
                    <a:bodyPr/>
                    <a:lstStyle/>
                    <a:p>
                      <a:r>
                        <a:rPr lang="en-US" dirty="0" smtClean="0"/>
                        <a:t>County</a:t>
                      </a:r>
                      <a:endParaRPr lang="en-US" dirty="0"/>
                    </a:p>
                  </a:txBody>
                  <a:tcPr/>
                </a:tc>
                <a:tc>
                  <a:txBody>
                    <a:bodyPr/>
                    <a:lstStyle/>
                    <a:p>
                      <a:r>
                        <a:rPr lang="en-US" dirty="0" smtClean="0"/>
                        <a:t>Subcounty</a:t>
                      </a:r>
                      <a:endParaRPr lang="en-US" dirty="0"/>
                    </a:p>
                  </a:txBody>
                  <a:tcPr/>
                </a:tc>
                <a:tc>
                  <a:txBody>
                    <a:bodyPr/>
                    <a:lstStyle/>
                    <a:p>
                      <a:r>
                        <a:rPr lang="en-US" dirty="0" smtClean="0"/>
                        <a:t>Significance</a:t>
                      </a:r>
                      <a:endParaRPr lang="en-US" dirty="0"/>
                    </a:p>
                  </a:txBody>
                  <a:tcPr/>
                </a:tc>
                <a:extLst>
                  <a:ext uri="{0D108BD9-81ED-4DB2-BD59-A6C34878D82A}">
                    <a16:rowId xmlns:a16="http://schemas.microsoft.com/office/drawing/2014/main" val="3485942012"/>
                  </a:ext>
                </a:extLst>
              </a:tr>
              <a:tr h="350136">
                <a:tc>
                  <a:txBody>
                    <a:bodyPr/>
                    <a:lstStyle/>
                    <a:p>
                      <a:r>
                        <a:rPr lang="en-US" dirty="0" smtClean="0"/>
                        <a:t>N</a:t>
                      </a:r>
                      <a:endParaRPr lang="en-US" dirty="0"/>
                    </a:p>
                  </a:txBody>
                  <a:tcPr/>
                </a:tc>
                <a:tc>
                  <a:txBody>
                    <a:bodyPr/>
                    <a:lstStyle/>
                    <a:p>
                      <a:r>
                        <a:rPr lang="en-US" dirty="0" smtClean="0"/>
                        <a:t>49</a:t>
                      </a:r>
                      <a:endParaRPr lang="en-US" dirty="0"/>
                    </a:p>
                  </a:txBody>
                  <a:tcPr/>
                </a:tc>
                <a:tc>
                  <a:txBody>
                    <a:bodyPr/>
                    <a:lstStyle/>
                    <a:p>
                      <a:r>
                        <a:rPr lang="en-US" dirty="0" smtClean="0"/>
                        <a:t>3108</a:t>
                      </a:r>
                      <a:endParaRPr lang="en-US" dirty="0"/>
                    </a:p>
                  </a:txBody>
                  <a:tcPr/>
                </a:tc>
                <a:tc>
                  <a:txBody>
                    <a:bodyPr/>
                    <a:lstStyle/>
                    <a:p>
                      <a:r>
                        <a:rPr lang="en-US" dirty="0" smtClean="0"/>
                        <a:t>35610</a:t>
                      </a:r>
                      <a:endParaRPr lang="en-US" dirty="0"/>
                    </a:p>
                  </a:txBody>
                  <a:tcPr/>
                </a:tc>
                <a:tc>
                  <a:txBody>
                    <a:bodyPr/>
                    <a:lstStyle/>
                    <a:p>
                      <a:endParaRPr lang="en-US" dirty="0"/>
                    </a:p>
                  </a:txBody>
                  <a:tcPr/>
                </a:tc>
                <a:extLst>
                  <a:ext uri="{0D108BD9-81ED-4DB2-BD59-A6C34878D82A}">
                    <a16:rowId xmlns:a16="http://schemas.microsoft.com/office/drawing/2014/main" val="3812325269"/>
                  </a:ext>
                </a:extLst>
              </a:tr>
              <a:tr h="350136">
                <a:tc>
                  <a:txBody>
                    <a:bodyPr/>
                    <a:lstStyle/>
                    <a:p>
                      <a:r>
                        <a:rPr lang="en-US" dirty="0" smtClean="0"/>
                        <a:t>Minimum</a:t>
                      </a:r>
                      <a:endParaRPr lang="en-US" dirty="0"/>
                    </a:p>
                  </a:txBody>
                  <a:tcPr/>
                </a:tc>
                <a:tc>
                  <a:txBody>
                    <a:bodyPr/>
                    <a:lstStyle/>
                    <a:p>
                      <a:r>
                        <a:rPr lang="en-US" dirty="0" smtClean="0"/>
                        <a:t>0.42</a:t>
                      </a:r>
                      <a:endParaRPr lang="en-US" dirty="0"/>
                    </a:p>
                  </a:txBody>
                  <a:tcPr/>
                </a:tc>
                <a:tc>
                  <a:txBody>
                    <a:bodyPr/>
                    <a:lstStyle/>
                    <a:p>
                      <a:r>
                        <a:rPr lang="en-US" dirty="0" smtClean="0"/>
                        <a:t>0.33</a:t>
                      </a:r>
                      <a:endParaRPr lang="en-US" dirty="0"/>
                    </a:p>
                  </a:txBody>
                  <a:tcPr/>
                </a:tc>
                <a:tc>
                  <a:txBody>
                    <a:bodyPr/>
                    <a:lstStyle/>
                    <a:p>
                      <a:r>
                        <a:rPr lang="en-US" dirty="0" smtClean="0"/>
                        <a:t>0.0007 (excl. 0’s)</a:t>
                      </a:r>
                      <a:endParaRPr lang="en-US" dirty="0"/>
                    </a:p>
                  </a:txBody>
                  <a:tcPr/>
                </a:tc>
                <a:tc>
                  <a:txBody>
                    <a:bodyPr/>
                    <a:lstStyle/>
                    <a:p>
                      <a:endParaRPr lang="en-US" dirty="0"/>
                    </a:p>
                  </a:txBody>
                  <a:tcPr/>
                </a:tc>
                <a:extLst>
                  <a:ext uri="{0D108BD9-81ED-4DB2-BD59-A6C34878D82A}">
                    <a16:rowId xmlns:a16="http://schemas.microsoft.com/office/drawing/2014/main" val="2940219025"/>
                  </a:ext>
                </a:extLst>
              </a:tr>
              <a:tr h="350136">
                <a:tc>
                  <a:txBody>
                    <a:bodyPr/>
                    <a:lstStyle/>
                    <a:p>
                      <a:r>
                        <a:rPr lang="en-US" dirty="0" smtClean="0"/>
                        <a:t> Q1 </a:t>
                      </a:r>
                      <a:endParaRPr lang="en-US" dirty="0"/>
                    </a:p>
                  </a:txBody>
                  <a:tcPr/>
                </a:tc>
                <a:tc>
                  <a:txBody>
                    <a:bodyPr/>
                    <a:lstStyle/>
                    <a:p>
                      <a:r>
                        <a:rPr lang="en-US" dirty="0" smtClean="0"/>
                        <a:t>0.45</a:t>
                      </a:r>
                      <a:endParaRPr lang="en-US" dirty="0"/>
                    </a:p>
                  </a:txBody>
                  <a:tcPr/>
                </a:tc>
                <a:tc>
                  <a:txBody>
                    <a:bodyPr/>
                    <a:lstStyle/>
                    <a:p>
                      <a:r>
                        <a:rPr lang="en-US" dirty="0" smtClean="0"/>
                        <a:t>0.42</a:t>
                      </a:r>
                      <a:endParaRPr lang="en-US" dirty="0"/>
                    </a:p>
                  </a:txBody>
                  <a:tcPr/>
                </a:tc>
                <a:tc>
                  <a:txBody>
                    <a:bodyPr/>
                    <a:lstStyle/>
                    <a:p>
                      <a:r>
                        <a:rPr lang="en-US" dirty="0" smtClean="0"/>
                        <a:t>0.36</a:t>
                      </a:r>
                      <a:endParaRPr lang="en-US" dirty="0"/>
                    </a:p>
                  </a:txBody>
                  <a:tcPr/>
                </a:tc>
                <a:tc>
                  <a:txBody>
                    <a:bodyPr/>
                    <a:lstStyle/>
                    <a:p>
                      <a:endParaRPr lang="en-US" dirty="0"/>
                    </a:p>
                  </a:txBody>
                  <a:tcPr/>
                </a:tc>
                <a:extLst>
                  <a:ext uri="{0D108BD9-81ED-4DB2-BD59-A6C34878D82A}">
                    <a16:rowId xmlns:a16="http://schemas.microsoft.com/office/drawing/2014/main" val="264116412"/>
                  </a:ext>
                </a:extLst>
              </a:tr>
              <a:tr h="350136">
                <a:tc>
                  <a:txBody>
                    <a:bodyPr/>
                    <a:lstStyle/>
                    <a:p>
                      <a:r>
                        <a:rPr lang="en-US" dirty="0" smtClean="0"/>
                        <a:t>Mean</a:t>
                      </a:r>
                      <a:endParaRPr lang="en-US" dirty="0"/>
                    </a:p>
                  </a:txBody>
                  <a:tcPr/>
                </a:tc>
                <a:tc>
                  <a:txBody>
                    <a:bodyPr/>
                    <a:lstStyle/>
                    <a:p>
                      <a:r>
                        <a:rPr lang="en-US" dirty="0" smtClean="0"/>
                        <a:t>0.46</a:t>
                      </a:r>
                      <a:endParaRPr lang="en-US" dirty="0"/>
                    </a:p>
                  </a:txBody>
                  <a:tcPr/>
                </a:tc>
                <a:tc>
                  <a:txBody>
                    <a:bodyPr/>
                    <a:lstStyle/>
                    <a:p>
                      <a:r>
                        <a:rPr lang="en-US" dirty="0" smtClean="0"/>
                        <a:t>0.44</a:t>
                      </a:r>
                      <a:endParaRPr lang="en-US" dirty="0"/>
                    </a:p>
                  </a:txBody>
                  <a:tcPr/>
                </a:tc>
                <a:tc>
                  <a:txBody>
                    <a:bodyPr/>
                    <a:lstStyle/>
                    <a:p>
                      <a:r>
                        <a:rPr lang="en-US" dirty="0" smtClean="0"/>
                        <a:t>0.39</a:t>
                      </a:r>
                    </a:p>
                  </a:txBody>
                  <a:tcPr/>
                </a:tc>
                <a:tc>
                  <a:txBody>
                    <a:bodyPr/>
                    <a:lstStyle/>
                    <a:p>
                      <a:r>
                        <a:rPr lang="en-US" dirty="0" smtClean="0"/>
                        <a:t>All sig mean diff tests</a:t>
                      </a:r>
                    </a:p>
                  </a:txBody>
                  <a:tcPr/>
                </a:tc>
                <a:extLst>
                  <a:ext uri="{0D108BD9-81ED-4DB2-BD59-A6C34878D82A}">
                    <a16:rowId xmlns:a16="http://schemas.microsoft.com/office/drawing/2014/main" val="1335868372"/>
                  </a:ext>
                </a:extLst>
              </a:tr>
              <a:tr h="350136">
                <a:tc>
                  <a:txBody>
                    <a:bodyPr/>
                    <a:lstStyle/>
                    <a:p>
                      <a:r>
                        <a:rPr lang="en-US" dirty="0" smtClean="0"/>
                        <a:t>Q2 (median)</a:t>
                      </a:r>
                      <a:endParaRPr lang="en-US" dirty="0"/>
                    </a:p>
                  </a:txBody>
                  <a:tcPr/>
                </a:tc>
                <a:tc>
                  <a:txBody>
                    <a:bodyPr/>
                    <a:lstStyle/>
                    <a:p>
                      <a:r>
                        <a:rPr lang="en-US" dirty="0" smtClean="0"/>
                        <a:t>0.46</a:t>
                      </a:r>
                      <a:endParaRPr lang="en-US" dirty="0"/>
                    </a:p>
                  </a:txBody>
                  <a:tcPr/>
                </a:tc>
                <a:tc>
                  <a:txBody>
                    <a:bodyPr/>
                    <a:lstStyle/>
                    <a:p>
                      <a:r>
                        <a:rPr lang="en-US" dirty="0" smtClean="0"/>
                        <a:t>0.44</a:t>
                      </a:r>
                      <a:endParaRPr lang="en-US" dirty="0"/>
                    </a:p>
                  </a:txBody>
                  <a:tcPr/>
                </a:tc>
                <a:tc>
                  <a:txBody>
                    <a:bodyPr/>
                    <a:lstStyle/>
                    <a:p>
                      <a:r>
                        <a:rPr lang="en-US" dirty="0" smtClean="0"/>
                        <a:t>0.40</a:t>
                      </a:r>
                      <a:endParaRPr lang="en-US" dirty="0"/>
                    </a:p>
                  </a:txBody>
                  <a:tcPr/>
                </a:tc>
                <a:tc>
                  <a:txBody>
                    <a:bodyPr/>
                    <a:lstStyle/>
                    <a:p>
                      <a:endParaRPr lang="en-US" dirty="0"/>
                    </a:p>
                  </a:txBody>
                  <a:tcPr/>
                </a:tc>
                <a:extLst>
                  <a:ext uri="{0D108BD9-81ED-4DB2-BD59-A6C34878D82A}">
                    <a16:rowId xmlns:a16="http://schemas.microsoft.com/office/drawing/2014/main" val="1188227098"/>
                  </a:ext>
                </a:extLst>
              </a:tr>
              <a:tr h="350136">
                <a:tc>
                  <a:txBody>
                    <a:bodyPr/>
                    <a:lstStyle/>
                    <a:p>
                      <a:r>
                        <a:rPr lang="en-US" dirty="0" smtClean="0"/>
                        <a:t>Q3</a:t>
                      </a:r>
                      <a:endParaRPr lang="en-US" dirty="0"/>
                    </a:p>
                  </a:txBody>
                  <a:tcPr/>
                </a:tc>
                <a:tc>
                  <a:txBody>
                    <a:bodyPr/>
                    <a:lstStyle/>
                    <a:p>
                      <a:r>
                        <a:rPr lang="en-US" dirty="0" smtClean="0"/>
                        <a:t>0.48</a:t>
                      </a:r>
                      <a:endParaRPr lang="en-US" dirty="0"/>
                    </a:p>
                  </a:txBody>
                  <a:tcPr/>
                </a:tc>
                <a:tc>
                  <a:txBody>
                    <a:bodyPr/>
                    <a:lstStyle/>
                    <a:p>
                      <a:r>
                        <a:rPr lang="en-US" dirty="0" smtClean="0"/>
                        <a:t>0.46</a:t>
                      </a:r>
                      <a:endParaRPr lang="en-US" dirty="0"/>
                    </a:p>
                  </a:txBody>
                  <a:tcPr/>
                </a:tc>
                <a:tc>
                  <a:txBody>
                    <a:bodyPr/>
                    <a:lstStyle/>
                    <a:p>
                      <a:r>
                        <a:rPr lang="en-US" dirty="0" smtClean="0"/>
                        <a:t>0.44</a:t>
                      </a:r>
                      <a:endParaRPr lang="en-US" dirty="0"/>
                    </a:p>
                  </a:txBody>
                  <a:tcPr/>
                </a:tc>
                <a:tc>
                  <a:txBody>
                    <a:bodyPr/>
                    <a:lstStyle/>
                    <a:p>
                      <a:endParaRPr lang="en-US" dirty="0"/>
                    </a:p>
                  </a:txBody>
                  <a:tcPr/>
                </a:tc>
                <a:extLst>
                  <a:ext uri="{0D108BD9-81ED-4DB2-BD59-A6C34878D82A}">
                    <a16:rowId xmlns:a16="http://schemas.microsoft.com/office/drawing/2014/main" val="2367935400"/>
                  </a:ext>
                </a:extLst>
              </a:tr>
              <a:tr h="350136">
                <a:tc>
                  <a:txBody>
                    <a:bodyPr/>
                    <a:lstStyle/>
                    <a:p>
                      <a:r>
                        <a:rPr lang="en-US" dirty="0" smtClean="0"/>
                        <a:t>Maximum</a:t>
                      </a:r>
                      <a:endParaRPr lang="en-US" dirty="0"/>
                    </a:p>
                  </a:txBody>
                  <a:tcPr/>
                </a:tc>
                <a:tc>
                  <a:txBody>
                    <a:bodyPr/>
                    <a:lstStyle/>
                    <a:p>
                      <a:r>
                        <a:rPr lang="en-US" dirty="0" smtClean="0"/>
                        <a:t>0.53</a:t>
                      </a:r>
                      <a:endParaRPr lang="en-US" dirty="0"/>
                    </a:p>
                  </a:txBody>
                  <a:tcPr/>
                </a:tc>
                <a:tc>
                  <a:txBody>
                    <a:bodyPr/>
                    <a:lstStyle/>
                    <a:p>
                      <a:r>
                        <a:rPr lang="en-US" dirty="0" smtClean="0"/>
                        <a:t>0.62</a:t>
                      </a:r>
                      <a:endParaRPr lang="en-US" dirty="0"/>
                    </a:p>
                  </a:txBody>
                  <a:tcPr/>
                </a:tc>
                <a:tc>
                  <a:txBody>
                    <a:bodyPr/>
                    <a:lstStyle/>
                    <a:p>
                      <a:r>
                        <a:rPr lang="en-US" dirty="0" smtClean="0"/>
                        <a:t>0.83</a:t>
                      </a:r>
                    </a:p>
                  </a:txBody>
                  <a:tcPr/>
                </a:tc>
                <a:tc>
                  <a:txBody>
                    <a:bodyPr/>
                    <a:lstStyle/>
                    <a:p>
                      <a:endParaRPr lang="en-US" dirty="0" smtClean="0"/>
                    </a:p>
                  </a:txBody>
                  <a:tcPr/>
                </a:tc>
                <a:extLst>
                  <a:ext uri="{0D108BD9-81ED-4DB2-BD59-A6C34878D82A}">
                    <a16:rowId xmlns:a16="http://schemas.microsoft.com/office/drawing/2014/main" val="2103007649"/>
                  </a:ext>
                </a:extLst>
              </a:tr>
              <a:tr h="350136">
                <a:tc>
                  <a:txBody>
                    <a:bodyPr/>
                    <a:lstStyle/>
                    <a:p>
                      <a:r>
                        <a:rPr lang="en-US" dirty="0" smtClean="0"/>
                        <a:t>Range</a:t>
                      </a:r>
                      <a:endParaRPr lang="en-US" dirty="0"/>
                    </a:p>
                  </a:txBody>
                  <a:tcPr/>
                </a:tc>
                <a:tc>
                  <a:txBody>
                    <a:bodyPr/>
                    <a:lstStyle/>
                    <a:p>
                      <a:r>
                        <a:rPr lang="en-US" dirty="0" smtClean="0"/>
                        <a:t>0.11</a:t>
                      </a:r>
                      <a:endParaRPr lang="en-US" dirty="0"/>
                    </a:p>
                  </a:txBody>
                  <a:tcPr/>
                </a:tc>
                <a:tc>
                  <a:txBody>
                    <a:bodyPr/>
                    <a:lstStyle/>
                    <a:p>
                      <a:r>
                        <a:rPr lang="en-US" dirty="0" smtClean="0"/>
                        <a:t>0.29</a:t>
                      </a:r>
                      <a:endParaRPr lang="en-US" dirty="0"/>
                    </a:p>
                  </a:txBody>
                  <a:tcPr/>
                </a:tc>
                <a:tc>
                  <a:txBody>
                    <a:bodyPr/>
                    <a:lstStyle/>
                    <a:p>
                      <a:r>
                        <a:rPr lang="en-US" dirty="0" smtClean="0"/>
                        <a:t>0.83</a:t>
                      </a:r>
                    </a:p>
                  </a:txBody>
                  <a:tcPr/>
                </a:tc>
                <a:tc>
                  <a:txBody>
                    <a:bodyPr/>
                    <a:lstStyle/>
                    <a:p>
                      <a:endParaRPr lang="en-US" dirty="0" smtClean="0"/>
                    </a:p>
                  </a:txBody>
                  <a:tcPr/>
                </a:tc>
                <a:extLst>
                  <a:ext uri="{0D108BD9-81ED-4DB2-BD59-A6C34878D82A}">
                    <a16:rowId xmlns:a16="http://schemas.microsoft.com/office/drawing/2014/main" val="1743996087"/>
                  </a:ext>
                </a:extLst>
              </a:tr>
              <a:tr h="350136">
                <a:tc>
                  <a:txBody>
                    <a:bodyPr/>
                    <a:lstStyle/>
                    <a:p>
                      <a:r>
                        <a:rPr lang="en-US" dirty="0" smtClean="0"/>
                        <a:t>Interquartile</a:t>
                      </a:r>
                      <a:r>
                        <a:rPr lang="en-US" baseline="0" dirty="0" smtClean="0"/>
                        <a:t> Range</a:t>
                      </a:r>
                      <a:endParaRPr lang="en-US" dirty="0"/>
                    </a:p>
                  </a:txBody>
                  <a:tcPr/>
                </a:tc>
                <a:tc>
                  <a:txBody>
                    <a:bodyPr/>
                    <a:lstStyle/>
                    <a:p>
                      <a:r>
                        <a:rPr lang="en-US" dirty="0" smtClean="0"/>
                        <a:t>0.03</a:t>
                      </a:r>
                      <a:endParaRPr lang="en-US" dirty="0"/>
                    </a:p>
                  </a:txBody>
                  <a:tcPr/>
                </a:tc>
                <a:tc>
                  <a:txBody>
                    <a:bodyPr/>
                    <a:lstStyle/>
                    <a:p>
                      <a:r>
                        <a:rPr lang="en-US" dirty="0" smtClean="0"/>
                        <a:t>0.04</a:t>
                      </a:r>
                      <a:endParaRPr lang="en-US" dirty="0"/>
                    </a:p>
                  </a:txBody>
                  <a:tcPr/>
                </a:tc>
                <a:tc>
                  <a:txBody>
                    <a:bodyPr/>
                    <a:lstStyle/>
                    <a:p>
                      <a:r>
                        <a:rPr lang="en-US" dirty="0" smtClean="0"/>
                        <a:t>0.08</a:t>
                      </a:r>
                    </a:p>
                  </a:txBody>
                  <a:tcPr/>
                </a:tc>
                <a:tc>
                  <a:txBody>
                    <a:bodyPr/>
                    <a:lstStyle/>
                    <a:p>
                      <a:endParaRPr lang="en-US" dirty="0" smtClean="0"/>
                    </a:p>
                  </a:txBody>
                  <a:tcPr/>
                </a:tc>
                <a:extLst>
                  <a:ext uri="{0D108BD9-81ED-4DB2-BD59-A6C34878D82A}">
                    <a16:rowId xmlns:a16="http://schemas.microsoft.com/office/drawing/2014/main" val="1978726601"/>
                  </a:ext>
                </a:extLst>
              </a:tr>
            </a:tbl>
          </a:graphicData>
        </a:graphic>
      </p:graphicFrame>
    </p:spTree>
    <p:extLst>
      <p:ext uri="{BB962C8B-B14F-4D97-AF65-F5344CB8AC3E}">
        <p14:creationId xmlns:p14="http://schemas.microsoft.com/office/powerpoint/2010/main" val="26176372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Closer Look at Consistency of Gini</a:t>
            </a:r>
            <a:endParaRPr lang="en-US" dirty="0"/>
          </a:p>
        </p:txBody>
      </p:sp>
      <p:sp>
        <p:nvSpPr>
          <p:cNvPr id="3" name="Content Placeholder 2"/>
          <p:cNvSpPr>
            <a:spLocks noGrp="1"/>
          </p:cNvSpPr>
          <p:nvPr>
            <p:ph idx="1"/>
          </p:nvPr>
        </p:nvSpPr>
        <p:spPr/>
        <p:txBody>
          <a:bodyPr/>
          <a:lstStyle/>
          <a:p>
            <a:r>
              <a:rPr lang="en-US" dirty="0" smtClean="0"/>
              <a:t>Another way to examine the effects of geographic scale is via the consistency of Gini Index values among counties within states with high Gini values at the state level.</a:t>
            </a:r>
          </a:p>
          <a:p>
            <a:r>
              <a:rPr lang="en-US" dirty="0" smtClean="0"/>
              <a:t>If there is considerable variation among the counties within the state, that is evidence that scale matters.</a:t>
            </a:r>
          </a:p>
          <a:p>
            <a:r>
              <a:rPr lang="en-US" dirty="0" smtClean="0"/>
              <a:t>Next are maps and summary statistics for counties within the states with the highest Gini values. </a:t>
            </a:r>
            <a:endParaRPr lang="en-US" dirty="0"/>
          </a:p>
        </p:txBody>
      </p:sp>
    </p:spTree>
    <p:extLst>
      <p:ext uri="{BB962C8B-B14F-4D97-AF65-F5344CB8AC3E}">
        <p14:creationId xmlns:p14="http://schemas.microsoft.com/office/powerpoint/2010/main" val="13075068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York Gini=0.508</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599" y="1317623"/>
            <a:ext cx="7438713" cy="4881448"/>
          </a:xfrm>
        </p:spPr>
      </p:pic>
      <p:pic>
        <p:nvPicPr>
          <p:cNvPr id="6" name="Picture 5"/>
          <p:cNvPicPr>
            <a:picLocks noChangeAspect="1"/>
          </p:cNvPicPr>
          <p:nvPr/>
        </p:nvPicPr>
        <p:blipFill>
          <a:blip r:embed="rId3"/>
          <a:stretch>
            <a:fillRect/>
          </a:stretch>
        </p:blipFill>
        <p:spPr>
          <a:xfrm>
            <a:off x="5378905" y="1490135"/>
            <a:ext cx="6282870" cy="3587892"/>
          </a:xfrm>
          <a:prstGeom prst="rect">
            <a:avLst/>
          </a:prstGeom>
        </p:spPr>
      </p:pic>
      <p:pic>
        <p:nvPicPr>
          <p:cNvPr id="3" name="Picture 2"/>
          <p:cNvPicPr>
            <a:picLocks noChangeAspect="1"/>
          </p:cNvPicPr>
          <p:nvPr/>
        </p:nvPicPr>
        <p:blipFill>
          <a:blip r:embed="rId4"/>
          <a:stretch>
            <a:fillRect/>
          </a:stretch>
        </p:blipFill>
        <p:spPr>
          <a:xfrm>
            <a:off x="1690347" y="6199071"/>
            <a:ext cx="7933595" cy="287865"/>
          </a:xfrm>
          <a:prstGeom prst="rect">
            <a:avLst/>
          </a:prstGeom>
        </p:spPr>
      </p:pic>
    </p:spTree>
    <p:extLst>
      <p:ext uri="{BB962C8B-B14F-4D97-AF65-F5344CB8AC3E}">
        <p14:creationId xmlns:p14="http://schemas.microsoft.com/office/powerpoint/2010/main" val="33193202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Connecticut Gini =0.493</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745" y="1453081"/>
            <a:ext cx="6630892" cy="4351338"/>
          </a:xfrm>
        </p:spPr>
      </p:pic>
      <p:pic>
        <p:nvPicPr>
          <p:cNvPr id="5" name="Picture 4"/>
          <p:cNvPicPr>
            <a:picLocks noChangeAspect="1"/>
          </p:cNvPicPr>
          <p:nvPr/>
        </p:nvPicPr>
        <p:blipFill>
          <a:blip r:embed="rId3"/>
          <a:stretch>
            <a:fillRect/>
          </a:stretch>
        </p:blipFill>
        <p:spPr>
          <a:xfrm>
            <a:off x="5827429" y="1832503"/>
            <a:ext cx="5862196" cy="3254402"/>
          </a:xfrm>
          <a:prstGeom prst="rect">
            <a:avLst/>
          </a:prstGeom>
        </p:spPr>
      </p:pic>
      <p:pic>
        <p:nvPicPr>
          <p:cNvPr id="3" name="Picture 2"/>
          <p:cNvPicPr>
            <a:picLocks noChangeAspect="1"/>
          </p:cNvPicPr>
          <p:nvPr/>
        </p:nvPicPr>
        <p:blipFill>
          <a:blip r:embed="rId4"/>
          <a:stretch>
            <a:fillRect/>
          </a:stretch>
        </p:blipFill>
        <p:spPr>
          <a:xfrm>
            <a:off x="1799002" y="6035667"/>
            <a:ext cx="7933595" cy="382068"/>
          </a:xfrm>
          <a:prstGeom prst="rect">
            <a:avLst/>
          </a:prstGeom>
        </p:spPr>
      </p:pic>
    </p:spTree>
    <p:extLst>
      <p:ext uri="{BB962C8B-B14F-4D97-AF65-F5344CB8AC3E}">
        <p14:creationId xmlns:p14="http://schemas.microsoft.com/office/powerpoint/2010/main" val="2420214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838200" y="1740955"/>
            <a:ext cx="10515600" cy="4351338"/>
          </a:xfrm>
        </p:spPr>
        <p:txBody>
          <a:bodyPr>
            <a:normAutofit/>
          </a:bodyPr>
          <a:lstStyle/>
          <a:p>
            <a:r>
              <a:rPr lang="en-US" dirty="0" smtClean="0"/>
              <a:t>Research on income growth/decline and inequality are perennial topics of investigation.</a:t>
            </a:r>
          </a:p>
          <a:p>
            <a:r>
              <a:rPr lang="en-US" dirty="0" smtClean="0"/>
              <a:t>New</a:t>
            </a:r>
            <a:r>
              <a:rPr lang="en-US" dirty="0"/>
              <a:t> </a:t>
            </a:r>
            <a:r>
              <a:rPr lang="en-US" dirty="0" smtClean="0"/>
              <a:t>study</a:t>
            </a:r>
            <a:r>
              <a:rPr lang="en-US" dirty="0" smtClean="0"/>
              <a:t>--</a:t>
            </a:r>
            <a:r>
              <a:rPr lang="en-US" dirty="0" smtClean="0"/>
              <a:t>Pop </a:t>
            </a:r>
            <a:r>
              <a:rPr lang="en-US" dirty="0"/>
              <a:t>Reference </a:t>
            </a:r>
            <a:r>
              <a:rPr lang="en-US" dirty="0" smtClean="0"/>
              <a:t>Bureau--</a:t>
            </a:r>
            <a:r>
              <a:rPr lang="en-US" dirty="0" err="1" smtClean="0"/>
              <a:t>Jarosz</a:t>
            </a:r>
            <a:r>
              <a:rPr lang="en-US" dirty="0" smtClean="0"/>
              <a:t> </a:t>
            </a:r>
            <a:r>
              <a:rPr lang="en-US" dirty="0"/>
              <a:t>and </a:t>
            </a:r>
            <a:r>
              <a:rPr lang="en-US" dirty="0" smtClean="0"/>
              <a:t>Mather, found </a:t>
            </a:r>
            <a:r>
              <a:rPr lang="en-US" dirty="0"/>
              <a:t>dramatic growth </a:t>
            </a:r>
            <a:r>
              <a:rPr lang="en-US" dirty="0" smtClean="0"/>
              <a:t>in association between </a:t>
            </a:r>
            <a:r>
              <a:rPr lang="en-US" dirty="0"/>
              <a:t>inequality and poverty across America’s 3,000-plus counties over the past two-and-a-half </a:t>
            </a:r>
            <a:r>
              <a:rPr lang="en-US" dirty="0" smtClean="0"/>
              <a:t>decades—41% counties with both high inequality and high poverty. </a:t>
            </a:r>
          </a:p>
          <a:p>
            <a:r>
              <a:rPr lang="en-US" dirty="0" smtClean="0"/>
              <a:t>The goals of this </a:t>
            </a:r>
            <a:r>
              <a:rPr lang="en-US" dirty="0" smtClean="0"/>
              <a:t>presentation--</a:t>
            </a:r>
            <a:r>
              <a:rPr lang="en-US" dirty="0" smtClean="0"/>
              <a:t>highlight </a:t>
            </a:r>
            <a:r>
              <a:rPr lang="en-US" dirty="0" smtClean="0"/>
              <a:t>two aspects of the distribution of measures of income inequality—scale and edge effects—and the problems they present for interpretation. </a:t>
            </a:r>
          </a:p>
        </p:txBody>
      </p:sp>
    </p:spTree>
    <p:extLst>
      <p:ext uri="{BB962C8B-B14F-4D97-AF65-F5344CB8AC3E}">
        <p14:creationId xmlns:p14="http://schemas.microsoft.com/office/powerpoint/2010/main" val="23426835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Louisiana Gini=0.488</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7252" y="1209917"/>
            <a:ext cx="7456793" cy="4893313"/>
          </a:xfrm>
        </p:spPr>
      </p:pic>
      <p:pic>
        <p:nvPicPr>
          <p:cNvPr id="5" name="Picture 4"/>
          <p:cNvPicPr>
            <a:picLocks noChangeAspect="1"/>
          </p:cNvPicPr>
          <p:nvPr/>
        </p:nvPicPr>
        <p:blipFill>
          <a:blip r:embed="rId3"/>
          <a:stretch>
            <a:fillRect/>
          </a:stretch>
        </p:blipFill>
        <p:spPr>
          <a:xfrm>
            <a:off x="5444448" y="1785353"/>
            <a:ext cx="6253303" cy="3576760"/>
          </a:xfrm>
          <a:prstGeom prst="rect">
            <a:avLst/>
          </a:prstGeom>
        </p:spPr>
      </p:pic>
      <p:pic>
        <p:nvPicPr>
          <p:cNvPr id="3" name="Picture 2"/>
          <p:cNvPicPr>
            <a:picLocks noChangeAspect="1"/>
          </p:cNvPicPr>
          <p:nvPr/>
        </p:nvPicPr>
        <p:blipFill>
          <a:blip r:embed="rId4"/>
          <a:stretch>
            <a:fillRect/>
          </a:stretch>
        </p:blipFill>
        <p:spPr>
          <a:xfrm>
            <a:off x="2129202" y="6028263"/>
            <a:ext cx="7933595" cy="313270"/>
          </a:xfrm>
          <a:prstGeom prst="rect">
            <a:avLst/>
          </a:prstGeom>
        </p:spPr>
      </p:pic>
    </p:spTree>
    <p:extLst>
      <p:ext uri="{BB962C8B-B14F-4D97-AF65-F5344CB8AC3E}">
        <p14:creationId xmlns:p14="http://schemas.microsoft.com/office/powerpoint/2010/main" val="20786642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California Gini = 0.486 </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8155" y="1210724"/>
            <a:ext cx="7636288" cy="5122334"/>
          </a:xfrm>
        </p:spPr>
      </p:pic>
      <p:pic>
        <p:nvPicPr>
          <p:cNvPr id="7" name="Picture 6"/>
          <p:cNvPicPr>
            <a:picLocks noChangeAspect="1"/>
          </p:cNvPicPr>
          <p:nvPr/>
        </p:nvPicPr>
        <p:blipFill>
          <a:blip r:embed="rId3"/>
          <a:stretch>
            <a:fillRect/>
          </a:stretch>
        </p:blipFill>
        <p:spPr>
          <a:xfrm>
            <a:off x="5198533" y="1839459"/>
            <a:ext cx="6477529" cy="3668099"/>
          </a:xfrm>
          <a:prstGeom prst="rect">
            <a:avLst/>
          </a:prstGeom>
        </p:spPr>
      </p:pic>
      <p:pic>
        <p:nvPicPr>
          <p:cNvPr id="2" name="Picture 1"/>
          <p:cNvPicPr>
            <a:picLocks noChangeAspect="1"/>
          </p:cNvPicPr>
          <p:nvPr/>
        </p:nvPicPr>
        <p:blipFill>
          <a:blip r:embed="rId4"/>
          <a:stretch>
            <a:fillRect/>
          </a:stretch>
        </p:blipFill>
        <p:spPr>
          <a:xfrm>
            <a:off x="1807469" y="6138333"/>
            <a:ext cx="7933595" cy="279400"/>
          </a:xfrm>
          <a:prstGeom prst="rect">
            <a:avLst/>
          </a:prstGeom>
        </p:spPr>
      </p:pic>
    </p:spTree>
    <p:extLst>
      <p:ext uri="{BB962C8B-B14F-4D97-AF65-F5344CB8AC3E}">
        <p14:creationId xmlns:p14="http://schemas.microsoft.com/office/powerpoint/2010/main" val="13650513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Wyoming Gini=0.422</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180" y="1258356"/>
            <a:ext cx="6630892" cy="4351338"/>
          </a:xfrm>
        </p:spPr>
      </p:pic>
      <p:pic>
        <p:nvPicPr>
          <p:cNvPr id="7" name="Picture 6"/>
          <p:cNvPicPr>
            <a:picLocks noChangeAspect="1"/>
          </p:cNvPicPr>
          <p:nvPr/>
        </p:nvPicPr>
        <p:blipFill>
          <a:blip r:embed="rId3"/>
          <a:stretch>
            <a:fillRect/>
          </a:stretch>
        </p:blipFill>
        <p:spPr>
          <a:xfrm>
            <a:off x="5568977" y="1473196"/>
            <a:ext cx="6304463" cy="3708400"/>
          </a:xfrm>
          <a:prstGeom prst="rect">
            <a:avLst/>
          </a:prstGeom>
        </p:spPr>
      </p:pic>
      <p:pic>
        <p:nvPicPr>
          <p:cNvPr id="2" name="Picture 1"/>
          <p:cNvPicPr>
            <a:picLocks noChangeAspect="1"/>
          </p:cNvPicPr>
          <p:nvPr/>
        </p:nvPicPr>
        <p:blipFill>
          <a:blip r:embed="rId4"/>
          <a:stretch>
            <a:fillRect/>
          </a:stretch>
        </p:blipFill>
        <p:spPr>
          <a:xfrm>
            <a:off x="2118643" y="6062133"/>
            <a:ext cx="7933595" cy="321734"/>
          </a:xfrm>
          <a:prstGeom prst="rect">
            <a:avLst/>
          </a:prstGeom>
        </p:spPr>
      </p:pic>
    </p:spTree>
    <p:extLst>
      <p:ext uri="{BB962C8B-B14F-4D97-AF65-F5344CB8AC3E}">
        <p14:creationId xmlns:p14="http://schemas.microsoft.com/office/powerpoint/2010/main" val="27379631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Utah Gini = 0.4259</a:t>
            </a:r>
            <a:endParaRPr lang="en-US" dirty="0"/>
          </a:p>
        </p:txBody>
      </p:sp>
      <p:pic>
        <p:nvPicPr>
          <p:cNvPr id="4" name="Picture 3"/>
          <p:cNvPicPr>
            <a:picLocks noChangeAspect="1"/>
          </p:cNvPicPr>
          <p:nvPr/>
        </p:nvPicPr>
        <p:blipFill>
          <a:blip r:embed="rId2"/>
          <a:stretch>
            <a:fillRect/>
          </a:stretch>
        </p:blipFill>
        <p:spPr>
          <a:xfrm>
            <a:off x="685799" y="1492794"/>
            <a:ext cx="3793068" cy="4634412"/>
          </a:xfrm>
          <a:prstGeom prst="rect">
            <a:avLst/>
          </a:prstGeom>
        </p:spPr>
      </p:pic>
      <p:pic>
        <p:nvPicPr>
          <p:cNvPr id="5" name="Picture 4"/>
          <p:cNvPicPr>
            <a:picLocks noChangeAspect="1"/>
          </p:cNvPicPr>
          <p:nvPr/>
        </p:nvPicPr>
        <p:blipFill>
          <a:blip r:embed="rId3"/>
          <a:stretch>
            <a:fillRect/>
          </a:stretch>
        </p:blipFill>
        <p:spPr>
          <a:xfrm>
            <a:off x="4758209" y="1583266"/>
            <a:ext cx="6790380" cy="3877734"/>
          </a:xfrm>
          <a:prstGeom prst="rect">
            <a:avLst/>
          </a:prstGeom>
        </p:spPr>
      </p:pic>
      <p:pic>
        <p:nvPicPr>
          <p:cNvPr id="6" name="Picture 5"/>
          <p:cNvPicPr>
            <a:picLocks noChangeAspect="1"/>
          </p:cNvPicPr>
          <p:nvPr/>
        </p:nvPicPr>
        <p:blipFill>
          <a:blip r:embed="rId4"/>
          <a:stretch>
            <a:fillRect/>
          </a:stretch>
        </p:blipFill>
        <p:spPr>
          <a:xfrm>
            <a:off x="2105947" y="6451600"/>
            <a:ext cx="8047839" cy="335491"/>
          </a:xfrm>
          <a:prstGeom prst="rect">
            <a:avLst/>
          </a:prstGeom>
        </p:spPr>
      </p:pic>
    </p:spTree>
    <p:extLst>
      <p:ext uri="{BB962C8B-B14F-4D97-AF65-F5344CB8AC3E}">
        <p14:creationId xmlns:p14="http://schemas.microsoft.com/office/powerpoint/2010/main" val="38814439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Hampshire Gini = 0.4359</a:t>
            </a:r>
            <a:endParaRPr lang="en-US" dirty="0"/>
          </a:p>
        </p:txBody>
      </p:sp>
      <p:pic>
        <p:nvPicPr>
          <p:cNvPr id="4" name="Picture 3"/>
          <p:cNvPicPr>
            <a:picLocks noChangeAspect="1"/>
          </p:cNvPicPr>
          <p:nvPr/>
        </p:nvPicPr>
        <p:blipFill>
          <a:blip r:embed="rId2"/>
          <a:stretch>
            <a:fillRect/>
          </a:stretch>
        </p:blipFill>
        <p:spPr>
          <a:xfrm>
            <a:off x="838200" y="1524001"/>
            <a:ext cx="2832118" cy="4927598"/>
          </a:xfrm>
          <a:prstGeom prst="rect">
            <a:avLst/>
          </a:prstGeom>
        </p:spPr>
      </p:pic>
      <p:pic>
        <p:nvPicPr>
          <p:cNvPr id="5" name="Picture 4"/>
          <p:cNvPicPr>
            <a:picLocks noChangeAspect="1"/>
          </p:cNvPicPr>
          <p:nvPr/>
        </p:nvPicPr>
        <p:blipFill>
          <a:blip r:embed="rId3"/>
          <a:stretch>
            <a:fillRect/>
          </a:stretch>
        </p:blipFill>
        <p:spPr>
          <a:xfrm>
            <a:off x="4148570" y="1524001"/>
            <a:ext cx="7205230" cy="4131734"/>
          </a:xfrm>
          <a:prstGeom prst="rect">
            <a:avLst/>
          </a:prstGeom>
        </p:spPr>
      </p:pic>
      <p:pic>
        <p:nvPicPr>
          <p:cNvPr id="7" name="Picture 6"/>
          <p:cNvPicPr>
            <a:picLocks noChangeAspect="1"/>
          </p:cNvPicPr>
          <p:nvPr/>
        </p:nvPicPr>
        <p:blipFill>
          <a:blip r:embed="rId4"/>
          <a:stretch>
            <a:fillRect/>
          </a:stretch>
        </p:blipFill>
        <p:spPr>
          <a:xfrm>
            <a:off x="2946242" y="6383867"/>
            <a:ext cx="7958983" cy="270932"/>
          </a:xfrm>
          <a:prstGeom prst="rect">
            <a:avLst/>
          </a:prstGeom>
        </p:spPr>
      </p:pic>
    </p:spTree>
    <p:extLst>
      <p:ext uri="{BB962C8B-B14F-4D97-AF65-F5344CB8AC3E}">
        <p14:creationId xmlns:p14="http://schemas.microsoft.com/office/powerpoint/2010/main" val="24688368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 to the MAUP Scale Problem</a:t>
            </a:r>
            <a:endParaRPr lang="en-US" dirty="0"/>
          </a:p>
        </p:txBody>
      </p:sp>
      <p:sp>
        <p:nvSpPr>
          <p:cNvPr id="3" name="Content Placeholder 2"/>
          <p:cNvSpPr>
            <a:spLocks noGrp="1"/>
          </p:cNvSpPr>
          <p:nvPr>
            <p:ph idx="1"/>
          </p:nvPr>
        </p:nvSpPr>
        <p:spPr>
          <a:xfrm>
            <a:off x="838200" y="1515291"/>
            <a:ext cx="10515600" cy="4661672"/>
          </a:xfrm>
        </p:spPr>
        <p:txBody>
          <a:bodyPr>
            <a:normAutofit lnSpcReduction="10000"/>
          </a:bodyPr>
          <a:lstStyle/>
          <a:p>
            <a:r>
              <a:rPr lang="en-US" dirty="0" smtClean="0"/>
              <a:t>So clearly scale effects exist.  What to do about it?</a:t>
            </a:r>
          </a:p>
          <a:p>
            <a:r>
              <a:rPr lang="en-US" dirty="0" smtClean="0"/>
              <a:t>T.C. Yang (  ) states “</a:t>
            </a:r>
            <a:r>
              <a:rPr lang="en-US" dirty="0"/>
              <a:t>Currently, there is no agreement on the solution to MAUP yet, while several studies have attempted to solve it (</a:t>
            </a:r>
            <a:r>
              <a:rPr lang="en-US" dirty="0" err="1"/>
              <a:t>Openshaw</a:t>
            </a:r>
            <a:r>
              <a:rPr lang="en-US" dirty="0"/>
              <a:t> and Charlton 1987; </a:t>
            </a:r>
            <a:r>
              <a:rPr lang="en-US" dirty="0" err="1"/>
              <a:t>Besag</a:t>
            </a:r>
            <a:r>
              <a:rPr lang="en-US" dirty="0"/>
              <a:t> and Newell 1991; </a:t>
            </a:r>
            <a:r>
              <a:rPr lang="en-US" dirty="0" err="1"/>
              <a:t>Gatrell</a:t>
            </a:r>
            <a:r>
              <a:rPr lang="en-US" dirty="0"/>
              <a:t> et al. 1996)… Despite the lack of a solution to MAUP, recognizing the scale (aggregation) and grouping (zoning) problems is imperative</a:t>
            </a:r>
            <a:r>
              <a:rPr lang="en-US" dirty="0" smtClean="0"/>
              <a:t>.”</a:t>
            </a:r>
          </a:p>
          <a:p>
            <a:r>
              <a:rPr lang="en-US" dirty="0" smtClean="0"/>
              <a:t>Population </a:t>
            </a:r>
            <a:r>
              <a:rPr lang="en-US" dirty="0" err="1" smtClean="0"/>
              <a:t>GIScience</a:t>
            </a:r>
            <a:r>
              <a:rPr lang="en-US" dirty="0" smtClean="0"/>
              <a:t> (gispopsci.org/</a:t>
            </a:r>
            <a:r>
              <a:rPr lang="en-US" dirty="0" err="1" smtClean="0"/>
              <a:t>maup</a:t>
            </a:r>
            <a:r>
              <a:rPr lang="en-US" dirty="0" smtClean="0"/>
              <a:t>/)comments “If </a:t>
            </a:r>
            <a:r>
              <a:rPr lang="en-US" dirty="0"/>
              <a:t>you are unable to choose the scale of your data, be aware of its implications and, if possible, choose a finer scale than you think is </a:t>
            </a:r>
            <a:r>
              <a:rPr lang="en-US" dirty="0" smtClean="0"/>
              <a:t>necessary…”</a:t>
            </a:r>
          </a:p>
          <a:p>
            <a:r>
              <a:rPr lang="en-US" dirty="0" smtClean="0"/>
              <a:t>Best advice at this point is be aware of the issue before making substantive judgments or policy for the entire state (or entire county) based on Gini values or median values for that level of geography.</a:t>
            </a:r>
            <a:endParaRPr lang="en-US" dirty="0"/>
          </a:p>
        </p:txBody>
      </p:sp>
    </p:spTree>
    <p:extLst>
      <p:ext uri="{BB962C8B-B14F-4D97-AF65-F5344CB8AC3E}">
        <p14:creationId xmlns:p14="http://schemas.microsoft.com/office/powerpoint/2010/main" val="15595066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 Effects and Spatial Autocorrelation</a:t>
            </a:r>
            <a:endParaRPr lang="en-US" dirty="0"/>
          </a:p>
        </p:txBody>
      </p:sp>
      <p:sp>
        <p:nvSpPr>
          <p:cNvPr id="3" name="Content Placeholder 2"/>
          <p:cNvSpPr>
            <a:spLocks noGrp="1"/>
          </p:cNvSpPr>
          <p:nvPr>
            <p:ph idx="1"/>
          </p:nvPr>
        </p:nvSpPr>
        <p:spPr/>
        <p:txBody>
          <a:bodyPr>
            <a:normAutofit/>
          </a:bodyPr>
          <a:lstStyle/>
          <a:p>
            <a:r>
              <a:rPr lang="en-US" dirty="0" smtClean="0"/>
              <a:t>The second spatial analysis issue I would like to address is what are called edge effects.</a:t>
            </a:r>
          </a:p>
          <a:p>
            <a:r>
              <a:rPr lang="en-US" dirty="0" smtClean="0"/>
              <a:t>The phrase “edge effect” can </a:t>
            </a:r>
            <a:r>
              <a:rPr lang="en-US" dirty="0"/>
              <a:t>mean </a:t>
            </a:r>
            <a:r>
              <a:rPr lang="en-US" dirty="0" smtClean="0"/>
              <a:t>many things </a:t>
            </a:r>
            <a:r>
              <a:rPr lang="en-US" dirty="0"/>
              <a:t>but is always directly related to a boundary problem and represents a loss of neighbors. </a:t>
            </a:r>
            <a:endParaRPr lang="en-US" dirty="0" smtClean="0"/>
          </a:p>
          <a:p>
            <a:r>
              <a:rPr lang="en-US" dirty="0" smtClean="0"/>
              <a:t>In </a:t>
            </a:r>
            <a:r>
              <a:rPr lang="en-US" dirty="0"/>
              <a:t>spatial </a:t>
            </a:r>
            <a:r>
              <a:rPr lang="en-US" dirty="0" smtClean="0"/>
              <a:t>statistics, specifically </a:t>
            </a:r>
            <a:r>
              <a:rPr lang="en-US" dirty="0"/>
              <a:t>point pattern </a:t>
            </a:r>
            <a:r>
              <a:rPr lang="en-US" dirty="0" smtClean="0"/>
              <a:t>analysis, </a:t>
            </a:r>
            <a:r>
              <a:rPr lang="en-US" dirty="0"/>
              <a:t>edge </a:t>
            </a:r>
            <a:r>
              <a:rPr lang="en-US" dirty="0" smtClean="0"/>
              <a:t>effects have </a:t>
            </a:r>
            <a:r>
              <a:rPr lang="en-US" dirty="0"/>
              <a:t>a direct effect on the expected null of complete spatial randomness (CSR) that the observed point pattern is tested against. </a:t>
            </a:r>
            <a:endParaRPr lang="en-US" dirty="0" smtClean="0"/>
          </a:p>
          <a:p>
            <a:r>
              <a:rPr lang="en-US" dirty="0" smtClean="0"/>
              <a:t>For lattice spatial structures (e.g. polygons), </a:t>
            </a:r>
            <a:r>
              <a:rPr lang="en-US" dirty="0"/>
              <a:t>the loss of neighbors </a:t>
            </a:r>
            <a:r>
              <a:rPr lang="en-US" dirty="0" smtClean="0"/>
              <a:t>from </a:t>
            </a:r>
            <a:r>
              <a:rPr lang="en-US" dirty="0"/>
              <a:t>the </a:t>
            </a:r>
            <a:r>
              <a:rPr lang="en-US" dirty="0" smtClean="0"/>
              <a:t>entire observed set of polygons can </a:t>
            </a:r>
            <a:r>
              <a:rPr lang="en-US" dirty="0"/>
              <a:t>affect the resulting statistic. Edge correction accounts for this bias.</a:t>
            </a:r>
          </a:p>
          <a:p>
            <a:endParaRPr lang="en-US" dirty="0"/>
          </a:p>
        </p:txBody>
      </p:sp>
    </p:spTree>
    <p:extLst>
      <p:ext uri="{BB962C8B-B14F-4D97-AF65-F5344CB8AC3E}">
        <p14:creationId xmlns:p14="http://schemas.microsoft.com/office/powerpoint/2010/main" val="3893967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8857"/>
            <a:ext cx="10515600" cy="1325563"/>
          </a:xfrm>
        </p:spPr>
        <p:txBody>
          <a:bodyPr/>
          <a:lstStyle/>
          <a:p>
            <a:r>
              <a:rPr lang="en-US" dirty="0" smtClean="0"/>
              <a:t>Moran’s I for Coterminous States</a:t>
            </a:r>
            <a:endParaRPr lang="en-US" dirty="0"/>
          </a:p>
        </p:txBody>
      </p:sp>
      <p:pic>
        <p:nvPicPr>
          <p:cNvPr id="4" name="Picture 3"/>
          <p:cNvPicPr/>
          <p:nvPr/>
        </p:nvPicPr>
        <p:blipFill rotWithShape="1">
          <a:blip r:embed="rId2" cstate="screen">
            <a:extLst>
              <a:ext uri="{28A0092B-C50C-407E-A947-70E740481C1C}">
                <a14:useLocalDpi xmlns:a14="http://schemas.microsoft.com/office/drawing/2010/main"/>
              </a:ext>
            </a:extLst>
          </a:blip>
          <a:srcRect b="16180"/>
          <a:stretch/>
        </p:blipFill>
        <p:spPr bwMode="auto">
          <a:xfrm>
            <a:off x="3149599" y="1151382"/>
            <a:ext cx="5918200" cy="56388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03573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5054"/>
            <a:ext cx="10515600" cy="1325563"/>
          </a:xfrm>
        </p:spPr>
        <p:txBody>
          <a:bodyPr/>
          <a:lstStyle/>
          <a:p>
            <a:r>
              <a:rPr lang="en-US" dirty="0" smtClean="0"/>
              <a:t>Moran’s I for Counties of Coterminous States</a:t>
            </a:r>
            <a:endParaRPr lang="en-US" dirty="0"/>
          </a:p>
        </p:txBody>
      </p:sp>
      <p:pic>
        <p:nvPicPr>
          <p:cNvPr id="4" name="Content Placeholder 3"/>
          <p:cNvPicPr>
            <a:picLocks noGrp="1"/>
          </p:cNvPicPr>
          <p:nvPr>
            <p:ph idx="1"/>
          </p:nvPr>
        </p:nvPicPr>
        <p:blipFill>
          <a:blip r:embed="rId2"/>
          <a:stretch>
            <a:fillRect/>
          </a:stretch>
        </p:blipFill>
        <p:spPr>
          <a:xfrm>
            <a:off x="3166533" y="1168395"/>
            <a:ext cx="5916168" cy="5641848"/>
          </a:xfrm>
          <a:prstGeom prst="rect">
            <a:avLst/>
          </a:prstGeom>
        </p:spPr>
      </p:pic>
    </p:spTree>
    <p:extLst>
      <p:ext uri="{BB962C8B-B14F-4D97-AF65-F5344CB8AC3E}">
        <p14:creationId xmlns:p14="http://schemas.microsoft.com/office/powerpoint/2010/main" val="6607157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255054"/>
            <a:ext cx="10744199" cy="1133479"/>
          </a:xfrm>
        </p:spPr>
        <p:txBody>
          <a:bodyPr/>
          <a:lstStyle/>
          <a:p>
            <a:r>
              <a:rPr lang="en-US" dirty="0" smtClean="0"/>
              <a:t>Moran’s I for Subcounty of Coterminous States</a:t>
            </a:r>
            <a:endParaRPr lang="en-US" dirty="0"/>
          </a:p>
        </p:txBody>
      </p:sp>
      <p:pic>
        <p:nvPicPr>
          <p:cNvPr id="4" name="Content Placeholder 3"/>
          <p:cNvPicPr>
            <a:picLocks noGrp="1"/>
          </p:cNvPicPr>
          <p:nvPr>
            <p:ph idx="1"/>
          </p:nvPr>
        </p:nvPicPr>
        <p:blipFill>
          <a:blip r:embed="rId2"/>
          <a:stretch>
            <a:fillRect/>
          </a:stretch>
        </p:blipFill>
        <p:spPr>
          <a:xfrm>
            <a:off x="3158065" y="1126067"/>
            <a:ext cx="5909733" cy="5641848"/>
          </a:xfrm>
          <a:prstGeom prst="rect">
            <a:avLst/>
          </a:prstGeom>
        </p:spPr>
      </p:pic>
    </p:spTree>
    <p:extLst>
      <p:ext uri="{BB962C8B-B14F-4D97-AF65-F5344CB8AC3E}">
        <p14:creationId xmlns:p14="http://schemas.microsoft.com/office/powerpoint/2010/main" val="341372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9653"/>
            <a:ext cx="10515600" cy="1325563"/>
          </a:xfrm>
        </p:spPr>
        <p:txBody>
          <a:bodyPr/>
          <a:lstStyle/>
          <a:p>
            <a:r>
              <a:rPr lang="en-US" dirty="0" smtClean="0"/>
              <a:t>Introduction</a:t>
            </a:r>
            <a:endParaRPr lang="en-US" dirty="0"/>
          </a:p>
        </p:txBody>
      </p:sp>
      <p:sp>
        <p:nvSpPr>
          <p:cNvPr id="3" name="Content Placeholder 2"/>
          <p:cNvSpPr>
            <a:spLocks noGrp="1"/>
          </p:cNvSpPr>
          <p:nvPr>
            <p:ph idx="1"/>
          </p:nvPr>
        </p:nvSpPr>
        <p:spPr>
          <a:xfrm>
            <a:off x="838200" y="1430864"/>
            <a:ext cx="10515600" cy="5096934"/>
          </a:xfrm>
        </p:spPr>
        <p:txBody>
          <a:bodyPr>
            <a:normAutofit/>
          </a:bodyPr>
          <a:lstStyle/>
          <a:p>
            <a:r>
              <a:rPr lang="en-US" dirty="0" smtClean="0"/>
              <a:t>To set the stage, likely </a:t>
            </a:r>
            <a:r>
              <a:rPr lang="en-US" dirty="0" smtClean="0"/>
              <a:t>everyone in this room uses the ACS. </a:t>
            </a:r>
          </a:p>
          <a:p>
            <a:r>
              <a:rPr lang="en-US" dirty="0" smtClean="0"/>
              <a:t>We all know that as you move down the geographic scale from nation to state to county to subcounty, etc. the amount of uncertainty in our estimates increases.</a:t>
            </a:r>
          </a:p>
          <a:p>
            <a:r>
              <a:rPr lang="en-US" dirty="0" smtClean="0"/>
              <a:t>To counter--well </a:t>
            </a:r>
            <a:r>
              <a:rPr lang="en-US" dirty="0" smtClean="0"/>
              <a:t>known admonitions to improve the reliability of ACS estimates are (1) combine geographies and/or (2) collapse categories.</a:t>
            </a:r>
          </a:p>
          <a:p>
            <a:r>
              <a:rPr lang="en-US" dirty="0" smtClean="0"/>
              <a:t>However, </a:t>
            </a:r>
            <a:r>
              <a:rPr lang="en-US" dirty="0" smtClean="0"/>
              <a:t>for some measures these words of advice don’t fit.</a:t>
            </a:r>
          </a:p>
          <a:p>
            <a:r>
              <a:rPr lang="en-US" dirty="0" smtClean="0"/>
              <a:t>Medians and Gini Indices are two examples in that they can’t be aggregated or decomposed like totals, counts </a:t>
            </a:r>
            <a:r>
              <a:rPr lang="en-US" dirty="0"/>
              <a:t>and </a:t>
            </a:r>
            <a:r>
              <a:rPr lang="en-US" dirty="0" smtClean="0"/>
              <a:t>percentages—i.e. they </a:t>
            </a:r>
            <a:r>
              <a:rPr lang="en-US" dirty="0" smtClean="0"/>
              <a:t>don’t “scale.”</a:t>
            </a:r>
          </a:p>
          <a:p>
            <a:r>
              <a:rPr lang="en-US" dirty="0" smtClean="0"/>
              <a:t>This lack of </a:t>
            </a:r>
            <a:r>
              <a:rPr lang="en-US" dirty="0" smtClean="0"/>
              <a:t>malleability </a:t>
            </a:r>
            <a:r>
              <a:rPr lang="en-US" dirty="0" smtClean="0"/>
              <a:t>is </a:t>
            </a:r>
            <a:r>
              <a:rPr lang="en-US" dirty="0" smtClean="0"/>
              <a:t>part of what </a:t>
            </a:r>
            <a:r>
              <a:rPr lang="en-US" dirty="0" smtClean="0"/>
              <a:t>motived this presentation. </a:t>
            </a:r>
          </a:p>
        </p:txBody>
      </p:sp>
    </p:spTree>
    <p:extLst>
      <p:ext uri="{BB962C8B-B14F-4D97-AF65-F5344CB8AC3E}">
        <p14:creationId xmlns:p14="http://schemas.microsoft.com/office/powerpoint/2010/main" val="23037370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Counties of Interior States</a:t>
            </a:r>
            <a:endParaRPr lang="en-US" dirty="0"/>
          </a:p>
        </p:txBody>
      </p:sp>
      <p:pic>
        <p:nvPicPr>
          <p:cNvPr id="4" name="Picture 3"/>
          <p:cNvPicPr>
            <a:picLocks noChangeAspect="1"/>
          </p:cNvPicPr>
          <p:nvPr/>
        </p:nvPicPr>
        <p:blipFill>
          <a:blip r:embed="rId2"/>
          <a:stretch>
            <a:fillRect/>
          </a:stretch>
        </p:blipFill>
        <p:spPr>
          <a:xfrm>
            <a:off x="2265485" y="1802627"/>
            <a:ext cx="7590692" cy="4835352"/>
          </a:xfrm>
          <a:prstGeom prst="rect">
            <a:avLst/>
          </a:prstGeom>
        </p:spPr>
      </p:pic>
    </p:spTree>
    <p:extLst>
      <p:ext uri="{BB962C8B-B14F-4D97-AF65-F5344CB8AC3E}">
        <p14:creationId xmlns:p14="http://schemas.microsoft.com/office/powerpoint/2010/main" val="22286348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2719"/>
            <a:ext cx="10515600" cy="1325563"/>
          </a:xfrm>
        </p:spPr>
        <p:txBody>
          <a:bodyPr/>
          <a:lstStyle/>
          <a:p>
            <a:r>
              <a:rPr lang="en-US" dirty="0" smtClean="0"/>
              <a:t>Moran’s I for Counties of Interior States</a:t>
            </a:r>
            <a:endParaRPr lang="en-US" dirty="0"/>
          </a:p>
        </p:txBody>
      </p:sp>
      <p:pic>
        <p:nvPicPr>
          <p:cNvPr id="4" name="Picture 3"/>
          <p:cNvPicPr/>
          <p:nvPr/>
        </p:nvPicPr>
        <p:blipFill>
          <a:blip r:embed="rId2"/>
          <a:stretch>
            <a:fillRect/>
          </a:stretch>
        </p:blipFill>
        <p:spPr>
          <a:xfrm>
            <a:off x="3361268" y="1126062"/>
            <a:ext cx="5918199" cy="5586984"/>
          </a:xfrm>
          <a:prstGeom prst="rect">
            <a:avLst/>
          </a:prstGeom>
        </p:spPr>
      </p:pic>
    </p:spTree>
    <p:extLst>
      <p:ext uri="{BB962C8B-B14F-4D97-AF65-F5344CB8AC3E}">
        <p14:creationId xmlns:p14="http://schemas.microsoft.com/office/powerpoint/2010/main" val="39848502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9285"/>
            <a:ext cx="10515600" cy="1325563"/>
          </a:xfrm>
        </p:spPr>
        <p:txBody>
          <a:bodyPr/>
          <a:lstStyle/>
          <a:p>
            <a:r>
              <a:rPr lang="en-US" dirty="0" smtClean="0"/>
              <a:t>Counties of Interior States Plus Band of Contingent Counties</a:t>
            </a:r>
            <a:endParaRPr lang="en-US" dirty="0"/>
          </a:p>
        </p:txBody>
      </p:sp>
      <p:pic>
        <p:nvPicPr>
          <p:cNvPr id="4" name="Picture 3"/>
          <p:cNvPicPr>
            <a:picLocks noChangeAspect="1"/>
          </p:cNvPicPr>
          <p:nvPr/>
        </p:nvPicPr>
        <p:blipFill>
          <a:blip r:embed="rId2"/>
          <a:stretch>
            <a:fillRect/>
          </a:stretch>
        </p:blipFill>
        <p:spPr>
          <a:xfrm>
            <a:off x="1922585" y="1497400"/>
            <a:ext cx="8346830" cy="5305138"/>
          </a:xfrm>
          <a:prstGeom prst="rect">
            <a:avLst/>
          </a:prstGeom>
        </p:spPr>
      </p:pic>
    </p:spTree>
    <p:extLst>
      <p:ext uri="{BB962C8B-B14F-4D97-AF65-F5344CB8AC3E}">
        <p14:creationId xmlns:p14="http://schemas.microsoft.com/office/powerpoint/2010/main" val="34432644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4987"/>
            <a:ext cx="10515600" cy="1325563"/>
          </a:xfrm>
        </p:spPr>
        <p:txBody>
          <a:bodyPr/>
          <a:lstStyle/>
          <a:p>
            <a:r>
              <a:rPr lang="en-US" dirty="0" smtClean="0"/>
              <a:t>Moran’s I for Interior Counties plus Band</a:t>
            </a:r>
            <a:endParaRPr lang="en-US" dirty="0"/>
          </a:p>
        </p:txBody>
      </p:sp>
      <p:pic>
        <p:nvPicPr>
          <p:cNvPr id="4" name="Picture 3"/>
          <p:cNvPicPr/>
          <p:nvPr/>
        </p:nvPicPr>
        <p:blipFill>
          <a:blip r:embed="rId2"/>
          <a:stretch>
            <a:fillRect/>
          </a:stretch>
        </p:blipFill>
        <p:spPr>
          <a:xfrm>
            <a:off x="3158066" y="1101088"/>
            <a:ext cx="5926667" cy="5586984"/>
          </a:xfrm>
          <a:prstGeom prst="rect">
            <a:avLst/>
          </a:prstGeom>
        </p:spPr>
      </p:pic>
    </p:spTree>
    <p:extLst>
      <p:ext uri="{BB962C8B-B14F-4D97-AF65-F5344CB8AC3E}">
        <p14:creationId xmlns:p14="http://schemas.microsoft.com/office/powerpoint/2010/main" val="20670828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Edge Effects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31950816"/>
              </p:ext>
            </p:extLst>
          </p:nvPr>
        </p:nvGraphicFramePr>
        <p:xfrm>
          <a:off x="1686757" y="2397545"/>
          <a:ext cx="8753383" cy="2595880"/>
        </p:xfrm>
        <a:graphic>
          <a:graphicData uri="http://schemas.openxmlformats.org/drawingml/2006/table">
            <a:tbl>
              <a:tblPr firstRow="1" bandRow="1">
                <a:tableStyleId>{5C22544A-7EE6-4342-B048-85BDC9FD1C3A}</a:tableStyleId>
              </a:tblPr>
              <a:tblGrid>
                <a:gridCol w="3488925">
                  <a:extLst>
                    <a:ext uri="{9D8B030D-6E8A-4147-A177-3AD203B41FA5}">
                      <a16:colId xmlns:a16="http://schemas.microsoft.com/office/drawing/2014/main" val="156483660"/>
                    </a:ext>
                  </a:extLst>
                </a:gridCol>
                <a:gridCol w="1509203">
                  <a:extLst>
                    <a:ext uri="{9D8B030D-6E8A-4147-A177-3AD203B41FA5}">
                      <a16:colId xmlns:a16="http://schemas.microsoft.com/office/drawing/2014/main" val="741159598"/>
                    </a:ext>
                  </a:extLst>
                </a:gridCol>
                <a:gridCol w="1566909">
                  <a:extLst>
                    <a:ext uri="{9D8B030D-6E8A-4147-A177-3AD203B41FA5}">
                      <a16:colId xmlns:a16="http://schemas.microsoft.com/office/drawing/2014/main" val="3518237595"/>
                    </a:ext>
                  </a:extLst>
                </a:gridCol>
                <a:gridCol w="2188346">
                  <a:extLst>
                    <a:ext uri="{9D8B030D-6E8A-4147-A177-3AD203B41FA5}">
                      <a16:colId xmlns:a16="http://schemas.microsoft.com/office/drawing/2014/main" val="1078511038"/>
                    </a:ext>
                  </a:extLst>
                </a:gridCol>
              </a:tblGrid>
              <a:tr h="370840">
                <a:tc>
                  <a:txBody>
                    <a:bodyPr/>
                    <a:lstStyle/>
                    <a:p>
                      <a:r>
                        <a:rPr lang="en-US" dirty="0" smtClean="0"/>
                        <a:t>Geography</a:t>
                      </a:r>
                      <a:endParaRPr lang="en-US" dirty="0"/>
                    </a:p>
                  </a:txBody>
                  <a:tcPr/>
                </a:tc>
                <a:tc>
                  <a:txBody>
                    <a:bodyPr/>
                    <a:lstStyle/>
                    <a:p>
                      <a:r>
                        <a:rPr lang="en-US" dirty="0" smtClean="0"/>
                        <a:t>N of Entities</a:t>
                      </a:r>
                      <a:endParaRPr lang="en-US" dirty="0"/>
                    </a:p>
                  </a:txBody>
                  <a:tcPr/>
                </a:tc>
                <a:tc>
                  <a:txBody>
                    <a:bodyPr/>
                    <a:lstStyle/>
                    <a:p>
                      <a:r>
                        <a:rPr lang="en-US" dirty="0" smtClean="0"/>
                        <a:t>Moran’s I</a:t>
                      </a:r>
                      <a:endParaRPr lang="en-US" dirty="0"/>
                    </a:p>
                  </a:txBody>
                  <a:tcPr/>
                </a:tc>
                <a:tc>
                  <a:txBody>
                    <a:bodyPr/>
                    <a:lstStyle/>
                    <a:p>
                      <a:r>
                        <a:rPr lang="en-US" dirty="0" smtClean="0"/>
                        <a:t>Z value</a:t>
                      </a:r>
                      <a:r>
                        <a:rPr lang="en-US" baseline="0" dirty="0" smtClean="0"/>
                        <a:t> (</a:t>
                      </a:r>
                      <a:r>
                        <a:rPr lang="en-US" dirty="0" smtClean="0"/>
                        <a:t>Significance)</a:t>
                      </a:r>
                      <a:endParaRPr lang="en-US" dirty="0"/>
                    </a:p>
                  </a:txBody>
                  <a:tcPr/>
                </a:tc>
                <a:extLst>
                  <a:ext uri="{0D108BD9-81ED-4DB2-BD59-A6C34878D82A}">
                    <a16:rowId xmlns:a16="http://schemas.microsoft.com/office/drawing/2014/main" val="10809578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Contiguous States</a:t>
                      </a:r>
                    </a:p>
                  </a:txBody>
                  <a:tcPr/>
                </a:tc>
                <a:tc>
                  <a:txBody>
                    <a:bodyPr/>
                    <a:lstStyle/>
                    <a:p>
                      <a:r>
                        <a:rPr lang="en-US" dirty="0" smtClean="0"/>
                        <a:t>49</a:t>
                      </a:r>
                      <a:endParaRPr lang="en-US" dirty="0"/>
                    </a:p>
                  </a:txBody>
                  <a:tcPr/>
                </a:tc>
                <a:tc>
                  <a:txBody>
                    <a:bodyPr/>
                    <a:lstStyle/>
                    <a:p>
                      <a:r>
                        <a:rPr lang="en-US" dirty="0" smtClean="0"/>
                        <a:t>0.33</a:t>
                      </a:r>
                      <a:endParaRPr lang="en-US" dirty="0"/>
                    </a:p>
                  </a:txBody>
                  <a:tcPr/>
                </a:tc>
                <a:tc>
                  <a:txBody>
                    <a:bodyPr/>
                    <a:lstStyle/>
                    <a:p>
                      <a:r>
                        <a:rPr lang="en-US" dirty="0" smtClean="0"/>
                        <a:t>3.72         p&lt;.001</a:t>
                      </a:r>
                      <a:endParaRPr lang="en-US" dirty="0"/>
                    </a:p>
                  </a:txBody>
                  <a:tcPr/>
                </a:tc>
                <a:extLst>
                  <a:ext uri="{0D108BD9-81ED-4DB2-BD59-A6C34878D82A}">
                    <a16:rowId xmlns:a16="http://schemas.microsoft.com/office/drawing/2014/main" val="9891672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“Interior” States</a:t>
                      </a:r>
                    </a:p>
                  </a:txBody>
                  <a:tcPr/>
                </a:tc>
                <a:tc>
                  <a:txBody>
                    <a:bodyPr/>
                    <a:lstStyle/>
                    <a:p>
                      <a:r>
                        <a:rPr lang="en-US" dirty="0" smtClean="0"/>
                        <a:t>16</a:t>
                      </a:r>
                      <a:endParaRPr lang="en-US" dirty="0"/>
                    </a:p>
                  </a:txBody>
                  <a:tcPr/>
                </a:tc>
                <a:tc>
                  <a:txBody>
                    <a:bodyPr/>
                    <a:lstStyle/>
                    <a:p>
                      <a:r>
                        <a:rPr lang="en-US" dirty="0" smtClean="0"/>
                        <a:t>0.45</a:t>
                      </a:r>
                      <a:endParaRPr lang="en-US" dirty="0"/>
                    </a:p>
                  </a:txBody>
                  <a:tcPr/>
                </a:tc>
                <a:tc>
                  <a:txBody>
                    <a:bodyPr/>
                    <a:lstStyle/>
                    <a:p>
                      <a:endParaRPr lang="en-US"/>
                    </a:p>
                  </a:txBody>
                  <a:tcPr/>
                </a:tc>
                <a:extLst>
                  <a:ext uri="{0D108BD9-81ED-4DB2-BD59-A6C34878D82A}">
                    <a16:rowId xmlns:a16="http://schemas.microsoft.com/office/drawing/2014/main" val="24102662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Counties of Contiguous</a:t>
                      </a:r>
                      <a:r>
                        <a:rPr lang="en-US" baseline="0" dirty="0" smtClean="0"/>
                        <a:t> States</a:t>
                      </a:r>
                      <a:endParaRPr lang="en-US" dirty="0" smtClean="0"/>
                    </a:p>
                  </a:txBody>
                  <a:tcPr/>
                </a:tc>
                <a:tc>
                  <a:txBody>
                    <a:bodyPr/>
                    <a:lstStyle/>
                    <a:p>
                      <a:endParaRPr lang="en-US" dirty="0"/>
                    </a:p>
                  </a:txBody>
                  <a:tcPr/>
                </a:tc>
                <a:tc>
                  <a:txBody>
                    <a:bodyPr/>
                    <a:lstStyle/>
                    <a:p>
                      <a:r>
                        <a:rPr lang="en-US" dirty="0" smtClean="0"/>
                        <a:t>0.29</a:t>
                      </a:r>
                      <a:endParaRPr lang="en-US" dirty="0"/>
                    </a:p>
                  </a:txBody>
                  <a:tcPr/>
                </a:tc>
                <a:tc>
                  <a:txBody>
                    <a:bodyPr/>
                    <a:lstStyle/>
                    <a:p>
                      <a:r>
                        <a:rPr lang="en-US" dirty="0" smtClean="0"/>
                        <a:t>27.55        p&lt;.001</a:t>
                      </a:r>
                      <a:endParaRPr lang="en-US" dirty="0"/>
                    </a:p>
                  </a:txBody>
                  <a:tcPr/>
                </a:tc>
                <a:extLst>
                  <a:ext uri="{0D108BD9-81ED-4DB2-BD59-A6C34878D82A}">
                    <a16:rowId xmlns:a16="http://schemas.microsoft.com/office/drawing/2014/main" val="3520159314"/>
                  </a:ext>
                </a:extLst>
              </a:tr>
              <a:tr h="370840">
                <a:tc>
                  <a:txBody>
                    <a:bodyPr/>
                    <a:lstStyle/>
                    <a:p>
                      <a:r>
                        <a:rPr lang="en-US" dirty="0" smtClean="0"/>
                        <a:t>“Interior” Counties</a:t>
                      </a:r>
                      <a:endParaRPr lang="en-US" dirty="0"/>
                    </a:p>
                  </a:txBody>
                  <a:tcPr/>
                </a:tc>
                <a:tc>
                  <a:txBody>
                    <a:bodyPr/>
                    <a:lstStyle/>
                    <a:p>
                      <a:endParaRPr lang="en-US" dirty="0"/>
                    </a:p>
                  </a:txBody>
                  <a:tcPr/>
                </a:tc>
                <a:tc>
                  <a:txBody>
                    <a:bodyPr/>
                    <a:lstStyle/>
                    <a:p>
                      <a:r>
                        <a:rPr lang="en-US" dirty="0" smtClean="0"/>
                        <a:t>0.45</a:t>
                      </a:r>
                      <a:endParaRPr lang="en-US" dirty="0"/>
                    </a:p>
                  </a:txBody>
                  <a:tcPr/>
                </a:tc>
                <a:tc>
                  <a:txBody>
                    <a:bodyPr/>
                    <a:lstStyle/>
                    <a:p>
                      <a:endParaRPr lang="en-US" dirty="0"/>
                    </a:p>
                  </a:txBody>
                  <a:tcPr/>
                </a:tc>
                <a:extLst>
                  <a:ext uri="{0D108BD9-81ED-4DB2-BD59-A6C34878D82A}">
                    <a16:rowId xmlns:a16="http://schemas.microsoft.com/office/drawing/2014/main" val="3335880293"/>
                  </a:ext>
                </a:extLst>
              </a:tr>
              <a:tr h="370840">
                <a:tc>
                  <a:txBody>
                    <a:bodyPr/>
                    <a:lstStyle/>
                    <a:p>
                      <a:r>
                        <a:rPr lang="en-US" dirty="0" smtClean="0"/>
                        <a:t>“Interior” Counties plus Band1</a:t>
                      </a:r>
                      <a:endParaRPr lang="en-US" dirty="0"/>
                    </a:p>
                  </a:txBody>
                  <a:tcPr/>
                </a:tc>
                <a:tc>
                  <a:txBody>
                    <a:bodyPr/>
                    <a:lstStyle/>
                    <a:p>
                      <a:endParaRPr lang="en-US" dirty="0"/>
                    </a:p>
                  </a:txBody>
                  <a:tcPr/>
                </a:tc>
                <a:tc>
                  <a:txBody>
                    <a:bodyPr/>
                    <a:lstStyle/>
                    <a:p>
                      <a:r>
                        <a:rPr lang="en-US" dirty="0" smtClean="0"/>
                        <a:t>0.26</a:t>
                      </a:r>
                      <a:endParaRPr lang="en-US" dirty="0"/>
                    </a:p>
                  </a:txBody>
                  <a:tcPr/>
                </a:tc>
                <a:tc>
                  <a:txBody>
                    <a:bodyPr/>
                    <a:lstStyle/>
                    <a:p>
                      <a:r>
                        <a:rPr lang="en-US" smtClean="0"/>
                        <a:t>16.68        p&lt;.001       </a:t>
                      </a:r>
                      <a:endParaRPr lang="en-US" dirty="0"/>
                    </a:p>
                  </a:txBody>
                  <a:tcPr/>
                </a:tc>
                <a:extLst>
                  <a:ext uri="{0D108BD9-81ED-4DB2-BD59-A6C34878D82A}">
                    <a16:rowId xmlns:a16="http://schemas.microsoft.com/office/drawing/2014/main" val="728331439"/>
                  </a:ext>
                </a:extLst>
              </a:tr>
              <a:tr h="370840">
                <a:tc>
                  <a:txBody>
                    <a:bodyPr/>
                    <a:lstStyle/>
                    <a:p>
                      <a:r>
                        <a:rPr lang="en-US" dirty="0" smtClean="0"/>
                        <a:t>Subcounty of Coterminous</a:t>
                      </a:r>
                      <a:r>
                        <a:rPr lang="en-US" baseline="0" dirty="0" smtClean="0"/>
                        <a:t> States</a:t>
                      </a:r>
                      <a:endParaRPr lang="en-US" dirty="0"/>
                    </a:p>
                  </a:txBody>
                  <a:tcPr/>
                </a:tc>
                <a:tc>
                  <a:txBody>
                    <a:bodyPr/>
                    <a:lstStyle/>
                    <a:p>
                      <a:endParaRPr lang="en-US" dirty="0"/>
                    </a:p>
                  </a:txBody>
                  <a:tcPr/>
                </a:tc>
                <a:tc>
                  <a:txBody>
                    <a:bodyPr/>
                    <a:lstStyle/>
                    <a:p>
                      <a:r>
                        <a:rPr lang="en-US" dirty="0" smtClean="0"/>
                        <a:t>0.26</a:t>
                      </a:r>
                      <a:endParaRPr lang="en-US" dirty="0"/>
                    </a:p>
                  </a:txBody>
                  <a:tcPr/>
                </a:tc>
                <a:tc>
                  <a:txBody>
                    <a:bodyPr/>
                    <a:lstStyle/>
                    <a:p>
                      <a:r>
                        <a:rPr lang="en-US" dirty="0" smtClean="0"/>
                        <a:t>81.63        p&lt;.001</a:t>
                      </a:r>
                      <a:endParaRPr lang="en-US" dirty="0"/>
                    </a:p>
                  </a:txBody>
                  <a:tcPr/>
                </a:tc>
                <a:extLst>
                  <a:ext uri="{0D108BD9-81ED-4DB2-BD59-A6C34878D82A}">
                    <a16:rowId xmlns:a16="http://schemas.microsoft.com/office/drawing/2014/main" val="3463508230"/>
                  </a:ext>
                </a:extLst>
              </a:tr>
            </a:tbl>
          </a:graphicData>
        </a:graphic>
      </p:graphicFrame>
    </p:spTree>
    <p:extLst>
      <p:ext uri="{BB962C8B-B14F-4D97-AF65-F5344CB8AC3E}">
        <p14:creationId xmlns:p14="http://schemas.microsoft.com/office/powerpoint/2010/main" val="1939415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5788"/>
            <a:ext cx="10515600" cy="1325563"/>
          </a:xfrm>
        </p:spPr>
        <p:txBody>
          <a:bodyPr/>
          <a:lstStyle/>
          <a:p>
            <a:r>
              <a:rPr lang="en-US" dirty="0" smtClean="0"/>
              <a:t>Introduction</a:t>
            </a:r>
            <a:endParaRPr lang="en-US" dirty="0"/>
          </a:p>
        </p:txBody>
      </p:sp>
      <p:sp>
        <p:nvSpPr>
          <p:cNvPr id="3" name="Content Placeholder 2"/>
          <p:cNvSpPr>
            <a:spLocks noGrp="1"/>
          </p:cNvSpPr>
          <p:nvPr>
            <p:ph idx="1"/>
          </p:nvPr>
        </p:nvSpPr>
        <p:spPr>
          <a:xfrm>
            <a:off x="838200" y="1439333"/>
            <a:ext cx="10515600" cy="4953000"/>
          </a:xfrm>
        </p:spPr>
        <p:txBody>
          <a:bodyPr>
            <a:normAutofit/>
          </a:bodyPr>
          <a:lstStyle/>
          <a:p>
            <a:r>
              <a:rPr lang="en-US" dirty="0" smtClean="0"/>
              <a:t>Specifically, the question being asked is: If Gini Indices</a:t>
            </a:r>
          </a:p>
          <a:p>
            <a:pPr marL="914400" lvl="1" indent="-457200">
              <a:buFont typeface="+mj-lt"/>
              <a:buAutoNum type="arabicPeriod"/>
            </a:pPr>
            <a:r>
              <a:rPr lang="en-US" sz="2600" dirty="0" smtClean="0"/>
              <a:t>are the main measure of (money) income inequality we use, and </a:t>
            </a:r>
          </a:p>
          <a:p>
            <a:pPr marL="914400" lvl="1" indent="-457200">
              <a:buFont typeface="+mj-lt"/>
              <a:buAutoNum type="arabicPeriod"/>
            </a:pPr>
            <a:r>
              <a:rPr lang="en-US" sz="2600" dirty="0"/>
              <a:t>t</a:t>
            </a:r>
            <a:r>
              <a:rPr lang="en-US" sz="2600" dirty="0" smtClean="0"/>
              <a:t>heir reliability</a:t>
            </a:r>
            <a:r>
              <a:rPr lang="en-US" sz="2600" dirty="0" smtClean="0"/>
              <a:t> deceases </a:t>
            </a:r>
            <a:r>
              <a:rPr lang="en-US" sz="2600" dirty="0" smtClean="0"/>
              <a:t>with smaller geographic areas, </a:t>
            </a:r>
            <a:r>
              <a:rPr lang="en-US" sz="2600" dirty="0" smtClean="0"/>
              <a:t>but</a:t>
            </a:r>
            <a:endParaRPr lang="en-US" sz="2600" dirty="0" smtClean="0"/>
          </a:p>
          <a:p>
            <a:pPr marL="914400" lvl="1" indent="-457200">
              <a:buFont typeface="+mj-lt"/>
              <a:buAutoNum type="arabicPeriod"/>
            </a:pPr>
            <a:r>
              <a:rPr lang="en-US" sz="2600" dirty="0" smtClean="0"/>
              <a:t>their reliability can’t be readily improved through “simple” manipulation, and </a:t>
            </a:r>
          </a:p>
          <a:p>
            <a:pPr marL="914400" lvl="1" indent="-457200">
              <a:buFont typeface="+mj-lt"/>
              <a:buAutoNum type="arabicPeriod"/>
            </a:pPr>
            <a:r>
              <a:rPr lang="en-US" sz="2600" dirty="0" smtClean="0"/>
              <a:t>we are stuck with what is available in census summary tables,</a:t>
            </a:r>
          </a:p>
          <a:p>
            <a:pPr marL="914400" lvl="1" indent="-457200">
              <a:buFont typeface="+mj-lt"/>
              <a:buAutoNum type="arabicPeriod"/>
            </a:pPr>
            <a:r>
              <a:rPr lang="en-US" sz="2600" dirty="0"/>
              <a:t>t</a:t>
            </a:r>
            <a:r>
              <a:rPr lang="en-US" sz="2600" dirty="0" smtClean="0"/>
              <a:t>hen what level of geography is optimal to </a:t>
            </a:r>
            <a:r>
              <a:rPr lang="en-US" sz="2600" dirty="0" smtClean="0"/>
              <a:t>understanding and asserting </a:t>
            </a:r>
            <a:r>
              <a:rPr lang="en-US" sz="2600" dirty="0" smtClean="0"/>
              <a:t>the extent of income inequality.</a:t>
            </a:r>
          </a:p>
          <a:p>
            <a:r>
              <a:rPr lang="en-US" dirty="0" smtClean="0"/>
              <a:t>Geographers and spatial analysts refer to this a Modifiable Areal Unit Problem (MAUP)—i.e. you get different results for the same phenomenon depending on the areal unit analyzed.</a:t>
            </a:r>
            <a:endParaRPr lang="en-US" dirty="0"/>
          </a:p>
          <a:p>
            <a:endParaRPr lang="en-US" dirty="0"/>
          </a:p>
        </p:txBody>
      </p:sp>
    </p:spTree>
    <p:extLst>
      <p:ext uri="{BB962C8B-B14F-4D97-AF65-F5344CB8AC3E}">
        <p14:creationId xmlns:p14="http://schemas.microsoft.com/office/powerpoint/2010/main" val="3377286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5788"/>
            <a:ext cx="10515600" cy="1325563"/>
          </a:xfrm>
        </p:spPr>
        <p:txBody>
          <a:bodyPr/>
          <a:lstStyle/>
          <a:p>
            <a:r>
              <a:rPr lang="en-US" dirty="0" smtClean="0"/>
              <a:t>Introduction</a:t>
            </a:r>
            <a:endParaRPr lang="en-US" dirty="0"/>
          </a:p>
        </p:txBody>
      </p:sp>
      <p:sp>
        <p:nvSpPr>
          <p:cNvPr id="3" name="Content Placeholder 2"/>
          <p:cNvSpPr>
            <a:spLocks noGrp="1"/>
          </p:cNvSpPr>
          <p:nvPr>
            <p:ph idx="1"/>
          </p:nvPr>
        </p:nvSpPr>
        <p:spPr>
          <a:xfrm>
            <a:off x="838200" y="1439333"/>
            <a:ext cx="10515600" cy="4953000"/>
          </a:xfrm>
        </p:spPr>
        <p:txBody>
          <a:bodyPr>
            <a:normAutofit lnSpcReduction="10000"/>
          </a:bodyPr>
          <a:lstStyle/>
          <a:p>
            <a:r>
              <a:rPr lang="en-US" dirty="0" smtClean="0"/>
              <a:t>Spatial analysts recognize that </a:t>
            </a:r>
            <a:r>
              <a:rPr lang="en-US" dirty="0" smtClean="0"/>
              <a:t>when </a:t>
            </a:r>
            <a:r>
              <a:rPr lang="en-US" dirty="0" smtClean="0"/>
              <a:t>some underlying statistical processes, </a:t>
            </a:r>
            <a:r>
              <a:rPr lang="en-US" dirty="0"/>
              <a:t>like </a:t>
            </a:r>
            <a:r>
              <a:rPr lang="en-US" dirty="0" smtClean="0"/>
              <a:t>those that produce income inequality in a population, act independently of an arbitrary political or statistical unit to which the responses are assigned (e.g. a census tract, county or state), those processes </a:t>
            </a:r>
            <a:r>
              <a:rPr lang="en-US" dirty="0"/>
              <a:t>and statistics </a:t>
            </a:r>
            <a:r>
              <a:rPr lang="en-US" dirty="0" smtClean="0"/>
              <a:t>are:</a:t>
            </a:r>
          </a:p>
          <a:p>
            <a:pPr marL="914400" lvl="1" indent="-457200">
              <a:buFont typeface="+mj-lt"/>
              <a:buAutoNum type="arabicPeriod"/>
            </a:pPr>
            <a:r>
              <a:rPr lang="en-US" sz="2600" dirty="0" smtClean="0"/>
              <a:t>unstable </a:t>
            </a:r>
            <a:r>
              <a:rPr lang="en-US" sz="2600" dirty="0"/>
              <a:t>through </a:t>
            </a:r>
            <a:r>
              <a:rPr lang="en-US" sz="2600" dirty="0" smtClean="0"/>
              <a:t>time</a:t>
            </a:r>
            <a:endParaRPr lang="en-US" sz="2600" dirty="0"/>
          </a:p>
          <a:p>
            <a:pPr marL="914400" lvl="1" indent="-457200">
              <a:buFont typeface="+mj-lt"/>
              <a:buAutoNum type="arabicPeriod"/>
            </a:pPr>
            <a:r>
              <a:rPr lang="en-US" sz="2600" dirty="0" smtClean="0"/>
              <a:t>not likely to be the best or even accurate representation of the underlying dynamics</a:t>
            </a:r>
          </a:p>
          <a:p>
            <a:pPr marL="914400" lvl="1" indent="-457200">
              <a:buFont typeface="+mj-lt"/>
              <a:buAutoNum type="arabicPeriod"/>
            </a:pPr>
            <a:r>
              <a:rPr lang="en-US" sz="2600" dirty="0" smtClean="0"/>
              <a:t>aggregation and summary measures of the individual responses may be biased.</a:t>
            </a:r>
            <a:endParaRPr lang="en-US" sz="2600" dirty="0" smtClean="0"/>
          </a:p>
          <a:p>
            <a:r>
              <a:rPr lang="en-US" dirty="0" smtClean="0"/>
              <a:t>The </a:t>
            </a:r>
            <a:r>
              <a:rPr lang="en-US" dirty="0" smtClean="0"/>
              <a:t>first part of this paper attempts to uncover the extent of that possible bias when we examine income inequality across a landscape like the coterminous United States—what are called “scale effects.”</a:t>
            </a:r>
            <a:endParaRPr lang="en-US" dirty="0"/>
          </a:p>
          <a:p>
            <a:endParaRPr lang="en-US" dirty="0"/>
          </a:p>
        </p:txBody>
      </p:sp>
    </p:spTree>
    <p:extLst>
      <p:ext uri="{BB962C8B-B14F-4D97-AF65-F5344CB8AC3E}">
        <p14:creationId xmlns:p14="http://schemas.microsoft.com/office/powerpoint/2010/main" val="2412252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3455"/>
            <a:ext cx="10515600" cy="1184280"/>
          </a:xfrm>
        </p:spPr>
        <p:txBody>
          <a:bodyPr/>
          <a:lstStyle/>
          <a:p>
            <a:r>
              <a:rPr lang="en-US" dirty="0" smtClean="0"/>
              <a:t>Background</a:t>
            </a:r>
            <a:endParaRPr lang="en-US" dirty="0"/>
          </a:p>
        </p:txBody>
      </p:sp>
      <p:sp>
        <p:nvSpPr>
          <p:cNvPr id="3" name="Content Placeholder 2"/>
          <p:cNvSpPr>
            <a:spLocks noGrp="1"/>
          </p:cNvSpPr>
          <p:nvPr>
            <p:ph idx="1"/>
          </p:nvPr>
        </p:nvSpPr>
        <p:spPr>
          <a:xfrm>
            <a:off x="838200" y="1337734"/>
            <a:ext cx="10515600" cy="5291666"/>
          </a:xfrm>
        </p:spPr>
        <p:txBody>
          <a:bodyPr>
            <a:normAutofit/>
          </a:bodyPr>
          <a:lstStyle/>
          <a:p>
            <a:r>
              <a:rPr lang="en-US" dirty="0" smtClean="0"/>
              <a:t>MAUP really consists </a:t>
            </a:r>
            <a:r>
              <a:rPr lang="en-US" dirty="0"/>
              <a:t>of two components: one is the scale problem </a:t>
            </a:r>
            <a:r>
              <a:rPr lang="en-US" dirty="0" smtClean="0"/>
              <a:t>(aggregation problem) </a:t>
            </a:r>
            <a:r>
              <a:rPr lang="en-US" dirty="0"/>
              <a:t>and the other is the grouping or zoning problem. </a:t>
            </a:r>
            <a:endParaRPr lang="en-US" dirty="0" smtClean="0"/>
          </a:p>
          <a:p>
            <a:r>
              <a:rPr lang="en-US" dirty="0"/>
              <a:t>We will address the scale issue first</a:t>
            </a:r>
            <a:r>
              <a:rPr lang="en-US" dirty="0" smtClean="0"/>
              <a:t>.  If time permits we will look at spatial clustering as a way to address zoning.</a:t>
            </a:r>
          </a:p>
          <a:p>
            <a:r>
              <a:rPr lang="en-US" dirty="0"/>
              <a:t>To examine scale effects, researchers </a:t>
            </a:r>
            <a:r>
              <a:rPr lang="en-US" dirty="0" smtClean="0"/>
              <a:t>employ </a:t>
            </a:r>
            <a:r>
              <a:rPr lang="en-US" dirty="0"/>
              <a:t>maps to </a:t>
            </a:r>
            <a:r>
              <a:rPr lang="en-US" dirty="0" smtClean="0"/>
              <a:t>visualize </a:t>
            </a:r>
            <a:r>
              <a:rPr lang="en-US" dirty="0"/>
              <a:t>the </a:t>
            </a:r>
            <a:r>
              <a:rPr lang="en-US" dirty="0" smtClean="0"/>
              <a:t>spatial distribution of a phenomenon </a:t>
            </a:r>
            <a:r>
              <a:rPr lang="en-US" dirty="0"/>
              <a:t>of interest, like income inequality, at several different scales (states, counties, subcounty units) and then summarized the values of measures like the Gini Index at those different geographic levels. </a:t>
            </a:r>
          </a:p>
          <a:p>
            <a:r>
              <a:rPr lang="en-US" dirty="0" smtClean="0"/>
              <a:t>We follow that tradition.</a:t>
            </a:r>
            <a:endParaRPr lang="en-US" dirty="0"/>
          </a:p>
        </p:txBody>
      </p:sp>
    </p:spTree>
    <p:extLst>
      <p:ext uri="{BB962C8B-B14F-4D97-AF65-F5344CB8AC3E}">
        <p14:creationId xmlns:p14="http://schemas.microsoft.com/office/powerpoint/2010/main" val="1629168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470" y="0"/>
            <a:ext cx="8875059" cy="6858000"/>
          </a:xfrm>
          <a:prstGeom prst="rect">
            <a:avLst/>
          </a:prstGeom>
        </p:spPr>
      </p:pic>
    </p:spTree>
    <p:extLst>
      <p:ext uri="{BB962C8B-B14F-4D97-AF65-F5344CB8AC3E}">
        <p14:creationId xmlns:p14="http://schemas.microsoft.com/office/powerpoint/2010/main" val="209922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456268" y="626533"/>
            <a:ext cx="9228666" cy="5613400"/>
          </a:xfrm>
          <a:prstGeom prst="rect">
            <a:avLst/>
          </a:prstGeom>
        </p:spPr>
      </p:pic>
    </p:spTree>
    <p:extLst>
      <p:ext uri="{BB962C8B-B14F-4D97-AF65-F5344CB8AC3E}">
        <p14:creationId xmlns:p14="http://schemas.microsoft.com/office/powerpoint/2010/main" val="1857851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8741"/>
          </a:xfrm>
        </p:spPr>
        <p:txBody>
          <a:bodyPr/>
          <a:lstStyle/>
          <a:p>
            <a:r>
              <a:rPr lang="en-US" dirty="0" smtClean="0"/>
              <a:t>States with the Highest Gini Index</a:t>
            </a:r>
            <a:endParaRPr lang="en-US" dirty="0"/>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828800" y="1611819"/>
            <a:ext cx="8449728" cy="1927248"/>
          </a:xfrm>
          <a:prstGeom prst="rect">
            <a:avLst/>
          </a:prstGeom>
        </p:spPr>
      </p:pic>
      <p:sp>
        <p:nvSpPr>
          <p:cNvPr id="5" name="TextBox 4"/>
          <p:cNvSpPr txBox="1"/>
          <p:nvPr/>
        </p:nvSpPr>
        <p:spPr>
          <a:xfrm>
            <a:off x="3073401" y="1185881"/>
            <a:ext cx="822276" cy="461665"/>
          </a:xfrm>
          <a:prstGeom prst="rect">
            <a:avLst/>
          </a:prstGeom>
          <a:noFill/>
        </p:spPr>
        <p:txBody>
          <a:bodyPr wrap="none" rtlCol="0">
            <a:spAutoFit/>
          </a:bodyPr>
          <a:lstStyle/>
          <a:p>
            <a:r>
              <a:rPr lang="en-US" sz="2400" dirty="0" smtClean="0"/>
              <a:t>State</a:t>
            </a:r>
            <a:endParaRPr lang="en-US" sz="2400" dirty="0"/>
          </a:p>
        </p:txBody>
      </p:sp>
      <p:sp>
        <p:nvSpPr>
          <p:cNvPr id="7" name="TextBox 6"/>
          <p:cNvSpPr txBox="1"/>
          <p:nvPr/>
        </p:nvSpPr>
        <p:spPr>
          <a:xfrm>
            <a:off x="6053664" y="1171981"/>
            <a:ext cx="1778051" cy="461665"/>
          </a:xfrm>
          <a:prstGeom prst="rect">
            <a:avLst/>
          </a:prstGeom>
          <a:noFill/>
        </p:spPr>
        <p:txBody>
          <a:bodyPr wrap="none" rtlCol="0">
            <a:spAutoFit/>
          </a:bodyPr>
          <a:lstStyle/>
          <a:p>
            <a:r>
              <a:rPr lang="en-US" sz="2400" dirty="0" smtClean="0"/>
              <a:t>Gini 2011-15</a:t>
            </a:r>
            <a:endParaRPr lang="en-US" sz="2400" dirty="0"/>
          </a:p>
        </p:txBody>
      </p:sp>
      <p:sp>
        <p:nvSpPr>
          <p:cNvPr id="8" name="TextBox 7"/>
          <p:cNvSpPr txBox="1"/>
          <p:nvPr/>
        </p:nvSpPr>
        <p:spPr>
          <a:xfrm>
            <a:off x="8856134" y="1171980"/>
            <a:ext cx="870751" cy="461665"/>
          </a:xfrm>
          <a:prstGeom prst="rect">
            <a:avLst/>
          </a:prstGeom>
          <a:noFill/>
        </p:spPr>
        <p:txBody>
          <a:bodyPr wrap="none" rtlCol="0">
            <a:spAutoFit/>
          </a:bodyPr>
          <a:lstStyle/>
          <a:p>
            <a:r>
              <a:rPr lang="en-US" sz="2400" dirty="0" smtClean="0"/>
              <a:t>MOE </a:t>
            </a:r>
            <a:endParaRPr lang="en-US" sz="2400" dirty="0"/>
          </a:p>
        </p:txBody>
      </p:sp>
      <p:pic>
        <p:nvPicPr>
          <p:cNvPr id="3" name="Picture 2"/>
          <p:cNvPicPr>
            <a:picLocks noChangeAspect="1"/>
          </p:cNvPicPr>
          <p:nvPr/>
        </p:nvPicPr>
        <p:blipFill>
          <a:blip r:embed="rId3"/>
          <a:stretch>
            <a:fillRect/>
          </a:stretch>
        </p:blipFill>
        <p:spPr>
          <a:xfrm>
            <a:off x="1828800" y="4597359"/>
            <a:ext cx="8519629" cy="1929384"/>
          </a:xfrm>
          <a:prstGeom prst="rect">
            <a:avLst/>
          </a:prstGeom>
        </p:spPr>
      </p:pic>
      <p:sp>
        <p:nvSpPr>
          <p:cNvPr id="9" name="Title 1"/>
          <p:cNvSpPr txBox="1">
            <a:spLocks/>
          </p:cNvSpPr>
          <p:nvPr/>
        </p:nvSpPr>
        <p:spPr>
          <a:xfrm>
            <a:off x="838200" y="3798878"/>
            <a:ext cx="10515600" cy="9387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States with the Lowest Gini Index</a:t>
            </a:r>
            <a:endParaRPr lang="en-US" dirty="0"/>
          </a:p>
        </p:txBody>
      </p:sp>
    </p:spTree>
    <p:extLst>
      <p:ext uri="{BB962C8B-B14F-4D97-AF65-F5344CB8AC3E}">
        <p14:creationId xmlns:p14="http://schemas.microsoft.com/office/powerpoint/2010/main" val="1572045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1504</TotalTime>
  <Words>1150</Words>
  <Application>Microsoft Office PowerPoint</Application>
  <PresentationFormat>Widescreen</PresentationFormat>
  <Paragraphs>154</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A Spatial Analysis of Income Inequality</vt:lpstr>
      <vt:lpstr>Introduction</vt:lpstr>
      <vt:lpstr>Introduction</vt:lpstr>
      <vt:lpstr>Introduction</vt:lpstr>
      <vt:lpstr>Introduction</vt:lpstr>
      <vt:lpstr>Background</vt:lpstr>
      <vt:lpstr>PowerPoint Presentation</vt:lpstr>
      <vt:lpstr>PowerPoint Presentation</vt:lpstr>
      <vt:lpstr>States with the Highest Gini Index</vt:lpstr>
      <vt:lpstr>PowerPoint Presentation</vt:lpstr>
      <vt:lpstr>PowerPoint Presentation</vt:lpstr>
      <vt:lpstr>Counties with the Highest Gini Index</vt:lpstr>
      <vt:lpstr>PowerPoint Presentation</vt:lpstr>
      <vt:lpstr>PowerPoint Presentation</vt:lpstr>
      <vt:lpstr>County Subunits with Highest Gini Index</vt:lpstr>
      <vt:lpstr>Summary of Statistical Properties Revealed at Different Geographic Scales</vt:lpstr>
      <vt:lpstr>A Closer Look at Consistency of Gini</vt:lpstr>
      <vt:lpstr>New York Gini=0.508</vt:lpstr>
      <vt:lpstr>Connecticut Gini =0.493</vt:lpstr>
      <vt:lpstr>Louisiana Gini=0.488</vt:lpstr>
      <vt:lpstr>California Gini = 0.486 </vt:lpstr>
      <vt:lpstr>Wyoming Gini=0.422</vt:lpstr>
      <vt:lpstr>Utah Gini = 0.4259</vt:lpstr>
      <vt:lpstr>New Hampshire Gini = 0.4359</vt:lpstr>
      <vt:lpstr>Solutions to the MAUP Scale Problem</vt:lpstr>
      <vt:lpstr>Edge Effects and Spatial Autocorrelation</vt:lpstr>
      <vt:lpstr>Moran’s I for Coterminous States</vt:lpstr>
      <vt:lpstr>Moran’s I for Counties of Coterminous States</vt:lpstr>
      <vt:lpstr>Moran’s I for Subcounty of Coterminous States</vt:lpstr>
      <vt:lpstr>Counties of Interior States</vt:lpstr>
      <vt:lpstr>Moran’s I for Counties of Interior States</vt:lpstr>
      <vt:lpstr>Counties of Interior States Plus Band of Contingent Counties</vt:lpstr>
      <vt:lpstr>Moran’s I for Interior Counties plus Band</vt:lpstr>
      <vt:lpstr>Summary of Edge Effects</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Spatial Analysis of Income Inequality</dc:title>
  <dc:creator>Joe Douglas Francis</dc:creator>
  <cp:lastModifiedBy>Joe Douglas Francis</cp:lastModifiedBy>
  <cp:revision>93</cp:revision>
  <dcterms:created xsi:type="dcterms:W3CDTF">2016-12-30T19:23:20Z</dcterms:created>
  <dcterms:modified xsi:type="dcterms:W3CDTF">2017-01-13T16:13:21Z</dcterms:modified>
</cp:coreProperties>
</file>