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81" r:id="rId2"/>
    <p:sldId id="256" r:id="rId3"/>
    <p:sldId id="259" r:id="rId4"/>
    <p:sldId id="287" r:id="rId5"/>
    <p:sldId id="289" r:id="rId6"/>
    <p:sldId id="282" r:id="rId7"/>
    <p:sldId id="283" r:id="rId8"/>
    <p:sldId id="284" r:id="rId9"/>
    <p:sldId id="285" r:id="rId10"/>
    <p:sldId id="299" r:id="rId11"/>
    <p:sldId id="300" r:id="rId12"/>
    <p:sldId id="297" r:id="rId13"/>
    <p:sldId id="298" r:id="rId14"/>
    <p:sldId id="306" r:id="rId15"/>
    <p:sldId id="301" r:id="rId16"/>
    <p:sldId id="302" r:id="rId17"/>
    <p:sldId id="303" r:id="rId18"/>
    <p:sldId id="304" r:id="rId19"/>
    <p:sldId id="307" r:id="rId20"/>
    <p:sldId id="309" r:id="rId21"/>
    <p:sldId id="30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LoPresti" initials="BML" lastIdx="5" clrIdx="0"/>
  <p:cmAuthor id="1" name="Nicole M Seamands" initials="NM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56" d="100"/>
          <a:sy n="56" d="100"/>
        </p:scale>
        <p:origin x="930" y="60"/>
      </p:cViewPr>
      <p:guideLst>
        <p:guide orient="horz" pos="2160"/>
        <p:guide pos="2880"/>
      </p:guideLst>
    </p:cSldViewPr>
  </p:slideViewPr>
  <p:notesTextViewPr>
    <p:cViewPr>
      <p:scale>
        <a:sx n="1" d="1"/>
        <a:sy n="1" d="1"/>
      </p:scale>
      <p:origin x="0" y="0"/>
    </p:cViewPr>
  </p:notesTextViewPr>
  <p:sorterViewPr>
    <p:cViewPr>
      <p:scale>
        <a:sx n="162" d="100"/>
        <a:sy n="162" d="100"/>
      </p:scale>
      <p:origin x="0" y="-201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278955435047049E-2"/>
          <c:y val="0.14535256929192802"/>
          <c:w val="0.90764412207229117"/>
          <c:h val="0.78786698387966225"/>
        </c:manualLayout>
      </c:layout>
      <c:barChart>
        <c:barDir val="col"/>
        <c:grouping val="clustered"/>
        <c:varyColors val="0"/>
        <c:ser>
          <c:idx val="2"/>
          <c:order val="2"/>
          <c:tx>
            <c:v>Birth Cohorts (secondary axis)</c:v>
          </c:tx>
          <c:spPr>
            <a:solidFill>
              <a:schemeClr val="accent4">
                <a:lumMod val="20000"/>
                <a:lumOff val="80000"/>
              </a:schemeClr>
            </a:solidFill>
          </c:spPr>
          <c:invertIfNegative val="0"/>
          <c:dPt>
            <c:idx val="32"/>
            <c:invertIfNegative val="0"/>
            <c:bubble3D val="0"/>
            <c:spPr>
              <a:solidFill>
                <a:schemeClr val="accent4">
                  <a:lumMod val="40000"/>
                  <a:lumOff val="60000"/>
                </a:schemeClr>
              </a:solidFill>
            </c:spPr>
            <c:extLst xmlns:c16r2="http://schemas.microsoft.com/office/drawing/2015/06/chart">
              <c:ext xmlns:c16="http://schemas.microsoft.com/office/drawing/2014/chart" uri="{C3380CC4-5D6E-409C-BE32-E72D297353CC}">
                <c16:uniqueId val="{00000001-2E72-4A33-BC87-71CE7CD0D5C7}"/>
              </c:ext>
            </c:extLst>
          </c:dPt>
          <c:dPt>
            <c:idx val="33"/>
            <c:invertIfNegative val="0"/>
            <c:bubble3D val="0"/>
            <c:spPr>
              <a:solidFill>
                <a:schemeClr val="accent4">
                  <a:lumMod val="40000"/>
                  <a:lumOff val="60000"/>
                </a:schemeClr>
              </a:solidFill>
            </c:spPr>
            <c:extLst xmlns:c16r2="http://schemas.microsoft.com/office/drawing/2015/06/chart">
              <c:ext xmlns:c16="http://schemas.microsoft.com/office/drawing/2014/chart" uri="{C3380CC4-5D6E-409C-BE32-E72D297353CC}">
                <c16:uniqueId val="{00000003-2E72-4A33-BC87-71CE7CD0D5C7}"/>
              </c:ext>
            </c:extLst>
          </c:dPt>
          <c:dPt>
            <c:idx val="34"/>
            <c:invertIfNegative val="0"/>
            <c:bubble3D val="0"/>
            <c:spPr>
              <a:solidFill>
                <a:schemeClr val="accent4">
                  <a:lumMod val="40000"/>
                  <a:lumOff val="60000"/>
                </a:schemeClr>
              </a:solidFill>
            </c:spPr>
            <c:extLst xmlns:c16r2="http://schemas.microsoft.com/office/drawing/2015/06/chart">
              <c:ext xmlns:c16="http://schemas.microsoft.com/office/drawing/2014/chart" uri="{C3380CC4-5D6E-409C-BE32-E72D297353CC}">
                <c16:uniqueId val="{00000005-2E72-4A33-BC87-71CE7CD0D5C7}"/>
              </c:ext>
            </c:extLst>
          </c:dPt>
          <c:dPt>
            <c:idx val="35"/>
            <c:invertIfNegative val="0"/>
            <c:bubble3D val="0"/>
            <c:spPr>
              <a:solidFill>
                <a:schemeClr val="accent4">
                  <a:lumMod val="40000"/>
                  <a:lumOff val="60000"/>
                </a:schemeClr>
              </a:solidFill>
            </c:spPr>
            <c:extLst xmlns:c16r2="http://schemas.microsoft.com/office/drawing/2015/06/chart">
              <c:ext xmlns:c16="http://schemas.microsoft.com/office/drawing/2014/chart" uri="{C3380CC4-5D6E-409C-BE32-E72D297353CC}">
                <c16:uniqueId val="{00000007-2E72-4A33-BC87-71CE7CD0D5C7}"/>
              </c:ext>
            </c:extLst>
          </c:dPt>
          <c:dPt>
            <c:idx val="36"/>
            <c:invertIfNegative val="0"/>
            <c:bubble3D val="0"/>
            <c:spPr>
              <a:solidFill>
                <a:schemeClr val="accent4">
                  <a:lumMod val="40000"/>
                  <a:lumOff val="60000"/>
                </a:schemeClr>
              </a:solidFill>
            </c:spPr>
            <c:extLst xmlns:c16r2="http://schemas.microsoft.com/office/drawing/2015/06/chart">
              <c:ext xmlns:c16="http://schemas.microsoft.com/office/drawing/2014/chart" uri="{C3380CC4-5D6E-409C-BE32-E72D297353CC}">
                <c16:uniqueId val="{00000009-2E72-4A33-BC87-71CE7CD0D5C7}"/>
              </c:ext>
            </c:extLst>
          </c:dPt>
          <c:dPt>
            <c:idx val="37"/>
            <c:invertIfNegative val="0"/>
            <c:bubble3D val="0"/>
            <c:spPr>
              <a:solidFill>
                <a:schemeClr val="accent4">
                  <a:lumMod val="40000"/>
                  <a:lumOff val="60000"/>
                </a:schemeClr>
              </a:solidFill>
            </c:spPr>
            <c:extLst xmlns:c16r2="http://schemas.microsoft.com/office/drawing/2015/06/chart">
              <c:ext xmlns:c16="http://schemas.microsoft.com/office/drawing/2014/chart" uri="{C3380CC4-5D6E-409C-BE32-E72D297353CC}">
                <c16:uniqueId val="{0000000B-2E72-4A33-BC87-71CE7CD0D5C7}"/>
              </c:ext>
            </c:extLst>
          </c:dPt>
          <c:dPt>
            <c:idx val="38"/>
            <c:invertIfNegative val="0"/>
            <c:bubble3D val="0"/>
            <c:spPr>
              <a:solidFill>
                <a:schemeClr val="accent4">
                  <a:lumMod val="40000"/>
                  <a:lumOff val="60000"/>
                </a:schemeClr>
              </a:solidFill>
            </c:spPr>
            <c:extLst xmlns:c16r2="http://schemas.microsoft.com/office/drawing/2015/06/chart">
              <c:ext xmlns:c16="http://schemas.microsoft.com/office/drawing/2014/chart" uri="{C3380CC4-5D6E-409C-BE32-E72D297353CC}">
                <c16:uniqueId val="{0000000D-2E72-4A33-BC87-71CE7CD0D5C7}"/>
              </c:ext>
            </c:extLst>
          </c:dPt>
          <c:dPt>
            <c:idx val="39"/>
            <c:invertIfNegative val="0"/>
            <c:bubble3D val="0"/>
            <c:spPr>
              <a:solidFill>
                <a:schemeClr val="accent4">
                  <a:lumMod val="40000"/>
                  <a:lumOff val="60000"/>
                </a:schemeClr>
              </a:solidFill>
            </c:spPr>
            <c:extLst xmlns:c16r2="http://schemas.microsoft.com/office/drawing/2015/06/chart">
              <c:ext xmlns:c16="http://schemas.microsoft.com/office/drawing/2014/chart" uri="{C3380CC4-5D6E-409C-BE32-E72D297353CC}">
                <c16:uniqueId val="{0000000F-2E72-4A33-BC87-71CE7CD0D5C7}"/>
              </c:ext>
            </c:extLst>
          </c:dPt>
          <c:dPt>
            <c:idx val="40"/>
            <c:invertIfNegative val="0"/>
            <c:bubble3D val="0"/>
            <c:spPr>
              <a:solidFill>
                <a:schemeClr val="accent4">
                  <a:lumMod val="40000"/>
                  <a:lumOff val="60000"/>
                </a:schemeClr>
              </a:solidFill>
            </c:spPr>
            <c:extLst xmlns:c16r2="http://schemas.microsoft.com/office/drawing/2015/06/chart">
              <c:ext xmlns:c16="http://schemas.microsoft.com/office/drawing/2014/chart" uri="{C3380CC4-5D6E-409C-BE32-E72D297353CC}">
                <c16:uniqueId val="{00000011-2E72-4A33-BC87-71CE7CD0D5C7}"/>
              </c:ext>
            </c:extLst>
          </c:dPt>
          <c:dPt>
            <c:idx val="41"/>
            <c:invertIfNegative val="0"/>
            <c:bubble3D val="0"/>
            <c:spPr>
              <a:solidFill>
                <a:schemeClr val="accent4">
                  <a:lumMod val="40000"/>
                  <a:lumOff val="60000"/>
                </a:schemeClr>
              </a:solidFill>
            </c:spPr>
            <c:extLst xmlns:c16r2="http://schemas.microsoft.com/office/drawing/2015/06/chart">
              <c:ext xmlns:c16="http://schemas.microsoft.com/office/drawing/2014/chart" uri="{C3380CC4-5D6E-409C-BE32-E72D297353CC}">
                <c16:uniqueId val="{00000013-2E72-4A33-BC87-71CE7CD0D5C7}"/>
              </c:ext>
            </c:extLst>
          </c:dPt>
          <c:dPt>
            <c:idx val="42"/>
            <c:invertIfNegative val="0"/>
            <c:bubble3D val="0"/>
            <c:spPr>
              <a:solidFill>
                <a:schemeClr val="accent4">
                  <a:lumMod val="40000"/>
                  <a:lumOff val="60000"/>
                </a:schemeClr>
              </a:solidFill>
            </c:spPr>
            <c:extLst xmlns:c16r2="http://schemas.microsoft.com/office/drawing/2015/06/chart">
              <c:ext xmlns:c16="http://schemas.microsoft.com/office/drawing/2014/chart" uri="{C3380CC4-5D6E-409C-BE32-E72D297353CC}">
                <c16:uniqueId val="{00000015-2E72-4A33-BC87-71CE7CD0D5C7}"/>
              </c:ext>
            </c:extLst>
          </c:dPt>
          <c:dPt>
            <c:idx val="43"/>
            <c:invertIfNegative val="0"/>
            <c:bubble3D val="0"/>
            <c:spPr>
              <a:solidFill>
                <a:schemeClr val="accent4">
                  <a:lumMod val="40000"/>
                  <a:lumOff val="60000"/>
                </a:schemeClr>
              </a:solidFill>
            </c:spPr>
            <c:extLst xmlns:c16r2="http://schemas.microsoft.com/office/drawing/2015/06/chart">
              <c:ext xmlns:c16="http://schemas.microsoft.com/office/drawing/2014/chart" uri="{C3380CC4-5D6E-409C-BE32-E72D297353CC}">
                <c16:uniqueId val="{00000017-2E72-4A33-BC87-71CE7CD0D5C7}"/>
              </c:ext>
            </c:extLst>
          </c:dPt>
          <c:dPt>
            <c:idx val="44"/>
            <c:invertIfNegative val="0"/>
            <c:bubble3D val="0"/>
            <c:spPr>
              <a:solidFill>
                <a:schemeClr val="accent4">
                  <a:lumMod val="40000"/>
                  <a:lumOff val="60000"/>
                </a:schemeClr>
              </a:solidFill>
            </c:spPr>
            <c:extLst xmlns:c16r2="http://schemas.microsoft.com/office/drawing/2015/06/chart">
              <c:ext xmlns:c16="http://schemas.microsoft.com/office/drawing/2014/chart" uri="{C3380CC4-5D6E-409C-BE32-E72D297353CC}">
                <c16:uniqueId val="{00000019-2E72-4A33-BC87-71CE7CD0D5C7}"/>
              </c:ext>
            </c:extLst>
          </c:dPt>
          <c:dPt>
            <c:idx val="45"/>
            <c:invertIfNegative val="0"/>
            <c:bubble3D val="0"/>
            <c:spPr>
              <a:solidFill>
                <a:schemeClr val="accent4">
                  <a:lumMod val="40000"/>
                  <a:lumOff val="60000"/>
                </a:schemeClr>
              </a:solidFill>
            </c:spPr>
            <c:extLst xmlns:c16r2="http://schemas.microsoft.com/office/drawing/2015/06/chart">
              <c:ext xmlns:c16="http://schemas.microsoft.com/office/drawing/2014/chart" uri="{C3380CC4-5D6E-409C-BE32-E72D297353CC}">
                <c16:uniqueId val="{0000001B-2E72-4A33-BC87-71CE7CD0D5C7}"/>
              </c:ext>
            </c:extLst>
          </c:dPt>
          <c:dPt>
            <c:idx val="46"/>
            <c:invertIfNegative val="0"/>
            <c:bubble3D val="0"/>
            <c:spPr>
              <a:solidFill>
                <a:schemeClr val="accent4">
                  <a:lumMod val="40000"/>
                  <a:lumOff val="60000"/>
                </a:schemeClr>
              </a:solidFill>
            </c:spPr>
            <c:extLst xmlns:c16r2="http://schemas.microsoft.com/office/drawing/2015/06/chart">
              <c:ext xmlns:c16="http://schemas.microsoft.com/office/drawing/2014/chart" uri="{C3380CC4-5D6E-409C-BE32-E72D297353CC}">
                <c16:uniqueId val="{0000001D-2E72-4A33-BC87-71CE7CD0D5C7}"/>
              </c:ext>
            </c:extLst>
          </c:dPt>
          <c:cat>
            <c:numRef>
              <c:f>'100+ total pop data'!$I$4:$I$50</c:f>
              <c:numCache>
                <c:formatCode>General</c:formatCode>
                <c:ptCount val="47"/>
                <c:pt idx="0">
                  <c:v>1914</c:v>
                </c:pt>
                <c:pt idx="1">
                  <c:v>1915</c:v>
                </c:pt>
                <c:pt idx="2">
                  <c:v>1916</c:v>
                </c:pt>
                <c:pt idx="3">
                  <c:v>1917</c:v>
                </c:pt>
                <c:pt idx="4">
                  <c:v>1918</c:v>
                </c:pt>
                <c:pt idx="5">
                  <c:v>1919</c:v>
                </c:pt>
                <c:pt idx="6">
                  <c:v>1920</c:v>
                </c:pt>
                <c:pt idx="7">
                  <c:v>1921</c:v>
                </c:pt>
                <c:pt idx="8">
                  <c:v>1922</c:v>
                </c:pt>
                <c:pt idx="9">
                  <c:v>1923</c:v>
                </c:pt>
                <c:pt idx="10">
                  <c:v>1924</c:v>
                </c:pt>
                <c:pt idx="11">
                  <c:v>1925</c:v>
                </c:pt>
                <c:pt idx="12">
                  <c:v>1926</c:v>
                </c:pt>
                <c:pt idx="13">
                  <c:v>1927</c:v>
                </c:pt>
                <c:pt idx="14">
                  <c:v>1928</c:v>
                </c:pt>
                <c:pt idx="15">
                  <c:v>1929</c:v>
                </c:pt>
                <c:pt idx="16">
                  <c:v>1930</c:v>
                </c:pt>
                <c:pt idx="17">
                  <c:v>1931</c:v>
                </c:pt>
                <c:pt idx="18">
                  <c:v>1932</c:v>
                </c:pt>
                <c:pt idx="19">
                  <c:v>1933</c:v>
                </c:pt>
                <c:pt idx="20">
                  <c:v>1934</c:v>
                </c:pt>
                <c:pt idx="21">
                  <c:v>1935</c:v>
                </c:pt>
                <c:pt idx="22">
                  <c:v>1936</c:v>
                </c:pt>
                <c:pt idx="23">
                  <c:v>1937</c:v>
                </c:pt>
                <c:pt idx="24">
                  <c:v>1938</c:v>
                </c:pt>
                <c:pt idx="25">
                  <c:v>1939</c:v>
                </c:pt>
                <c:pt idx="26">
                  <c:v>1940</c:v>
                </c:pt>
                <c:pt idx="27">
                  <c:v>1941</c:v>
                </c:pt>
                <c:pt idx="28">
                  <c:v>1942</c:v>
                </c:pt>
                <c:pt idx="29">
                  <c:v>1943</c:v>
                </c:pt>
                <c:pt idx="30">
                  <c:v>1944</c:v>
                </c:pt>
                <c:pt idx="31">
                  <c:v>1945</c:v>
                </c:pt>
                <c:pt idx="32">
                  <c:v>1946</c:v>
                </c:pt>
                <c:pt idx="33">
                  <c:v>1947</c:v>
                </c:pt>
                <c:pt idx="34">
                  <c:v>1948</c:v>
                </c:pt>
                <c:pt idx="35">
                  <c:v>1949</c:v>
                </c:pt>
                <c:pt idx="36">
                  <c:v>1950</c:v>
                </c:pt>
                <c:pt idx="37">
                  <c:v>1951</c:v>
                </c:pt>
                <c:pt idx="38">
                  <c:v>1952</c:v>
                </c:pt>
                <c:pt idx="39">
                  <c:v>1953</c:v>
                </c:pt>
                <c:pt idx="40">
                  <c:v>1954</c:v>
                </c:pt>
                <c:pt idx="41">
                  <c:v>1955</c:v>
                </c:pt>
                <c:pt idx="42">
                  <c:v>1956</c:v>
                </c:pt>
                <c:pt idx="43">
                  <c:v>1957</c:v>
                </c:pt>
                <c:pt idx="44">
                  <c:v>1958</c:v>
                </c:pt>
                <c:pt idx="45">
                  <c:v>1959</c:v>
                </c:pt>
                <c:pt idx="46">
                  <c:v>1960</c:v>
                </c:pt>
              </c:numCache>
            </c:numRef>
          </c:cat>
          <c:val>
            <c:numRef>
              <c:f>'100+ total pop data'!$J$4:$J$50</c:f>
              <c:numCache>
                <c:formatCode>0</c:formatCode>
                <c:ptCount val="47"/>
                <c:pt idx="0">
                  <c:v>2966000</c:v>
                </c:pt>
                <c:pt idx="1">
                  <c:v>2965000</c:v>
                </c:pt>
                <c:pt idx="2">
                  <c:v>2964000</c:v>
                </c:pt>
                <c:pt idx="3">
                  <c:v>2944000</c:v>
                </c:pt>
                <c:pt idx="4">
                  <c:v>2948000</c:v>
                </c:pt>
                <c:pt idx="5">
                  <c:v>2740000</c:v>
                </c:pt>
                <c:pt idx="6">
                  <c:v>2950000</c:v>
                </c:pt>
                <c:pt idx="7">
                  <c:v>3055000</c:v>
                </c:pt>
                <c:pt idx="8">
                  <c:v>2882000</c:v>
                </c:pt>
                <c:pt idx="9">
                  <c:v>2910000</c:v>
                </c:pt>
                <c:pt idx="10">
                  <c:v>2979000</c:v>
                </c:pt>
                <c:pt idx="11">
                  <c:v>2909000</c:v>
                </c:pt>
                <c:pt idx="12">
                  <c:v>2839000</c:v>
                </c:pt>
                <c:pt idx="13">
                  <c:v>2802000</c:v>
                </c:pt>
                <c:pt idx="14">
                  <c:v>2674000</c:v>
                </c:pt>
                <c:pt idx="15">
                  <c:v>2582000</c:v>
                </c:pt>
                <c:pt idx="16">
                  <c:v>2618000</c:v>
                </c:pt>
                <c:pt idx="17">
                  <c:v>2506000</c:v>
                </c:pt>
                <c:pt idx="18">
                  <c:v>2440000</c:v>
                </c:pt>
                <c:pt idx="19">
                  <c:v>2307000</c:v>
                </c:pt>
                <c:pt idx="20">
                  <c:v>2396000</c:v>
                </c:pt>
                <c:pt idx="21">
                  <c:v>2377000</c:v>
                </c:pt>
                <c:pt idx="22">
                  <c:v>2355000</c:v>
                </c:pt>
                <c:pt idx="23">
                  <c:v>2413000</c:v>
                </c:pt>
                <c:pt idx="24">
                  <c:v>2496000</c:v>
                </c:pt>
                <c:pt idx="25">
                  <c:v>2466000</c:v>
                </c:pt>
                <c:pt idx="26">
                  <c:v>2559000</c:v>
                </c:pt>
                <c:pt idx="27">
                  <c:v>2703000</c:v>
                </c:pt>
                <c:pt idx="28">
                  <c:v>2989000</c:v>
                </c:pt>
                <c:pt idx="29">
                  <c:v>3104000</c:v>
                </c:pt>
                <c:pt idx="30">
                  <c:v>2939000</c:v>
                </c:pt>
                <c:pt idx="31">
                  <c:v>2858000</c:v>
                </c:pt>
                <c:pt idx="32">
                  <c:v>3411000</c:v>
                </c:pt>
                <c:pt idx="33">
                  <c:v>3817000</c:v>
                </c:pt>
                <c:pt idx="34">
                  <c:v>3637000</c:v>
                </c:pt>
                <c:pt idx="35">
                  <c:v>3649000</c:v>
                </c:pt>
                <c:pt idx="36">
                  <c:v>3632000</c:v>
                </c:pt>
                <c:pt idx="37">
                  <c:v>3820000</c:v>
                </c:pt>
                <c:pt idx="38">
                  <c:v>3909000</c:v>
                </c:pt>
                <c:pt idx="39">
                  <c:v>3959000</c:v>
                </c:pt>
                <c:pt idx="40">
                  <c:v>4071000</c:v>
                </c:pt>
                <c:pt idx="41">
                  <c:v>4097000</c:v>
                </c:pt>
                <c:pt idx="42">
                  <c:v>4210000</c:v>
                </c:pt>
                <c:pt idx="43">
                  <c:v>4300000</c:v>
                </c:pt>
                <c:pt idx="44">
                  <c:v>4246000</c:v>
                </c:pt>
                <c:pt idx="45">
                  <c:v>4286000</c:v>
                </c:pt>
                <c:pt idx="46">
                  <c:v>4257850</c:v>
                </c:pt>
              </c:numCache>
            </c:numRef>
          </c:val>
          <c:extLst xmlns:c16r2="http://schemas.microsoft.com/office/drawing/2015/06/chart">
            <c:ext xmlns:c16="http://schemas.microsoft.com/office/drawing/2014/chart" uri="{C3380CC4-5D6E-409C-BE32-E72D297353CC}">
              <c16:uniqueId val="{0000001E-2E72-4A33-BC87-71CE7CD0D5C7}"/>
            </c:ext>
          </c:extLst>
        </c:ser>
        <c:dLbls>
          <c:showLegendKey val="0"/>
          <c:showVal val="0"/>
          <c:showCatName val="0"/>
          <c:showSerName val="0"/>
          <c:showPercent val="0"/>
          <c:showBubbleSize val="0"/>
        </c:dLbls>
        <c:gapWidth val="35"/>
        <c:axId val="217571408"/>
        <c:axId val="217571016"/>
      </c:barChart>
      <c:lineChart>
        <c:grouping val="standard"/>
        <c:varyColors val="0"/>
        <c:ser>
          <c:idx val="0"/>
          <c:order val="0"/>
          <c:tx>
            <c:v>2014 National Projections</c:v>
          </c:tx>
          <c:marker>
            <c:symbol val="none"/>
          </c:marker>
          <c:cat>
            <c:numRef>
              <c:f>'100+ total pop data'!$A$4:$A$50</c:f>
              <c:numCache>
                <c:formatCode>General</c:formatCode>
                <c:ptCount val="47"/>
                <c:pt idx="1">
                  <c:v>2015</c:v>
                </c:pt>
                <c:pt idx="6">
                  <c:v>2020</c:v>
                </c:pt>
                <c:pt idx="11">
                  <c:v>2025</c:v>
                </c:pt>
                <c:pt idx="16">
                  <c:v>2030</c:v>
                </c:pt>
                <c:pt idx="21">
                  <c:v>2035</c:v>
                </c:pt>
                <c:pt idx="26">
                  <c:v>2040</c:v>
                </c:pt>
                <c:pt idx="31">
                  <c:v>2045</c:v>
                </c:pt>
                <c:pt idx="36">
                  <c:v>2050</c:v>
                </c:pt>
                <c:pt idx="41">
                  <c:v>2055</c:v>
                </c:pt>
                <c:pt idx="46">
                  <c:v>2060</c:v>
                </c:pt>
              </c:numCache>
            </c:numRef>
          </c:cat>
          <c:val>
            <c:numRef>
              <c:f>'100+ total pop data'!$D$4:$D$50</c:f>
              <c:numCache>
                <c:formatCode>General</c:formatCode>
                <c:ptCount val="47"/>
                <c:pt idx="0">
                  <c:v>70344</c:v>
                </c:pt>
                <c:pt idx="1">
                  <c:v>71897</c:v>
                </c:pt>
                <c:pt idx="2">
                  <c:v>73173</c:v>
                </c:pt>
                <c:pt idx="3">
                  <c:v>74825</c:v>
                </c:pt>
                <c:pt idx="4">
                  <c:v>79172</c:v>
                </c:pt>
                <c:pt idx="5">
                  <c:v>82668</c:v>
                </c:pt>
                <c:pt idx="6">
                  <c:v>89468</c:v>
                </c:pt>
                <c:pt idx="7">
                  <c:v>96783</c:v>
                </c:pt>
                <c:pt idx="8">
                  <c:v>103282</c:v>
                </c:pt>
                <c:pt idx="9">
                  <c:v>108704</c:v>
                </c:pt>
                <c:pt idx="10">
                  <c:v>114201</c:v>
                </c:pt>
                <c:pt idx="11">
                  <c:v>119381</c:v>
                </c:pt>
                <c:pt idx="12">
                  <c:v>123178</c:v>
                </c:pt>
                <c:pt idx="13">
                  <c:v>127325</c:v>
                </c:pt>
                <c:pt idx="14">
                  <c:v>131124</c:v>
                </c:pt>
                <c:pt idx="15">
                  <c:v>133823</c:v>
                </c:pt>
                <c:pt idx="16">
                  <c:v>138411</c:v>
                </c:pt>
                <c:pt idx="17">
                  <c:v>141174</c:v>
                </c:pt>
                <c:pt idx="18">
                  <c:v>143575</c:v>
                </c:pt>
                <c:pt idx="19">
                  <c:v>145910</c:v>
                </c:pt>
                <c:pt idx="20">
                  <c:v>147804</c:v>
                </c:pt>
                <c:pt idx="21">
                  <c:v>154290</c:v>
                </c:pt>
                <c:pt idx="22">
                  <c:v>160124</c:v>
                </c:pt>
                <c:pt idx="23">
                  <c:v>166037</c:v>
                </c:pt>
                <c:pt idx="24">
                  <c:v>174778</c:v>
                </c:pt>
                <c:pt idx="25">
                  <c:v>183070</c:v>
                </c:pt>
                <c:pt idx="26">
                  <c:v>192948</c:v>
                </c:pt>
                <c:pt idx="27">
                  <c:v>203772</c:v>
                </c:pt>
                <c:pt idx="28">
                  <c:v>218647</c:v>
                </c:pt>
                <c:pt idx="29">
                  <c:v>242120</c:v>
                </c:pt>
                <c:pt idx="30">
                  <c:v>255506</c:v>
                </c:pt>
                <c:pt idx="31">
                  <c:v>266977</c:v>
                </c:pt>
                <c:pt idx="32">
                  <c:v>276343</c:v>
                </c:pt>
                <c:pt idx="33">
                  <c:v>322301</c:v>
                </c:pt>
                <c:pt idx="34">
                  <c:v>348664</c:v>
                </c:pt>
                <c:pt idx="35">
                  <c:v>368352</c:v>
                </c:pt>
                <c:pt idx="36">
                  <c:v>386619</c:v>
                </c:pt>
                <c:pt idx="37">
                  <c:v>404045</c:v>
                </c:pt>
                <c:pt idx="38">
                  <c:v>422427</c:v>
                </c:pt>
                <c:pt idx="39">
                  <c:v>443485</c:v>
                </c:pt>
                <c:pt idx="40">
                  <c:v>466964</c:v>
                </c:pt>
                <c:pt idx="41">
                  <c:v>492892</c:v>
                </c:pt>
                <c:pt idx="42">
                  <c:v>514734</c:v>
                </c:pt>
                <c:pt idx="43">
                  <c:v>539525</c:v>
                </c:pt>
                <c:pt idx="44">
                  <c:v>561436</c:v>
                </c:pt>
                <c:pt idx="45">
                  <c:v>580442</c:v>
                </c:pt>
                <c:pt idx="46">
                  <c:v>603971</c:v>
                </c:pt>
              </c:numCache>
            </c:numRef>
          </c:val>
          <c:smooth val="0"/>
          <c:extLst xmlns:c16r2="http://schemas.microsoft.com/office/drawing/2015/06/chart">
            <c:ext xmlns:c16="http://schemas.microsoft.com/office/drawing/2014/chart" uri="{C3380CC4-5D6E-409C-BE32-E72D297353CC}">
              <c16:uniqueId val="{0000001F-2E72-4A33-BC87-71CE7CD0D5C7}"/>
            </c:ext>
          </c:extLst>
        </c:ser>
        <c:ser>
          <c:idx val="1"/>
          <c:order val="1"/>
          <c:tx>
            <c:v>UN projections</c:v>
          </c:tx>
          <c:spPr>
            <a:ln>
              <a:solidFill>
                <a:schemeClr val="accent2"/>
              </a:solidFill>
            </a:ln>
          </c:spPr>
          <c:cat>
            <c:numRef>
              <c:f>'100+ total pop data'!$A$4:$A$50</c:f>
              <c:numCache>
                <c:formatCode>General</c:formatCode>
                <c:ptCount val="47"/>
                <c:pt idx="1">
                  <c:v>2015</c:v>
                </c:pt>
                <c:pt idx="6">
                  <c:v>2020</c:v>
                </c:pt>
                <c:pt idx="11">
                  <c:v>2025</c:v>
                </c:pt>
                <c:pt idx="16">
                  <c:v>2030</c:v>
                </c:pt>
                <c:pt idx="21">
                  <c:v>2035</c:v>
                </c:pt>
                <c:pt idx="26">
                  <c:v>2040</c:v>
                </c:pt>
                <c:pt idx="31">
                  <c:v>2045</c:v>
                </c:pt>
                <c:pt idx="36">
                  <c:v>2050</c:v>
                </c:pt>
                <c:pt idx="41">
                  <c:v>2055</c:v>
                </c:pt>
                <c:pt idx="46">
                  <c:v>2060</c:v>
                </c:pt>
              </c:numCache>
            </c:numRef>
          </c:cat>
          <c:val>
            <c:numRef>
              <c:f>'100+ total pop data'!$F$4:$F$50</c:f>
              <c:numCache>
                <c:formatCode>General</c:formatCode>
                <c:ptCount val="47"/>
                <c:pt idx="6">
                  <c:v>96000</c:v>
                </c:pt>
                <c:pt idx="16">
                  <c:v>144000</c:v>
                </c:pt>
                <c:pt idx="26">
                  <c:v>192000</c:v>
                </c:pt>
                <c:pt idx="36">
                  <c:v>378000</c:v>
                </c:pt>
                <c:pt idx="46">
                  <c:v>630000</c:v>
                </c:pt>
              </c:numCache>
            </c:numRef>
          </c:val>
          <c:smooth val="0"/>
          <c:extLst xmlns:c16r2="http://schemas.microsoft.com/office/drawing/2015/06/chart">
            <c:ext xmlns:c16="http://schemas.microsoft.com/office/drawing/2014/chart" uri="{C3380CC4-5D6E-409C-BE32-E72D297353CC}">
              <c16:uniqueId val="{00000020-2E72-4A33-BC87-71CE7CD0D5C7}"/>
            </c:ext>
          </c:extLst>
        </c:ser>
        <c:dLbls>
          <c:showLegendKey val="0"/>
          <c:showVal val="0"/>
          <c:showCatName val="0"/>
          <c:showSerName val="0"/>
          <c:showPercent val="0"/>
          <c:showBubbleSize val="0"/>
        </c:dLbls>
        <c:marker val="1"/>
        <c:smooth val="0"/>
        <c:axId val="217570232"/>
        <c:axId val="217570624"/>
      </c:lineChart>
      <c:catAx>
        <c:axId val="217570232"/>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217570624"/>
        <c:crosses val="autoZero"/>
        <c:auto val="1"/>
        <c:lblAlgn val="ctr"/>
        <c:lblOffset val="100"/>
        <c:noMultiLvlLbl val="0"/>
      </c:catAx>
      <c:valAx>
        <c:axId val="217570624"/>
        <c:scaling>
          <c:orientation val="minMax"/>
        </c:scaling>
        <c:delete val="0"/>
        <c:axPos val="l"/>
        <c:majorGridlines/>
        <c:numFmt formatCode="#,##0" sourceLinked="0"/>
        <c:majorTickMark val="out"/>
        <c:minorTickMark val="none"/>
        <c:tickLblPos val="nextTo"/>
        <c:crossAx val="217570232"/>
        <c:crosses val="autoZero"/>
        <c:crossBetween val="between"/>
      </c:valAx>
      <c:valAx>
        <c:axId val="217571016"/>
        <c:scaling>
          <c:orientation val="minMax"/>
        </c:scaling>
        <c:delete val="0"/>
        <c:axPos val="r"/>
        <c:numFmt formatCode="#,##0" sourceLinked="0"/>
        <c:majorTickMark val="out"/>
        <c:minorTickMark val="none"/>
        <c:tickLblPos val="nextTo"/>
        <c:crossAx val="217571408"/>
        <c:crosses val="max"/>
        <c:crossBetween val="between"/>
      </c:valAx>
      <c:catAx>
        <c:axId val="217571408"/>
        <c:scaling>
          <c:orientation val="minMax"/>
        </c:scaling>
        <c:delete val="1"/>
        <c:axPos val="b"/>
        <c:numFmt formatCode="General" sourceLinked="1"/>
        <c:majorTickMark val="out"/>
        <c:minorTickMark val="none"/>
        <c:tickLblPos val="nextTo"/>
        <c:crossAx val="217571016"/>
        <c:crosses val="autoZero"/>
        <c:auto val="1"/>
        <c:lblAlgn val="ctr"/>
        <c:lblOffset val="100"/>
        <c:noMultiLvlLbl val="0"/>
      </c:catAx>
    </c:plotArea>
    <c:legend>
      <c:legendPos val="t"/>
      <c:layout>
        <c:manualLayout>
          <c:xMode val="edge"/>
          <c:yMode val="edge"/>
          <c:x val="0.15255724623035624"/>
          <c:y val="8.8723865603181698E-2"/>
          <c:w val="0.62954608842047566"/>
          <c:h val="3.6406245590962429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ymbol val="none"/>
          </c:marker>
          <c:cat>
            <c:numRef>
              <c:f>'#LN00012'!$B$49:$B$129</c:f>
              <c:numCache>
                <c:formatCode>General</c:formatCode>
                <c:ptCount val="81"/>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numCache>
            </c:numRef>
          </c:cat>
          <c:val>
            <c:numRef>
              <c:f>'#LN00012'!$D$49:$D$129</c:f>
              <c:numCache>
                <c:formatCode>General</c:formatCode>
                <c:ptCount val="81"/>
                <c:pt idx="0">
                  <c:v>1.4388140000000001E-3</c:v>
                </c:pt>
                <c:pt idx="1">
                  <c:v>1.5784880000000001E-3</c:v>
                </c:pt>
                <c:pt idx="2">
                  <c:v>1.6475890000000001E-3</c:v>
                </c:pt>
                <c:pt idx="3">
                  <c:v>1.724583E-3</c:v>
                </c:pt>
                <c:pt idx="4">
                  <c:v>1.824455E-3</c:v>
                </c:pt>
                <c:pt idx="5">
                  <c:v>2.0451430000000001E-3</c:v>
                </c:pt>
                <c:pt idx="6">
                  <c:v>2.3978020000000001E-3</c:v>
                </c:pt>
                <c:pt idx="7">
                  <c:v>2.6592410000000001E-3</c:v>
                </c:pt>
                <c:pt idx="8">
                  <c:v>2.584846E-3</c:v>
                </c:pt>
                <c:pt idx="9">
                  <c:v>2.616897E-3</c:v>
                </c:pt>
                <c:pt idx="10">
                  <c:v>2.5118639999999999E-3</c:v>
                </c:pt>
                <c:pt idx="11">
                  <c:v>2.596391E-3</c:v>
                </c:pt>
                <c:pt idx="12">
                  <c:v>2.5503940000000001E-3</c:v>
                </c:pt>
                <c:pt idx="13">
                  <c:v>2.5718590000000001E-3</c:v>
                </c:pt>
                <c:pt idx="14">
                  <c:v>2.5619890000000002E-3</c:v>
                </c:pt>
                <c:pt idx="15">
                  <c:v>2.5980159999999999E-3</c:v>
                </c:pt>
                <c:pt idx="16">
                  <c:v>2.6531950000000001E-3</c:v>
                </c:pt>
                <c:pt idx="17">
                  <c:v>2.6747469999999999E-3</c:v>
                </c:pt>
                <c:pt idx="18">
                  <c:v>2.6773489999999999E-3</c:v>
                </c:pt>
                <c:pt idx="19">
                  <c:v>2.6937060000000001E-3</c:v>
                </c:pt>
                <c:pt idx="20">
                  <c:v>2.7250517074781291E-3</c:v>
                </c:pt>
                <c:pt idx="21">
                  <c:v>2.583506348209458E-3</c:v>
                </c:pt>
                <c:pt idx="22">
                  <c:v>2.4614324631916404E-3</c:v>
                </c:pt>
                <c:pt idx="23">
                  <c:v>2.4066469621639775E-3</c:v>
                </c:pt>
                <c:pt idx="24">
                  <c:v>2.3460319662162452E-3</c:v>
                </c:pt>
                <c:pt idx="25">
                  <c:v>2.3088290492202885E-3</c:v>
                </c:pt>
                <c:pt idx="26">
                  <c:v>2.285440819863959E-3</c:v>
                </c:pt>
                <c:pt idx="27">
                  <c:v>2.2767558296524029E-3</c:v>
                </c:pt>
                <c:pt idx="28">
                  <c:v>2.3004019431604296E-3</c:v>
                </c:pt>
                <c:pt idx="29">
                  <c:v>2.2982135879079388E-3</c:v>
                </c:pt>
                <c:pt idx="30">
                  <c:v>2.3984969999999999E-3</c:v>
                </c:pt>
                <c:pt idx="31">
                  <c:v>2.504886E-3</c:v>
                </c:pt>
                <c:pt idx="32">
                  <c:v>2.605324E-3</c:v>
                </c:pt>
                <c:pt idx="33">
                  <c:v>2.748627E-3</c:v>
                </c:pt>
                <c:pt idx="34">
                  <c:v>2.7987870000000001E-3</c:v>
                </c:pt>
                <c:pt idx="35">
                  <c:v>2.7967370000000001E-3</c:v>
                </c:pt>
                <c:pt idx="36">
                  <c:v>2.7906469999999998E-3</c:v>
                </c:pt>
                <c:pt idx="37">
                  <c:v>2.7932819999999998E-3</c:v>
                </c:pt>
                <c:pt idx="38">
                  <c:v>2.8936420000000001E-3</c:v>
                </c:pt>
                <c:pt idx="39">
                  <c:v>2.9654009999999999E-3</c:v>
                </c:pt>
                <c:pt idx="40">
                  <c:v>3.1484880000000001E-3</c:v>
                </c:pt>
                <c:pt idx="41">
                  <c:v>3.3364710000000001E-3</c:v>
                </c:pt>
                <c:pt idx="42">
                  <c:v>3.4861750000000002E-3</c:v>
                </c:pt>
                <c:pt idx="43">
                  <c:v>3.6085980000000002E-3</c:v>
                </c:pt>
                <c:pt idx="44">
                  <c:v>3.741823E-3</c:v>
                </c:pt>
                <c:pt idx="45">
                  <c:v>3.820525E-3</c:v>
                </c:pt>
                <c:pt idx="46">
                  <c:v>3.8721070000000001E-3</c:v>
                </c:pt>
                <c:pt idx="47">
                  <c:v>3.9351289999999999E-3</c:v>
                </c:pt>
                <c:pt idx="48">
                  <c:v>3.9853129999999999E-3</c:v>
                </c:pt>
                <c:pt idx="49">
                  <c:v>4.0149950000000004E-3</c:v>
                </c:pt>
                <c:pt idx="50">
                  <c:v>4.098722E-3</c:v>
                </c:pt>
                <c:pt idx="51">
                  <c:v>4.1347800000000002E-3</c:v>
                </c:pt>
                <c:pt idx="52">
                  <c:v>4.1735019999999999E-3</c:v>
                </c:pt>
                <c:pt idx="53">
                  <c:v>4.2147180000000001E-3</c:v>
                </c:pt>
                <c:pt idx="54">
                  <c:v>4.2475050000000004E-3</c:v>
                </c:pt>
                <c:pt idx="55">
                  <c:v>4.3995409999999999E-3</c:v>
                </c:pt>
                <c:pt idx="56">
                  <c:v>4.5373389999999996E-3</c:v>
                </c:pt>
                <c:pt idx="57">
                  <c:v>4.674175E-3</c:v>
                </c:pt>
                <c:pt idx="58">
                  <c:v>4.8734190000000004E-3</c:v>
                </c:pt>
                <c:pt idx="59">
                  <c:v>5.0567190000000003E-3</c:v>
                </c:pt>
                <c:pt idx="60">
                  <c:v>5.2646400000000001E-3</c:v>
                </c:pt>
                <c:pt idx="61">
                  <c:v>5.4830319999999997E-3</c:v>
                </c:pt>
                <c:pt idx="62">
                  <c:v>5.7803799999999999E-3</c:v>
                </c:pt>
                <c:pt idx="63">
                  <c:v>6.2438069999999997E-3</c:v>
                </c:pt>
                <c:pt idx="64">
                  <c:v>6.4483980000000002E-3</c:v>
                </c:pt>
                <c:pt idx="65">
                  <c:v>6.5957359999999996E-3</c:v>
                </c:pt>
                <c:pt idx="66">
                  <c:v>6.6798710000000004E-3</c:v>
                </c:pt>
                <c:pt idx="67">
                  <c:v>7.470399E-3</c:v>
                </c:pt>
                <c:pt idx="68">
                  <c:v>7.7993790000000004E-3</c:v>
                </c:pt>
                <c:pt idx="69">
                  <c:v>7.9634690000000008E-3</c:v>
                </c:pt>
                <c:pt idx="70">
                  <c:v>8.0831489999999995E-3</c:v>
                </c:pt>
                <c:pt idx="71">
                  <c:v>8.1756750000000003E-3</c:v>
                </c:pt>
                <c:pt idx="72">
                  <c:v>8.2739509999999999E-3</c:v>
                </c:pt>
                <c:pt idx="73">
                  <c:v>8.4046750000000003E-3</c:v>
                </c:pt>
                <c:pt idx="74">
                  <c:v>8.5592080000000004E-3</c:v>
                </c:pt>
                <c:pt idx="75">
                  <c:v>8.7328670000000001E-3</c:v>
                </c:pt>
                <c:pt idx="76">
                  <c:v>8.8302529999999997E-3</c:v>
                </c:pt>
                <c:pt idx="77">
                  <c:v>8.9590280000000008E-3</c:v>
                </c:pt>
                <c:pt idx="78">
                  <c:v>9.0369160000000007E-3</c:v>
                </c:pt>
                <c:pt idx="79">
                  <c:v>9.0711249999999993E-3</c:v>
                </c:pt>
                <c:pt idx="80">
                  <c:v>9.1622439999999999E-3</c:v>
                </c:pt>
              </c:numCache>
            </c:numRef>
          </c:val>
          <c:smooth val="0"/>
          <c:extLst xmlns:c16r2="http://schemas.microsoft.com/office/drawing/2015/06/chart">
            <c:ext xmlns:c16="http://schemas.microsoft.com/office/drawing/2014/chart" uri="{C3380CC4-5D6E-409C-BE32-E72D297353CC}">
              <c16:uniqueId val="{00000000-1BB3-4FFD-B297-91FEBB00DF86}"/>
            </c:ext>
          </c:extLst>
        </c:ser>
        <c:dLbls>
          <c:showLegendKey val="0"/>
          <c:showVal val="0"/>
          <c:showCatName val="0"/>
          <c:showSerName val="0"/>
          <c:showPercent val="0"/>
          <c:showBubbleSize val="0"/>
        </c:dLbls>
        <c:smooth val="0"/>
        <c:axId val="217572192"/>
        <c:axId val="217572584"/>
      </c:lineChart>
      <c:catAx>
        <c:axId val="217572192"/>
        <c:scaling>
          <c:orientation val="minMax"/>
        </c:scaling>
        <c:delete val="0"/>
        <c:axPos val="b"/>
        <c:title>
          <c:tx>
            <c:rich>
              <a:bodyPr/>
              <a:lstStyle/>
              <a:p>
                <a:pPr>
                  <a:defRPr/>
                </a:pPr>
                <a:r>
                  <a:rPr lang="en-US"/>
                  <a:t>Minimum Birth Year</a:t>
                </a:r>
              </a:p>
            </c:rich>
          </c:tx>
          <c:layout/>
          <c:overlay val="0"/>
        </c:title>
        <c:numFmt formatCode="General" sourceLinked="1"/>
        <c:majorTickMark val="out"/>
        <c:minorTickMark val="none"/>
        <c:tickLblPos val="nextTo"/>
        <c:crossAx val="217572584"/>
        <c:crosses val="autoZero"/>
        <c:auto val="1"/>
        <c:lblAlgn val="ctr"/>
        <c:lblOffset val="100"/>
        <c:tickLblSkip val="10"/>
        <c:noMultiLvlLbl val="0"/>
      </c:catAx>
      <c:valAx>
        <c:axId val="217572584"/>
        <c:scaling>
          <c:orientation val="minMax"/>
        </c:scaling>
        <c:delete val="0"/>
        <c:axPos val="l"/>
        <c:majorGridlines/>
        <c:numFmt formatCode="General" sourceLinked="1"/>
        <c:majorTickMark val="out"/>
        <c:minorTickMark val="none"/>
        <c:tickLblPos val="nextTo"/>
        <c:crossAx val="217572192"/>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92771025885282E-2"/>
          <c:y val="9.3400541230899845E-2"/>
          <c:w val="0.84096953635318705"/>
          <c:h val="0.83990586438088077"/>
        </c:manualLayout>
      </c:layout>
      <c:lineChart>
        <c:grouping val="standard"/>
        <c:varyColors val="0"/>
        <c:ser>
          <c:idx val="0"/>
          <c:order val="0"/>
          <c:tx>
            <c:v>85-100</c:v>
          </c:tx>
          <c:marker>
            <c:symbol val="none"/>
          </c:marker>
          <c:cat>
            <c:numRef>
              <c:f>'#LN00013'!$B$49:$B$129</c:f>
              <c:numCache>
                <c:formatCode>General</c:formatCode>
                <c:ptCount val="81"/>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numCache>
            </c:numRef>
          </c:cat>
          <c:val>
            <c:numRef>
              <c:f>'#LN00013'!$G$49:$G$129</c:f>
              <c:numCache>
                <c:formatCode>General</c:formatCode>
                <c:ptCount val="81"/>
                <c:pt idx="0">
                  <c:v>1.3958E-2</c:v>
                </c:pt>
                <c:pt idx="1">
                  <c:v>1.5155999999999999E-2</c:v>
                </c:pt>
                <c:pt idx="2">
                  <c:v>1.5535999999999999E-2</c:v>
                </c:pt>
                <c:pt idx="3">
                  <c:v>1.6039999999999999E-2</c:v>
                </c:pt>
                <c:pt idx="4">
                  <c:v>1.6632999999999998E-2</c:v>
                </c:pt>
                <c:pt idx="5">
                  <c:v>1.7724E-2</c:v>
                </c:pt>
                <c:pt idx="6">
                  <c:v>2.0643999999999999E-2</c:v>
                </c:pt>
                <c:pt idx="7">
                  <c:v>2.2762999999999999E-2</c:v>
                </c:pt>
                <c:pt idx="8">
                  <c:v>2.1905999999999998E-2</c:v>
                </c:pt>
                <c:pt idx="9">
                  <c:v>2.1588E-2</c:v>
                </c:pt>
                <c:pt idx="10">
                  <c:v>2.0036000000000002E-2</c:v>
                </c:pt>
                <c:pt idx="11">
                  <c:v>2.0452999999999999E-2</c:v>
                </c:pt>
                <c:pt idx="12">
                  <c:v>1.9703999999999999E-2</c:v>
                </c:pt>
                <c:pt idx="13">
                  <c:v>1.9404000000000001E-2</c:v>
                </c:pt>
                <c:pt idx="14">
                  <c:v>1.8948E-2</c:v>
                </c:pt>
                <c:pt idx="15">
                  <c:v>1.9071000000000001E-2</c:v>
                </c:pt>
                <c:pt idx="16">
                  <c:v>1.9300999999999999E-2</c:v>
                </c:pt>
                <c:pt idx="17">
                  <c:v>1.9161999999999998E-2</c:v>
                </c:pt>
                <c:pt idx="18">
                  <c:v>1.8898999999999999E-2</c:v>
                </c:pt>
                <c:pt idx="19">
                  <c:v>1.8818999999999999E-2</c:v>
                </c:pt>
                <c:pt idx="20">
                  <c:v>1.8851095801253114E-2</c:v>
                </c:pt>
                <c:pt idx="21">
                  <c:v>1.7670733699774767E-2</c:v>
                </c:pt>
                <c:pt idx="22">
                  <c:v>1.662858701466155E-2</c:v>
                </c:pt>
                <c:pt idx="23">
                  <c:v>1.615279038977423E-2</c:v>
                </c:pt>
                <c:pt idx="24">
                  <c:v>1.5733266089872248E-2</c:v>
                </c:pt>
                <c:pt idx="25">
                  <c:v>1.5172898418093869E-2</c:v>
                </c:pt>
                <c:pt idx="26">
                  <c:v>1.4735011550139395E-2</c:v>
                </c:pt>
                <c:pt idx="27">
                  <c:v>1.4437981572770662E-2</c:v>
                </c:pt>
                <c:pt idx="28">
                  <c:v>1.4370933541833185E-2</c:v>
                </c:pt>
                <c:pt idx="29">
                  <c:v>1.4238007409088153E-2</c:v>
                </c:pt>
                <c:pt idx="30">
                  <c:v>1.4789999999999999E-2</c:v>
                </c:pt>
                <c:pt idx="31">
                  <c:v>1.5365E-2</c:v>
                </c:pt>
                <c:pt idx="32">
                  <c:v>1.5938000000000001E-2</c:v>
                </c:pt>
                <c:pt idx="33">
                  <c:v>1.6701000000000001E-2</c:v>
                </c:pt>
                <c:pt idx="34">
                  <c:v>1.6934000000000001E-2</c:v>
                </c:pt>
                <c:pt idx="35">
                  <c:v>1.6867E-2</c:v>
                </c:pt>
                <c:pt idx="36">
                  <c:v>1.6968E-2</c:v>
                </c:pt>
                <c:pt idx="37">
                  <c:v>1.7127E-2</c:v>
                </c:pt>
                <c:pt idx="38">
                  <c:v>1.7727E-2</c:v>
                </c:pt>
                <c:pt idx="39">
                  <c:v>1.8185E-2</c:v>
                </c:pt>
                <c:pt idx="40">
                  <c:v>1.9063E-2</c:v>
                </c:pt>
                <c:pt idx="41">
                  <c:v>1.9890000000000001E-2</c:v>
                </c:pt>
                <c:pt idx="42">
                  <c:v>2.0493999999999998E-2</c:v>
                </c:pt>
                <c:pt idx="43">
                  <c:v>2.0920999999999999E-2</c:v>
                </c:pt>
                <c:pt idx="44">
                  <c:v>2.1277000000000001E-2</c:v>
                </c:pt>
                <c:pt idx="45">
                  <c:v>2.1538999999999999E-2</c:v>
                </c:pt>
                <c:pt idx="46">
                  <c:v>2.1562000000000001E-2</c:v>
                </c:pt>
                <c:pt idx="47">
                  <c:v>2.1648000000000001E-2</c:v>
                </c:pt>
                <c:pt idx="48">
                  <c:v>2.1706E-2</c:v>
                </c:pt>
                <c:pt idx="49">
                  <c:v>2.1704000000000001E-2</c:v>
                </c:pt>
                <c:pt idx="50">
                  <c:v>2.1954999999999999E-2</c:v>
                </c:pt>
                <c:pt idx="51">
                  <c:v>2.2034000000000002E-2</c:v>
                </c:pt>
                <c:pt idx="52">
                  <c:v>2.2119E-2</c:v>
                </c:pt>
                <c:pt idx="53">
                  <c:v>2.2235999999999999E-2</c:v>
                </c:pt>
                <c:pt idx="54">
                  <c:v>2.2345E-2</c:v>
                </c:pt>
                <c:pt idx="55">
                  <c:v>2.2938E-2</c:v>
                </c:pt>
                <c:pt idx="56">
                  <c:v>2.3425000000000001E-2</c:v>
                </c:pt>
                <c:pt idx="57">
                  <c:v>2.3886999999999999E-2</c:v>
                </c:pt>
                <c:pt idx="58">
                  <c:v>2.4573000000000001E-2</c:v>
                </c:pt>
                <c:pt idx="59">
                  <c:v>2.5139999999999999E-2</c:v>
                </c:pt>
                <c:pt idx="60">
                  <c:v>2.579E-2</c:v>
                </c:pt>
                <c:pt idx="61">
                  <c:v>2.6436999999999999E-2</c:v>
                </c:pt>
                <c:pt idx="62">
                  <c:v>2.7313E-2</c:v>
                </c:pt>
                <c:pt idx="63">
                  <c:v>2.8672E-2</c:v>
                </c:pt>
                <c:pt idx="64">
                  <c:v>2.9049999999999999E-2</c:v>
                </c:pt>
                <c:pt idx="65">
                  <c:v>2.9236000000000002E-2</c:v>
                </c:pt>
                <c:pt idx="66">
                  <c:v>2.9269E-2</c:v>
                </c:pt>
                <c:pt idx="67">
                  <c:v>3.1583E-2</c:v>
                </c:pt>
                <c:pt idx="68">
                  <c:v>3.2246999999999998E-2</c:v>
                </c:pt>
                <c:pt idx="69">
                  <c:v>3.2404000000000002E-2</c:v>
                </c:pt>
                <c:pt idx="70">
                  <c:v>3.2465000000000001E-2</c:v>
                </c:pt>
                <c:pt idx="71">
                  <c:v>3.2496999999999998E-2</c:v>
                </c:pt>
                <c:pt idx="72">
                  <c:v>3.2603E-2</c:v>
                </c:pt>
                <c:pt idx="73">
                  <c:v>3.286E-2</c:v>
                </c:pt>
                <c:pt idx="74">
                  <c:v>3.3230000000000003E-2</c:v>
                </c:pt>
                <c:pt idx="75">
                  <c:v>3.3681999999999997E-2</c:v>
                </c:pt>
                <c:pt idx="76">
                  <c:v>3.3926999999999999E-2</c:v>
                </c:pt>
                <c:pt idx="77">
                  <c:v>3.4292999999999997E-2</c:v>
                </c:pt>
                <c:pt idx="78">
                  <c:v>3.4528999999999997E-2</c:v>
                </c:pt>
                <c:pt idx="79">
                  <c:v>3.4662999999999999E-2</c:v>
                </c:pt>
                <c:pt idx="80">
                  <c:v>3.4994999999999998E-2</c:v>
                </c:pt>
              </c:numCache>
            </c:numRef>
          </c:val>
          <c:smooth val="0"/>
          <c:extLst xmlns:c16r2="http://schemas.microsoft.com/office/drawing/2015/06/chart">
            <c:ext xmlns:c16="http://schemas.microsoft.com/office/drawing/2014/chart" uri="{C3380CC4-5D6E-409C-BE32-E72D297353CC}">
              <c16:uniqueId val="{00000000-0969-4716-825A-3B901CC2E637}"/>
            </c:ext>
          </c:extLst>
        </c:ser>
        <c:ser>
          <c:idx val="1"/>
          <c:order val="1"/>
          <c:tx>
            <c:v>65-100</c:v>
          </c:tx>
          <c:marker>
            <c:symbol val="none"/>
          </c:marker>
          <c:cat>
            <c:numRef>
              <c:f>'#LN00013'!$B$49:$B$129</c:f>
              <c:numCache>
                <c:formatCode>General</c:formatCode>
                <c:ptCount val="81"/>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numCache>
            </c:numRef>
          </c:cat>
          <c:val>
            <c:numRef>
              <c:f>'#LN00013'!$E$49:$E$129</c:f>
              <c:numCache>
                <c:formatCode>General</c:formatCode>
                <c:ptCount val="81"/>
                <c:pt idx="0">
                  <c:v>1.4388140000000001E-3</c:v>
                </c:pt>
                <c:pt idx="1">
                  <c:v>1.5784880000000001E-3</c:v>
                </c:pt>
                <c:pt idx="2">
                  <c:v>1.6475890000000001E-3</c:v>
                </c:pt>
                <c:pt idx="3">
                  <c:v>1.724583E-3</c:v>
                </c:pt>
                <c:pt idx="4">
                  <c:v>1.824455E-3</c:v>
                </c:pt>
                <c:pt idx="5">
                  <c:v>2.0451430000000001E-3</c:v>
                </c:pt>
                <c:pt idx="6">
                  <c:v>2.3978020000000001E-3</c:v>
                </c:pt>
                <c:pt idx="7">
                  <c:v>2.6592410000000001E-3</c:v>
                </c:pt>
                <c:pt idx="8">
                  <c:v>2.584846E-3</c:v>
                </c:pt>
                <c:pt idx="9">
                  <c:v>2.616897E-3</c:v>
                </c:pt>
                <c:pt idx="10">
                  <c:v>2.5118639999999999E-3</c:v>
                </c:pt>
                <c:pt idx="11">
                  <c:v>2.596391E-3</c:v>
                </c:pt>
                <c:pt idx="12">
                  <c:v>2.5503940000000001E-3</c:v>
                </c:pt>
                <c:pt idx="13">
                  <c:v>2.5718590000000001E-3</c:v>
                </c:pt>
                <c:pt idx="14">
                  <c:v>2.5619890000000002E-3</c:v>
                </c:pt>
                <c:pt idx="15">
                  <c:v>2.5980159999999999E-3</c:v>
                </c:pt>
                <c:pt idx="16">
                  <c:v>2.6531950000000001E-3</c:v>
                </c:pt>
                <c:pt idx="17">
                  <c:v>2.6747469999999999E-3</c:v>
                </c:pt>
                <c:pt idx="18">
                  <c:v>2.6773489999999999E-3</c:v>
                </c:pt>
                <c:pt idx="19">
                  <c:v>2.6937060000000001E-3</c:v>
                </c:pt>
                <c:pt idx="20">
                  <c:v>2.7250517074781291E-3</c:v>
                </c:pt>
                <c:pt idx="21">
                  <c:v>2.583506348209458E-3</c:v>
                </c:pt>
                <c:pt idx="22">
                  <c:v>2.4614324631916404E-3</c:v>
                </c:pt>
                <c:pt idx="23">
                  <c:v>2.4066469621639775E-3</c:v>
                </c:pt>
                <c:pt idx="24">
                  <c:v>2.3460319662162452E-3</c:v>
                </c:pt>
                <c:pt idx="25">
                  <c:v>2.3088290492202885E-3</c:v>
                </c:pt>
                <c:pt idx="26">
                  <c:v>2.285440819863959E-3</c:v>
                </c:pt>
                <c:pt idx="27">
                  <c:v>2.2767558296524029E-3</c:v>
                </c:pt>
                <c:pt idx="28">
                  <c:v>2.3004019431604296E-3</c:v>
                </c:pt>
                <c:pt idx="29">
                  <c:v>2.2982135879079388E-3</c:v>
                </c:pt>
                <c:pt idx="30">
                  <c:v>2.3984969999999999E-3</c:v>
                </c:pt>
                <c:pt idx="31">
                  <c:v>2.504886E-3</c:v>
                </c:pt>
                <c:pt idx="32">
                  <c:v>2.605324E-3</c:v>
                </c:pt>
                <c:pt idx="33">
                  <c:v>2.748627E-3</c:v>
                </c:pt>
                <c:pt idx="34">
                  <c:v>2.7987870000000001E-3</c:v>
                </c:pt>
                <c:pt idx="35">
                  <c:v>2.7967370000000001E-3</c:v>
                </c:pt>
                <c:pt idx="36">
                  <c:v>2.7906469999999998E-3</c:v>
                </c:pt>
                <c:pt idx="37">
                  <c:v>2.7932819999999998E-3</c:v>
                </c:pt>
                <c:pt idx="38">
                  <c:v>2.8936420000000001E-3</c:v>
                </c:pt>
                <c:pt idx="39">
                  <c:v>2.9654009999999999E-3</c:v>
                </c:pt>
                <c:pt idx="40">
                  <c:v>3.1484880000000001E-3</c:v>
                </c:pt>
                <c:pt idx="41">
                  <c:v>3.3364710000000001E-3</c:v>
                </c:pt>
                <c:pt idx="42">
                  <c:v>3.4861750000000002E-3</c:v>
                </c:pt>
                <c:pt idx="43">
                  <c:v>3.6085980000000002E-3</c:v>
                </c:pt>
                <c:pt idx="44">
                  <c:v>3.741823E-3</c:v>
                </c:pt>
                <c:pt idx="45">
                  <c:v>3.820525E-3</c:v>
                </c:pt>
                <c:pt idx="46">
                  <c:v>3.8721070000000001E-3</c:v>
                </c:pt>
                <c:pt idx="47">
                  <c:v>3.9351289999999999E-3</c:v>
                </c:pt>
                <c:pt idx="48">
                  <c:v>3.9853129999999999E-3</c:v>
                </c:pt>
                <c:pt idx="49">
                  <c:v>4.0149950000000004E-3</c:v>
                </c:pt>
                <c:pt idx="50">
                  <c:v>4.098722E-3</c:v>
                </c:pt>
                <c:pt idx="51">
                  <c:v>4.1347800000000002E-3</c:v>
                </c:pt>
                <c:pt idx="52">
                  <c:v>4.1735019999999999E-3</c:v>
                </c:pt>
                <c:pt idx="53">
                  <c:v>4.2147180000000001E-3</c:v>
                </c:pt>
                <c:pt idx="54">
                  <c:v>4.2475050000000004E-3</c:v>
                </c:pt>
                <c:pt idx="55">
                  <c:v>4.3995409999999999E-3</c:v>
                </c:pt>
                <c:pt idx="56">
                  <c:v>4.5373389999999996E-3</c:v>
                </c:pt>
                <c:pt idx="57">
                  <c:v>4.674175E-3</c:v>
                </c:pt>
                <c:pt idx="58">
                  <c:v>4.8734190000000004E-3</c:v>
                </c:pt>
                <c:pt idx="59">
                  <c:v>5.0567190000000003E-3</c:v>
                </c:pt>
                <c:pt idx="60">
                  <c:v>5.2646400000000001E-3</c:v>
                </c:pt>
                <c:pt idx="61">
                  <c:v>5.4830319999999997E-3</c:v>
                </c:pt>
                <c:pt idx="62">
                  <c:v>5.7803799999999999E-3</c:v>
                </c:pt>
                <c:pt idx="63">
                  <c:v>6.2438069999999997E-3</c:v>
                </c:pt>
                <c:pt idx="64">
                  <c:v>6.4483980000000002E-3</c:v>
                </c:pt>
                <c:pt idx="65">
                  <c:v>6.5957359999999996E-3</c:v>
                </c:pt>
                <c:pt idx="66">
                  <c:v>6.6798710000000004E-3</c:v>
                </c:pt>
                <c:pt idx="67">
                  <c:v>7.470399E-3</c:v>
                </c:pt>
                <c:pt idx="68">
                  <c:v>7.7993790000000004E-3</c:v>
                </c:pt>
                <c:pt idx="69">
                  <c:v>7.9634690000000008E-3</c:v>
                </c:pt>
                <c:pt idx="70">
                  <c:v>8.0831489999999995E-3</c:v>
                </c:pt>
                <c:pt idx="71">
                  <c:v>8.1756750000000003E-3</c:v>
                </c:pt>
                <c:pt idx="72">
                  <c:v>8.2739509999999999E-3</c:v>
                </c:pt>
                <c:pt idx="73">
                  <c:v>8.4046750000000003E-3</c:v>
                </c:pt>
                <c:pt idx="74">
                  <c:v>8.5592080000000004E-3</c:v>
                </c:pt>
                <c:pt idx="75">
                  <c:v>8.7328670000000001E-3</c:v>
                </c:pt>
                <c:pt idx="76">
                  <c:v>8.8302529999999997E-3</c:v>
                </c:pt>
                <c:pt idx="77">
                  <c:v>8.9590280000000008E-3</c:v>
                </c:pt>
                <c:pt idx="78">
                  <c:v>9.0369160000000007E-3</c:v>
                </c:pt>
                <c:pt idx="79">
                  <c:v>9.0711249999999993E-3</c:v>
                </c:pt>
                <c:pt idx="80">
                  <c:v>9.1622439999999999E-3</c:v>
                </c:pt>
              </c:numCache>
            </c:numRef>
          </c:val>
          <c:smooth val="0"/>
          <c:extLst xmlns:c16r2="http://schemas.microsoft.com/office/drawing/2015/06/chart">
            <c:ext xmlns:c16="http://schemas.microsoft.com/office/drawing/2014/chart" uri="{C3380CC4-5D6E-409C-BE32-E72D297353CC}">
              <c16:uniqueId val="{00000001-0969-4716-825A-3B901CC2E637}"/>
            </c:ext>
          </c:extLst>
        </c:ser>
        <c:ser>
          <c:idx val="2"/>
          <c:order val="2"/>
          <c:tx>
            <c:v>65-85</c:v>
          </c:tx>
          <c:marker>
            <c:symbol val="none"/>
          </c:marker>
          <c:cat>
            <c:numRef>
              <c:f>'#LN00013'!$B$49:$B$129</c:f>
              <c:numCache>
                <c:formatCode>General</c:formatCode>
                <c:ptCount val="81"/>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numCache>
            </c:numRef>
          </c:cat>
          <c:val>
            <c:numRef>
              <c:f>'#LN00013'!$F$49:$F$129</c:f>
              <c:numCache>
                <c:formatCode>General</c:formatCode>
                <c:ptCount val="81"/>
                <c:pt idx="0">
                  <c:v>0.10308</c:v>
                </c:pt>
                <c:pt idx="1">
                  <c:v>0.10415000000000001</c:v>
                </c:pt>
                <c:pt idx="2">
                  <c:v>0.10605000000000001</c:v>
                </c:pt>
                <c:pt idx="3">
                  <c:v>0.10752</c:v>
                </c:pt>
                <c:pt idx="4">
                  <c:v>0.10969</c:v>
                </c:pt>
                <c:pt idx="5">
                  <c:v>0.11539000000000001</c:v>
                </c:pt>
                <c:pt idx="6">
                  <c:v>0.11615</c:v>
                </c:pt>
                <c:pt idx="7">
                  <c:v>0.11681999999999999</c:v>
                </c:pt>
                <c:pt idx="8">
                  <c:v>0.11799</c:v>
                </c:pt>
                <c:pt idx="9">
                  <c:v>0.12121999999999999</c:v>
                </c:pt>
                <c:pt idx="10">
                  <c:v>0.12537000000000001</c:v>
                </c:pt>
                <c:pt idx="11">
                  <c:v>0.12695000000000001</c:v>
                </c:pt>
                <c:pt idx="12">
                  <c:v>0.12942999999999999</c:v>
                </c:pt>
                <c:pt idx="13">
                  <c:v>0.13253999999999999</c:v>
                </c:pt>
                <c:pt idx="14">
                  <c:v>0.13521</c:v>
                </c:pt>
                <c:pt idx="15">
                  <c:v>0.13622999999999999</c:v>
                </c:pt>
                <c:pt idx="16">
                  <c:v>0.13747000000000001</c:v>
                </c:pt>
                <c:pt idx="17">
                  <c:v>0.13958999999999999</c:v>
                </c:pt>
                <c:pt idx="18">
                  <c:v>0.14166000000000001</c:v>
                </c:pt>
                <c:pt idx="19">
                  <c:v>0.14313999999999999</c:v>
                </c:pt>
                <c:pt idx="20">
                  <c:v>0.14455999999999999</c:v>
                </c:pt>
                <c:pt idx="21">
                  <c:v>0.1462</c:v>
                </c:pt>
                <c:pt idx="22">
                  <c:v>0.14802000000000001</c:v>
                </c:pt>
                <c:pt idx="23">
                  <c:v>0.14899000000000001</c:v>
                </c:pt>
                <c:pt idx="24">
                  <c:v>0.14910999999999999</c:v>
                </c:pt>
                <c:pt idx="25">
                  <c:v>0.15217</c:v>
                </c:pt>
                <c:pt idx="26">
                  <c:v>0.15509999999999999</c:v>
                </c:pt>
                <c:pt idx="27">
                  <c:v>0.15769</c:v>
                </c:pt>
                <c:pt idx="28">
                  <c:v>0.16006999999999999</c:v>
                </c:pt>
                <c:pt idx="29">
                  <c:v>0.16141</c:v>
                </c:pt>
                <c:pt idx="30">
                  <c:v>0.16217000000000001</c:v>
                </c:pt>
                <c:pt idx="31">
                  <c:v>0.16302</c:v>
                </c:pt>
                <c:pt idx="32">
                  <c:v>0.16345999999999999</c:v>
                </c:pt>
                <c:pt idx="33">
                  <c:v>0.16458</c:v>
                </c:pt>
                <c:pt idx="34">
                  <c:v>0.16528000000000001</c:v>
                </c:pt>
                <c:pt idx="35">
                  <c:v>0.16581000000000001</c:v>
                </c:pt>
                <c:pt idx="36">
                  <c:v>0.16447000000000001</c:v>
                </c:pt>
                <c:pt idx="37">
                  <c:v>0.16309000000000001</c:v>
                </c:pt>
                <c:pt idx="38">
                  <c:v>0.16322999999999999</c:v>
                </c:pt>
                <c:pt idx="39">
                  <c:v>0.16306999999999999</c:v>
                </c:pt>
                <c:pt idx="40">
                  <c:v>0.16516</c:v>
                </c:pt>
                <c:pt idx="41">
                  <c:v>0.16775000000000001</c:v>
                </c:pt>
                <c:pt idx="42">
                  <c:v>0.1701</c:v>
                </c:pt>
                <c:pt idx="43">
                  <c:v>0.17247999999999999</c:v>
                </c:pt>
                <c:pt idx="44">
                  <c:v>0.17585999999999999</c:v>
                </c:pt>
                <c:pt idx="45">
                  <c:v>0.17738000000000001</c:v>
                </c:pt>
                <c:pt idx="46">
                  <c:v>0.17957999999999999</c:v>
                </c:pt>
                <c:pt idx="47">
                  <c:v>0.18178</c:v>
                </c:pt>
                <c:pt idx="48">
                  <c:v>0.18360000000000001</c:v>
                </c:pt>
                <c:pt idx="49">
                  <c:v>0.18498999999999999</c:v>
                </c:pt>
                <c:pt idx="50">
                  <c:v>0.18668000000000001</c:v>
                </c:pt>
                <c:pt idx="51">
                  <c:v>0.18765000000000001</c:v>
                </c:pt>
                <c:pt idx="52">
                  <c:v>0.18869</c:v>
                </c:pt>
                <c:pt idx="53">
                  <c:v>0.18955</c:v>
                </c:pt>
                <c:pt idx="54">
                  <c:v>0.19009000000000001</c:v>
                </c:pt>
                <c:pt idx="55">
                  <c:v>0.19181000000000001</c:v>
                </c:pt>
                <c:pt idx="56">
                  <c:v>0.19370000000000001</c:v>
                </c:pt>
                <c:pt idx="57">
                  <c:v>0.19567000000000001</c:v>
                </c:pt>
                <c:pt idx="58">
                  <c:v>0.19832</c:v>
                </c:pt>
                <c:pt idx="59">
                  <c:v>0.20114000000000001</c:v>
                </c:pt>
                <c:pt idx="60">
                  <c:v>0.20413999999999999</c:v>
                </c:pt>
                <c:pt idx="61">
                  <c:v>0.2074</c:v>
                </c:pt>
                <c:pt idx="62">
                  <c:v>0.21163999999999999</c:v>
                </c:pt>
                <c:pt idx="63">
                  <c:v>0.21776000000000001</c:v>
                </c:pt>
                <c:pt idx="64">
                  <c:v>0.22197</c:v>
                </c:pt>
                <c:pt idx="65">
                  <c:v>0.22559999999999999</c:v>
                </c:pt>
                <c:pt idx="66">
                  <c:v>0.22822000000000001</c:v>
                </c:pt>
                <c:pt idx="67">
                  <c:v>0.23652999999999999</c:v>
                </c:pt>
                <c:pt idx="68">
                  <c:v>0.24187</c:v>
                </c:pt>
                <c:pt idx="69">
                  <c:v>0.24576000000000001</c:v>
                </c:pt>
                <c:pt idx="70">
                  <c:v>0.24898000000000001</c:v>
                </c:pt>
                <c:pt idx="71">
                  <c:v>0.25158000000000003</c:v>
                </c:pt>
                <c:pt idx="72">
                  <c:v>0.25378000000000001</c:v>
                </c:pt>
                <c:pt idx="73">
                  <c:v>0.25577</c:v>
                </c:pt>
                <c:pt idx="74">
                  <c:v>0.25757999999999998</c:v>
                </c:pt>
                <c:pt idx="75">
                  <c:v>0.25928000000000001</c:v>
                </c:pt>
                <c:pt idx="76">
                  <c:v>0.26028000000000001</c:v>
                </c:pt>
                <c:pt idx="77">
                  <c:v>0.26124999999999998</c:v>
                </c:pt>
                <c:pt idx="78">
                  <c:v>0.26172000000000001</c:v>
                </c:pt>
                <c:pt idx="79">
                  <c:v>0.26169999999999999</c:v>
                </c:pt>
                <c:pt idx="80">
                  <c:v>0.26182</c:v>
                </c:pt>
              </c:numCache>
            </c:numRef>
          </c:val>
          <c:smooth val="0"/>
          <c:extLst xmlns:c16r2="http://schemas.microsoft.com/office/drawing/2015/06/chart">
            <c:ext xmlns:c16="http://schemas.microsoft.com/office/drawing/2014/chart" uri="{C3380CC4-5D6E-409C-BE32-E72D297353CC}">
              <c16:uniqueId val="{00000002-0969-4716-825A-3B901CC2E637}"/>
            </c:ext>
          </c:extLst>
        </c:ser>
        <c:dLbls>
          <c:showLegendKey val="0"/>
          <c:showVal val="0"/>
          <c:showCatName val="0"/>
          <c:showSerName val="0"/>
          <c:showPercent val="0"/>
          <c:showBubbleSize val="0"/>
        </c:dLbls>
        <c:smooth val="0"/>
        <c:axId val="217573368"/>
        <c:axId val="217286584"/>
      </c:lineChart>
      <c:catAx>
        <c:axId val="217573368"/>
        <c:scaling>
          <c:orientation val="minMax"/>
        </c:scaling>
        <c:delete val="0"/>
        <c:axPos val="b"/>
        <c:numFmt formatCode="0" sourceLinked="0"/>
        <c:majorTickMark val="out"/>
        <c:minorTickMark val="none"/>
        <c:tickLblPos val="nextTo"/>
        <c:crossAx val="217286584"/>
        <c:crosses val="autoZero"/>
        <c:auto val="1"/>
        <c:lblAlgn val="ctr"/>
        <c:lblOffset val="100"/>
        <c:tickLblSkip val="10"/>
        <c:noMultiLvlLbl val="0"/>
      </c:catAx>
      <c:valAx>
        <c:axId val="217286584"/>
        <c:scaling>
          <c:orientation val="minMax"/>
        </c:scaling>
        <c:delete val="0"/>
        <c:axPos val="l"/>
        <c:majorGridlines/>
        <c:numFmt formatCode="General" sourceLinked="1"/>
        <c:majorTickMark val="out"/>
        <c:minorTickMark val="none"/>
        <c:tickLblPos val="nextTo"/>
        <c:crossAx val="217573368"/>
        <c:crosses val="autoZero"/>
        <c:crossBetween val="between"/>
      </c:valAx>
    </c:plotArea>
    <c:legend>
      <c:legendPos val="t"/>
      <c:layout>
        <c:manualLayout>
          <c:xMode val="edge"/>
          <c:yMode val="edge"/>
          <c:x val="0.32411174297657236"/>
          <c:y val="1.5541588554876003E-2"/>
          <c:w val="0.26659433070960287"/>
          <c:h val="3.6406245590962429E-2"/>
        </c:manualLayout>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92771025885282E-2"/>
          <c:y val="0.1451636682304846"/>
          <c:w val="0.84096953635318705"/>
          <c:h val="0.78814267320601905"/>
        </c:manualLayout>
      </c:layout>
      <c:lineChart>
        <c:grouping val="standard"/>
        <c:varyColors val="0"/>
        <c:ser>
          <c:idx val="0"/>
          <c:order val="0"/>
          <c:tx>
            <c:v>85-100</c:v>
          </c:tx>
          <c:marker>
            <c:symbol val="none"/>
          </c:marker>
          <c:cat>
            <c:numRef>
              <c:f>'#LN00013'!$B$49:$B$129</c:f>
              <c:numCache>
                <c:formatCode>General</c:formatCode>
                <c:ptCount val="81"/>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numCache>
            </c:numRef>
          </c:cat>
          <c:val>
            <c:numRef>
              <c:f>'#LN00013'!$G$49:$G$129</c:f>
              <c:numCache>
                <c:formatCode>General</c:formatCode>
                <c:ptCount val="81"/>
                <c:pt idx="0">
                  <c:v>1.3958E-2</c:v>
                </c:pt>
                <c:pt idx="1">
                  <c:v>1.5155999999999999E-2</c:v>
                </c:pt>
                <c:pt idx="2">
                  <c:v>1.5535999999999999E-2</c:v>
                </c:pt>
                <c:pt idx="3">
                  <c:v>1.6039999999999999E-2</c:v>
                </c:pt>
                <c:pt idx="4">
                  <c:v>1.6632999999999998E-2</c:v>
                </c:pt>
                <c:pt idx="5">
                  <c:v>1.7724E-2</c:v>
                </c:pt>
                <c:pt idx="6">
                  <c:v>2.0643999999999999E-2</c:v>
                </c:pt>
                <c:pt idx="7">
                  <c:v>2.2762999999999999E-2</c:v>
                </c:pt>
                <c:pt idx="8">
                  <c:v>2.1905999999999998E-2</c:v>
                </c:pt>
                <c:pt idx="9">
                  <c:v>2.1588E-2</c:v>
                </c:pt>
                <c:pt idx="10">
                  <c:v>2.0036000000000002E-2</c:v>
                </c:pt>
                <c:pt idx="11">
                  <c:v>2.0452999999999999E-2</c:v>
                </c:pt>
                <c:pt idx="12">
                  <c:v>1.9703999999999999E-2</c:v>
                </c:pt>
                <c:pt idx="13">
                  <c:v>1.9404000000000001E-2</c:v>
                </c:pt>
                <c:pt idx="14">
                  <c:v>1.8948E-2</c:v>
                </c:pt>
                <c:pt idx="15">
                  <c:v>1.9071000000000001E-2</c:v>
                </c:pt>
                <c:pt idx="16">
                  <c:v>1.9300999999999999E-2</c:v>
                </c:pt>
                <c:pt idx="17">
                  <c:v>1.9161999999999998E-2</c:v>
                </c:pt>
                <c:pt idx="18">
                  <c:v>1.8898999999999999E-2</c:v>
                </c:pt>
                <c:pt idx="19">
                  <c:v>1.8818999999999999E-2</c:v>
                </c:pt>
                <c:pt idx="20">
                  <c:v>1.8851095801253114E-2</c:v>
                </c:pt>
                <c:pt idx="21">
                  <c:v>1.7670733699774767E-2</c:v>
                </c:pt>
                <c:pt idx="22">
                  <c:v>1.662858701466155E-2</c:v>
                </c:pt>
                <c:pt idx="23">
                  <c:v>1.615279038977423E-2</c:v>
                </c:pt>
                <c:pt idx="24">
                  <c:v>1.5733266089872248E-2</c:v>
                </c:pt>
                <c:pt idx="25">
                  <c:v>1.5172898418093869E-2</c:v>
                </c:pt>
                <c:pt idx="26">
                  <c:v>1.4735011550139395E-2</c:v>
                </c:pt>
                <c:pt idx="27">
                  <c:v>1.4437981572770662E-2</c:v>
                </c:pt>
                <c:pt idx="28">
                  <c:v>1.4370933541833185E-2</c:v>
                </c:pt>
                <c:pt idx="29">
                  <c:v>1.4238007409088153E-2</c:v>
                </c:pt>
                <c:pt idx="30">
                  <c:v>1.4789999999999999E-2</c:v>
                </c:pt>
                <c:pt idx="31">
                  <c:v>1.5365E-2</c:v>
                </c:pt>
                <c:pt idx="32">
                  <c:v>1.5938000000000001E-2</c:v>
                </c:pt>
                <c:pt idx="33">
                  <c:v>1.6701000000000001E-2</c:v>
                </c:pt>
                <c:pt idx="34">
                  <c:v>1.6934000000000001E-2</c:v>
                </c:pt>
                <c:pt idx="35">
                  <c:v>1.6867E-2</c:v>
                </c:pt>
                <c:pt idx="36">
                  <c:v>1.6968E-2</c:v>
                </c:pt>
                <c:pt idx="37">
                  <c:v>1.7127E-2</c:v>
                </c:pt>
                <c:pt idx="38">
                  <c:v>1.7727E-2</c:v>
                </c:pt>
                <c:pt idx="39">
                  <c:v>1.8185E-2</c:v>
                </c:pt>
                <c:pt idx="40">
                  <c:v>1.9063E-2</c:v>
                </c:pt>
                <c:pt idx="41">
                  <c:v>1.9890000000000001E-2</c:v>
                </c:pt>
                <c:pt idx="42">
                  <c:v>2.0493999999999998E-2</c:v>
                </c:pt>
                <c:pt idx="43">
                  <c:v>2.0920999999999999E-2</c:v>
                </c:pt>
                <c:pt idx="44">
                  <c:v>2.1277000000000001E-2</c:v>
                </c:pt>
                <c:pt idx="45">
                  <c:v>2.1538999999999999E-2</c:v>
                </c:pt>
                <c:pt idx="46">
                  <c:v>2.1562000000000001E-2</c:v>
                </c:pt>
                <c:pt idx="47">
                  <c:v>2.1648000000000001E-2</c:v>
                </c:pt>
                <c:pt idx="48">
                  <c:v>2.1706E-2</c:v>
                </c:pt>
                <c:pt idx="49">
                  <c:v>2.1704000000000001E-2</c:v>
                </c:pt>
                <c:pt idx="50">
                  <c:v>2.1954999999999999E-2</c:v>
                </c:pt>
                <c:pt idx="51">
                  <c:v>2.2034000000000002E-2</c:v>
                </c:pt>
                <c:pt idx="52">
                  <c:v>2.2119E-2</c:v>
                </c:pt>
                <c:pt idx="53">
                  <c:v>2.2235999999999999E-2</c:v>
                </c:pt>
                <c:pt idx="54">
                  <c:v>2.2345E-2</c:v>
                </c:pt>
                <c:pt idx="55">
                  <c:v>2.2938E-2</c:v>
                </c:pt>
                <c:pt idx="56">
                  <c:v>2.3425000000000001E-2</c:v>
                </c:pt>
                <c:pt idx="57">
                  <c:v>2.3886999999999999E-2</c:v>
                </c:pt>
                <c:pt idx="58">
                  <c:v>2.4573000000000001E-2</c:v>
                </c:pt>
                <c:pt idx="59">
                  <c:v>2.5139999999999999E-2</c:v>
                </c:pt>
                <c:pt idx="60">
                  <c:v>2.579E-2</c:v>
                </c:pt>
                <c:pt idx="61">
                  <c:v>2.6436999999999999E-2</c:v>
                </c:pt>
                <c:pt idx="62">
                  <c:v>2.7313E-2</c:v>
                </c:pt>
                <c:pt idx="63">
                  <c:v>2.8672E-2</c:v>
                </c:pt>
                <c:pt idx="64">
                  <c:v>2.9049999999999999E-2</c:v>
                </c:pt>
                <c:pt idx="65">
                  <c:v>2.9236000000000002E-2</c:v>
                </c:pt>
                <c:pt idx="66">
                  <c:v>2.9269E-2</c:v>
                </c:pt>
                <c:pt idx="67">
                  <c:v>3.1583E-2</c:v>
                </c:pt>
                <c:pt idx="68">
                  <c:v>3.2246999999999998E-2</c:v>
                </c:pt>
                <c:pt idx="69">
                  <c:v>3.2404000000000002E-2</c:v>
                </c:pt>
                <c:pt idx="70">
                  <c:v>3.2465000000000001E-2</c:v>
                </c:pt>
                <c:pt idx="71">
                  <c:v>3.2496999999999998E-2</c:v>
                </c:pt>
                <c:pt idx="72">
                  <c:v>3.2603E-2</c:v>
                </c:pt>
                <c:pt idx="73">
                  <c:v>3.286E-2</c:v>
                </c:pt>
                <c:pt idx="74">
                  <c:v>3.3230000000000003E-2</c:v>
                </c:pt>
                <c:pt idx="75">
                  <c:v>3.3681999999999997E-2</c:v>
                </c:pt>
                <c:pt idx="76">
                  <c:v>3.3926999999999999E-2</c:v>
                </c:pt>
                <c:pt idx="77">
                  <c:v>3.4292999999999997E-2</c:v>
                </c:pt>
                <c:pt idx="78">
                  <c:v>3.4528999999999997E-2</c:v>
                </c:pt>
                <c:pt idx="79">
                  <c:v>3.4662999999999999E-2</c:v>
                </c:pt>
                <c:pt idx="80">
                  <c:v>3.4994999999999998E-2</c:v>
                </c:pt>
              </c:numCache>
            </c:numRef>
          </c:val>
          <c:smooth val="0"/>
          <c:extLst xmlns:c16r2="http://schemas.microsoft.com/office/drawing/2015/06/chart">
            <c:ext xmlns:c16="http://schemas.microsoft.com/office/drawing/2014/chart" uri="{C3380CC4-5D6E-409C-BE32-E72D297353CC}">
              <c16:uniqueId val="{00000000-F392-4C12-BAF6-82E238EF4E1B}"/>
            </c:ext>
          </c:extLst>
        </c:ser>
        <c:ser>
          <c:idx val="1"/>
          <c:order val="1"/>
          <c:tx>
            <c:v>65-100</c:v>
          </c:tx>
          <c:marker>
            <c:symbol val="none"/>
          </c:marker>
          <c:cat>
            <c:numRef>
              <c:f>'#LN00013'!$B$49:$B$129</c:f>
              <c:numCache>
                <c:formatCode>General</c:formatCode>
                <c:ptCount val="81"/>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numCache>
            </c:numRef>
          </c:cat>
          <c:val>
            <c:numRef>
              <c:f>'#LN00013'!$E$49:$E$129</c:f>
              <c:numCache>
                <c:formatCode>General</c:formatCode>
                <c:ptCount val="81"/>
                <c:pt idx="0">
                  <c:v>1.4388140000000001E-3</c:v>
                </c:pt>
                <c:pt idx="1">
                  <c:v>1.5784880000000001E-3</c:v>
                </c:pt>
                <c:pt idx="2">
                  <c:v>1.6475890000000001E-3</c:v>
                </c:pt>
                <c:pt idx="3">
                  <c:v>1.724583E-3</c:v>
                </c:pt>
                <c:pt idx="4">
                  <c:v>1.824455E-3</c:v>
                </c:pt>
                <c:pt idx="5">
                  <c:v>2.0451430000000001E-3</c:v>
                </c:pt>
                <c:pt idx="6">
                  <c:v>2.3978020000000001E-3</c:v>
                </c:pt>
                <c:pt idx="7">
                  <c:v>2.6592410000000001E-3</c:v>
                </c:pt>
                <c:pt idx="8">
                  <c:v>2.584846E-3</c:v>
                </c:pt>
                <c:pt idx="9">
                  <c:v>2.616897E-3</c:v>
                </c:pt>
                <c:pt idx="10">
                  <c:v>2.5118639999999999E-3</c:v>
                </c:pt>
                <c:pt idx="11">
                  <c:v>2.596391E-3</c:v>
                </c:pt>
                <c:pt idx="12">
                  <c:v>2.5503940000000001E-3</c:v>
                </c:pt>
                <c:pt idx="13">
                  <c:v>2.5718590000000001E-3</c:v>
                </c:pt>
                <c:pt idx="14">
                  <c:v>2.5619890000000002E-3</c:v>
                </c:pt>
                <c:pt idx="15">
                  <c:v>2.5980159999999999E-3</c:v>
                </c:pt>
                <c:pt idx="16">
                  <c:v>2.6531950000000001E-3</c:v>
                </c:pt>
                <c:pt idx="17">
                  <c:v>2.6747469999999999E-3</c:v>
                </c:pt>
                <c:pt idx="18">
                  <c:v>2.6773489999999999E-3</c:v>
                </c:pt>
                <c:pt idx="19">
                  <c:v>2.6937060000000001E-3</c:v>
                </c:pt>
                <c:pt idx="20">
                  <c:v>2.7250517074781291E-3</c:v>
                </c:pt>
                <c:pt idx="21">
                  <c:v>2.583506348209458E-3</c:v>
                </c:pt>
                <c:pt idx="22">
                  <c:v>2.4614324631916404E-3</c:v>
                </c:pt>
                <c:pt idx="23">
                  <c:v>2.4066469621639775E-3</c:v>
                </c:pt>
                <c:pt idx="24">
                  <c:v>2.3460319662162452E-3</c:v>
                </c:pt>
                <c:pt idx="25">
                  <c:v>2.3088290492202885E-3</c:v>
                </c:pt>
                <c:pt idx="26">
                  <c:v>2.285440819863959E-3</c:v>
                </c:pt>
                <c:pt idx="27">
                  <c:v>2.2767558296524029E-3</c:v>
                </c:pt>
                <c:pt idx="28">
                  <c:v>2.3004019431604296E-3</c:v>
                </c:pt>
                <c:pt idx="29">
                  <c:v>2.2982135879079388E-3</c:v>
                </c:pt>
                <c:pt idx="30">
                  <c:v>2.3984969999999999E-3</c:v>
                </c:pt>
                <c:pt idx="31">
                  <c:v>2.504886E-3</c:v>
                </c:pt>
                <c:pt idx="32">
                  <c:v>2.605324E-3</c:v>
                </c:pt>
                <c:pt idx="33">
                  <c:v>2.748627E-3</c:v>
                </c:pt>
                <c:pt idx="34">
                  <c:v>2.7987870000000001E-3</c:v>
                </c:pt>
                <c:pt idx="35">
                  <c:v>2.7967370000000001E-3</c:v>
                </c:pt>
                <c:pt idx="36">
                  <c:v>2.7906469999999998E-3</c:v>
                </c:pt>
                <c:pt idx="37">
                  <c:v>2.7932819999999998E-3</c:v>
                </c:pt>
                <c:pt idx="38">
                  <c:v>2.8936420000000001E-3</c:v>
                </c:pt>
                <c:pt idx="39">
                  <c:v>2.9654009999999999E-3</c:v>
                </c:pt>
                <c:pt idx="40">
                  <c:v>3.1484880000000001E-3</c:v>
                </c:pt>
                <c:pt idx="41">
                  <c:v>3.3364710000000001E-3</c:v>
                </c:pt>
                <c:pt idx="42">
                  <c:v>3.4861750000000002E-3</c:v>
                </c:pt>
                <c:pt idx="43">
                  <c:v>3.6085980000000002E-3</c:v>
                </c:pt>
                <c:pt idx="44">
                  <c:v>3.741823E-3</c:v>
                </c:pt>
                <c:pt idx="45">
                  <c:v>3.820525E-3</c:v>
                </c:pt>
                <c:pt idx="46">
                  <c:v>3.8721070000000001E-3</c:v>
                </c:pt>
                <c:pt idx="47">
                  <c:v>3.9351289999999999E-3</c:v>
                </c:pt>
                <c:pt idx="48">
                  <c:v>3.9853129999999999E-3</c:v>
                </c:pt>
                <c:pt idx="49">
                  <c:v>4.0149950000000004E-3</c:v>
                </c:pt>
                <c:pt idx="50">
                  <c:v>4.098722E-3</c:v>
                </c:pt>
                <c:pt idx="51">
                  <c:v>4.1347800000000002E-3</c:v>
                </c:pt>
                <c:pt idx="52">
                  <c:v>4.1735019999999999E-3</c:v>
                </c:pt>
                <c:pt idx="53">
                  <c:v>4.2147180000000001E-3</c:v>
                </c:pt>
                <c:pt idx="54">
                  <c:v>4.2475050000000004E-3</c:v>
                </c:pt>
                <c:pt idx="55">
                  <c:v>4.3995409999999999E-3</c:v>
                </c:pt>
                <c:pt idx="56">
                  <c:v>4.5373389999999996E-3</c:v>
                </c:pt>
                <c:pt idx="57">
                  <c:v>4.674175E-3</c:v>
                </c:pt>
                <c:pt idx="58">
                  <c:v>4.8734190000000004E-3</c:v>
                </c:pt>
                <c:pt idx="59">
                  <c:v>5.0567190000000003E-3</c:v>
                </c:pt>
                <c:pt idx="60">
                  <c:v>5.2646400000000001E-3</c:v>
                </c:pt>
                <c:pt idx="61">
                  <c:v>5.4830319999999997E-3</c:v>
                </c:pt>
                <c:pt idx="62">
                  <c:v>5.7803799999999999E-3</c:v>
                </c:pt>
                <c:pt idx="63">
                  <c:v>6.2438069999999997E-3</c:v>
                </c:pt>
                <c:pt idx="64">
                  <c:v>6.4483980000000002E-3</c:v>
                </c:pt>
                <c:pt idx="65">
                  <c:v>6.5957359999999996E-3</c:v>
                </c:pt>
                <c:pt idx="66">
                  <c:v>6.6798710000000004E-3</c:v>
                </c:pt>
                <c:pt idx="67">
                  <c:v>7.470399E-3</c:v>
                </c:pt>
                <c:pt idx="68">
                  <c:v>7.7993790000000004E-3</c:v>
                </c:pt>
                <c:pt idx="69">
                  <c:v>7.9634690000000008E-3</c:v>
                </c:pt>
                <c:pt idx="70">
                  <c:v>8.0831489999999995E-3</c:v>
                </c:pt>
                <c:pt idx="71">
                  <c:v>8.1756750000000003E-3</c:v>
                </c:pt>
                <c:pt idx="72">
                  <c:v>8.2739509999999999E-3</c:v>
                </c:pt>
                <c:pt idx="73">
                  <c:v>8.4046750000000003E-3</c:v>
                </c:pt>
                <c:pt idx="74">
                  <c:v>8.5592080000000004E-3</c:v>
                </c:pt>
                <c:pt idx="75">
                  <c:v>8.7328670000000001E-3</c:v>
                </c:pt>
                <c:pt idx="76">
                  <c:v>8.8302529999999997E-3</c:v>
                </c:pt>
                <c:pt idx="77">
                  <c:v>8.9590280000000008E-3</c:v>
                </c:pt>
                <c:pt idx="78">
                  <c:v>9.0369160000000007E-3</c:v>
                </c:pt>
                <c:pt idx="79">
                  <c:v>9.0711249999999993E-3</c:v>
                </c:pt>
                <c:pt idx="80">
                  <c:v>9.1622439999999999E-3</c:v>
                </c:pt>
              </c:numCache>
            </c:numRef>
          </c:val>
          <c:smooth val="0"/>
          <c:extLst xmlns:c16r2="http://schemas.microsoft.com/office/drawing/2015/06/chart">
            <c:ext xmlns:c16="http://schemas.microsoft.com/office/drawing/2014/chart" uri="{C3380CC4-5D6E-409C-BE32-E72D297353CC}">
              <c16:uniqueId val="{00000001-F392-4C12-BAF6-82E238EF4E1B}"/>
            </c:ext>
          </c:extLst>
        </c:ser>
        <c:ser>
          <c:idx val="2"/>
          <c:order val="2"/>
          <c:tx>
            <c:v>65-85</c:v>
          </c:tx>
          <c:marker>
            <c:symbol val="none"/>
          </c:marker>
          <c:cat>
            <c:numRef>
              <c:f>'#LN00013'!$B$49:$B$129</c:f>
              <c:numCache>
                <c:formatCode>General</c:formatCode>
                <c:ptCount val="81"/>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numCache>
            </c:numRef>
          </c:cat>
          <c:val>
            <c:numRef>
              <c:f>'#LN00013'!$F$49:$F$129</c:f>
              <c:numCache>
                <c:formatCode>General</c:formatCode>
                <c:ptCount val="81"/>
                <c:pt idx="0">
                  <c:v>0.10308</c:v>
                </c:pt>
                <c:pt idx="1">
                  <c:v>0.10415000000000001</c:v>
                </c:pt>
                <c:pt idx="2">
                  <c:v>0.10605000000000001</c:v>
                </c:pt>
                <c:pt idx="3">
                  <c:v>0.10752</c:v>
                </c:pt>
                <c:pt idx="4">
                  <c:v>0.10969</c:v>
                </c:pt>
                <c:pt idx="5">
                  <c:v>0.11539000000000001</c:v>
                </c:pt>
                <c:pt idx="6">
                  <c:v>0.11615</c:v>
                </c:pt>
                <c:pt idx="7">
                  <c:v>0.11681999999999999</c:v>
                </c:pt>
                <c:pt idx="8">
                  <c:v>0.11799</c:v>
                </c:pt>
                <c:pt idx="9">
                  <c:v>0.12121999999999999</c:v>
                </c:pt>
                <c:pt idx="10">
                  <c:v>0.12537000000000001</c:v>
                </c:pt>
                <c:pt idx="11">
                  <c:v>0.12695000000000001</c:v>
                </c:pt>
                <c:pt idx="12">
                  <c:v>0.12942999999999999</c:v>
                </c:pt>
                <c:pt idx="13">
                  <c:v>0.13253999999999999</c:v>
                </c:pt>
                <c:pt idx="14">
                  <c:v>0.13521</c:v>
                </c:pt>
                <c:pt idx="15">
                  <c:v>0.13622999999999999</c:v>
                </c:pt>
                <c:pt idx="16">
                  <c:v>0.13747000000000001</c:v>
                </c:pt>
                <c:pt idx="17">
                  <c:v>0.13958999999999999</c:v>
                </c:pt>
                <c:pt idx="18">
                  <c:v>0.14166000000000001</c:v>
                </c:pt>
                <c:pt idx="19">
                  <c:v>0.14313999999999999</c:v>
                </c:pt>
                <c:pt idx="20">
                  <c:v>0.14455999999999999</c:v>
                </c:pt>
                <c:pt idx="21">
                  <c:v>0.1462</c:v>
                </c:pt>
                <c:pt idx="22">
                  <c:v>0.14802000000000001</c:v>
                </c:pt>
                <c:pt idx="23">
                  <c:v>0.14899000000000001</c:v>
                </c:pt>
                <c:pt idx="24">
                  <c:v>0.14910999999999999</c:v>
                </c:pt>
                <c:pt idx="25">
                  <c:v>0.15217</c:v>
                </c:pt>
                <c:pt idx="26">
                  <c:v>0.15509999999999999</c:v>
                </c:pt>
                <c:pt idx="27">
                  <c:v>0.15769</c:v>
                </c:pt>
                <c:pt idx="28">
                  <c:v>0.16006999999999999</c:v>
                </c:pt>
                <c:pt idx="29">
                  <c:v>0.16141</c:v>
                </c:pt>
                <c:pt idx="30">
                  <c:v>0.16217000000000001</c:v>
                </c:pt>
                <c:pt idx="31">
                  <c:v>0.16302</c:v>
                </c:pt>
                <c:pt idx="32">
                  <c:v>0.16345999999999999</c:v>
                </c:pt>
                <c:pt idx="33">
                  <c:v>0.16458</c:v>
                </c:pt>
                <c:pt idx="34">
                  <c:v>0.16528000000000001</c:v>
                </c:pt>
                <c:pt idx="35">
                  <c:v>0.16581000000000001</c:v>
                </c:pt>
                <c:pt idx="36">
                  <c:v>0.16447000000000001</c:v>
                </c:pt>
                <c:pt idx="37">
                  <c:v>0.16309000000000001</c:v>
                </c:pt>
                <c:pt idx="38">
                  <c:v>0.16322999999999999</c:v>
                </c:pt>
                <c:pt idx="39">
                  <c:v>0.16306999999999999</c:v>
                </c:pt>
                <c:pt idx="40">
                  <c:v>0.16516</c:v>
                </c:pt>
                <c:pt idx="41">
                  <c:v>0.16775000000000001</c:v>
                </c:pt>
                <c:pt idx="42">
                  <c:v>0.1701</c:v>
                </c:pt>
                <c:pt idx="43">
                  <c:v>0.17247999999999999</c:v>
                </c:pt>
                <c:pt idx="44">
                  <c:v>0.17585999999999999</c:v>
                </c:pt>
                <c:pt idx="45">
                  <c:v>0.17738000000000001</c:v>
                </c:pt>
                <c:pt idx="46">
                  <c:v>0.17957999999999999</c:v>
                </c:pt>
                <c:pt idx="47">
                  <c:v>0.18178</c:v>
                </c:pt>
                <c:pt idx="48">
                  <c:v>0.18360000000000001</c:v>
                </c:pt>
                <c:pt idx="49">
                  <c:v>0.18498999999999999</c:v>
                </c:pt>
                <c:pt idx="50">
                  <c:v>0.18668000000000001</c:v>
                </c:pt>
                <c:pt idx="51">
                  <c:v>0.18765000000000001</c:v>
                </c:pt>
                <c:pt idx="52">
                  <c:v>0.18869</c:v>
                </c:pt>
                <c:pt idx="53">
                  <c:v>0.18955</c:v>
                </c:pt>
                <c:pt idx="54">
                  <c:v>0.19009000000000001</c:v>
                </c:pt>
                <c:pt idx="55">
                  <c:v>0.19181000000000001</c:v>
                </c:pt>
                <c:pt idx="56">
                  <c:v>0.19370000000000001</c:v>
                </c:pt>
                <c:pt idx="57">
                  <c:v>0.19567000000000001</c:v>
                </c:pt>
                <c:pt idx="58">
                  <c:v>0.19832</c:v>
                </c:pt>
                <c:pt idx="59">
                  <c:v>0.20114000000000001</c:v>
                </c:pt>
                <c:pt idx="60">
                  <c:v>0.20413999999999999</c:v>
                </c:pt>
                <c:pt idx="61">
                  <c:v>0.2074</c:v>
                </c:pt>
                <c:pt idx="62">
                  <c:v>0.21163999999999999</c:v>
                </c:pt>
                <c:pt idx="63">
                  <c:v>0.21776000000000001</c:v>
                </c:pt>
                <c:pt idx="64">
                  <c:v>0.22197</c:v>
                </c:pt>
                <c:pt idx="65">
                  <c:v>0.22559999999999999</c:v>
                </c:pt>
                <c:pt idx="66">
                  <c:v>0.22822000000000001</c:v>
                </c:pt>
                <c:pt idx="67">
                  <c:v>0.23652999999999999</c:v>
                </c:pt>
                <c:pt idx="68">
                  <c:v>0.24187</c:v>
                </c:pt>
                <c:pt idx="69">
                  <c:v>0.24576000000000001</c:v>
                </c:pt>
                <c:pt idx="70">
                  <c:v>0.24898000000000001</c:v>
                </c:pt>
                <c:pt idx="71">
                  <c:v>0.25158000000000003</c:v>
                </c:pt>
                <c:pt idx="72">
                  <c:v>0.25378000000000001</c:v>
                </c:pt>
                <c:pt idx="73">
                  <c:v>0.25577</c:v>
                </c:pt>
                <c:pt idx="74">
                  <c:v>0.25757999999999998</c:v>
                </c:pt>
                <c:pt idx="75">
                  <c:v>0.25928000000000001</c:v>
                </c:pt>
                <c:pt idx="76">
                  <c:v>0.26028000000000001</c:v>
                </c:pt>
                <c:pt idx="77">
                  <c:v>0.26124999999999998</c:v>
                </c:pt>
                <c:pt idx="78">
                  <c:v>0.26172000000000001</c:v>
                </c:pt>
                <c:pt idx="79">
                  <c:v>0.26169999999999999</c:v>
                </c:pt>
                <c:pt idx="80">
                  <c:v>0.26182</c:v>
                </c:pt>
              </c:numCache>
            </c:numRef>
          </c:val>
          <c:smooth val="0"/>
          <c:extLst xmlns:c16r2="http://schemas.microsoft.com/office/drawing/2015/06/chart">
            <c:ext xmlns:c16="http://schemas.microsoft.com/office/drawing/2014/chart" uri="{C3380CC4-5D6E-409C-BE32-E72D297353CC}">
              <c16:uniqueId val="{00000002-F392-4C12-BAF6-82E238EF4E1B}"/>
            </c:ext>
          </c:extLst>
        </c:ser>
        <c:dLbls>
          <c:showLegendKey val="0"/>
          <c:showVal val="0"/>
          <c:showCatName val="0"/>
          <c:showSerName val="0"/>
          <c:showPercent val="0"/>
          <c:showBubbleSize val="0"/>
        </c:dLbls>
        <c:smooth val="0"/>
        <c:axId val="217288152"/>
        <c:axId val="217288544"/>
      </c:lineChart>
      <c:catAx>
        <c:axId val="217288152"/>
        <c:scaling>
          <c:orientation val="minMax"/>
        </c:scaling>
        <c:delete val="0"/>
        <c:axPos val="b"/>
        <c:numFmt formatCode="0" sourceLinked="0"/>
        <c:majorTickMark val="out"/>
        <c:minorTickMark val="none"/>
        <c:tickLblPos val="nextTo"/>
        <c:crossAx val="217288544"/>
        <c:crosses val="autoZero"/>
        <c:auto val="1"/>
        <c:lblAlgn val="ctr"/>
        <c:lblOffset val="100"/>
        <c:tickLblSkip val="10"/>
        <c:noMultiLvlLbl val="0"/>
      </c:catAx>
      <c:valAx>
        <c:axId val="217288544"/>
        <c:scaling>
          <c:logBase val="2"/>
          <c:orientation val="minMax"/>
        </c:scaling>
        <c:delete val="0"/>
        <c:axPos val="l"/>
        <c:majorGridlines/>
        <c:numFmt formatCode="General" sourceLinked="1"/>
        <c:majorTickMark val="out"/>
        <c:minorTickMark val="none"/>
        <c:tickLblPos val="nextTo"/>
        <c:crossAx val="217288152"/>
        <c:crosses val="autoZero"/>
        <c:crossBetween val="between"/>
      </c:valAx>
    </c:plotArea>
    <c:legend>
      <c:legendPos val="t"/>
      <c:layout>
        <c:manualLayout>
          <c:xMode val="edge"/>
          <c:yMode val="edge"/>
          <c:x val="0.32874140263237583"/>
          <c:y val="9.0598291140263909E-2"/>
          <c:w val="0.26659433070960287"/>
          <c:h val="3.6406245590962429E-2"/>
        </c:manualLayout>
      </c:layout>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876976212829455E-2"/>
          <c:y val="0.20179819640665486"/>
          <c:w val="0.94604610129450872"/>
          <c:h val="0.74769979307502954"/>
        </c:manualLayout>
      </c:layout>
      <c:lineChart>
        <c:grouping val="standard"/>
        <c:varyColors val="0"/>
        <c:ser>
          <c:idx val="0"/>
          <c:order val="0"/>
          <c:tx>
            <c:v>2014 National Projections</c:v>
          </c:tx>
          <c:marker>
            <c:symbol val="none"/>
          </c:marker>
          <c:cat>
            <c:numRef>
              <c:f>'100+ total pop data'!$A$4:$A$50</c:f>
              <c:numCache>
                <c:formatCode>General</c:formatCode>
                <c:ptCount val="47"/>
                <c:pt idx="1">
                  <c:v>2015</c:v>
                </c:pt>
                <c:pt idx="6">
                  <c:v>2020</c:v>
                </c:pt>
                <c:pt idx="11">
                  <c:v>2025</c:v>
                </c:pt>
                <c:pt idx="16">
                  <c:v>2030</c:v>
                </c:pt>
                <c:pt idx="21">
                  <c:v>2035</c:v>
                </c:pt>
                <c:pt idx="26">
                  <c:v>2040</c:v>
                </c:pt>
                <c:pt idx="31">
                  <c:v>2045</c:v>
                </c:pt>
                <c:pt idx="36">
                  <c:v>2050</c:v>
                </c:pt>
                <c:pt idx="41">
                  <c:v>2055</c:v>
                </c:pt>
                <c:pt idx="46">
                  <c:v>2060</c:v>
                </c:pt>
              </c:numCache>
            </c:numRef>
          </c:cat>
          <c:val>
            <c:numRef>
              <c:f>'100+ total pop data'!$E$4:$E$50</c:f>
              <c:numCache>
                <c:formatCode>General</c:formatCode>
                <c:ptCount val="47"/>
                <c:pt idx="0">
                  <c:v>22.955375714460505</c:v>
                </c:pt>
                <c:pt idx="1">
                  <c:v>23.774682803381136</c:v>
                </c:pt>
                <c:pt idx="2">
                  <c:v>24.645260199301593</c:v>
                </c:pt>
                <c:pt idx="3">
                  <c:v>25.815509819747106</c:v>
                </c:pt>
                <c:pt idx="4">
                  <c:v>26.933128116332387</c:v>
                </c:pt>
                <c:pt idx="5">
                  <c:v>27.953194650817238</c:v>
                </c:pt>
                <c:pt idx="6">
                  <c:v>28.788380428680423</c:v>
                </c:pt>
                <c:pt idx="7">
                  <c:v>29.704628909914497</c:v>
                </c:pt>
                <c:pt idx="8">
                  <c:v>30.291409108111516</c:v>
                </c:pt>
                <c:pt idx="9">
                  <c:v>30.921353727568352</c:v>
                </c:pt>
                <c:pt idx="10">
                  <c:v>31.319856492341657</c:v>
                </c:pt>
                <c:pt idx="11">
                  <c:v>31.649408365589267</c:v>
                </c:pt>
                <c:pt idx="12">
                  <c:v>32.13121084699219</c:v>
                </c:pt>
                <c:pt idx="13">
                  <c:v>32.696556611639153</c:v>
                </c:pt>
                <c:pt idx="14">
                  <c:v>33.185714866127661</c:v>
                </c:pt>
                <c:pt idx="15">
                  <c:v>33.709347055003249</c:v>
                </c:pt>
                <c:pt idx="16">
                  <c:v>34.173791659396265</c:v>
                </c:pt>
                <c:pt idx="17">
                  <c:v>34.562923565239771</c:v>
                </c:pt>
                <c:pt idx="18">
                  <c:v>34.919889113376875</c:v>
                </c:pt>
                <c:pt idx="19">
                  <c:v>35.220796070617673</c:v>
                </c:pt>
                <c:pt idx="20">
                  <c:v>35.519185806629075</c:v>
                </c:pt>
                <c:pt idx="21">
                  <c:v>35.78997394916567</c:v>
                </c:pt>
                <c:pt idx="22">
                  <c:v>36.061520159748483</c:v>
                </c:pt>
                <c:pt idx="23">
                  <c:v>36.310422960725077</c:v>
                </c:pt>
                <c:pt idx="24">
                  <c:v>36.56665103922488</c:v>
                </c:pt>
                <c:pt idx="25">
                  <c:v>36.84407235760203</c:v>
                </c:pt>
                <c:pt idx="26">
                  <c:v>36.918295227146928</c:v>
                </c:pt>
                <c:pt idx="27">
                  <c:v>36.926984638954963</c:v>
                </c:pt>
                <c:pt idx="28">
                  <c:v>37.134345208228801</c:v>
                </c:pt>
                <c:pt idx="29">
                  <c:v>37.427630832103532</c:v>
                </c:pt>
                <c:pt idx="30">
                  <c:v>37.459717985549581</c:v>
                </c:pt>
                <c:pt idx="31">
                  <c:v>37.511395886664367</c:v>
                </c:pt>
                <c:pt idx="32">
                  <c:v>37.601828430298561</c:v>
                </c:pt>
                <c:pt idx="33">
                  <c:v>38.122685820076796</c:v>
                </c:pt>
                <c:pt idx="34">
                  <c:v>38.172854770764722</c:v>
                </c:pt>
                <c:pt idx="35">
                  <c:v>38.074353957222861</c:v>
                </c:pt>
                <c:pt idx="36">
                  <c:v>38.014136293863565</c:v>
                </c:pt>
                <c:pt idx="37">
                  <c:v>37.939333936466213</c:v>
                </c:pt>
                <c:pt idx="38">
                  <c:v>37.986711788224845</c:v>
                </c:pt>
                <c:pt idx="39">
                  <c:v>38.043789531351166</c:v>
                </c:pt>
                <c:pt idx="40">
                  <c:v>38.122746458667947</c:v>
                </c:pt>
                <c:pt idx="41">
                  <c:v>38.322645824855819</c:v>
                </c:pt>
                <c:pt idx="42">
                  <c:v>38.45272422103632</c:v>
                </c:pt>
                <c:pt idx="43">
                  <c:v>38.644405783992006</c:v>
                </c:pt>
                <c:pt idx="44">
                  <c:v>38.841806163152157</c:v>
                </c:pt>
                <c:pt idx="45">
                  <c:v>39.008712562087183</c:v>
                </c:pt>
                <c:pt idx="46">
                  <c:v>39.265225371468624</c:v>
                </c:pt>
              </c:numCache>
            </c:numRef>
          </c:val>
          <c:smooth val="0"/>
          <c:extLst xmlns:c16r2="http://schemas.microsoft.com/office/drawing/2015/06/chart">
            <c:ext xmlns:c16="http://schemas.microsoft.com/office/drawing/2014/chart" uri="{C3380CC4-5D6E-409C-BE32-E72D297353CC}">
              <c16:uniqueId val="{00000000-B64A-4746-B43C-B1B9F6D6C6BF}"/>
            </c:ext>
          </c:extLst>
        </c:ser>
        <c:ser>
          <c:idx val="1"/>
          <c:order val="1"/>
          <c:tx>
            <c:v>UN projections</c:v>
          </c:tx>
          <c:cat>
            <c:numRef>
              <c:f>'100+ total pop data'!$A$4:$A$50</c:f>
              <c:numCache>
                <c:formatCode>General</c:formatCode>
                <c:ptCount val="47"/>
                <c:pt idx="1">
                  <c:v>2015</c:v>
                </c:pt>
                <c:pt idx="6">
                  <c:v>2020</c:v>
                </c:pt>
                <c:pt idx="11">
                  <c:v>2025</c:v>
                </c:pt>
                <c:pt idx="16">
                  <c:v>2030</c:v>
                </c:pt>
                <c:pt idx="21">
                  <c:v>2035</c:v>
                </c:pt>
                <c:pt idx="26">
                  <c:v>2040</c:v>
                </c:pt>
                <c:pt idx="31">
                  <c:v>2045</c:v>
                </c:pt>
                <c:pt idx="36">
                  <c:v>2050</c:v>
                </c:pt>
                <c:pt idx="41">
                  <c:v>2055</c:v>
                </c:pt>
                <c:pt idx="46">
                  <c:v>2060</c:v>
                </c:pt>
              </c:numCache>
            </c:numRef>
          </c:cat>
          <c:val>
            <c:numRef>
              <c:f>'100+ total pop data'!$G$4:$G$50</c:f>
              <c:numCache>
                <c:formatCode>General</c:formatCode>
                <c:ptCount val="47"/>
                <c:pt idx="6">
                  <c:v>26.315789473684209</c:v>
                </c:pt>
                <c:pt idx="16">
                  <c:v>29.72972972972973</c:v>
                </c:pt>
                <c:pt idx="26">
                  <c:v>33.333333333333329</c:v>
                </c:pt>
                <c:pt idx="36">
                  <c:v>36.330935251798564</c:v>
                </c:pt>
                <c:pt idx="46">
                  <c:v>39.072847682119203</c:v>
                </c:pt>
              </c:numCache>
            </c:numRef>
          </c:val>
          <c:smooth val="0"/>
          <c:extLst xmlns:c16r2="http://schemas.microsoft.com/office/drawing/2015/06/chart">
            <c:ext xmlns:c16="http://schemas.microsoft.com/office/drawing/2014/chart" uri="{C3380CC4-5D6E-409C-BE32-E72D297353CC}">
              <c16:uniqueId val="{00000001-B64A-4746-B43C-B1B9F6D6C6BF}"/>
            </c:ext>
          </c:extLst>
        </c:ser>
        <c:dLbls>
          <c:showLegendKey val="0"/>
          <c:showVal val="0"/>
          <c:showCatName val="0"/>
          <c:showSerName val="0"/>
          <c:showPercent val="0"/>
          <c:showBubbleSize val="0"/>
        </c:dLbls>
        <c:smooth val="0"/>
        <c:axId val="161380440"/>
        <c:axId val="161380832"/>
      </c:lineChart>
      <c:catAx>
        <c:axId val="161380440"/>
        <c:scaling>
          <c:orientation val="minMax"/>
        </c:scaling>
        <c:delete val="0"/>
        <c:axPos val="b"/>
        <c:numFmt formatCode="General" sourceLinked="1"/>
        <c:majorTickMark val="out"/>
        <c:minorTickMark val="none"/>
        <c:tickLblPos val="nextTo"/>
        <c:crossAx val="161380832"/>
        <c:crosses val="autoZero"/>
        <c:auto val="1"/>
        <c:lblAlgn val="ctr"/>
        <c:lblOffset val="100"/>
        <c:noMultiLvlLbl val="0"/>
      </c:catAx>
      <c:valAx>
        <c:axId val="161380832"/>
        <c:scaling>
          <c:orientation val="minMax"/>
        </c:scaling>
        <c:delete val="0"/>
        <c:axPos val="l"/>
        <c:majorGridlines/>
        <c:numFmt formatCode="General" sourceLinked="1"/>
        <c:majorTickMark val="out"/>
        <c:minorTickMark val="none"/>
        <c:tickLblPos val="nextTo"/>
        <c:crossAx val="161380440"/>
        <c:crosses val="autoZero"/>
        <c:crossBetween val="between"/>
      </c:valAx>
    </c:plotArea>
    <c:legend>
      <c:legendPos val="t"/>
      <c:layout>
        <c:manualLayout>
          <c:xMode val="edge"/>
          <c:yMode val="edge"/>
          <c:x val="0.38737350500156853"/>
          <c:y val="0.15119364405730407"/>
          <c:w val="0.37487735160954505"/>
          <c:h val="3.6453620933010022E-2"/>
        </c:manualLayout>
      </c:layout>
      <c:overlay val="0"/>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277510450082626E-2"/>
          <c:y val="0.1199921431085495"/>
          <c:w val="0.94604610129450872"/>
          <c:h val="0.78180320603542808"/>
        </c:manualLayout>
      </c:layout>
      <c:lineChart>
        <c:grouping val="standard"/>
        <c:varyColors val="0"/>
        <c:ser>
          <c:idx val="0"/>
          <c:order val="0"/>
          <c:tx>
            <c:v>2014 National Projections</c:v>
          </c:tx>
          <c:spPr>
            <a:ln w="41275"/>
          </c:spPr>
          <c:marker>
            <c:symbol val="none"/>
          </c:marker>
          <c:cat>
            <c:numRef>
              <c:f>'Life expectancy data-totals'!$A$5:$A$11</c:f>
              <c:numCache>
                <c:formatCode>General</c:formatCode>
                <c:ptCount val="7"/>
                <c:pt idx="0">
                  <c:v>2000</c:v>
                </c:pt>
                <c:pt idx="1">
                  <c:v>2010</c:v>
                </c:pt>
                <c:pt idx="2">
                  <c:v>2020</c:v>
                </c:pt>
                <c:pt idx="3">
                  <c:v>2030</c:v>
                </c:pt>
                <c:pt idx="4">
                  <c:v>2040</c:v>
                </c:pt>
                <c:pt idx="5">
                  <c:v>2050</c:v>
                </c:pt>
                <c:pt idx="6">
                  <c:v>2060</c:v>
                </c:pt>
              </c:numCache>
            </c:numRef>
          </c:cat>
          <c:val>
            <c:numRef>
              <c:f>'Life expectancy data-totals'!$B$5:$B$11</c:f>
              <c:numCache>
                <c:formatCode>General</c:formatCode>
                <c:ptCount val="7"/>
                <c:pt idx="0">
                  <c:v>74.062174301087467</c:v>
                </c:pt>
                <c:pt idx="1">
                  <c:v>76.135729084905975</c:v>
                </c:pt>
                <c:pt idx="2">
                  <c:v>78.043517104331528</c:v>
                </c:pt>
                <c:pt idx="3">
                  <c:v>79.798790297722263</c:v>
                </c:pt>
                <c:pt idx="4">
                  <c:v>81.413741200057729</c:v>
                </c:pt>
                <c:pt idx="5">
                  <c:v>82.899587635116646</c:v>
                </c:pt>
                <c:pt idx="6">
                  <c:v>84.266650637084453</c:v>
                </c:pt>
              </c:numCache>
            </c:numRef>
          </c:val>
          <c:smooth val="0"/>
          <c:extLst xmlns:c16r2="http://schemas.microsoft.com/office/drawing/2015/06/chart">
            <c:ext xmlns:c16="http://schemas.microsoft.com/office/drawing/2014/chart" uri="{C3380CC4-5D6E-409C-BE32-E72D297353CC}">
              <c16:uniqueId val="{00000000-786D-4C31-9390-AFA298C676D0}"/>
            </c:ext>
          </c:extLst>
        </c:ser>
        <c:ser>
          <c:idx val="1"/>
          <c:order val="1"/>
          <c:tx>
            <c:v>UN - US projections</c:v>
          </c:tx>
          <c:marker>
            <c:symbol val="none"/>
          </c:marker>
          <c:cat>
            <c:numRef>
              <c:f>'Life expectancy data-totals'!$A$5:$A$11</c:f>
              <c:numCache>
                <c:formatCode>General</c:formatCode>
                <c:ptCount val="7"/>
                <c:pt idx="0">
                  <c:v>2000</c:v>
                </c:pt>
                <c:pt idx="1">
                  <c:v>2010</c:v>
                </c:pt>
                <c:pt idx="2">
                  <c:v>2020</c:v>
                </c:pt>
                <c:pt idx="3">
                  <c:v>2030</c:v>
                </c:pt>
                <c:pt idx="4">
                  <c:v>2040</c:v>
                </c:pt>
                <c:pt idx="5">
                  <c:v>2050</c:v>
                </c:pt>
                <c:pt idx="6">
                  <c:v>2060</c:v>
                </c:pt>
              </c:numCache>
            </c:numRef>
          </c:cat>
          <c:val>
            <c:numRef>
              <c:f>'Life expectancy data-totals'!$F$5:$F$11</c:f>
              <c:numCache>
                <c:formatCode>0.00</c:formatCode>
                <c:ptCount val="7"/>
                <c:pt idx="0">
                  <c:v>73.42</c:v>
                </c:pt>
                <c:pt idx="1">
                  <c:v>75.569999999999993</c:v>
                </c:pt>
                <c:pt idx="2">
                  <c:v>77.27</c:v>
                </c:pt>
                <c:pt idx="3">
                  <c:v>79.03</c:v>
                </c:pt>
                <c:pt idx="4">
                  <c:v>80.89</c:v>
                </c:pt>
                <c:pt idx="5">
                  <c:v>82.6</c:v>
                </c:pt>
                <c:pt idx="6">
                  <c:v>83.94</c:v>
                </c:pt>
              </c:numCache>
            </c:numRef>
          </c:val>
          <c:smooth val="0"/>
          <c:extLst xmlns:c16r2="http://schemas.microsoft.com/office/drawing/2015/06/chart">
            <c:ext xmlns:c16="http://schemas.microsoft.com/office/drawing/2014/chart" uri="{C3380CC4-5D6E-409C-BE32-E72D297353CC}">
              <c16:uniqueId val="{00000001-786D-4C31-9390-AFA298C676D0}"/>
            </c:ext>
          </c:extLst>
        </c:ser>
        <c:ser>
          <c:idx val="2"/>
          <c:order val="2"/>
          <c:tx>
            <c:v>UN - Canada projections</c:v>
          </c:tx>
          <c:marker>
            <c:symbol val="none"/>
          </c:marker>
          <c:cat>
            <c:numRef>
              <c:f>'Life expectancy data-totals'!$A$5:$A$11</c:f>
              <c:numCache>
                <c:formatCode>General</c:formatCode>
                <c:ptCount val="7"/>
                <c:pt idx="0">
                  <c:v>2000</c:v>
                </c:pt>
                <c:pt idx="1">
                  <c:v>2010</c:v>
                </c:pt>
                <c:pt idx="2">
                  <c:v>2020</c:v>
                </c:pt>
                <c:pt idx="3">
                  <c:v>2030</c:v>
                </c:pt>
                <c:pt idx="4">
                  <c:v>2040</c:v>
                </c:pt>
                <c:pt idx="5">
                  <c:v>2050</c:v>
                </c:pt>
                <c:pt idx="6">
                  <c:v>2060</c:v>
                </c:pt>
              </c:numCache>
            </c:numRef>
          </c:cat>
          <c:val>
            <c:numRef>
              <c:f>'Life expectancy data-totals'!$J$5:$J$11</c:f>
              <c:numCache>
                <c:formatCode>0.00</c:formatCode>
                <c:ptCount val="7"/>
                <c:pt idx="0">
                  <c:v>75.64</c:v>
                </c:pt>
                <c:pt idx="1">
                  <c:v>78.319999999999993</c:v>
                </c:pt>
                <c:pt idx="2">
                  <c:v>80.75</c:v>
                </c:pt>
                <c:pt idx="3">
                  <c:v>82.72</c:v>
                </c:pt>
                <c:pt idx="4">
                  <c:v>84.15</c:v>
                </c:pt>
                <c:pt idx="5">
                  <c:v>85.39</c:v>
                </c:pt>
                <c:pt idx="6">
                  <c:v>86.54</c:v>
                </c:pt>
              </c:numCache>
            </c:numRef>
          </c:val>
          <c:smooth val="0"/>
          <c:extLst xmlns:c16r2="http://schemas.microsoft.com/office/drawing/2015/06/chart">
            <c:ext xmlns:c16="http://schemas.microsoft.com/office/drawing/2014/chart" uri="{C3380CC4-5D6E-409C-BE32-E72D297353CC}">
              <c16:uniqueId val="{00000002-786D-4C31-9390-AFA298C676D0}"/>
            </c:ext>
          </c:extLst>
        </c:ser>
        <c:ser>
          <c:idx val="3"/>
          <c:order val="3"/>
          <c:tx>
            <c:v>UN-Sweeden projections</c:v>
          </c:tx>
          <c:marker>
            <c:symbol val="none"/>
          </c:marker>
          <c:cat>
            <c:numRef>
              <c:f>'Life expectancy data-totals'!$A$5:$A$11</c:f>
              <c:numCache>
                <c:formatCode>General</c:formatCode>
                <c:ptCount val="7"/>
                <c:pt idx="0">
                  <c:v>2000</c:v>
                </c:pt>
                <c:pt idx="1">
                  <c:v>2010</c:v>
                </c:pt>
                <c:pt idx="2">
                  <c:v>2020</c:v>
                </c:pt>
                <c:pt idx="3">
                  <c:v>2030</c:v>
                </c:pt>
                <c:pt idx="4">
                  <c:v>2040</c:v>
                </c:pt>
                <c:pt idx="5">
                  <c:v>2050</c:v>
                </c:pt>
                <c:pt idx="6">
                  <c:v>2060</c:v>
                </c:pt>
              </c:numCache>
            </c:numRef>
          </c:cat>
          <c:val>
            <c:numRef>
              <c:f>'Life expectancy data-totals'!$N$5:$N$11</c:f>
              <c:numCache>
                <c:formatCode>0.00</c:formatCode>
                <c:ptCount val="7"/>
                <c:pt idx="0">
                  <c:v>76.680000000000007</c:v>
                </c:pt>
                <c:pt idx="1">
                  <c:v>78.97</c:v>
                </c:pt>
                <c:pt idx="2">
                  <c:v>81.11</c:v>
                </c:pt>
                <c:pt idx="3">
                  <c:v>83.06</c:v>
                </c:pt>
                <c:pt idx="4">
                  <c:v>84.46</c:v>
                </c:pt>
                <c:pt idx="5">
                  <c:v>85.7</c:v>
                </c:pt>
                <c:pt idx="6">
                  <c:v>86.84</c:v>
                </c:pt>
              </c:numCache>
            </c:numRef>
          </c:val>
          <c:smooth val="0"/>
          <c:extLst xmlns:c16r2="http://schemas.microsoft.com/office/drawing/2015/06/chart">
            <c:ext xmlns:c16="http://schemas.microsoft.com/office/drawing/2014/chart" uri="{C3380CC4-5D6E-409C-BE32-E72D297353CC}">
              <c16:uniqueId val="{00000003-786D-4C31-9390-AFA298C676D0}"/>
            </c:ext>
          </c:extLst>
        </c:ser>
        <c:ser>
          <c:idx val="4"/>
          <c:order val="4"/>
          <c:tx>
            <c:v>UN - UK projections</c:v>
          </c:tx>
          <c:marker>
            <c:symbol val="none"/>
          </c:marker>
          <c:cat>
            <c:numRef>
              <c:f>'Life expectancy data-totals'!$A$5:$A$11</c:f>
              <c:numCache>
                <c:formatCode>General</c:formatCode>
                <c:ptCount val="7"/>
                <c:pt idx="0">
                  <c:v>2000</c:v>
                </c:pt>
                <c:pt idx="1">
                  <c:v>2010</c:v>
                </c:pt>
                <c:pt idx="2">
                  <c:v>2020</c:v>
                </c:pt>
                <c:pt idx="3">
                  <c:v>2030</c:v>
                </c:pt>
                <c:pt idx="4">
                  <c:v>2040</c:v>
                </c:pt>
                <c:pt idx="5">
                  <c:v>2050</c:v>
                </c:pt>
                <c:pt idx="6">
                  <c:v>2060</c:v>
                </c:pt>
              </c:numCache>
            </c:numRef>
          </c:cat>
          <c:val>
            <c:numRef>
              <c:f>'Life expectancy data-totals'!$R$5:$R$11</c:f>
              <c:numCache>
                <c:formatCode>0.00</c:formatCode>
                <c:ptCount val="7"/>
                <c:pt idx="0">
                  <c:v>74.5</c:v>
                </c:pt>
                <c:pt idx="1">
                  <c:v>77.5</c:v>
                </c:pt>
                <c:pt idx="2">
                  <c:v>79.400000000000006</c:v>
                </c:pt>
                <c:pt idx="3">
                  <c:v>81.31</c:v>
                </c:pt>
                <c:pt idx="4">
                  <c:v>83.15</c:v>
                </c:pt>
                <c:pt idx="5">
                  <c:v>84.53</c:v>
                </c:pt>
                <c:pt idx="6">
                  <c:v>85.74</c:v>
                </c:pt>
              </c:numCache>
            </c:numRef>
          </c:val>
          <c:smooth val="0"/>
          <c:extLst xmlns:c16r2="http://schemas.microsoft.com/office/drawing/2015/06/chart">
            <c:ext xmlns:c16="http://schemas.microsoft.com/office/drawing/2014/chart" uri="{C3380CC4-5D6E-409C-BE32-E72D297353CC}">
              <c16:uniqueId val="{00000004-786D-4C31-9390-AFA298C676D0}"/>
            </c:ext>
          </c:extLst>
        </c:ser>
        <c:dLbls>
          <c:showLegendKey val="0"/>
          <c:showVal val="0"/>
          <c:showCatName val="0"/>
          <c:showSerName val="0"/>
          <c:showPercent val="0"/>
          <c:showBubbleSize val="0"/>
        </c:dLbls>
        <c:smooth val="0"/>
        <c:axId val="161381616"/>
        <c:axId val="161382008"/>
      </c:lineChart>
      <c:catAx>
        <c:axId val="161381616"/>
        <c:scaling>
          <c:orientation val="minMax"/>
        </c:scaling>
        <c:delete val="0"/>
        <c:axPos val="b"/>
        <c:numFmt formatCode="General" sourceLinked="1"/>
        <c:majorTickMark val="out"/>
        <c:minorTickMark val="none"/>
        <c:tickLblPos val="nextTo"/>
        <c:crossAx val="161382008"/>
        <c:crosses val="autoZero"/>
        <c:auto val="1"/>
        <c:lblAlgn val="ctr"/>
        <c:lblOffset val="100"/>
        <c:noMultiLvlLbl val="0"/>
      </c:catAx>
      <c:valAx>
        <c:axId val="161382008"/>
        <c:scaling>
          <c:orientation val="minMax"/>
        </c:scaling>
        <c:delete val="0"/>
        <c:axPos val="l"/>
        <c:majorGridlines/>
        <c:numFmt formatCode="General" sourceLinked="1"/>
        <c:majorTickMark val="out"/>
        <c:minorTickMark val="none"/>
        <c:tickLblPos val="nextTo"/>
        <c:crossAx val="161381616"/>
        <c:crosses val="autoZero"/>
        <c:crossBetween val="between"/>
      </c:valAx>
    </c:plotArea>
    <c:legend>
      <c:legendPos val="t"/>
      <c:layout>
        <c:manualLayout>
          <c:xMode val="edge"/>
          <c:yMode val="edge"/>
          <c:x val="3.8082045299892833E-4"/>
          <c:y val="3.0999369636914839E-2"/>
          <c:w val="0.89999993095094133"/>
          <c:h val="7.0126070407557459E-2"/>
        </c:manualLayout>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0.00865</cdr:x>
      <cdr:y>0.01989</cdr:y>
    </cdr:from>
    <cdr:to>
      <cdr:x>0.99231</cdr:x>
      <cdr:y>0.08223</cdr:y>
    </cdr:to>
    <cdr:sp macro="" textlink="">
      <cdr:nvSpPr>
        <cdr:cNvPr id="2" name="TextBox 1"/>
        <cdr:cNvSpPr txBox="1"/>
      </cdr:nvSpPr>
      <cdr:spPr>
        <a:xfrm xmlns:a="http://schemas.openxmlformats.org/drawingml/2006/main">
          <a:off x="75197" y="125329"/>
          <a:ext cx="8547435" cy="3926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a:t>
          </a:r>
          <a:endParaRPr lang="en-U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0.44272</cdr:x>
      <cdr:y>0.08514</cdr:y>
    </cdr:from>
    <cdr:to>
      <cdr:x>0.44485</cdr:x>
      <cdr:y>0.90863</cdr:y>
    </cdr:to>
    <cdr:cxnSp macro="">
      <cdr:nvCxnSpPr>
        <cdr:cNvPr id="3" name="Straight Connector 2"/>
        <cdr:cNvCxnSpPr/>
      </cdr:nvCxnSpPr>
      <cdr:spPr>
        <a:xfrm xmlns:a="http://schemas.openxmlformats.org/drawingml/2006/main" flipH="1">
          <a:off x="3846990" y="536359"/>
          <a:ext cx="18496" cy="518788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0.83116</cdr:x>
      <cdr:y>0.08514</cdr:y>
    </cdr:from>
    <cdr:to>
      <cdr:x>0.83329</cdr:x>
      <cdr:y>0.90863</cdr:y>
    </cdr:to>
    <cdr:cxnSp macro="">
      <cdr:nvCxnSpPr>
        <cdr:cNvPr id="9" name="Straight Connector 8"/>
        <cdr:cNvCxnSpPr/>
      </cdr:nvCxnSpPr>
      <cdr:spPr>
        <a:xfrm xmlns:a="http://schemas.openxmlformats.org/drawingml/2006/main" flipH="1">
          <a:off x="7222354" y="536359"/>
          <a:ext cx="18497" cy="518788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0.00926</cdr:x>
      <cdr:y>0</cdr:y>
    </cdr:from>
    <cdr:to>
      <cdr:x>0.99376</cdr:x>
      <cdr:y>0.08098</cdr:y>
    </cdr:to>
    <cdr:sp macro="" textlink="">
      <cdr:nvSpPr>
        <cdr:cNvPr id="2" name="TextBox 1"/>
        <cdr:cNvSpPr txBox="1"/>
      </cdr:nvSpPr>
      <cdr:spPr>
        <a:xfrm xmlns:a="http://schemas.openxmlformats.org/drawingml/2006/main">
          <a:off x="76200" y="-1295400"/>
          <a:ext cx="8102041" cy="3665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0.0093</cdr:x>
      <cdr:y>0.01589</cdr:y>
    </cdr:from>
    <cdr:to>
      <cdr:x>0.9938</cdr:x>
      <cdr:y>0.09687</cdr:y>
    </cdr:to>
    <cdr:sp macro="" textlink="">
      <cdr:nvSpPr>
        <cdr:cNvPr id="2" name="TextBox 1"/>
        <cdr:cNvSpPr txBox="1"/>
      </cdr:nvSpPr>
      <cdr:spPr>
        <a:xfrm xmlns:a="http://schemas.openxmlformats.org/drawingml/2006/main">
          <a:off x="80873" y="100263"/>
          <a:ext cx="8563514" cy="510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0.00577</cdr:x>
      <cdr:y>0.01061</cdr:y>
    </cdr:from>
    <cdr:to>
      <cdr:x>0.97692</cdr:x>
      <cdr:y>0.13528</cdr:y>
    </cdr:to>
    <cdr:sp macro="" textlink="">
      <cdr:nvSpPr>
        <cdr:cNvPr id="2" name="TextBox 1"/>
        <cdr:cNvSpPr txBox="1"/>
      </cdr:nvSpPr>
      <cdr:spPr>
        <a:xfrm xmlns:a="http://schemas.openxmlformats.org/drawingml/2006/main">
          <a:off x="50132" y="66842"/>
          <a:ext cx="8438815" cy="7853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0.0125</cdr:x>
      <cdr:y>0.01592</cdr:y>
    </cdr:from>
    <cdr:to>
      <cdr:x>0.96635</cdr:x>
      <cdr:y>0.13528</cdr:y>
    </cdr:to>
    <cdr:sp macro="" textlink="">
      <cdr:nvSpPr>
        <cdr:cNvPr id="2" name="TextBox 1"/>
        <cdr:cNvSpPr txBox="1"/>
      </cdr:nvSpPr>
      <cdr:spPr>
        <a:xfrm xmlns:a="http://schemas.openxmlformats.org/drawingml/2006/main">
          <a:off x="108618" y="100263"/>
          <a:ext cx="8288421" cy="7519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3022ACD-ED02-4B66-BCCD-C1BAFC4EA121}" type="datetimeFigureOut">
              <a:rPr lang="en-US" smtClean="0"/>
              <a:t>1/13/2017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B90C173-EBE5-4E97-83DF-D284C82F6E7D}" type="slidenum">
              <a:rPr lang="en-US" smtClean="0"/>
              <a:t>‹#›</a:t>
            </a:fld>
            <a:endParaRPr lang="en-US"/>
          </a:p>
        </p:txBody>
      </p:sp>
    </p:spTree>
    <p:extLst>
      <p:ext uri="{BB962C8B-B14F-4D97-AF65-F5344CB8AC3E}">
        <p14:creationId xmlns:p14="http://schemas.microsoft.com/office/powerpoint/2010/main" val="3889450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A59E3FD-4FA5-4907-B35B-226D3BA3E5B0}" type="datetimeFigureOut">
              <a:rPr lang="en-US" smtClean="0"/>
              <a:t>1/13/2017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9AD24DA-CCBB-452A-BB8E-1496A5DE37C4}" type="slidenum">
              <a:rPr lang="en-US" smtClean="0"/>
              <a:t>‹#›</a:t>
            </a:fld>
            <a:endParaRPr lang="en-US"/>
          </a:p>
        </p:txBody>
      </p:sp>
    </p:spTree>
    <p:extLst>
      <p:ext uri="{BB962C8B-B14F-4D97-AF65-F5344CB8AC3E}">
        <p14:creationId xmlns:p14="http://schemas.microsoft.com/office/powerpoint/2010/main" val="344120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D24DA-CCBB-452A-BB8E-1496A5DE37C4}" type="slidenum">
              <a:rPr lang="en-US" smtClean="0"/>
              <a:t>3</a:t>
            </a:fld>
            <a:endParaRPr lang="en-US"/>
          </a:p>
        </p:txBody>
      </p:sp>
    </p:spTree>
    <p:extLst>
      <p:ext uri="{BB962C8B-B14F-4D97-AF65-F5344CB8AC3E}">
        <p14:creationId xmlns:p14="http://schemas.microsoft.com/office/powerpoint/2010/main" val="1543707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lvl1pPr algn="ctr">
              <a:defRPr/>
            </a:lvl1pPr>
          </a:lstStyle>
          <a:p>
            <a:fld id="{4D584BC9-2923-4082-9B56-8C9F53663100}"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379294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lgn="ctr">
              <a:defRPr/>
            </a:lvl1pPr>
          </a:lstStyle>
          <a:p>
            <a:fld id="{4D584BC9-2923-4082-9B56-8C9F53663100}"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29368630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lgn="ctr">
              <a:defRPr/>
            </a:lvl1pPr>
          </a:lstStyle>
          <a:p>
            <a:fld id="{4D584BC9-2923-4082-9B56-8C9F53663100}"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99092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Slide Number Placeholder 4"/>
          <p:cNvSpPr>
            <a:spLocks noGrp="1"/>
          </p:cNvSpPr>
          <p:nvPr>
            <p:ph type="sldNum" sz="quarter" idx="12"/>
          </p:nvPr>
        </p:nvSpPr>
        <p:spPr/>
        <p:txBody>
          <a:bodyPr/>
          <a:lstStyle>
            <a:lvl1pPr algn="ctr">
              <a:defRPr/>
            </a:lvl1pPr>
          </a:lstStyle>
          <a:p>
            <a:fld id="{4D584BC9-2923-4082-9B56-8C9F53663100}"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1032313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ctr">
              <a:defRPr/>
            </a:lvl1pPr>
          </a:lstStyle>
          <a:p>
            <a:fld id="{4D584BC9-2923-4082-9B56-8C9F53663100}"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9578297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429000" y="6356350"/>
            <a:ext cx="2133600" cy="365125"/>
          </a:xfrm>
          <a:prstGeom prst="rect">
            <a:avLst/>
          </a:prstGeom>
        </p:spPr>
        <p:txBody>
          <a:bodyPr vert="horz" lIns="91440" tIns="45720" rIns="91440" bIns="45720" rtlCol="0" anchor="ctr"/>
          <a:lstStyle>
            <a:lvl1pPr algn="r">
              <a:defRPr sz="1200" b="1" baseline="0">
                <a:solidFill>
                  <a:schemeClr val="tx2"/>
                </a:solidFill>
              </a:defRPr>
            </a:lvl1pPr>
          </a:lstStyle>
          <a:p>
            <a:pPr algn="ctr"/>
            <a:fld id="{4D584BC9-2923-4082-9B56-8C9F53663100}" type="slidenum">
              <a:rPr lang="en-US" smtClean="0">
                <a:solidFill>
                  <a:srgbClr val="1F497D"/>
                </a:solidFill>
              </a:rPr>
              <a:pPr algn="ctr"/>
              <a:t>‹#›</a:t>
            </a:fld>
            <a:endParaRPr lang="en-US" dirty="0">
              <a:solidFill>
                <a:srgbClr val="1F497D"/>
              </a:solidFill>
            </a:endParaRPr>
          </a:p>
        </p:txBody>
      </p:sp>
    </p:spTree>
    <p:extLst>
      <p:ext uri="{BB962C8B-B14F-4D97-AF65-F5344CB8AC3E}">
        <p14:creationId xmlns:p14="http://schemas.microsoft.com/office/powerpoint/2010/main" val="4278363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
            <a:ext cx="7772400" cy="4419600"/>
          </a:xfrm>
        </p:spPr>
        <p:txBody>
          <a:bodyPr>
            <a:normAutofit fontScale="90000"/>
          </a:bodyPr>
          <a:lstStyle/>
          <a:p>
            <a:r>
              <a:rPr lang="en-US" dirty="0"/>
              <a:t>Babies no Longer:  Projecting the 100+ </a:t>
            </a:r>
            <a:r>
              <a:rPr lang="en-US" dirty="0" smtClean="0"/>
              <a:t>Population</a:t>
            </a:r>
            <a:br>
              <a:rPr lang="en-US" dirty="0" smtClean="0"/>
            </a:br>
            <a:r>
              <a:rPr lang="en-US" dirty="0" smtClean="0"/>
              <a:t>by </a:t>
            </a:r>
            <a:br>
              <a:rPr lang="en-US" dirty="0" smtClean="0"/>
            </a:br>
            <a:r>
              <a:rPr lang="en-US" sz="3100" dirty="0" smtClean="0"/>
              <a:t>Howard Hogan, Ph.D.</a:t>
            </a:r>
            <a:br>
              <a:rPr lang="en-US" sz="3100" dirty="0" smtClean="0"/>
            </a:br>
            <a:r>
              <a:rPr lang="en-US" sz="3100" dirty="0" smtClean="0"/>
              <a:t>Chief Demographer</a:t>
            </a:r>
            <a:br>
              <a:rPr lang="en-US" sz="3100" dirty="0" smtClean="0"/>
            </a:br>
            <a:r>
              <a:rPr lang="en-US" sz="3100" dirty="0" smtClean="0"/>
              <a:t>U. S. Census Bureau</a:t>
            </a:r>
            <a:br>
              <a:rPr lang="en-US" sz="3100" dirty="0" smtClean="0"/>
            </a:br>
            <a:r>
              <a:rPr lang="en-US" sz="3100"/>
              <a:t/>
            </a:r>
            <a:br>
              <a:rPr lang="en-US" sz="3100"/>
            </a:br>
            <a:r>
              <a:rPr lang="en-US" sz="3100" smtClean="0"/>
              <a:t>2017 Applied </a:t>
            </a:r>
            <a:r>
              <a:rPr lang="en-US" sz="3100" dirty="0" smtClean="0"/>
              <a:t>Demography Conference</a:t>
            </a:r>
            <a:br>
              <a:rPr lang="en-US" sz="3100" dirty="0" smtClean="0"/>
            </a:br>
            <a:r>
              <a:rPr lang="en-US" sz="3100" dirty="0" smtClean="0"/>
              <a:t>San Antonio, TX</a:t>
            </a:r>
            <a:endParaRPr lang="en-US" sz="3100" dirty="0"/>
          </a:p>
        </p:txBody>
      </p:sp>
      <p:sp>
        <p:nvSpPr>
          <p:cNvPr id="5" name="Subtitle 4"/>
          <p:cNvSpPr>
            <a:spLocks noGrp="1"/>
          </p:cNvSpPr>
          <p:nvPr>
            <p:ph type="subTitle" idx="1"/>
          </p:nvPr>
        </p:nvSpPr>
        <p:spPr>
          <a:xfrm>
            <a:off x="1371600" y="5029200"/>
            <a:ext cx="6400800" cy="609600"/>
          </a:xfrm>
        </p:spPr>
        <p:txBody>
          <a:bodyPr/>
          <a:lstStyle/>
          <a:p>
            <a:endParaRPr lang="en-US" dirty="0"/>
          </a:p>
        </p:txBody>
      </p:sp>
    </p:spTree>
    <p:extLst>
      <p:ext uri="{BB962C8B-B14F-4D97-AF65-F5344CB8AC3E}">
        <p14:creationId xmlns:p14="http://schemas.microsoft.com/office/powerpoint/2010/main" val="1192370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Base</a:t>
            </a:r>
            <a:br>
              <a:rPr lang="en-US" dirty="0"/>
            </a:br>
            <a:r>
              <a:rPr lang="en-US" sz="2000" dirty="0"/>
              <a:t>Total Pop</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0275"/>
          <a:stretch/>
        </p:blipFill>
        <p:spPr>
          <a:xfrm>
            <a:off x="609600" y="1219200"/>
            <a:ext cx="7543800" cy="3992563"/>
          </a:xfrm>
        </p:spPr>
      </p:pic>
    </p:spTree>
    <p:extLst>
      <p:ext uri="{BB962C8B-B14F-4D97-AF65-F5344CB8AC3E}">
        <p14:creationId xmlns:p14="http://schemas.microsoft.com/office/powerpoint/2010/main" val="3109774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Survival</a:t>
            </a:r>
            <a:br>
              <a:rPr lang="en-US" dirty="0"/>
            </a:br>
            <a:r>
              <a:rPr lang="en-US" sz="2400" dirty="0"/>
              <a:t>Total Pop</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1785"/>
          <a:stretch/>
        </p:blipFill>
        <p:spPr>
          <a:xfrm>
            <a:off x="533400" y="1219200"/>
            <a:ext cx="7848600" cy="3992563"/>
          </a:xfrm>
        </p:spPr>
      </p:pic>
    </p:spTree>
    <p:extLst>
      <p:ext uri="{BB962C8B-B14F-4D97-AF65-F5344CB8AC3E}">
        <p14:creationId xmlns:p14="http://schemas.microsoft.com/office/powerpoint/2010/main" val="4135743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Effects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230"/>
          <a:stretch/>
        </p:blipFill>
        <p:spPr>
          <a:xfrm>
            <a:off x="304800" y="1066800"/>
            <a:ext cx="8077200" cy="5264139"/>
          </a:xfrm>
        </p:spPr>
      </p:pic>
    </p:spTree>
    <p:extLst>
      <p:ext uri="{BB962C8B-B14F-4D97-AF65-F5344CB8AC3E}">
        <p14:creationId xmlns:p14="http://schemas.microsoft.com/office/powerpoint/2010/main" val="2275376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Additive Change</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035"/>
          <a:stretch/>
        </p:blipFill>
        <p:spPr>
          <a:xfrm>
            <a:off x="448408" y="1143000"/>
            <a:ext cx="8077200" cy="5187899"/>
          </a:xfrm>
        </p:spPr>
      </p:pic>
    </p:spTree>
    <p:extLst>
      <p:ext uri="{BB962C8B-B14F-4D97-AF65-F5344CB8AC3E}">
        <p14:creationId xmlns:p14="http://schemas.microsoft.com/office/powerpoint/2010/main" val="1513851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Survival: Female</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1798"/>
          <a:stretch/>
        </p:blipFill>
        <p:spPr>
          <a:xfrm>
            <a:off x="609600" y="1219200"/>
            <a:ext cx="7315200" cy="4938347"/>
          </a:xfrm>
        </p:spPr>
      </p:pic>
    </p:spTree>
    <p:extLst>
      <p:ext uri="{BB962C8B-B14F-4D97-AF65-F5344CB8AC3E}">
        <p14:creationId xmlns:p14="http://schemas.microsoft.com/office/powerpoint/2010/main" val="2369927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 Survival Rates 85 to 100</a:t>
            </a:r>
            <a:br>
              <a:rPr lang="en-US" dirty="0" smtClean="0"/>
            </a:br>
            <a:r>
              <a:rPr lang="en-US" sz="1800" dirty="0" smtClean="0"/>
              <a:t>Low Mortality Countries</a:t>
            </a:r>
            <a:endParaRPr lang="en-US" sz="18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1785"/>
          <a:stretch/>
        </p:blipFill>
        <p:spPr>
          <a:xfrm>
            <a:off x="152400" y="1417638"/>
            <a:ext cx="8153400" cy="3992563"/>
          </a:xfrm>
        </p:spPr>
      </p:pic>
    </p:spTree>
    <p:extLst>
      <p:ext uri="{BB962C8B-B14F-4D97-AF65-F5344CB8AC3E}">
        <p14:creationId xmlns:p14="http://schemas.microsoft.com/office/powerpoint/2010/main" val="2806721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Female Survival Rates 85 to 100</a:t>
            </a:r>
            <a:br>
              <a:rPr lang="en-US" dirty="0"/>
            </a:br>
            <a:r>
              <a:rPr lang="en-US" sz="1800" dirty="0"/>
              <a:t>Low Mortality Countries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0101"/>
          <a:stretch/>
        </p:blipFill>
        <p:spPr>
          <a:xfrm>
            <a:off x="457200" y="1414707"/>
            <a:ext cx="8001000" cy="4068763"/>
          </a:xfrm>
        </p:spPr>
      </p:pic>
    </p:spTree>
    <p:extLst>
      <p:ext uri="{BB962C8B-B14F-4D97-AF65-F5344CB8AC3E}">
        <p14:creationId xmlns:p14="http://schemas.microsoft.com/office/powerpoint/2010/main" val="666245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Female Survival Rates 85 to 100</a:t>
            </a:r>
            <a:br>
              <a:rPr lang="en-US" dirty="0"/>
            </a:br>
            <a:r>
              <a:rPr lang="en-US" sz="1800" dirty="0"/>
              <a:t>Low Mortality </a:t>
            </a:r>
            <a:r>
              <a:rPr lang="en-US" sz="1800" dirty="0" smtClean="0"/>
              <a:t>Countries:  Log2 Scale</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1785"/>
          <a:stretch/>
        </p:blipFill>
        <p:spPr>
          <a:xfrm>
            <a:off x="463062" y="1600200"/>
            <a:ext cx="8001000" cy="3992563"/>
          </a:xfrm>
        </p:spPr>
      </p:pic>
    </p:spTree>
    <p:extLst>
      <p:ext uri="{BB962C8B-B14F-4D97-AF65-F5344CB8AC3E}">
        <p14:creationId xmlns:p14="http://schemas.microsoft.com/office/powerpoint/2010/main" val="718799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smtClean="0"/>
              <a:t>Projected 100+ Population is well within the range of plausible results.</a:t>
            </a:r>
            <a:endParaRPr lang="en-US" sz="4000" dirty="0"/>
          </a:p>
        </p:txBody>
      </p:sp>
    </p:spTree>
    <p:extLst>
      <p:ext uri="{BB962C8B-B14F-4D97-AF65-F5344CB8AC3E}">
        <p14:creationId xmlns:p14="http://schemas.microsoft.com/office/powerpoint/2010/main" val="92338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a:t>
            </a:r>
            <a:endParaRPr lang="en-US" dirty="0"/>
          </a:p>
        </p:txBody>
      </p:sp>
      <p:sp>
        <p:nvSpPr>
          <p:cNvPr id="3" name="Content Placeholder 2"/>
          <p:cNvSpPr>
            <a:spLocks noGrp="1"/>
          </p:cNvSpPr>
          <p:nvPr>
            <p:ph idx="1"/>
          </p:nvPr>
        </p:nvSpPr>
        <p:spPr/>
        <p:txBody>
          <a:bodyPr/>
          <a:lstStyle/>
          <a:p>
            <a:r>
              <a:rPr lang="en-US" dirty="0" smtClean="0"/>
              <a:t>Modeling of older age mortality patterns for recent low mortality populations.</a:t>
            </a:r>
            <a:endParaRPr lang="en-US" dirty="0"/>
          </a:p>
        </p:txBody>
      </p:sp>
    </p:spTree>
    <p:extLst>
      <p:ext uri="{BB962C8B-B14F-4D97-AF65-F5344CB8AC3E}">
        <p14:creationId xmlns:p14="http://schemas.microsoft.com/office/powerpoint/2010/main" val="2870406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457200"/>
            <a:ext cx="7772400" cy="4191000"/>
          </a:xfrm>
        </p:spPr>
        <p:txBody>
          <a:bodyPr>
            <a:normAutofit fontScale="90000"/>
          </a:bodyPr>
          <a:lstStyle/>
          <a:p>
            <a:r>
              <a:rPr lang="en-US" sz="3100" dirty="0" smtClean="0"/>
              <a:t>In collaboration with </a:t>
            </a:r>
            <a:r>
              <a:rPr lang="en-US" sz="3100" dirty="0"/>
              <a:t/>
            </a:r>
            <a:br>
              <a:rPr lang="en-US" sz="3100" dirty="0"/>
            </a:br>
            <a:r>
              <a:rPr lang="en-US" sz="4800" dirty="0"/>
              <a:t>Sandra Colby</a:t>
            </a:r>
            <a:r>
              <a:rPr lang="en-US" sz="3100" dirty="0"/>
              <a:t/>
            </a:r>
            <a:br>
              <a:rPr lang="en-US" sz="3100" dirty="0"/>
            </a:br>
            <a:r>
              <a:rPr lang="en-US" sz="3100" dirty="0"/>
              <a:t>U.S. Census </a:t>
            </a:r>
            <a:r>
              <a:rPr lang="en-US" sz="3100" dirty="0" smtClean="0"/>
              <a:t>Bureau</a:t>
            </a:r>
            <a:br>
              <a:rPr lang="en-US" sz="3100" dirty="0" smtClean="0"/>
            </a:br>
            <a:r>
              <a:rPr lang="en-US" sz="3100" dirty="0" smtClean="0"/>
              <a:t/>
            </a:r>
            <a:br>
              <a:rPr lang="en-US" sz="3100" dirty="0" smtClean="0"/>
            </a:br>
            <a:r>
              <a:rPr lang="en-US" sz="3100" dirty="0"/>
              <a:t/>
            </a:r>
            <a:br>
              <a:rPr lang="en-US" sz="3100" dirty="0"/>
            </a:br>
            <a:r>
              <a:rPr lang="en-US" sz="2000" i="1" dirty="0"/>
              <a:t>This presentation is released to inform interested parties of ongoing research and to encourage discussion of work in progress. Any views expressed are those of the </a:t>
            </a:r>
            <a:r>
              <a:rPr lang="en-US" sz="2000" i="1" dirty="0" smtClean="0"/>
              <a:t>author </a:t>
            </a:r>
            <a:r>
              <a:rPr lang="en-US" sz="2000" i="1" dirty="0"/>
              <a:t>and not necessarily those of the U.S. Census Bureau.</a:t>
            </a:r>
            <a:r>
              <a:rPr lang="en-US" sz="2000" dirty="0"/>
              <a:t/>
            </a:r>
            <a:br>
              <a:rPr lang="en-US" sz="2000" dirty="0"/>
            </a:br>
            <a:endParaRPr lang="en-US" sz="2000" dirty="0"/>
          </a:p>
        </p:txBody>
      </p:sp>
    </p:spTree>
    <p:extLst>
      <p:ext uri="{BB962C8B-B14F-4D97-AF65-F5344CB8AC3E}">
        <p14:creationId xmlns:p14="http://schemas.microsoft.com/office/powerpoint/2010/main" val="4263279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Female Survival Rates 85 to 100</a:t>
            </a:r>
            <a:br>
              <a:rPr lang="en-US" dirty="0"/>
            </a:br>
            <a:r>
              <a:rPr lang="en-US" sz="1800" dirty="0"/>
              <a:t>Low Mortality </a:t>
            </a:r>
            <a:r>
              <a:rPr lang="en-US" sz="1800" dirty="0" smtClean="0"/>
              <a:t>Countries:  Log2 Scale</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1785"/>
          <a:stretch/>
        </p:blipFill>
        <p:spPr>
          <a:xfrm>
            <a:off x="463062" y="1600200"/>
            <a:ext cx="8001000" cy="3992563"/>
          </a:xfrm>
        </p:spPr>
      </p:pic>
    </p:spTree>
    <p:extLst>
      <p:ext uri="{BB962C8B-B14F-4D97-AF65-F5344CB8AC3E}">
        <p14:creationId xmlns:p14="http://schemas.microsoft.com/office/powerpoint/2010/main" val="1188301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1470025"/>
          </a:xfrm>
        </p:spPr>
        <p:txBody>
          <a:bodyPr/>
          <a:lstStyle/>
          <a:p>
            <a:r>
              <a:rPr lang="en-US" dirty="0" smtClean="0"/>
              <a:t>Thank you</a:t>
            </a:r>
            <a:endParaRPr lang="en-US" dirty="0"/>
          </a:p>
        </p:txBody>
      </p:sp>
      <p:sp>
        <p:nvSpPr>
          <p:cNvPr id="3" name="Subtitle 2"/>
          <p:cNvSpPr>
            <a:spLocks noGrp="1"/>
          </p:cNvSpPr>
          <p:nvPr>
            <p:ph type="subTitle" idx="1"/>
          </p:nvPr>
        </p:nvSpPr>
        <p:spPr>
          <a:xfrm>
            <a:off x="914400" y="2590800"/>
            <a:ext cx="6781800" cy="1752600"/>
          </a:xfrm>
        </p:spPr>
        <p:txBody>
          <a:bodyPr>
            <a:normAutofit/>
          </a:bodyPr>
          <a:lstStyle/>
          <a:p>
            <a:r>
              <a:rPr lang="en-US" sz="4000" b="1" dirty="0" err="1" smtClean="0">
                <a:solidFill>
                  <a:schemeClr val="tx2">
                    <a:lumMod val="40000"/>
                    <a:lumOff val="60000"/>
                  </a:schemeClr>
                </a:solidFill>
              </a:rPr>
              <a:t>Howard.R.Hogan@Census.Gov</a:t>
            </a:r>
            <a:endParaRPr lang="en-US" sz="4000" b="1" dirty="0">
              <a:solidFill>
                <a:schemeClr val="tx2">
                  <a:lumMod val="40000"/>
                  <a:lumOff val="60000"/>
                </a:schemeClr>
              </a:solidFill>
            </a:endParaRPr>
          </a:p>
        </p:txBody>
      </p:sp>
    </p:spTree>
    <p:extLst>
      <p:ext uri="{BB962C8B-B14F-4D97-AF65-F5344CB8AC3E}">
        <p14:creationId xmlns:p14="http://schemas.microsoft.com/office/powerpoint/2010/main" val="2349338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Problem?</a:t>
            </a:r>
            <a:endParaRPr lang="en-US" dirty="0"/>
          </a:p>
        </p:txBody>
      </p:sp>
      <p:sp>
        <p:nvSpPr>
          <p:cNvPr id="3" name="Content Placeholder 2"/>
          <p:cNvSpPr>
            <a:spLocks noGrp="1"/>
          </p:cNvSpPr>
          <p:nvPr>
            <p:ph idx="1"/>
          </p:nvPr>
        </p:nvSpPr>
        <p:spPr>
          <a:xfrm>
            <a:off x="457200" y="1143000"/>
            <a:ext cx="8229600" cy="4678363"/>
          </a:xfrm>
        </p:spPr>
        <p:txBody>
          <a:bodyPr/>
          <a:lstStyle/>
          <a:p>
            <a:pPr marL="57150" indent="0">
              <a:buNone/>
            </a:pPr>
            <a:r>
              <a:rPr lang="en-US" sz="2800" dirty="0" smtClean="0"/>
              <a:t>In </a:t>
            </a:r>
            <a:r>
              <a:rPr lang="en-US" sz="2800" dirty="0"/>
              <a:t>the last two series of national projections, there has been concern over the large projected increases in the centenarian population</a:t>
            </a:r>
            <a:r>
              <a:rPr lang="en-US" sz="2000" dirty="0"/>
              <a:t>.   </a:t>
            </a:r>
            <a:endParaRPr lang="en-US" sz="2000" dirty="0" smtClean="0"/>
          </a:p>
          <a:p>
            <a:pPr marL="57150" indent="0">
              <a:buNone/>
            </a:pPr>
            <a:r>
              <a:rPr lang="en-US" sz="2000" dirty="0" smtClean="0"/>
              <a:t> </a:t>
            </a:r>
            <a:r>
              <a:rPr lang="en-US" sz="4000" u="sng" dirty="0" smtClean="0">
                <a:solidFill>
                  <a:srgbClr val="1F497D"/>
                </a:solidFill>
              </a:rPr>
              <a:t>Series		Start 	2060</a:t>
            </a:r>
          </a:p>
          <a:p>
            <a:pPr marL="457200" lvl="1" indent="0">
              <a:buNone/>
            </a:pPr>
            <a:r>
              <a:rPr lang="en-US" sz="4000" dirty="0" smtClean="0">
                <a:solidFill>
                  <a:srgbClr val="1F497D"/>
                </a:solidFill>
              </a:rPr>
              <a:t>2012 		  65		690</a:t>
            </a:r>
          </a:p>
          <a:p>
            <a:pPr marL="1200150" lvl="1" indent="-742950">
              <a:buAutoNum type="arabicPlain" startAt="2014"/>
            </a:pPr>
            <a:r>
              <a:rPr lang="en-US" sz="4000" dirty="0" smtClean="0">
                <a:solidFill>
                  <a:srgbClr val="1F497D"/>
                </a:solidFill>
              </a:rPr>
              <a:t> 		  70		604</a:t>
            </a:r>
          </a:p>
          <a:p>
            <a:pPr marL="457200" lvl="1" indent="0">
              <a:buNone/>
            </a:pPr>
            <a:r>
              <a:rPr lang="en-US" sz="4000" dirty="0" smtClean="0">
                <a:solidFill>
                  <a:srgbClr val="1F497D"/>
                </a:solidFill>
              </a:rPr>
              <a:t>                       (in ‘000)</a:t>
            </a:r>
          </a:p>
          <a:p>
            <a:pPr lvl="0" algn="ctr"/>
            <a:endParaRPr lang="en-US" sz="2000" dirty="0" smtClean="0">
              <a:solidFill>
                <a:srgbClr val="1F497D"/>
              </a:solidFill>
            </a:endParaRPr>
          </a:p>
        </p:txBody>
      </p:sp>
    </p:spTree>
    <p:extLst>
      <p:ext uri="{BB962C8B-B14F-4D97-AF65-F5344CB8AC3E}">
        <p14:creationId xmlns:p14="http://schemas.microsoft.com/office/powerpoint/2010/main" val="2506264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Projected Centenarian Population in the United States: 2014-2060</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3570759"/>
              </p:ext>
            </p:extLst>
          </p:nvPr>
        </p:nvGraphicFramePr>
        <p:xfrm>
          <a:off x="457200" y="1066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4597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dirty="0"/>
              <a:t>Proportion of the Population 65 and Over Surviving to ages 100 and Over</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9856636"/>
              </p:ext>
            </p:extLst>
          </p:nvPr>
        </p:nvGraphicFramePr>
        <p:xfrm>
          <a:off x="304800" y="12954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8749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dirty="0"/>
              <a:t>Proportion </a:t>
            </a:r>
            <a:r>
              <a:rPr lang="en-US" sz="2400" dirty="0" smtClean="0"/>
              <a:t>Surviving</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072633"/>
              </p:ext>
            </p:extLst>
          </p:nvPr>
        </p:nvGraphicFramePr>
        <p:xfrm>
          <a:off x="304800" y="914400"/>
          <a:ext cx="8229600" cy="4906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6513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sz="2400" dirty="0"/>
              <a:t>Proportion </a:t>
            </a:r>
            <a:r>
              <a:rPr lang="en-US" sz="2400" dirty="0" smtClean="0"/>
              <a:t>Surviving Log2 Scale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4867008"/>
              </p:ext>
            </p:extLst>
          </p:nvPr>
        </p:nvGraphicFramePr>
        <p:xfrm>
          <a:off x="381000" y="762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5451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Projected </a:t>
            </a:r>
            <a:r>
              <a:rPr lang="en-US" dirty="0"/>
              <a:t>Sex Ratio of the Centenarian Population in the United States: 2014-2060</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6682043"/>
              </p:ext>
            </p:extLst>
          </p:nvPr>
        </p:nvGraphicFramePr>
        <p:xfrm>
          <a:off x="304800" y="1143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5971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Male Life Expectancy at Birth for Select Developed Nations: 2000-2060</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7987672"/>
              </p:ext>
            </p:extLst>
          </p:nvPr>
        </p:nvGraphicFramePr>
        <p:xfrm>
          <a:off x="381000" y="1219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7527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1816</TotalTime>
  <Words>167</Words>
  <Application>Microsoft Office PowerPoint</Application>
  <PresentationFormat>On-screen Show (4:3)</PresentationFormat>
  <Paragraphs>33</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1_Office Theme</vt:lpstr>
      <vt:lpstr>Babies no Longer:  Projecting the 100+ Population by  Howard Hogan, Ph.D. Chief Demographer U. S. Census Bureau  2017 Applied Demography Conference San Antonio, TX</vt:lpstr>
      <vt:lpstr>In collaboration with  Sandra Colby U.S. Census Bureau   This presentation is released to inform interested parties of ongoing research and to encourage discussion of work in progress. Any views expressed are those of the author and not necessarily those of the U.S. Census Bureau. </vt:lpstr>
      <vt:lpstr>What’s the Problem?</vt:lpstr>
      <vt:lpstr> Projected Centenarian Population in the United States: 2014-2060 </vt:lpstr>
      <vt:lpstr>Proportion of the Population 65 and Over Surviving to ages 100 and Over </vt:lpstr>
      <vt:lpstr>Proportion Surviving</vt:lpstr>
      <vt:lpstr>Proportion Surviving Log2 Scale</vt:lpstr>
      <vt:lpstr>Projected Sex Ratio of the Centenarian Population in the United States: 2014-2060 </vt:lpstr>
      <vt:lpstr>Male Life Expectancy at Birth for Select Developed Nations: 2000-2060 </vt:lpstr>
      <vt:lpstr>Alternative Base Total Pop</vt:lpstr>
      <vt:lpstr>Alternative Survival Total Pop</vt:lpstr>
      <vt:lpstr>Major Effects</vt:lpstr>
      <vt:lpstr>Additive Change</vt:lpstr>
      <vt:lpstr>Alternative Survival: Female</vt:lpstr>
      <vt:lpstr>Female Survival Rates 85 to 100 Low Mortality Countries</vt:lpstr>
      <vt:lpstr>Female Survival Rates 85 to 100 Low Mortality Countries</vt:lpstr>
      <vt:lpstr>Female Survival Rates 85 to 100 Low Mortality Countries:  Log2 Scale</vt:lpstr>
      <vt:lpstr>Conclusion</vt:lpstr>
      <vt:lpstr>Future Research</vt:lpstr>
      <vt:lpstr>Female Survival Rates 85 to 100 Low Mortality Countries:  Log2 Scale</vt:lpstr>
      <vt:lpstr>Thank you</vt:lpstr>
    </vt:vector>
  </TitlesOfParts>
  <Company>U.S. Department of 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Program Risks</dc:title>
  <dc:creator>Nicole M Seamands</dc:creator>
  <cp:lastModifiedBy>Windows User</cp:lastModifiedBy>
  <cp:revision>32</cp:revision>
  <cp:lastPrinted>2016-12-01T16:09:36Z</cp:lastPrinted>
  <dcterms:created xsi:type="dcterms:W3CDTF">2016-04-11T19:43:05Z</dcterms:created>
  <dcterms:modified xsi:type="dcterms:W3CDTF">2017-01-13T17:45:12Z</dcterms:modified>
</cp:coreProperties>
</file>