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40"/>
  </p:notesMasterIdLst>
  <p:handoutMasterIdLst>
    <p:handoutMasterId r:id="rId41"/>
  </p:handoutMasterIdLst>
  <p:sldIdLst>
    <p:sldId id="374" r:id="rId2"/>
    <p:sldId id="378" r:id="rId3"/>
    <p:sldId id="412" r:id="rId4"/>
    <p:sldId id="405" r:id="rId5"/>
    <p:sldId id="407" r:id="rId6"/>
    <p:sldId id="404" r:id="rId7"/>
    <p:sldId id="377" r:id="rId8"/>
    <p:sldId id="375" r:id="rId9"/>
    <p:sldId id="406" r:id="rId10"/>
    <p:sldId id="379" r:id="rId11"/>
    <p:sldId id="381" r:id="rId12"/>
    <p:sldId id="382" r:id="rId13"/>
    <p:sldId id="414" r:id="rId14"/>
    <p:sldId id="383" r:id="rId15"/>
    <p:sldId id="384" r:id="rId16"/>
    <p:sldId id="396" r:id="rId17"/>
    <p:sldId id="397" r:id="rId18"/>
    <p:sldId id="398" r:id="rId19"/>
    <p:sldId id="390" r:id="rId20"/>
    <p:sldId id="391" r:id="rId21"/>
    <p:sldId id="399" r:id="rId22"/>
    <p:sldId id="385" r:id="rId23"/>
    <p:sldId id="386" r:id="rId24"/>
    <p:sldId id="392" r:id="rId25"/>
    <p:sldId id="408" r:id="rId26"/>
    <p:sldId id="409" r:id="rId27"/>
    <p:sldId id="411" r:id="rId28"/>
    <p:sldId id="410" r:id="rId29"/>
    <p:sldId id="389" r:id="rId30"/>
    <p:sldId id="394" r:id="rId31"/>
    <p:sldId id="415" r:id="rId32"/>
    <p:sldId id="413" r:id="rId33"/>
    <p:sldId id="387" r:id="rId34"/>
    <p:sldId id="400" r:id="rId35"/>
    <p:sldId id="401" r:id="rId36"/>
    <p:sldId id="402" r:id="rId37"/>
    <p:sldId id="403" r:id="rId38"/>
    <p:sldId id="416" r:id="rId39"/>
  </p:sldIdLst>
  <p:sldSz cx="9144000" cy="6858000" type="screen4x3"/>
  <p:notesSz cx="6881813" cy="9296400"/>
  <p:custDataLst>
    <p:tags r:id="rId4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2" pos="576">
          <p15:clr>
            <a:srgbClr val="A4A3A4"/>
          </p15:clr>
        </p15:guide>
        <p15:guide id="3" orient="horz">
          <p15:clr>
            <a:srgbClr val="A4A3A4"/>
          </p15:clr>
        </p15:guide>
        <p15:guide id="4" pos="552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Jarosz" initials="BJ" lastIdx="1" clrIdx="0">
    <p:extLst>
      <p:ext uri="{19B8F6BF-5375-455C-9EA6-DF929625EA0E}">
        <p15:presenceInfo xmlns:p15="http://schemas.microsoft.com/office/powerpoint/2012/main" userId="S-1-5-21-94512158-1502817275-145704350-4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F21"/>
    <a:srgbClr val="D14414"/>
    <a:srgbClr val="E96D1F"/>
    <a:srgbClr val="265E9E"/>
    <a:srgbClr val="0087D2"/>
    <a:srgbClr val="BF910C"/>
    <a:srgbClr val="007BC0"/>
    <a:srgbClr val="717073"/>
    <a:srgbClr val="FFFFFF"/>
    <a:srgbClr val="6D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0" autoAdjust="0"/>
    <p:restoredTop sz="77899" autoAdjust="0"/>
  </p:normalViewPr>
  <p:slideViewPr>
    <p:cSldViewPr>
      <p:cViewPr varScale="1">
        <p:scale>
          <a:sx n="54" d="100"/>
          <a:sy n="54" d="100"/>
        </p:scale>
        <p:origin x="996" y="54"/>
      </p:cViewPr>
      <p:guideLst>
        <p:guide pos="576"/>
        <p:guide orient="horz"/>
        <p:guide pos="5520"/>
      </p:guideLst>
    </p:cSldViewPr>
  </p:slideViewPr>
  <p:outlineViewPr>
    <p:cViewPr>
      <p:scale>
        <a:sx n="33" d="100"/>
        <a:sy n="33" d="100"/>
      </p:scale>
      <p:origin x="0" y="-4278"/>
    </p:cViewPr>
  </p:outlineViewPr>
  <p:notesTextViewPr>
    <p:cViewPr>
      <p:scale>
        <a:sx n="100" d="100"/>
        <a:sy n="100" d="100"/>
      </p:scale>
      <p:origin x="0" y="0"/>
    </p:cViewPr>
  </p:notesTextViewPr>
  <p:sorterViewPr>
    <p:cViewPr>
      <p:scale>
        <a:sx n="66" d="100"/>
        <a:sy n="66" d="100"/>
      </p:scale>
      <p:origin x="0" y="-5004"/>
    </p:cViewPr>
  </p:sorterViewPr>
  <p:notesViewPr>
    <p:cSldViewPr>
      <p:cViewPr varScale="1">
        <p:scale>
          <a:sx n="53" d="100"/>
          <a:sy n="53" d="100"/>
        </p:scale>
        <p:origin x="1680"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tx>
            <c:strRef>
              <c:f>Sheet1!$B$1</c:f>
              <c:strCache>
                <c:ptCount val="1"/>
                <c:pt idx="0">
                  <c:v>BR15-19</c:v>
                </c:pt>
              </c:strCache>
            </c:strRef>
          </c:tx>
          <c:spPr>
            <a:ln w="28575" cap="rnd">
              <a:solidFill>
                <a:schemeClr val="accent4"/>
              </a:solidFill>
              <a:round/>
            </a:ln>
            <a:effectLst/>
          </c:spPr>
          <c:marker>
            <c:symbol val="none"/>
          </c:marker>
          <c:dPt>
            <c:idx val="15"/>
            <c:marker>
              <c:symbol val="diamond"/>
              <c:size val="9"/>
              <c:spPr>
                <a:solidFill>
                  <a:schemeClr val="accent4"/>
                </a:solidFill>
                <a:ln w="9525">
                  <a:solidFill>
                    <a:schemeClr val="accent4"/>
                  </a:solidFill>
                </a:ln>
                <a:effectLst/>
              </c:spPr>
            </c:marker>
            <c:bubble3D val="0"/>
          </c:dPt>
          <c:dPt>
            <c:idx val="30"/>
            <c:marker>
              <c:symbol val="diamond"/>
              <c:size val="9"/>
              <c:spPr>
                <a:solidFill>
                  <a:schemeClr val="accent4"/>
                </a:solidFill>
                <a:ln w="9525">
                  <a:solidFill>
                    <a:schemeClr val="accent4"/>
                  </a:solidFill>
                </a:ln>
                <a:effectLst/>
              </c:spPr>
            </c:marker>
            <c:bubble3D val="0"/>
          </c:dPt>
          <c:dPt>
            <c:idx val="45"/>
            <c:marker>
              <c:symbol val="diamond"/>
              <c:size val="9"/>
              <c:spPr>
                <a:solidFill>
                  <a:schemeClr val="accent4"/>
                </a:solidFill>
                <a:ln w="9525">
                  <a:solidFill>
                    <a:schemeClr val="accent4"/>
                  </a:solidFill>
                </a:ln>
                <a:effectLst/>
              </c:spPr>
            </c:marker>
            <c:bubble3D val="0"/>
          </c:dPt>
          <c:dPt>
            <c:idx val="60"/>
            <c:marker>
              <c:symbol val="diamond"/>
              <c:size val="9"/>
              <c:spPr>
                <a:solidFill>
                  <a:schemeClr val="accent4"/>
                </a:solidFill>
                <a:ln w="9525">
                  <a:solidFill>
                    <a:schemeClr val="accent4"/>
                  </a:solidFill>
                </a:ln>
                <a:effectLst/>
              </c:spPr>
            </c:marker>
            <c:bubble3D val="0"/>
          </c:dPt>
          <c:dLbls>
            <c:dLbl>
              <c:idx val="15"/>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30"/>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D14414"/>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45"/>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87D2"/>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60"/>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BF910C"/>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Sheet1!$A$2:$A$72</c:f>
              <c:numCache>
                <c:formatCode>General</c:formatCode>
                <c:ptCount val="71"/>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numCache>
            </c:numRef>
          </c:cat>
          <c:val>
            <c:numRef>
              <c:f>Sheet1!$B$2:$B$72</c:f>
              <c:numCache>
                <c:formatCode>General</c:formatCode>
                <c:ptCount val="71"/>
                <c:pt idx="0">
                  <c:v>56.9</c:v>
                </c:pt>
                <c:pt idx="1">
                  <c:v>76.7</c:v>
                </c:pt>
                <c:pt idx="2">
                  <c:v>79.7</c:v>
                </c:pt>
                <c:pt idx="3">
                  <c:v>79.7</c:v>
                </c:pt>
                <c:pt idx="4">
                  <c:v>81.5</c:v>
                </c:pt>
                <c:pt idx="5">
                  <c:v>81.599999999999994</c:v>
                </c:pt>
                <c:pt idx="6">
                  <c:v>86.9</c:v>
                </c:pt>
                <c:pt idx="7">
                  <c:v>85.4</c:v>
                </c:pt>
                <c:pt idx="8">
                  <c:v>87.5</c:v>
                </c:pt>
                <c:pt idx="9">
                  <c:v>89.8</c:v>
                </c:pt>
                <c:pt idx="10">
                  <c:v>90.5</c:v>
                </c:pt>
                <c:pt idx="11">
                  <c:v>94.2</c:v>
                </c:pt>
                <c:pt idx="12">
                  <c:v>96.1</c:v>
                </c:pt>
                <c:pt idx="13">
                  <c:v>91.6</c:v>
                </c:pt>
                <c:pt idx="14">
                  <c:v>90.9</c:v>
                </c:pt>
                <c:pt idx="15">
                  <c:v>89.1</c:v>
                </c:pt>
                <c:pt idx="16">
                  <c:v>88</c:v>
                </c:pt>
                <c:pt idx="17">
                  <c:v>81.3</c:v>
                </c:pt>
                <c:pt idx="18">
                  <c:v>76.5</c:v>
                </c:pt>
                <c:pt idx="19">
                  <c:v>72.8</c:v>
                </c:pt>
                <c:pt idx="20">
                  <c:v>70.400000000000006</c:v>
                </c:pt>
                <c:pt idx="21">
                  <c:v>70.599999999999994</c:v>
                </c:pt>
                <c:pt idx="22">
                  <c:v>67.900000000000006</c:v>
                </c:pt>
                <c:pt idx="23">
                  <c:v>66.099999999999994</c:v>
                </c:pt>
                <c:pt idx="24">
                  <c:v>66.099999999999994</c:v>
                </c:pt>
                <c:pt idx="25">
                  <c:v>68.3</c:v>
                </c:pt>
                <c:pt idx="26">
                  <c:v>64.5</c:v>
                </c:pt>
                <c:pt idx="27">
                  <c:v>61.7</c:v>
                </c:pt>
                <c:pt idx="28">
                  <c:v>59.3</c:v>
                </c:pt>
                <c:pt idx="29">
                  <c:v>57.5</c:v>
                </c:pt>
                <c:pt idx="30">
                  <c:v>55.6</c:v>
                </c:pt>
                <c:pt idx="31">
                  <c:v>52.8</c:v>
                </c:pt>
                <c:pt idx="32">
                  <c:v>52.8</c:v>
                </c:pt>
                <c:pt idx="33">
                  <c:v>51.5</c:v>
                </c:pt>
                <c:pt idx="34">
                  <c:v>52.3</c:v>
                </c:pt>
                <c:pt idx="35">
                  <c:v>53</c:v>
                </c:pt>
                <c:pt idx="36">
                  <c:v>52.2</c:v>
                </c:pt>
                <c:pt idx="37">
                  <c:v>52.4</c:v>
                </c:pt>
                <c:pt idx="38">
                  <c:v>51.4</c:v>
                </c:pt>
                <c:pt idx="39">
                  <c:v>50.6</c:v>
                </c:pt>
                <c:pt idx="40">
                  <c:v>51</c:v>
                </c:pt>
                <c:pt idx="41">
                  <c:v>50.2</c:v>
                </c:pt>
                <c:pt idx="42">
                  <c:v>50.6</c:v>
                </c:pt>
                <c:pt idx="43">
                  <c:v>53</c:v>
                </c:pt>
                <c:pt idx="44">
                  <c:v>57.3</c:v>
                </c:pt>
                <c:pt idx="45">
                  <c:v>59.9</c:v>
                </c:pt>
                <c:pt idx="46">
                  <c:v>61.8</c:v>
                </c:pt>
                <c:pt idx="47">
                  <c:v>60.3</c:v>
                </c:pt>
                <c:pt idx="48">
                  <c:v>59</c:v>
                </c:pt>
                <c:pt idx="49">
                  <c:v>58.2</c:v>
                </c:pt>
                <c:pt idx="50">
                  <c:v>56</c:v>
                </c:pt>
                <c:pt idx="51">
                  <c:v>53.5</c:v>
                </c:pt>
                <c:pt idx="52">
                  <c:v>51.3</c:v>
                </c:pt>
                <c:pt idx="53">
                  <c:v>50.3</c:v>
                </c:pt>
                <c:pt idx="54">
                  <c:v>48.8</c:v>
                </c:pt>
                <c:pt idx="55">
                  <c:v>47.7</c:v>
                </c:pt>
                <c:pt idx="56">
                  <c:v>45</c:v>
                </c:pt>
                <c:pt idx="57">
                  <c:v>42.6</c:v>
                </c:pt>
                <c:pt idx="58">
                  <c:v>41.1</c:v>
                </c:pt>
                <c:pt idx="59">
                  <c:v>40.5</c:v>
                </c:pt>
                <c:pt idx="60">
                  <c:v>39.700000000000003</c:v>
                </c:pt>
                <c:pt idx="61">
                  <c:v>41.1</c:v>
                </c:pt>
                <c:pt idx="62">
                  <c:v>41.5</c:v>
                </c:pt>
                <c:pt idx="63">
                  <c:v>40.200000000000003</c:v>
                </c:pt>
                <c:pt idx="64">
                  <c:v>37.9</c:v>
                </c:pt>
                <c:pt idx="65">
                  <c:v>34.200000000000003</c:v>
                </c:pt>
                <c:pt idx="66">
                  <c:v>31.3</c:v>
                </c:pt>
                <c:pt idx="67">
                  <c:v>29.4</c:v>
                </c:pt>
                <c:pt idx="68">
                  <c:v>26.5</c:v>
                </c:pt>
                <c:pt idx="69">
                  <c:v>24.2</c:v>
                </c:pt>
                <c:pt idx="70">
                  <c:v>22.3</c:v>
                </c:pt>
              </c:numCache>
            </c:numRef>
          </c:val>
          <c:smooth val="0"/>
        </c:ser>
        <c:dLbls>
          <c:showLegendKey val="0"/>
          <c:showVal val="0"/>
          <c:showCatName val="0"/>
          <c:showSerName val="0"/>
          <c:showPercent val="0"/>
          <c:showBubbleSize val="0"/>
        </c:dLbls>
        <c:smooth val="0"/>
        <c:axId val="421552064"/>
        <c:axId val="363728512"/>
      </c:lineChart>
      <c:catAx>
        <c:axId val="42155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728512"/>
        <c:crosses val="autoZero"/>
        <c:auto val="1"/>
        <c:lblAlgn val="ctr"/>
        <c:lblOffset val="100"/>
        <c:tickLblSkip val="5"/>
        <c:noMultiLvlLbl val="0"/>
      </c:catAx>
      <c:valAx>
        <c:axId val="363728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5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2752965669224425E-2"/>
          <c:y val="3.1411396156125648E-2"/>
          <c:w val="0.93245960269030348"/>
          <c:h val="0.86013843027686054"/>
        </c:manualLayout>
      </c:layout>
      <c:lineChart>
        <c:grouping val="standard"/>
        <c:varyColors val="0"/>
        <c:ser>
          <c:idx val="0"/>
          <c:order val="0"/>
          <c:tx>
            <c:strRef>
              <c:f>Sheet1!$B$1</c:f>
              <c:strCache>
                <c:ptCount val="1"/>
                <c:pt idx="0">
                  <c:v>Poverty 30-34</c:v>
                </c:pt>
              </c:strCache>
            </c:strRef>
          </c:tx>
          <c:spPr>
            <a:ln w="28575" cap="rnd">
              <a:solidFill>
                <a:schemeClr val="accent4"/>
              </a:solidFill>
              <a:round/>
            </a:ln>
            <a:effectLst/>
          </c:spPr>
          <c:marker>
            <c:symbol val="none"/>
          </c:marker>
          <c:dPt>
            <c:idx val="15"/>
            <c:marker>
              <c:symbol val="diamond"/>
              <c:size val="9"/>
              <c:spPr>
                <a:solidFill>
                  <a:schemeClr val="accent4"/>
                </a:solidFill>
                <a:ln w="9525">
                  <a:solidFill>
                    <a:schemeClr val="accent4"/>
                  </a:solidFill>
                </a:ln>
                <a:effectLst/>
              </c:spPr>
            </c:marker>
            <c:bubble3D val="0"/>
          </c:dPt>
          <c:dPt>
            <c:idx val="30"/>
            <c:marker>
              <c:symbol val="diamond"/>
              <c:size val="9"/>
              <c:spPr>
                <a:solidFill>
                  <a:schemeClr val="accent4"/>
                </a:solidFill>
                <a:ln w="9525">
                  <a:solidFill>
                    <a:schemeClr val="accent4"/>
                  </a:solidFill>
                </a:ln>
                <a:effectLst/>
              </c:spPr>
            </c:marker>
            <c:bubble3D val="0"/>
          </c:dPt>
          <c:dPt>
            <c:idx val="45"/>
            <c:marker>
              <c:symbol val="diamond"/>
              <c:size val="9"/>
              <c:spPr>
                <a:solidFill>
                  <a:schemeClr val="accent4"/>
                </a:solidFill>
                <a:ln w="9525">
                  <a:solidFill>
                    <a:schemeClr val="accent4"/>
                  </a:solidFill>
                </a:ln>
                <a:effectLst/>
              </c:spPr>
            </c:marker>
            <c:bubble3D val="0"/>
          </c:dPt>
          <c:dPt>
            <c:idx val="60"/>
            <c:marker>
              <c:symbol val="diamond"/>
              <c:size val="9"/>
              <c:spPr>
                <a:solidFill>
                  <a:schemeClr val="accent4"/>
                </a:solidFill>
                <a:ln w="9525">
                  <a:solidFill>
                    <a:schemeClr val="accent4"/>
                  </a:solidFill>
                </a:ln>
                <a:effectLst/>
              </c:spPr>
            </c:marker>
            <c:bubble3D val="0"/>
          </c:dPt>
          <c:dLbls>
            <c:dLbl>
              <c:idx val="15"/>
              <c:layout>
                <c:manualLayout>
                  <c:x val="-3.4520437640702152E-2"/>
                  <c:y val="4.744623655913978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D14414"/>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45"/>
              <c:layout>
                <c:manualLayout>
                  <c:x val="-7.5604916568741562E-2"/>
                  <c:y val="6.088709677419355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87D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60"/>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BF910C"/>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Sheet1!$A$2:$A$63</c:f>
              <c:numCache>
                <c:formatCode>General</c:formatCode>
                <c:ptCount val="62"/>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numCache>
            </c:numRef>
          </c:cat>
          <c:val>
            <c:numRef>
              <c:f>Sheet1!$B$2:$B$63</c:f>
              <c:numCache>
                <c:formatCode>General</c:formatCode>
                <c:ptCount val="62"/>
                <c:pt idx="14">
                  <c:v>11.2</c:v>
                </c:pt>
                <c:pt idx="15">
                  <c:v>9.5</c:v>
                </c:pt>
                <c:pt idx="16">
                  <c:v>11.5</c:v>
                </c:pt>
                <c:pt idx="17">
                  <c:v>11.2</c:v>
                </c:pt>
                <c:pt idx="18">
                  <c:v>10.6</c:v>
                </c:pt>
                <c:pt idx="19">
                  <c:v>9.1999999999999993</c:v>
                </c:pt>
                <c:pt idx="20">
                  <c:v>10.4</c:v>
                </c:pt>
                <c:pt idx="21">
                  <c:v>10.8</c:v>
                </c:pt>
                <c:pt idx="22">
                  <c:v>10.3</c:v>
                </c:pt>
                <c:pt idx="23">
                  <c:v>10.199999999999999</c:v>
                </c:pt>
                <c:pt idx="24">
                  <c:v>11</c:v>
                </c:pt>
                <c:pt idx="25">
                  <c:v>10.1</c:v>
                </c:pt>
                <c:pt idx="26">
                  <c:v>11.7</c:v>
                </c:pt>
                <c:pt idx="27">
                  <c:v>12.9</c:v>
                </c:pt>
                <c:pt idx="28">
                  <c:v>13.8</c:v>
                </c:pt>
                <c:pt idx="29">
                  <c:v>14.3</c:v>
                </c:pt>
                <c:pt idx="30">
                  <c:v>13.6</c:v>
                </c:pt>
                <c:pt idx="31">
                  <c:v>12.6</c:v>
                </c:pt>
                <c:pt idx="32">
                  <c:v>13.8</c:v>
                </c:pt>
                <c:pt idx="33">
                  <c:v>12.9</c:v>
                </c:pt>
                <c:pt idx="34">
                  <c:v>12.5</c:v>
                </c:pt>
                <c:pt idx="35">
                  <c:v>13.1</c:v>
                </c:pt>
                <c:pt idx="36">
                  <c:v>14</c:v>
                </c:pt>
                <c:pt idx="37">
                  <c:v>15.6</c:v>
                </c:pt>
                <c:pt idx="38">
                  <c:v>15.1</c:v>
                </c:pt>
                <c:pt idx="39">
                  <c:v>16</c:v>
                </c:pt>
                <c:pt idx="40">
                  <c:v>15.1</c:v>
                </c:pt>
                <c:pt idx="41">
                  <c:v>15.4</c:v>
                </c:pt>
                <c:pt idx="42">
                  <c:v>15</c:v>
                </c:pt>
                <c:pt idx="43">
                  <c:v>14.9</c:v>
                </c:pt>
                <c:pt idx="44">
                  <c:v>13.5</c:v>
                </c:pt>
                <c:pt idx="45">
                  <c:v>12.4</c:v>
                </c:pt>
                <c:pt idx="46">
                  <c:v>11.8</c:v>
                </c:pt>
                <c:pt idx="47">
                  <c:v>12.6</c:v>
                </c:pt>
                <c:pt idx="48">
                  <c:v>13.9</c:v>
                </c:pt>
                <c:pt idx="49">
                  <c:v>13.8</c:v>
                </c:pt>
                <c:pt idx="50">
                  <c:v>14.5</c:v>
                </c:pt>
                <c:pt idx="51">
                  <c:v>14</c:v>
                </c:pt>
                <c:pt idx="52">
                  <c:v>13.7</c:v>
                </c:pt>
                <c:pt idx="53">
                  <c:v>14.6</c:v>
                </c:pt>
                <c:pt idx="54">
                  <c:v>15.4</c:v>
                </c:pt>
                <c:pt idx="55">
                  <c:v>16.8</c:v>
                </c:pt>
                <c:pt idx="56">
                  <c:v>17</c:v>
                </c:pt>
                <c:pt idx="57">
                  <c:v>18.2</c:v>
                </c:pt>
                <c:pt idx="58">
                  <c:v>18.2</c:v>
                </c:pt>
                <c:pt idx="59">
                  <c:v>17.3</c:v>
                </c:pt>
                <c:pt idx="60">
                  <c:v>17.5</c:v>
                </c:pt>
                <c:pt idx="61">
                  <c:v>15.4</c:v>
                </c:pt>
              </c:numCache>
            </c:numRef>
          </c:val>
          <c:smooth val="0"/>
        </c:ser>
        <c:dLbls>
          <c:showLegendKey val="0"/>
          <c:showVal val="0"/>
          <c:showCatName val="0"/>
          <c:showSerName val="0"/>
          <c:showPercent val="0"/>
          <c:showBubbleSize val="0"/>
        </c:dLbls>
        <c:smooth val="0"/>
        <c:axId val="364543448"/>
        <c:axId val="363732824"/>
      </c:lineChart>
      <c:catAx>
        <c:axId val="36454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732824"/>
        <c:crosses val="autoZero"/>
        <c:auto val="1"/>
        <c:lblAlgn val="ctr"/>
        <c:lblOffset val="100"/>
        <c:tickLblSkip val="15"/>
        <c:noMultiLvlLbl val="0"/>
      </c:catAx>
      <c:valAx>
        <c:axId val="363732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54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2752965669224425E-2"/>
          <c:y val="3.1411396156125648E-2"/>
          <c:w val="0.93245960269030348"/>
          <c:h val="0.86013843027686054"/>
        </c:manualLayout>
      </c:layout>
      <c:lineChart>
        <c:grouping val="standard"/>
        <c:varyColors val="0"/>
        <c:ser>
          <c:idx val="0"/>
          <c:order val="0"/>
          <c:tx>
            <c:strRef>
              <c:f>Sheet1!$B$1</c:f>
              <c:strCache>
                <c:ptCount val="1"/>
                <c:pt idx="0">
                  <c:v>BR15-19</c:v>
                </c:pt>
              </c:strCache>
            </c:strRef>
          </c:tx>
          <c:spPr>
            <a:ln w="28575" cap="rnd">
              <a:solidFill>
                <a:schemeClr val="accent4"/>
              </a:solidFill>
              <a:round/>
            </a:ln>
            <a:effectLst/>
          </c:spPr>
          <c:marker>
            <c:symbol val="none"/>
          </c:marker>
          <c:dPt>
            <c:idx val="0"/>
            <c:marker>
              <c:symbol val="diamond"/>
              <c:size val="10"/>
              <c:spPr>
                <a:solidFill>
                  <a:schemeClr val="accent4"/>
                </a:solidFill>
                <a:ln w="9525">
                  <a:solidFill>
                    <a:schemeClr val="accent4"/>
                  </a:solidFill>
                </a:ln>
                <a:effectLst/>
              </c:spPr>
            </c:marker>
            <c:bubble3D val="0"/>
          </c:dPt>
          <c:dPt>
            <c:idx val="15"/>
            <c:marker>
              <c:symbol val="diamond"/>
              <c:size val="10"/>
              <c:spPr>
                <a:solidFill>
                  <a:schemeClr val="accent4"/>
                </a:solidFill>
                <a:ln w="9525">
                  <a:solidFill>
                    <a:schemeClr val="accent4"/>
                  </a:solidFill>
                </a:ln>
                <a:effectLst/>
              </c:spPr>
            </c:marker>
            <c:bubble3D val="0"/>
          </c:dPt>
          <c:dPt>
            <c:idx val="30"/>
            <c:marker>
              <c:symbol val="diamond"/>
              <c:size val="10"/>
              <c:spPr>
                <a:solidFill>
                  <a:schemeClr val="accent4"/>
                </a:solidFill>
                <a:ln w="9525">
                  <a:solidFill>
                    <a:schemeClr val="accent4"/>
                  </a:solidFill>
                </a:ln>
                <a:effectLst/>
              </c:spPr>
            </c:marker>
            <c:bubble3D val="0"/>
          </c:dPt>
          <c:dPt>
            <c:idx val="45"/>
            <c:marker>
              <c:symbol val="diamond"/>
              <c:size val="10"/>
              <c:spPr>
                <a:solidFill>
                  <a:schemeClr val="accent4"/>
                </a:solidFill>
                <a:ln w="9525">
                  <a:solidFill>
                    <a:schemeClr val="accent4"/>
                  </a:solidFill>
                </a:ln>
                <a:effectLst/>
              </c:spPr>
            </c:marker>
            <c:bubble3D val="0"/>
          </c:dPt>
          <c:dPt>
            <c:idx val="60"/>
            <c:marker>
              <c:symbol val="none"/>
            </c:marker>
            <c:bubble3D val="0"/>
          </c:dPt>
          <c:dLbls>
            <c:dLbl>
              <c:idx val="0"/>
              <c:layout>
                <c:manualLayout>
                  <c:x val="-3.5350241547456217E-2"/>
                  <c:y val="-5.3360215053763489E-2"/>
                </c:manualLayout>
              </c:layout>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rgbClr val="265E9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rgbClr val="D14414"/>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3.3707193587403747E-2"/>
                  <c:y val="-4.7983870967741933E-2"/>
                </c:manualLayout>
              </c:layout>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rgbClr val="0087D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45"/>
              <c:layout>
                <c:manualLayout>
                  <c:x val="0"/>
                  <c:y val="-7.7553763440860221E-2"/>
                </c:manualLayout>
              </c:layout>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rgbClr val="BF910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Sheet1!$A$2:$A$47</c:f>
              <c:strCache>
                <c:ptCount val="46"/>
                <c:pt idx="0">
                  <c:v>1969-1971</c:v>
                </c:pt>
                <c:pt idx="1">
                  <c:v>1970-1972</c:v>
                </c:pt>
                <c:pt idx="2">
                  <c:v>1971-1973</c:v>
                </c:pt>
                <c:pt idx="3">
                  <c:v>1972-1974</c:v>
                </c:pt>
                <c:pt idx="4">
                  <c:v>1973-1975</c:v>
                </c:pt>
                <c:pt idx="5">
                  <c:v>1974-1976</c:v>
                </c:pt>
                <c:pt idx="6">
                  <c:v>1975-1977</c:v>
                </c:pt>
                <c:pt idx="7">
                  <c:v>1976-1978</c:v>
                </c:pt>
                <c:pt idx="8">
                  <c:v>1977-1979</c:v>
                </c:pt>
                <c:pt idx="9">
                  <c:v>1978-1980</c:v>
                </c:pt>
                <c:pt idx="10">
                  <c:v>1979-1981</c:v>
                </c:pt>
                <c:pt idx="11">
                  <c:v>1980-1982</c:v>
                </c:pt>
                <c:pt idx="12">
                  <c:v>1981-1983</c:v>
                </c:pt>
                <c:pt idx="13">
                  <c:v>1982-1984</c:v>
                </c:pt>
                <c:pt idx="14">
                  <c:v>1983-1985</c:v>
                </c:pt>
                <c:pt idx="15">
                  <c:v>1984-1986</c:v>
                </c:pt>
                <c:pt idx="16">
                  <c:v>1985-1987</c:v>
                </c:pt>
                <c:pt idx="17">
                  <c:v>1986-1988</c:v>
                </c:pt>
                <c:pt idx="18">
                  <c:v>1987-1989</c:v>
                </c:pt>
                <c:pt idx="19">
                  <c:v>1988-1990</c:v>
                </c:pt>
                <c:pt idx="20">
                  <c:v>1989-1991</c:v>
                </c:pt>
                <c:pt idx="21">
                  <c:v>1990-1992</c:v>
                </c:pt>
                <c:pt idx="22">
                  <c:v>1991-1993</c:v>
                </c:pt>
                <c:pt idx="23">
                  <c:v>1992-1994</c:v>
                </c:pt>
                <c:pt idx="24">
                  <c:v>1993-1995</c:v>
                </c:pt>
                <c:pt idx="25">
                  <c:v>1994-1996</c:v>
                </c:pt>
                <c:pt idx="26">
                  <c:v>1995-1997</c:v>
                </c:pt>
                <c:pt idx="27">
                  <c:v>1996-1998</c:v>
                </c:pt>
                <c:pt idx="28">
                  <c:v>1997-1999</c:v>
                </c:pt>
                <c:pt idx="29">
                  <c:v>1998-2000</c:v>
                </c:pt>
                <c:pt idx="30">
                  <c:v>1999-2001</c:v>
                </c:pt>
                <c:pt idx="31">
                  <c:v>2000-2002</c:v>
                </c:pt>
                <c:pt idx="32">
                  <c:v>2001-2003</c:v>
                </c:pt>
                <c:pt idx="33">
                  <c:v>2002-2004</c:v>
                </c:pt>
                <c:pt idx="34">
                  <c:v>2003-2005</c:v>
                </c:pt>
                <c:pt idx="35">
                  <c:v>2004-2006</c:v>
                </c:pt>
                <c:pt idx="36">
                  <c:v>2005-2007</c:v>
                </c:pt>
                <c:pt idx="37">
                  <c:v>2006-2008</c:v>
                </c:pt>
                <c:pt idx="38">
                  <c:v>2007-2009</c:v>
                </c:pt>
                <c:pt idx="39">
                  <c:v>2008-2010</c:v>
                </c:pt>
                <c:pt idx="40">
                  <c:v>2009-2011</c:v>
                </c:pt>
                <c:pt idx="41">
                  <c:v>2010-2012</c:v>
                </c:pt>
                <c:pt idx="42">
                  <c:v>2011-2013</c:v>
                </c:pt>
                <c:pt idx="43">
                  <c:v>2012-2014</c:v>
                </c:pt>
                <c:pt idx="44">
                  <c:v>2013-2015</c:v>
                </c:pt>
                <c:pt idx="45">
                  <c:v>2014-2016</c:v>
                </c:pt>
              </c:strCache>
            </c:strRef>
          </c:cat>
          <c:val>
            <c:numRef>
              <c:f>Sheet1!$B$2:$B$47</c:f>
              <c:numCache>
                <c:formatCode>0.0</c:formatCode>
                <c:ptCount val="46"/>
                <c:pt idx="0">
                  <c:v>10.733333333333334</c:v>
                </c:pt>
                <c:pt idx="1">
                  <c:v>10.733333333333334</c:v>
                </c:pt>
                <c:pt idx="2">
                  <c:v>11.1</c:v>
                </c:pt>
                <c:pt idx="3">
                  <c:v>10.333333333333332</c:v>
                </c:pt>
                <c:pt idx="4">
                  <c:v>10.066666666666665</c:v>
                </c:pt>
                <c:pt idx="5">
                  <c:v>10.133333333333335</c:v>
                </c:pt>
                <c:pt idx="6">
                  <c:v>10.500000000000002</c:v>
                </c:pt>
                <c:pt idx="7">
                  <c:v>10.433333333333334</c:v>
                </c:pt>
                <c:pt idx="8">
                  <c:v>10.5</c:v>
                </c:pt>
                <c:pt idx="9">
                  <c:v>10.433333333333332</c:v>
                </c:pt>
                <c:pt idx="10">
                  <c:v>10.933333333333332</c:v>
                </c:pt>
                <c:pt idx="11">
                  <c:v>11.566666666666665</c:v>
                </c:pt>
                <c:pt idx="12">
                  <c:v>12.800000000000002</c:v>
                </c:pt>
                <c:pt idx="13">
                  <c:v>13.666666666666666</c:v>
                </c:pt>
                <c:pt idx="14">
                  <c:v>13.9</c:v>
                </c:pt>
                <c:pt idx="15">
                  <c:v>13.5</c:v>
                </c:pt>
                <c:pt idx="16">
                  <c:v>13.333333333333334</c:v>
                </c:pt>
                <c:pt idx="17">
                  <c:v>13.1</c:v>
                </c:pt>
                <c:pt idx="18">
                  <c:v>13.066666666666668</c:v>
                </c:pt>
                <c:pt idx="19">
                  <c:v>12.833333333333334</c:v>
                </c:pt>
                <c:pt idx="20">
                  <c:v>13.200000000000001</c:v>
                </c:pt>
                <c:pt idx="21">
                  <c:v>14.233333333333334</c:v>
                </c:pt>
                <c:pt idx="22">
                  <c:v>14.9</c:v>
                </c:pt>
                <c:pt idx="23">
                  <c:v>15.566666666666668</c:v>
                </c:pt>
                <c:pt idx="24">
                  <c:v>15.4</c:v>
                </c:pt>
                <c:pt idx="25">
                  <c:v>15.5</c:v>
                </c:pt>
                <c:pt idx="26">
                  <c:v>15.166666666666666</c:v>
                </c:pt>
                <c:pt idx="27">
                  <c:v>15.1</c:v>
                </c:pt>
                <c:pt idx="28">
                  <c:v>14.466666666666667</c:v>
                </c:pt>
                <c:pt idx="29">
                  <c:v>13.6</c:v>
                </c:pt>
                <c:pt idx="30">
                  <c:v>12.566666666666668</c:v>
                </c:pt>
                <c:pt idx="31">
                  <c:v>12.266666666666667</c:v>
                </c:pt>
                <c:pt idx="32">
                  <c:v>12.766666666666666</c:v>
                </c:pt>
                <c:pt idx="33">
                  <c:v>13.433333333333332</c:v>
                </c:pt>
                <c:pt idx="34">
                  <c:v>14.066666666666668</c:v>
                </c:pt>
                <c:pt idx="35">
                  <c:v>14.1</c:v>
                </c:pt>
                <c:pt idx="36">
                  <c:v>14.066666666666668</c:v>
                </c:pt>
                <c:pt idx="37">
                  <c:v>14.1</c:v>
                </c:pt>
                <c:pt idx="38">
                  <c:v>14.566666666666665</c:v>
                </c:pt>
                <c:pt idx="39">
                  <c:v>15.6</c:v>
                </c:pt>
                <c:pt idx="40">
                  <c:v>16.400000000000002</c:v>
                </c:pt>
                <c:pt idx="41">
                  <c:v>17.333333333333332</c:v>
                </c:pt>
                <c:pt idx="42">
                  <c:v>17.8</c:v>
                </c:pt>
                <c:pt idx="43">
                  <c:v>17.900000000000002</c:v>
                </c:pt>
                <c:pt idx="44">
                  <c:v>17.666666666666668</c:v>
                </c:pt>
                <c:pt idx="45">
                  <c:v>16.733333333333331</c:v>
                </c:pt>
              </c:numCache>
            </c:numRef>
          </c:val>
          <c:smooth val="0"/>
        </c:ser>
        <c:dLbls>
          <c:showLegendKey val="0"/>
          <c:showVal val="0"/>
          <c:showCatName val="0"/>
          <c:showSerName val="0"/>
          <c:showPercent val="0"/>
          <c:showBubbleSize val="0"/>
        </c:dLbls>
        <c:smooth val="0"/>
        <c:axId val="363732040"/>
        <c:axId val="363731648"/>
      </c:lineChart>
      <c:catAx>
        <c:axId val="3637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731648"/>
        <c:crosses val="autoZero"/>
        <c:auto val="1"/>
        <c:lblAlgn val="ctr"/>
        <c:lblOffset val="100"/>
        <c:tickLblSkip val="15"/>
        <c:noMultiLvlLbl val="0"/>
      </c:catAx>
      <c:valAx>
        <c:axId val="3637316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73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73E5C-ADC3-4C36-B0A9-2151D712369A}" type="doc">
      <dgm:prSet loTypeId="urn:microsoft.com/office/officeart/2005/8/layout/arrow4" loCatId="relationship" qsTypeId="urn:microsoft.com/office/officeart/2005/8/quickstyle/simple1" qsCatId="simple" csTypeId="urn:microsoft.com/office/officeart/2005/8/colors/accent0_3" csCatId="mainScheme" phldr="1"/>
      <dgm:spPr/>
      <dgm:t>
        <a:bodyPr/>
        <a:lstStyle/>
        <a:p>
          <a:endParaRPr lang="en-US"/>
        </a:p>
      </dgm:t>
    </dgm:pt>
    <dgm:pt modelId="{C3B20A20-8FC0-4783-A74E-4B6AA0B57719}">
      <dgm:prSet phldrT="[Text]"/>
      <dgm:spPr/>
      <dgm:t>
        <a:bodyPr/>
        <a:lstStyle/>
        <a:p>
          <a:r>
            <a:rPr lang="en-US" dirty="0" smtClean="0">
              <a:solidFill>
                <a:schemeClr val="bg1">
                  <a:lumMod val="50000"/>
                </a:schemeClr>
              </a:solidFill>
            </a:rPr>
            <a:t>Greater Than 100 = Better</a:t>
          </a:r>
          <a:endParaRPr lang="en-US" dirty="0">
            <a:solidFill>
              <a:schemeClr val="bg1">
                <a:lumMod val="50000"/>
              </a:schemeClr>
            </a:solidFill>
          </a:endParaRPr>
        </a:p>
      </dgm:t>
    </dgm:pt>
    <dgm:pt modelId="{BBCE3B8D-868B-4B4E-94F9-6F0A56064AE5}" type="parTrans" cxnId="{4E19D57C-F95B-4D75-8ED0-450536B54109}">
      <dgm:prSet/>
      <dgm:spPr/>
      <dgm:t>
        <a:bodyPr/>
        <a:lstStyle/>
        <a:p>
          <a:endParaRPr lang="en-US"/>
        </a:p>
      </dgm:t>
    </dgm:pt>
    <dgm:pt modelId="{3FB7AE1B-541A-4720-805E-09EFB5EC86D3}" type="sibTrans" cxnId="{4E19D57C-F95B-4D75-8ED0-450536B54109}">
      <dgm:prSet/>
      <dgm:spPr/>
      <dgm:t>
        <a:bodyPr/>
        <a:lstStyle/>
        <a:p>
          <a:endParaRPr lang="en-US"/>
        </a:p>
      </dgm:t>
    </dgm:pt>
    <dgm:pt modelId="{3F15F97B-3A68-480C-97A6-3524B9EA674D}">
      <dgm:prSet phldrT="[Text]"/>
      <dgm:spPr/>
      <dgm:t>
        <a:bodyPr/>
        <a:lstStyle/>
        <a:p>
          <a:r>
            <a:rPr lang="en-US" dirty="0" smtClean="0">
              <a:solidFill>
                <a:schemeClr val="bg1">
                  <a:lumMod val="50000"/>
                </a:schemeClr>
              </a:solidFill>
            </a:rPr>
            <a:t>Less Than 100 = Worse</a:t>
          </a:r>
          <a:endParaRPr lang="en-US" dirty="0">
            <a:solidFill>
              <a:schemeClr val="bg1">
                <a:lumMod val="50000"/>
              </a:schemeClr>
            </a:solidFill>
          </a:endParaRPr>
        </a:p>
      </dgm:t>
    </dgm:pt>
    <dgm:pt modelId="{F72C3B82-1C85-44E0-A8C9-F590F2047C5A}" type="parTrans" cxnId="{F68E64B4-122A-4C63-A0F4-9D539F5CFD64}">
      <dgm:prSet/>
      <dgm:spPr/>
      <dgm:t>
        <a:bodyPr/>
        <a:lstStyle/>
        <a:p>
          <a:endParaRPr lang="en-US"/>
        </a:p>
      </dgm:t>
    </dgm:pt>
    <dgm:pt modelId="{805F8B99-66DA-43A9-8B19-DE415E2F4B13}" type="sibTrans" cxnId="{F68E64B4-122A-4C63-A0F4-9D539F5CFD64}">
      <dgm:prSet/>
      <dgm:spPr/>
      <dgm:t>
        <a:bodyPr/>
        <a:lstStyle/>
        <a:p>
          <a:endParaRPr lang="en-US"/>
        </a:p>
      </dgm:t>
    </dgm:pt>
    <dgm:pt modelId="{FFB4AA01-B72D-4EF3-8D74-C4840D721642}" type="pres">
      <dgm:prSet presAssocID="{81373E5C-ADC3-4C36-B0A9-2151D712369A}" presName="compositeShape" presStyleCnt="0">
        <dgm:presLayoutVars>
          <dgm:chMax val="2"/>
          <dgm:dir/>
          <dgm:resizeHandles val="exact"/>
        </dgm:presLayoutVars>
      </dgm:prSet>
      <dgm:spPr/>
      <dgm:t>
        <a:bodyPr/>
        <a:lstStyle/>
        <a:p>
          <a:endParaRPr lang="en-US"/>
        </a:p>
      </dgm:t>
    </dgm:pt>
    <dgm:pt modelId="{6A72489B-3553-48B7-8273-7CEC553C774B}" type="pres">
      <dgm:prSet presAssocID="{C3B20A20-8FC0-4783-A74E-4B6AA0B57719}" presName="upArrow" presStyleLbl="node1" presStyleIdx="0" presStyleCnt="2"/>
      <dgm:spPr>
        <a:solidFill>
          <a:srgbClr val="5BBF21"/>
        </a:solidFill>
      </dgm:spPr>
    </dgm:pt>
    <dgm:pt modelId="{A1E98295-0BF2-407E-8827-B8B0F0A33D9F}" type="pres">
      <dgm:prSet presAssocID="{C3B20A20-8FC0-4783-A74E-4B6AA0B57719}" presName="upArrowText" presStyleLbl="revTx" presStyleIdx="0" presStyleCnt="2">
        <dgm:presLayoutVars>
          <dgm:chMax val="0"/>
          <dgm:bulletEnabled val="1"/>
        </dgm:presLayoutVars>
      </dgm:prSet>
      <dgm:spPr/>
      <dgm:t>
        <a:bodyPr/>
        <a:lstStyle/>
        <a:p>
          <a:endParaRPr lang="en-US"/>
        </a:p>
      </dgm:t>
    </dgm:pt>
    <dgm:pt modelId="{C44F42B2-8819-4FAD-9348-DE51643813CD}" type="pres">
      <dgm:prSet presAssocID="{3F15F97B-3A68-480C-97A6-3524B9EA674D}" presName="downArrow" presStyleLbl="node1" presStyleIdx="1" presStyleCnt="2"/>
      <dgm:spPr>
        <a:solidFill>
          <a:srgbClr val="D14414"/>
        </a:solidFill>
      </dgm:spPr>
    </dgm:pt>
    <dgm:pt modelId="{AEBA2F1E-CB03-4D3B-B67C-16FBC6CCC34F}" type="pres">
      <dgm:prSet presAssocID="{3F15F97B-3A68-480C-97A6-3524B9EA674D}" presName="downArrowText" presStyleLbl="revTx" presStyleIdx="1" presStyleCnt="2">
        <dgm:presLayoutVars>
          <dgm:chMax val="0"/>
          <dgm:bulletEnabled val="1"/>
        </dgm:presLayoutVars>
      </dgm:prSet>
      <dgm:spPr/>
      <dgm:t>
        <a:bodyPr/>
        <a:lstStyle/>
        <a:p>
          <a:endParaRPr lang="en-US"/>
        </a:p>
      </dgm:t>
    </dgm:pt>
  </dgm:ptLst>
  <dgm:cxnLst>
    <dgm:cxn modelId="{1D2288CE-369B-4E33-96DE-3270A10427D5}" type="presOf" srcId="{3F15F97B-3A68-480C-97A6-3524B9EA674D}" destId="{AEBA2F1E-CB03-4D3B-B67C-16FBC6CCC34F}" srcOrd="0" destOrd="0" presId="urn:microsoft.com/office/officeart/2005/8/layout/arrow4"/>
    <dgm:cxn modelId="{AAAC2C0C-0057-482C-8552-545D6256F72A}" type="presOf" srcId="{C3B20A20-8FC0-4783-A74E-4B6AA0B57719}" destId="{A1E98295-0BF2-407E-8827-B8B0F0A33D9F}" srcOrd="0" destOrd="0" presId="urn:microsoft.com/office/officeart/2005/8/layout/arrow4"/>
    <dgm:cxn modelId="{F68E64B4-122A-4C63-A0F4-9D539F5CFD64}" srcId="{81373E5C-ADC3-4C36-B0A9-2151D712369A}" destId="{3F15F97B-3A68-480C-97A6-3524B9EA674D}" srcOrd="1" destOrd="0" parTransId="{F72C3B82-1C85-44E0-A8C9-F590F2047C5A}" sibTransId="{805F8B99-66DA-43A9-8B19-DE415E2F4B13}"/>
    <dgm:cxn modelId="{4E19D57C-F95B-4D75-8ED0-450536B54109}" srcId="{81373E5C-ADC3-4C36-B0A9-2151D712369A}" destId="{C3B20A20-8FC0-4783-A74E-4B6AA0B57719}" srcOrd="0" destOrd="0" parTransId="{BBCE3B8D-868B-4B4E-94F9-6F0A56064AE5}" sibTransId="{3FB7AE1B-541A-4720-805E-09EFB5EC86D3}"/>
    <dgm:cxn modelId="{8FF1809D-3EF0-4725-91CF-FB62C8ED4DFA}" type="presOf" srcId="{81373E5C-ADC3-4C36-B0A9-2151D712369A}" destId="{FFB4AA01-B72D-4EF3-8D74-C4840D721642}" srcOrd="0" destOrd="0" presId="urn:microsoft.com/office/officeart/2005/8/layout/arrow4"/>
    <dgm:cxn modelId="{39FD95F3-BFE6-4497-BFFB-132B77CAB1AB}" type="presParOf" srcId="{FFB4AA01-B72D-4EF3-8D74-C4840D721642}" destId="{6A72489B-3553-48B7-8273-7CEC553C774B}" srcOrd="0" destOrd="0" presId="urn:microsoft.com/office/officeart/2005/8/layout/arrow4"/>
    <dgm:cxn modelId="{3E635BBF-2F6C-4DDA-8D2B-66E9904EEAFD}" type="presParOf" srcId="{FFB4AA01-B72D-4EF3-8D74-C4840D721642}" destId="{A1E98295-0BF2-407E-8827-B8B0F0A33D9F}" srcOrd="1" destOrd="0" presId="urn:microsoft.com/office/officeart/2005/8/layout/arrow4"/>
    <dgm:cxn modelId="{65B1172D-A9DB-49F3-868F-A9416C34B2B9}" type="presParOf" srcId="{FFB4AA01-B72D-4EF3-8D74-C4840D721642}" destId="{C44F42B2-8819-4FAD-9348-DE51643813CD}" srcOrd="2" destOrd="0" presId="urn:microsoft.com/office/officeart/2005/8/layout/arrow4"/>
    <dgm:cxn modelId="{763BB5B9-C606-4A80-A7EF-9A7187B1CC7E}" type="presParOf" srcId="{FFB4AA01-B72D-4EF3-8D74-C4840D721642}" destId="{AEBA2F1E-CB03-4D3B-B67C-16FBC6CCC34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2489B-3553-48B7-8273-7CEC553C774B}">
      <dsp:nvSpPr>
        <dsp:cNvPr id="0" name=""/>
        <dsp:cNvSpPr/>
      </dsp:nvSpPr>
      <dsp:spPr>
        <a:xfrm>
          <a:off x="4251" y="0"/>
          <a:ext cx="2550747" cy="2267712"/>
        </a:xfrm>
        <a:prstGeom prst="upArrow">
          <a:avLst/>
        </a:prstGeom>
        <a:solidFill>
          <a:srgbClr val="5BBF2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8295-0BF2-407E-8827-B8B0F0A33D9F}">
      <dsp:nvSpPr>
        <dsp:cNvPr id="0" name=""/>
        <dsp:cNvSpPr/>
      </dsp:nvSpPr>
      <dsp:spPr>
        <a:xfrm>
          <a:off x="2631520" y="0"/>
          <a:ext cx="4328540"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en-US" sz="4800" kern="1200" dirty="0" smtClean="0">
              <a:solidFill>
                <a:schemeClr val="bg1">
                  <a:lumMod val="50000"/>
                </a:schemeClr>
              </a:solidFill>
            </a:rPr>
            <a:t>Greater Than 100 = Better</a:t>
          </a:r>
          <a:endParaRPr lang="en-US" sz="4800" kern="1200" dirty="0">
            <a:solidFill>
              <a:schemeClr val="bg1">
                <a:lumMod val="50000"/>
              </a:schemeClr>
            </a:solidFill>
          </a:endParaRPr>
        </a:p>
      </dsp:txBody>
      <dsp:txXfrm>
        <a:off x="2631520" y="0"/>
        <a:ext cx="4328540" cy="2267712"/>
      </dsp:txXfrm>
    </dsp:sp>
    <dsp:sp modelId="{C44F42B2-8819-4FAD-9348-DE51643813CD}">
      <dsp:nvSpPr>
        <dsp:cNvPr id="0" name=""/>
        <dsp:cNvSpPr/>
      </dsp:nvSpPr>
      <dsp:spPr>
        <a:xfrm>
          <a:off x="769475" y="2456688"/>
          <a:ext cx="2550747" cy="2267712"/>
        </a:xfrm>
        <a:prstGeom prst="downArrow">
          <a:avLst/>
        </a:prstGeom>
        <a:solidFill>
          <a:srgbClr val="D1441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A2F1E-CB03-4D3B-B67C-16FBC6CCC34F}">
      <dsp:nvSpPr>
        <dsp:cNvPr id="0" name=""/>
        <dsp:cNvSpPr/>
      </dsp:nvSpPr>
      <dsp:spPr>
        <a:xfrm>
          <a:off x="3396745" y="2456688"/>
          <a:ext cx="4328540"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lvl="0" algn="l" defTabSz="2133600">
            <a:lnSpc>
              <a:spcPct val="90000"/>
            </a:lnSpc>
            <a:spcBef>
              <a:spcPct val="0"/>
            </a:spcBef>
            <a:spcAft>
              <a:spcPct val="35000"/>
            </a:spcAft>
          </a:pPr>
          <a:r>
            <a:rPr lang="en-US" sz="4800" kern="1200" dirty="0" smtClean="0">
              <a:solidFill>
                <a:schemeClr val="bg1">
                  <a:lumMod val="50000"/>
                </a:schemeClr>
              </a:solidFill>
            </a:rPr>
            <a:t>Less Than 100 = Worse</a:t>
          </a:r>
          <a:endParaRPr lang="en-US" sz="4800" kern="1200" dirty="0">
            <a:solidFill>
              <a:schemeClr val="bg1">
                <a:lumMod val="50000"/>
              </a:schemeClr>
            </a:solidFill>
          </a:endParaRPr>
        </a:p>
      </dsp:txBody>
      <dsp:txXfrm>
        <a:off x="3396745" y="2456688"/>
        <a:ext cx="4328540" cy="226771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82913"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7" name="Rectangle 3"/>
          <p:cNvSpPr>
            <a:spLocks noGrp="1" noChangeArrowheads="1"/>
          </p:cNvSpPr>
          <p:nvPr>
            <p:ph type="dt" sz="quarter" idx="1"/>
          </p:nvPr>
        </p:nvSpPr>
        <p:spPr bwMode="auto">
          <a:xfrm>
            <a:off x="3900489" y="0"/>
            <a:ext cx="2981325"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028" name="Rectangle 4"/>
          <p:cNvSpPr>
            <a:spLocks noGrp="1" noChangeArrowheads="1"/>
          </p:cNvSpPr>
          <p:nvPr>
            <p:ph type="ftr" sz="quarter" idx="2"/>
          </p:nvPr>
        </p:nvSpPr>
        <p:spPr bwMode="auto">
          <a:xfrm>
            <a:off x="1" y="8831265"/>
            <a:ext cx="2982913"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9" name="Rectangle 5"/>
          <p:cNvSpPr>
            <a:spLocks noGrp="1" noChangeArrowheads="1"/>
          </p:cNvSpPr>
          <p:nvPr>
            <p:ph type="sldNum" sz="quarter" idx="3"/>
          </p:nvPr>
        </p:nvSpPr>
        <p:spPr bwMode="auto">
          <a:xfrm>
            <a:off x="3900489" y="8831265"/>
            <a:ext cx="2981325"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86B331E5-0968-4AEF-92A4-80ACF7B5DF42}" type="slidenum">
              <a:rPr lang="en-US"/>
              <a:pPr>
                <a:defRPr/>
              </a:pPr>
              <a:t>‹#›</a:t>
            </a:fld>
            <a:endParaRPr lang="en-US" dirty="0"/>
          </a:p>
        </p:txBody>
      </p:sp>
    </p:spTree>
    <p:extLst>
      <p:ext uri="{BB962C8B-B14F-4D97-AF65-F5344CB8AC3E}">
        <p14:creationId xmlns:p14="http://schemas.microsoft.com/office/powerpoint/2010/main" val="382979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0"/>
            <a:ext cx="2982913"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5" name="Rectangle 3"/>
          <p:cNvSpPr>
            <a:spLocks noGrp="1" noChangeArrowheads="1"/>
          </p:cNvSpPr>
          <p:nvPr>
            <p:ph type="dt" idx="1"/>
          </p:nvPr>
        </p:nvSpPr>
        <p:spPr bwMode="auto">
          <a:xfrm>
            <a:off x="3900489" y="0"/>
            <a:ext cx="2981325"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97709" y="4416427"/>
            <a:ext cx="5486398" cy="4183063"/>
          </a:xfrm>
          <a:prstGeom prst="rect">
            <a:avLst/>
          </a:prstGeom>
          <a:noFill/>
          <a:ln>
            <a:noFill/>
          </a:ln>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1" y="8831265"/>
            <a:ext cx="2982913"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9" name="Rectangle 7"/>
          <p:cNvSpPr>
            <a:spLocks noGrp="1" noChangeArrowheads="1"/>
          </p:cNvSpPr>
          <p:nvPr>
            <p:ph type="sldNum" sz="quarter" idx="5"/>
          </p:nvPr>
        </p:nvSpPr>
        <p:spPr bwMode="auto">
          <a:xfrm>
            <a:off x="3900489" y="8831265"/>
            <a:ext cx="2981325"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96FBA243-26B8-481D-8325-B438EAAEE84C}" type="slidenum">
              <a:rPr lang="en-US"/>
              <a:pPr>
                <a:defRPr/>
              </a:pPr>
              <a:t>‹#›</a:t>
            </a:fld>
            <a:endParaRPr lang="en-US" dirty="0"/>
          </a:p>
        </p:txBody>
      </p:sp>
    </p:spTree>
    <p:extLst>
      <p:ext uri="{BB962C8B-B14F-4D97-AF65-F5344CB8AC3E}">
        <p14:creationId xmlns:p14="http://schemas.microsoft.com/office/powerpoint/2010/main" val="1643807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24" indent="-291163">
              <a:defRPr sz="2400">
                <a:solidFill>
                  <a:schemeClr val="tx1"/>
                </a:solidFill>
                <a:latin typeface="Arial" panose="020B0604020202020204" pitchFamily="34" charset="0"/>
                <a:ea typeface="ＭＳ Ｐゴシック" panose="020B0600070205080204" pitchFamily="34" charset="-128"/>
              </a:defRPr>
            </a:lvl2pPr>
            <a:lvl3pPr marL="1164653" indent="-232930">
              <a:defRPr sz="2400">
                <a:solidFill>
                  <a:schemeClr val="tx1"/>
                </a:solidFill>
                <a:latin typeface="Arial" panose="020B0604020202020204" pitchFamily="34" charset="0"/>
                <a:ea typeface="ＭＳ Ｐゴシック" panose="020B0600070205080204" pitchFamily="34" charset="-128"/>
              </a:defRPr>
            </a:lvl3pPr>
            <a:lvl4pPr marL="1630514" indent="-232930">
              <a:defRPr sz="2400">
                <a:solidFill>
                  <a:schemeClr val="tx1"/>
                </a:solidFill>
                <a:latin typeface="Arial" panose="020B0604020202020204" pitchFamily="34" charset="0"/>
                <a:ea typeface="ＭＳ Ｐゴシック" panose="020B0600070205080204" pitchFamily="34" charset="-128"/>
              </a:defRPr>
            </a:lvl4pPr>
            <a:lvl5pPr marL="2096375" indent="-232930">
              <a:defRPr sz="2400">
                <a:solidFill>
                  <a:schemeClr val="tx1"/>
                </a:solidFill>
                <a:latin typeface="Arial" panose="020B0604020202020204" pitchFamily="34" charset="0"/>
                <a:ea typeface="ＭＳ Ｐゴシック" panose="020B0600070205080204" pitchFamily="34" charset="-128"/>
              </a:defRPr>
            </a:lvl5pPr>
            <a:lvl6pPr marL="2562236" indent="-23293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096" indent="-23293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3957" indent="-23293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59819" indent="-23293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9F73F5-507A-4404-8B14-2070C354BAE4}" type="slidenum">
              <a:rPr lang="en-US" altLang="en-US" sz="1200"/>
              <a:pPr/>
              <a:t>1</a:t>
            </a:fld>
            <a:endParaRPr lang="en-US" altLang="en-US" sz="1200"/>
          </a:p>
        </p:txBody>
      </p:sp>
    </p:spTree>
    <p:extLst>
      <p:ext uri="{BB962C8B-B14F-4D97-AF65-F5344CB8AC3E}">
        <p14:creationId xmlns:p14="http://schemas.microsoft.com/office/powerpoint/2010/main" val="93320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14</a:t>
            </a:fld>
            <a:endParaRPr lang="en-US" dirty="0"/>
          </a:p>
        </p:txBody>
      </p:sp>
    </p:spTree>
    <p:extLst>
      <p:ext uri="{BB962C8B-B14F-4D97-AF65-F5344CB8AC3E}">
        <p14:creationId xmlns:p14="http://schemas.microsoft.com/office/powerpoint/2010/main" val="681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15</a:t>
            </a:fld>
            <a:endParaRPr lang="en-US" dirty="0"/>
          </a:p>
        </p:txBody>
      </p:sp>
    </p:spTree>
    <p:extLst>
      <p:ext uri="{BB962C8B-B14F-4D97-AF65-F5344CB8AC3E}">
        <p14:creationId xmlns:p14="http://schemas.microsoft.com/office/powerpoint/2010/main" val="252129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16</a:t>
            </a:fld>
            <a:endParaRPr lang="en-US" dirty="0"/>
          </a:p>
        </p:txBody>
      </p:sp>
    </p:spTree>
    <p:extLst>
      <p:ext uri="{BB962C8B-B14F-4D97-AF65-F5344CB8AC3E}">
        <p14:creationId xmlns:p14="http://schemas.microsoft.com/office/powerpoint/2010/main" val="250798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17</a:t>
            </a:fld>
            <a:endParaRPr lang="en-US" dirty="0"/>
          </a:p>
        </p:txBody>
      </p:sp>
    </p:spTree>
    <p:extLst>
      <p:ext uri="{BB962C8B-B14F-4D97-AF65-F5344CB8AC3E}">
        <p14:creationId xmlns:p14="http://schemas.microsoft.com/office/powerpoint/2010/main" val="279614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18</a:t>
            </a:fld>
            <a:endParaRPr lang="en-US" dirty="0"/>
          </a:p>
        </p:txBody>
      </p:sp>
    </p:spTree>
    <p:extLst>
      <p:ext uri="{BB962C8B-B14F-4D97-AF65-F5344CB8AC3E}">
        <p14:creationId xmlns:p14="http://schemas.microsoft.com/office/powerpoint/2010/main" val="4179235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19</a:t>
            </a:fld>
            <a:endParaRPr lang="en-US" dirty="0"/>
          </a:p>
        </p:txBody>
      </p:sp>
    </p:spTree>
    <p:extLst>
      <p:ext uri="{BB962C8B-B14F-4D97-AF65-F5344CB8AC3E}">
        <p14:creationId xmlns:p14="http://schemas.microsoft.com/office/powerpoint/2010/main" val="100429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20</a:t>
            </a:fld>
            <a:endParaRPr lang="en-US" dirty="0"/>
          </a:p>
        </p:txBody>
      </p:sp>
    </p:spTree>
    <p:extLst>
      <p:ext uri="{BB962C8B-B14F-4D97-AF65-F5344CB8AC3E}">
        <p14:creationId xmlns:p14="http://schemas.microsoft.com/office/powerpoint/2010/main" val="215335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21</a:t>
            </a:fld>
            <a:endParaRPr lang="en-US" dirty="0"/>
          </a:p>
        </p:txBody>
      </p:sp>
    </p:spTree>
    <p:extLst>
      <p:ext uri="{BB962C8B-B14F-4D97-AF65-F5344CB8AC3E}">
        <p14:creationId xmlns:p14="http://schemas.microsoft.com/office/powerpoint/2010/main" val="258957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for the 10 measures</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22</a:t>
            </a:fld>
            <a:endParaRPr lang="en-US" dirty="0"/>
          </a:p>
        </p:txBody>
      </p:sp>
    </p:spTree>
    <p:extLst>
      <p:ext uri="{BB962C8B-B14F-4D97-AF65-F5344CB8AC3E}">
        <p14:creationId xmlns:p14="http://schemas.microsoft.com/office/powerpoint/2010/main" val="168568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23</a:t>
            </a:fld>
            <a:endParaRPr lang="en-US" dirty="0"/>
          </a:p>
        </p:txBody>
      </p:sp>
    </p:spTree>
    <p:extLst>
      <p:ext uri="{BB962C8B-B14F-4D97-AF65-F5344CB8AC3E}">
        <p14:creationId xmlns:p14="http://schemas.microsoft.com/office/powerpoint/2010/main" val="157826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we wanted to</a:t>
            </a:r>
            <a:r>
              <a:rPr lang="en-US" baseline="0" dirty="0" smtClean="0"/>
              <a:t> dig deeper than the wage gap. The index approach provides a broader view.</a:t>
            </a:r>
          </a:p>
          <a:p>
            <a:endParaRPr lang="en-US" baseline="0" dirty="0" smtClean="0"/>
          </a:p>
          <a:p>
            <a:r>
              <a:rPr lang="en-US" baseline="0" dirty="0" smtClean="0"/>
              <a:t>We wanted to dig deeper than male to female comparisons. Comparing across generations is another lens for tracking progress.</a:t>
            </a:r>
          </a:p>
          <a:p>
            <a:endParaRPr lang="en-US" baseline="0" dirty="0" smtClean="0"/>
          </a:p>
          <a:p>
            <a:r>
              <a:rPr lang="en-US" baseline="0" dirty="0" smtClean="0"/>
              <a:t>And, last – but certainly not least -- d</a:t>
            </a:r>
            <a:r>
              <a:rPr lang="en-US" dirty="0" smtClean="0"/>
              <a:t>ebunk myths about “good old days.”</a:t>
            </a:r>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a:t>
            </a:fld>
            <a:endParaRPr lang="en-US" dirty="0"/>
          </a:p>
        </p:txBody>
      </p:sp>
    </p:spTree>
    <p:extLst>
      <p:ext uri="{BB962C8B-B14F-4D97-AF65-F5344CB8AC3E}">
        <p14:creationId xmlns:p14="http://schemas.microsoft.com/office/powerpoint/2010/main" val="4011335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24</a:t>
            </a:fld>
            <a:endParaRPr lang="en-US" dirty="0"/>
          </a:p>
        </p:txBody>
      </p:sp>
    </p:spTree>
    <p:extLst>
      <p:ext uri="{BB962C8B-B14F-4D97-AF65-F5344CB8AC3E}">
        <p14:creationId xmlns:p14="http://schemas.microsoft.com/office/powerpoint/2010/main" val="3223054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25</a:t>
            </a:fld>
            <a:endParaRPr lang="en-US" dirty="0"/>
          </a:p>
        </p:txBody>
      </p:sp>
    </p:spTree>
    <p:extLst>
      <p:ext uri="{BB962C8B-B14F-4D97-AF65-F5344CB8AC3E}">
        <p14:creationId xmlns:p14="http://schemas.microsoft.com/office/powerpoint/2010/main" val="427384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26</a:t>
            </a:fld>
            <a:endParaRPr lang="en-US" dirty="0"/>
          </a:p>
        </p:txBody>
      </p:sp>
    </p:spTree>
    <p:extLst>
      <p:ext uri="{BB962C8B-B14F-4D97-AF65-F5344CB8AC3E}">
        <p14:creationId xmlns:p14="http://schemas.microsoft.com/office/powerpoint/2010/main" val="2490589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27</a:t>
            </a:fld>
            <a:endParaRPr lang="en-US" dirty="0"/>
          </a:p>
        </p:txBody>
      </p:sp>
    </p:spTree>
    <p:extLst>
      <p:ext uri="{BB962C8B-B14F-4D97-AF65-F5344CB8AC3E}">
        <p14:creationId xmlns:p14="http://schemas.microsoft.com/office/powerpoint/2010/main" val="641527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28</a:t>
            </a:fld>
            <a:endParaRPr lang="en-US" dirty="0"/>
          </a:p>
        </p:txBody>
      </p:sp>
    </p:spTree>
    <p:extLst>
      <p:ext uri="{BB962C8B-B14F-4D97-AF65-F5344CB8AC3E}">
        <p14:creationId xmlns:p14="http://schemas.microsoft.com/office/powerpoint/2010/main" val="410884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29</a:t>
            </a:fld>
            <a:endParaRPr lang="en-US" dirty="0"/>
          </a:p>
        </p:txBody>
      </p:sp>
    </p:spTree>
    <p:extLst>
      <p:ext uri="{BB962C8B-B14F-4D97-AF65-F5344CB8AC3E}">
        <p14:creationId xmlns:p14="http://schemas.microsoft.com/office/powerpoint/2010/main" val="1224252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percent change per indicator methodology,</a:t>
            </a:r>
            <a:r>
              <a:rPr lang="en-US" dirty="0" smtClean="0"/>
              <a:t> the lowest index value for the</a:t>
            </a:r>
            <a:r>
              <a:rPr lang="en-US" baseline="0" dirty="0" smtClean="0"/>
              <a:t> Echo Boom is Poverty, and highest is Congressional Representation.</a:t>
            </a:r>
          </a:p>
          <a:p>
            <a:endParaRPr lang="en-US" baseline="0" dirty="0" smtClean="0"/>
          </a:p>
          <a:p>
            <a:r>
              <a:rPr lang="en-US" dirty="0" smtClean="0"/>
              <a:t>This method is particularly</a:t>
            </a:r>
            <a:r>
              <a:rPr lang="en-US" baseline="0" dirty="0" smtClean="0"/>
              <a:t> sensitive to the starting value so, for example, Congressional Representation starts at only 2 percent for the WWII Generation. Rising to 19.6 percent results in an index improvement to 933!</a:t>
            </a:r>
          </a:p>
          <a:p>
            <a:endParaRPr lang="en-US" baseline="0" dirty="0" smtClean="0"/>
          </a:p>
          <a:p>
            <a:r>
              <a:rPr lang="en-US" dirty="0" smtClean="0"/>
              <a:t>We are evaluating an alternative </a:t>
            </a:r>
            <a:r>
              <a:rPr lang="en-US" baseline="0" dirty="0" smtClean="0"/>
              <a:t>– point change instead of percent change.</a:t>
            </a:r>
          </a:p>
          <a:p>
            <a:r>
              <a:rPr lang="en-US" baseline="0" dirty="0" smtClean="0"/>
              <a:t>	Pro: This one shows less sensitivity to the starting value.</a:t>
            </a:r>
          </a:p>
          <a:p>
            <a:r>
              <a:rPr lang="en-US" baseline="0" dirty="0" smtClean="0"/>
              <a:t>	Con: This would mix rates and percentages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30</a:t>
            </a:fld>
            <a:endParaRPr lang="en-US" dirty="0"/>
          </a:p>
        </p:txBody>
      </p:sp>
    </p:spTree>
    <p:extLst>
      <p:ext uri="{BB962C8B-B14F-4D97-AF65-F5344CB8AC3E}">
        <p14:creationId xmlns:p14="http://schemas.microsoft.com/office/powerpoint/2010/main" val="4142701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percent change per indicator methodology,</a:t>
            </a:r>
            <a:r>
              <a:rPr lang="en-US" dirty="0" smtClean="0"/>
              <a:t> the lowest index value for the</a:t>
            </a:r>
            <a:r>
              <a:rPr lang="en-US" baseline="0" dirty="0" smtClean="0"/>
              <a:t> Echo Boom is Poverty, and highest is Congressional Representation.</a:t>
            </a:r>
          </a:p>
          <a:p>
            <a:endParaRPr lang="en-US" baseline="0" dirty="0" smtClean="0"/>
          </a:p>
          <a:p>
            <a:r>
              <a:rPr lang="en-US" dirty="0" smtClean="0"/>
              <a:t>This method is particularly</a:t>
            </a:r>
            <a:r>
              <a:rPr lang="en-US" baseline="0" dirty="0" smtClean="0"/>
              <a:t> sensitive to the starting value so, for example, Congressional Representation starts at only 2 percent for the WWII Generation. Rising to 19.6 percent results in an index improvement to 933!</a:t>
            </a:r>
          </a:p>
          <a:p>
            <a:endParaRPr lang="en-US" baseline="0" dirty="0" smtClean="0"/>
          </a:p>
          <a:p>
            <a:r>
              <a:rPr lang="en-US" dirty="0" smtClean="0"/>
              <a:t>We are evaluating an alternative </a:t>
            </a:r>
            <a:r>
              <a:rPr lang="en-US" baseline="0" dirty="0" smtClean="0"/>
              <a:t>– point change instead of percent change.</a:t>
            </a:r>
          </a:p>
          <a:p>
            <a:r>
              <a:rPr lang="en-US" baseline="0" dirty="0" smtClean="0"/>
              <a:t>	Pro: This one shows less sensitivity to the starting value.</a:t>
            </a:r>
          </a:p>
          <a:p>
            <a:r>
              <a:rPr lang="en-US" baseline="0" dirty="0" smtClean="0"/>
              <a:t>	Con: This would mix rates and percentages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31</a:t>
            </a:fld>
            <a:endParaRPr lang="en-US" dirty="0"/>
          </a:p>
        </p:txBody>
      </p:sp>
    </p:spTree>
    <p:extLst>
      <p:ext uri="{BB962C8B-B14F-4D97-AF65-F5344CB8AC3E}">
        <p14:creationId xmlns:p14="http://schemas.microsoft.com/office/powerpoint/2010/main" val="165037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percent change per indicator methodology,</a:t>
            </a:r>
            <a:r>
              <a:rPr lang="en-US" dirty="0" smtClean="0"/>
              <a:t> the lowest index value for the</a:t>
            </a:r>
            <a:r>
              <a:rPr lang="en-US" baseline="0" dirty="0" smtClean="0"/>
              <a:t> Echo Boom is Poverty, and highest is Congressional Representation.</a:t>
            </a:r>
          </a:p>
          <a:p>
            <a:endParaRPr lang="en-US" baseline="0" dirty="0" smtClean="0"/>
          </a:p>
          <a:p>
            <a:r>
              <a:rPr lang="en-US" dirty="0" smtClean="0"/>
              <a:t>This method is particularly</a:t>
            </a:r>
            <a:r>
              <a:rPr lang="en-US" baseline="0" dirty="0" smtClean="0"/>
              <a:t> sensitive to the starting value so, for example, Congressional Representation starts at only 2 percent for the WWII Generation. Rising to 19.6 percent results in an index improvement to 933!</a:t>
            </a:r>
          </a:p>
          <a:p>
            <a:endParaRPr lang="en-US" baseline="0" dirty="0" smtClean="0"/>
          </a:p>
          <a:p>
            <a:r>
              <a:rPr lang="en-US" dirty="0" smtClean="0"/>
              <a:t>We are evaluating an alternative </a:t>
            </a:r>
            <a:r>
              <a:rPr lang="en-US" baseline="0" dirty="0" smtClean="0"/>
              <a:t>– point change instead of percent change.</a:t>
            </a:r>
          </a:p>
          <a:p>
            <a:r>
              <a:rPr lang="en-US" baseline="0" dirty="0" smtClean="0"/>
              <a:t>	Pro: This one shows less sensitivity to the starting value.</a:t>
            </a:r>
          </a:p>
          <a:p>
            <a:r>
              <a:rPr lang="en-US" baseline="0" dirty="0" smtClean="0"/>
              <a:t>	Con: This would mix rates and percentages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32</a:t>
            </a:fld>
            <a:endParaRPr lang="en-US" dirty="0"/>
          </a:p>
        </p:txBody>
      </p:sp>
    </p:spTree>
    <p:extLst>
      <p:ext uri="{BB962C8B-B14F-4D97-AF65-F5344CB8AC3E}">
        <p14:creationId xmlns:p14="http://schemas.microsoft.com/office/powerpoint/2010/main" val="1021734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33</a:t>
            </a:fld>
            <a:endParaRPr lang="en-US" dirty="0"/>
          </a:p>
        </p:txBody>
      </p:sp>
    </p:spTree>
    <p:extLst>
      <p:ext uri="{BB962C8B-B14F-4D97-AF65-F5344CB8AC3E}">
        <p14:creationId xmlns:p14="http://schemas.microsoft.com/office/powerpoint/2010/main" val="312183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young women in this analysis because Echo Boom not old enough</a:t>
            </a:r>
            <a:r>
              <a:rPr lang="en-US" baseline="0" dirty="0" smtClean="0"/>
              <a:t> (yet) to look at older ages.</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5</a:t>
            </a:fld>
            <a:endParaRPr lang="en-US" dirty="0"/>
          </a:p>
        </p:txBody>
      </p:sp>
    </p:spTree>
    <p:extLst>
      <p:ext uri="{BB962C8B-B14F-4D97-AF65-F5344CB8AC3E}">
        <p14:creationId xmlns:p14="http://schemas.microsoft.com/office/powerpoint/2010/main" val="3153475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34</a:t>
            </a:fld>
            <a:endParaRPr lang="en-US" dirty="0"/>
          </a:p>
        </p:txBody>
      </p:sp>
    </p:spTree>
    <p:extLst>
      <p:ext uri="{BB962C8B-B14F-4D97-AF65-F5344CB8AC3E}">
        <p14:creationId xmlns:p14="http://schemas.microsoft.com/office/powerpoint/2010/main" val="251089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35</a:t>
            </a:fld>
            <a:endParaRPr lang="en-US" dirty="0"/>
          </a:p>
        </p:txBody>
      </p:sp>
    </p:spTree>
    <p:extLst>
      <p:ext uri="{BB962C8B-B14F-4D97-AF65-F5344CB8AC3E}">
        <p14:creationId xmlns:p14="http://schemas.microsoft.com/office/powerpoint/2010/main" val="425352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36</a:t>
            </a:fld>
            <a:endParaRPr lang="en-US" dirty="0"/>
          </a:p>
        </p:txBody>
      </p:sp>
    </p:spTree>
    <p:extLst>
      <p:ext uri="{BB962C8B-B14F-4D97-AF65-F5344CB8AC3E}">
        <p14:creationId xmlns:p14="http://schemas.microsoft.com/office/powerpoint/2010/main" val="643701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37</a:t>
            </a:fld>
            <a:endParaRPr lang="en-US" dirty="0"/>
          </a:p>
        </p:txBody>
      </p:sp>
    </p:spTree>
    <p:extLst>
      <p:ext uri="{BB962C8B-B14F-4D97-AF65-F5344CB8AC3E}">
        <p14:creationId xmlns:p14="http://schemas.microsoft.com/office/powerpoint/2010/main" val="196994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values for each of the 10</a:t>
            </a:r>
            <a:r>
              <a:rPr lang="en-US" baseline="0" dirty="0" smtClean="0"/>
              <a:t> measures, and the overall Index (an average across the 10)</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38</a:t>
            </a:fld>
            <a:endParaRPr lang="en-US" dirty="0"/>
          </a:p>
        </p:txBody>
      </p:sp>
    </p:spTree>
    <p:extLst>
      <p:ext uri="{BB962C8B-B14F-4D97-AF65-F5344CB8AC3E}">
        <p14:creationId xmlns:p14="http://schemas.microsoft.com/office/powerpoint/2010/main" val="422921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young women in this analysis because Echo Boom not old enough</a:t>
            </a:r>
            <a:r>
              <a:rPr lang="en-US" baseline="0" dirty="0" smtClean="0"/>
              <a:t> (yet) to look at older ages.</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6</a:t>
            </a:fld>
            <a:endParaRPr lang="en-US" dirty="0"/>
          </a:p>
        </p:txBody>
      </p:sp>
    </p:spTree>
    <p:extLst>
      <p:ext uri="{BB962C8B-B14F-4D97-AF65-F5344CB8AC3E}">
        <p14:creationId xmlns:p14="http://schemas.microsoft.com/office/powerpoint/2010/main" val="209240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7</a:t>
            </a:fld>
            <a:endParaRPr lang="en-US" dirty="0"/>
          </a:p>
        </p:txBody>
      </p:sp>
    </p:spTree>
    <p:extLst>
      <p:ext uri="{BB962C8B-B14F-4D97-AF65-F5344CB8AC3E}">
        <p14:creationId xmlns:p14="http://schemas.microsoft.com/office/powerpoint/2010/main" val="201842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8</a:t>
            </a:fld>
            <a:endParaRPr lang="en-US" dirty="0"/>
          </a:p>
        </p:txBody>
      </p:sp>
    </p:spTree>
    <p:extLst>
      <p:ext uri="{BB962C8B-B14F-4D97-AF65-F5344CB8AC3E}">
        <p14:creationId xmlns:p14="http://schemas.microsoft.com/office/powerpoint/2010/main" val="242632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10</a:t>
            </a:fld>
            <a:endParaRPr lang="en-US" dirty="0"/>
          </a:p>
        </p:txBody>
      </p:sp>
    </p:spTree>
    <p:extLst>
      <p:ext uri="{BB962C8B-B14F-4D97-AF65-F5344CB8AC3E}">
        <p14:creationId xmlns:p14="http://schemas.microsoft.com/office/powerpoint/2010/main" val="113235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 dropout = % of women age 16-24 who are</a:t>
            </a:r>
            <a:r>
              <a:rPr lang="en-US" baseline="0" dirty="0" smtClean="0"/>
              <a:t> not enrolled and do not have HS credentials (diploma or GED)</a:t>
            </a:r>
          </a:p>
          <a:p>
            <a:r>
              <a:rPr lang="en-US" baseline="0" dirty="0" smtClean="0"/>
              <a:t>% Bachelor’s degree or higher</a:t>
            </a:r>
          </a:p>
          <a:p>
            <a:r>
              <a:rPr lang="en-US" dirty="0" smtClean="0"/>
              <a:t>Wage gap = Women's Usual Weekly Earnings as a Percent of Men's (FT</a:t>
            </a:r>
            <a:r>
              <a:rPr lang="en-US" baseline="0" dirty="0" smtClean="0"/>
              <a:t> / YR workers)</a:t>
            </a:r>
          </a:p>
          <a:p>
            <a:r>
              <a:rPr lang="en-US" baseline="0" dirty="0" smtClean="0"/>
              <a:t>Poverty – ONLY for ages 30-34 so we do not inadvertently skew measure as college/graduate school enrollment rates increase</a:t>
            </a:r>
          </a:p>
          <a:p>
            <a:r>
              <a:rPr lang="en-US" baseline="0" dirty="0" smtClean="0"/>
              <a:t>Teen birth rate</a:t>
            </a:r>
          </a:p>
          <a:p>
            <a:r>
              <a:rPr lang="en-US" baseline="0" dirty="0" smtClean="0"/>
              <a:t>Maternal mortality – used all ages because age-specific maternal mortality data were impossible to find. Defined as the number of deaths coded by ICD code for Complications of pregnancy, childbirth, and the puerperium divided by the number of live births in that year</a:t>
            </a:r>
          </a:p>
          <a:p>
            <a:r>
              <a:rPr lang="en-US" baseline="0" dirty="0" smtClean="0"/>
              <a:t>Smoking – used all ages because those were the only long-history time-series available</a:t>
            </a:r>
          </a:p>
          <a:p>
            <a:r>
              <a:rPr lang="en-US" baseline="0" dirty="0" smtClean="0"/>
              <a:t>Suicide and Homicide – used multi-year average around the reference-year to ensure stable estimates</a:t>
            </a:r>
          </a:p>
          <a:p>
            <a:r>
              <a:rPr lang="en-US" baseline="0" dirty="0" smtClean="0"/>
              <a:t>	Note: We looked at violent crime victimization but found that</a:t>
            </a:r>
          </a:p>
          <a:p>
            <a:r>
              <a:rPr lang="en-US" baseline="0" dirty="0" smtClean="0"/>
              <a:t>	(1) the measure was highly variable depending on the year of data selected</a:t>
            </a:r>
          </a:p>
          <a:p>
            <a:r>
              <a:rPr lang="en-US" baseline="0" dirty="0" smtClean="0"/>
              <a:t>	(2) only available for all women ages 12+</a:t>
            </a:r>
          </a:p>
          <a:p>
            <a:r>
              <a:rPr lang="en-US" baseline="0" dirty="0" smtClean="0"/>
              <a:t>	(3) the definition of “victimization” is highly subjective – psychological theory in the 1960s often described spousal abuse, for example, as a normal part of family life. The homicide rate, on the other hand, is completely objective and tells a much different story than VCV did.</a:t>
            </a:r>
          </a:p>
          <a:p>
            <a:r>
              <a:rPr lang="en-US" baseline="0" dirty="0" smtClean="0"/>
              <a:t>Congressional representation is not age-specific (# of women in Congress as a share of all seats in Congress)</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11</a:t>
            </a:fld>
            <a:endParaRPr lang="en-US" dirty="0"/>
          </a:p>
        </p:txBody>
      </p:sp>
    </p:spTree>
    <p:extLst>
      <p:ext uri="{BB962C8B-B14F-4D97-AF65-F5344CB8AC3E}">
        <p14:creationId xmlns:p14="http://schemas.microsoft.com/office/powerpoint/2010/main" val="179745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indexing methodology parallels work by Kenneth C. Land on the Child Well-Being Index</a:t>
            </a:r>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12</a:t>
            </a:fld>
            <a:endParaRPr lang="en-US" dirty="0"/>
          </a:p>
        </p:txBody>
      </p:sp>
    </p:spTree>
    <p:extLst>
      <p:ext uri="{BB962C8B-B14F-4D97-AF65-F5344CB8AC3E}">
        <p14:creationId xmlns:p14="http://schemas.microsoft.com/office/powerpoint/2010/main" val="1586101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09" name="Rectangle 85"/>
          <p:cNvSpPr>
            <a:spLocks noGrp="1" noChangeArrowheads="1"/>
          </p:cNvSpPr>
          <p:nvPr>
            <p:ph type="ctrTitle" sz="quarter" hasCustomPrompt="1"/>
          </p:nvPr>
        </p:nvSpPr>
        <p:spPr>
          <a:xfrm>
            <a:off x="838200" y="3378422"/>
            <a:ext cx="6248400" cy="583978"/>
          </a:xfrm>
        </p:spPr>
        <p:txBody>
          <a:bodyPr anchor="b"/>
          <a:lstStyle>
            <a:lvl1pPr>
              <a:defRPr sz="4000" spc="300">
                <a:solidFill>
                  <a:schemeClr val="tx1"/>
                </a:solidFill>
              </a:defRPr>
            </a:lvl1pPr>
          </a:lstStyle>
          <a:p>
            <a:pPr lvl="0"/>
            <a:r>
              <a:rPr lang="en-US" noProof="0" dirty="0" smtClean="0"/>
              <a:t>CLICK TO EDIT</a:t>
            </a:r>
          </a:p>
        </p:txBody>
      </p:sp>
      <p:sp>
        <p:nvSpPr>
          <p:cNvPr id="77910" name="Rectangle 86"/>
          <p:cNvSpPr>
            <a:spLocks noGrp="1" noChangeArrowheads="1"/>
          </p:cNvSpPr>
          <p:nvPr>
            <p:ph type="subTitle" sz="quarter" idx="1" hasCustomPrompt="1"/>
          </p:nvPr>
        </p:nvSpPr>
        <p:spPr>
          <a:xfrm>
            <a:off x="838200" y="3886200"/>
            <a:ext cx="7552848" cy="879212"/>
          </a:xfrm>
        </p:spPr>
        <p:txBody>
          <a:bodyPr/>
          <a:lstStyle>
            <a:lvl1pPr marL="0" indent="0">
              <a:buFont typeface="Wingdings" pitchFamily="2" charset="2"/>
              <a:buNone/>
              <a:defRPr sz="6200" b="1" spc="300">
                <a:solidFill>
                  <a:schemeClr val="accent5"/>
                </a:solidFill>
                <a:latin typeface="+mj-lt"/>
              </a:defRPr>
            </a:lvl1pPr>
          </a:lstStyle>
          <a:p>
            <a:pPr lvl="0"/>
            <a:r>
              <a:rPr lang="en-US" noProof="0" dirty="0" smtClean="0"/>
              <a:t>CLICK TO EDIT</a:t>
            </a:r>
          </a:p>
        </p:txBody>
      </p:sp>
      <p:sp>
        <p:nvSpPr>
          <p:cNvPr id="10" name="Rectangle 9"/>
          <p:cNvSpPr/>
          <p:nvPr userDrawn="1"/>
        </p:nvSpPr>
        <p:spPr>
          <a:xfrm>
            <a:off x="3962400" y="5996408"/>
            <a:ext cx="4428648" cy="307777"/>
          </a:xfrm>
          <a:prstGeom prst="rect">
            <a:avLst/>
          </a:prstGeom>
        </p:spPr>
        <p:txBody>
          <a:bodyPr wrap="none">
            <a:spAutoFit/>
          </a:bodyPr>
          <a:lstStyle/>
          <a:p>
            <a:r>
              <a:rPr lang="en-US" sz="1400" dirty="0" smtClean="0">
                <a:solidFill>
                  <a:schemeClr val="accent1"/>
                </a:solidFill>
              </a:rPr>
              <a:t>POPULATION REFERENCE BUREAU | www.prb.org</a:t>
            </a:r>
          </a:p>
        </p:txBody>
      </p:sp>
      <p:sp>
        <p:nvSpPr>
          <p:cNvPr id="8" name="Text Placeholder 7"/>
          <p:cNvSpPr>
            <a:spLocks noGrp="1"/>
          </p:cNvSpPr>
          <p:nvPr>
            <p:ph type="body" sz="quarter" idx="10" hasCustomPrompt="1"/>
          </p:nvPr>
        </p:nvSpPr>
        <p:spPr>
          <a:xfrm>
            <a:off x="838200" y="5412430"/>
            <a:ext cx="4724400" cy="457200"/>
          </a:xfrm>
        </p:spPr>
        <p:txBody>
          <a:bodyPr/>
          <a:lstStyle>
            <a:lvl1pPr marL="0" indent="0" algn="l">
              <a:buNone/>
              <a:defRPr sz="2400" b="0">
                <a:solidFill>
                  <a:srgbClr val="FFFFFF"/>
                </a:solidFill>
                <a:latin typeface="Arial" panose="020B0604020202020204" pitchFamily="34" charset="0"/>
                <a:cs typeface="Arial" panose="020B0604020202020204" pitchFamily="34" charset="0"/>
              </a:defRPr>
            </a:lvl1pPr>
          </a:lstStyle>
          <a:p>
            <a:pPr lvl="0"/>
            <a:r>
              <a:rPr lang="en-US" dirty="0" smtClean="0"/>
              <a:t>PRESENTERS: Your Name</a:t>
            </a:r>
          </a:p>
        </p:txBody>
      </p:sp>
      <p:sp>
        <p:nvSpPr>
          <p:cNvPr id="9" name="Text Placeholder 7"/>
          <p:cNvSpPr>
            <a:spLocks noGrp="1"/>
          </p:cNvSpPr>
          <p:nvPr>
            <p:ph type="body" sz="quarter" idx="11" hasCustomPrompt="1"/>
          </p:nvPr>
        </p:nvSpPr>
        <p:spPr>
          <a:xfrm>
            <a:off x="838200" y="5996408"/>
            <a:ext cx="3048000" cy="371515"/>
          </a:xfrm>
        </p:spPr>
        <p:txBody>
          <a:bodyPr/>
          <a:lstStyle>
            <a:lvl1pPr marL="0" indent="0" algn="l">
              <a:buNone/>
              <a:defRPr sz="1600" b="1">
                <a:solidFill>
                  <a:srgbClr val="FFFFFF"/>
                </a:solidFill>
                <a:latin typeface="Arial" panose="020B0604020202020204" pitchFamily="34" charset="0"/>
                <a:cs typeface="Arial" panose="020B0604020202020204" pitchFamily="34" charset="0"/>
              </a:defRPr>
            </a:lvl1pPr>
          </a:lstStyle>
          <a:p>
            <a:pPr lvl="0"/>
            <a:r>
              <a:rPr lang="en-US" dirty="0" smtClean="0"/>
              <a:t>Date</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Layout-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2005" y="0"/>
            <a:ext cx="9148010" cy="6858000"/>
          </a:xfrm>
          <a:prstGeom prst="rect">
            <a:avLst/>
          </a:prstGeom>
          <a:solidFill>
            <a:srgbClr val="605F61">
              <a:alpha val="6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smtClean="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smtClean="0"/>
              <a:t>DIVIDER</a:t>
            </a:r>
          </a:p>
        </p:txBody>
      </p:sp>
    </p:spTree>
    <p:extLst>
      <p:ext uri="{BB962C8B-B14F-4D97-AF65-F5344CB8AC3E}">
        <p14:creationId xmlns:p14="http://schemas.microsoft.com/office/powerpoint/2010/main" val="3384176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Layout-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0596"/>
          <a:stretch/>
        </p:blipFill>
        <p:spPr>
          <a:xfrm>
            <a:off x="-27709" y="0"/>
            <a:ext cx="9220200" cy="6876011"/>
          </a:xfrm>
          <a:prstGeom prst="rect">
            <a:avLst/>
          </a:prstGeom>
        </p:spPr>
      </p:pic>
      <p:sp>
        <p:nvSpPr>
          <p:cNvPr id="4" name="Rectangle 3"/>
          <p:cNvSpPr/>
          <p:nvPr userDrawn="1"/>
        </p:nvSpPr>
        <p:spPr bwMode="auto">
          <a:xfrm>
            <a:off x="-28035" y="-1"/>
            <a:ext cx="9220526" cy="6876011"/>
          </a:xfrm>
          <a:prstGeom prst="rect">
            <a:avLst/>
          </a:prstGeom>
          <a:solidFill>
            <a:srgbClr val="605F61">
              <a:alpha val="6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smtClean="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smtClean="0"/>
              <a:t>DIVIDER</a:t>
            </a:r>
          </a:p>
        </p:txBody>
      </p:sp>
    </p:spTree>
    <p:extLst>
      <p:ext uri="{BB962C8B-B14F-4D97-AF65-F5344CB8AC3E}">
        <p14:creationId xmlns:p14="http://schemas.microsoft.com/office/powerpoint/2010/main" val="5360472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Layout-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520"/>
          <a:stretch/>
        </p:blipFill>
        <p:spPr>
          <a:xfrm>
            <a:off x="0" y="-13252"/>
            <a:ext cx="9240404" cy="6884506"/>
          </a:xfrm>
          <a:prstGeom prst="rect">
            <a:avLst/>
          </a:prstGeom>
        </p:spPr>
      </p:pic>
      <p:sp>
        <p:nvSpPr>
          <p:cNvPr id="4" name="Rectangle 3"/>
          <p:cNvSpPr/>
          <p:nvPr userDrawn="1"/>
        </p:nvSpPr>
        <p:spPr bwMode="auto">
          <a:xfrm>
            <a:off x="0" y="1"/>
            <a:ext cx="9240404" cy="6889264"/>
          </a:xfrm>
          <a:prstGeom prst="rect">
            <a:avLst/>
          </a:prstGeom>
          <a:solidFill>
            <a:schemeClr val="bg1">
              <a:lumMod val="25000"/>
              <a:alpha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4"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smtClean="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smtClean="0"/>
              <a:t>DIVIDER</a:t>
            </a:r>
          </a:p>
        </p:txBody>
      </p:sp>
    </p:spTree>
    <p:extLst>
      <p:ext uri="{BB962C8B-B14F-4D97-AF65-F5344CB8AC3E}">
        <p14:creationId xmlns:p14="http://schemas.microsoft.com/office/powerpoint/2010/main" val="1196327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Layout-6">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622"/>
          <a:stretch/>
        </p:blipFill>
        <p:spPr>
          <a:xfrm>
            <a:off x="0" y="0"/>
            <a:ext cx="9144000" cy="6858000"/>
          </a:xfrm>
          <a:prstGeom prst="rect">
            <a:avLst/>
          </a:prstGeom>
        </p:spPr>
      </p:pic>
      <p:sp>
        <p:nvSpPr>
          <p:cNvPr id="4" name="Rectangle 3"/>
          <p:cNvSpPr/>
          <p:nvPr userDrawn="1"/>
        </p:nvSpPr>
        <p:spPr bwMode="auto">
          <a:xfrm>
            <a:off x="0" y="1"/>
            <a:ext cx="9144000" cy="6858000"/>
          </a:xfrm>
          <a:prstGeom prst="rect">
            <a:avLst/>
          </a:prstGeom>
          <a:solidFill>
            <a:srgbClr val="605F61">
              <a:alpha val="6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smtClean="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smtClean="0"/>
              <a:t>DIVIDER</a:t>
            </a:r>
          </a:p>
        </p:txBody>
      </p:sp>
    </p:spTree>
    <p:extLst>
      <p:ext uri="{BB962C8B-B14F-4D97-AF65-F5344CB8AC3E}">
        <p14:creationId xmlns:p14="http://schemas.microsoft.com/office/powerpoint/2010/main" val="39636037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 Box Layout-2">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0" y="2931"/>
            <a:ext cx="9144000" cy="6858000"/>
          </a:xfrm>
        </p:spPr>
        <p:txBody>
          <a:bodyPr/>
          <a:lstStyle>
            <a:lvl1pPr marL="0" indent="0" algn="ctr">
              <a:buNone/>
              <a:defRPr/>
            </a:lvl1pPr>
          </a:lstStyle>
          <a:p>
            <a:r>
              <a:rPr lang="en-US" dirty="0" smtClean="0"/>
              <a:t>(insert photo under gray box layer)</a:t>
            </a:r>
            <a:endParaRPr lang="en-US" dirty="0"/>
          </a:p>
        </p:txBody>
      </p:sp>
      <p:sp>
        <p:nvSpPr>
          <p:cNvPr id="9" name="Rectangle 8"/>
          <p:cNvSpPr/>
          <p:nvPr userDrawn="1"/>
        </p:nvSpPr>
        <p:spPr bwMode="auto">
          <a:xfrm>
            <a:off x="933450" y="1600200"/>
            <a:ext cx="5162550" cy="45720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20" name="Text Placeholder 19"/>
          <p:cNvSpPr>
            <a:spLocks noGrp="1"/>
          </p:cNvSpPr>
          <p:nvPr>
            <p:ph type="body" sz="quarter" idx="12" hasCustomPrompt="1"/>
          </p:nvPr>
        </p:nvSpPr>
        <p:spPr>
          <a:xfrm>
            <a:off x="1914525" y="609600"/>
            <a:ext cx="3200400" cy="984738"/>
          </a:xfrm>
        </p:spPr>
        <p:txBody>
          <a:bodyPr/>
          <a:lstStyle>
            <a:lvl1pPr marL="0" indent="0" algn="ctr">
              <a:buNone/>
              <a:defRPr sz="6000" b="1" spc="300">
                <a:solidFill>
                  <a:srgbClr val="FFFFFF"/>
                </a:solidFill>
                <a:latin typeface="+mj-lt"/>
              </a:defRPr>
            </a:lvl1pPr>
          </a:lstStyle>
          <a:p>
            <a:pPr lvl="0"/>
            <a:r>
              <a:rPr lang="en-US" dirty="0" smtClean="0"/>
              <a:t>TITLE</a:t>
            </a:r>
            <a:endParaRPr lang="en-US" dirty="0"/>
          </a:p>
        </p:txBody>
      </p:sp>
      <p:sp>
        <p:nvSpPr>
          <p:cNvPr id="26" name="Text Placeholder 19"/>
          <p:cNvSpPr>
            <a:spLocks noGrp="1"/>
          </p:cNvSpPr>
          <p:nvPr>
            <p:ph type="body" sz="quarter" idx="13" hasCustomPrompt="1"/>
          </p:nvPr>
        </p:nvSpPr>
        <p:spPr>
          <a:xfrm>
            <a:off x="1114425" y="1834662"/>
            <a:ext cx="4810125" cy="984738"/>
          </a:xfrm>
        </p:spPr>
        <p:txBody>
          <a:bodyPr/>
          <a:lstStyle>
            <a:lvl1pPr marL="0" indent="0" algn="ctr">
              <a:buNone/>
              <a:defRPr sz="2800" b="1" spc="0">
                <a:solidFill>
                  <a:srgbClr val="FFFFFF"/>
                </a:solidFill>
                <a:latin typeface="+mj-lt"/>
              </a:defRPr>
            </a:lvl1pPr>
          </a:lstStyle>
          <a:p>
            <a:pPr lvl="0"/>
            <a:r>
              <a:rPr lang="en-US" dirty="0" smtClean="0"/>
              <a:t>A different more effective way of conveying an idea</a:t>
            </a:r>
            <a:endParaRPr lang="en-US" dirty="0"/>
          </a:p>
        </p:txBody>
      </p:sp>
      <p:sp>
        <p:nvSpPr>
          <p:cNvPr id="27" name="Text Placeholder 19"/>
          <p:cNvSpPr>
            <a:spLocks noGrp="1"/>
          </p:cNvSpPr>
          <p:nvPr>
            <p:ph type="body" sz="quarter" idx="14" hasCustomPrompt="1"/>
          </p:nvPr>
        </p:nvSpPr>
        <p:spPr>
          <a:xfrm>
            <a:off x="1109662" y="3018692"/>
            <a:ext cx="4810125" cy="2924907"/>
          </a:xfrm>
        </p:spPr>
        <p:txBody>
          <a:bodyPr/>
          <a:lstStyle>
            <a:lvl1pPr marL="342900" indent="-342900" algn="l">
              <a:buClr>
                <a:srgbClr val="6DCBFF"/>
              </a:buClr>
              <a:buSzPct val="100000"/>
              <a:buFont typeface="Wingdings" panose="05000000000000000000" pitchFamily="2" charset="2"/>
              <a:buChar char="§"/>
              <a:defRPr sz="2400" b="0" spc="0">
                <a:solidFill>
                  <a:srgbClr val="FFFFFF"/>
                </a:solidFill>
                <a:latin typeface="+mj-lt"/>
              </a:defRPr>
            </a:lvl1pPr>
          </a:lstStyle>
          <a:p>
            <a:pPr lvl="0"/>
            <a:r>
              <a:rPr lang="en-US" dirty="0" smtClean="0"/>
              <a:t>Item one</a:t>
            </a:r>
            <a:endParaRPr lang="en-US" dirty="0"/>
          </a:p>
        </p:txBody>
      </p:sp>
      <p:pic>
        <p:nvPicPr>
          <p:cNvPr id="10" name="Picture 9"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016583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6D1F"/>
                </a:solidFill>
              </a:defRPr>
            </a:lvl1pPr>
          </a:lstStyle>
          <a:p>
            <a:r>
              <a:rPr lang="en-US" dirty="0" smtClean="0"/>
              <a:t>TITLE</a:t>
            </a:r>
            <a:endParaRPr lang="en-US" dirty="0"/>
          </a:p>
        </p:txBody>
      </p:sp>
      <p:sp>
        <p:nvSpPr>
          <p:cNvPr id="3" name="Content Placeholder 2"/>
          <p:cNvSpPr>
            <a:spLocks noGrp="1"/>
          </p:cNvSpPr>
          <p:nvPr>
            <p:ph idx="1"/>
          </p:nvPr>
        </p:nvSpPr>
        <p:spPr>
          <a:xfrm>
            <a:off x="1033463" y="1600200"/>
            <a:ext cx="7729537"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 Layout">
    <p:spTree>
      <p:nvGrpSpPr>
        <p:cNvPr id="1" name=""/>
        <p:cNvGrpSpPr/>
        <p:nvPr/>
      </p:nvGrpSpPr>
      <p:grpSpPr>
        <a:xfrm>
          <a:off x="0" y="0"/>
          <a:ext cx="0" cy="0"/>
          <a:chOff x="0" y="0"/>
          <a:chExt cx="0" cy="0"/>
        </a:xfrm>
      </p:grpSpPr>
      <p:sp>
        <p:nvSpPr>
          <p:cNvPr id="4" name="Rectangle 3"/>
          <p:cNvSpPr/>
          <p:nvPr userDrawn="1"/>
        </p:nvSpPr>
        <p:spPr bwMode="auto">
          <a:xfrm>
            <a:off x="-1" y="0"/>
            <a:ext cx="9144000" cy="6858000"/>
          </a:xfrm>
          <a:prstGeom prst="rect">
            <a:avLst/>
          </a:prstGeom>
          <a:solidFill>
            <a:srgbClr val="1E65A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6" name="Picture 5"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smtClean="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smtClean="0"/>
              <a:t>QUESTION?</a:t>
            </a:r>
          </a:p>
        </p:txBody>
      </p:sp>
    </p:spTree>
    <p:extLst>
      <p:ext uri="{BB962C8B-B14F-4D97-AF65-F5344CB8AC3E}">
        <p14:creationId xmlns:p14="http://schemas.microsoft.com/office/powerpoint/2010/main" val="36271090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Layout-need photo">
    <p:spTree>
      <p:nvGrpSpPr>
        <p:cNvPr id="1" name=""/>
        <p:cNvGrpSpPr/>
        <p:nvPr/>
      </p:nvGrpSpPr>
      <p:grpSpPr>
        <a:xfrm>
          <a:off x="0" y="0"/>
          <a:ext cx="0" cy="0"/>
          <a:chOff x="0" y="0"/>
          <a:chExt cx="0" cy="0"/>
        </a:xfrm>
      </p:grpSpPr>
      <p:pic>
        <p:nvPicPr>
          <p:cNvPr id="6" name="Picture 5"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smtClean="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smtClean="0"/>
              <a:t>QUESTION?</a:t>
            </a:r>
          </a:p>
        </p:txBody>
      </p:sp>
      <p:sp>
        <p:nvSpPr>
          <p:cNvPr id="3" name="Picture Placeholder 2"/>
          <p:cNvSpPr>
            <a:spLocks noGrp="1"/>
          </p:cNvSpPr>
          <p:nvPr>
            <p:ph type="pic" sz="quarter" idx="13" hasCustomPrompt="1"/>
          </p:nvPr>
        </p:nvSpPr>
        <p:spPr>
          <a:xfrm>
            <a:off x="0" y="0"/>
            <a:ext cx="9144000" cy="6858000"/>
          </a:xfrm>
        </p:spPr>
        <p:txBody>
          <a:bodyPr/>
          <a:lstStyle>
            <a:lvl1pPr marL="0" indent="0" algn="ctr">
              <a:buNone/>
              <a:defRPr/>
            </a:lvl1pPr>
          </a:lstStyle>
          <a:p>
            <a:r>
              <a:rPr lang="en-US" dirty="0" smtClean="0"/>
              <a:t>(insert photo behind blue box layer)</a:t>
            </a:r>
            <a:endParaRPr lang="en-US" dirty="0"/>
          </a:p>
        </p:txBody>
      </p:sp>
    </p:spTree>
    <p:extLst>
      <p:ext uri="{BB962C8B-B14F-4D97-AF65-F5344CB8AC3E}">
        <p14:creationId xmlns:p14="http://schemas.microsoft.com/office/powerpoint/2010/main" val="12229276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Layout-Photo">
    <p:spTree>
      <p:nvGrpSpPr>
        <p:cNvPr id="1" name=""/>
        <p:cNvGrpSpPr/>
        <p:nvPr/>
      </p:nvGrpSpPr>
      <p:grpSpPr>
        <a:xfrm>
          <a:off x="0" y="0"/>
          <a:ext cx="0" cy="0"/>
          <a:chOff x="0" y="0"/>
          <a:chExt cx="0" cy="0"/>
        </a:xfrm>
      </p:grpSpPr>
      <p:pic>
        <p:nvPicPr>
          <p:cNvPr id="3" name="Picture 2" descr="US_What_If_Final_Digital (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1" b="2014"/>
          <a:stretch/>
        </p:blipFill>
        <p:spPr>
          <a:xfrm>
            <a:off x="0" y="-1"/>
            <a:ext cx="9144000" cy="6856413"/>
          </a:xfrm>
          <a:prstGeom prst="rect">
            <a:avLst/>
          </a:prstGeom>
        </p:spPr>
      </p:pic>
      <p:sp>
        <p:nvSpPr>
          <p:cNvPr id="4" name="Rectangle 3"/>
          <p:cNvSpPr/>
          <p:nvPr userDrawn="1"/>
        </p:nvSpPr>
        <p:spPr bwMode="auto">
          <a:xfrm>
            <a:off x="0" y="0"/>
            <a:ext cx="9144000" cy="6858000"/>
          </a:xfrm>
          <a:prstGeom prst="rect">
            <a:avLst/>
          </a:prstGeom>
          <a:solidFill>
            <a:srgbClr val="1E65A1">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6" name="Picture 5"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smtClean="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smtClean="0"/>
              <a:t>QUESTION?</a:t>
            </a:r>
          </a:p>
        </p:txBody>
      </p:sp>
    </p:spTree>
    <p:extLst>
      <p:ext uri="{BB962C8B-B14F-4D97-AF65-F5344CB8AC3E}">
        <p14:creationId xmlns:p14="http://schemas.microsoft.com/office/powerpoint/2010/main" val="15259245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10" name="Rectangle 86"/>
          <p:cNvSpPr>
            <a:spLocks noGrp="1" noChangeArrowheads="1"/>
          </p:cNvSpPr>
          <p:nvPr>
            <p:ph type="subTitle" sz="quarter" idx="1" hasCustomPrompt="1"/>
          </p:nvPr>
        </p:nvSpPr>
        <p:spPr>
          <a:xfrm>
            <a:off x="838200" y="3886200"/>
            <a:ext cx="7552848" cy="879212"/>
          </a:xfrm>
        </p:spPr>
        <p:txBody>
          <a:bodyPr/>
          <a:lstStyle>
            <a:lvl1pPr marL="0" indent="0">
              <a:buFont typeface="Wingdings" pitchFamily="2" charset="2"/>
              <a:buNone/>
              <a:defRPr sz="6200" b="1" spc="300">
                <a:solidFill>
                  <a:schemeClr val="accent5"/>
                </a:solidFill>
                <a:latin typeface="+mj-lt"/>
              </a:defRPr>
            </a:lvl1pPr>
          </a:lstStyle>
          <a:p>
            <a:pPr lvl="0"/>
            <a:r>
              <a:rPr lang="en-US" noProof="0" dirty="0" smtClean="0"/>
              <a:t>THANK YOU</a:t>
            </a:r>
          </a:p>
        </p:txBody>
      </p:sp>
      <p:sp>
        <p:nvSpPr>
          <p:cNvPr id="10" name="Rectangle 9"/>
          <p:cNvSpPr/>
          <p:nvPr userDrawn="1"/>
        </p:nvSpPr>
        <p:spPr>
          <a:xfrm>
            <a:off x="3962400" y="5996408"/>
            <a:ext cx="4428648" cy="307777"/>
          </a:xfrm>
          <a:prstGeom prst="rect">
            <a:avLst/>
          </a:prstGeom>
        </p:spPr>
        <p:txBody>
          <a:bodyPr wrap="none">
            <a:spAutoFit/>
          </a:bodyPr>
          <a:lstStyle/>
          <a:p>
            <a:r>
              <a:rPr lang="en-US" sz="1400" dirty="0" smtClean="0">
                <a:solidFill>
                  <a:schemeClr val="accent1"/>
                </a:solidFill>
              </a:rPr>
              <a:t>POPULATION REFERENCE BUREAU | www.prb.org</a:t>
            </a:r>
          </a:p>
        </p:txBody>
      </p:sp>
      <p:sp>
        <p:nvSpPr>
          <p:cNvPr id="8" name="Text Placeholder 7"/>
          <p:cNvSpPr>
            <a:spLocks noGrp="1"/>
          </p:cNvSpPr>
          <p:nvPr>
            <p:ph type="body" sz="quarter" idx="10" hasCustomPrompt="1"/>
          </p:nvPr>
        </p:nvSpPr>
        <p:spPr>
          <a:xfrm>
            <a:off x="838200" y="5412430"/>
            <a:ext cx="4724400" cy="457200"/>
          </a:xfrm>
        </p:spPr>
        <p:txBody>
          <a:bodyPr/>
          <a:lstStyle>
            <a:lvl1pPr marL="0" indent="0" algn="l">
              <a:buNone/>
              <a:defRPr sz="2400" b="0">
                <a:solidFill>
                  <a:srgbClr val="FFFFFF"/>
                </a:solidFill>
                <a:latin typeface="Arial" panose="020B0604020202020204" pitchFamily="34" charset="0"/>
                <a:cs typeface="Arial" panose="020B0604020202020204" pitchFamily="34" charset="0"/>
              </a:defRPr>
            </a:lvl1pPr>
          </a:lstStyle>
          <a:p>
            <a:pPr lvl="0"/>
            <a:r>
              <a:rPr lang="en-US" dirty="0" smtClean="0"/>
              <a:t>PRESENTERS: Your Name</a:t>
            </a:r>
          </a:p>
        </p:txBody>
      </p:sp>
      <p:sp>
        <p:nvSpPr>
          <p:cNvPr id="9" name="Text Placeholder 7"/>
          <p:cNvSpPr>
            <a:spLocks noGrp="1"/>
          </p:cNvSpPr>
          <p:nvPr>
            <p:ph type="body" sz="quarter" idx="11" hasCustomPrompt="1"/>
          </p:nvPr>
        </p:nvSpPr>
        <p:spPr>
          <a:xfrm>
            <a:off x="838200" y="5996408"/>
            <a:ext cx="3048000" cy="371515"/>
          </a:xfrm>
        </p:spPr>
        <p:txBody>
          <a:bodyPr/>
          <a:lstStyle>
            <a:lvl1pPr marL="0" indent="0" algn="l">
              <a:buNone/>
              <a:defRPr sz="1600" b="1" baseline="0">
                <a:solidFill>
                  <a:srgbClr val="FFFFFF"/>
                </a:solidFill>
                <a:latin typeface="Arial" panose="020B0604020202020204" pitchFamily="34" charset="0"/>
                <a:cs typeface="Arial" panose="020B0604020202020204" pitchFamily="34" charset="0"/>
              </a:defRPr>
            </a:lvl1pPr>
          </a:lstStyle>
          <a:p>
            <a:pPr lvl="0"/>
            <a:r>
              <a:rPr lang="en-US" dirty="0" smtClean="0"/>
              <a:t>E-Mail address</a:t>
            </a:r>
          </a:p>
        </p:txBody>
      </p:sp>
    </p:spTree>
    <p:extLst>
      <p:ext uri="{BB962C8B-B14F-4D97-AF65-F5344CB8AC3E}">
        <p14:creationId xmlns:p14="http://schemas.microsoft.com/office/powerpoint/2010/main" val="31051529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lstStyle>
            <a:lvl1pPr marL="0" indent="0" algn="ctr">
              <a:buNone/>
              <a:defRPr sz="3600">
                <a:solidFill>
                  <a:srgbClr val="FFFFFF"/>
                </a:solidFill>
                <a:latin typeface="Arial Black" panose="020B0A04020102020204" pitchFamily="34" charset="0"/>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magna </a:t>
            </a:r>
            <a:r>
              <a:rPr lang="en-US" dirty="0" err="1" smtClean="0"/>
              <a:t>aliqua</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a:t>
            </a:r>
          </a:p>
        </p:txBody>
      </p:sp>
      <p:sp>
        <p:nvSpPr>
          <p:cNvPr id="9" name="Rectangle 8"/>
          <p:cNvSpPr/>
          <p:nvPr userDrawn="1"/>
        </p:nvSpPr>
        <p:spPr bwMode="auto">
          <a:xfrm flipV="1">
            <a:off x="128016" y="5056632"/>
            <a:ext cx="8874839" cy="1682496"/>
          </a:xfrm>
          <a:prstGeom prst="rect">
            <a:avLst/>
          </a:prstGeom>
          <a:solidFill>
            <a:srgbClr val="717073">
              <a:alpha val="82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pic>
        <p:nvPicPr>
          <p:cNvPr id="11" name="Picture 10"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4550150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7" descr="titlepagebg4.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ctrTitle" sz="quarter"/>
          </p:nvPr>
        </p:nvSpPr>
        <p:spPr>
          <a:xfrm>
            <a:off x="685800" y="2098675"/>
            <a:ext cx="6248400" cy="1447800"/>
          </a:xfrm>
        </p:spPr>
        <p:txBody>
          <a:bodyPr anchor="b"/>
          <a:lstStyle>
            <a:lvl1pPr>
              <a:defRPr/>
            </a:lvl1pPr>
          </a:lstStyle>
          <a:p>
            <a:r>
              <a:rPr lang="en-US"/>
              <a:t>Click to edit Master title style</a:t>
            </a:r>
          </a:p>
        </p:txBody>
      </p:sp>
      <p:sp>
        <p:nvSpPr>
          <p:cNvPr id="8" name="Rectangle 86"/>
          <p:cNvSpPr>
            <a:spLocks noGrp="1" noChangeArrowheads="1"/>
          </p:cNvSpPr>
          <p:nvPr>
            <p:ph type="subTitle" sz="quarter" idx="1"/>
          </p:nvPr>
        </p:nvSpPr>
        <p:spPr>
          <a:xfrm>
            <a:off x="685800" y="3775075"/>
            <a:ext cx="6248400" cy="1101725"/>
          </a:xfrm>
        </p:spPr>
        <p:txBody>
          <a:bodyPr/>
          <a:lstStyle>
            <a:lvl1pPr marL="0" indent="0">
              <a:buFont typeface="Wingdings" charset="2"/>
              <a:buNone/>
              <a:defRPr>
                <a:solidFill>
                  <a:srgbClr val="000000"/>
                </a:solidFill>
              </a:defRPr>
            </a:lvl1pPr>
          </a:lstStyle>
          <a:p>
            <a:r>
              <a:rPr lang="en-US"/>
              <a:t>Click to edit Master subtitle style</a:t>
            </a:r>
          </a:p>
        </p:txBody>
      </p:sp>
      <p:sp>
        <p:nvSpPr>
          <p:cNvPr id="5" name="Rectangle 87"/>
          <p:cNvSpPr>
            <a:spLocks noGrp="1" noChangeArrowheads="1"/>
          </p:cNvSpPr>
          <p:nvPr>
            <p:ph type="ftr" sz="quarter" idx="10"/>
          </p:nvPr>
        </p:nvSpPr>
        <p:spPr bwMode="auto">
          <a:xfrm>
            <a:off x="381000" y="6400800"/>
            <a:ext cx="8382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1">
                <a:solidFill>
                  <a:schemeClr val="bg1">
                    <a:lumMod val="10000"/>
                  </a:schemeClr>
                </a:solidFill>
                <a:latin typeface="Arial" charset="0"/>
                <a:ea typeface="ＭＳ Ｐゴシック" charset="-128"/>
                <a:cs typeface="ＭＳ Ｐゴシック" charset="-128"/>
              </a:defRPr>
            </a:lvl1pPr>
          </a:lstStyle>
          <a:p>
            <a:pPr>
              <a:defRPr/>
            </a:pPr>
            <a:r>
              <a:rPr lang="en-US"/>
              <a:t>POPULATION REFERENCE BUREAU | </a:t>
            </a:r>
            <a:r>
              <a:rPr lang="en-US" err="1"/>
              <a:t>www.prb.org</a:t>
            </a:r>
            <a:endParaRPr lang="en-US"/>
          </a:p>
        </p:txBody>
      </p:sp>
      <p:sp>
        <p:nvSpPr>
          <p:cNvPr id="2" name="Rectangle 1"/>
          <p:cNvSpPr/>
          <p:nvPr userDrawn="1"/>
        </p:nvSpPr>
        <p:spPr bwMode="auto">
          <a:xfrm>
            <a:off x="114300" y="5105400"/>
            <a:ext cx="8877300" cy="1676400"/>
          </a:xfrm>
          <a:prstGeom prst="rect">
            <a:avLst/>
          </a:prstGeom>
          <a:solidFill>
            <a:srgbClr val="84868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48745214"/>
      </p:ext>
    </p:extLst>
  </p:cSld>
  <p:clrMapOvr>
    <a:overrideClrMapping bg1="dk2" tx1="lt1" bg2="dk1"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362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362200"/>
            <a:ext cx="3810000" cy="3733800"/>
          </a:xfrm>
        </p:spPr>
        <p:txBody>
          <a:bodyPr/>
          <a:lstStyle/>
          <a:p>
            <a:pPr lvl="0"/>
            <a:endParaRPr lang="en-US" noProof="0" smtClean="0"/>
          </a:p>
        </p:txBody>
      </p:sp>
    </p:spTree>
    <p:extLst>
      <p:ext uri="{BB962C8B-B14F-4D97-AF65-F5344CB8AC3E}">
        <p14:creationId xmlns:p14="http://schemas.microsoft.com/office/powerpoint/2010/main" val="3456703181"/>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3463" y="1676400"/>
            <a:ext cx="37877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3638" y="1676400"/>
            <a:ext cx="3789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8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71" y="533400"/>
            <a:ext cx="4041530" cy="685800"/>
          </a:xfrm>
        </p:spPr>
        <p:txBody>
          <a:bodyPr/>
          <a:lstStyle/>
          <a:p>
            <a:r>
              <a:rPr lang="en-US" dirty="0" smtClean="0"/>
              <a:t>TITLE STYLE</a:t>
            </a:r>
            <a:endParaRPr lang="en-US" dirty="0"/>
          </a:p>
        </p:txBody>
      </p:sp>
      <p:sp>
        <p:nvSpPr>
          <p:cNvPr id="5" name="Text Placeholder 4"/>
          <p:cNvSpPr>
            <a:spLocks noGrp="1"/>
          </p:cNvSpPr>
          <p:nvPr>
            <p:ph type="body" sz="quarter" idx="10"/>
          </p:nvPr>
        </p:nvSpPr>
        <p:spPr>
          <a:xfrm>
            <a:off x="911225" y="1600200"/>
            <a:ext cx="73183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315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Example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911471" y="533400"/>
            <a:ext cx="3889130" cy="685800"/>
          </a:xfrm>
        </p:spPr>
        <p:txBody>
          <a:bodyPr/>
          <a:lstStyle/>
          <a:p>
            <a:r>
              <a:rPr lang="en-US" dirty="0" smtClean="0"/>
              <a:t>TITLE STYLE</a:t>
            </a:r>
            <a:endParaRPr lang="en-US" dirty="0"/>
          </a:p>
        </p:txBody>
      </p:sp>
      <p:sp>
        <p:nvSpPr>
          <p:cNvPr id="3" name="Rectangle 2"/>
          <p:cNvSpPr/>
          <p:nvPr userDrawn="1"/>
        </p:nvSpPr>
        <p:spPr bwMode="auto">
          <a:xfrm>
            <a:off x="931069" y="3886200"/>
            <a:ext cx="7298531" cy="2271117"/>
          </a:xfrm>
          <a:prstGeom prst="rect">
            <a:avLst/>
          </a:prstGeom>
          <a:noFill/>
          <a:ln w="9525" cap="flat" cmpd="sng" algn="ctr">
            <a:solidFill>
              <a:srgbClr val="71707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2" name="Text Placeholder 11"/>
          <p:cNvSpPr>
            <a:spLocks noGrp="1"/>
          </p:cNvSpPr>
          <p:nvPr>
            <p:ph type="body" sz="quarter" idx="10"/>
          </p:nvPr>
        </p:nvSpPr>
        <p:spPr>
          <a:xfrm>
            <a:off x="911225" y="1600200"/>
            <a:ext cx="7318375" cy="16002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4" name="Text Placeholder 13"/>
          <p:cNvSpPr>
            <a:spLocks noGrp="1"/>
          </p:cNvSpPr>
          <p:nvPr>
            <p:ph type="body" sz="quarter" idx="11"/>
          </p:nvPr>
        </p:nvSpPr>
        <p:spPr>
          <a:xfrm>
            <a:off x="1066800" y="4019491"/>
            <a:ext cx="7010400" cy="2000310"/>
          </a:xfrm>
        </p:spPr>
        <p:txBody>
          <a:bodyPr/>
          <a:lstStyle>
            <a:lvl1pPr marL="0" indent="0">
              <a:buNone/>
              <a:defRPr sz="2400"/>
            </a:lvl1pPr>
          </a:lstStyle>
          <a:p>
            <a:pPr lvl="0"/>
            <a:r>
              <a:rPr lang="en-US" smtClean="0"/>
              <a:t>Click to edit Master text styles</a:t>
            </a:r>
          </a:p>
        </p:txBody>
      </p:sp>
      <p:sp>
        <p:nvSpPr>
          <p:cNvPr id="7" name="Text Placeholder 13"/>
          <p:cNvSpPr>
            <a:spLocks noGrp="1"/>
          </p:cNvSpPr>
          <p:nvPr>
            <p:ph type="body" sz="quarter" idx="12" hasCustomPrompt="1"/>
          </p:nvPr>
        </p:nvSpPr>
        <p:spPr>
          <a:xfrm>
            <a:off x="1066800" y="3454081"/>
            <a:ext cx="1981200" cy="365474"/>
          </a:xfrm>
        </p:spPr>
        <p:txBody>
          <a:bodyPr/>
          <a:lstStyle>
            <a:lvl1pPr marL="0" indent="0">
              <a:buNone/>
              <a:defRPr sz="2000" b="1" spc="300"/>
            </a:lvl1pPr>
          </a:lstStyle>
          <a:p>
            <a:pPr lvl="0"/>
            <a:r>
              <a:rPr lang="en-US" dirty="0" smtClean="0"/>
              <a:t>EXAMPLE</a:t>
            </a:r>
          </a:p>
        </p:txBody>
      </p:sp>
    </p:spTree>
    <p:extLst>
      <p:ext uri="{BB962C8B-B14F-4D97-AF65-F5344CB8AC3E}">
        <p14:creationId xmlns:p14="http://schemas.microsoft.com/office/powerpoint/2010/main" val="4106035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Layou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911471" y="533400"/>
            <a:ext cx="3965330" cy="685800"/>
          </a:xfrm>
        </p:spPr>
        <p:txBody>
          <a:bodyPr/>
          <a:lstStyle>
            <a:lvl1pPr>
              <a:defRPr baseline="0"/>
            </a:lvl1pPr>
          </a:lstStyle>
          <a:p>
            <a:r>
              <a:rPr lang="en-US" dirty="0" smtClean="0"/>
              <a:t>TITLE STYLE</a:t>
            </a:r>
            <a:endParaRPr lang="en-US" dirty="0"/>
          </a:p>
        </p:txBody>
      </p:sp>
      <p:sp>
        <p:nvSpPr>
          <p:cNvPr id="11" name="Content Placeholder 2"/>
          <p:cNvSpPr>
            <a:spLocks noGrp="1"/>
          </p:cNvSpPr>
          <p:nvPr>
            <p:ph idx="10" hasCustomPrompt="1"/>
          </p:nvPr>
        </p:nvSpPr>
        <p:spPr>
          <a:xfrm>
            <a:off x="923941" y="1600200"/>
            <a:ext cx="3648060" cy="4724400"/>
          </a:xfrm>
        </p:spPr>
        <p:txBody>
          <a:bodyPr/>
          <a:lstStyle>
            <a:lvl1pPr marL="0" indent="0">
              <a:buNone/>
              <a:defRPr b="1" baseline="0">
                <a:solidFill>
                  <a:srgbClr val="265E9E"/>
                </a:solidFill>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lvl2pPr>
          </a:lstStyle>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p:txBody>
      </p:sp>
      <p:sp>
        <p:nvSpPr>
          <p:cNvPr id="12" name="Content Placeholder 2"/>
          <p:cNvSpPr>
            <a:spLocks noGrp="1"/>
          </p:cNvSpPr>
          <p:nvPr>
            <p:ph idx="11" hasCustomPrompt="1"/>
          </p:nvPr>
        </p:nvSpPr>
        <p:spPr>
          <a:xfrm>
            <a:off x="4572001" y="1600200"/>
            <a:ext cx="3648060" cy="4724400"/>
          </a:xfrm>
        </p:spPr>
        <p:txBody>
          <a:bodyPr/>
          <a:lstStyle>
            <a:lvl1pPr marL="0" indent="0">
              <a:buNone/>
              <a:defRPr b="1" baseline="0">
                <a:solidFill>
                  <a:srgbClr val="265E9E"/>
                </a:solidFill>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lvl2pPr>
          </a:lstStyle>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Second level</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a:p>
            <a:pPr lvl="0"/>
            <a:r>
              <a:rPr lang="en-US" dirty="0" smtClean="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smtClean="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smtClean="0">
              <a:ln>
                <a:noFill/>
              </a:ln>
              <a:solidFill>
                <a:srgbClr val="717073"/>
              </a:solidFill>
              <a:effectLst/>
              <a:uLnTx/>
              <a:uFillTx/>
              <a:latin typeface="+mn-lt"/>
            </a:endParaRPr>
          </a:p>
        </p:txBody>
      </p:sp>
    </p:spTree>
    <p:extLst>
      <p:ext uri="{BB962C8B-B14F-4D97-AF65-F5344CB8AC3E}">
        <p14:creationId xmlns:p14="http://schemas.microsoft.com/office/powerpoint/2010/main" val="14394743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911225" y="1355725"/>
            <a:ext cx="7318375" cy="4816475"/>
          </a:xfrm>
        </p:spPr>
        <p:txBody>
          <a:bodyPr anchor="b"/>
          <a:lstStyle>
            <a:lvl1pPr marL="0" indent="0" algn="ctr">
              <a:buNone/>
              <a:defRPr/>
            </a:lvl1pPr>
          </a:lstStyle>
          <a:p>
            <a:r>
              <a:rPr lang="en-US" dirty="0" smtClean="0"/>
              <a:t>(insert picture)</a:t>
            </a:r>
            <a:endParaRPr lang="en-US" dirty="0"/>
          </a:p>
        </p:txBody>
      </p:sp>
      <p:sp>
        <p:nvSpPr>
          <p:cNvPr id="12" name="Rectangle 11"/>
          <p:cNvSpPr/>
          <p:nvPr userDrawn="1"/>
        </p:nvSpPr>
        <p:spPr bwMode="auto">
          <a:xfrm>
            <a:off x="911470" y="1355558"/>
            <a:ext cx="5181600" cy="2574758"/>
          </a:xfrm>
          <a:prstGeom prst="rect">
            <a:avLst/>
          </a:prstGeom>
          <a:solidFill>
            <a:schemeClr val="accent1">
              <a:alpha val="8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2" name="Title 1"/>
          <p:cNvSpPr>
            <a:spLocks noGrp="1"/>
          </p:cNvSpPr>
          <p:nvPr>
            <p:ph type="title" hasCustomPrompt="1"/>
          </p:nvPr>
        </p:nvSpPr>
        <p:spPr/>
        <p:txBody>
          <a:bodyPr/>
          <a:lstStyle/>
          <a:p>
            <a:r>
              <a:rPr lang="en-US" dirty="0" smtClean="0"/>
              <a:t>TITLE STYLE</a:t>
            </a:r>
            <a:endParaRPr lang="en-US" dirty="0"/>
          </a:p>
        </p:txBody>
      </p:sp>
      <p:sp>
        <p:nvSpPr>
          <p:cNvPr id="19" name="Content Placeholder 18"/>
          <p:cNvSpPr>
            <a:spLocks noGrp="1"/>
          </p:cNvSpPr>
          <p:nvPr>
            <p:ph sz="quarter" idx="13" hasCustomPrompt="1"/>
          </p:nvPr>
        </p:nvSpPr>
        <p:spPr>
          <a:xfrm>
            <a:off x="911225" y="1355725"/>
            <a:ext cx="4727575" cy="2225675"/>
          </a:xfrm>
          <a:solidFill>
            <a:schemeClr val="accent1">
              <a:alpha val="82000"/>
            </a:schemeClr>
          </a:solidFill>
        </p:spPr>
        <p:txBody>
          <a:bodyPr anchor="b"/>
          <a:lstStyle>
            <a:lvl1pPr marL="0" indent="0" algn="ctr">
              <a:buNone/>
              <a:defRPr>
                <a:solidFill>
                  <a:srgbClr val="FFFFFF"/>
                </a:solidFill>
              </a:defRPr>
            </a:lvl1pPr>
          </a:lstStyle>
          <a:p>
            <a:pPr lvl="0"/>
            <a:r>
              <a:rPr lang="en-US" dirty="0" smtClean="0"/>
              <a:t>(white box)</a:t>
            </a:r>
            <a:endParaRPr lang="en-US" dirty="0"/>
          </a:p>
        </p:txBody>
      </p:sp>
      <p:sp>
        <p:nvSpPr>
          <p:cNvPr id="7" name="Text Placeholder 6"/>
          <p:cNvSpPr>
            <a:spLocks noGrp="1"/>
          </p:cNvSpPr>
          <p:nvPr>
            <p:ph type="body" sz="quarter" idx="10" hasCustomPrompt="1"/>
          </p:nvPr>
        </p:nvSpPr>
        <p:spPr>
          <a:xfrm>
            <a:off x="1066800" y="1524000"/>
            <a:ext cx="4419600" cy="533400"/>
          </a:xfrm>
        </p:spPr>
        <p:txBody>
          <a:bodyPr/>
          <a:lstStyle>
            <a:lvl1pPr marL="0" indent="0">
              <a:buFont typeface="Arial" panose="020B0604020202020204" pitchFamily="34" charset="0"/>
              <a:buNone/>
              <a:defRPr b="1">
                <a:solidFill>
                  <a:srgbClr val="265E9E"/>
                </a:solidFill>
              </a:defRPr>
            </a:lvl1pPr>
            <a:lvl2pPr marL="457200" indent="0">
              <a:buNone/>
              <a:defRPr b="1">
                <a:solidFill>
                  <a:srgbClr val="265E9E"/>
                </a:solidFill>
              </a:defRPr>
            </a:lvl2pPr>
            <a:lvl3pPr marL="914400" indent="0">
              <a:buNone/>
              <a:defRPr b="1">
                <a:solidFill>
                  <a:srgbClr val="265E9E"/>
                </a:solidFill>
              </a:defRPr>
            </a:lvl3pPr>
            <a:lvl4pPr marL="1371600" indent="0">
              <a:buNone/>
              <a:defRPr b="1">
                <a:solidFill>
                  <a:srgbClr val="265E9E"/>
                </a:solidFill>
              </a:defRPr>
            </a:lvl4pPr>
            <a:lvl5pPr marL="1828800" indent="0">
              <a:buNone/>
              <a:defRPr b="1">
                <a:solidFill>
                  <a:srgbClr val="265E9E"/>
                </a:solidFill>
              </a:defRPr>
            </a:lvl5pPr>
          </a:lstStyle>
          <a:p>
            <a:pPr lvl="0"/>
            <a:r>
              <a:rPr lang="en-US" dirty="0" smtClean="0"/>
              <a:t>Top of list</a:t>
            </a:r>
          </a:p>
        </p:txBody>
      </p:sp>
      <p:sp>
        <p:nvSpPr>
          <p:cNvPr id="11" name="Text Placeholder 10"/>
          <p:cNvSpPr>
            <a:spLocks noGrp="1"/>
          </p:cNvSpPr>
          <p:nvPr>
            <p:ph type="body" sz="quarter" idx="11" hasCustomPrompt="1"/>
          </p:nvPr>
        </p:nvSpPr>
        <p:spPr>
          <a:xfrm>
            <a:off x="1066800" y="2073442"/>
            <a:ext cx="4419600" cy="1355558"/>
          </a:xfrm>
        </p:spPr>
        <p:txBody>
          <a:bodyPr/>
          <a:lstStyle>
            <a:lvl1pPr>
              <a:defRPr sz="2000"/>
            </a:lvl1pPr>
          </a:lstStyle>
          <a:p>
            <a:pPr lvl="0"/>
            <a:r>
              <a:rPr lang="en-US" dirty="0" smtClean="0"/>
              <a:t>Second level</a:t>
            </a:r>
          </a:p>
        </p:txBody>
      </p:sp>
    </p:spTree>
    <p:extLst>
      <p:ext uri="{BB962C8B-B14F-4D97-AF65-F5344CB8AC3E}">
        <p14:creationId xmlns:p14="http://schemas.microsoft.com/office/powerpoint/2010/main" val="2315656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ayout-2">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911225" y="1355725"/>
            <a:ext cx="7318375" cy="4816475"/>
          </a:xfrm>
        </p:spPr>
        <p:txBody>
          <a:bodyPr anchor="b"/>
          <a:lstStyle>
            <a:lvl1pPr marL="0" indent="0" algn="ctr">
              <a:buNone/>
              <a:defRPr/>
            </a:lvl1pPr>
          </a:lstStyle>
          <a:p>
            <a:r>
              <a:rPr lang="en-US" dirty="0" smtClean="0"/>
              <a:t>(insert picture)</a:t>
            </a:r>
            <a:endParaRPr lang="en-US" dirty="0"/>
          </a:p>
        </p:txBody>
      </p:sp>
      <p:sp>
        <p:nvSpPr>
          <p:cNvPr id="12" name="Rectangle 11"/>
          <p:cNvSpPr/>
          <p:nvPr userDrawn="1"/>
        </p:nvSpPr>
        <p:spPr bwMode="auto">
          <a:xfrm>
            <a:off x="911470" y="1355558"/>
            <a:ext cx="5181600" cy="2574758"/>
          </a:xfrm>
          <a:prstGeom prst="rect">
            <a:avLst/>
          </a:prstGeom>
          <a:solidFill>
            <a:schemeClr val="accent1">
              <a:alpha val="8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2" name="Title 1"/>
          <p:cNvSpPr>
            <a:spLocks noGrp="1"/>
          </p:cNvSpPr>
          <p:nvPr>
            <p:ph type="title" hasCustomPrompt="1"/>
          </p:nvPr>
        </p:nvSpPr>
        <p:spPr/>
        <p:txBody>
          <a:bodyPr/>
          <a:lstStyle/>
          <a:p>
            <a:r>
              <a:rPr lang="en-US" dirty="0" smtClean="0"/>
              <a:t>TITLE STYLE</a:t>
            </a:r>
            <a:endParaRPr lang="en-US" dirty="0"/>
          </a:p>
        </p:txBody>
      </p:sp>
      <p:sp>
        <p:nvSpPr>
          <p:cNvPr id="19" name="Content Placeholder 18"/>
          <p:cNvSpPr>
            <a:spLocks noGrp="1"/>
          </p:cNvSpPr>
          <p:nvPr>
            <p:ph sz="quarter" idx="13" hasCustomPrompt="1"/>
          </p:nvPr>
        </p:nvSpPr>
        <p:spPr>
          <a:xfrm>
            <a:off x="911225" y="1355725"/>
            <a:ext cx="4727575" cy="2225675"/>
          </a:xfrm>
          <a:solidFill>
            <a:srgbClr val="007BC0"/>
          </a:solidFill>
        </p:spPr>
        <p:txBody>
          <a:bodyPr anchor="b"/>
          <a:lstStyle>
            <a:lvl1pPr marL="0" indent="0" algn="ctr">
              <a:buNone/>
              <a:defRPr>
                <a:solidFill>
                  <a:srgbClr val="007BC0"/>
                </a:solidFill>
              </a:defRPr>
            </a:lvl1pPr>
          </a:lstStyle>
          <a:p>
            <a:pPr lvl="0"/>
            <a:r>
              <a:rPr lang="en-US" dirty="0" smtClean="0"/>
              <a:t>(blue box)</a:t>
            </a:r>
            <a:endParaRPr lang="en-US" dirty="0"/>
          </a:p>
        </p:txBody>
      </p:sp>
      <p:sp>
        <p:nvSpPr>
          <p:cNvPr id="7" name="Text Placeholder 6"/>
          <p:cNvSpPr>
            <a:spLocks noGrp="1"/>
          </p:cNvSpPr>
          <p:nvPr>
            <p:ph type="body" sz="quarter" idx="10" hasCustomPrompt="1"/>
          </p:nvPr>
        </p:nvSpPr>
        <p:spPr>
          <a:xfrm>
            <a:off x="1066800" y="1524000"/>
            <a:ext cx="4419600" cy="533400"/>
          </a:xfrm>
        </p:spPr>
        <p:txBody>
          <a:bodyPr/>
          <a:lstStyle>
            <a:lvl1pPr marL="0" indent="0">
              <a:buFont typeface="Arial" panose="020B0604020202020204" pitchFamily="34" charset="0"/>
              <a:buNone/>
              <a:defRPr b="1">
                <a:solidFill>
                  <a:srgbClr val="FFFFFF"/>
                </a:solidFill>
              </a:defRPr>
            </a:lvl1pPr>
            <a:lvl2pPr marL="457200" indent="0">
              <a:buNone/>
              <a:defRPr b="1">
                <a:solidFill>
                  <a:srgbClr val="265E9E"/>
                </a:solidFill>
              </a:defRPr>
            </a:lvl2pPr>
            <a:lvl3pPr marL="914400" indent="0">
              <a:buNone/>
              <a:defRPr b="1">
                <a:solidFill>
                  <a:srgbClr val="265E9E"/>
                </a:solidFill>
              </a:defRPr>
            </a:lvl3pPr>
            <a:lvl4pPr marL="1371600" indent="0">
              <a:buNone/>
              <a:defRPr b="1">
                <a:solidFill>
                  <a:srgbClr val="265E9E"/>
                </a:solidFill>
              </a:defRPr>
            </a:lvl4pPr>
            <a:lvl5pPr marL="1828800" indent="0">
              <a:buNone/>
              <a:defRPr b="1">
                <a:solidFill>
                  <a:srgbClr val="265E9E"/>
                </a:solidFill>
              </a:defRPr>
            </a:lvl5pPr>
          </a:lstStyle>
          <a:p>
            <a:pPr lvl="0"/>
            <a:r>
              <a:rPr lang="en-US" dirty="0" smtClean="0"/>
              <a:t>Top of list</a:t>
            </a:r>
          </a:p>
        </p:txBody>
      </p:sp>
      <p:sp>
        <p:nvSpPr>
          <p:cNvPr id="11" name="Text Placeholder 10"/>
          <p:cNvSpPr>
            <a:spLocks noGrp="1"/>
          </p:cNvSpPr>
          <p:nvPr>
            <p:ph type="body" sz="quarter" idx="11" hasCustomPrompt="1"/>
          </p:nvPr>
        </p:nvSpPr>
        <p:spPr>
          <a:xfrm>
            <a:off x="1066800" y="2073442"/>
            <a:ext cx="4419600" cy="1355558"/>
          </a:xfrm>
        </p:spPr>
        <p:txBody>
          <a:bodyPr/>
          <a:lstStyle>
            <a:lvl1pPr>
              <a:buClr>
                <a:srgbClr val="6DCBFF"/>
              </a:buClr>
              <a:defRPr sz="2000">
                <a:solidFill>
                  <a:srgbClr val="FFFFFF"/>
                </a:solidFill>
              </a:defRPr>
            </a:lvl1pPr>
          </a:lstStyle>
          <a:p>
            <a:pPr lvl="0"/>
            <a:r>
              <a:rPr lang="en-US" dirty="0" smtClean="0"/>
              <a:t>Second level</a:t>
            </a:r>
          </a:p>
        </p:txBody>
      </p:sp>
    </p:spTree>
    <p:extLst>
      <p:ext uri="{BB962C8B-B14F-4D97-AF65-F5344CB8AC3E}">
        <p14:creationId xmlns:p14="http://schemas.microsoft.com/office/powerpoint/2010/main" val="4209958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Layout-photo">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81"/>
            <a:ext cx="9144000" cy="6858082"/>
          </a:xfrm>
        </p:spPr>
        <p:txBody>
          <a:bodyPr anchor="t"/>
          <a:lstStyle>
            <a:lvl1pPr marL="0" indent="0" algn="ctr">
              <a:buNone/>
              <a:defRPr baseline="0"/>
            </a:lvl1pPr>
          </a:lstStyle>
          <a:p>
            <a:r>
              <a:rPr lang="en-US" dirty="0" smtClean="0"/>
              <a:t>(insert picture under gray box layer)</a:t>
            </a:r>
            <a:endParaRPr lang="en-US" dirty="0"/>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10"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smtClean="0"/>
              <a:t>SECTION</a:t>
            </a:r>
          </a:p>
        </p:txBody>
      </p:sp>
      <p:sp>
        <p:nvSpPr>
          <p:cNvPr id="11"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smtClean="0"/>
              <a:t>DIVIDER</a:t>
            </a:r>
          </a:p>
        </p:txBody>
      </p:sp>
    </p:spTree>
    <p:extLst>
      <p:ext uri="{BB962C8B-B14F-4D97-AF65-F5344CB8AC3E}">
        <p14:creationId xmlns:p14="http://schemas.microsoft.com/office/powerpoint/2010/main" val="35086691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p:cNvSpPr>
            <a:spLocks noGrp="1" noChangeArrowheads="1"/>
          </p:cNvSpPr>
          <p:nvPr>
            <p:ph type="title"/>
          </p:nvPr>
        </p:nvSpPr>
        <p:spPr bwMode="auto">
          <a:xfrm>
            <a:off x="911470" y="533400"/>
            <a:ext cx="7318131"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a:t>
            </a:r>
            <a:br>
              <a:rPr lang="en-US" dirty="0" smtClean="0"/>
            </a:br>
            <a:endParaRPr lang="en-US" dirty="0" smtClean="0"/>
          </a:p>
        </p:txBody>
      </p:sp>
      <p:sp>
        <p:nvSpPr>
          <p:cNvPr id="1027" name="Rectangle 66"/>
          <p:cNvSpPr>
            <a:spLocks noGrp="1" noChangeArrowheads="1"/>
          </p:cNvSpPr>
          <p:nvPr>
            <p:ph type="body" idx="1"/>
          </p:nvPr>
        </p:nvSpPr>
        <p:spPr bwMode="auto">
          <a:xfrm>
            <a:off x="914401" y="1600200"/>
            <a:ext cx="7315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Line 84"/>
          <p:cNvSpPr>
            <a:spLocks noChangeShapeType="1"/>
          </p:cNvSpPr>
          <p:nvPr userDrawn="1"/>
        </p:nvSpPr>
        <p:spPr bwMode="auto">
          <a:xfrm>
            <a:off x="152400" y="533400"/>
            <a:ext cx="0" cy="6324600"/>
          </a:xfrm>
          <a:prstGeom prst="line">
            <a:avLst/>
          </a:prstGeom>
          <a:noFill/>
          <a:ln w="317500">
            <a:solidFill>
              <a:schemeClr val="tx2"/>
            </a:solidFill>
            <a:round/>
            <a:headEnd/>
            <a:tailEnd/>
          </a:ln>
          <a:extLst/>
        </p:spPr>
        <p:txBody>
          <a:bodyPr wrap="none" anchor="ctr"/>
          <a:lstStyle/>
          <a:p>
            <a:pPr eaLnBrk="0" hangingPunct="0">
              <a:defRPr/>
            </a:pPr>
            <a:endParaRPr lang="en-US" dirty="0">
              <a:ea typeface="ＭＳ Ｐゴシック" pitchFamily="34" charset="-128"/>
              <a:cs typeface="+mn-cs"/>
            </a:endParaRPr>
          </a:p>
        </p:txBody>
      </p:sp>
      <p:sp>
        <p:nvSpPr>
          <p:cNvPr id="1029" name="Text Box 85"/>
          <p:cNvSpPr txBox="1">
            <a:spLocks noChangeArrowheads="1"/>
          </p:cNvSpPr>
          <p:nvPr userDrawn="1"/>
        </p:nvSpPr>
        <p:spPr bwMode="auto">
          <a:xfrm>
            <a:off x="3886200" y="6507163"/>
            <a:ext cx="4953000" cy="198437"/>
          </a:xfrm>
          <a:prstGeom prst="rect">
            <a:avLst/>
          </a:prstGeom>
          <a:no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hangingPunct="0">
              <a:defRPr/>
            </a:pPr>
            <a:r>
              <a:rPr lang="en-US" sz="700" dirty="0" smtClean="0">
                <a:cs typeface="+mn-cs"/>
              </a:rPr>
              <a:t>© </a:t>
            </a:r>
            <a:r>
              <a:rPr lang="en-US" sz="700" dirty="0" smtClean="0">
                <a:solidFill>
                  <a:srgbClr val="333333"/>
                </a:solidFill>
                <a:cs typeface="+mn-cs"/>
              </a:rPr>
              <a:t>2016 Population Reference Bureau. All rights reserved. www.prb.org</a:t>
            </a:r>
          </a:p>
        </p:txBody>
      </p:sp>
      <p:pic>
        <p:nvPicPr>
          <p:cNvPr id="1030" name="Picture 86" descr="ppt-logo"/>
          <p:cNvPicPr>
            <a:picLocks noChangeAspect="1" noChangeArrowheads="1"/>
          </p:cNvPicPr>
          <p:nvPr userDrawn="1"/>
        </p:nvPicPr>
        <p:blipFill>
          <a:blip r:embed="rId24"/>
          <a:srcRect/>
          <a:stretch>
            <a:fillRect/>
          </a:stretch>
        </p:blipFill>
        <p:spPr bwMode="auto">
          <a:xfrm>
            <a:off x="990600" y="6507163"/>
            <a:ext cx="2311400" cy="152400"/>
          </a:xfrm>
          <a:prstGeom prst="rect">
            <a:avLst/>
          </a:prstGeom>
          <a:noFill/>
          <a:ln w="9525">
            <a:noFill/>
            <a:miter lim="800000"/>
            <a:headEnd/>
            <a:tailEnd/>
          </a:ln>
        </p:spPr>
      </p:pic>
      <p:sp>
        <p:nvSpPr>
          <p:cNvPr id="1031" name="Line 87"/>
          <p:cNvSpPr>
            <a:spLocks noChangeShapeType="1"/>
          </p:cNvSpPr>
          <p:nvPr userDrawn="1"/>
        </p:nvSpPr>
        <p:spPr bwMode="auto">
          <a:xfrm flipH="1">
            <a:off x="990600" y="6477000"/>
            <a:ext cx="7772400" cy="0"/>
          </a:xfrm>
          <a:prstGeom prst="line">
            <a:avLst/>
          </a:prstGeom>
          <a:noFill/>
          <a:ln w="6350">
            <a:solidFill>
              <a:schemeClr val="tx1"/>
            </a:solidFill>
            <a:round/>
            <a:headEnd/>
            <a:tailEnd/>
          </a:ln>
          <a:extLst/>
        </p:spPr>
        <p:txBody>
          <a:bodyPr wrap="none" anchor="ctr"/>
          <a:lstStyle/>
          <a:p>
            <a:pPr eaLnBrk="0" hangingPunct="0">
              <a:defRPr/>
            </a:pPr>
            <a:endParaRPr lang="en-US" dirty="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9" r:id="rId1"/>
    <p:sldLayoutId id="2147483742" r:id="rId2"/>
    <p:sldLayoutId id="2147483752" r:id="rId3"/>
    <p:sldLayoutId id="2147483747" r:id="rId4"/>
    <p:sldLayoutId id="2147483749" r:id="rId5"/>
    <p:sldLayoutId id="2147483753" r:id="rId6"/>
    <p:sldLayoutId id="2147483754" r:id="rId7"/>
    <p:sldLayoutId id="2147483733" r:id="rId8"/>
    <p:sldLayoutId id="2147483759" r:id="rId9"/>
    <p:sldLayoutId id="2147483744" r:id="rId10"/>
    <p:sldLayoutId id="2147483757" r:id="rId11"/>
    <p:sldLayoutId id="2147483767" r:id="rId12"/>
    <p:sldLayoutId id="2147483760" r:id="rId13"/>
    <p:sldLayoutId id="2147483763" r:id="rId14"/>
    <p:sldLayoutId id="2147483738" r:id="rId15"/>
    <p:sldLayoutId id="2147483755" r:id="rId16"/>
    <p:sldLayoutId id="2147483762" r:id="rId17"/>
    <p:sldLayoutId id="2147483758" r:id="rId18"/>
    <p:sldLayoutId id="2147483756" r:id="rId19"/>
    <p:sldLayoutId id="2147483764" r:id="rId20"/>
    <p:sldLayoutId id="2147483765" r:id="rId21"/>
    <p:sldLayoutId id="2147483766" r:id="rId22"/>
  </p:sldLayoutIdLst>
  <p:timing>
    <p:tnLst>
      <p:par>
        <p:cTn id="1" dur="indefinite" restart="never" nodeType="tmRoot"/>
      </p:par>
    </p:tnLst>
  </p:timing>
  <p:txStyles>
    <p:title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5181600"/>
            <a:ext cx="6248400" cy="814808"/>
          </a:xfrm>
        </p:spPr>
        <p:txBody>
          <a:bodyPr/>
          <a:lstStyle/>
          <a:p>
            <a:pPr>
              <a:spcBef>
                <a:spcPts val="0"/>
              </a:spcBef>
            </a:pPr>
            <a:r>
              <a:rPr lang="en-US" dirty="0" smtClean="0"/>
              <a:t>Beth Jarosz @</a:t>
            </a:r>
            <a:r>
              <a:rPr lang="en-US" dirty="0" err="1" smtClean="0"/>
              <a:t>DataGeekB</a:t>
            </a:r>
            <a:endParaRPr lang="en-US" dirty="0" smtClean="0"/>
          </a:p>
          <a:p>
            <a:pPr>
              <a:spcBef>
                <a:spcPts val="0"/>
              </a:spcBef>
            </a:pPr>
            <a:r>
              <a:rPr lang="en-US" dirty="0"/>
              <a:t>M</a:t>
            </a:r>
            <a:r>
              <a:rPr lang="en-US" dirty="0" smtClean="0"/>
              <a:t>ark Mather and Linda Jacobsen</a:t>
            </a:r>
            <a:endParaRPr lang="en-US" dirty="0"/>
          </a:p>
        </p:txBody>
      </p:sp>
      <p:sp>
        <p:nvSpPr>
          <p:cNvPr id="4" name="Text Placeholder 3"/>
          <p:cNvSpPr>
            <a:spLocks noGrp="1"/>
          </p:cNvSpPr>
          <p:nvPr>
            <p:ph type="body" sz="quarter" idx="11"/>
          </p:nvPr>
        </p:nvSpPr>
        <p:spPr/>
        <p:txBody>
          <a:bodyPr/>
          <a:lstStyle/>
          <a:p>
            <a:r>
              <a:rPr lang="en-US" dirty="0" smtClean="0"/>
              <a:t>January 2017</a:t>
            </a:r>
            <a:endParaRPr lang="en-US" dirty="0"/>
          </a:p>
        </p:txBody>
      </p:sp>
      <p:sp>
        <p:nvSpPr>
          <p:cNvPr id="5" name="Title 4"/>
          <p:cNvSpPr>
            <a:spLocks noGrp="1"/>
          </p:cNvSpPr>
          <p:nvPr>
            <p:ph type="ctrTitle" sz="quarter"/>
          </p:nvPr>
        </p:nvSpPr>
        <p:spPr>
          <a:xfrm>
            <a:off x="838200" y="2819400"/>
            <a:ext cx="6629400" cy="583978"/>
          </a:xfrm>
        </p:spPr>
        <p:txBody>
          <a:bodyPr/>
          <a:lstStyle/>
          <a:p>
            <a:r>
              <a:rPr lang="en-US" dirty="0" smtClean="0"/>
              <a:t>Women’s Well-being Across Generations</a:t>
            </a:r>
            <a:endParaRPr lang="en-US" dirty="0"/>
          </a:p>
        </p:txBody>
      </p:sp>
      <p:sp>
        <p:nvSpPr>
          <p:cNvPr id="6" name="Subtitle 5"/>
          <p:cNvSpPr>
            <a:spLocks noGrp="1"/>
          </p:cNvSpPr>
          <p:nvPr>
            <p:ph type="subTitle" sz="quarter" idx="1"/>
          </p:nvPr>
        </p:nvSpPr>
        <p:spPr>
          <a:xfrm>
            <a:off x="838200" y="3403378"/>
            <a:ext cx="8001000" cy="1362034"/>
          </a:xfrm>
        </p:spPr>
        <p:txBody>
          <a:bodyPr/>
          <a:lstStyle/>
          <a:p>
            <a:r>
              <a:rPr lang="en-US" sz="5400" dirty="0" smtClean="0"/>
              <a:t>An Index Approach</a:t>
            </a:r>
            <a:endParaRPr lang="en-US" sz="5400" dirty="0"/>
          </a:p>
        </p:txBody>
      </p:sp>
    </p:spTree>
    <p:extLst>
      <p:ext uri="{BB962C8B-B14F-4D97-AF65-F5344CB8AC3E}">
        <p14:creationId xmlns:p14="http://schemas.microsoft.com/office/powerpoint/2010/main" val="215717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70" y="533400"/>
            <a:ext cx="7318130" cy="685800"/>
          </a:xfrm>
        </p:spPr>
        <p:txBody>
          <a:bodyPr/>
          <a:lstStyle/>
          <a:p>
            <a:r>
              <a:rPr lang="en-US" dirty="0" smtClean="0"/>
              <a:t>Indicator Selection Criteria</a:t>
            </a:r>
            <a:endParaRPr lang="en-US" dirty="0"/>
          </a:p>
        </p:txBody>
      </p:sp>
      <p:sp>
        <p:nvSpPr>
          <p:cNvPr id="3" name="Text Placeholder 2"/>
          <p:cNvSpPr>
            <a:spLocks noGrp="1"/>
          </p:cNvSpPr>
          <p:nvPr>
            <p:ph type="body" sz="quarter" idx="10"/>
          </p:nvPr>
        </p:nvSpPr>
        <p:spPr/>
        <p:txBody>
          <a:bodyPr/>
          <a:lstStyle/>
          <a:p>
            <a:r>
              <a:rPr lang="en-US" dirty="0" smtClean="0"/>
              <a:t>Relevance</a:t>
            </a:r>
          </a:p>
          <a:p>
            <a:r>
              <a:rPr lang="en-US" dirty="0" smtClean="0"/>
              <a:t>Range of dimensions</a:t>
            </a:r>
          </a:p>
          <a:p>
            <a:pPr lvl="1"/>
            <a:r>
              <a:rPr lang="en-US" dirty="0" smtClean="0"/>
              <a:t>Education, income, health, empowerment</a:t>
            </a:r>
          </a:p>
          <a:p>
            <a:r>
              <a:rPr lang="en-US" dirty="0" smtClean="0"/>
              <a:t>Comparable data available</a:t>
            </a:r>
          </a:p>
          <a:p>
            <a:pPr lvl="1"/>
            <a:r>
              <a:rPr lang="en-US" dirty="0" smtClean="0"/>
              <a:t>For all years / across all cohorts</a:t>
            </a:r>
          </a:p>
          <a:p>
            <a:pPr lvl="1"/>
            <a:r>
              <a:rPr lang="en-US" dirty="0" smtClean="0"/>
              <a:t>Source and method</a:t>
            </a:r>
          </a:p>
          <a:p>
            <a:pPr lvl="1"/>
            <a:r>
              <a:rPr lang="en-US" dirty="0" smtClean="0"/>
              <a:t>Social context</a:t>
            </a:r>
          </a:p>
          <a:p>
            <a:r>
              <a:rPr lang="en-US" dirty="0" smtClean="0"/>
              <a:t>Stability of trend</a:t>
            </a:r>
          </a:p>
        </p:txBody>
      </p:sp>
    </p:spTree>
    <p:extLst>
      <p:ext uri="{BB962C8B-B14F-4D97-AF65-F5344CB8AC3E}">
        <p14:creationId xmlns:p14="http://schemas.microsoft.com/office/powerpoint/2010/main" val="3831787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Indicators in the Index</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37905819"/>
              </p:ext>
            </p:extLst>
          </p:nvPr>
        </p:nvGraphicFramePr>
        <p:xfrm>
          <a:off x="1033463" y="1600200"/>
          <a:ext cx="7196138" cy="4572000"/>
        </p:xfrm>
        <a:graphic>
          <a:graphicData uri="http://schemas.openxmlformats.org/drawingml/2006/table">
            <a:tbl>
              <a:tblPr firstRow="1" bandRow="1">
                <a:tableStyleId>{073A0DAA-6AF3-43AB-8588-CEC1D06C72B9}</a:tableStyleId>
              </a:tblPr>
              <a:tblGrid>
                <a:gridCol w="4309967"/>
                <a:gridCol w="1016338"/>
                <a:gridCol w="1869833"/>
              </a:tblGrid>
              <a:tr h="628742">
                <a:tc>
                  <a:txBody>
                    <a:bodyPr/>
                    <a:lstStyle/>
                    <a:p>
                      <a:r>
                        <a:rPr lang="en-US" dirty="0" smtClean="0"/>
                        <a:t>Indicator</a:t>
                      </a:r>
                      <a:endParaRPr lang="en-US" dirty="0"/>
                    </a:p>
                  </a:txBody>
                  <a:tcPr/>
                </a:tc>
                <a:tc>
                  <a:txBody>
                    <a:bodyPr/>
                    <a:lstStyle/>
                    <a:p>
                      <a:r>
                        <a:rPr lang="en-US" dirty="0" smtClean="0"/>
                        <a:t>Ages</a:t>
                      </a:r>
                      <a:endParaRPr lang="en-US" dirty="0"/>
                    </a:p>
                  </a:txBody>
                  <a:tcPr/>
                </a:tc>
                <a:tc>
                  <a:txBody>
                    <a:bodyPr/>
                    <a:lstStyle/>
                    <a:p>
                      <a:pPr algn="ctr"/>
                      <a:r>
                        <a:rPr lang="en-US" dirty="0" smtClean="0"/>
                        <a:t>Direction</a:t>
                      </a:r>
                      <a:r>
                        <a:rPr lang="en-US" baseline="0" dirty="0" smtClean="0"/>
                        <a:t> Signaling Improvement</a:t>
                      </a:r>
                      <a:endParaRPr lang="en-US" dirty="0"/>
                    </a:p>
                  </a:txBody>
                  <a:tcPr/>
                </a:tc>
              </a:tr>
              <a:tr h="363846">
                <a:tc>
                  <a:txBody>
                    <a:bodyPr/>
                    <a:lstStyle/>
                    <a:p>
                      <a:r>
                        <a:rPr lang="en-US" dirty="0" smtClean="0"/>
                        <a:t>High School</a:t>
                      </a:r>
                      <a:r>
                        <a:rPr lang="en-US" baseline="0" dirty="0" smtClean="0"/>
                        <a:t> (</a:t>
                      </a:r>
                      <a:r>
                        <a:rPr lang="en-US" dirty="0" smtClean="0"/>
                        <a:t>Status)</a:t>
                      </a:r>
                      <a:r>
                        <a:rPr lang="en-US" baseline="0" dirty="0" smtClean="0"/>
                        <a:t> Dropout Rate</a:t>
                      </a:r>
                      <a:endParaRPr lang="en-US" dirty="0"/>
                    </a:p>
                  </a:txBody>
                  <a:tcPr/>
                </a:tc>
                <a:tc>
                  <a:txBody>
                    <a:bodyPr/>
                    <a:lstStyle/>
                    <a:p>
                      <a:r>
                        <a:rPr lang="en-US" dirty="0" smtClean="0"/>
                        <a:t>16-24</a:t>
                      </a:r>
                      <a:endParaRPr lang="en-US" dirty="0"/>
                    </a:p>
                  </a:txBody>
                  <a:tcPr/>
                </a:tc>
                <a:tc>
                  <a:txBody>
                    <a:bodyPr/>
                    <a:lstStyle/>
                    <a:p>
                      <a:pPr algn="ctr"/>
                      <a:r>
                        <a:rPr lang="en-US" dirty="0" smtClean="0"/>
                        <a:t>-</a:t>
                      </a:r>
                      <a:endParaRPr lang="en-US" dirty="0"/>
                    </a:p>
                  </a:txBody>
                  <a:tcPr/>
                </a:tc>
              </a:tr>
              <a:tr h="363846">
                <a:tc>
                  <a:txBody>
                    <a:bodyPr/>
                    <a:lstStyle/>
                    <a:p>
                      <a:r>
                        <a:rPr lang="en-US" dirty="0" smtClean="0"/>
                        <a:t>Bachelor’s Degree or </a:t>
                      </a:r>
                      <a:r>
                        <a:rPr lang="en-US" dirty="0" smtClean="0"/>
                        <a:t>Higher (%)</a:t>
                      </a:r>
                      <a:endParaRPr lang="en-US" dirty="0"/>
                    </a:p>
                  </a:txBody>
                  <a:tcPr/>
                </a:tc>
                <a:tc>
                  <a:txBody>
                    <a:bodyPr/>
                    <a:lstStyle/>
                    <a:p>
                      <a:r>
                        <a:rPr lang="en-US" dirty="0" smtClean="0"/>
                        <a:t>25-34</a:t>
                      </a:r>
                      <a:endParaRPr lang="en-US" dirty="0"/>
                    </a:p>
                  </a:txBody>
                  <a:tcPr/>
                </a:tc>
                <a:tc>
                  <a:txBody>
                    <a:bodyPr/>
                    <a:lstStyle/>
                    <a:p>
                      <a:pPr algn="ctr"/>
                      <a:r>
                        <a:rPr lang="en-US" dirty="0" smtClean="0"/>
                        <a:t>+</a:t>
                      </a:r>
                      <a:endParaRPr lang="en-US" dirty="0"/>
                    </a:p>
                  </a:txBody>
                  <a:tcPr/>
                </a:tc>
              </a:tr>
              <a:tr h="363846">
                <a:tc>
                  <a:txBody>
                    <a:bodyPr/>
                    <a:lstStyle/>
                    <a:p>
                      <a:r>
                        <a:rPr lang="en-US" dirty="0" smtClean="0"/>
                        <a:t>Female/Male Wage </a:t>
                      </a:r>
                      <a:r>
                        <a:rPr lang="en-US" dirty="0" smtClean="0"/>
                        <a:t>Gap (Wage Ratio)</a:t>
                      </a:r>
                      <a:endParaRPr lang="en-US" dirty="0"/>
                    </a:p>
                  </a:txBody>
                  <a:tcPr/>
                </a:tc>
                <a:tc>
                  <a:txBody>
                    <a:bodyPr/>
                    <a:lstStyle/>
                    <a:p>
                      <a:r>
                        <a:rPr lang="en-US" dirty="0" smtClean="0"/>
                        <a:t>25-34</a:t>
                      </a:r>
                      <a:endParaRPr lang="en-US" dirty="0"/>
                    </a:p>
                  </a:txBody>
                  <a:tcPr/>
                </a:tc>
                <a:tc>
                  <a:txBody>
                    <a:bodyPr/>
                    <a:lstStyle/>
                    <a:p>
                      <a:pPr algn="ctr"/>
                      <a:r>
                        <a:rPr lang="en-US" dirty="0" smtClean="0"/>
                        <a:t>+</a:t>
                      </a:r>
                      <a:endParaRPr lang="en-US" dirty="0"/>
                    </a:p>
                  </a:txBody>
                  <a:tcPr/>
                </a:tc>
              </a:tr>
              <a:tr h="363846">
                <a:tc>
                  <a:txBody>
                    <a:bodyPr/>
                    <a:lstStyle/>
                    <a:p>
                      <a:r>
                        <a:rPr lang="en-US" dirty="0" smtClean="0"/>
                        <a:t>Poverty Rate</a:t>
                      </a:r>
                      <a:endParaRPr lang="en-US" dirty="0"/>
                    </a:p>
                  </a:txBody>
                  <a:tcPr/>
                </a:tc>
                <a:tc>
                  <a:txBody>
                    <a:bodyPr/>
                    <a:lstStyle/>
                    <a:p>
                      <a:r>
                        <a:rPr lang="en-US" dirty="0" smtClean="0"/>
                        <a:t>30-34*</a:t>
                      </a:r>
                      <a:endParaRPr lang="en-US" dirty="0"/>
                    </a:p>
                  </a:txBody>
                  <a:tcPr/>
                </a:tc>
                <a:tc>
                  <a:txBody>
                    <a:bodyPr/>
                    <a:lstStyle/>
                    <a:p>
                      <a:pPr algn="ctr"/>
                      <a:r>
                        <a:rPr lang="en-US" dirty="0" smtClean="0"/>
                        <a:t>-</a:t>
                      </a:r>
                      <a:endParaRPr lang="en-US" dirty="0"/>
                    </a:p>
                  </a:txBody>
                  <a:tcPr/>
                </a:tc>
              </a:tr>
              <a:tr h="363846">
                <a:tc>
                  <a:txBody>
                    <a:bodyPr/>
                    <a:lstStyle/>
                    <a:p>
                      <a:r>
                        <a:rPr lang="en-US" dirty="0" smtClean="0"/>
                        <a:t>Teen Birth </a:t>
                      </a:r>
                      <a:r>
                        <a:rPr lang="en-US" dirty="0" smtClean="0"/>
                        <a:t>Rate</a:t>
                      </a:r>
                      <a:endParaRPr lang="en-US" dirty="0"/>
                    </a:p>
                  </a:txBody>
                  <a:tcPr/>
                </a:tc>
                <a:tc>
                  <a:txBody>
                    <a:bodyPr/>
                    <a:lstStyle/>
                    <a:p>
                      <a:r>
                        <a:rPr lang="en-US" dirty="0" smtClean="0"/>
                        <a:t>15-19</a:t>
                      </a:r>
                      <a:endParaRPr lang="en-US" dirty="0"/>
                    </a:p>
                  </a:txBody>
                  <a:tcPr/>
                </a:tc>
                <a:tc>
                  <a:txBody>
                    <a:bodyPr/>
                    <a:lstStyle/>
                    <a:p>
                      <a:pPr algn="ctr"/>
                      <a:r>
                        <a:rPr lang="en-US" dirty="0" smtClean="0"/>
                        <a:t>-</a:t>
                      </a:r>
                      <a:endParaRPr lang="en-US" dirty="0"/>
                    </a:p>
                  </a:txBody>
                  <a:tcPr/>
                </a:tc>
              </a:tr>
              <a:tr h="363846">
                <a:tc>
                  <a:txBody>
                    <a:bodyPr/>
                    <a:lstStyle/>
                    <a:p>
                      <a:r>
                        <a:rPr lang="en-US" dirty="0" smtClean="0"/>
                        <a:t>Maternal </a:t>
                      </a:r>
                      <a:r>
                        <a:rPr lang="en-US" dirty="0" smtClean="0"/>
                        <a:t>Mortality Ratio</a:t>
                      </a:r>
                      <a:endParaRPr lang="en-US" dirty="0"/>
                    </a:p>
                  </a:txBody>
                  <a:tcPr/>
                </a:tc>
                <a:tc>
                  <a:txBody>
                    <a:bodyPr/>
                    <a:lstStyle/>
                    <a:p>
                      <a:r>
                        <a:rPr lang="en-US" dirty="0" smtClean="0"/>
                        <a:t>all</a:t>
                      </a:r>
                      <a:endParaRPr lang="en-US" dirty="0"/>
                    </a:p>
                  </a:txBody>
                  <a:tcPr/>
                </a:tc>
                <a:tc>
                  <a:txBody>
                    <a:bodyPr/>
                    <a:lstStyle/>
                    <a:p>
                      <a:pPr algn="ctr"/>
                      <a:r>
                        <a:rPr lang="en-US" dirty="0" smtClean="0"/>
                        <a:t>-</a:t>
                      </a:r>
                      <a:endParaRPr lang="en-US" dirty="0"/>
                    </a:p>
                  </a:txBody>
                  <a:tcPr/>
                </a:tc>
              </a:tr>
              <a:tr h="363846">
                <a:tc>
                  <a:txBody>
                    <a:bodyPr/>
                    <a:lstStyle/>
                    <a:p>
                      <a:r>
                        <a:rPr lang="en-US" dirty="0" smtClean="0"/>
                        <a:t>Smoking Rate</a:t>
                      </a:r>
                      <a:endParaRPr lang="en-US" dirty="0"/>
                    </a:p>
                  </a:txBody>
                  <a:tcPr/>
                </a:tc>
                <a:tc>
                  <a:txBody>
                    <a:bodyPr/>
                    <a:lstStyle/>
                    <a:p>
                      <a:r>
                        <a:rPr lang="en-US" dirty="0" smtClean="0"/>
                        <a:t>18+</a:t>
                      </a:r>
                      <a:endParaRPr lang="en-US" dirty="0"/>
                    </a:p>
                  </a:txBody>
                  <a:tcPr/>
                </a:tc>
                <a:tc>
                  <a:txBody>
                    <a:bodyPr/>
                    <a:lstStyle/>
                    <a:p>
                      <a:pPr algn="ctr"/>
                      <a:r>
                        <a:rPr lang="en-US" dirty="0" smtClean="0"/>
                        <a:t>-</a:t>
                      </a:r>
                      <a:endParaRPr lang="en-US" dirty="0"/>
                    </a:p>
                  </a:txBody>
                  <a:tcPr/>
                </a:tc>
              </a:tr>
              <a:tr h="363846">
                <a:tc>
                  <a:txBody>
                    <a:bodyPr/>
                    <a:lstStyle/>
                    <a:p>
                      <a:r>
                        <a:rPr lang="en-US" dirty="0" smtClean="0"/>
                        <a:t>Suicide / Self-inflicted </a:t>
                      </a:r>
                      <a:r>
                        <a:rPr lang="en-US" dirty="0" smtClean="0"/>
                        <a:t>Mortality Rate</a:t>
                      </a:r>
                      <a:endParaRPr lang="en-US" dirty="0"/>
                    </a:p>
                  </a:txBody>
                  <a:tcPr/>
                </a:tc>
                <a:tc>
                  <a:txBody>
                    <a:bodyPr/>
                    <a:lstStyle/>
                    <a:p>
                      <a:r>
                        <a:rPr lang="en-US" dirty="0" smtClean="0"/>
                        <a:t>25-34</a:t>
                      </a:r>
                      <a:endParaRPr lang="en-US" dirty="0"/>
                    </a:p>
                  </a:txBody>
                  <a:tcPr/>
                </a:tc>
                <a:tc>
                  <a:txBody>
                    <a:bodyPr/>
                    <a:lstStyle/>
                    <a:p>
                      <a:pPr algn="ctr"/>
                      <a:r>
                        <a:rPr lang="en-US" dirty="0" smtClean="0"/>
                        <a:t>-</a:t>
                      </a:r>
                      <a:endParaRPr lang="en-US" dirty="0"/>
                    </a:p>
                  </a:txBody>
                  <a:tcPr/>
                </a:tc>
              </a:tr>
              <a:tr h="363846">
                <a:tc>
                  <a:txBody>
                    <a:bodyPr/>
                    <a:lstStyle/>
                    <a:p>
                      <a:r>
                        <a:rPr lang="en-US" dirty="0" smtClean="0"/>
                        <a:t>Homicide</a:t>
                      </a:r>
                      <a:r>
                        <a:rPr lang="en-US" baseline="0" dirty="0" smtClean="0"/>
                        <a:t> / Assault </a:t>
                      </a:r>
                      <a:r>
                        <a:rPr lang="en-US" baseline="0" dirty="0" smtClean="0"/>
                        <a:t>Mortality Rate</a:t>
                      </a:r>
                      <a:endParaRPr lang="en-US" dirty="0"/>
                    </a:p>
                  </a:txBody>
                  <a:tcPr/>
                </a:tc>
                <a:tc>
                  <a:txBody>
                    <a:bodyPr/>
                    <a:lstStyle/>
                    <a:p>
                      <a:r>
                        <a:rPr lang="en-US" dirty="0" smtClean="0"/>
                        <a:t>25-34</a:t>
                      </a:r>
                      <a:endParaRPr lang="en-US" dirty="0"/>
                    </a:p>
                  </a:txBody>
                  <a:tcPr/>
                </a:tc>
                <a:tc>
                  <a:txBody>
                    <a:bodyPr/>
                    <a:lstStyle/>
                    <a:p>
                      <a:pPr algn="ctr"/>
                      <a:r>
                        <a:rPr lang="en-US" dirty="0" smtClean="0"/>
                        <a:t>-</a:t>
                      </a:r>
                      <a:endParaRPr lang="en-US" dirty="0"/>
                    </a:p>
                  </a:txBody>
                  <a:tcPr/>
                </a:tc>
              </a:tr>
              <a:tr h="363846">
                <a:tc>
                  <a:txBody>
                    <a:bodyPr/>
                    <a:lstStyle/>
                    <a:p>
                      <a:r>
                        <a:rPr lang="en-US" dirty="0" smtClean="0"/>
                        <a:t>Congressional </a:t>
                      </a:r>
                      <a:r>
                        <a:rPr lang="en-US" dirty="0" smtClean="0"/>
                        <a:t>Representation (%)</a:t>
                      </a:r>
                      <a:endParaRPr lang="en-US" dirty="0"/>
                    </a:p>
                  </a:txBody>
                  <a:tcPr/>
                </a:tc>
                <a:tc>
                  <a:txBody>
                    <a:bodyPr/>
                    <a:lstStyle/>
                    <a:p>
                      <a:r>
                        <a:rPr lang="en-US" dirty="0" err="1" smtClean="0"/>
                        <a:t>n.a</a:t>
                      </a:r>
                      <a:r>
                        <a:rPr lang="en-US" dirty="0" smtClean="0"/>
                        <a: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223800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Index</a:t>
            </a:r>
            <a:endParaRPr lang="en-US" dirty="0"/>
          </a:p>
        </p:txBody>
      </p:sp>
      <p:sp>
        <p:nvSpPr>
          <p:cNvPr id="3" name="Content Placeholder 2"/>
          <p:cNvSpPr>
            <a:spLocks noGrp="1"/>
          </p:cNvSpPr>
          <p:nvPr>
            <p:ph idx="1"/>
          </p:nvPr>
        </p:nvSpPr>
        <p:spPr/>
        <p:txBody>
          <a:bodyPr/>
          <a:lstStyle/>
          <a:p>
            <a:r>
              <a:rPr lang="en-US" dirty="0" smtClean="0"/>
              <a:t>Data for each indicator for selected year representing the generation</a:t>
            </a:r>
          </a:p>
          <a:p>
            <a:r>
              <a:rPr lang="en-US" dirty="0" smtClean="0"/>
              <a:t>WWII Generation is “Index Point” (= 100)</a:t>
            </a:r>
          </a:p>
          <a:p>
            <a:r>
              <a:rPr lang="en-US" dirty="0" smtClean="0"/>
              <a:t>Each successive generation % increase (or decline) raises (lowers) index value for indicator</a:t>
            </a:r>
          </a:p>
          <a:p>
            <a:pPr lvl="1"/>
            <a:r>
              <a:rPr lang="en-US" dirty="0" smtClean="0"/>
              <a:t>If improvement is a decline in rate, subtract from index instead of add</a:t>
            </a:r>
          </a:p>
          <a:p>
            <a:r>
              <a:rPr lang="en-US" dirty="0" smtClean="0"/>
              <a:t>Index is averaged across 10 indicators</a:t>
            </a:r>
            <a:endParaRPr lang="en-US" dirty="0"/>
          </a:p>
        </p:txBody>
      </p:sp>
    </p:spTree>
    <p:extLst>
      <p:ext uri="{BB962C8B-B14F-4D97-AF65-F5344CB8AC3E}">
        <p14:creationId xmlns:p14="http://schemas.microsoft.com/office/powerpoint/2010/main" val="100597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Index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9336236"/>
              </p:ext>
            </p:extLst>
          </p:nvPr>
        </p:nvGraphicFramePr>
        <p:xfrm>
          <a:off x="1033463" y="1600200"/>
          <a:ext cx="7729537"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11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Teen Birth Rate</a:t>
            </a:r>
            <a:br>
              <a:rPr lang="en-US" dirty="0" smtClean="0"/>
            </a:br>
            <a:r>
              <a:rPr lang="en-US" sz="2800" dirty="0" smtClean="0"/>
              <a:t>Births to women ages </a:t>
            </a:r>
            <a:r>
              <a:rPr lang="en-US" sz="2800" dirty="0"/>
              <a:t>15-19 per 100,000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32543692"/>
              </p:ext>
            </p:extLst>
          </p:nvPr>
        </p:nvGraphicFramePr>
        <p:xfrm>
          <a:off x="1033463" y="1600200"/>
          <a:ext cx="7729537"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U.S. Centers for Disease Control and Prevention</a:t>
            </a:r>
            <a:r>
              <a:rPr lang="en-US" sz="1000" dirty="0"/>
              <a:t>, National Vital Statistics Reports</a:t>
            </a:r>
          </a:p>
        </p:txBody>
      </p:sp>
    </p:spTree>
    <p:extLst>
      <p:ext uri="{BB962C8B-B14F-4D97-AF65-F5344CB8AC3E}">
        <p14:creationId xmlns:p14="http://schemas.microsoft.com/office/powerpoint/2010/main" val="1941406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Teen Birth Rate</a:t>
            </a:r>
            <a:br>
              <a:rPr lang="en-US" dirty="0" smtClean="0"/>
            </a:br>
            <a:r>
              <a:rPr lang="en-US" sz="2800" dirty="0" smtClean="0"/>
              <a:t>Births to women ages 15-19 per 100,000</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519916"/>
              </p:ext>
            </p:extLst>
          </p:nvPr>
        </p:nvGraphicFramePr>
        <p:xfrm>
          <a:off x="1033458" y="1803400"/>
          <a:ext cx="7196142" cy="2194560"/>
        </p:xfrm>
        <a:graphic>
          <a:graphicData uri="http://schemas.openxmlformats.org/drawingml/2006/table">
            <a:tbl>
              <a:tblPr firstRow="1" bandRow="1">
                <a:tableStyleId>{073A0DAA-6AF3-43AB-8588-CEC1D06C72B9}</a:tableStyleId>
              </a:tblPr>
              <a:tblGrid>
                <a:gridCol w="1543624"/>
                <a:gridCol w="753265"/>
                <a:gridCol w="740583"/>
                <a:gridCol w="1543624"/>
                <a:gridCol w="1543624"/>
                <a:gridCol w="1071422"/>
              </a:tblGrid>
              <a:tr h="711200">
                <a:tc>
                  <a:txBody>
                    <a:bodyPr/>
                    <a:lstStyle/>
                    <a:p>
                      <a:r>
                        <a:rPr lang="en-US" dirty="0" smtClean="0"/>
                        <a:t>Generation</a:t>
                      </a:r>
                      <a:endParaRPr lang="en-US" dirty="0"/>
                    </a:p>
                  </a:txBody>
                  <a:tcPr/>
                </a:tc>
                <a:tc>
                  <a:txBody>
                    <a:bodyPr/>
                    <a:lstStyle/>
                    <a:p>
                      <a:r>
                        <a:rPr lang="en-US" dirty="0" smtClean="0"/>
                        <a:t>Year</a:t>
                      </a:r>
                      <a:endParaRPr lang="en-US" dirty="0"/>
                    </a:p>
                  </a:txBody>
                  <a:tcPr/>
                </a:tc>
                <a:tc>
                  <a:txBody>
                    <a:bodyPr/>
                    <a:lstStyle/>
                    <a:p>
                      <a:pPr algn="r"/>
                      <a:r>
                        <a:rPr lang="en-US" dirty="0" smtClean="0"/>
                        <a:t>Rate</a:t>
                      </a:r>
                      <a:endParaRPr lang="en-US" dirty="0"/>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Diff from WWII</a:t>
                      </a:r>
                      <a:endParaRPr lang="en-US" sz="1800" b="1" kern="1200" dirty="0">
                        <a:solidFill>
                          <a:schemeClr val="lt1"/>
                        </a:solidFill>
                        <a:latin typeface="+mn-lt"/>
                        <a:ea typeface="+mn-ea"/>
                        <a:cs typeface="+mn-cs"/>
                      </a:endParaRPr>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 Diff from WWII</a:t>
                      </a:r>
                      <a:endParaRPr lang="en-US" sz="1800" b="1" kern="1200" dirty="0">
                        <a:solidFill>
                          <a:schemeClr val="lt1"/>
                        </a:solidFill>
                        <a:latin typeface="+mn-lt"/>
                        <a:ea typeface="+mn-ea"/>
                        <a:cs typeface="+mn-cs"/>
                      </a:endParaRPr>
                    </a:p>
                  </a:txBody>
                  <a:tcPr/>
                </a:tc>
                <a:tc>
                  <a:txBody>
                    <a:bodyPr/>
                    <a:lstStyle/>
                    <a:p>
                      <a:pPr algn="r"/>
                      <a:r>
                        <a:rPr lang="en-US" dirty="0" smtClean="0"/>
                        <a:t>Index</a:t>
                      </a:r>
                      <a:endParaRPr lang="en-US" dirty="0"/>
                    </a:p>
                  </a:txBody>
                  <a:tcPr/>
                </a:tc>
              </a:tr>
              <a:tr h="370840">
                <a:tc>
                  <a:txBody>
                    <a:bodyPr/>
                    <a:lstStyle/>
                    <a:p>
                      <a:r>
                        <a:rPr lang="en-US" dirty="0" smtClean="0"/>
                        <a:t>WWII</a:t>
                      </a:r>
                      <a:endParaRPr lang="en-US" dirty="0"/>
                    </a:p>
                  </a:txBody>
                  <a:tcPr/>
                </a:tc>
                <a:tc>
                  <a:txBody>
                    <a:bodyPr/>
                    <a:lstStyle/>
                    <a:p>
                      <a:r>
                        <a:rPr lang="en-US" dirty="0" smtClean="0"/>
                        <a:t>1960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Baby Boom</a:t>
                      </a:r>
                      <a:endParaRPr lang="en-US" dirty="0"/>
                    </a:p>
                  </a:txBody>
                  <a:tcPr/>
                </a:tc>
                <a:tc>
                  <a:txBody>
                    <a:bodyPr/>
                    <a:lstStyle/>
                    <a:p>
                      <a:r>
                        <a:rPr lang="en-US" dirty="0" smtClean="0"/>
                        <a:t>1975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Generation X</a:t>
                      </a:r>
                      <a:endParaRPr lang="en-US" dirty="0"/>
                    </a:p>
                  </a:txBody>
                  <a:tcPr/>
                </a:tc>
                <a:tc>
                  <a:txBody>
                    <a:bodyPr/>
                    <a:lstStyle/>
                    <a:p>
                      <a:r>
                        <a:rPr lang="en-US" dirty="0" smtClean="0"/>
                        <a:t>1990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Echo</a:t>
                      </a:r>
                      <a:r>
                        <a:rPr lang="en-US" baseline="0" dirty="0" smtClean="0"/>
                        <a:t> Boom</a:t>
                      </a:r>
                      <a:endParaRPr lang="en-US" dirty="0"/>
                    </a:p>
                  </a:txBody>
                  <a:tcPr/>
                </a:tc>
                <a:tc>
                  <a:txBody>
                    <a:bodyPr/>
                    <a:lstStyle/>
                    <a:p>
                      <a:r>
                        <a:rPr lang="en-US" dirty="0" smtClean="0"/>
                        <a:t>2005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39.7</a:t>
                      </a:r>
                    </a:p>
                  </a:txBody>
                  <a:tcPr marL="9525" marR="9525" marT="9525" marB="0"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bl>
          </a:graphicData>
        </a:graphic>
      </p:graphicFrame>
      <p:sp>
        <p:nvSpPr>
          <p:cNvPr id="5" name="TextBox 4"/>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U.S. Centers for Disease Control and Prevention</a:t>
            </a:r>
            <a:r>
              <a:rPr lang="en-US" sz="1000" dirty="0"/>
              <a:t>, National Vital Statistics Reports</a:t>
            </a:r>
          </a:p>
        </p:txBody>
      </p:sp>
    </p:spTree>
    <p:extLst>
      <p:ext uri="{BB962C8B-B14F-4D97-AF65-F5344CB8AC3E}">
        <p14:creationId xmlns:p14="http://schemas.microsoft.com/office/powerpoint/2010/main" val="3163421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Teen Birth Rate</a:t>
            </a:r>
            <a:br>
              <a:rPr lang="en-US" dirty="0" smtClean="0"/>
            </a:br>
            <a:r>
              <a:rPr lang="en-US" sz="2800" dirty="0" smtClean="0"/>
              <a:t>Births to women ages </a:t>
            </a:r>
            <a:r>
              <a:rPr lang="en-US" sz="2800" dirty="0"/>
              <a:t>15-19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543217"/>
              </p:ext>
            </p:extLst>
          </p:nvPr>
        </p:nvGraphicFramePr>
        <p:xfrm>
          <a:off x="1033458" y="1803400"/>
          <a:ext cx="7196142" cy="2194560"/>
        </p:xfrm>
        <a:graphic>
          <a:graphicData uri="http://schemas.openxmlformats.org/drawingml/2006/table">
            <a:tbl>
              <a:tblPr firstRow="1" bandRow="1">
                <a:tableStyleId>{073A0DAA-6AF3-43AB-8588-CEC1D06C72B9}</a:tableStyleId>
              </a:tblPr>
              <a:tblGrid>
                <a:gridCol w="1543624"/>
                <a:gridCol w="753265"/>
                <a:gridCol w="740583"/>
                <a:gridCol w="1543624"/>
                <a:gridCol w="1543624"/>
                <a:gridCol w="1071422"/>
              </a:tblGrid>
              <a:tr h="711200">
                <a:tc>
                  <a:txBody>
                    <a:bodyPr/>
                    <a:lstStyle/>
                    <a:p>
                      <a:r>
                        <a:rPr lang="en-US" dirty="0" smtClean="0"/>
                        <a:t>Generation</a:t>
                      </a:r>
                      <a:endParaRPr lang="en-US" dirty="0"/>
                    </a:p>
                  </a:txBody>
                  <a:tcPr/>
                </a:tc>
                <a:tc>
                  <a:txBody>
                    <a:bodyPr/>
                    <a:lstStyle/>
                    <a:p>
                      <a:r>
                        <a:rPr lang="en-US" dirty="0" smtClean="0"/>
                        <a:t>Year</a:t>
                      </a:r>
                      <a:endParaRPr lang="en-US" dirty="0"/>
                    </a:p>
                  </a:txBody>
                  <a:tcPr/>
                </a:tc>
                <a:tc>
                  <a:txBody>
                    <a:bodyPr/>
                    <a:lstStyle/>
                    <a:p>
                      <a:pPr algn="r"/>
                      <a:r>
                        <a:rPr lang="en-US" dirty="0" smtClean="0"/>
                        <a:t>Rate</a:t>
                      </a:r>
                      <a:endParaRPr lang="en-US" dirty="0"/>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Diff from WWII</a:t>
                      </a:r>
                      <a:endParaRPr lang="en-US" sz="1800" b="1" kern="1200" dirty="0">
                        <a:solidFill>
                          <a:schemeClr val="lt1"/>
                        </a:solidFill>
                        <a:latin typeface="+mn-lt"/>
                        <a:ea typeface="+mn-ea"/>
                        <a:cs typeface="+mn-cs"/>
                      </a:endParaRPr>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 Diff from WWII</a:t>
                      </a:r>
                      <a:endParaRPr lang="en-US" sz="1800" b="1" kern="1200" dirty="0">
                        <a:solidFill>
                          <a:schemeClr val="lt1"/>
                        </a:solidFill>
                        <a:latin typeface="+mn-lt"/>
                        <a:ea typeface="+mn-ea"/>
                        <a:cs typeface="+mn-cs"/>
                      </a:endParaRPr>
                    </a:p>
                  </a:txBody>
                  <a:tcPr/>
                </a:tc>
                <a:tc>
                  <a:txBody>
                    <a:bodyPr/>
                    <a:lstStyle/>
                    <a:p>
                      <a:pPr algn="r"/>
                      <a:r>
                        <a:rPr lang="en-US" dirty="0" smtClean="0"/>
                        <a:t>Index</a:t>
                      </a:r>
                      <a:endParaRPr lang="en-US" dirty="0"/>
                    </a:p>
                  </a:txBody>
                  <a:tcPr/>
                </a:tc>
              </a:tr>
              <a:tr h="370840">
                <a:tc>
                  <a:txBody>
                    <a:bodyPr/>
                    <a:lstStyle/>
                    <a:p>
                      <a:r>
                        <a:rPr lang="en-US" dirty="0" smtClean="0"/>
                        <a:t>WWII</a:t>
                      </a:r>
                      <a:endParaRPr lang="en-US" dirty="0"/>
                    </a:p>
                  </a:txBody>
                  <a:tcPr/>
                </a:tc>
                <a:tc>
                  <a:txBody>
                    <a:bodyPr/>
                    <a:lstStyle/>
                    <a:p>
                      <a:r>
                        <a:rPr lang="en-US" dirty="0" smtClean="0"/>
                        <a:t>1960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Baby Boom</a:t>
                      </a:r>
                      <a:endParaRPr lang="en-US" dirty="0"/>
                    </a:p>
                  </a:txBody>
                  <a:tcPr/>
                </a:tc>
                <a:tc>
                  <a:txBody>
                    <a:bodyPr/>
                    <a:lstStyle/>
                    <a:p>
                      <a:r>
                        <a:rPr lang="en-US" dirty="0" smtClean="0"/>
                        <a:t>1975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-33.5</a:t>
                      </a:r>
                    </a:p>
                  </a:txBody>
                  <a:tcPr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Generation X</a:t>
                      </a:r>
                      <a:endParaRPr lang="en-US" dirty="0"/>
                    </a:p>
                  </a:txBody>
                  <a:tcPr/>
                </a:tc>
                <a:tc>
                  <a:txBody>
                    <a:bodyPr/>
                    <a:lstStyle/>
                    <a:p>
                      <a:r>
                        <a:rPr lang="en-US" dirty="0" smtClean="0"/>
                        <a:t>1990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-29.2</a:t>
                      </a:r>
                    </a:p>
                  </a:txBody>
                  <a:tcPr anchor="ctr"/>
                </a:tc>
                <a:tc>
                  <a:txBody>
                    <a:bodyPr/>
                    <a:lstStyle/>
                    <a:p>
                      <a:pPr marL="0" algn="r" defTabSz="914400" rtl="0" eaLnBrk="1" fontAlgn="b" latinLnBrk="0" hangingPunct="1"/>
                      <a:endParaRPr lang="en-US" sz="1800" kern="1200" dirty="0" smtClean="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Echo</a:t>
                      </a:r>
                      <a:r>
                        <a:rPr lang="en-US" baseline="0" dirty="0" smtClean="0"/>
                        <a:t> Boom</a:t>
                      </a:r>
                      <a:endParaRPr lang="en-US" dirty="0"/>
                    </a:p>
                  </a:txBody>
                  <a:tcPr/>
                </a:tc>
                <a:tc>
                  <a:txBody>
                    <a:bodyPr/>
                    <a:lstStyle/>
                    <a:p>
                      <a:r>
                        <a:rPr lang="en-US" dirty="0" smtClean="0"/>
                        <a:t>2005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39.7</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-49.4</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bl>
          </a:graphicData>
        </a:graphic>
      </p:graphicFrame>
      <p:sp>
        <p:nvSpPr>
          <p:cNvPr id="5" name="TextBox 4"/>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U.S. Centers for Disease Control and Prevention</a:t>
            </a:r>
            <a:r>
              <a:rPr lang="en-US" sz="1000" dirty="0"/>
              <a:t>, National Vital Statistics Reports</a:t>
            </a:r>
          </a:p>
        </p:txBody>
      </p:sp>
    </p:spTree>
    <p:extLst>
      <p:ext uri="{BB962C8B-B14F-4D97-AF65-F5344CB8AC3E}">
        <p14:creationId xmlns:p14="http://schemas.microsoft.com/office/powerpoint/2010/main" val="3725188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Teen Birth Rate</a:t>
            </a:r>
            <a:br>
              <a:rPr lang="en-US" dirty="0" smtClean="0"/>
            </a:br>
            <a:r>
              <a:rPr lang="en-US" sz="2800" dirty="0" smtClean="0"/>
              <a:t>Births to women ages </a:t>
            </a:r>
            <a:r>
              <a:rPr lang="en-US" sz="2800" dirty="0"/>
              <a:t>15-19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1119254"/>
              </p:ext>
            </p:extLst>
          </p:nvPr>
        </p:nvGraphicFramePr>
        <p:xfrm>
          <a:off x="1033458" y="1803400"/>
          <a:ext cx="7196142" cy="2194560"/>
        </p:xfrm>
        <a:graphic>
          <a:graphicData uri="http://schemas.openxmlformats.org/drawingml/2006/table">
            <a:tbl>
              <a:tblPr firstRow="1" bandRow="1">
                <a:tableStyleId>{073A0DAA-6AF3-43AB-8588-CEC1D06C72B9}</a:tableStyleId>
              </a:tblPr>
              <a:tblGrid>
                <a:gridCol w="1543624"/>
                <a:gridCol w="753265"/>
                <a:gridCol w="740583"/>
                <a:gridCol w="1543624"/>
                <a:gridCol w="1543624"/>
                <a:gridCol w="1071422"/>
              </a:tblGrid>
              <a:tr h="711200">
                <a:tc>
                  <a:txBody>
                    <a:bodyPr/>
                    <a:lstStyle/>
                    <a:p>
                      <a:r>
                        <a:rPr lang="en-US" dirty="0" smtClean="0"/>
                        <a:t>Generation</a:t>
                      </a:r>
                      <a:endParaRPr lang="en-US" dirty="0"/>
                    </a:p>
                  </a:txBody>
                  <a:tcPr/>
                </a:tc>
                <a:tc>
                  <a:txBody>
                    <a:bodyPr/>
                    <a:lstStyle/>
                    <a:p>
                      <a:r>
                        <a:rPr lang="en-US" dirty="0" smtClean="0"/>
                        <a:t>Year</a:t>
                      </a:r>
                      <a:endParaRPr lang="en-US" dirty="0"/>
                    </a:p>
                  </a:txBody>
                  <a:tcPr/>
                </a:tc>
                <a:tc>
                  <a:txBody>
                    <a:bodyPr/>
                    <a:lstStyle/>
                    <a:p>
                      <a:pPr algn="r"/>
                      <a:r>
                        <a:rPr lang="en-US" dirty="0" smtClean="0"/>
                        <a:t>Rate</a:t>
                      </a:r>
                      <a:endParaRPr lang="en-US" dirty="0"/>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Diff from WWII</a:t>
                      </a:r>
                      <a:endParaRPr lang="en-US" sz="1800" b="1" kern="1200" dirty="0">
                        <a:solidFill>
                          <a:schemeClr val="lt1"/>
                        </a:solidFill>
                        <a:latin typeface="+mn-lt"/>
                        <a:ea typeface="+mn-ea"/>
                        <a:cs typeface="+mn-cs"/>
                      </a:endParaRPr>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 Diff from WWII</a:t>
                      </a:r>
                      <a:endParaRPr lang="en-US" sz="1800" b="1" kern="1200" dirty="0">
                        <a:solidFill>
                          <a:schemeClr val="lt1"/>
                        </a:solidFill>
                        <a:latin typeface="+mn-lt"/>
                        <a:ea typeface="+mn-ea"/>
                        <a:cs typeface="+mn-cs"/>
                      </a:endParaRPr>
                    </a:p>
                  </a:txBody>
                  <a:tcPr/>
                </a:tc>
                <a:tc>
                  <a:txBody>
                    <a:bodyPr/>
                    <a:lstStyle/>
                    <a:p>
                      <a:pPr algn="r"/>
                      <a:r>
                        <a:rPr lang="en-US" dirty="0" smtClean="0"/>
                        <a:t>Index</a:t>
                      </a:r>
                      <a:endParaRPr lang="en-US" dirty="0"/>
                    </a:p>
                  </a:txBody>
                  <a:tcPr/>
                </a:tc>
              </a:tr>
              <a:tr h="370840">
                <a:tc>
                  <a:txBody>
                    <a:bodyPr/>
                    <a:lstStyle/>
                    <a:p>
                      <a:r>
                        <a:rPr lang="en-US" dirty="0" smtClean="0"/>
                        <a:t>WWII</a:t>
                      </a:r>
                      <a:endParaRPr lang="en-US" dirty="0"/>
                    </a:p>
                  </a:txBody>
                  <a:tcPr/>
                </a:tc>
                <a:tc>
                  <a:txBody>
                    <a:bodyPr/>
                    <a:lstStyle/>
                    <a:p>
                      <a:r>
                        <a:rPr lang="en-US" dirty="0" smtClean="0"/>
                        <a:t>1960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r h="370840">
                <a:tc>
                  <a:txBody>
                    <a:bodyPr/>
                    <a:lstStyle/>
                    <a:p>
                      <a:r>
                        <a:rPr lang="en-US" dirty="0" smtClean="0"/>
                        <a:t>Baby Boom</a:t>
                      </a:r>
                      <a:endParaRPr lang="en-US" dirty="0"/>
                    </a:p>
                  </a:txBody>
                  <a:tcPr/>
                </a:tc>
                <a:tc>
                  <a:txBody>
                    <a:bodyPr/>
                    <a:lstStyle/>
                    <a:p>
                      <a:r>
                        <a:rPr lang="en-US" dirty="0" smtClean="0"/>
                        <a:t>1975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-33.5</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-38</a:t>
                      </a:r>
                    </a:p>
                  </a:txBody>
                  <a:tcPr anchor="ctr"/>
                </a:tc>
                <a:tc>
                  <a:txBody>
                    <a:bodyPr/>
                    <a:lstStyle/>
                    <a:p>
                      <a:pPr algn="r"/>
                      <a:endParaRPr lang="en-US" dirty="0"/>
                    </a:p>
                  </a:txBody>
                  <a:tcPr anchor="ctr"/>
                </a:tc>
              </a:tr>
              <a:tr h="370840">
                <a:tc>
                  <a:txBody>
                    <a:bodyPr/>
                    <a:lstStyle/>
                    <a:p>
                      <a:r>
                        <a:rPr lang="en-US" dirty="0" smtClean="0"/>
                        <a:t>Generation X</a:t>
                      </a:r>
                      <a:endParaRPr lang="en-US" dirty="0"/>
                    </a:p>
                  </a:txBody>
                  <a:tcPr/>
                </a:tc>
                <a:tc>
                  <a:txBody>
                    <a:bodyPr/>
                    <a:lstStyle/>
                    <a:p>
                      <a:r>
                        <a:rPr lang="en-US" dirty="0" smtClean="0"/>
                        <a:t>1990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-29.2</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a:t>
                      </a:r>
                    </a:p>
                  </a:txBody>
                  <a:tcPr anchor="ctr"/>
                </a:tc>
                <a:tc>
                  <a:txBody>
                    <a:bodyPr/>
                    <a:lstStyle/>
                    <a:p>
                      <a:pPr algn="r"/>
                      <a:endParaRPr lang="en-US" dirty="0"/>
                    </a:p>
                  </a:txBody>
                  <a:tcPr anchor="ctr"/>
                </a:tc>
              </a:tr>
              <a:tr h="370840">
                <a:tc>
                  <a:txBody>
                    <a:bodyPr/>
                    <a:lstStyle/>
                    <a:p>
                      <a:r>
                        <a:rPr lang="en-US" dirty="0" smtClean="0"/>
                        <a:t>Echo</a:t>
                      </a:r>
                      <a:r>
                        <a:rPr lang="en-US" baseline="0" dirty="0" smtClean="0"/>
                        <a:t> Boom</a:t>
                      </a:r>
                      <a:endParaRPr lang="en-US" dirty="0"/>
                    </a:p>
                  </a:txBody>
                  <a:tcPr/>
                </a:tc>
                <a:tc>
                  <a:txBody>
                    <a:bodyPr/>
                    <a:lstStyle/>
                    <a:p>
                      <a:r>
                        <a:rPr lang="en-US" dirty="0" smtClean="0"/>
                        <a:t>2005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39.7</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-49.4</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-55</a:t>
                      </a:r>
                      <a:endParaRPr lang="en-US" sz="1800" kern="1200" dirty="0">
                        <a:solidFill>
                          <a:schemeClr val="dk1"/>
                        </a:solidFill>
                        <a:latin typeface="+mn-lt"/>
                        <a:ea typeface="+mn-ea"/>
                        <a:cs typeface="+mn-cs"/>
                      </a:endParaRPr>
                    </a:p>
                  </a:txBody>
                  <a:tcPr anchor="ctr"/>
                </a:tc>
                <a:tc>
                  <a:txBody>
                    <a:bodyPr/>
                    <a:lstStyle/>
                    <a:p>
                      <a:pPr algn="r"/>
                      <a:endParaRPr lang="en-US" dirty="0"/>
                    </a:p>
                  </a:txBody>
                  <a:tcPr anchor="ctr"/>
                </a:tc>
              </a:tr>
            </a:tbl>
          </a:graphicData>
        </a:graphic>
      </p:graphicFrame>
      <p:sp>
        <p:nvSpPr>
          <p:cNvPr id="5" name="TextBox 4"/>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U.S. Centers for Disease Control and Prevention</a:t>
            </a:r>
            <a:r>
              <a:rPr lang="en-US" sz="1000" dirty="0"/>
              <a:t>, National Vital Statistics Reports</a:t>
            </a:r>
          </a:p>
        </p:txBody>
      </p:sp>
    </p:spTree>
    <p:extLst>
      <p:ext uri="{BB962C8B-B14F-4D97-AF65-F5344CB8AC3E}">
        <p14:creationId xmlns:p14="http://schemas.microsoft.com/office/powerpoint/2010/main" val="238288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Teen Birth Rate</a:t>
            </a:r>
            <a:br>
              <a:rPr lang="en-US" dirty="0" smtClean="0"/>
            </a:br>
            <a:r>
              <a:rPr lang="en-US" sz="2800" dirty="0" smtClean="0"/>
              <a:t>Births to women ages </a:t>
            </a:r>
            <a:r>
              <a:rPr lang="en-US" sz="2800" dirty="0"/>
              <a:t>15-19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3940175"/>
              </p:ext>
            </p:extLst>
          </p:nvPr>
        </p:nvGraphicFramePr>
        <p:xfrm>
          <a:off x="1033458" y="1803400"/>
          <a:ext cx="7196142" cy="2194560"/>
        </p:xfrm>
        <a:graphic>
          <a:graphicData uri="http://schemas.openxmlformats.org/drawingml/2006/table">
            <a:tbl>
              <a:tblPr firstRow="1" bandRow="1">
                <a:tableStyleId>{073A0DAA-6AF3-43AB-8588-CEC1D06C72B9}</a:tableStyleId>
              </a:tblPr>
              <a:tblGrid>
                <a:gridCol w="1543624"/>
                <a:gridCol w="753265"/>
                <a:gridCol w="740583"/>
                <a:gridCol w="1543624"/>
                <a:gridCol w="1543624"/>
                <a:gridCol w="1071422"/>
              </a:tblGrid>
              <a:tr h="711200">
                <a:tc>
                  <a:txBody>
                    <a:bodyPr/>
                    <a:lstStyle/>
                    <a:p>
                      <a:r>
                        <a:rPr lang="en-US" dirty="0" smtClean="0"/>
                        <a:t>Generation</a:t>
                      </a:r>
                      <a:endParaRPr lang="en-US" dirty="0"/>
                    </a:p>
                  </a:txBody>
                  <a:tcPr/>
                </a:tc>
                <a:tc>
                  <a:txBody>
                    <a:bodyPr/>
                    <a:lstStyle/>
                    <a:p>
                      <a:r>
                        <a:rPr lang="en-US" dirty="0" smtClean="0"/>
                        <a:t>Year</a:t>
                      </a:r>
                      <a:endParaRPr lang="en-US" dirty="0"/>
                    </a:p>
                  </a:txBody>
                  <a:tcPr/>
                </a:tc>
                <a:tc>
                  <a:txBody>
                    <a:bodyPr/>
                    <a:lstStyle/>
                    <a:p>
                      <a:pPr algn="r"/>
                      <a:r>
                        <a:rPr lang="en-US" dirty="0" smtClean="0"/>
                        <a:t>Rate</a:t>
                      </a:r>
                      <a:endParaRPr lang="en-US" dirty="0"/>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Diff from WWII</a:t>
                      </a:r>
                      <a:endParaRPr lang="en-US" sz="1800" b="1" kern="1200" dirty="0">
                        <a:solidFill>
                          <a:schemeClr val="lt1"/>
                        </a:solidFill>
                        <a:latin typeface="+mn-lt"/>
                        <a:ea typeface="+mn-ea"/>
                        <a:cs typeface="+mn-cs"/>
                      </a:endParaRPr>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 Diff from WWII</a:t>
                      </a:r>
                      <a:endParaRPr lang="en-US" sz="1800" b="1" kern="1200" dirty="0">
                        <a:solidFill>
                          <a:schemeClr val="lt1"/>
                        </a:solidFill>
                        <a:latin typeface="+mn-lt"/>
                        <a:ea typeface="+mn-ea"/>
                        <a:cs typeface="+mn-cs"/>
                      </a:endParaRPr>
                    </a:p>
                  </a:txBody>
                  <a:tcPr/>
                </a:tc>
                <a:tc>
                  <a:txBody>
                    <a:bodyPr/>
                    <a:lstStyle/>
                    <a:p>
                      <a:pPr algn="r"/>
                      <a:r>
                        <a:rPr lang="en-US" dirty="0" smtClean="0"/>
                        <a:t>Index</a:t>
                      </a:r>
                      <a:endParaRPr lang="en-US" dirty="0"/>
                    </a:p>
                  </a:txBody>
                  <a:tcPr/>
                </a:tc>
              </a:tr>
              <a:tr h="370840">
                <a:tc>
                  <a:txBody>
                    <a:bodyPr/>
                    <a:lstStyle/>
                    <a:p>
                      <a:r>
                        <a:rPr lang="en-US" dirty="0" smtClean="0"/>
                        <a:t>WWII</a:t>
                      </a:r>
                      <a:endParaRPr lang="en-US" dirty="0"/>
                    </a:p>
                  </a:txBody>
                  <a:tcPr/>
                </a:tc>
                <a:tc>
                  <a:txBody>
                    <a:bodyPr/>
                    <a:lstStyle/>
                    <a:p>
                      <a:r>
                        <a:rPr lang="en-US" dirty="0" smtClean="0"/>
                        <a:t>1960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algn="r"/>
                      <a:r>
                        <a:rPr lang="en-US" dirty="0" smtClean="0"/>
                        <a:t>100</a:t>
                      </a:r>
                      <a:endParaRPr lang="en-US" dirty="0"/>
                    </a:p>
                  </a:txBody>
                  <a:tcPr anchor="ctr"/>
                </a:tc>
              </a:tr>
              <a:tr h="370840">
                <a:tc>
                  <a:txBody>
                    <a:bodyPr/>
                    <a:lstStyle/>
                    <a:p>
                      <a:r>
                        <a:rPr lang="en-US" dirty="0" smtClean="0"/>
                        <a:t>Baby Boom</a:t>
                      </a:r>
                      <a:endParaRPr lang="en-US" dirty="0"/>
                    </a:p>
                  </a:txBody>
                  <a:tcPr/>
                </a:tc>
                <a:tc>
                  <a:txBody>
                    <a:bodyPr/>
                    <a:lstStyle/>
                    <a:p>
                      <a:r>
                        <a:rPr lang="en-US" dirty="0" smtClean="0"/>
                        <a:t>1975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-33.5</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-38</a:t>
                      </a:r>
                    </a:p>
                  </a:txBody>
                  <a:tcPr anchor="ctr"/>
                </a:tc>
                <a:tc>
                  <a:txBody>
                    <a:bodyPr/>
                    <a:lstStyle/>
                    <a:p>
                      <a:pPr algn="r"/>
                      <a:r>
                        <a:rPr lang="en-US" dirty="0" smtClean="0"/>
                        <a:t>138</a:t>
                      </a:r>
                      <a:endParaRPr lang="en-US" dirty="0"/>
                    </a:p>
                  </a:txBody>
                  <a:tcPr anchor="ctr"/>
                </a:tc>
              </a:tr>
              <a:tr h="370840">
                <a:tc>
                  <a:txBody>
                    <a:bodyPr/>
                    <a:lstStyle/>
                    <a:p>
                      <a:r>
                        <a:rPr lang="en-US" dirty="0" smtClean="0"/>
                        <a:t>Generation X</a:t>
                      </a:r>
                      <a:endParaRPr lang="en-US" dirty="0"/>
                    </a:p>
                  </a:txBody>
                  <a:tcPr/>
                </a:tc>
                <a:tc>
                  <a:txBody>
                    <a:bodyPr/>
                    <a:lstStyle/>
                    <a:p>
                      <a:r>
                        <a:rPr lang="en-US" dirty="0" smtClean="0"/>
                        <a:t>1990</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-29.2</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a:t>
                      </a:r>
                    </a:p>
                  </a:txBody>
                  <a:tcPr anchor="ctr"/>
                </a:tc>
                <a:tc>
                  <a:txBody>
                    <a:bodyPr/>
                    <a:lstStyle/>
                    <a:p>
                      <a:pPr algn="r"/>
                      <a:r>
                        <a:rPr lang="en-US" dirty="0" smtClean="0"/>
                        <a:t>133</a:t>
                      </a:r>
                      <a:endParaRPr lang="en-US" dirty="0"/>
                    </a:p>
                  </a:txBody>
                  <a:tcPr anchor="ctr"/>
                </a:tc>
              </a:tr>
              <a:tr h="370840">
                <a:tc>
                  <a:txBody>
                    <a:bodyPr/>
                    <a:lstStyle/>
                    <a:p>
                      <a:r>
                        <a:rPr lang="en-US" dirty="0" smtClean="0"/>
                        <a:t>Echo</a:t>
                      </a:r>
                      <a:r>
                        <a:rPr lang="en-US" baseline="0" dirty="0" smtClean="0"/>
                        <a:t> Boom</a:t>
                      </a:r>
                      <a:endParaRPr lang="en-US" dirty="0"/>
                    </a:p>
                  </a:txBody>
                  <a:tcPr/>
                </a:tc>
                <a:tc>
                  <a:txBody>
                    <a:bodyPr/>
                    <a:lstStyle/>
                    <a:p>
                      <a:r>
                        <a:rPr lang="en-US" dirty="0" smtClean="0"/>
                        <a:t>2005</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39.7</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-49.4</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-55</a:t>
                      </a:r>
                      <a:endParaRPr lang="en-US" sz="1800" kern="1200" dirty="0">
                        <a:solidFill>
                          <a:schemeClr val="dk1"/>
                        </a:solidFill>
                        <a:latin typeface="+mn-lt"/>
                        <a:ea typeface="+mn-ea"/>
                        <a:cs typeface="+mn-cs"/>
                      </a:endParaRPr>
                    </a:p>
                  </a:txBody>
                  <a:tcPr anchor="ctr"/>
                </a:tc>
                <a:tc>
                  <a:txBody>
                    <a:bodyPr/>
                    <a:lstStyle/>
                    <a:p>
                      <a:pPr algn="r"/>
                      <a:r>
                        <a:rPr lang="en-US" dirty="0" smtClean="0"/>
                        <a:t>155</a:t>
                      </a:r>
                      <a:endParaRPr lang="en-US" dirty="0"/>
                    </a:p>
                  </a:txBody>
                  <a:tcPr anchor="ctr"/>
                </a:tc>
              </a:tr>
            </a:tbl>
          </a:graphicData>
        </a:graphic>
      </p:graphicFrame>
      <p:sp>
        <p:nvSpPr>
          <p:cNvPr id="5" name="TextBox 4"/>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U.S. Centers for Disease Control and Prevention</a:t>
            </a:r>
            <a:r>
              <a:rPr lang="en-US" sz="1000" dirty="0"/>
              <a:t>, National Vital Statistics Reports</a:t>
            </a:r>
          </a:p>
        </p:txBody>
      </p:sp>
    </p:spTree>
    <p:extLst>
      <p:ext uri="{BB962C8B-B14F-4D97-AF65-F5344CB8AC3E}">
        <p14:creationId xmlns:p14="http://schemas.microsoft.com/office/powerpoint/2010/main" val="115800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Poverty Rate</a:t>
            </a:r>
            <a:br>
              <a:rPr lang="en-US" dirty="0" smtClean="0"/>
            </a:br>
            <a:r>
              <a:rPr lang="en-US" sz="2800" dirty="0" smtClean="0"/>
              <a:t>Percent of women ages 30-34 in poverty</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29423868"/>
              </p:ext>
            </p:extLst>
          </p:nvPr>
        </p:nvGraphicFramePr>
        <p:xfrm>
          <a:off x="1033463" y="1600200"/>
          <a:ext cx="7729537"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spTree>
    <p:extLst>
      <p:ext uri="{BB962C8B-B14F-4D97-AF65-F5344CB8AC3E}">
        <p14:creationId xmlns:p14="http://schemas.microsoft.com/office/powerpoint/2010/main" val="153667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609600"/>
            <a:ext cx="7315200" cy="3733800"/>
          </a:xfrm>
        </p:spPr>
        <p:txBody>
          <a:bodyPr/>
          <a:lstStyle/>
          <a:p>
            <a:pPr algn="l"/>
            <a:r>
              <a:rPr lang="en-US" dirty="0" smtClean="0"/>
              <a:t>Purpose: </a:t>
            </a:r>
            <a:r>
              <a:rPr lang="en-US" dirty="0" smtClean="0">
                <a:latin typeface="Arial" panose="020B0604020202020204" pitchFamily="34" charset="0"/>
                <a:cs typeface="Arial" panose="020B0604020202020204" pitchFamily="34" charset="0"/>
              </a:rPr>
              <a:t>To look at long-term trends in women’s empowerment and well-being.</a:t>
            </a:r>
          </a:p>
          <a:p>
            <a:pPr algn="l"/>
            <a:r>
              <a:rPr lang="en-US" dirty="0" smtClean="0"/>
              <a:t>Question: </a:t>
            </a:r>
            <a:r>
              <a:rPr lang="en-US" dirty="0" smtClean="0">
                <a:latin typeface="Arial" panose="020B0604020202020204" pitchFamily="34" charset="0"/>
                <a:cs typeface="Arial" panose="020B0604020202020204" pitchFamily="34" charset="0"/>
              </a:rPr>
              <a:t>How are young women faring relative to their mothers and grandmothers when they were young adults?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6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Poverty Rate</a:t>
            </a:r>
            <a:br>
              <a:rPr lang="en-US" dirty="0" smtClean="0"/>
            </a:br>
            <a:r>
              <a:rPr lang="en-US" sz="2800" dirty="0" smtClean="0"/>
              <a:t>Percent of women ages 30-34 in poverty</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3130921"/>
              </p:ext>
            </p:extLst>
          </p:nvPr>
        </p:nvGraphicFramePr>
        <p:xfrm>
          <a:off x="1033463" y="1600200"/>
          <a:ext cx="7729537"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spTree>
    <p:extLst>
      <p:ext uri="{BB962C8B-B14F-4D97-AF65-F5344CB8AC3E}">
        <p14:creationId xmlns:p14="http://schemas.microsoft.com/office/powerpoint/2010/main" val="256656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Poverty Rate</a:t>
            </a:r>
            <a:br>
              <a:rPr lang="en-US" dirty="0" smtClean="0"/>
            </a:br>
            <a:r>
              <a:rPr lang="en-US" sz="2800" dirty="0" smtClean="0"/>
              <a:t>Percent </a:t>
            </a:r>
            <a:r>
              <a:rPr lang="en-US" sz="2800" dirty="0"/>
              <a:t>of women </a:t>
            </a:r>
            <a:r>
              <a:rPr lang="en-US" sz="2800" dirty="0" smtClean="0"/>
              <a:t>ages </a:t>
            </a:r>
            <a:r>
              <a:rPr lang="en-US" sz="2800" dirty="0"/>
              <a:t>30-34 in poverty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8682229"/>
              </p:ext>
            </p:extLst>
          </p:nvPr>
        </p:nvGraphicFramePr>
        <p:xfrm>
          <a:off x="1033458" y="1803400"/>
          <a:ext cx="7196142" cy="2194560"/>
        </p:xfrm>
        <a:graphic>
          <a:graphicData uri="http://schemas.openxmlformats.org/drawingml/2006/table">
            <a:tbl>
              <a:tblPr firstRow="1" bandRow="1">
                <a:tableStyleId>{073A0DAA-6AF3-43AB-8588-CEC1D06C72B9}</a:tableStyleId>
              </a:tblPr>
              <a:tblGrid>
                <a:gridCol w="1543624"/>
                <a:gridCol w="753265"/>
                <a:gridCol w="740583"/>
                <a:gridCol w="1543624"/>
                <a:gridCol w="1543624"/>
                <a:gridCol w="1071422"/>
              </a:tblGrid>
              <a:tr h="711200">
                <a:tc>
                  <a:txBody>
                    <a:bodyPr/>
                    <a:lstStyle/>
                    <a:p>
                      <a:r>
                        <a:rPr lang="en-US" dirty="0" smtClean="0"/>
                        <a:t>Generation</a:t>
                      </a:r>
                      <a:endParaRPr lang="en-US" dirty="0"/>
                    </a:p>
                  </a:txBody>
                  <a:tcPr/>
                </a:tc>
                <a:tc>
                  <a:txBody>
                    <a:bodyPr/>
                    <a:lstStyle/>
                    <a:p>
                      <a:r>
                        <a:rPr lang="en-US" dirty="0" smtClean="0"/>
                        <a:t>Year</a:t>
                      </a:r>
                      <a:endParaRPr lang="en-US" dirty="0"/>
                    </a:p>
                  </a:txBody>
                  <a:tcPr/>
                </a:tc>
                <a:tc>
                  <a:txBody>
                    <a:bodyPr/>
                    <a:lstStyle/>
                    <a:p>
                      <a:pPr algn="r"/>
                      <a:r>
                        <a:rPr lang="en-US" dirty="0" smtClean="0"/>
                        <a:t>Rate</a:t>
                      </a:r>
                      <a:endParaRPr lang="en-US" dirty="0"/>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Diff from WWII</a:t>
                      </a:r>
                      <a:endParaRPr lang="en-US" sz="1800" b="1" kern="1200" dirty="0">
                        <a:solidFill>
                          <a:schemeClr val="lt1"/>
                        </a:solidFill>
                        <a:latin typeface="+mn-lt"/>
                        <a:ea typeface="+mn-ea"/>
                        <a:cs typeface="+mn-cs"/>
                      </a:endParaRPr>
                    </a:p>
                  </a:txBody>
                  <a:tcPr/>
                </a:tc>
                <a:tc>
                  <a:txBody>
                    <a:bodyPr/>
                    <a:lstStyle/>
                    <a:p>
                      <a:pPr marL="0" algn="r" defTabSz="914400" rtl="0" eaLnBrk="1" fontAlgn="b" latinLnBrk="0" hangingPunct="1"/>
                      <a:r>
                        <a:rPr lang="en-US" sz="1800" b="1" kern="1200" dirty="0" smtClean="0">
                          <a:solidFill>
                            <a:schemeClr val="lt1"/>
                          </a:solidFill>
                          <a:latin typeface="+mn-lt"/>
                          <a:ea typeface="+mn-ea"/>
                          <a:cs typeface="+mn-cs"/>
                        </a:rPr>
                        <a:t>% Diff from WWII</a:t>
                      </a:r>
                      <a:endParaRPr lang="en-US" sz="1800" b="1" kern="1200" dirty="0">
                        <a:solidFill>
                          <a:schemeClr val="lt1"/>
                        </a:solidFill>
                        <a:latin typeface="+mn-lt"/>
                        <a:ea typeface="+mn-ea"/>
                        <a:cs typeface="+mn-cs"/>
                      </a:endParaRPr>
                    </a:p>
                  </a:txBody>
                  <a:tcPr/>
                </a:tc>
                <a:tc>
                  <a:txBody>
                    <a:bodyPr/>
                    <a:lstStyle/>
                    <a:p>
                      <a:pPr algn="r"/>
                      <a:r>
                        <a:rPr lang="en-US" dirty="0" smtClean="0"/>
                        <a:t>Index</a:t>
                      </a:r>
                      <a:endParaRPr lang="en-US" dirty="0"/>
                    </a:p>
                  </a:txBody>
                  <a:tcPr/>
                </a:tc>
              </a:tr>
              <a:tr h="370840">
                <a:tc>
                  <a:txBody>
                    <a:bodyPr/>
                    <a:lstStyle/>
                    <a:p>
                      <a:r>
                        <a:rPr lang="en-US" dirty="0" smtClean="0"/>
                        <a:t>WWII</a:t>
                      </a:r>
                      <a:endParaRPr lang="en-US" dirty="0"/>
                    </a:p>
                  </a:txBody>
                  <a:tcPr/>
                </a:tc>
                <a:tc>
                  <a:txBody>
                    <a:bodyPr/>
                    <a:lstStyle/>
                    <a:p>
                      <a:r>
                        <a:rPr lang="en-US" dirty="0" smtClean="0"/>
                        <a:t>1960</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10.7</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anchor="ctr"/>
                </a:tc>
                <a:tc>
                  <a:txBody>
                    <a:bodyPr/>
                    <a:lstStyle/>
                    <a:p>
                      <a:pPr algn="r"/>
                      <a:r>
                        <a:rPr lang="en-US" dirty="0" smtClean="0"/>
                        <a:t>100</a:t>
                      </a:r>
                      <a:endParaRPr lang="en-US" dirty="0"/>
                    </a:p>
                  </a:txBody>
                  <a:tcPr anchor="ctr"/>
                </a:tc>
              </a:tr>
              <a:tr h="370840">
                <a:tc>
                  <a:txBody>
                    <a:bodyPr/>
                    <a:lstStyle/>
                    <a:p>
                      <a:r>
                        <a:rPr lang="en-US" dirty="0" smtClean="0"/>
                        <a:t>Baby Boom</a:t>
                      </a:r>
                      <a:endParaRPr lang="en-US" dirty="0"/>
                    </a:p>
                  </a:txBody>
                  <a:tcPr/>
                </a:tc>
                <a:tc>
                  <a:txBody>
                    <a:bodyPr/>
                    <a:lstStyle/>
                    <a:p>
                      <a:r>
                        <a:rPr lang="en-US" dirty="0" smtClean="0"/>
                        <a:t>1975</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13.5</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2.8</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26</a:t>
                      </a:r>
                    </a:p>
                  </a:txBody>
                  <a:tcPr anchor="ctr"/>
                </a:tc>
                <a:tc>
                  <a:txBody>
                    <a:bodyPr/>
                    <a:lstStyle/>
                    <a:p>
                      <a:pPr algn="r"/>
                      <a:r>
                        <a:rPr lang="en-US" dirty="0" smtClean="0"/>
                        <a:t>74</a:t>
                      </a:r>
                      <a:endParaRPr lang="en-US" dirty="0"/>
                    </a:p>
                  </a:txBody>
                  <a:tcPr anchor="ctr"/>
                </a:tc>
              </a:tr>
              <a:tr h="370840">
                <a:tc>
                  <a:txBody>
                    <a:bodyPr/>
                    <a:lstStyle/>
                    <a:p>
                      <a:r>
                        <a:rPr lang="en-US" dirty="0" smtClean="0"/>
                        <a:t>Generation X</a:t>
                      </a:r>
                      <a:endParaRPr lang="en-US" dirty="0"/>
                    </a:p>
                  </a:txBody>
                  <a:tcPr/>
                </a:tc>
                <a:tc>
                  <a:txBody>
                    <a:bodyPr/>
                    <a:lstStyle/>
                    <a:p>
                      <a:r>
                        <a:rPr lang="en-US" dirty="0" smtClean="0"/>
                        <a:t>1990</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12.6</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1.9</a:t>
                      </a: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18</a:t>
                      </a:r>
                    </a:p>
                  </a:txBody>
                  <a:tcPr anchor="ctr"/>
                </a:tc>
                <a:tc>
                  <a:txBody>
                    <a:bodyPr/>
                    <a:lstStyle/>
                    <a:p>
                      <a:pPr algn="r"/>
                      <a:r>
                        <a:rPr lang="en-US" dirty="0" smtClean="0"/>
                        <a:t>82</a:t>
                      </a:r>
                      <a:endParaRPr lang="en-US" dirty="0"/>
                    </a:p>
                  </a:txBody>
                  <a:tcPr anchor="ctr"/>
                </a:tc>
              </a:tr>
              <a:tr h="370840">
                <a:tc>
                  <a:txBody>
                    <a:bodyPr/>
                    <a:lstStyle/>
                    <a:p>
                      <a:r>
                        <a:rPr lang="en-US" dirty="0" smtClean="0"/>
                        <a:t>Echo</a:t>
                      </a:r>
                      <a:r>
                        <a:rPr lang="en-US" baseline="0" dirty="0" smtClean="0"/>
                        <a:t> Boom</a:t>
                      </a:r>
                      <a:endParaRPr lang="en-US" dirty="0"/>
                    </a:p>
                  </a:txBody>
                  <a:tcPr/>
                </a:tc>
                <a:tc>
                  <a:txBody>
                    <a:bodyPr/>
                    <a:lstStyle/>
                    <a:p>
                      <a:r>
                        <a:rPr lang="en-US" dirty="0" smtClean="0"/>
                        <a:t>2005</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16.7</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6.0</a:t>
                      </a:r>
                      <a:endParaRPr lang="en-US" sz="1800" kern="1200" dirty="0">
                        <a:solidFill>
                          <a:schemeClr val="dk1"/>
                        </a:solidFill>
                        <a:latin typeface="+mn-lt"/>
                        <a:ea typeface="+mn-ea"/>
                        <a:cs typeface="+mn-cs"/>
                      </a:endParaRPr>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56</a:t>
                      </a:r>
                      <a:endParaRPr lang="en-US" sz="1800" kern="1200" dirty="0">
                        <a:solidFill>
                          <a:schemeClr val="dk1"/>
                        </a:solidFill>
                        <a:latin typeface="+mn-lt"/>
                        <a:ea typeface="+mn-ea"/>
                        <a:cs typeface="+mn-cs"/>
                      </a:endParaRPr>
                    </a:p>
                  </a:txBody>
                  <a:tcPr anchor="ctr"/>
                </a:tc>
                <a:tc>
                  <a:txBody>
                    <a:bodyPr/>
                    <a:lstStyle/>
                    <a:p>
                      <a:pPr algn="r"/>
                      <a:r>
                        <a:rPr lang="en-US" dirty="0" smtClean="0"/>
                        <a:t>44</a:t>
                      </a:r>
                      <a:endParaRPr lang="en-US" dirty="0"/>
                    </a:p>
                  </a:txBody>
                  <a:tcPr anchor="ctr"/>
                </a:tc>
              </a:tr>
            </a:tbl>
          </a:graphicData>
        </a:graphic>
      </p:graphicFrame>
      <p:sp>
        <p:nvSpPr>
          <p:cNvPr id="6" name="TextBox 5"/>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spTree>
    <p:extLst>
      <p:ext uri="{BB962C8B-B14F-4D97-AF65-F5344CB8AC3E}">
        <p14:creationId xmlns:p14="http://schemas.microsoft.com/office/powerpoint/2010/main" val="3908100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Index: Data</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92596946"/>
              </p:ext>
            </p:extLst>
          </p:nvPr>
        </p:nvGraphicFramePr>
        <p:xfrm>
          <a:off x="1033459" y="1600200"/>
          <a:ext cx="7805740" cy="4079240"/>
        </p:xfrm>
        <a:graphic>
          <a:graphicData uri="http://schemas.openxmlformats.org/drawingml/2006/table">
            <a:tbl>
              <a:tblPr firstRow="1" bandRow="1">
                <a:tableStyleId>{073A0DAA-6AF3-43AB-8588-CEC1D06C72B9}</a:tableStyleId>
              </a:tblPr>
              <a:tblGrid>
                <a:gridCol w="3409405"/>
                <a:gridCol w="879267"/>
                <a:gridCol w="879267"/>
                <a:gridCol w="879267"/>
                <a:gridCol w="879267"/>
                <a:gridCol w="879267"/>
              </a:tblGrid>
              <a:tr h="370840">
                <a:tc>
                  <a:txBody>
                    <a:bodyPr/>
                    <a:lstStyle/>
                    <a:p>
                      <a:r>
                        <a:rPr lang="en-US" dirty="0" smtClean="0"/>
                        <a:t>Indicator</a:t>
                      </a:r>
                      <a:endParaRPr lang="en-US" dirty="0"/>
                    </a:p>
                  </a:txBody>
                  <a:tcPr anchor="ctr"/>
                </a:tc>
                <a:tc>
                  <a:txBody>
                    <a:bodyPr/>
                    <a:lstStyle/>
                    <a:p>
                      <a:r>
                        <a:rPr lang="en-US" dirty="0" smtClean="0"/>
                        <a:t>Ages</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r>
                        <a:rPr lang="en-US" dirty="0" smtClean="0"/>
                        <a:t>16-24</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26.7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8.0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11.9</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21.6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29.3</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37.5</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65.0</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75.1</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82.4</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89.6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Poverty</a:t>
                      </a:r>
                      <a:endParaRPr lang="en-US" dirty="0"/>
                    </a:p>
                  </a:txBody>
                  <a:tcPr anchor="ctr"/>
                </a:tc>
                <a:tc>
                  <a:txBody>
                    <a:bodyPr/>
                    <a:lstStyle/>
                    <a:p>
                      <a:r>
                        <a:rPr lang="en-US" dirty="0" smtClean="0"/>
                        <a:t>30-34*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13.5</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16.7</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r>
                        <a:rPr lang="en-US" dirty="0" smtClean="0"/>
                        <a:t>15-19</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39.7</a:t>
                      </a:r>
                    </a:p>
                  </a:txBody>
                  <a:tcPr marL="9525" marR="9525" marT="9525" marB="0" anchor="ctr"/>
                </a:tc>
              </a:tr>
              <a:tr h="370840">
                <a:tc>
                  <a:txBody>
                    <a:bodyPr/>
                    <a:lstStyle/>
                    <a:p>
                      <a:r>
                        <a:rPr lang="en-US" dirty="0" smtClean="0"/>
                        <a:t>Maternal Mortality</a:t>
                      </a:r>
                      <a:endParaRPr lang="en-US" dirty="0"/>
                    </a:p>
                  </a:txBody>
                  <a:tcPr anchor="ctr"/>
                </a:tc>
                <a:tc>
                  <a:txBody>
                    <a:bodyPr/>
                    <a:lstStyle/>
                    <a:p>
                      <a:r>
                        <a:rPr lang="en-US" dirty="0" smtClean="0"/>
                        <a: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20.9</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7.6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28.6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r>
                        <a:rPr lang="en-US" dirty="0" smtClean="0"/>
                        <a:t>18+</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31.5</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27.9</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21.0</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13.6</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8.3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6.1</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4.4</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6.5</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r>
                        <a:rPr lang="en-US" dirty="0" smtClean="0"/>
                        <a:t>--</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2.1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19.6</a:t>
                      </a:r>
                    </a:p>
                  </a:txBody>
                  <a:tcPr marL="9525" marR="9525" marT="9525" marB="0" anchor="ctr"/>
                </a:tc>
              </a:tr>
            </a:tbl>
          </a:graphicData>
        </a:graphic>
      </p:graphicFrame>
      <p:sp>
        <p:nvSpPr>
          <p:cNvPr id="4" name="TextBox 3"/>
          <p:cNvSpPr txBox="1"/>
          <p:nvPr/>
        </p:nvSpPr>
        <p:spPr>
          <a:xfrm>
            <a:off x="911470" y="5791200"/>
            <a:ext cx="7699130" cy="707886"/>
          </a:xfrm>
          <a:prstGeom prst="rect">
            <a:avLst/>
          </a:prstGeom>
          <a:noFill/>
        </p:spPr>
        <p:txBody>
          <a:bodyPr wrap="square" rtlCol="0">
            <a:spAutoFit/>
          </a:bodyPr>
          <a:lstStyle/>
          <a:p>
            <a:r>
              <a:rPr lang="en-US" sz="1000" b="1" dirty="0" smtClean="0"/>
              <a:t>Sources</a:t>
            </a:r>
            <a:r>
              <a:rPr lang="en-US" sz="1000" dirty="0" smtClean="0"/>
              <a:t>: National Center for Education Statistics, Digest of Education Statistics</a:t>
            </a:r>
            <a:r>
              <a:rPr lang="en-US" sz="1000" dirty="0"/>
              <a:t>; Integrated Public Use Microdata </a:t>
            </a:r>
            <a:r>
              <a:rPr lang="en-US" sz="1000" dirty="0" smtClean="0"/>
              <a:t>Series (IPUMS), </a:t>
            </a:r>
            <a:r>
              <a:rPr lang="en-US" sz="1000" dirty="0"/>
              <a:t>Current Population Survey: Version 4.0; </a:t>
            </a:r>
            <a:r>
              <a:rPr lang="en-US" sz="1000" dirty="0" smtClean="0"/>
              <a:t>Bureau of Labor Statistics, Current Population Survey; U.S. Centers for Disease Control and Prevention</a:t>
            </a:r>
            <a:r>
              <a:rPr lang="en-US" sz="1000" dirty="0"/>
              <a:t>, National </a:t>
            </a:r>
            <a:r>
              <a:rPr lang="en-US" sz="1000" dirty="0" smtClean="0"/>
              <a:t>Center for </a:t>
            </a:r>
            <a:r>
              <a:rPr lang="en-US" sz="1000" dirty="0"/>
              <a:t>Health </a:t>
            </a:r>
            <a:r>
              <a:rPr lang="en-US" sz="1000" dirty="0" smtClean="0"/>
              <a:t>Statistics and WONDER online database; </a:t>
            </a:r>
            <a:r>
              <a:rPr lang="en-US" sz="1000" dirty="0"/>
              <a:t>American Lung </a:t>
            </a:r>
            <a:r>
              <a:rPr lang="en-US" sz="1000" dirty="0" smtClean="0"/>
              <a:t>Association, Tobacco Trend Report; U.S. House </a:t>
            </a:r>
            <a:r>
              <a:rPr lang="en-US" sz="1000" dirty="0"/>
              <a:t>of Representatives, Women Representatives and Senators by Congress, 1917–Present</a:t>
            </a:r>
          </a:p>
        </p:txBody>
      </p:sp>
    </p:spTree>
    <p:extLst>
      <p:ext uri="{BB962C8B-B14F-4D97-AF65-F5344CB8AC3E}">
        <p14:creationId xmlns:p14="http://schemas.microsoft.com/office/powerpoint/2010/main" val="4110243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Index</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47808854"/>
              </p:ext>
            </p:extLst>
          </p:nvPr>
        </p:nvGraphicFramePr>
        <p:xfrm>
          <a:off x="1033459" y="1600200"/>
          <a:ext cx="6926473" cy="4450080"/>
        </p:xfrm>
        <a:graphic>
          <a:graphicData uri="http://schemas.openxmlformats.org/drawingml/2006/table">
            <a:tbl>
              <a:tblPr firstRow="1" bandRow="1">
                <a:tableStyleId>{073A0DAA-6AF3-43AB-8588-CEC1D06C72B9}</a:tableStyleId>
              </a:tblPr>
              <a:tblGrid>
                <a:gridCol w="3409405"/>
                <a:gridCol w="879267"/>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156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170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181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245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314</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74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82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44</a:t>
                      </a:r>
                    </a:p>
                  </a:txBody>
                  <a:tcPr marL="9525" marR="9525" marT="9525" marB="0" anchor="ct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155</a:t>
                      </a: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164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63</a:t>
                      </a: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157</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147</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124</a:t>
                      </a: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98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132</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148</a:t>
                      </a: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224</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576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933</a:t>
                      </a:r>
                    </a:p>
                  </a:txBody>
                  <a:tcPr marL="9525" marR="9525" marT="9525" marB="0" anchor="ctr"/>
                </a:tc>
              </a:tr>
              <a:tr h="370840">
                <a:tc>
                  <a:txBody>
                    <a:bodyPr/>
                    <a:lstStyle/>
                    <a:p>
                      <a:r>
                        <a:rPr lang="en-US" b="1" dirty="0" smtClean="0"/>
                        <a:t>INDEX (avg. of 10 measures)</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algn="r" fontAlgn="b"/>
                      <a:r>
                        <a:rPr lang="en-US" sz="1800" b="1" kern="1200" dirty="0">
                          <a:solidFill>
                            <a:schemeClr val="dk1"/>
                          </a:solidFill>
                          <a:latin typeface="+mn-lt"/>
                          <a:ea typeface="+mn-ea"/>
                          <a:cs typeface="+mn-cs"/>
                        </a:rPr>
                        <a:t>138</a:t>
                      </a:r>
                    </a:p>
                  </a:txBody>
                  <a:tcPr marL="9525" marR="9525" marT="9525" marB="0" anchor="ctr"/>
                </a:tc>
                <a:tc>
                  <a:txBody>
                    <a:bodyPr/>
                    <a:lstStyle/>
                    <a:p>
                      <a:pPr algn="r" fontAlgn="b"/>
                      <a:r>
                        <a:rPr lang="en-US" sz="1800" b="1" kern="1200" dirty="0">
                          <a:solidFill>
                            <a:schemeClr val="dk1"/>
                          </a:solidFill>
                          <a:latin typeface="+mn-lt"/>
                          <a:ea typeface="+mn-ea"/>
                          <a:cs typeface="+mn-cs"/>
                        </a:rPr>
                        <a:t>188</a:t>
                      </a:r>
                    </a:p>
                  </a:txBody>
                  <a:tcPr marL="9525" marR="9525" marT="9525" marB="0" anchor="ctr"/>
                </a:tc>
                <a:tc>
                  <a:txBody>
                    <a:bodyPr/>
                    <a:lstStyle/>
                    <a:p>
                      <a:pPr algn="r" fontAlgn="b"/>
                      <a:r>
                        <a:rPr lang="en-US" sz="1800" b="1" kern="1200" dirty="0">
                          <a:solidFill>
                            <a:schemeClr val="dk1"/>
                          </a:solidFill>
                          <a:latin typeface="+mn-lt"/>
                          <a:ea typeface="+mn-ea"/>
                          <a:cs typeface="+mn-cs"/>
                        </a:rPr>
                        <a:t>225</a:t>
                      </a:r>
                    </a:p>
                  </a:txBody>
                  <a:tcPr marL="9525" marR="9525" marT="9525" marB="0" anchor="ctr"/>
                </a:tc>
              </a:tr>
            </a:tbl>
          </a:graphicData>
        </a:graphic>
      </p:graphicFrame>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spTree>
    <p:extLst>
      <p:ext uri="{BB962C8B-B14F-4D97-AF65-F5344CB8AC3E}">
        <p14:creationId xmlns:p14="http://schemas.microsoft.com/office/powerpoint/2010/main" val="1458471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Grp="1"/>
          </p:cNvGraphicFramePr>
          <p:nvPr>
            <p:ph idx="1"/>
            <p:extLst>
              <p:ext uri="{D42A27DB-BD31-4B8C-83A1-F6EECF244321}">
                <p14:modId xmlns:p14="http://schemas.microsoft.com/office/powerpoint/2010/main" val="4270264467"/>
              </p:ext>
            </p:extLst>
          </p:nvPr>
        </p:nvGraphicFramePr>
        <p:xfrm>
          <a:off x="1033463" y="1600200"/>
          <a:ext cx="7805740" cy="4079240"/>
        </p:xfrm>
        <a:graphic>
          <a:graphicData uri="http://schemas.openxmlformats.org/drawingml/2006/table">
            <a:tbl>
              <a:tblPr firstRow="1" bandRow="1">
                <a:tableStyleId>{073A0DAA-6AF3-43AB-8588-CEC1D06C72B9}</a:tableStyleId>
              </a:tblPr>
              <a:tblGrid>
                <a:gridCol w="3409405"/>
                <a:gridCol w="879267"/>
                <a:gridCol w="879267"/>
                <a:gridCol w="879267"/>
                <a:gridCol w="879267"/>
                <a:gridCol w="879267"/>
              </a:tblGrid>
              <a:tr h="370840">
                <a:tc>
                  <a:txBody>
                    <a:bodyPr/>
                    <a:lstStyle/>
                    <a:p>
                      <a:r>
                        <a:rPr lang="en-US" dirty="0" smtClean="0"/>
                        <a:t>Indicator</a:t>
                      </a:r>
                      <a:endParaRPr lang="en-US" dirty="0"/>
                    </a:p>
                  </a:txBody>
                  <a:tcPr anchor="ctr"/>
                </a:tc>
                <a:tc>
                  <a:txBody>
                    <a:bodyPr/>
                    <a:lstStyle/>
                    <a:p>
                      <a:r>
                        <a:rPr lang="en-US" dirty="0" smtClean="0"/>
                        <a:t>Ages</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r>
                        <a:rPr lang="en-US" dirty="0" smtClean="0"/>
                        <a:t>16-24</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26.7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8.0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11.9</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21.6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29.3</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37.5</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65.0</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75.1</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82.4</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89.6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Poverty</a:t>
                      </a:r>
                      <a:endParaRPr lang="en-US" dirty="0"/>
                    </a:p>
                  </a:txBody>
                  <a:tcPr anchor="ctr"/>
                </a:tc>
                <a:tc>
                  <a:txBody>
                    <a:bodyPr/>
                    <a:lstStyle/>
                    <a:p>
                      <a:r>
                        <a:rPr lang="en-US" dirty="0" smtClean="0"/>
                        <a:t>30-34*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13.5</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16.7</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r>
                        <a:rPr lang="en-US" dirty="0" smtClean="0"/>
                        <a:t>15-19</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89.1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55.6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59.9</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39.7</a:t>
                      </a:r>
                    </a:p>
                  </a:txBody>
                  <a:tcPr marL="9525" marR="9525" marT="9525" marB="0" anchor="ctr"/>
                </a:tc>
              </a:tr>
              <a:tr h="370840">
                <a:tc>
                  <a:txBody>
                    <a:bodyPr/>
                    <a:lstStyle/>
                    <a:p>
                      <a:r>
                        <a:rPr lang="en-US" dirty="0" smtClean="0"/>
                        <a:t>Maternal Mortality</a:t>
                      </a:r>
                      <a:endParaRPr lang="en-US" dirty="0"/>
                    </a:p>
                  </a:txBody>
                  <a:tcPr anchor="ctr"/>
                </a:tc>
                <a:tc>
                  <a:txBody>
                    <a:bodyPr/>
                    <a:lstStyle/>
                    <a:p>
                      <a:r>
                        <a:rPr lang="en-US" dirty="0" smtClean="0"/>
                        <a:t>All</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20.9</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7.6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28.6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r>
                        <a:rPr lang="en-US" dirty="0" smtClean="0"/>
                        <a:t>18+</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31.5</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27.9</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21.0</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13.6</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8.3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6.1</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4.4</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r>
                        <a:rPr lang="en-US" dirty="0" smtClean="0"/>
                        <a:t>25-34</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6.5</a:t>
                      </a: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3.3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r>
                        <a:rPr lang="en-US" dirty="0" err="1" smtClean="0"/>
                        <a:t>n.a</a:t>
                      </a:r>
                      <a:r>
                        <a:rPr lang="en-US" dirty="0" smtClean="0"/>
                        <a:t>.</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2.1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19.6</a:t>
                      </a:r>
                    </a:p>
                  </a:txBody>
                  <a:tcPr marL="9525" marR="9525" marT="9525" marB="0" anchor="ctr"/>
                </a:tc>
              </a:tr>
            </a:tbl>
          </a:graphicData>
        </a:graphic>
      </p:graphicFrame>
      <p:sp>
        <p:nvSpPr>
          <p:cNvPr id="7" name="Title 6"/>
          <p:cNvSpPr>
            <a:spLocks noGrp="1"/>
          </p:cNvSpPr>
          <p:nvPr>
            <p:ph type="title"/>
          </p:nvPr>
        </p:nvSpPr>
        <p:spPr/>
        <p:txBody>
          <a:bodyPr/>
          <a:lstStyle/>
          <a:p>
            <a:r>
              <a:rPr lang="en-US" dirty="0" smtClean="0"/>
              <a:t>Progress Not Uniform</a:t>
            </a:r>
            <a:endParaRPr lang="en-US" dirty="0"/>
          </a:p>
        </p:txBody>
      </p:sp>
      <p:sp>
        <p:nvSpPr>
          <p:cNvPr id="4" name="Rounded Rectangle 3"/>
          <p:cNvSpPr/>
          <p:nvPr/>
        </p:nvSpPr>
        <p:spPr bwMode="auto">
          <a:xfrm>
            <a:off x="1047747" y="1981199"/>
            <a:ext cx="7805740" cy="1038227"/>
          </a:xfrm>
          <a:prstGeom prst="roundRect">
            <a:avLst/>
          </a:prstGeom>
          <a:solidFill>
            <a:srgbClr val="92D050">
              <a:alpha val="30000"/>
            </a:srgbClr>
          </a:solidFill>
          <a:ln w="22225" cap="flat" cmpd="sng" algn="ctr">
            <a:solidFill>
              <a:srgbClr val="5BBF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5" name="Rounded Rectangle 4"/>
          <p:cNvSpPr/>
          <p:nvPr/>
        </p:nvSpPr>
        <p:spPr bwMode="auto">
          <a:xfrm>
            <a:off x="1033460" y="3048000"/>
            <a:ext cx="7805740" cy="366713"/>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6" name="Rounded Rectangle 5"/>
          <p:cNvSpPr/>
          <p:nvPr/>
        </p:nvSpPr>
        <p:spPr bwMode="auto">
          <a:xfrm>
            <a:off x="1033458" y="3443286"/>
            <a:ext cx="7805740" cy="366713"/>
          </a:xfrm>
          <a:prstGeom prst="roundRect">
            <a:avLst/>
          </a:prstGeom>
          <a:solidFill>
            <a:srgbClr val="92D050">
              <a:alpha val="30000"/>
            </a:srgbClr>
          </a:solidFill>
          <a:ln w="22225" cap="flat" cmpd="sng" algn="ctr">
            <a:solidFill>
              <a:srgbClr val="5BBF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8" name="Rounded Rectangle 7"/>
          <p:cNvSpPr/>
          <p:nvPr/>
        </p:nvSpPr>
        <p:spPr bwMode="auto">
          <a:xfrm>
            <a:off x="1033460" y="4191000"/>
            <a:ext cx="7805740" cy="381000"/>
          </a:xfrm>
          <a:prstGeom prst="roundRect">
            <a:avLst/>
          </a:prstGeom>
          <a:solidFill>
            <a:srgbClr val="92D050">
              <a:alpha val="30000"/>
            </a:srgbClr>
          </a:solidFill>
          <a:ln w="22225" cap="flat" cmpd="sng" algn="ctr">
            <a:solidFill>
              <a:srgbClr val="5BBF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6248400" y="3810000"/>
            <a:ext cx="2590800" cy="366713"/>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1" name="Rounded Rectangle 10"/>
          <p:cNvSpPr/>
          <p:nvPr/>
        </p:nvSpPr>
        <p:spPr bwMode="auto">
          <a:xfrm>
            <a:off x="7162800" y="4586287"/>
            <a:ext cx="1676400" cy="366713"/>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2" name="Rounded Rectangle 11"/>
          <p:cNvSpPr/>
          <p:nvPr/>
        </p:nvSpPr>
        <p:spPr bwMode="auto">
          <a:xfrm>
            <a:off x="1033460" y="4967287"/>
            <a:ext cx="7805740" cy="712152"/>
          </a:xfrm>
          <a:prstGeom prst="roundRect">
            <a:avLst/>
          </a:prstGeom>
          <a:solidFill>
            <a:srgbClr val="92D050">
              <a:alpha val="30000"/>
            </a:srgbClr>
          </a:solidFill>
          <a:ln w="22225" cap="flat" cmpd="sng" algn="ctr">
            <a:solidFill>
              <a:srgbClr val="5BBF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71291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8" grpId="0" animBg="1"/>
      <p:bldP spid="8" grpId="1" animBg="1"/>
      <p:bldP spid="10" grpId="0" animBg="1"/>
      <p:bldP spid="11" grpId="0"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470" y="457200"/>
            <a:ext cx="7318131" cy="685800"/>
          </a:xfrm>
        </p:spPr>
        <p:txBody>
          <a:bodyPr/>
          <a:lstStyle/>
          <a:p>
            <a:r>
              <a:rPr lang="en-US" dirty="0" smtClean="0"/>
              <a:t>Sequential Indices</a:t>
            </a:r>
            <a:br>
              <a:rPr lang="en-US" dirty="0" smtClean="0"/>
            </a:br>
            <a:r>
              <a:rPr lang="en-US" sz="2800" dirty="0" smtClean="0"/>
              <a:t>WWII as Base (=100)</a:t>
            </a:r>
            <a:endParaRPr lang="en-US" sz="2800" dirty="0"/>
          </a:p>
        </p:txBody>
      </p:sp>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227677500"/>
              </p:ext>
            </p:extLst>
          </p:nvPr>
        </p:nvGraphicFramePr>
        <p:xfrm>
          <a:off x="1033463" y="1600200"/>
          <a:ext cx="6926473" cy="4450080"/>
        </p:xfrm>
        <a:graphic>
          <a:graphicData uri="http://schemas.openxmlformats.org/drawingml/2006/table">
            <a:tbl>
              <a:tblPr firstRow="1" bandRow="1">
                <a:tableStyleId>{073A0DAA-6AF3-43AB-8588-CEC1D06C72B9}</a:tableStyleId>
              </a:tblPr>
              <a:tblGrid>
                <a:gridCol w="3409405"/>
                <a:gridCol w="879267"/>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156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170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181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245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314</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74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82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44</a:t>
                      </a:r>
                    </a:p>
                  </a:txBody>
                  <a:tcPr marL="9525" marR="9525" marT="9525" marB="0" anchor="ct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155</a:t>
                      </a: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164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63</a:t>
                      </a: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157</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147</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124</a:t>
                      </a: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98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132</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148</a:t>
                      </a: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224</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576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933</a:t>
                      </a:r>
                    </a:p>
                  </a:txBody>
                  <a:tcPr marL="9525" marR="9525" marT="9525" marB="0" anchor="ct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algn="r" fontAlgn="b"/>
                      <a:r>
                        <a:rPr lang="en-US" sz="1800" b="1" kern="1200" dirty="0">
                          <a:solidFill>
                            <a:schemeClr val="dk1"/>
                          </a:solidFill>
                          <a:latin typeface="+mn-lt"/>
                          <a:ea typeface="+mn-ea"/>
                          <a:cs typeface="+mn-cs"/>
                        </a:rPr>
                        <a:t>138</a:t>
                      </a:r>
                    </a:p>
                  </a:txBody>
                  <a:tcPr marL="9525" marR="9525" marT="9525" marB="0" anchor="ctr"/>
                </a:tc>
                <a:tc>
                  <a:txBody>
                    <a:bodyPr/>
                    <a:lstStyle/>
                    <a:p>
                      <a:pPr algn="r" fontAlgn="b"/>
                      <a:r>
                        <a:rPr lang="en-US" sz="1800" b="1" kern="1200" dirty="0">
                          <a:solidFill>
                            <a:schemeClr val="dk1"/>
                          </a:solidFill>
                          <a:latin typeface="+mn-lt"/>
                          <a:ea typeface="+mn-ea"/>
                          <a:cs typeface="+mn-cs"/>
                        </a:rPr>
                        <a:t>188</a:t>
                      </a:r>
                    </a:p>
                  </a:txBody>
                  <a:tcPr marL="9525" marR="9525" marT="9525" marB="0" anchor="ctr"/>
                </a:tc>
                <a:tc>
                  <a:txBody>
                    <a:bodyPr/>
                    <a:lstStyle/>
                    <a:p>
                      <a:pPr algn="r" fontAlgn="b"/>
                      <a:r>
                        <a:rPr lang="en-US" sz="1800" b="1" kern="1200" dirty="0">
                          <a:solidFill>
                            <a:schemeClr val="dk1"/>
                          </a:solidFill>
                          <a:latin typeface="+mn-lt"/>
                          <a:ea typeface="+mn-ea"/>
                          <a:cs typeface="+mn-cs"/>
                        </a:rPr>
                        <a:t>225</a:t>
                      </a:r>
                    </a:p>
                  </a:txBody>
                  <a:tcPr marL="9525" marR="9525" marT="9525" marB="0" anchor="ctr"/>
                </a:tc>
              </a:tr>
            </a:tbl>
          </a:graphicData>
        </a:graphic>
      </p:graphicFrame>
    </p:spTree>
    <p:extLst>
      <p:ext uri="{BB962C8B-B14F-4D97-AF65-F5344CB8AC3E}">
        <p14:creationId xmlns:p14="http://schemas.microsoft.com/office/powerpoint/2010/main" val="1062164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8"/>
          <p:cNvGraphicFramePr>
            <a:graphicFrameLocks noGrp="1"/>
          </p:cNvGraphicFramePr>
          <p:nvPr>
            <p:ph idx="1"/>
            <p:extLst>
              <p:ext uri="{D42A27DB-BD31-4B8C-83A1-F6EECF244321}">
                <p14:modId xmlns:p14="http://schemas.microsoft.com/office/powerpoint/2010/main" val="4217232124"/>
              </p:ext>
            </p:extLst>
          </p:nvPr>
        </p:nvGraphicFramePr>
        <p:xfrm>
          <a:off x="1033463" y="1600200"/>
          <a:ext cx="6047206" cy="4450080"/>
        </p:xfrm>
        <a:graphic>
          <a:graphicData uri="http://schemas.openxmlformats.org/drawingml/2006/table">
            <a:tbl>
              <a:tblPr firstRow="1" bandRow="1">
                <a:tableStyleId>{073A0DAA-6AF3-43AB-8588-CEC1D06C72B9}</a:tableStyleId>
              </a:tblPr>
              <a:tblGrid>
                <a:gridCol w="3409405"/>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119</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145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174</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110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119</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76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92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129</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a:t>
                      </a:r>
                      <a:r>
                        <a:rPr lang="en-US" sz="1800" kern="1200" dirty="0" smtClean="0">
                          <a:solidFill>
                            <a:schemeClr val="dk1"/>
                          </a:solidFill>
                          <a:latin typeface="+mn-lt"/>
                          <a:ea typeface="+mn-ea"/>
                          <a:cs typeface="+mn-cs"/>
                        </a:rPr>
                        <a:t>176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125</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151</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95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148</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257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417</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127</a:t>
                      </a:r>
                      <a:endParaRPr lang="en-US" sz="18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128</a:t>
                      </a:r>
                      <a:endParaRPr lang="en-US" sz="1800" b="1" kern="1200" dirty="0">
                        <a:solidFill>
                          <a:schemeClr val="dk1"/>
                        </a:solidFill>
                        <a:latin typeface="+mn-lt"/>
                        <a:ea typeface="+mn-ea"/>
                        <a:cs typeface="+mn-cs"/>
                      </a:endParaRPr>
                    </a:p>
                  </a:txBody>
                  <a:tcPr marL="9525" marR="9525" marT="9525" marB="0" anchor="ctr"/>
                </a:tc>
              </a:tr>
            </a:tbl>
          </a:graphicData>
        </a:graphic>
      </p:graphicFrame>
      <p:sp>
        <p:nvSpPr>
          <p:cNvPr id="3" name="Title 2"/>
          <p:cNvSpPr>
            <a:spLocks noGrp="1"/>
          </p:cNvSpPr>
          <p:nvPr>
            <p:ph type="title"/>
          </p:nvPr>
        </p:nvSpPr>
        <p:spPr>
          <a:xfrm>
            <a:off x="911470" y="457200"/>
            <a:ext cx="7318131" cy="685800"/>
          </a:xfrm>
        </p:spPr>
        <p:txBody>
          <a:bodyPr/>
          <a:lstStyle/>
          <a:p>
            <a:r>
              <a:rPr lang="en-US" dirty="0"/>
              <a:t>Sequential Indices</a:t>
            </a:r>
            <a:br>
              <a:rPr lang="en-US" dirty="0"/>
            </a:br>
            <a:r>
              <a:rPr lang="en-US" sz="2800" dirty="0" smtClean="0"/>
              <a:t>Baby Boom as </a:t>
            </a:r>
            <a:r>
              <a:rPr lang="en-US" sz="2800" dirty="0"/>
              <a:t>Base (=100)</a:t>
            </a:r>
            <a:endParaRPr lang="en-US" b="0" dirty="0"/>
          </a:p>
        </p:txBody>
      </p:sp>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spTree>
    <p:extLst>
      <p:ext uri="{BB962C8B-B14F-4D97-AF65-F5344CB8AC3E}">
        <p14:creationId xmlns:p14="http://schemas.microsoft.com/office/powerpoint/2010/main" val="3078550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470" y="457200"/>
            <a:ext cx="7318131" cy="685800"/>
          </a:xfrm>
        </p:spPr>
        <p:txBody>
          <a:bodyPr/>
          <a:lstStyle/>
          <a:p>
            <a:r>
              <a:rPr lang="en-US" dirty="0"/>
              <a:t>Sequential Indices</a:t>
            </a:r>
            <a:br>
              <a:rPr lang="en-US" dirty="0"/>
            </a:br>
            <a:r>
              <a:rPr lang="en-US" sz="2800" dirty="0" smtClean="0"/>
              <a:t>Generation X as </a:t>
            </a:r>
            <a:r>
              <a:rPr lang="en-US" sz="2800" dirty="0"/>
              <a:t>Base (=100)</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3133573"/>
              </p:ext>
            </p:extLst>
          </p:nvPr>
        </p:nvGraphicFramePr>
        <p:xfrm>
          <a:off x="1033459" y="1600200"/>
          <a:ext cx="5167939" cy="4450080"/>
        </p:xfrm>
        <a:graphic>
          <a:graphicData uri="http://schemas.openxmlformats.org/drawingml/2006/table">
            <a:tbl>
              <a:tblPr firstRow="1" bandRow="1">
                <a:tableStyleId>{073A0DAA-6AF3-43AB-8588-CEC1D06C72B9}</a:tableStyleId>
              </a:tblPr>
              <a:tblGrid>
                <a:gridCol w="3409405"/>
                <a:gridCol w="879267"/>
                <a:gridCol w="879267"/>
              </a:tblGrid>
              <a:tr h="370840">
                <a:tc>
                  <a:txBody>
                    <a:bodyPr/>
                    <a:lstStyle/>
                    <a:p>
                      <a:r>
                        <a:rPr lang="en-US" dirty="0" smtClean="0"/>
                        <a:t>Indicator</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132</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128</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109</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68</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134</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a:t>
                      </a:r>
                      <a:r>
                        <a:rPr lang="en-US" sz="1800" kern="1200" dirty="0" smtClean="0">
                          <a:solidFill>
                            <a:schemeClr val="dk1"/>
                          </a:solidFill>
                          <a:latin typeface="+mn-lt"/>
                          <a:ea typeface="+mn-ea"/>
                          <a:cs typeface="+mn-cs"/>
                        </a:rPr>
                        <a:t>80</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57</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162</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97</a:t>
                      </a:r>
                      <a:endParaRPr lang="en-US" sz="1800" b="1" kern="1200" dirty="0">
                        <a:solidFill>
                          <a:schemeClr val="dk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1243458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470" y="457200"/>
            <a:ext cx="7318131" cy="685800"/>
          </a:xfrm>
        </p:spPr>
        <p:txBody>
          <a:bodyPr/>
          <a:lstStyle/>
          <a:p>
            <a:r>
              <a:rPr lang="en-US" dirty="0" smtClean="0"/>
              <a:t>Sequential Indices</a:t>
            </a:r>
            <a:br>
              <a:rPr lang="en-US" dirty="0" smtClean="0"/>
            </a:br>
            <a:r>
              <a:rPr lang="en-US" sz="2800" dirty="0" smtClean="0"/>
              <a:t>Prior Generation is Base (=100)</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46978129"/>
              </p:ext>
            </p:extLst>
          </p:nvPr>
        </p:nvGraphicFramePr>
        <p:xfrm>
          <a:off x="1033459" y="1600200"/>
          <a:ext cx="6047206" cy="4450080"/>
        </p:xfrm>
        <a:graphic>
          <a:graphicData uri="http://schemas.openxmlformats.org/drawingml/2006/table">
            <a:tbl>
              <a:tblPr firstRow="1" bandRow="1">
                <a:tableStyleId>{073A0DAA-6AF3-43AB-8588-CEC1D06C72B9}</a:tableStyleId>
              </a:tblPr>
              <a:tblGrid>
                <a:gridCol w="3409405"/>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146</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119</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132</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182</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128</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116</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110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109</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74</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68</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138</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92</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134</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164</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66</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a:t>
                      </a:r>
                      <a:r>
                        <a:rPr lang="en-US" sz="1800" kern="1200" dirty="0" smtClean="0">
                          <a:solidFill>
                            <a:schemeClr val="dk1"/>
                          </a:solidFill>
                          <a:latin typeface="+mn-lt"/>
                          <a:ea typeface="+mn-ea"/>
                          <a:cs typeface="+mn-cs"/>
                        </a:rPr>
                        <a:t>80</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111</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125</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128</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57</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98</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133</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123</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b="0" kern="1200" dirty="0" smtClean="0">
                          <a:solidFill>
                            <a:schemeClr val="dk1"/>
                          </a:solidFill>
                          <a:latin typeface="+mn-lt"/>
                          <a:ea typeface="+mn-ea"/>
                          <a:cs typeface="+mn-cs"/>
                        </a:rPr>
                        <a:t>224</a:t>
                      </a:r>
                      <a:endParaRPr lang="en-US" sz="1800" b="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257</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162</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138</a:t>
                      </a:r>
                      <a:endParaRPr lang="en-US" sz="18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127</a:t>
                      </a:r>
                      <a:endParaRPr lang="en-US" sz="1800" b="1"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97</a:t>
                      </a:r>
                      <a:endParaRPr lang="en-US" sz="1800" b="1" kern="1200" dirty="0">
                        <a:solidFill>
                          <a:schemeClr val="dk1"/>
                        </a:solidFill>
                        <a:latin typeface="+mn-lt"/>
                        <a:ea typeface="+mn-ea"/>
                        <a:cs typeface="+mn-cs"/>
                      </a:endParaRPr>
                    </a:p>
                  </a:txBody>
                  <a:tcPr marL="9525" marR="9525" marT="9525" marB="0" anchor="ctr"/>
                </a:tc>
              </a:tr>
            </a:tbl>
          </a:graphicData>
        </a:graphic>
      </p:graphicFrame>
      <p:sp>
        <p:nvSpPr>
          <p:cNvPr id="2" name="Oval 1"/>
          <p:cNvSpPr/>
          <p:nvPr/>
        </p:nvSpPr>
        <p:spPr bwMode="auto">
          <a:xfrm>
            <a:off x="6553200" y="5580529"/>
            <a:ext cx="797132" cy="609600"/>
          </a:xfrm>
          <a:prstGeom prst="ellipse">
            <a:avLst/>
          </a:prstGeom>
          <a:noFill/>
          <a:ln w="57150" cap="flat" cmpd="sng" algn="ctr">
            <a:solidFill>
              <a:srgbClr val="E96D1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2497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May exclude some important indicators of women’s well-being</a:t>
            </a:r>
          </a:p>
          <a:p>
            <a:r>
              <a:rPr lang="en-US" dirty="0" smtClean="0"/>
              <a:t>Does not account for intersectionality</a:t>
            </a:r>
          </a:p>
          <a:p>
            <a:pPr lvl="1"/>
            <a:r>
              <a:rPr lang="en-US" dirty="0" smtClean="0"/>
              <a:t>Historical race/ethnic data (when avail.) not comparable over time</a:t>
            </a:r>
          </a:p>
          <a:p>
            <a:r>
              <a:rPr lang="en-US" dirty="0" smtClean="0"/>
              <a:t>Year selected may influence results</a:t>
            </a:r>
          </a:p>
          <a:p>
            <a:pPr lvl="1"/>
            <a:r>
              <a:rPr lang="en-US" dirty="0" smtClean="0"/>
              <a:t>Mitigation strategies:</a:t>
            </a:r>
          </a:p>
          <a:p>
            <a:pPr lvl="2"/>
            <a:r>
              <a:rPr lang="en-US" dirty="0" smtClean="0"/>
              <a:t>Select indicators with steady trend</a:t>
            </a:r>
          </a:p>
          <a:p>
            <a:pPr lvl="2"/>
            <a:r>
              <a:rPr lang="en-US" dirty="0" smtClean="0"/>
              <a:t>Multi-year average</a:t>
            </a:r>
          </a:p>
          <a:p>
            <a:r>
              <a:rPr lang="en-US" dirty="0" smtClean="0"/>
              <a:t>Percent change sensitive to starting value</a:t>
            </a:r>
            <a:endParaRPr lang="en-US" dirty="0"/>
          </a:p>
        </p:txBody>
      </p:sp>
    </p:spTree>
    <p:extLst>
      <p:ext uri="{BB962C8B-B14F-4D97-AF65-F5344CB8AC3E}">
        <p14:creationId xmlns:p14="http://schemas.microsoft.com/office/powerpoint/2010/main" val="3445392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5565529" cy="685800"/>
          </a:xfrm>
        </p:spPr>
        <p:txBody>
          <a:bodyPr/>
          <a:lstStyle/>
          <a:p>
            <a:r>
              <a:rPr lang="en-US" dirty="0" smtClean="0"/>
              <a:t>Index</a:t>
            </a:r>
            <a:r>
              <a:rPr lang="en-US" dirty="0"/>
              <a:t> </a:t>
            </a:r>
            <a:r>
              <a:rPr lang="en-US" dirty="0" smtClean="0"/>
              <a:t>Concept</a:t>
            </a:r>
            <a:endParaRPr lang="en-US" dirty="0"/>
          </a:p>
        </p:txBody>
      </p:sp>
      <p:sp>
        <p:nvSpPr>
          <p:cNvPr id="4" name="Text Placeholder 3"/>
          <p:cNvSpPr>
            <a:spLocks noGrp="1"/>
          </p:cNvSpPr>
          <p:nvPr>
            <p:ph type="body" sz="quarter" idx="10"/>
          </p:nvPr>
        </p:nvSpPr>
        <p:spPr/>
        <p:txBody>
          <a:bodyPr/>
          <a:lstStyle/>
          <a:p>
            <a:r>
              <a:rPr lang="en-US" dirty="0"/>
              <a:t>S</a:t>
            </a:r>
            <a:r>
              <a:rPr lang="en-US" dirty="0" smtClean="0"/>
              <a:t>ingle measure helps identify overall trend</a:t>
            </a:r>
          </a:p>
          <a:p>
            <a:r>
              <a:rPr lang="en-US" dirty="0" smtClean="0"/>
              <a:t>Index components show detail</a:t>
            </a:r>
          </a:p>
          <a:p>
            <a:endParaRPr lang="en-US" dirty="0" smtClean="0"/>
          </a:p>
          <a:p>
            <a:r>
              <a:rPr lang="en-US" dirty="0" smtClean="0"/>
              <a:t>Age, period, and cohort all matter</a:t>
            </a:r>
          </a:p>
          <a:p>
            <a:r>
              <a:rPr lang="en-US" dirty="0" smtClean="0"/>
              <a:t>To focus on cohort, we select:</a:t>
            </a:r>
          </a:p>
          <a:p>
            <a:pPr lvl="1"/>
            <a:r>
              <a:rPr lang="en-US" dirty="0" smtClean="0"/>
              <a:t>Age(s) to reflect life stage</a:t>
            </a:r>
          </a:p>
          <a:p>
            <a:pPr lvl="1"/>
            <a:r>
              <a:rPr lang="en-US" dirty="0" smtClean="0"/>
              <a:t>Year(s) to represent cohort at age/stage</a:t>
            </a:r>
            <a:endParaRPr lang="en-US" dirty="0"/>
          </a:p>
        </p:txBody>
      </p:sp>
    </p:spTree>
    <p:extLst>
      <p:ext uri="{BB962C8B-B14F-4D97-AF65-F5344CB8AC3E}">
        <p14:creationId xmlns:p14="http://schemas.microsoft.com/office/powerpoint/2010/main" val="324493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Index</a:t>
            </a:r>
            <a:endParaRPr lang="en-US"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635505981"/>
              </p:ext>
            </p:extLst>
          </p:nvPr>
        </p:nvGraphicFramePr>
        <p:xfrm>
          <a:off x="1033463" y="1600200"/>
          <a:ext cx="6926473" cy="4450080"/>
        </p:xfrm>
        <a:graphic>
          <a:graphicData uri="http://schemas.openxmlformats.org/drawingml/2006/table">
            <a:tbl>
              <a:tblPr firstRow="1" bandRow="1">
                <a:tableStyleId>{073A0DAA-6AF3-43AB-8588-CEC1D06C72B9}</a:tableStyleId>
              </a:tblPr>
              <a:tblGrid>
                <a:gridCol w="3409405"/>
                <a:gridCol w="879267"/>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156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170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181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245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314</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74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82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44</a:t>
                      </a:r>
                    </a:p>
                  </a:txBody>
                  <a:tcPr marL="9525" marR="9525" marT="9525" marB="0" anchor="ctr">
                    <a:solidFill>
                      <a:srgbClr val="E96D1F"/>
                    </a:solidFill>
                  </a:tcP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155</a:t>
                      </a: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164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63</a:t>
                      </a: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157</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147</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124</a:t>
                      </a: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98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132</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148</a:t>
                      </a: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224</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576</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933</a:t>
                      </a:r>
                    </a:p>
                  </a:txBody>
                  <a:tcPr marL="9525" marR="9525" marT="9525" marB="0" anchor="ctr">
                    <a:solidFill>
                      <a:srgbClr val="5BBF21"/>
                    </a:solidFill>
                  </a:tcP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algn="r" fontAlgn="b"/>
                      <a:r>
                        <a:rPr lang="en-US" sz="1800" b="1" kern="1200" dirty="0">
                          <a:solidFill>
                            <a:schemeClr val="dk1"/>
                          </a:solidFill>
                          <a:latin typeface="+mn-lt"/>
                          <a:ea typeface="+mn-ea"/>
                          <a:cs typeface="+mn-cs"/>
                        </a:rPr>
                        <a:t>138</a:t>
                      </a:r>
                    </a:p>
                  </a:txBody>
                  <a:tcPr marL="9525" marR="9525" marT="9525" marB="0" anchor="ctr"/>
                </a:tc>
                <a:tc>
                  <a:txBody>
                    <a:bodyPr/>
                    <a:lstStyle/>
                    <a:p>
                      <a:pPr algn="r" fontAlgn="b"/>
                      <a:r>
                        <a:rPr lang="en-US" sz="1800" b="1" kern="1200" dirty="0">
                          <a:solidFill>
                            <a:schemeClr val="dk1"/>
                          </a:solidFill>
                          <a:latin typeface="+mn-lt"/>
                          <a:ea typeface="+mn-ea"/>
                          <a:cs typeface="+mn-cs"/>
                        </a:rPr>
                        <a:t>188</a:t>
                      </a:r>
                    </a:p>
                  </a:txBody>
                  <a:tcPr marL="9525" marR="9525" marT="9525" marB="0" anchor="ctr"/>
                </a:tc>
                <a:tc>
                  <a:txBody>
                    <a:bodyPr/>
                    <a:lstStyle/>
                    <a:p>
                      <a:pPr algn="r" fontAlgn="b"/>
                      <a:r>
                        <a:rPr lang="en-US" sz="1800" b="1" kern="1200" dirty="0">
                          <a:solidFill>
                            <a:schemeClr val="dk1"/>
                          </a:solidFill>
                          <a:latin typeface="+mn-lt"/>
                          <a:ea typeface="+mn-ea"/>
                          <a:cs typeface="+mn-cs"/>
                        </a:rPr>
                        <a:t>225</a:t>
                      </a:r>
                    </a:p>
                  </a:txBody>
                  <a:tcPr marL="9525" marR="9525" marT="9525" marB="0" anchor="ctr"/>
                </a:tc>
              </a:tr>
            </a:tbl>
          </a:graphicData>
        </a:graphic>
      </p:graphicFrame>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spTree>
    <p:extLst>
      <p:ext uri="{BB962C8B-B14F-4D97-AF65-F5344CB8AC3E}">
        <p14:creationId xmlns:p14="http://schemas.microsoft.com/office/powerpoint/2010/main" val="1314447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Index</a:t>
            </a:r>
            <a:endParaRPr lang="en-US"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073259384"/>
              </p:ext>
            </p:extLst>
          </p:nvPr>
        </p:nvGraphicFramePr>
        <p:xfrm>
          <a:off x="1033463" y="1600200"/>
          <a:ext cx="6926473" cy="4450080"/>
        </p:xfrm>
        <a:graphic>
          <a:graphicData uri="http://schemas.openxmlformats.org/drawingml/2006/table">
            <a:tbl>
              <a:tblPr firstRow="1" bandRow="1">
                <a:tableStyleId>{073A0DAA-6AF3-43AB-8588-CEC1D06C72B9}</a:tableStyleId>
              </a:tblPr>
              <a:tblGrid>
                <a:gridCol w="3409405"/>
                <a:gridCol w="879267"/>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156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170</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181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245</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314</a:t>
                      </a:r>
                    </a:p>
                  </a:txBody>
                  <a:tcPr marL="9525" marR="9525" marT="9525" marB="0" anchor="ctr">
                    <a:solidFill>
                      <a:srgbClr val="5BBF21"/>
                    </a:solidFill>
                  </a:tcP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116</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74</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82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44</a:t>
                      </a:r>
                    </a:p>
                  </a:txBody>
                  <a:tcPr marL="9525" marR="9525" marT="9525" marB="0" anchor="ctr">
                    <a:solidFill>
                      <a:srgbClr val="E96D1F"/>
                    </a:solidFill>
                  </a:tcP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155</a:t>
                      </a:r>
                    </a:p>
                  </a:txBody>
                  <a:tcPr marL="9525" marR="9525" marT="9525" marB="0" anchor="ct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164</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151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63</a:t>
                      </a:r>
                    </a:p>
                  </a:txBody>
                  <a:tcPr marL="9525" marR="9525" marT="9525" marB="0" anchor="ct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157</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124</a:t>
                      </a: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98</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132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148</a:t>
                      </a:r>
                    </a:p>
                  </a:txBody>
                  <a:tcPr marL="9525" marR="9525" marT="9525" marB="0" anchor="ctr"/>
                </a:tc>
              </a:tr>
              <a:tr h="370840">
                <a:tc>
                  <a:txBody>
                    <a:bodyPr/>
                    <a:lstStyle/>
                    <a:p>
                      <a:r>
                        <a:rPr lang="en-US" strike="sngStrike" dirty="0" smtClean="0"/>
                        <a:t>Congressional Representation</a:t>
                      </a:r>
                      <a:endParaRPr lang="en-US" strike="sngStrike" dirty="0"/>
                    </a:p>
                  </a:txBody>
                  <a:tcPr anchor="ctr"/>
                </a:tc>
                <a:tc>
                  <a:txBody>
                    <a:bodyPr/>
                    <a:lstStyle/>
                    <a:p>
                      <a:pPr marL="0" algn="r" defTabSz="914400" rtl="0" eaLnBrk="1" fontAlgn="b" latinLnBrk="0" hangingPunct="1"/>
                      <a:endParaRPr lang="en-US" sz="1800" kern="120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endParaRPr lang="en-US" sz="1800" kern="120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endParaRPr lang="en-US" sz="1800" kern="1200" dirty="0">
                        <a:solidFill>
                          <a:schemeClr val="dk1"/>
                        </a:solidFill>
                        <a:latin typeface="+mn-lt"/>
                        <a:ea typeface="+mn-ea"/>
                        <a:cs typeface="+mn-cs"/>
                      </a:endParaRPr>
                    </a:p>
                  </a:txBody>
                  <a:tcPr marL="9525" marR="9525" marT="9525" marB="0" anchor="ctr">
                    <a:solidFill>
                      <a:schemeClr val="bg1"/>
                    </a:solidFill>
                  </a:tcP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b="1" kern="1200" dirty="0">
                          <a:solidFill>
                            <a:schemeClr val="dk1"/>
                          </a:solidFill>
                          <a:latin typeface="+mn-lt"/>
                          <a:ea typeface="+mn-ea"/>
                          <a:cs typeface="+mn-cs"/>
                        </a:rPr>
                        <a:t>128</a:t>
                      </a:r>
                    </a:p>
                  </a:txBody>
                  <a:tcPr marL="9525" marR="9525" marT="9525" marB="0" anchor="ctr"/>
                </a:tc>
                <a:tc>
                  <a:txBody>
                    <a:bodyPr/>
                    <a:lstStyle/>
                    <a:p>
                      <a:pPr marL="0" algn="r" defTabSz="914400" rtl="0" eaLnBrk="1" fontAlgn="b" latinLnBrk="0" hangingPunct="1"/>
                      <a:r>
                        <a:rPr lang="en-US" sz="1800" b="1" kern="1200" dirty="0">
                          <a:solidFill>
                            <a:schemeClr val="dk1"/>
                          </a:solidFill>
                          <a:latin typeface="+mn-lt"/>
                          <a:ea typeface="+mn-ea"/>
                          <a:cs typeface="+mn-cs"/>
                        </a:rPr>
                        <a:t>145</a:t>
                      </a:r>
                    </a:p>
                  </a:txBody>
                  <a:tcPr marL="9525" marR="9525" marT="9525" marB="0" anchor="ctr"/>
                </a:tc>
                <a:tc>
                  <a:txBody>
                    <a:bodyPr/>
                    <a:lstStyle/>
                    <a:p>
                      <a:pPr marL="0" algn="r" defTabSz="914400" rtl="0" eaLnBrk="1" fontAlgn="b" latinLnBrk="0" hangingPunct="1"/>
                      <a:r>
                        <a:rPr lang="en-US" sz="1800" b="1" kern="1200" dirty="0">
                          <a:solidFill>
                            <a:schemeClr val="dk1"/>
                          </a:solidFill>
                          <a:latin typeface="+mn-lt"/>
                          <a:ea typeface="+mn-ea"/>
                          <a:cs typeface="+mn-cs"/>
                        </a:rPr>
                        <a:t>146</a:t>
                      </a:r>
                    </a:p>
                  </a:txBody>
                  <a:tcPr marL="9525" marR="9525" marT="9525" marB="0" anchor="ctr"/>
                </a:tc>
              </a:tr>
            </a:tbl>
          </a:graphicData>
        </a:graphic>
      </p:graphicFrame>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sp>
        <p:nvSpPr>
          <p:cNvPr id="6" name="Oval 5"/>
          <p:cNvSpPr/>
          <p:nvPr/>
        </p:nvSpPr>
        <p:spPr bwMode="auto">
          <a:xfrm>
            <a:off x="6400800" y="5580529"/>
            <a:ext cx="1676400" cy="609600"/>
          </a:xfrm>
          <a:prstGeom prst="ellipse">
            <a:avLst/>
          </a:prstGeom>
          <a:noFill/>
          <a:ln w="57150" cap="flat" cmpd="sng" algn="ctr">
            <a:solidFill>
              <a:srgbClr val="E96D1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1967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470" y="457200"/>
            <a:ext cx="7318131" cy="685800"/>
          </a:xfrm>
        </p:spPr>
        <p:txBody>
          <a:bodyPr/>
          <a:lstStyle/>
          <a:p>
            <a:r>
              <a:rPr lang="en-US" dirty="0" smtClean="0"/>
              <a:t>The Index</a:t>
            </a:r>
            <a:br>
              <a:rPr lang="en-US" dirty="0" smtClean="0"/>
            </a:br>
            <a:r>
              <a:rPr lang="en-US" sz="2800" dirty="0" smtClean="0"/>
              <a:t>Point change alternative</a:t>
            </a:r>
            <a:endParaRPr lang="en-US" sz="2800"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2386305852"/>
              </p:ext>
            </p:extLst>
          </p:nvPr>
        </p:nvGraphicFramePr>
        <p:xfrm>
          <a:off x="1033463" y="1600200"/>
          <a:ext cx="6926473" cy="4450080"/>
        </p:xfrm>
        <a:graphic>
          <a:graphicData uri="http://schemas.openxmlformats.org/drawingml/2006/table">
            <a:tbl>
              <a:tblPr firstRow="1" bandRow="1">
                <a:tableStyleId>{073A0DAA-6AF3-43AB-8588-CEC1D06C72B9}</a:tableStyleId>
              </a:tblPr>
              <a:tblGrid>
                <a:gridCol w="3409405"/>
                <a:gridCol w="879267"/>
                <a:gridCol w="879267"/>
                <a:gridCol w="879267"/>
                <a:gridCol w="879267"/>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112</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115</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119</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110</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126</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110</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117</a:t>
                      </a: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125</a:t>
                      </a:r>
                    </a:p>
                  </a:txBody>
                  <a:tcPr marL="9525" marR="9525" marT="9525" marB="0" anchor="ctr"/>
                </a:tc>
              </a:tr>
              <a:tr h="370840">
                <a:tc>
                  <a:txBody>
                    <a:bodyPr/>
                    <a:lstStyle/>
                    <a:p>
                      <a:r>
                        <a:rPr lang="en-US" dirty="0" smtClean="0"/>
                        <a:t>Poverty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97</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98</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94</a:t>
                      </a:r>
                    </a:p>
                  </a:txBody>
                  <a:tcPr marL="9525" marR="9525" marT="9525" marB="0" anchor="ctr">
                    <a:solidFill>
                      <a:srgbClr val="E96D1F"/>
                    </a:solidFill>
                  </a:tcPr>
                </a:tc>
              </a:tr>
              <a:tr h="370840">
                <a:tc>
                  <a:txBody>
                    <a:bodyPr/>
                    <a:lstStyle/>
                    <a:p>
                      <a:r>
                        <a:rPr lang="en-US" dirty="0" smtClean="0"/>
                        <a:t>Teen Birth</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134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129</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149</a:t>
                      </a:r>
                    </a:p>
                  </a:txBody>
                  <a:tcPr marL="9525" marR="9525" marT="9525" marB="0" anchor="ctr">
                    <a:solidFill>
                      <a:srgbClr val="5BBF21"/>
                    </a:solidFill>
                  </a:tcPr>
                </a:tc>
              </a:tr>
              <a:tr h="370840">
                <a:tc>
                  <a:txBody>
                    <a:bodyPr/>
                    <a:lstStyle/>
                    <a:p>
                      <a:r>
                        <a:rPr lang="en-US" dirty="0" smtClean="0"/>
                        <a:t>Maternal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113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92</a:t>
                      </a:r>
                    </a:p>
                  </a:txBody>
                  <a:tcPr marL="9525" marR="9525" marT="9525" marB="0" anchor="ctr">
                    <a:solidFill>
                      <a:srgbClr val="E96D1F"/>
                    </a:solidFill>
                  </a:tcPr>
                </a:tc>
              </a:tr>
              <a:tr h="370840">
                <a:tc>
                  <a:txBody>
                    <a:bodyPr/>
                    <a:lstStyle/>
                    <a:p>
                      <a:r>
                        <a:rPr lang="en-US" dirty="0" smtClean="0"/>
                        <a:t>Smoking</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104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111</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118</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102</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104</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102</a:t>
                      </a: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100</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102</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103</a:t>
                      </a: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marL="0" algn="r" defTabSz="914400" rtl="0" eaLnBrk="1" fontAlgn="b" latinLnBrk="0" hangingPunct="1"/>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800" kern="1200">
                          <a:solidFill>
                            <a:schemeClr val="dk1"/>
                          </a:solidFill>
                          <a:latin typeface="+mn-lt"/>
                          <a:ea typeface="+mn-ea"/>
                          <a:cs typeface="+mn-cs"/>
                        </a:rPr>
                        <a:t>103</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110</a:t>
                      </a:r>
                    </a:p>
                  </a:txBody>
                  <a:tcPr marL="9525" marR="9525" marT="9525" marB="0" anchor="ctr"/>
                </a:tc>
                <a:tc>
                  <a:txBody>
                    <a:bodyPr/>
                    <a:lstStyle/>
                    <a:p>
                      <a:pPr marL="0" algn="r" defTabSz="914400" rtl="0" eaLnBrk="1" fontAlgn="b" latinLnBrk="0" hangingPunct="1"/>
                      <a:r>
                        <a:rPr lang="en-US" sz="1800" kern="1200" dirty="0">
                          <a:solidFill>
                            <a:schemeClr val="dk1"/>
                          </a:solidFill>
                          <a:latin typeface="+mn-lt"/>
                          <a:ea typeface="+mn-ea"/>
                          <a:cs typeface="+mn-cs"/>
                        </a:rPr>
                        <a:t>118</a:t>
                      </a:r>
                    </a:p>
                  </a:txBody>
                  <a:tcPr marL="9525" marR="9525" marT="9525" marB="0" anchor="ctr">
                    <a:solidFill>
                      <a:schemeClr val="accent2"/>
                    </a:solidFill>
                  </a:tcPr>
                </a:tc>
              </a:tr>
              <a:tr h="370840">
                <a:tc>
                  <a:txBody>
                    <a:bodyPr/>
                    <a:lstStyle/>
                    <a:p>
                      <a:r>
                        <a:rPr lang="en-US" b="1" dirty="0" smtClean="0"/>
                        <a:t>INDEX</a:t>
                      </a:r>
                      <a:endParaRPr lang="en-US" b="1" dirty="0"/>
                    </a:p>
                  </a:txBody>
                  <a:tcPr anchor="ctr"/>
                </a:tc>
                <a:tc>
                  <a:txBody>
                    <a:bodyPr/>
                    <a:lstStyle/>
                    <a:p>
                      <a:pPr marL="0" algn="r" defTabSz="914400" rtl="0" eaLnBrk="1" fontAlgn="b" latinLnBrk="0" hangingPunct="1"/>
                      <a:r>
                        <a:rPr lang="en-US" sz="1800" b="1" kern="1200" dirty="0" smtClean="0">
                          <a:solidFill>
                            <a:schemeClr val="dk1"/>
                          </a:solidFill>
                          <a:latin typeface="+mn-lt"/>
                          <a:ea typeface="+mn-ea"/>
                          <a:cs typeface="+mn-cs"/>
                        </a:rPr>
                        <a:t>100</a:t>
                      </a:r>
                      <a:endParaRPr lang="en-US" sz="1800" b="1" kern="1200" dirty="0">
                        <a:solidFill>
                          <a:schemeClr val="dk1"/>
                        </a:solidFill>
                        <a:latin typeface="+mn-lt"/>
                        <a:ea typeface="+mn-ea"/>
                        <a:cs typeface="+mn-cs"/>
                      </a:endParaRPr>
                    </a:p>
                  </a:txBody>
                  <a:tcPr marL="9525" marR="9525" marT="9525" marB="0" anchor="ctr"/>
                </a:tc>
                <a:tc>
                  <a:txBody>
                    <a:bodyPr/>
                    <a:lstStyle/>
                    <a:p>
                      <a:pPr algn="r" fontAlgn="b"/>
                      <a:r>
                        <a:rPr lang="en-US" sz="1800" b="1" kern="1200" dirty="0">
                          <a:solidFill>
                            <a:schemeClr val="dk1"/>
                          </a:solidFill>
                          <a:latin typeface="+mn-lt"/>
                          <a:ea typeface="+mn-ea"/>
                          <a:cs typeface="+mn-cs"/>
                        </a:rPr>
                        <a:t>108</a:t>
                      </a:r>
                    </a:p>
                  </a:txBody>
                  <a:tcPr marL="9525" marR="9525" marT="9525" marB="0" anchor="ctr"/>
                </a:tc>
                <a:tc>
                  <a:txBody>
                    <a:bodyPr/>
                    <a:lstStyle/>
                    <a:p>
                      <a:pPr algn="r" fontAlgn="b"/>
                      <a:r>
                        <a:rPr lang="en-US" sz="1800" b="1" kern="1200" dirty="0">
                          <a:solidFill>
                            <a:schemeClr val="dk1"/>
                          </a:solidFill>
                          <a:latin typeface="+mn-lt"/>
                          <a:ea typeface="+mn-ea"/>
                          <a:cs typeface="+mn-cs"/>
                        </a:rPr>
                        <a:t>111</a:t>
                      </a:r>
                    </a:p>
                  </a:txBody>
                  <a:tcPr marL="9525" marR="9525" marT="9525" marB="0" anchor="ctr"/>
                </a:tc>
                <a:tc>
                  <a:txBody>
                    <a:bodyPr/>
                    <a:lstStyle/>
                    <a:p>
                      <a:pPr algn="r" fontAlgn="b"/>
                      <a:r>
                        <a:rPr lang="en-US" sz="1800" b="1" kern="1200" dirty="0">
                          <a:solidFill>
                            <a:schemeClr val="dk1"/>
                          </a:solidFill>
                          <a:latin typeface="+mn-lt"/>
                          <a:ea typeface="+mn-ea"/>
                          <a:cs typeface="+mn-cs"/>
                        </a:rPr>
                        <a:t>114</a:t>
                      </a:r>
                    </a:p>
                  </a:txBody>
                  <a:tcPr marL="9525" marR="9525" marT="9525" marB="0" anchor="ctr"/>
                </a:tc>
              </a:tr>
            </a:tbl>
          </a:graphicData>
        </a:graphic>
      </p:graphicFrame>
      <p:sp>
        <p:nvSpPr>
          <p:cNvPr id="4" name="TextBox 3"/>
          <p:cNvSpPr txBox="1"/>
          <p:nvPr/>
        </p:nvSpPr>
        <p:spPr>
          <a:xfrm>
            <a:off x="911470" y="6248400"/>
            <a:ext cx="7546730" cy="246221"/>
          </a:xfrm>
          <a:prstGeom prst="rect">
            <a:avLst/>
          </a:prstGeom>
          <a:noFill/>
        </p:spPr>
        <p:txBody>
          <a:bodyPr wrap="square" rtlCol="0">
            <a:spAutoFit/>
          </a:bodyPr>
          <a:lstStyle/>
          <a:p>
            <a:r>
              <a:rPr lang="en-US" sz="1000" b="1" dirty="0" smtClean="0"/>
              <a:t>Note</a:t>
            </a:r>
            <a:r>
              <a:rPr lang="en-US" sz="1000" dirty="0" smtClean="0"/>
              <a:t>: Values shown are rounded. Index is calculated on un-rounded values.</a:t>
            </a:r>
            <a:endParaRPr lang="en-US" sz="1000" dirty="0"/>
          </a:p>
        </p:txBody>
      </p:sp>
    </p:spTree>
    <p:extLst>
      <p:ext uri="{BB962C8B-B14F-4D97-AF65-F5344CB8AC3E}">
        <p14:creationId xmlns:p14="http://schemas.microsoft.com/office/powerpoint/2010/main" val="3367008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State-level analysis (for available indicators)</a:t>
            </a:r>
          </a:p>
          <a:p>
            <a:r>
              <a:rPr lang="en-US" dirty="0" smtClean="0"/>
              <a:t>Race/ethnic comparison (for available indicators)</a:t>
            </a:r>
          </a:p>
          <a:p>
            <a:r>
              <a:rPr lang="en-US" dirty="0" smtClean="0"/>
              <a:t>Population Bulletin (Spring 2017)</a:t>
            </a:r>
          </a:p>
          <a:p>
            <a:pPr lvl="1"/>
            <a:r>
              <a:rPr lang="en-US" dirty="0" smtClean="0"/>
              <a:t>Will include GSS data and other contextual information</a:t>
            </a:r>
          </a:p>
          <a:p>
            <a:endParaRPr lang="en-US" dirty="0"/>
          </a:p>
        </p:txBody>
      </p:sp>
    </p:spTree>
    <p:extLst>
      <p:ext uri="{BB962C8B-B14F-4D97-AF65-F5344CB8AC3E}">
        <p14:creationId xmlns:p14="http://schemas.microsoft.com/office/powerpoint/2010/main" val="2320978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828800" y="1600200"/>
            <a:ext cx="6199632" cy="4736293"/>
          </a:xfrm>
          <a:prstGeom prst="rect">
            <a:avLst/>
          </a:prstGeom>
        </p:spPr>
      </p:pic>
      <p:pic>
        <p:nvPicPr>
          <p:cNvPr id="16" name="Picture 15"/>
          <p:cNvPicPr>
            <a:picLocks noChangeAspect="1"/>
          </p:cNvPicPr>
          <p:nvPr/>
        </p:nvPicPr>
        <p:blipFill>
          <a:blip r:embed="rId4"/>
          <a:stretch>
            <a:fillRect/>
          </a:stretch>
        </p:blipFill>
        <p:spPr>
          <a:xfrm>
            <a:off x="911470" y="2260283"/>
            <a:ext cx="1493520" cy="1240155"/>
          </a:xfrm>
          <a:prstGeom prst="rect">
            <a:avLst/>
          </a:prstGeom>
        </p:spPr>
      </p:pic>
      <p:pic>
        <p:nvPicPr>
          <p:cNvPr id="4" name="Picture 3"/>
          <p:cNvPicPr>
            <a:picLocks noChangeAspect="1"/>
          </p:cNvPicPr>
          <p:nvPr/>
        </p:nvPicPr>
        <p:blipFill>
          <a:blip r:embed="rId5"/>
          <a:stretch>
            <a:fillRect/>
          </a:stretch>
        </p:blipFill>
        <p:spPr>
          <a:xfrm>
            <a:off x="914400" y="4160520"/>
            <a:ext cx="4296716" cy="2257981"/>
          </a:xfrm>
          <a:prstGeom prst="rect">
            <a:avLst/>
          </a:prstGeom>
        </p:spPr>
      </p:pic>
      <p:sp>
        <p:nvSpPr>
          <p:cNvPr id="15" name="TextBox 14"/>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a:t>
            </a:r>
            <a:r>
              <a:rPr lang="en-US" sz="1000" dirty="0" smtClean="0"/>
              <a:t>1970 Decennial Census</a:t>
            </a:r>
            <a:endParaRPr lang="en-US" sz="1000" dirty="0"/>
          </a:p>
        </p:txBody>
      </p:sp>
      <p:sp>
        <p:nvSpPr>
          <p:cNvPr id="14" name="Title 1"/>
          <p:cNvSpPr>
            <a:spLocks noGrp="1"/>
          </p:cNvSpPr>
          <p:nvPr>
            <p:ph type="title"/>
          </p:nvPr>
        </p:nvSpPr>
        <p:spPr/>
        <p:txBody>
          <a:bodyPr/>
          <a:lstStyle/>
          <a:p>
            <a:r>
              <a:rPr lang="en-US" dirty="0" smtClean="0"/>
              <a:t>Poverty Rate 1969</a:t>
            </a:r>
            <a:br>
              <a:rPr lang="en-US" dirty="0" smtClean="0"/>
            </a:br>
            <a:r>
              <a:rPr lang="en-US" sz="2800" dirty="0" smtClean="0"/>
              <a:t>Percent </a:t>
            </a:r>
            <a:r>
              <a:rPr lang="en-US" sz="2800" dirty="0"/>
              <a:t>of women </a:t>
            </a:r>
            <a:r>
              <a:rPr lang="en-US" sz="2800" dirty="0" smtClean="0"/>
              <a:t>ages </a:t>
            </a:r>
            <a:r>
              <a:rPr lang="en-US" sz="2800" dirty="0"/>
              <a:t>30-34 in poverty</a:t>
            </a:r>
          </a:p>
        </p:txBody>
      </p:sp>
    </p:spTree>
    <p:extLst>
      <p:ext uri="{BB962C8B-B14F-4D97-AF65-F5344CB8AC3E}">
        <p14:creationId xmlns:p14="http://schemas.microsoft.com/office/powerpoint/2010/main" val="3239597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828800" y="1600200"/>
            <a:ext cx="6200106" cy="4724400"/>
          </a:xfrm>
          <a:prstGeom prst="rect">
            <a:avLst/>
          </a:prstGeom>
        </p:spPr>
      </p:pic>
      <p:pic>
        <p:nvPicPr>
          <p:cNvPr id="7" name="Picture 6"/>
          <p:cNvPicPr>
            <a:picLocks noChangeAspect="1"/>
          </p:cNvPicPr>
          <p:nvPr/>
        </p:nvPicPr>
        <p:blipFill>
          <a:blip r:embed="rId4"/>
          <a:stretch>
            <a:fillRect/>
          </a:stretch>
        </p:blipFill>
        <p:spPr>
          <a:xfrm>
            <a:off x="914400" y="4160520"/>
            <a:ext cx="4296716" cy="2257981"/>
          </a:xfrm>
          <a:prstGeom prst="rect">
            <a:avLst/>
          </a:prstGeom>
        </p:spPr>
      </p:pic>
      <p:sp>
        <p:nvSpPr>
          <p:cNvPr id="9" name="Title 1"/>
          <p:cNvSpPr>
            <a:spLocks noGrp="1"/>
          </p:cNvSpPr>
          <p:nvPr>
            <p:ph type="title"/>
          </p:nvPr>
        </p:nvSpPr>
        <p:spPr/>
        <p:txBody>
          <a:bodyPr/>
          <a:lstStyle/>
          <a:p>
            <a:r>
              <a:rPr lang="en-US" dirty="0" smtClean="0"/>
              <a:t>Poverty Rate 1984-1986</a:t>
            </a:r>
            <a:br>
              <a:rPr lang="en-US" dirty="0" smtClean="0"/>
            </a:br>
            <a:r>
              <a:rPr lang="en-US" sz="2800" dirty="0" smtClean="0"/>
              <a:t>Percent </a:t>
            </a:r>
            <a:r>
              <a:rPr lang="en-US" sz="2800" dirty="0"/>
              <a:t>of women </a:t>
            </a:r>
            <a:r>
              <a:rPr lang="en-US" sz="2800" dirty="0" smtClean="0"/>
              <a:t>ages </a:t>
            </a:r>
            <a:r>
              <a:rPr lang="en-US" sz="2800" dirty="0"/>
              <a:t>30-34 in poverty</a:t>
            </a:r>
          </a:p>
        </p:txBody>
      </p:sp>
      <p:sp>
        <p:nvSpPr>
          <p:cNvPr id="10" name="TextBox 9"/>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pic>
        <p:nvPicPr>
          <p:cNvPr id="8" name="Picture 7"/>
          <p:cNvPicPr>
            <a:picLocks noChangeAspect="1"/>
          </p:cNvPicPr>
          <p:nvPr/>
        </p:nvPicPr>
        <p:blipFill>
          <a:blip r:embed="rId5"/>
          <a:stretch>
            <a:fillRect/>
          </a:stretch>
        </p:blipFill>
        <p:spPr>
          <a:xfrm>
            <a:off x="911470" y="2260283"/>
            <a:ext cx="1493520" cy="1240155"/>
          </a:xfrm>
          <a:prstGeom prst="rect">
            <a:avLst/>
          </a:prstGeom>
        </p:spPr>
      </p:pic>
    </p:spTree>
    <p:extLst>
      <p:ext uri="{BB962C8B-B14F-4D97-AF65-F5344CB8AC3E}">
        <p14:creationId xmlns:p14="http://schemas.microsoft.com/office/powerpoint/2010/main" val="2312968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28800" y="1600200"/>
            <a:ext cx="6199632" cy="4724400"/>
          </a:xfrm>
          <a:prstGeom prst="rect">
            <a:avLst/>
          </a:prstGeom>
        </p:spPr>
      </p:pic>
      <p:sp>
        <p:nvSpPr>
          <p:cNvPr id="5" name="Title 1"/>
          <p:cNvSpPr>
            <a:spLocks noGrp="1"/>
          </p:cNvSpPr>
          <p:nvPr>
            <p:ph type="title"/>
          </p:nvPr>
        </p:nvSpPr>
        <p:spPr/>
        <p:txBody>
          <a:bodyPr/>
          <a:lstStyle/>
          <a:p>
            <a:r>
              <a:rPr lang="en-US" dirty="0" smtClean="0"/>
              <a:t>Poverty Rate 1999-2001</a:t>
            </a:r>
            <a:br>
              <a:rPr lang="en-US" dirty="0" smtClean="0"/>
            </a:br>
            <a:r>
              <a:rPr lang="en-US" sz="2800" dirty="0" smtClean="0"/>
              <a:t>Percent </a:t>
            </a:r>
            <a:r>
              <a:rPr lang="en-US" sz="2800" dirty="0"/>
              <a:t>of women </a:t>
            </a:r>
            <a:r>
              <a:rPr lang="en-US" sz="2800" dirty="0" smtClean="0"/>
              <a:t>ages </a:t>
            </a:r>
            <a:r>
              <a:rPr lang="en-US" sz="2800" dirty="0"/>
              <a:t>30-34 in poverty</a:t>
            </a:r>
          </a:p>
        </p:txBody>
      </p:sp>
      <p:pic>
        <p:nvPicPr>
          <p:cNvPr id="6" name="Picture 5"/>
          <p:cNvPicPr>
            <a:picLocks noChangeAspect="1"/>
          </p:cNvPicPr>
          <p:nvPr/>
        </p:nvPicPr>
        <p:blipFill>
          <a:blip r:embed="rId4"/>
          <a:stretch>
            <a:fillRect/>
          </a:stretch>
        </p:blipFill>
        <p:spPr>
          <a:xfrm>
            <a:off x="914400" y="4160520"/>
            <a:ext cx="4296716" cy="2257981"/>
          </a:xfrm>
          <a:prstGeom prst="rect">
            <a:avLst/>
          </a:prstGeom>
        </p:spPr>
      </p:pic>
      <p:sp>
        <p:nvSpPr>
          <p:cNvPr id="7" name="TextBox 6"/>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pic>
        <p:nvPicPr>
          <p:cNvPr id="8" name="Picture 7"/>
          <p:cNvPicPr>
            <a:picLocks noChangeAspect="1"/>
          </p:cNvPicPr>
          <p:nvPr/>
        </p:nvPicPr>
        <p:blipFill>
          <a:blip r:embed="rId5"/>
          <a:stretch>
            <a:fillRect/>
          </a:stretch>
        </p:blipFill>
        <p:spPr>
          <a:xfrm>
            <a:off x="911470" y="2260283"/>
            <a:ext cx="1493520" cy="1240155"/>
          </a:xfrm>
          <a:prstGeom prst="rect">
            <a:avLst/>
          </a:prstGeom>
        </p:spPr>
      </p:pic>
    </p:spTree>
    <p:extLst>
      <p:ext uri="{BB962C8B-B14F-4D97-AF65-F5344CB8AC3E}">
        <p14:creationId xmlns:p14="http://schemas.microsoft.com/office/powerpoint/2010/main" val="3501901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828800" y="1600200"/>
            <a:ext cx="6199632" cy="4724400"/>
          </a:xfrm>
          <a:prstGeom prst="rect">
            <a:avLst/>
          </a:prstGeom>
        </p:spPr>
      </p:pic>
      <p:pic>
        <p:nvPicPr>
          <p:cNvPr id="6" name="Picture 5"/>
          <p:cNvPicPr>
            <a:picLocks noChangeAspect="1"/>
          </p:cNvPicPr>
          <p:nvPr/>
        </p:nvPicPr>
        <p:blipFill>
          <a:blip r:embed="rId4"/>
          <a:stretch>
            <a:fillRect/>
          </a:stretch>
        </p:blipFill>
        <p:spPr>
          <a:xfrm>
            <a:off x="914400" y="4160520"/>
            <a:ext cx="4296716" cy="2257981"/>
          </a:xfrm>
          <a:prstGeom prst="rect">
            <a:avLst/>
          </a:prstGeom>
        </p:spPr>
      </p:pic>
      <p:sp>
        <p:nvSpPr>
          <p:cNvPr id="5" name="Title 1"/>
          <p:cNvSpPr>
            <a:spLocks noGrp="1"/>
          </p:cNvSpPr>
          <p:nvPr>
            <p:ph type="title"/>
          </p:nvPr>
        </p:nvSpPr>
        <p:spPr/>
        <p:txBody>
          <a:bodyPr/>
          <a:lstStyle/>
          <a:p>
            <a:r>
              <a:rPr lang="en-US" dirty="0" smtClean="0"/>
              <a:t>Poverty Rate 2014-2016</a:t>
            </a:r>
            <a:br>
              <a:rPr lang="en-US" dirty="0" smtClean="0"/>
            </a:br>
            <a:r>
              <a:rPr lang="en-US" sz="2800" dirty="0" smtClean="0"/>
              <a:t>Percent </a:t>
            </a:r>
            <a:r>
              <a:rPr lang="en-US" sz="2800" dirty="0"/>
              <a:t>of women </a:t>
            </a:r>
            <a:r>
              <a:rPr lang="en-US" sz="2800" dirty="0" smtClean="0"/>
              <a:t>ages </a:t>
            </a:r>
            <a:r>
              <a:rPr lang="en-US" sz="2800" dirty="0"/>
              <a:t>30-34 in poverty</a:t>
            </a:r>
          </a:p>
        </p:txBody>
      </p:sp>
      <p:sp>
        <p:nvSpPr>
          <p:cNvPr id="7" name="TextBox 6"/>
          <p:cNvSpPr txBox="1"/>
          <p:nvPr/>
        </p:nvSpPr>
        <p:spPr>
          <a:xfrm>
            <a:off x="911470" y="6248400"/>
            <a:ext cx="7546730" cy="246221"/>
          </a:xfrm>
          <a:prstGeom prst="rect">
            <a:avLst/>
          </a:prstGeom>
          <a:noFill/>
        </p:spPr>
        <p:txBody>
          <a:bodyPr wrap="square" rtlCol="0">
            <a:spAutoFit/>
          </a:bodyPr>
          <a:lstStyle/>
          <a:p>
            <a:r>
              <a:rPr lang="en-US" sz="1000" b="1" dirty="0" smtClean="0"/>
              <a:t>Source</a:t>
            </a:r>
            <a:r>
              <a:rPr lang="en-US" sz="1000" dirty="0" smtClean="0"/>
              <a:t>: </a:t>
            </a:r>
            <a:r>
              <a:rPr lang="en-US" sz="1000" dirty="0"/>
              <a:t>Integrated Public Use Microdata Series (IPUMS), Current Population Survey: Version 4.0</a:t>
            </a:r>
          </a:p>
        </p:txBody>
      </p:sp>
      <p:pic>
        <p:nvPicPr>
          <p:cNvPr id="8" name="Picture 7"/>
          <p:cNvPicPr>
            <a:picLocks noChangeAspect="1"/>
          </p:cNvPicPr>
          <p:nvPr/>
        </p:nvPicPr>
        <p:blipFill>
          <a:blip r:embed="rId5"/>
          <a:stretch>
            <a:fillRect/>
          </a:stretch>
        </p:blipFill>
        <p:spPr>
          <a:xfrm>
            <a:off x="911470" y="2260283"/>
            <a:ext cx="1493520" cy="1240155"/>
          </a:xfrm>
          <a:prstGeom prst="rect">
            <a:avLst/>
          </a:prstGeom>
        </p:spPr>
      </p:pic>
    </p:spTree>
    <p:extLst>
      <p:ext uri="{BB962C8B-B14F-4D97-AF65-F5344CB8AC3E}">
        <p14:creationId xmlns:p14="http://schemas.microsoft.com/office/powerpoint/2010/main" val="4029310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470" y="457200"/>
            <a:ext cx="7318131" cy="685800"/>
          </a:xfrm>
        </p:spPr>
        <p:txBody>
          <a:bodyPr/>
          <a:lstStyle/>
          <a:p>
            <a:r>
              <a:rPr lang="en-US" dirty="0" smtClean="0"/>
              <a:t>The </a:t>
            </a:r>
            <a:r>
              <a:rPr lang="en-US" dirty="0" smtClean="0"/>
              <a:t>Index</a:t>
            </a:r>
            <a:br>
              <a:rPr lang="en-US" dirty="0" smtClean="0"/>
            </a:br>
            <a:r>
              <a:rPr lang="en-US" sz="2800" dirty="0" smtClean="0"/>
              <a:t>Year(s) used for ea</a:t>
            </a:r>
            <a:r>
              <a:rPr lang="en-US" sz="2800" dirty="0" smtClean="0"/>
              <a:t>ch indicator</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90693975"/>
              </p:ext>
            </p:extLst>
          </p:nvPr>
        </p:nvGraphicFramePr>
        <p:xfrm>
          <a:off x="1033458" y="1600200"/>
          <a:ext cx="7653341" cy="4079240"/>
        </p:xfrm>
        <a:graphic>
          <a:graphicData uri="http://schemas.openxmlformats.org/drawingml/2006/table">
            <a:tbl>
              <a:tblPr firstRow="1" bandRow="1">
                <a:tableStyleId>{073A0DAA-6AF3-43AB-8588-CEC1D06C72B9}</a:tableStyleId>
              </a:tblPr>
              <a:tblGrid>
                <a:gridCol w="3767189"/>
                <a:gridCol w="971538"/>
                <a:gridCol w="971538"/>
                <a:gridCol w="971538"/>
                <a:gridCol w="971538"/>
              </a:tblGrid>
              <a:tr h="370840">
                <a:tc>
                  <a:txBody>
                    <a:bodyPr/>
                    <a:lstStyle/>
                    <a:p>
                      <a:r>
                        <a:rPr lang="en-US" dirty="0" smtClean="0"/>
                        <a:t>Indicator</a:t>
                      </a:r>
                      <a:endParaRPr lang="en-US" dirty="0"/>
                    </a:p>
                  </a:txBody>
                  <a:tcPr anchor="ctr"/>
                </a:tc>
                <a:tc>
                  <a:txBody>
                    <a:bodyPr/>
                    <a:lstStyle/>
                    <a:p>
                      <a:pPr algn="r"/>
                      <a:r>
                        <a:rPr lang="en-US" dirty="0" smtClean="0"/>
                        <a:t>WWII</a:t>
                      </a:r>
                      <a:endParaRPr lang="en-US" dirty="0"/>
                    </a:p>
                  </a:txBody>
                  <a:tcPr anchor="ctr"/>
                </a:tc>
                <a:tc>
                  <a:txBody>
                    <a:bodyPr/>
                    <a:lstStyle/>
                    <a:p>
                      <a:pPr algn="r"/>
                      <a:r>
                        <a:rPr lang="en-US" dirty="0" smtClean="0"/>
                        <a:t>BB</a:t>
                      </a:r>
                      <a:endParaRPr lang="en-US" dirty="0"/>
                    </a:p>
                  </a:txBody>
                  <a:tcPr anchor="ctr"/>
                </a:tc>
                <a:tc>
                  <a:txBody>
                    <a:bodyPr/>
                    <a:lstStyle/>
                    <a:p>
                      <a:pPr algn="r"/>
                      <a:r>
                        <a:rPr lang="en-US" dirty="0" smtClean="0"/>
                        <a:t>GX</a:t>
                      </a:r>
                      <a:endParaRPr lang="en-US" dirty="0"/>
                    </a:p>
                  </a:txBody>
                  <a:tcPr anchor="ctr"/>
                </a:tc>
                <a:tc>
                  <a:txBody>
                    <a:bodyPr/>
                    <a:lstStyle/>
                    <a:p>
                      <a:pPr algn="r"/>
                      <a:r>
                        <a:rPr lang="en-US" dirty="0" smtClean="0"/>
                        <a:t>EB</a:t>
                      </a:r>
                      <a:endParaRPr lang="en-US" dirty="0"/>
                    </a:p>
                  </a:txBody>
                  <a:tcPr anchor="ctr"/>
                </a:tc>
              </a:tr>
              <a:tr h="370840">
                <a:tc>
                  <a:txBody>
                    <a:bodyPr/>
                    <a:lstStyle/>
                    <a:p>
                      <a:r>
                        <a:rPr lang="en-US" dirty="0" smtClean="0"/>
                        <a:t>High School (Status)</a:t>
                      </a:r>
                      <a:r>
                        <a:rPr lang="en-US" baseline="0" dirty="0" smtClean="0"/>
                        <a:t> Dropout</a:t>
                      </a:r>
                      <a:endParaRPr lang="en-US" dirty="0"/>
                    </a:p>
                  </a:txBody>
                  <a:tcPr anchor="ctr"/>
                </a:tc>
                <a:tc>
                  <a:txBody>
                    <a:bodyPr/>
                    <a:lstStyle/>
                    <a:p>
                      <a:pPr algn="r" fontAlgn="b"/>
                      <a:r>
                        <a:rPr lang="en-US" sz="1800" kern="1200" dirty="0">
                          <a:solidFill>
                            <a:schemeClr val="dk1"/>
                          </a:solidFill>
                          <a:latin typeface="+mn-lt"/>
                          <a:ea typeface="+mn-ea"/>
                          <a:cs typeface="+mn-cs"/>
                        </a:rPr>
                        <a:t>1960</a:t>
                      </a:r>
                    </a:p>
                  </a:txBody>
                  <a:tcPr marL="9525" marR="9525" marT="9525" marB="0" anchor="ctr"/>
                </a:tc>
                <a:tc>
                  <a:txBody>
                    <a:bodyPr/>
                    <a:lstStyle/>
                    <a:p>
                      <a:pPr algn="r" fontAlgn="b"/>
                      <a:r>
                        <a:rPr lang="en-US" sz="1800" kern="1200">
                          <a:solidFill>
                            <a:schemeClr val="dk1"/>
                          </a:solidFill>
                          <a:latin typeface="+mn-lt"/>
                          <a:ea typeface="+mn-ea"/>
                          <a:cs typeface="+mn-cs"/>
                        </a:rPr>
                        <a:t>1975</a:t>
                      </a:r>
                    </a:p>
                  </a:txBody>
                  <a:tcPr marL="9525" marR="9525" marT="9525" marB="0" anchor="ctr"/>
                </a:tc>
                <a:tc>
                  <a:txBody>
                    <a:bodyPr/>
                    <a:lstStyle/>
                    <a:p>
                      <a:pPr algn="r" fontAlgn="b"/>
                      <a:r>
                        <a:rPr lang="en-US" sz="1800" kern="1200">
                          <a:solidFill>
                            <a:schemeClr val="dk1"/>
                          </a:solidFill>
                          <a:latin typeface="+mn-lt"/>
                          <a:ea typeface="+mn-ea"/>
                          <a:cs typeface="+mn-cs"/>
                        </a:rPr>
                        <a:t>1990</a:t>
                      </a:r>
                    </a:p>
                  </a:txBody>
                  <a:tcPr marL="9525" marR="9525" marT="9525" marB="0" anchor="ctr"/>
                </a:tc>
                <a:tc>
                  <a:txBody>
                    <a:bodyPr/>
                    <a:lstStyle/>
                    <a:p>
                      <a:pPr algn="r" fontAlgn="b"/>
                      <a:r>
                        <a:rPr lang="en-US" sz="1800" kern="1200">
                          <a:solidFill>
                            <a:schemeClr val="dk1"/>
                          </a:solidFill>
                          <a:latin typeface="+mn-lt"/>
                          <a:ea typeface="+mn-ea"/>
                          <a:cs typeface="+mn-cs"/>
                        </a:rPr>
                        <a:t>2005</a:t>
                      </a:r>
                    </a:p>
                  </a:txBody>
                  <a:tcPr marL="9525" marR="9525" marT="9525" marB="0" anchor="ctr"/>
                </a:tc>
              </a:tr>
              <a:tr h="370840">
                <a:tc>
                  <a:txBody>
                    <a:bodyPr/>
                    <a:lstStyle/>
                    <a:p>
                      <a:r>
                        <a:rPr lang="en-US" dirty="0" smtClean="0"/>
                        <a:t>Bachelor’s Degree or Higher</a:t>
                      </a:r>
                      <a:endParaRPr lang="en-US" dirty="0"/>
                    </a:p>
                  </a:txBody>
                  <a:tcPr anchor="ctr"/>
                </a:tc>
                <a:tc>
                  <a:txBody>
                    <a:bodyPr/>
                    <a:lstStyle/>
                    <a:p>
                      <a:pPr algn="r" fontAlgn="b"/>
                      <a:r>
                        <a:rPr lang="en-US" sz="1800" kern="1200" dirty="0">
                          <a:solidFill>
                            <a:schemeClr val="dk1"/>
                          </a:solidFill>
                          <a:latin typeface="+mn-lt"/>
                          <a:ea typeface="+mn-ea"/>
                          <a:cs typeface="+mn-cs"/>
                        </a:rPr>
                        <a:t>1970</a:t>
                      </a:r>
                    </a:p>
                  </a:txBody>
                  <a:tcPr marL="9525" marR="9525" marT="9525" marB="0" anchor="ctr"/>
                </a:tc>
                <a:tc>
                  <a:txBody>
                    <a:bodyPr/>
                    <a:lstStyle/>
                    <a:p>
                      <a:pPr algn="r" fontAlgn="b"/>
                      <a:r>
                        <a:rPr lang="en-US" sz="1800" kern="1200" dirty="0">
                          <a:solidFill>
                            <a:schemeClr val="dk1"/>
                          </a:solidFill>
                          <a:latin typeface="+mn-lt"/>
                          <a:ea typeface="+mn-ea"/>
                          <a:cs typeface="+mn-cs"/>
                        </a:rPr>
                        <a:t>1985</a:t>
                      </a:r>
                    </a:p>
                  </a:txBody>
                  <a:tcPr marL="9525" marR="9525" marT="9525" marB="0" anchor="ctr"/>
                </a:tc>
                <a:tc>
                  <a:txBody>
                    <a:bodyPr/>
                    <a:lstStyle/>
                    <a:p>
                      <a:pPr algn="r" fontAlgn="b"/>
                      <a:r>
                        <a:rPr lang="en-US" sz="1800" kern="1200">
                          <a:solidFill>
                            <a:schemeClr val="dk1"/>
                          </a:solidFill>
                          <a:latin typeface="+mn-lt"/>
                          <a:ea typeface="+mn-ea"/>
                          <a:cs typeface="+mn-cs"/>
                        </a:rPr>
                        <a:t>2000</a:t>
                      </a:r>
                    </a:p>
                  </a:txBody>
                  <a:tcPr marL="9525" marR="9525" marT="9525" marB="0" anchor="ctr"/>
                </a:tc>
                <a:tc>
                  <a:txBody>
                    <a:bodyPr/>
                    <a:lstStyle/>
                    <a:p>
                      <a:pPr algn="r" fontAlgn="b"/>
                      <a:r>
                        <a:rPr lang="en-US" sz="1800" kern="1200">
                          <a:solidFill>
                            <a:schemeClr val="dk1"/>
                          </a:solidFill>
                          <a:latin typeface="+mn-lt"/>
                          <a:ea typeface="+mn-ea"/>
                          <a:cs typeface="+mn-cs"/>
                        </a:rPr>
                        <a:t>2015</a:t>
                      </a:r>
                    </a:p>
                  </a:txBody>
                  <a:tcPr marL="9525" marR="9525" marT="9525" marB="0" anchor="ctr"/>
                </a:tc>
              </a:tr>
              <a:tr h="370840">
                <a:tc>
                  <a:txBody>
                    <a:bodyPr/>
                    <a:lstStyle/>
                    <a:p>
                      <a:r>
                        <a:rPr lang="en-US" dirty="0" smtClean="0"/>
                        <a:t>Female/Male</a:t>
                      </a:r>
                      <a:r>
                        <a:rPr lang="en-US" baseline="0" dirty="0" smtClean="0"/>
                        <a:t> </a:t>
                      </a:r>
                      <a:r>
                        <a:rPr lang="en-US" dirty="0" smtClean="0"/>
                        <a:t>Wage Gap</a:t>
                      </a:r>
                      <a:endParaRPr lang="en-US" dirty="0"/>
                    </a:p>
                  </a:txBody>
                  <a:tcPr anchor="ctr"/>
                </a:tc>
                <a:tc>
                  <a:txBody>
                    <a:bodyPr/>
                    <a:lstStyle/>
                    <a:p>
                      <a:pPr algn="r" fontAlgn="b"/>
                      <a:r>
                        <a:rPr lang="en-US" sz="1800" kern="1200" dirty="0">
                          <a:solidFill>
                            <a:schemeClr val="dk1"/>
                          </a:solidFill>
                          <a:latin typeface="+mn-lt"/>
                          <a:ea typeface="+mn-ea"/>
                          <a:cs typeface="+mn-cs"/>
                        </a:rPr>
                        <a:t>1970</a:t>
                      </a:r>
                    </a:p>
                  </a:txBody>
                  <a:tcPr marL="9525" marR="9525" marT="9525" marB="0" anchor="ctr"/>
                </a:tc>
                <a:tc>
                  <a:txBody>
                    <a:bodyPr/>
                    <a:lstStyle/>
                    <a:p>
                      <a:pPr algn="r" fontAlgn="b"/>
                      <a:r>
                        <a:rPr lang="en-US" sz="1800" kern="1200" dirty="0">
                          <a:solidFill>
                            <a:schemeClr val="dk1"/>
                          </a:solidFill>
                          <a:latin typeface="+mn-lt"/>
                          <a:ea typeface="+mn-ea"/>
                          <a:cs typeface="+mn-cs"/>
                        </a:rPr>
                        <a:t>1985</a:t>
                      </a:r>
                    </a:p>
                  </a:txBody>
                  <a:tcPr marL="9525" marR="9525" marT="9525" marB="0" anchor="ctr"/>
                </a:tc>
                <a:tc>
                  <a:txBody>
                    <a:bodyPr/>
                    <a:lstStyle/>
                    <a:p>
                      <a:pPr algn="r" fontAlgn="b"/>
                      <a:r>
                        <a:rPr lang="en-US" sz="1800" kern="1200">
                          <a:solidFill>
                            <a:schemeClr val="dk1"/>
                          </a:solidFill>
                          <a:latin typeface="+mn-lt"/>
                          <a:ea typeface="+mn-ea"/>
                          <a:cs typeface="+mn-cs"/>
                        </a:rPr>
                        <a:t>2000</a:t>
                      </a:r>
                    </a:p>
                  </a:txBody>
                  <a:tcPr marL="9525" marR="9525" marT="9525" marB="0" anchor="ctr"/>
                </a:tc>
                <a:tc>
                  <a:txBody>
                    <a:bodyPr/>
                    <a:lstStyle/>
                    <a:p>
                      <a:pPr algn="r" fontAlgn="b"/>
                      <a:r>
                        <a:rPr lang="en-US" sz="1800" kern="1200">
                          <a:solidFill>
                            <a:schemeClr val="dk1"/>
                          </a:solidFill>
                          <a:latin typeface="+mn-lt"/>
                          <a:ea typeface="+mn-ea"/>
                          <a:cs typeface="+mn-cs"/>
                        </a:rPr>
                        <a:t>2015</a:t>
                      </a:r>
                    </a:p>
                  </a:txBody>
                  <a:tcPr marL="9525" marR="9525" marT="9525" marB="0" anchor="ctr"/>
                </a:tc>
              </a:tr>
              <a:tr h="370840">
                <a:tc>
                  <a:txBody>
                    <a:bodyPr/>
                    <a:lstStyle/>
                    <a:p>
                      <a:r>
                        <a:rPr lang="en-US" dirty="0" smtClean="0"/>
                        <a:t>Poverty</a:t>
                      </a:r>
                      <a:endParaRPr lang="en-US" dirty="0"/>
                    </a:p>
                  </a:txBody>
                  <a:tcPr anchor="ctr"/>
                </a:tc>
                <a:tc>
                  <a:txBody>
                    <a:bodyPr/>
                    <a:lstStyle/>
                    <a:p>
                      <a:pPr algn="r" fontAlgn="b"/>
                      <a:r>
                        <a:rPr lang="en-US" sz="1800" kern="1200" dirty="0" smtClean="0">
                          <a:solidFill>
                            <a:schemeClr val="dk1"/>
                          </a:solidFill>
                          <a:latin typeface="+mn-lt"/>
                          <a:ea typeface="+mn-ea"/>
                          <a:cs typeface="+mn-cs"/>
                        </a:rPr>
                        <a:t>1969-71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1984-86</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1999-01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2014-16</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Teen Birth</a:t>
                      </a:r>
                      <a:endParaRPr lang="en-US" dirty="0"/>
                    </a:p>
                  </a:txBody>
                  <a:tcPr anchor="ctr"/>
                </a:tc>
                <a:tc>
                  <a:txBody>
                    <a:bodyPr/>
                    <a:lstStyle/>
                    <a:p>
                      <a:pPr algn="r" fontAlgn="b"/>
                      <a:r>
                        <a:rPr lang="en-US" sz="1800" kern="1200">
                          <a:solidFill>
                            <a:schemeClr val="dk1"/>
                          </a:solidFill>
                          <a:latin typeface="+mn-lt"/>
                          <a:ea typeface="+mn-ea"/>
                          <a:cs typeface="+mn-cs"/>
                        </a:rPr>
                        <a:t>1960</a:t>
                      </a:r>
                    </a:p>
                  </a:txBody>
                  <a:tcPr marL="9525" marR="9525" marT="9525" marB="0" anchor="ctr"/>
                </a:tc>
                <a:tc>
                  <a:txBody>
                    <a:bodyPr/>
                    <a:lstStyle/>
                    <a:p>
                      <a:pPr algn="r" fontAlgn="b"/>
                      <a:r>
                        <a:rPr lang="en-US" sz="1800" kern="1200" dirty="0">
                          <a:solidFill>
                            <a:schemeClr val="dk1"/>
                          </a:solidFill>
                          <a:latin typeface="+mn-lt"/>
                          <a:ea typeface="+mn-ea"/>
                          <a:cs typeface="+mn-cs"/>
                        </a:rPr>
                        <a:t>1975</a:t>
                      </a:r>
                    </a:p>
                  </a:txBody>
                  <a:tcPr marL="9525" marR="9525" marT="9525" marB="0" anchor="ctr"/>
                </a:tc>
                <a:tc>
                  <a:txBody>
                    <a:bodyPr/>
                    <a:lstStyle/>
                    <a:p>
                      <a:pPr algn="r" fontAlgn="b"/>
                      <a:r>
                        <a:rPr lang="en-US" sz="1800" kern="1200" dirty="0">
                          <a:solidFill>
                            <a:schemeClr val="dk1"/>
                          </a:solidFill>
                          <a:latin typeface="+mn-lt"/>
                          <a:ea typeface="+mn-ea"/>
                          <a:cs typeface="+mn-cs"/>
                        </a:rPr>
                        <a:t>1990</a:t>
                      </a:r>
                    </a:p>
                  </a:txBody>
                  <a:tcPr marL="9525" marR="9525" marT="9525" marB="0" anchor="ctr"/>
                </a:tc>
                <a:tc>
                  <a:txBody>
                    <a:bodyPr/>
                    <a:lstStyle/>
                    <a:p>
                      <a:pPr algn="r" fontAlgn="b"/>
                      <a:r>
                        <a:rPr lang="en-US" sz="1800" kern="1200">
                          <a:solidFill>
                            <a:schemeClr val="dk1"/>
                          </a:solidFill>
                          <a:latin typeface="+mn-lt"/>
                          <a:ea typeface="+mn-ea"/>
                          <a:cs typeface="+mn-cs"/>
                        </a:rPr>
                        <a:t>2005</a:t>
                      </a:r>
                    </a:p>
                  </a:txBody>
                  <a:tcPr marL="9525" marR="9525" marT="9525" marB="0" anchor="ctr"/>
                </a:tc>
              </a:tr>
              <a:tr h="370840">
                <a:tc>
                  <a:txBody>
                    <a:bodyPr/>
                    <a:lstStyle/>
                    <a:p>
                      <a:r>
                        <a:rPr lang="en-US" dirty="0" smtClean="0"/>
                        <a:t>Maternal Mortality</a:t>
                      </a:r>
                      <a:endParaRPr lang="en-US" dirty="0"/>
                    </a:p>
                  </a:txBody>
                  <a:tcPr anchor="ctr"/>
                </a:tc>
                <a:tc>
                  <a:txBody>
                    <a:bodyPr/>
                    <a:lstStyle/>
                    <a:p>
                      <a:pPr algn="r" fontAlgn="b"/>
                      <a:r>
                        <a:rPr lang="en-US" sz="1800" kern="1200" dirty="0" smtClean="0">
                          <a:solidFill>
                            <a:schemeClr val="dk1"/>
                          </a:solidFill>
                          <a:latin typeface="+mn-lt"/>
                          <a:ea typeface="+mn-ea"/>
                          <a:cs typeface="+mn-cs"/>
                        </a:rPr>
                        <a:t>1969-71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1984-86</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1999-01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2013-15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Smoking</a:t>
                      </a:r>
                      <a:endParaRPr lang="en-US" dirty="0"/>
                    </a:p>
                  </a:txBody>
                  <a:tcPr anchor="ctr"/>
                </a:tc>
                <a:tc>
                  <a:txBody>
                    <a:bodyPr/>
                    <a:lstStyle/>
                    <a:p>
                      <a:pPr algn="r" fontAlgn="b"/>
                      <a:r>
                        <a:rPr lang="en-US" sz="1800" kern="1200">
                          <a:solidFill>
                            <a:schemeClr val="dk1"/>
                          </a:solidFill>
                          <a:latin typeface="+mn-lt"/>
                          <a:ea typeface="+mn-ea"/>
                          <a:cs typeface="+mn-cs"/>
                        </a:rPr>
                        <a:t>1970</a:t>
                      </a:r>
                    </a:p>
                  </a:txBody>
                  <a:tcPr marL="9525" marR="9525" marT="9525" marB="0" anchor="ctr"/>
                </a:tc>
                <a:tc>
                  <a:txBody>
                    <a:bodyPr/>
                    <a:lstStyle/>
                    <a:p>
                      <a:pPr algn="r" fontAlgn="b"/>
                      <a:r>
                        <a:rPr lang="en-US" sz="1800" kern="1200">
                          <a:solidFill>
                            <a:schemeClr val="dk1"/>
                          </a:solidFill>
                          <a:latin typeface="+mn-lt"/>
                          <a:ea typeface="+mn-ea"/>
                          <a:cs typeface="+mn-cs"/>
                        </a:rPr>
                        <a:t>1985</a:t>
                      </a:r>
                    </a:p>
                  </a:txBody>
                  <a:tcPr marL="9525" marR="9525" marT="9525" marB="0" anchor="ctr"/>
                </a:tc>
                <a:tc>
                  <a:txBody>
                    <a:bodyPr/>
                    <a:lstStyle/>
                    <a:p>
                      <a:pPr algn="r" fontAlgn="b"/>
                      <a:r>
                        <a:rPr lang="en-US" sz="1800" kern="1200" dirty="0">
                          <a:solidFill>
                            <a:schemeClr val="dk1"/>
                          </a:solidFill>
                          <a:latin typeface="+mn-lt"/>
                          <a:ea typeface="+mn-ea"/>
                          <a:cs typeface="+mn-cs"/>
                        </a:rPr>
                        <a:t>2000</a:t>
                      </a:r>
                    </a:p>
                  </a:txBody>
                  <a:tcPr marL="9525" marR="9525" marT="9525" marB="0" anchor="ctr"/>
                </a:tc>
                <a:tc>
                  <a:txBody>
                    <a:bodyPr/>
                    <a:lstStyle/>
                    <a:p>
                      <a:pPr algn="r" fontAlgn="b"/>
                      <a:r>
                        <a:rPr lang="en-US" sz="1800" kern="1200" dirty="0">
                          <a:solidFill>
                            <a:schemeClr val="dk1"/>
                          </a:solidFill>
                          <a:latin typeface="+mn-lt"/>
                          <a:ea typeface="+mn-ea"/>
                          <a:cs typeface="+mn-cs"/>
                        </a:rPr>
                        <a:t>2015</a:t>
                      </a:r>
                    </a:p>
                  </a:txBody>
                  <a:tcPr marL="9525" marR="9525" marT="9525" marB="0" anchor="ctr"/>
                </a:tc>
              </a:tr>
              <a:tr h="370840">
                <a:tc>
                  <a:txBody>
                    <a:bodyPr/>
                    <a:lstStyle/>
                    <a:p>
                      <a:r>
                        <a:rPr lang="en-US" dirty="0" smtClean="0"/>
                        <a:t>Suicide / Self-inflicted Mortality</a:t>
                      </a:r>
                      <a:endParaRPr lang="en-US" dirty="0"/>
                    </a:p>
                  </a:txBody>
                  <a:tcPr anchor="ctr"/>
                </a:tc>
                <a:tc>
                  <a:txBody>
                    <a:bodyPr/>
                    <a:lstStyle/>
                    <a:p>
                      <a:pPr algn="r" fontAlgn="b"/>
                      <a:r>
                        <a:rPr lang="en-US" sz="1800" kern="1200" dirty="0" smtClean="0">
                          <a:solidFill>
                            <a:schemeClr val="dk1"/>
                          </a:solidFill>
                          <a:latin typeface="+mn-lt"/>
                          <a:ea typeface="+mn-ea"/>
                          <a:cs typeface="+mn-cs"/>
                        </a:rPr>
                        <a:t>1969-71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1984-86</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1999-01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2013-15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Homicide</a:t>
                      </a:r>
                      <a:r>
                        <a:rPr lang="en-US" baseline="0" dirty="0" smtClean="0"/>
                        <a:t> / Assault Mortality</a:t>
                      </a:r>
                      <a:endParaRPr lang="en-US" dirty="0"/>
                    </a:p>
                  </a:txBody>
                  <a:tcPr anchor="ctr"/>
                </a:tc>
                <a:tc>
                  <a:txBody>
                    <a:bodyPr/>
                    <a:lstStyle/>
                    <a:p>
                      <a:pPr algn="r" fontAlgn="b"/>
                      <a:r>
                        <a:rPr lang="en-US" sz="1800" kern="1200" dirty="0" smtClean="0">
                          <a:solidFill>
                            <a:schemeClr val="dk1"/>
                          </a:solidFill>
                          <a:latin typeface="+mn-lt"/>
                          <a:ea typeface="+mn-ea"/>
                          <a:cs typeface="+mn-cs"/>
                        </a:rPr>
                        <a:t>1969-71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1984-86</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1999-01</a:t>
                      </a:r>
                      <a:endParaRPr lang="en-US" sz="1800" kern="1200" dirty="0">
                        <a:solidFill>
                          <a:schemeClr val="dk1"/>
                        </a:solidFill>
                        <a:latin typeface="+mn-lt"/>
                        <a:ea typeface="+mn-ea"/>
                        <a:cs typeface="+mn-cs"/>
                      </a:endParaRPr>
                    </a:p>
                  </a:txBody>
                  <a:tcPr marL="9525" marR="9525" marT="9525" marB="0" anchor="ctr"/>
                </a:tc>
                <a:tc>
                  <a:txBody>
                    <a:bodyPr/>
                    <a:lstStyle/>
                    <a:p>
                      <a:pPr algn="r" fontAlgn="b"/>
                      <a:r>
                        <a:rPr lang="en-US" sz="1800" kern="1200" dirty="0" smtClean="0">
                          <a:solidFill>
                            <a:schemeClr val="dk1"/>
                          </a:solidFill>
                          <a:latin typeface="+mn-lt"/>
                          <a:ea typeface="+mn-ea"/>
                          <a:cs typeface="+mn-cs"/>
                        </a:rPr>
                        <a:t>2013-15</a:t>
                      </a:r>
                      <a:endParaRPr lang="en-US" sz="1800" kern="1200" dirty="0">
                        <a:solidFill>
                          <a:schemeClr val="dk1"/>
                        </a:solidFill>
                        <a:latin typeface="+mn-lt"/>
                        <a:ea typeface="+mn-ea"/>
                        <a:cs typeface="+mn-cs"/>
                      </a:endParaRPr>
                    </a:p>
                  </a:txBody>
                  <a:tcPr marL="9525" marR="9525" marT="9525" marB="0" anchor="ctr"/>
                </a:tc>
              </a:tr>
              <a:tr h="370840">
                <a:tc>
                  <a:txBody>
                    <a:bodyPr/>
                    <a:lstStyle/>
                    <a:p>
                      <a:r>
                        <a:rPr lang="en-US" dirty="0" smtClean="0"/>
                        <a:t>Congressional Representation</a:t>
                      </a:r>
                      <a:endParaRPr lang="en-US" dirty="0"/>
                    </a:p>
                  </a:txBody>
                  <a:tcPr anchor="ctr"/>
                </a:tc>
                <a:tc>
                  <a:txBody>
                    <a:bodyPr/>
                    <a:lstStyle/>
                    <a:p>
                      <a:pPr algn="r" fontAlgn="b"/>
                      <a:r>
                        <a:rPr lang="en-US" sz="1800" kern="1200">
                          <a:solidFill>
                            <a:schemeClr val="dk1"/>
                          </a:solidFill>
                          <a:latin typeface="+mn-lt"/>
                          <a:ea typeface="+mn-ea"/>
                          <a:cs typeface="+mn-cs"/>
                        </a:rPr>
                        <a:t>1970</a:t>
                      </a:r>
                    </a:p>
                  </a:txBody>
                  <a:tcPr marL="9525" marR="9525" marT="9525" marB="0" anchor="ctr"/>
                </a:tc>
                <a:tc>
                  <a:txBody>
                    <a:bodyPr/>
                    <a:lstStyle/>
                    <a:p>
                      <a:pPr algn="r" fontAlgn="b"/>
                      <a:r>
                        <a:rPr lang="en-US" sz="1800" kern="1200">
                          <a:solidFill>
                            <a:schemeClr val="dk1"/>
                          </a:solidFill>
                          <a:latin typeface="+mn-lt"/>
                          <a:ea typeface="+mn-ea"/>
                          <a:cs typeface="+mn-cs"/>
                        </a:rPr>
                        <a:t>1985</a:t>
                      </a:r>
                    </a:p>
                  </a:txBody>
                  <a:tcPr marL="9525" marR="9525" marT="9525" marB="0" anchor="ctr"/>
                </a:tc>
                <a:tc>
                  <a:txBody>
                    <a:bodyPr/>
                    <a:lstStyle/>
                    <a:p>
                      <a:pPr algn="r" fontAlgn="b"/>
                      <a:r>
                        <a:rPr lang="en-US" sz="1800" kern="1200">
                          <a:solidFill>
                            <a:schemeClr val="dk1"/>
                          </a:solidFill>
                          <a:latin typeface="+mn-lt"/>
                          <a:ea typeface="+mn-ea"/>
                          <a:cs typeface="+mn-cs"/>
                        </a:rPr>
                        <a:t>2000</a:t>
                      </a:r>
                    </a:p>
                  </a:txBody>
                  <a:tcPr marL="9525" marR="9525" marT="9525" marB="0" anchor="ctr"/>
                </a:tc>
                <a:tc>
                  <a:txBody>
                    <a:bodyPr/>
                    <a:lstStyle/>
                    <a:p>
                      <a:pPr algn="r" fontAlgn="b"/>
                      <a:r>
                        <a:rPr lang="en-US" sz="1800" kern="1200" dirty="0">
                          <a:solidFill>
                            <a:schemeClr val="dk1"/>
                          </a:solidFill>
                          <a:latin typeface="+mn-lt"/>
                          <a:ea typeface="+mn-ea"/>
                          <a:cs typeface="+mn-cs"/>
                        </a:rPr>
                        <a:t>2015</a:t>
                      </a:r>
                    </a:p>
                  </a:txBody>
                  <a:tcPr marL="9525" marR="9525" marT="9525" marB="0" anchor="ctr"/>
                </a:tc>
              </a:tr>
            </a:tbl>
          </a:graphicData>
        </a:graphic>
      </p:graphicFrame>
    </p:spTree>
    <p:extLst>
      <p:ext uri="{BB962C8B-B14F-4D97-AF65-F5344CB8AC3E}">
        <p14:creationId xmlns:p14="http://schemas.microsoft.com/office/powerpoint/2010/main" val="173448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4800" spc="600" dirty="0" smtClean="0"/>
              <a:t>Defining the</a:t>
            </a:r>
            <a:endParaRPr lang="en-US" sz="4800" spc="600" dirty="0"/>
          </a:p>
        </p:txBody>
      </p:sp>
      <p:sp>
        <p:nvSpPr>
          <p:cNvPr id="9" name="Text Placeholder 8"/>
          <p:cNvSpPr>
            <a:spLocks noGrp="1"/>
          </p:cNvSpPr>
          <p:nvPr>
            <p:ph type="body" sz="quarter" idx="11"/>
          </p:nvPr>
        </p:nvSpPr>
        <p:spPr/>
        <p:txBody>
          <a:bodyPr/>
          <a:lstStyle/>
          <a:p>
            <a:r>
              <a:rPr lang="en-US" sz="6000" dirty="0" smtClean="0"/>
              <a:t>GENERATIONS</a:t>
            </a:r>
            <a:endParaRPr lang="en-US" sz="6000" dirty="0"/>
          </a:p>
        </p:txBody>
      </p:sp>
    </p:spTree>
    <p:extLst>
      <p:ext uri="{BB962C8B-B14F-4D97-AF65-F5344CB8AC3E}">
        <p14:creationId xmlns:p14="http://schemas.microsoft.com/office/powerpoint/2010/main" val="415920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43200" y="589024"/>
            <a:ext cx="5883104" cy="5576816"/>
          </a:xfrm>
          <a:prstGeom prst="rect">
            <a:avLst/>
          </a:prstGeom>
        </p:spPr>
      </p:pic>
      <p:cxnSp>
        <p:nvCxnSpPr>
          <p:cNvPr id="4" name="Straight Arrow Connector 3"/>
          <p:cNvCxnSpPr/>
          <p:nvPr/>
        </p:nvCxnSpPr>
        <p:spPr bwMode="auto">
          <a:xfrm flipV="1">
            <a:off x="2286000" y="815104"/>
            <a:ext cx="0" cy="49530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TextBox 4"/>
          <p:cNvSpPr txBox="1"/>
          <p:nvPr/>
        </p:nvSpPr>
        <p:spPr>
          <a:xfrm>
            <a:off x="1752600" y="533400"/>
            <a:ext cx="1066800" cy="338554"/>
          </a:xfrm>
          <a:prstGeom prst="rect">
            <a:avLst/>
          </a:prstGeom>
          <a:noFill/>
        </p:spPr>
        <p:txBody>
          <a:bodyPr wrap="square" rtlCol="0">
            <a:spAutoFit/>
          </a:bodyPr>
          <a:lstStyle/>
          <a:p>
            <a:pPr algn="ctr"/>
            <a:r>
              <a:rPr lang="en-US" sz="1600" dirty="0" smtClean="0"/>
              <a:t>Ages 85+</a:t>
            </a:r>
            <a:endParaRPr lang="en-US" sz="1600" dirty="0"/>
          </a:p>
        </p:txBody>
      </p:sp>
      <p:sp>
        <p:nvSpPr>
          <p:cNvPr id="10" name="TextBox 9"/>
          <p:cNvSpPr txBox="1"/>
          <p:nvPr/>
        </p:nvSpPr>
        <p:spPr>
          <a:xfrm>
            <a:off x="1752600" y="5797695"/>
            <a:ext cx="1066800" cy="338554"/>
          </a:xfrm>
          <a:prstGeom prst="rect">
            <a:avLst/>
          </a:prstGeom>
          <a:noFill/>
        </p:spPr>
        <p:txBody>
          <a:bodyPr wrap="square" rtlCol="0">
            <a:spAutoFit/>
          </a:bodyPr>
          <a:lstStyle/>
          <a:p>
            <a:pPr algn="ctr"/>
            <a:r>
              <a:rPr lang="en-US" sz="1600" dirty="0" smtClean="0"/>
              <a:t>Age 0</a:t>
            </a:r>
            <a:endParaRPr lang="en-US" sz="1600" dirty="0"/>
          </a:p>
        </p:txBody>
      </p:sp>
      <p:cxnSp>
        <p:nvCxnSpPr>
          <p:cNvPr id="11" name="Straight Arrow Connector 10"/>
          <p:cNvCxnSpPr/>
          <p:nvPr/>
        </p:nvCxnSpPr>
        <p:spPr bwMode="auto">
          <a:xfrm>
            <a:off x="3101804" y="6354167"/>
            <a:ext cx="5067300" cy="1945"/>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Box 16"/>
          <p:cNvSpPr txBox="1"/>
          <p:nvPr/>
        </p:nvSpPr>
        <p:spPr>
          <a:xfrm>
            <a:off x="2416004" y="6165840"/>
            <a:ext cx="685800" cy="338554"/>
          </a:xfrm>
          <a:prstGeom prst="rect">
            <a:avLst/>
          </a:prstGeom>
          <a:noFill/>
        </p:spPr>
        <p:txBody>
          <a:bodyPr wrap="square" rtlCol="0">
            <a:spAutoFit/>
          </a:bodyPr>
          <a:lstStyle/>
          <a:p>
            <a:pPr algn="ctr"/>
            <a:r>
              <a:rPr lang="en-US" sz="1600" dirty="0" smtClean="0"/>
              <a:t>1930</a:t>
            </a:r>
            <a:endParaRPr lang="en-US" sz="1600" dirty="0"/>
          </a:p>
        </p:txBody>
      </p:sp>
      <p:sp>
        <p:nvSpPr>
          <p:cNvPr id="19" name="TextBox 18"/>
          <p:cNvSpPr txBox="1"/>
          <p:nvPr/>
        </p:nvSpPr>
        <p:spPr>
          <a:xfrm>
            <a:off x="8245304" y="6167785"/>
            <a:ext cx="670096" cy="338554"/>
          </a:xfrm>
          <a:prstGeom prst="rect">
            <a:avLst/>
          </a:prstGeom>
          <a:noFill/>
        </p:spPr>
        <p:txBody>
          <a:bodyPr wrap="square" rtlCol="0">
            <a:spAutoFit/>
          </a:bodyPr>
          <a:lstStyle/>
          <a:p>
            <a:pPr algn="ctr"/>
            <a:r>
              <a:rPr lang="en-US" sz="1600" dirty="0" smtClean="0"/>
              <a:t>2016</a:t>
            </a:r>
            <a:endParaRPr lang="en-US" sz="1600" dirty="0"/>
          </a:p>
        </p:txBody>
      </p:sp>
      <p:sp>
        <p:nvSpPr>
          <p:cNvPr id="22" name="Title 1"/>
          <p:cNvSpPr txBox="1">
            <a:spLocks/>
          </p:cNvSpPr>
          <p:nvPr/>
        </p:nvSpPr>
        <p:spPr>
          <a:xfrm>
            <a:off x="296643" y="2519929"/>
            <a:ext cx="1989357" cy="1600200"/>
          </a:xfrm>
          <a:prstGeom prst="rect">
            <a:avLst/>
          </a:prstGeom>
        </p:spPr>
        <p:txBody>
          <a:bodyPr/>
          <a:lst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600" kern="0" dirty="0" smtClean="0"/>
              <a:t>Cohort Ages by Year</a:t>
            </a:r>
            <a:endParaRPr lang="en-US" sz="3600" kern="0" dirty="0"/>
          </a:p>
        </p:txBody>
      </p:sp>
      <p:sp>
        <p:nvSpPr>
          <p:cNvPr id="2" name="Rectangle 1"/>
          <p:cNvSpPr/>
          <p:nvPr/>
        </p:nvSpPr>
        <p:spPr>
          <a:xfrm rot="18899628">
            <a:off x="5443011" y="3196862"/>
            <a:ext cx="1188147"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WWII</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p:cNvSpPr/>
          <p:nvPr/>
        </p:nvSpPr>
        <p:spPr>
          <a:xfrm rot="18899628">
            <a:off x="5333774" y="3756602"/>
            <a:ext cx="2462534"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Baby Boom</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rot="18899628">
            <a:off x="5700650" y="4479318"/>
            <a:ext cx="2735044"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Generation X</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p:cNvSpPr/>
          <p:nvPr/>
        </p:nvSpPr>
        <p:spPr>
          <a:xfrm rot="18899628">
            <a:off x="6524617" y="4893460"/>
            <a:ext cx="2438998" cy="584775"/>
          </a:xfrm>
          <a:prstGeom prst="rect">
            <a:avLst/>
          </a:prstGeom>
          <a:noFill/>
        </p:spPr>
        <p:txBody>
          <a:bodyPr wrap="square" lIns="91440" tIns="45720" rIns="91440" bIns="45720">
            <a:spAutoFit/>
          </a:bodyPr>
          <a:lstStyle/>
          <a:p>
            <a:pPr algn="ctr"/>
            <a:r>
              <a:rPr lang="en-US" sz="3200" b="1" cap="none" spc="-150" dirty="0" smtClean="0">
                <a:ln w="0"/>
                <a:solidFill>
                  <a:schemeClr val="accent1"/>
                </a:solidFill>
                <a:effectLst>
                  <a:outerShdw blurRad="38100" dist="25400" dir="5400000" algn="ctr" rotWithShape="0">
                    <a:srgbClr val="6E747A">
                      <a:alpha val="43000"/>
                    </a:srgbClr>
                  </a:outerShdw>
                </a:effectLst>
              </a:rPr>
              <a:t>Echo Boom</a:t>
            </a:r>
            <a:endParaRPr lang="en-US" sz="3200" b="1" cap="none" spc="-150" dirty="0">
              <a:ln w="0"/>
              <a:solidFill>
                <a:schemeClr val="accent1"/>
              </a:solidFill>
              <a:effectLst>
                <a:outerShdw blurRad="38100" dist="25400" dir="5400000" algn="ctr" rotWithShape="0">
                  <a:srgbClr val="6E747A">
                    <a:alpha val="43000"/>
                  </a:srgbClr>
                </a:outerShdw>
              </a:effectLst>
            </a:endParaRPr>
          </a:p>
        </p:txBody>
      </p:sp>
      <p:sp>
        <p:nvSpPr>
          <p:cNvPr id="38" name="Rectangle 37"/>
          <p:cNvSpPr/>
          <p:nvPr/>
        </p:nvSpPr>
        <p:spPr bwMode="auto">
          <a:xfrm>
            <a:off x="2590800" y="6017559"/>
            <a:ext cx="6095999" cy="177872"/>
          </a:xfrm>
          <a:prstGeom prst="rect">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27" name="Group 26"/>
          <p:cNvGrpSpPr/>
          <p:nvPr/>
        </p:nvGrpSpPr>
        <p:grpSpPr>
          <a:xfrm>
            <a:off x="5534435" y="4755154"/>
            <a:ext cx="685800" cy="1623767"/>
            <a:chOff x="4545562" y="4484069"/>
            <a:chExt cx="685800" cy="2017853"/>
          </a:xfrm>
        </p:grpSpPr>
        <p:cxnSp>
          <p:nvCxnSpPr>
            <p:cNvPr id="28" name="Straight Arrow Connector 27"/>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TextBox 28"/>
            <p:cNvSpPr txBox="1"/>
            <p:nvPr/>
          </p:nvSpPr>
          <p:spPr>
            <a:xfrm>
              <a:off x="4545562" y="6081201"/>
              <a:ext cx="685800" cy="420721"/>
            </a:xfrm>
            <a:prstGeom prst="rect">
              <a:avLst/>
            </a:prstGeom>
            <a:noFill/>
          </p:spPr>
          <p:txBody>
            <a:bodyPr wrap="square" rtlCol="0">
              <a:spAutoFit/>
            </a:bodyPr>
            <a:lstStyle/>
            <a:p>
              <a:pPr algn="ctr"/>
              <a:r>
                <a:rPr lang="en-US" sz="1600" b="1" dirty="0" smtClean="0">
                  <a:solidFill>
                    <a:srgbClr val="D14414"/>
                  </a:solidFill>
                </a:rPr>
                <a:t>1975</a:t>
              </a:r>
              <a:endParaRPr lang="en-US" sz="1600" b="1" dirty="0">
                <a:solidFill>
                  <a:srgbClr val="D14414"/>
                </a:solidFill>
              </a:endParaRPr>
            </a:p>
          </p:txBody>
        </p:sp>
      </p:grpSp>
      <p:grpSp>
        <p:nvGrpSpPr>
          <p:cNvPr id="30" name="Group 29"/>
          <p:cNvGrpSpPr/>
          <p:nvPr/>
        </p:nvGrpSpPr>
        <p:grpSpPr>
          <a:xfrm>
            <a:off x="6525035" y="4755154"/>
            <a:ext cx="685800" cy="1623767"/>
            <a:chOff x="4545562" y="4484069"/>
            <a:chExt cx="685800" cy="2017853"/>
          </a:xfrm>
        </p:grpSpPr>
        <p:cxnSp>
          <p:nvCxnSpPr>
            <p:cNvPr id="31" name="Straight Arrow Connector 30"/>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TextBox 31"/>
            <p:cNvSpPr txBox="1"/>
            <p:nvPr/>
          </p:nvSpPr>
          <p:spPr>
            <a:xfrm>
              <a:off x="4545562" y="6081201"/>
              <a:ext cx="685800" cy="420721"/>
            </a:xfrm>
            <a:prstGeom prst="rect">
              <a:avLst/>
            </a:prstGeom>
            <a:noFill/>
          </p:spPr>
          <p:txBody>
            <a:bodyPr wrap="square" rtlCol="0">
              <a:spAutoFit/>
            </a:bodyPr>
            <a:lstStyle/>
            <a:p>
              <a:pPr algn="ctr"/>
              <a:r>
                <a:rPr lang="en-US" sz="1600" b="1" dirty="0" smtClean="0">
                  <a:solidFill>
                    <a:srgbClr val="0087D2"/>
                  </a:solidFill>
                </a:rPr>
                <a:t>1990</a:t>
              </a:r>
              <a:endParaRPr lang="en-US" sz="1600" b="1" dirty="0">
                <a:solidFill>
                  <a:srgbClr val="0087D2"/>
                </a:solidFill>
              </a:endParaRPr>
            </a:p>
          </p:txBody>
        </p:sp>
      </p:grpSp>
      <p:grpSp>
        <p:nvGrpSpPr>
          <p:cNvPr id="33" name="Group 32"/>
          <p:cNvGrpSpPr/>
          <p:nvPr/>
        </p:nvGrpSpPr>
        <p:grpSpPr>
          <a:xfrm>
            <a:off x="7503937" y="4755154"/>
            <a:ext cx="685800" cy="1623767"/>
            <a:chOff x="4545562" y="4484069"/>
            <a:chExt cx="685800" cy="2017853"/>
          </a:xfrm>
        </p:grpSpPr>
        <p:cxnSp>
          <p:nvCxnSpPr>
            <p:cNvPr id="34" name="Straight Arrow Connector 33"/>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TextBox 34"/>
            <p:cNvSpPr txBox="1"/>
            <p:nvPr/>
          </p:nvSpPr>
          <p:spPr>
            <a:xfrm>
              <a:off x="4545562" y="6081201"/>
              <a:ext cx="685800" cy="420721"/>
            </a:xfrm>
            <a:prstGeom prst="rect">
              <a:avLst/>
            </a:prstGeom>
            <a:noFill/>
          </p:spPr>
          <p:txBody>
            <a:bodyPr wrap="square" rtlCol="0">
              <a:spAutoFit/>
            </a:bodyPr>
            <a:lstStyle/>
            <a:p>
              <a:pPr algn="ctr"/>
              <a:r>
                <a:rPr lang="en-US" sz="1600" b="1" dirty="0" smtClean="0">
                  <a:solidFill>
                    <a:srgbClr val="BF910C"/>
                  </a:solidFill>
                </a:rPr>
                <a:t>2005</a:t>
              </a:r>
              <a:endParaRPr lang="en-US" sz="1600" b="1" dirty="0">
                <a:solidFill>
                  <a:srgbClr val="BF910C"/>
                </a:solidFill>
              </a:endParaRPr>
            </a:p>
          </p:txBody>
        </p:sp>
      </p:grpSp>
      <p:grpSp>
        <p:nvGrpSpPr>
          <p:cNvPr id="37" name="Group 36"/>
          <p:cNvGrpSpPr/>
          <p:nvPr/>
        </p:nvGrpSpPr>
        <p:grpSpPr>
          <a:xfrm>
            <a:off x="2671870" y="4755154"/>
            <a:ext cx="6014929" cy="338828"/>
            <a:chOff x="2671870" y="4755154"/>
            <a:chExt cx="6014929" cy="338828"/>
          </a:xfrm>
        </p:grpSpPr>
        <p:sp>
          <p:nvSpPr>
            <p:cNvPr id="20" name="Rounded Rectangle 19"/>
            <p:cNvSpPr/>
            <p:nvPr/>
          </p:nvSpPr>
          <p:spPr bwMode="auto">
            <a:xfrm>
              <a:off x="2671870" y="4755154"/>
              <a:ext cx="6014929" cy="335509"/>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36" name="TextBox 35"/>
            <p:cNvSpPr txBox="1"/>
            <p:nvPr/>
          </p:nvSpPr>
          <p:spPr>
            <a:xfrm>
              <a:off x="2740887" y="4755428"/>
              <a:ext cx="1364565" cy="338554"/>
            </a:xfrm>
            <a:prstGeom prst="rect">
              <a:avLst/>
            </a:prstGeom>
            <a:noFill/>
          </p:spPr>
          <p:txBody>
            <a:bodyPr wrap="square" rtlCol="0">
              <a:spAutoFit/>
            </a:bodyPr>
            <a:lstStyle/>
            <a:p>
              <a:pPr algn="ctr"/>
              <a:r>
                <a:rPr lang="en-US" sz="1600" dirty="0" smtClean="0">
                  <a:solidFill>
                    <a:srgbClr val="D14414"/>
                  </a:solidFill>
                  <a:effectLst>
                    <a:outerShdw blurRad="38100" dist="38100" dir="2700000" algn="tl">
                      <a:srgbClr val="000000">
                        <a:alpha val="43137"/>
                      </a:srgbClr>
                    </a:outerShdw>
                  </a:effectLst>
                </a:rPr>
                <a:t>Ages15-19</a:t>
              </a:r>
              <a:endParaRPr lang="en-US" sz="1600" dirty="0">
                <a:solidFill>
                  <a:srgbClr val="D14414"/>
                </a:solidFill>
                <a:effectLst>
                  <a:outerShdw blurRad="38100" dist="38100" dir="2700000" algn="tl">
                    <a:srgbClr val="000000">
                      <a:alpha val="43137"/>
                    </a:srgbClr>
                  </a:outerShdw>
                </a:effectLst>
              </a:endParaRPr>
            </a:p>
          </p:txBody>
        </p:sp>
      </p:grpSp>
      <p:grpSp>
        <p:nvGrpSpPr>
          <p:cNvPr id="26" name="Group 25"/>
          <p:cNvGrpSpPr/>
          <p:nvPr/>
        </p:nvGrpSpPr>
        <p:grpSpPr>
          <a:xfrm>
            <a:off x="4545562" y="4755154"/>
            <a:ext cx="685800" cy="1623767"/>
            <a:chOff x="4545562" y="4484069"/>
            <a:chExt cx="685800" cy="2017853"/>
          </a:xfrm>
        </p:grpSpPr>
        <p:cxnSp>
          <p:nvCxnSpPr>
            <p:cNvPr id="7" name="Straight Arrow Connector 6"/>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Box 24"/>
            <p:cNvSpPr txBox="1"/>
            <p:nvPr/>
          </p:nvSpPr>
          <p:spPr>
            <a:xfrm>
              <a:off x="4545562" y="6081201"/>
              <a:ext cx="685800" cy="420721"/>
            </a:xfrm>
            <a:prstGeom prst="rect">
              <a:avLst/>
            </a:prstGeom>
            <a:solidFill>
              <a:schemeClr val="accent5">
                <a:alpha val="10000"/>
              </a:schemeClr>
            </a:solidFill>
          </p:spPr>
          <p:txBody>
            <a:bodyPr wrap="square" rtlCol="0">
              <a:spAutoFit/>
            </a:bodyPr>
            <a:lstStyle/>
            <a:p>
              <a:pPr algn="ctr"/>
              <a:r>
                <a:rPr lang="en-US" sz="1600" b="1" dirty="0" smtClean="0">
                  <a:solidFill>
                    <a:schemeClr val="tx2"/>
                  </a:solidFill>
                </a:rPr>
                <a:t>1960</a:t>
              </a:r>
              <a:endParaRPr lang="en-US" sz="1600" b="1" dirty="0">
                <a:solidFill>
                  <a:schemeClr val="tx2"/>
                </a:solidFill>
              </a:endParaRPr>
            </a:p>
          </p:txBody>
        </p:sp>
      </p:grpSp>
    </p:spTree>
    <p:extLst>
      <p:ext uri="{BB962C8B-B14F-4D97-AF65-F5344CB8AC3E}">
        <p14:creationId xmlns:p14="http://schemas.microsoft.com/office/powerpoint/2010/main" val="35817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43200" y="590969"/>
            <a:ext cx="5883104" cy="5576816"/>
          </a:xfrm>
          <a:prstGeom prst="rect">
            <a:avLst/>
          </a:prstGeom>
        </p:spPr>
      </p:pic>
      <p:cxnSp>
        <p:nvCxnSpPr>
          <p:cNvPr id="4" name="Straight Arrow Connector 3"/>
          <p:cNvCxnSpPr/>
          <p:nvPr/>
        </p:nvCxnSpPr>
        <p:spPr bwMode="auto">
          <a:xfrm flipV="1">
            <a:off x="2286000" y="815104"/>
            <a:ext cx="0" cy="49530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TextBox 4"/>
          <p:cNvSpPr txBox="1"/>
          <p:nvPr/>
        </p:nvSpPr>
        <p:spPr>
          <a:xfrm>
            <a:off x="1752600" y="533400"/>
            <a:ext cx="1066800" cy="338554"/>
          </a:xfrm>
          <a:prstGeom prst="rect">
            <a:avLst/>
          </a:prstGeom>
          <a:noFill/>
        </p:spPr>
        <p:txBody>
          <a:bodyPr wrap="square" rtlCol="0">
            <a:spAutoFit/>
          </a:bodyPr>
          <a:lstStyle/>
          <a:p>
            <a:pPr algn="ctr"/>
            <a:r>
              <a:rPr lang="en-US" sz="1600" dirty="0" smtClean="0"/>
              <a:t>Ages 85+</a:t>
            </a:r>
            <a:endParaRPr lang="en-US" sz="1600" dirty="0"/>
          </a:p>
        </p:txBody>
      </p:sp>
      <p:sp>
        <p:nvSpPr>
          <p:cNvPr id="10" name="TextBox 9"/>
          <p:cNvSpPr txBox="1"/>
          <p:nvPr/>
        </p:nvSpPr>
        <p:spPr>
          <a:xfrm>
            <a:off x="1752600" y="5797695"/>
            <a:ext cx="1066800" cy="338554"/>
          </a:xfrm>
          <a:prstGeom prst="rect">
            <a:avLst/>
          </a:prstGeom>
          <a:noFill/>
        </p:spPr>
        <p:txBody>
          <a:bodyPr wrap="square" rtlCol="0">
            <a:spAutoFit/>
          </a:bodyPr>
          <a:lstStyle/>
          <a:p>
            <a:pPr algn="ctr"/>
            <a:r>
              <a:rPr lang="en-US" sz="1600" dirty="0" smtClean="0"/>
              <a:t>Age 0</a:t>
            </a:r>
            <a:endParaRPr lang="en-US" sz="1600" dirty="0"/>
          </a:p>
        </p:txBody>
      </p:sp>
      <p:cxnSp>
        <p:nvCxnSpPr>
          <p:cNvPr id="11" name="Straight Arrow Connector 10"/>
          <p:cNvCxnSpPr>
            <a:stCxn id="17" idx="3"/>
            <a:endCxn id="19" idx="1"/>
          </p:cNvCxnSpPr>
          <p:nvPr/>
        </p:nvCxnSpPr>
        <p:spPr bwMode="auto">
          <a:xfrm>
            <a:off x="3101804" y="6335117"/>
            <a:ext cx="5143500" cy="1945"/>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Box 16"/>
          <p:cNvSpPr txBox="1"/>
          <p:nvPr/>
        </p:nvSpPr>
        <p:spPr>
          <a:xfrm>
            <a:off x="2416004" y="6165840"/>
            <a:ext cx="685800" cy="338554"/>
          </a:xfrm>
          <a:prstGeom prst="rect">
            <a:avLst/>
          </a:prstGeom>
          <a:noFill/>
        </p:spPr>
        <p:txBody>
          <a:bodyPr wrap="square" rtlCol="0">
            <a:spAutoFit/>
          </a:bodyPr>
          <a:lstStyle/>
          <a:p>
            <a:pPr algn="ctr"/>
            <a:r>
              <a:rPr lang="en-US" sz="1600" dirty="0" smtClean="0"/>
              <a:t>1930</a:t>
            </a:r>
            <a:endParaRPr lang="en-US" sz="1600" dirty="0"/>
          </a:p>
        </p:txBody>
      </p:sp>
      <p:sp>
        <p:nvSpPr>
          <p:cNvPr id="19" name="TextBox 18"/>
          <p:cNvSpPr txBox="1"/>
          <p:nvPr/>
        </p:nvSpPr>
        <p:spPr>
          <a:xfrm>
            <a:off x="8245304" y="6167785"/>
            <a:ext cx="670096" cy="338554"/>
          </a:xfrm>
          <a:prstGeom prst="rect">
            <a:avLst/>
          </a:prstGeom>
          <a:noFill/>
        </p:spPr>
        <p:txBody>
          <a:bodyPr wrap="square" rtlCol="0">
            <a:spAutoFit/>
          </a:bodyPr>
          <a:lstStyle/>
          <a:p>
            <a:pPr algn="ctr"/>
            <a:r>
              <a:rPr lang="en-US" sz="1600" dirty="0" smtClean="0"/>
              <a:t>2016</a:t>
            </a:r>
            <a:endParaRPr lang="en-US" sz="1600" dirty="0"/>
          </a:p>
        </p:txBody>
      </p:sp>
      <p:sp>
        <p:nvSpPr>
          <p:cNvPr id="22" name="Title 1"/>
          <p:cNvSpPr txBox="1">
            <a:spLocks/>
          </p:cNvSpPr>
          <p:nvPr/>
        </p:nvSpPr>
        <p:spPr>
          <a:xfrm>
            <a:off x="296643" y="2519929"/>
            <a:ext cx="1989357" cy="1600200"/>
          </a:xfrm>
          <a:prstGeom prst="rect">
            <a:avLst/>
          </a:prstGeom>
        </p:spPr>
        <p:txBody>
          <a:bodyPr/>
          <a:lst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600" kern="0" dirty="0" smtClean="0"/>
              <a:t>Cohort Ages by Year</a:t>
            </a:r>
            <a:endParaRPr lang="en-US" sz="3600" kern="0" dirty="0"/>
          </a:p>
        </p:txBody>
      </p:sp>
      <p:sp>
        <p:nvSpPr>
          <p:cNvPr id="2" name="Rectangle 1"/>
          <p:cNvSpPr/>
          <p:nvPr/>
        </p:nvSpPr>
        <p:spPr>
          <a:xfrm rot="18899628">
            <a:off x="5443011" y="3196862"/>
            <a:ext cx="1188147"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WWII</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p:cNvSpPr/>
          <p:nvPr/>
        </p:nvSpPr>
        <p:spPr>
          <a:xfrm rot="18899628">
            <a:off x="5333774" y="3756602"/>
            <a:ext cx="2462534"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Baby Boom</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rot="18899628">
            <a:off x="5700650" y="4479318"/>
            <a:ext cx="2735044" cy="584775"/>
          </a:xfrm>
          <a:prstGeom prst="rect">
            <a:avLst/>
          </a:prstGeom>
          <a:noFill/>
        </p:spPr>
        <p:txBody>
          <a:bodyPr wrap="none" lIns="91440" tIns="45720" rIns="91440" bIns="45720">
            <a:spAutoFit/>
          </a:bodyPr>
          <a:lstStyle/>
          <a:p>
            <a:pPr algn="ctr"/>
            <a:r>
              <a:rPr lang="en-US" sz="3200" b="1" cap="none" spc="0" dirty="0" smtClean="0">
                <a:ln w="0"/>
                <a:solidFill>
                  <a:schemeClr val="accent1"/>
                </a:solidFill>
                <a:effectLst>
                  <a:outerShdw blurRad="38100" dist="25400" dir="5400000" algn="ctr" rotWithShape="0">
                    <a:srgbClr val="6E747A">
                      <a:alpha val="43000"/>
                    </a:srgbClr>
                  </a:outerShdw>
                </a:effectLst>
              </a:rPr>
              <a:t>Generation X</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p:cNvSpPr/>
          <p:nvPr/>
        </p:nvSpPr>
        <p:spPr>
          <a:xfrm rot="18899628">
            <a:off x="6524617" y="4893460"/>
            <a:ext cx="2438998" cy="584775"/>
          </a:xfrm>
          <a:prstGeom prst="rect">
            <a:avLst/>
          </a:prstGeom>
          <a:noFill/>
        </p:spPr>
        <p:txBody>
          <a:bodyPr wrap="square" lIns="91440" tIns="45720" rIns="91440" bIns="45720">
            <a:spAutoFit/>
          </a:bodyPr>
          <a:lstStyle/>
          <a:p>
            <a:pPr algn="ctr"/>
            <a:r>
              <a:rPr lang="en-US" sz="3200" b="1" cap="none" spc="-150" dirty="0" smtClean="0">
                <a:ln w="0"/>
                <a:solidFill>
                  <a:schemeClr val="accent1"/>
                </a:solidFill>
                <a:effectLst>
                  <a:outerShdw blurRad="38100" dist="25400" dir="5400000" algn="ctr" rotWithShape="0">
                    <a:srgbClr val="6E747A">
                      <a:alpha val="43000"/>
                    </a:srgbClr>
                  </a:outerShdw>
                </a:effectLst>
              </a:rPr>
              <a:t>Echo Boom</a:t>
            </a:r>
            <a:endParaRPr lang="en-US" sz="3200" b="1" cap="none" spc="-150" dirty="0">
              <a:ln w="0"/>
              <a:solidFill>
                <a:schemeClr val="accent1"/>
              </a:solidFill>
              <a:effectLst>
                <a:outerShdw blurRad="38100" dist="25400" dir="5400000" algn="ctr" rotWithShape="0">
                  <a:srgbClr val="6E747A">
                    <a:alpha val="43000"/>
                  </a:srgbClr>
                </a:outerShdw>
              </a:effectLst>
            </a:endParaRPr>
          </a:p>
        </p:txBody>
      </p:sp>
      <p:grpSp>
        <p:nvGrpSpPr>
          <p:cNvPr id="6" name="Group 5"/>
          <p:cNvGrpSpPr/>
          <p:nvPr/>
        </p:nvGrpSpPr>
        <p:grpSpPr>
          <a:xfrm>
            <a:off x="2671870" y="3822700"/>
            <a:ext cx="6014929" cy="628650"/>
            <a:chOff x="2671870" y="3822700"/>
            <a:chExt cx="6014929" cy="628650"/>
          </a:xfrm>
        </p:grpSpPr>
        <p:sp>
          <p:nvSpPr>
            <p:cNvPr id="21" name="Rounded Rectangle 20"/>
            <p:cNvSpPr/>
            <p:nvPr/>
          </p:nvSpPr>
          <p:spPr bwMode="auto">
            <a:xfrm>
              <a:off x="2671870" y="3822700"/>
              <a:ext cx="6014929" cy="628650"/>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35" name="TextBox 34"/>
            <p:cNvSpPr txBox="1"/>
            <p:nvPr/>
          </p:nvSpPr>
          <p:spPr>
            <a:xfrm>
              <a:off x="2995441" y="3967748"/>
              <a:ext cx="1279696" cy="338554"/>
            </a:xfrm>
            <a:prstGeom prst="rect">
              <a:avLst/>
            </a:prstGeom>
            <a:noFill/>
          </p:spPr>
          <p:txBody>
            <a:bodyPr wrap="square" rtlCol="0">
              <a:spAutoFit/>
            </a:bodyPr>
            <a:lstStyle/>
            <a:p>
              <a:pPr algn="ctr"/>
              <a:r>
                <a:rPr lang="en-US" sz="1600" dirty="0" smtClean="0">
                  <a:solidFill>
                    <a:srgbClr val="D14414"/>
                  </a:solidFill>
                  <a:effectLst>
                    <a:outerShdw blurRad="38100" dist="38100" dir="2700000" algn="tl">
                      <a:srgbClr val="000000">
                        <a:alpha val="43137"/>
                      </a:srgbClr>
                    </a:outerShdw>
                  </a:effectLst>
                </a:rPr>
                <a:t>Ages 25-34</a:t>
              </a:r>
              <a:endParaRPr lang="en-US" sz="1600" dirty="0">
                <a:solidFill>
                  <a:srgbClr val="D14414"/>
                </a:solidFill>
                <a:effectLst>
                  <a:outerShdw blurRad="38100" dist="38100" dir="2700000" algn="tl">
                    <a:srgbClr val="000000">
                      <a:alpha val="43137"/>
                    </a:srgbClr>
                  </a:outerShdw>
                </a:effectLst>
              </a:endParaRPr>
            </a:p>
          </p:txBody>
        </p:sp>
      </p:grpSp>
      <p:sp>
        <p:nvSpPr>
          <p:cNvPr id="36" name="Rectangle 35"/>
          <p:cNvSpPr/>
          <p:nvPr/>
        </p:nvSpPr>
        <p:spPr bwMode="auto">
          <a:xfrm>
            <a:off x="2590800" y="6017558"/>
            <a:ext cx="6095999" cy="198823"/>
          </a:xfrm>
          <a:prstGeom prst="rect">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23" name="Group 22"/>
          <p:cNvGrpSpPr/>
          <p:nvPr/>
        </p:nvGrpSpPr>
        <p:grpSpPr>
          <a:xfrm>
            <a:off x="5210265" y="3822700"/>
            <a:ext cx="685800" cy="2544832"/>
            <a:chOff x="4545562" y="4484069"/>
            <a:chExt cx="685800" cy="1842213"/>
          </a:xfrm>
        </p:grpSpPr>
        <p:cxnSp>
          <p:nvCxnSpPr>
            <p:cNvPr id="24" name="Straight Arrow Connector 23"/>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Box 24"/>
            <p:cNvSpPr txBox="1"/>
            <p:nvPr/>
          </p:nvSpPr>
          <p:spPr>
            <a:xfrm>
              <a:off x="4545562" y="6081202"/>
              <a:ext cx="685800" cy="245080"/>
            </a:xfrm>
            <a:prstGeom prst="rect">
              <a:avLst/>
            </a:prstGeom>
            <a:noFill/>
          </p:spPr>
          <p:txBody>
            <a:bodyPr wrap="square" rtlCol="0">
              <a:spAutoFit/>
            </a:bodyPr>
            <a:lstStyle/>
            <a:p>
              <a:pPr algn="ctr"/>
              <a:r>
                <a:rPr lang="en-US" sz="1600" b="1" dirty="0" smtClean="0">
                  <a:solidFill>
                    <a:srgbClr val="265E9E"/>
                  </a:solidFill>
                </a:rPr>
                <a:t>1970</a:t>
              </a:r>
              <a:endParaRPr lang="en-US" sz="1600" b="1" dirty="0">
                <a:solidFill>
                  <a:srgbClr val="265E9E"/>
                </a:solidFill>
              </a:endParaRPr>
            </a:p>
          </p:txBody>
        </p:sp>
      </p:grpSp>
      <p:grpSp>
        <p:nvGrpSpPr>
          <p:cNvPr id="26" name="Group 25"/>
          <p:cNvGrpSpPr/>
          <p:nvPr/>
        </p:nvGrpSpPr>
        <p:grpSpPr>
          <a:xfrm>
            <a:off x="6199138" y="3822700"/>
            <a:ext cx="685800" cy="2544832"/>
            <a:chOff x="4545562" y="4484069"/>
            <a:chExt cx="685800" cy="1842213"/>
          </a:xfrm>
        </p:grpSpPr>
        <p:cxnSp>
          <p:nvCxnSpPr>
            <p:cNvPr id="27" name="Straight Arrow Connector 26"/>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p:cNvSpPr txBox="1"/>
            <p:nvPr/>
          </p:nvSpPr>
          <p:spPr>
            <a:xfrm>
              <a:off x="4545562" y="6081202"/>
              <a:ext cx="685800" cy="245080"/>
            </a:xfrm>
            <a:prstGeom prst="rect">
              <a:avLst/>
            </a:prstGeom>
            <a:noFill/>
          </p:spPr>
          <p:txBody>
            <a:bodyPr wrap="square" rtlCol="0">
              <a:spAutoFit/>
            </a:bodyPr>
            <a:lstStyle/>
            <a:p>
              <a:pPr algn="ctr"/>
              <a:r>
                <a:rPr lang="en-US" sz="1600" b="1" dirty="0" smtClean="0">
                  <a:solidFill>
                    <a:srgbClr val="D14414"/>
                  </a:solidFill>
                </a:rPr>
                <a:t>1985</a:t>
              </a:r>
              <a:endParaRPr lang="en-US" sz="1600" b="1" dirty="0">
                <a:solidFill>
                  <a:srgbClr val="D14414"/>
                </a:solidFill>
              </a:endParaRPr>
            </a:p>
          </p:txBody>
        </p:sp>
      </p:grpSp>
      <p:grpSp>
        <p:nvGrpSpPr>
          <p:cNvPr id="29" name="Group 28"/>
          <p:cNvGrpSpPr/>
          <p:nvPr/>
        </p:nvGrpSpPr>
        <p:grpSpPr>
          <a:xfrm>
            <a:off x="7189738" y="3822700"/>
            <a:ext cx="685800" cy="2544832"/>
            <a:chOff x="4545562" y="4484069"/>
            <a:chExt cx="685800" cy="1842213"/>
          </a:xfrm>
        </p:grpSpPr>
        <p:cxnSp>
          <p:nvCxnSpPr>
            <p:cNvPr id="30" name="Straight Arrow Connector 29"/>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TextBox 30"/>
            <p:cNvSpPr txBox="1"/>
            <p:nvPr/>
          </p:nvSpPr>
          <p:spPr>
            <a:xfrm>
              <a:off x="4545562" y="6081202"/>
              <a:ext cx="685800" cy="245080"/>
            </a:xfrm>
            <a:prstGeom prst="rect">
              <a:avLst/>
            </a:prstGeom>
            <a:noFill/>
          </p:spPr>
          <p:txBody>
            <a:bodyPr wrap="square" rtlCol="0">
              <a:spAutoFit/>
            </a:bodyPr>
            <a:lstStyle/>
            <a:p>
              <a:pPr algn="ctr"/>
              <a:r>
                <a:rPr lang="en-US" sz="1600" b="1" dirty="0" smtClean="0">
                  <a:solidFill>
                    <a:srgbClr val="0087D2"/>
                  </a:solidFill>
                </a:rPr>
                <a:t>2000</a:t>
              </a:r>
              <a:endParaRPr lang="en-US" sz="1600" b="1" dirty="0">
                <a:solidFill>
                  <a:srgbClr val="0087D2"/>
                </a:solidFill>
              </a:endParaRPr>
            </a:p>
          </p:txBody>
        </p:sp>
      </p:grpSp>
      <p:grpSp>
        <p:nvGrpSpPr>
          <p:cNvPr id="32" name="Group 31"/>
          <p:cNvGrpSpPr/>
          <p:nvPr/>
        </p:nvGrpSpPr>
        <p:grpSpPr>
          <a:xfrm>
            <a:off x="8168640" y="3803043"/>
            <a:ext cx="685800" cy="2544832"/>
            <a:chOff x="4545562" y="4484069"/>
            <a:chExt cx="685800" cy="1842213"/>
          </a:xfrm>
        </p:grpSpPr>
        <p:cxnSp>
          <p:nvCxnSpPr>
            <p:cNvPr id="33" name="Straight Arrow Connector 32"/>
            <p:cNvCxnSpPr/>
            <p:nvPr/>
          </p:nvCxnSpPr>
          <p:spPr bwMode="auto">
            <a:xfrm>
              <a:off x="4895850" y="4484069"/>
              <a:ext cx="0" cy="165218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 name="TextBox 33"/>
            <p:cNvSpPr txBox="1"/>
            <p:nvPr/>
          </p:nvSpPr>
          <p:spPr>
            <a:xfrm>
              <a:off x="4545562" y="6081202"/>
              <a:ext cx="685800" cy="245080"/>
            </a:xfrm>
            <a:prstGeom prst="rect">
              <a:avLst/>
            </a:prstGeom>
            <a:noFill/>
          </p:spPr>
          <p:txBody>
            <a:bodyPr wrap="square" rtlCol="0">
              <a:spAutoFit/>
            </a:bodyPr>
            <a:lstStyle/>
            <a:p>
              <a:pPr algn="ctr"/>
              <a:r>
                <a:rPr lang="en-US" sz="1600" b="1" dirty="0" smtClean="0">
                  <a:solidFill>
                    <a:srgbClr val="BF910C"/>
                  </a:solidFill>
                </a:rPr>
                <a:t>2015</a:t>
              </a:r>
              <a:endParaRPr lang="en-US" sz="1600" b="1" dirty="0">
                <a:solidFill>
                  <a:srgbClr val="BF910C"/>
                </a:solidFill>
              </a:endParaRPr>
            </a:p>
          </p:txBody>
        </p:sp>
      </p:grpSp>
    </p:spTree>
    <p:extLst>
      <p:ext uri="{BB962C8B-B14F-4D97-AF65-F5344CB8AC3E}">
        <p14:creationId xmlns:p14="http://schemas.microsoft.com/office/powerpoint/2010/main" val="40705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9572893"/>
              </p:ext>
            </p:extLst>
          </p:nvPr>
        </p:nvGraphicFramePr>
        <p:xfrm>
          <a:off x="381010" y="2286000"/>
          <a:ext cx="8577375" cy="1066800"/>
        </p:xfrm>
        <a:graphic>
          <a:graphicData uri="http://schemas.openxmlformats.org/drawingml/2006/table">
            <a:tbl>
              <a:tblPr/>
              <a:tblGrid>
                <a:gridCol w="358227"/>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tblGrid>
              <a:tr h="213360">
                <a:tc>
                  <a:txBody>
                    <a:bodyPr/>
                    <a:lstStyle/>
                    <a:p>
                      <a:pPr algn="l" fontAlgn="b"/>
                      <a:endParaRPr lang="en-US" sz="1200" b="0" i="0" u="none" strike="noStrike" dirty="0">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28</a:t>
                      </a:r>
                    </a:p>
                  </a:txBody>
                  <a:tcPr marL="6076" marR="6076" marT="6076"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41</a:t>
                      </a:r>
                    </a:p>
                  </a:txBody>
                  <a:tcPr marL="6076" marR="6076" marT="6076" marB="0" anchor="b">
                    <a:lnL>
                      <a:noFill/>
                    </a:lnL>
                    <a:lnR>
                      <a:noFill/>
                    </a:lnR>
                    <a:lnT>
                      <a:noFill/>
                    </a:lnT>
                    <a:lnB>
                      <a:noFill/>
                    </a:lnB>
                  </a:tcPr>
                </a:tc>
              </a:tr>
              <a:tr h="213360">
                <a:tc>
                  <a:txBody>
                    <a:bodyPr/>
                    <a:lstStyle/>
                    <a:p>
                      <a:pPr algn="r" fontAlgn="b"/>
                      <a:r>
                        <a:rPr lang="en-US" sz="1200" b="0" i="0" u="none" strike="noStrike" dirty="0">
                          <a:solidFill>
                            <a:srgbClr val="000000"/>
                          </a:solidFill>
                          <a:effectLst/>
                          <a:latin typeface="Calibri" panose="020F0502020204030204" pitchFamily="34" charset="0"/>
                        </a:rPr>
                        <a:t>1960</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r>
              <a:tr h="213360">
                <a:tc>
                  <a:txBody>
                    <a:bodyPr/>
                    <a:lstStyle/>
                    <a:p>
                      <a:pPr algn="r" fontAlgn="b"/>
                      <a:r>
                        <a:rPr lang="en-US" sz="1200" b="0" i="0" u="none" strike="noStrike">
                          <a:solidFill>
                            <a:srgbClr val="000000"/>
                          </a:solidFill>
                          <a:effectLst/>
                          <a:latin typeface="Calibri" panose="020F0502020204030204" pitchFamily="34" charset="0"/>
                        </a:rPr>
                        <a:t>1975</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r>
              <a:tr h="213360">
                <a:tc>
                  <a:txBody>
                    <a:bodyPr/>
                    <a:lstStyle/>
                    <a:p>
                      <a:pPr algn="r" fontAlgn="b"/>
                      <a:r>
                        <a:rPr lang="en-US" sz="1200" b="0" i="0" u="none" strike="noStrike">
                          <a:solidFill>
                            <a:srgbClr val="000000"/>
                          </a:solidFill>
                          <a:effectLst/>
                          <a:latin typeface="Calibri" panose="020F0502020204030204" pitchFamily="34" charset="0"/>
                        </a:rPr>
                        <a:t>1990</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r>
              <a:tr h="213360">
                <a:tc>
                  <a:txBody>
                    <a:bodyPr/>
                    <a:lstStyle/>
                    <a:p>
                      <a:pPr algn="r" fontAlgn="b"/>
                      <a:r>
                        <a:rPr lang="en-US" sz="1200" b="0" i="0" u="none" strike="noStrike">
                          <a:solidFill>
                            <a:srgbClr val="000000"/>
                          </a:solidFill>
                          <a:effectLst/>
                          <a:latin typeface="Calibri" panose="020F0502020204030204" pitchFamily="34" charset="0"/>
                        </a:rPr>
                        <a:t>2005</a:t>
                      </a: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dirty="0">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80744387"/>
              </p:ext>
            </p:extLst>
          </p:nvPr>
        </p:nvGraphicFramePr>
        <p:xfrm>
          <a:off x="381009" y="4396690"/>
          <a:ext cx="8577375" cy="1066800"/>
        </p:xfrm>
        <a:graphic>
          <a:graphicData uri="http://schemas.openxmlformats.org/drawingml/2006/table">
            <a:tbl>
              <a:tblPr/>
              <a:tblGrid>
                <a:gridCol w="358227"/>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gridCol w="195694"/>
              </a:tblGrid>
              <a:tr h="213360">
                <a:tc>
                  <a:txBody>
                    <a:bodyPr/>
                    <a:lstStyle/>
                    <a:p>
                      <a:pPr algn="l" fontAlgn="b"/>
                      <a:endParaRPr lang="en-US" sz="1200" b="0" i="0" u="none" strike="noStrike" dirty="0">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31</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32</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33</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34</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35</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36</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37</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38</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40</a:t>
                      </a:r>
                    </a:p>
                  </a:txBody>
                  <a:tcPr marL="6076" marR="6076" marT="6076"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41</a:t>
                      </a:r>
                    </a:p>
                  </a:txBody>
                  <a:tcPr marL="6076" marR="6076" marT="6076" marB="0" anchor="b">
                    <a:lnL>
                      <a:noFill/>
                    </a:lnL>
                    <a:lnR>
                      <a:noFill/>
                    </a:lnR>
                    <a:lnT>
                      <a:noFill/>
                    </a:lnT>
                    <a:lnB>
                      <a:noFill/>
                    </a:lnB>
                  </a:tcPr>
                </a:tc>
              </a:tr>
              <a:tr h="213360">
                <a:tc>
                  <a:txBody>
                    <a:bodyPr/>
                    <a:lstStyle/>
                    <a:p>
                      <a:pPr algn="r" fontAlgn="b"/>
                      <a:r>
                        <a:rPr lang="en-US" sz="1200" b="0" i="0" u="none" strike="noStrike" dirty="0">
                          <a:solidFill>
                            <a:srgbClr val="000000"/>
                          </a:solidFill>
                          <a:effectLst/>
                          <a:latin typeface="Calibri" panose="020F0502020204030204" pitchFamily="34" charset="0"/>
                        </a:rPr>
                        <a:t>1970</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dirty="0">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r>
              <a:tr h="213360">
                <a:tc>
                  <a:txBody>
                    <a:bodyPr/>
                    <a:lstStyle/>
                    <a:p>
                      <a:pPr algn="r" fontAlgn="b"/>
                      <a:r>
                        <a:rPr lang="en-US" sz="1200" b="0" i="0" u="none" strike="noStrike" dirty="0">
                          <a:solidFill>
                            <a:srgbClr val="000000"/>
                          </a:solidFill>
                          <a:effectLst/>
                          <a:latin typeface="Calibri" panose="020F0502020204030204" pitchFamily="34" charset="0"/>
                        </a:rPr>
                        <a:t>1985</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c>
                  <a:txBody>
                    <a:bodyPr/>
                    <a:lstStyle/>
                    <a:p>
                      <a:pPr algn="ctr" fontAlgn="b"/>
                      <a:r>
                        <a:rPr lang="en-US" sz="1200" b="0" i="0" u="none" strike="noStrike">
                          <a:solidFill>
                            <a:srgbClr val="000000"/>
                          </a:solidFill>
                          <a:effectLst/>
                          <a:latin typeface="Calibri" panose="020F0502020204030204" pitchFamily="34" charset="0"/>
                        </a:rPr>
                        <a:t>w</a:t>
                      </a:r>
                    </a:p>
                  </a:txBody>
                  <a:tcPr marL="6076" marR="6076" marT="6076" marB="0" anchor="b">
                    <a:lnL>
                      <a:noFill/>
                    </a:lnL>
                    <a:lnR>
                      <a:noFill/>
                    </a:lnR>
                    <a:lnT>
                      <a:noFill/>
                    </a:lnT>
                    <a:lnB>
                      <a:noFill/>
                    </a:lnB>
                    <a:solidFill>
                      <a:srgbClr val="44546A"/>
                    </a:solidFill>
                  </a:tcPr>
                </a:tc>
              </a:tr>
              <a:tr h="213360">
                <a:tc>
                  <a:txBody>
                    <a:bodyPr/>
                    <a:lstStyle/>
                    <a:p>
                      <a:pPr algn="r" fontAlgn="b"/>
                      <a:r>
                        <a:rPr lang="en-US" sz="1200" b="0" i="0" u="none" strike="noStrike" dirty="0">
                          <a:solidFill>
                            <a:srgbClr val="000000"/>
                          </a:solidFill>
                          <a:effectLst/>
                          <a:latin typeface="Calibri" panose="020F0502020204030204" pitchFamily="34" charset="0"/>
                        </a:rPr>
                        <a:t>2000</a:t>
                      </a: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c>
                  <a:txBody>
                    <a:bodyPr/>
                    <a:lstStyle/>
                    <a:p>
                      <a:pPr algn="ctr" fontAlgn="b"/>
                      <a:r>
                        <a:rPr lang="en-US" sz="1200" b="0" i="0" u="none" strike="noStrike">
                          <a:solidFill>
                            <a:srgbClr val="000000"/>
                          </a:solidFill>
                          <a:effectLst/>
                          <a:latin typeface="Calibri" panose="020F0502020204030204" pitchFamily="34" charset="0"/>
                        </a:rPr>
                        <a:t>b</a:t>
                      </a:r>
                    </a:p>
                  </a:txBody>
                  <a:tcPr marL="6076" marR="6076" marT="6076" marB="0" anchor="b">
                    <a:lnL>
                      <a:noFill/>
                    </a:lnL>
                    <a:lnR>
                      <a:noFill/>
                    </a:lnR>
                    <a:lnT>
                      <a:noFill/>
                    </a:lnT>
                    <a:lnB>
                      <a:noFill/>
                    </a:lnB>
                    <a:solidFill>
                      <a:srgbClr val="C65911"/>
                    </a:solidFill>
                  </a:tcPr>
                </a:tc>
              </a:tr>
              <a:tr h="213360">
                <a:tc>
                  <a:txBody>
                    <a:bodyPr/>
                    <a:lstStyle/>
                    <a:p>
                      <a:pPr algn="r" fontAlgn="b"/>
                      <a:r>
                        <a:rPr lang="en-US" sz="1200" b="0" i="0" u="none" strike="noStrike" dirty="0" smtClean="0">
                          <a:solidFill>
                            <a:srgbClr val="000000"/>
                          </a:solidFill>
                          <a:effectLst/>
                          <a:latin typeface="Calibri" panose="020F0502020204030204" pitchFamily="34" charset="0"/>
                        </a:rPr>
                        <a:t>2015</a:t>
                      </a:r>
                      <a:endParaRPr lang="en-US" sz="1200" b="0" i="0" u="none" strike="noStrike" dirty="0">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076" marR="6076" marT="6076"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e</a:t>
                      </a:r>
                    </a:p>
                  </a:txBody>
                  <a:tcPr marL="6076" marR="6076" marT="6076" marB="0" anchor="b">
                    <a:lnL>
                      <a:noFill/>
                    </a:lnL>
                    <a:lnR>
                      <a:noFill/>
                    </a:lnR>
                    <a:lnT>
                      <a:noFill/>
                    </a:lnT>
                    <a:lnB>
                      <a:noFill/>
                    </a:lnB>
                    <a:solidFill>
                      <a:srgbClr val="BF8F00"/>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6076" marR="6076" marT="6076" marB="0" anchor="b">
                    <a:lnL>
                      <a:noFill/>
                    </a:lnL>
                    <a:lnR>
                      <a:noFill/>
                    </a:lnR>
                    <a:lnT>
                      <a:noFill/>
                    </a:lnT>
                    <a:lnB>
                      <a:noFill/>
                    </a:lnB>
                    <a:solidFill>
                      <a:srgbClr val="5B9BD5"/>
                    </a:solidFill>
                  </a:tcPr>
                </a:tc>
              </a:tr>
            </a:tbl>
          </a:graphicData>
        </a:graphic>
      </p:graphicFrame>
      <p:sp>
        <p:nvSpPr>
          <p:cNvPr id="2" name="Title 1"/>
          <p:cNvSpPr>
            <a:spLocks noGrp="1"/>
          </p:cNvSpPr>
          <p:nvPr>
            <p:ph type="title"/>
          </p:nvPr>
        </p:nvSpPr>
        <p:spPr>
          <a:xfrm>
            <a:off x="911470" y="533400"/>
            <a:ext cx="7775329" cy="685800"/>
          </a:xfrm>
        </p:spPr>
        <p:txBody>
          <a:bodyPr/>
          <a:lstStyle/>
          <a:p>
            <a:r>
              <a:rPr lang="en-US" sz="3800" dirty="0" smtClean="0"/>
              <a:t>Time Point Representing Each Generation</a:t>
            </a:r>
            <a:endParaRPr lang="en-US" sz="3800" dirty="0"/>
          </a:p>
        </p:txBody>
      </p:sp>
      <p:sp>
        <p:nvSpPr>
          <p:cNvPr id="4" name="TextBox 3"/>
          <p:cNvSpPr txBox="1"/>
          <p:nvPr/>
        </p:nvSpPr>
        <p:spPr>
          <a:xfrm>
            <a:off x="381009" y="1824335"/>
            <a:ext cx="4571991" cy="461665"/>
          </a:xfrm>
          <a:prstGeom prst="rect">
            <a:avLst/>
          </a:prstGeom>
          <a:noFill/>
        </p:spPr>
        <p:txBody>
          <a:bodyPr wrap="square" rtlCol="0">
            <a:spAutoFit/>
          </a:bodyPr>
          <a:lstStyle/>
          <a:p>
            <a:r>
              <a:rPr lang="en-US" dirty="0" smtClean="0"/>
              <a:t>Teen (ages 15-19) Indicators:</a:t>
            </a:r>
            <a:endParaRPr lang="en-US" dirty="0"/>
          </a:p>
        </p:txBody>
      </p:sp>
      <p:sp>
        <p:nvSpPr>
          <p:cNvPr id="8" name="TextBox 7"/>
          <p:cNvSpPr txBox="1"/>
          <p:nvPr/>
        </p:nvSpPr>
        <p:spPr>
          <a:xfrm>
            <a:off x="381008" y="3935025"/>
            <a:ext cx="4571991" cy="461665"/>
          </a:xfrm>
          <a:prstGeom prst="rect">
            <a:avLst/>
          </a:prstGeom>
          <a:noFill/>
        </p:spPr>
        <p:txBody>
          <a:bodyPr wrap="square" rtlCol="0">
            <a:spAutoFit/>
          </a:bodyPr>
          <a:lstStyle/>
          <a:p>
            <a:r>
              <a:rPr lang="en-US" dirty="0" smtClean="0"/>
              <a:t>Adult (ages 25-34) Indicators:</a:t>
            </a:r>
            <a:endParaRPr lang="en-US" dirty="0"/>
          </a:p>
        </p:txBody>
      </p:sp>
      <p:sp>
        <p:nvSpPr>
          <p:cNvPr id="6" name="Rounded Rectangle 5"/>
          <p:cNvSpPr/>
          <p:nvPr/>
        </p:nvSpPr>
        <p:spPr bwMode="auto">
          <a:xfrm>
            <a:off x="3657600" y="2263090"/>
            <a:ext cx="1012096" cy="1242110"/>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5638800" y="4309035"/>
            <a:ext cx="1981200" cy="1242110"/>
          </a:xfrm>
          <a:prstGeom prst="roundRect">
            <a:avLst/>
          </a:prstGeom>
          <a:solidFill>
            <a:srgbClr val="FFFF00">
              <a:alpha val="30000"/>
            </a:srgbClr>
          </a:solidFill>
          <a:ln w="22225" cap="flat" cmpd="sng" algn="ctr">
            <a:solidFill>
              <a:srgbClr val="D1441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53940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Defining the Generations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1546271"/>
              </p:ext>
            </p:extLst>
          </p:nvPr>
        </p:nvGraphicFramePr>
        <p:xfrm>
          <a:off x="1033463" y="1600200"/>
          <a:ext cx="7196140" cy="3240405"/>
        </p:xfrm>
        <a:graphic>
          <a:graphicData uri="http://schemas.openxmlformats.org/drawingml/2006/table">
            <a:tbl>
              <a:tblPr firstRow="1" bandRow="1">
                <a:tableStyleId>{9D7B26C5-4107-4FEC-AEDC-1716B250A1EF}</a:tableStyleId>
              </a:tblPr>
              <a:tblGrid>
                <a:gridCol w="2166937"/>
                <a:gridCol w="1752600"/>
                <a:gridCol w="1477568"/>
                <a:gridCol w="1799035"/>
              </a:tblGrid>
              <a:tr h="472440">
                <a:tc>
                  <a:txBody>
                    <a:bodyPr/>
                    <a:lstStyle/>
                    <a:p>
                      <a:pPr algn="l" fontAlgn="ctr"/>
                      <a:r>
                        <a:rPr lang="en-US" sz="2200" u="none" strike="noStrike" dirty="0" smtClean="0">
                          <a:effectLst/>
                        </a:rPr>
                        <a:t>Cohort</a:t>
                      </a:r>
                    </a:p>
                    <a:p>
                      <a:pPr algn="l" fontAlgn="ctr"/>
                      <a:r>
                        <a:rPr lang="en-US" sz="2200" u="none" strike="noStrike" dirty="0" smtClean="0">
                          <a:effectLst/>
                        </a:rPr>
                        <a:t>Name</a:t>
                      </a:r>
                      <a:endParaRPr lang="en-US" sz="2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ctr"/>
                      <a:r>
                        <a:rPr lang="en-US" sz="2200" u="none" strike="noStrike" dirty="0">
                          <a:effectLst/>
                        </a:rPr>
                        <a:t>Born</a:t>
                      </a:r>
                      <a:endParaRPr lang="en-US" sz="2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ctr"/>
                      <a:r>
                        <a:rPr lang="en-US" sz="2200" u="none" strike="noStrike" dirty="0">
                          <a:effectLst/>
                        </a:rPr>
                        <a:t>Selected Year for Teenage Indicators</a:t>
                      </a:r>
                      <a:endParaRPr lang="en-US" sz="2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ctr"/>
                      <a:r>
                        <a:rPr lang="en-US" sz="2200" u="none" strike="noStrike" dirty="0">
                          <a:effectLst/>
                        </a:rPr>
                        <a:t>Selected Year for Adulthood Indicators</a:t>
                      </a:r>
                      <a:endParaRPr lang="en-US" sz="2200" b="0" i="0" u="none" strike="noStrike" dirty="0">
                        <a:solidFill>
                          <a:srgbClr val="000000"/>
                        </a:solidFill>
                        <a:effectLst/>
                        <a:latin typeface="Times New Roman" panose="02020603050405020304" pitchFamily="18" charset="0"/>
                      </a:endParaRPr>
                    </a:p>
                  </a:txBody>
                  <a:tcPr marL="9525" marR="9525" marT="9525" marB="0" anchor="b"/>
                </a:tc>
              </a:tr>
              <a:tr h="472440">
                <a:tc>
                  <a:txBody>
                    <a:bodyPr/>
                    <a:lstStyle/>
                    <a:p>
                      <a:pPr algn="l" fontAlgn="ctr"/>
                      <a:r>
                        <a:rPr lang="en-US" sz="2200" u="none" strike="noStrike" dirty="0">
                          <a:solidFill>
                            <a:srgbClr val="265E9E"/>
                          </a:solidFill>
                          <a:effectLst/>
                        </a:rPr>
                        <a:t>WWII</a:t>
                      </a:r>
                      <a:endParaRPr lang="en-US" sz="2200" b="0" i="0" u="none" strike="noStrike" dirty="0">
                        <a:solidFill>
                          <a:srgbClr val="265E9E"/>
                        </a:solidFill>
                        <a:effectLst/>
                        <a:latin typeface="Times New Roman" panose="02020603050405020304" pitchFamily="18" charset="0"/>
                      </a:endParaRPr>
                    </a:p>
                  </a:txBody>
                  <a:tcPr marL="9525" marR="9525" marT="9525" marB="0" anchor="ctr"/>
                </a:tc>
                <a:tc>
                  <a:txBody>
                    <a:bodyPr/>
                    <a:lstStyle/>
                    <a:p>
                      <a:pPr algn="l" fontAlgn="ctr"/>
                      <a:r>
                        <a:rPr lang="en-US" sz="2200" u="none" strike="noStrike" dirty="0">
                          <a:solidFill>
                            <a:srgbClr val="265E9E"/>
                          </a:solidFill>
                          <a:effectLst/>
                        </a:rPr>
                        <a:t>1930-1945</a:t>
                      </a:r>
                      <a:endParaRPr lang="en-US" sz="2200" b="0" i="0" u="none" strike="noStrike" dirty="0">
                        <a:solidFill>
                          <a:srgbClr val="265E9E"/>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265E9E"/>
                          </a:solidFill>
                          <a:effectLst/>
                        </a:rPr>
                        <a:t>1960</a:t>
                      </a:r>
                      <a:endParaRPr lang="en-US" sz="2200" b="0" i="0" u="none" strike="noStrike" dirty="0">
                        <a:solidFill>
                          <a:srgbClr val="265E9E"/>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265E9E"/>
                          </a:solidFill>
                          <a:effectLst/>
                        </a:rPr>
                        <a:t>1970</a:t>
                      </a:r>
                      <a:endParaRPr lang="en-US" sz="2200" b="0" i="0" u="none" strike="noStrike" dirty="0">
                        <a:solidFill>
                          <a:srgbClr val="265E9E"/>
                        </a:solidFill>
                        <a:effectLst/>
                        <a:latin typeface="Times New Roman" panose="02020603050405020304" pitchFamily="18" charset="0"/>
                      </a:endParaRPr>
                    </a:p>
                  </a:txBody>
                  <a:tcPr marL="9525" marR="9525" marT="9525" marB="0" anchor="ctr"/>
                </a:tc>
              </a:tr>
              <a:tr h="472440">
                <a:tc>
                  <a:txBody>
                    <a:bodyPr/>
                    <a:lstStyle/>
                    <a:p>
                      <a:pPr algn="l" fontAlgn="ctr"/>
                      <a:r>
                        <a:rPr lang="en-US" sz="2200" u="none" strike="noStrike" dirty="0">
                          <a:solidFill>
                            <a:srgbClr val="D14414"/>
                          </a:solidFill>
                          <a:effectLst/>
                        </a:rPr>
                        <a:t>Baby Boom</a:t>
                      </a:r>
                      <a:endParaRPr lang="en-US" sz="2200" b="0" i="0" u="none" strike="noStrike" dirty="0">
                        <a:solidFill>
                          <a:srgbClr val="D14414"/>
                        </a:solidFill>
                        <a:effectLst/>
                        <a:latin typeface="Times New Roman" panose="02020603050405020304" pitchFamily="18" charset="0"/>
                      </a:endParaRPr>
                    </a:p>
                  </a:txBody>
                  <a:tcPr marL="9525" marR="9525" marT="9525" marB="0" anchor="ctr"/>
                </a:tc>
                <a:tc>
                  <a:txBody>
                    <a:bodyPr/>
                    <a:lstStyle/>
                    <a:p>
                      <a:pPr algn="l" fontAlgn="ctr"/>
                      <a:r>
                        <a:rPr lang="en-US" sz="2200" u="none" strike="noStrike">
                          <a:solidFill>
                            <a:srgbClr val="D14414"/>
                          </a:solidFill>
                          <a:effectLst/>
                        </a:rPr>
                        <a:t>1946-1964</a:t>
                      </a:r>
                      <a:endParaRPr lang="en-US" sz="2200" b="0" i="0" u="none" strike="noStrike">
                        <a:solidFill>
                          <a:srgbClr val="D14414"/>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D14414"/>
                          </a:solidFill>
                          <a:effectLst/>
                        </a:rPr>
                        <a:t>1975</a:t>
                      </a:r>
                      <a:endParaRPr lang="en-US" sz="2200" b="0" i="0" u="none" strike="noStrike" dirty="0">
                        <a:solidFill>
                          <a:srgbClr val="D14414"/>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D14414"/>
                          </a:solidFill>
                          <a:effectLst/>
                        </a:rPr>
                        <a:t>1985</a:t>
                      </a:r>
                      <a:endParaRPr lang="en-US" sz="2200" b="0" i="0" u="none" strike="noStrike" dirty="0">
                        <a:solidFill>
                          <a:srgbClr val="D14414"/>
                        </a:solidFill>
                        <a:effectLst/>
                        <a:latin typeface="Times New Roman" panose="02020603050405020304" pitchFamily="18" charset="0"/>
                      </a:endParaRPr>
                    </a:p>
                  </a:txBody>
                  <a:tcPr marL="9525" marR="9525" marT="9525" marB="0" anchor="ctr"/>
                </a:tc>
              </a:tr>
              <a:tr h="472440">
                <a:tc>
                  <a:txBody>
                    <a:bodyPr/>
                    <a:lstStyle/>
                    <a:p>
                      <a:pPr algn="l" fontAlgn="ctr"/>
                      <a:r>
                        <a:rPr lang="en-US" sz="2200" u="none" strike="noStrike" dirty="0">
                          <a:solidFill>
                            <a:srgbClr val="0087D2"/>
                          </a:solidFill>
                          <a:effectLst/>
                        </a:rPr>
                        <a:t>Generation </a:t>
                      </a:r>
                      <a:r>
                        <a:rPr lang="en-US" sz="2200" u="none" strike="noStrike" dirty="0" smtClean="0">
                          <a:solidFill>
                            <a:srgbClr val="0087D2"/>
                          </a:solidFill>
                          <a:effectLst/>
                        </a:rPr>
                        <a:t>X</a:t>
                      </a:r>
                      <a:endParaRPr lang="en-US" sz="2200" b="0" i="0" u="none" strike="noStrike" dirty="0">
                        <a:solidFill>
                          <a:srgbClr val="0087D2"/>
                        </a:solidFill>
                        <a:effectLst/>
                        <a:latin typeface="Times New Roman" panose="02020603050405020304" pitchFamily="18" charset="0"/>
                      </a:endParaRPr>
                    </a:p>
                  </a:txBody>
                  <a:tcPr marL="9525" marR="9525" marT="9525" marB="0" anchor="ctr"/>
                </a:tc>
                <a:tc>
                  <a:txBody>
                    <a:bodyPr/>
                    <a:lstStyle/>
                    <a:p>
                      <a:pPr algn="l" fontAlgn="ctr"/>
                      <a:r>
                        <a:rPr lang="en-US" sz="2200" u="none" strike="noStrike" dirty="0">
                          <a:solidFill>
                            <a:srgbClr val="0087D2"/>
                          </a:solidFill>
                          <a:effectLst/>
                        </a:rPr>
                        <a:t>1965-198X</a:t>
                      </a:r>
                      <a:endParaRPr lang="en-US" sz="2200" b="0" i="0" u="none" strike="noStrike" dirty="0">
                        <a:solidFill>
                          <a:srgbClr val="0087D2"/>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0087D2"/>
                          </a:solidFill>
                          <a:effectLst/>
                        </a:rPr>
                        <a:t>1990</a:t>
                      </a:r>
                      <a:endParaRPr lang="en-US" sz="2200" b="0" i="0" u="none" strike="noStrike" dirty="0">
                        <a:solidFill>
                          <a:srgbClr val="0087D2"/>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0087D2"/>
                          </a:solidFill>
                          <a:effectLst/>
                        </a:rPr>
                        <a:t>2000</a:t>
                      </a:r>
                      <a:endParaRPr lang="en-US" sz="2200" b="0" i="0" u="none" strike="noStrike" dirty="0">
                        <a:solidFill>
                          <a:srgbClr val="0087D2"/>
                        </a:solidFill>
                        <a:effectLst/>
                        <a:latin typeface="Times New Roman" panose="02020603050405020304" pitchFamily="18" charset="0"/>
                      </a:endParaRPr>
                    </a:p>
                  </a:txBody>
                  <a:tcPr marL="9525" marR="9525" marT="9525" marB="0" anchor="ctr"/>
                </a:tc>
              </a:tr>
              <a:tr h="472440">
                <a:tc>
                  <a:txBody>
                    <a:bodyPr/>
                    <a:lstStyle/>
                    <a:p>
                      <a:pPr algn="l" fontAlgn="ctr"/>
                      <a:r>
                        <a:rPr lang="en-US" sz="2200" u="none" strike="noStrike" dirty="0">
                          <a:solidFill>
                            <a:srgbClr val="BF910C"/>
                          </a:solidFill>
                          <a:effectLst/>
                        </a:rPr>
                        <a:t>Echo Boom</a:t>
                      </a:r>
                      <a:endParaRPr lang="en-US" sz="2200" b="0" i="0" u="none" strike="noStrike" dirty="0">
                        <a:solidFill>
                          <a:srgbClr val="BF910C"/>
                        </a:solidFill>
                        <a:effectLst/>
                        <a:latin typeface="Times New Roman" panose="02020603050405020304" pitchFamily="18" charset="0"/>
                      </a:endParaRPr>
                    </a:p>
                  </a:txBody>
                  <a:tcPr marL="9525" marR="9525" marT="9525" marB="0" anchor="ctr"/>
                </a:tc>
                <a:tc>
                  <a:txBody>
                    <a:bodyPr/>
                    <a:lstStyle/>
                    <a:p>
                      <a:pPr algn="l" fontAlgn="ctr"/>
                      <a:r>
                        <a:rPr lang="en-US" sz="2200" u="none" strike="noStrike" dirty="0">
                          <a:solidFill>
                            <a:srgbClr val="BF910C"/>
                          </a:solidFill>
                          <a:effectLst/>
                        </a:rPr>
                        <a:t>198X or later</a:t>
                      </a:r>
                      <a:endParaRPr lang="en-US" sz="2200" b="0" i="0" u="none" strike="noStrike" dirty="0">
                        <a:solidFill>
                          <a:srgbClr val="BF910C"/>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BF910C"/>
                          </a:solidFill>
                          <a:effectLst/>
                        </a:rPr>
                        <a:t>2005</a:t>
                      </a:r>
                      <a:endParaRPr lang="en-US" sz="2200" b="0" i="0" u="none" strike="noStrike" dirty="0">
                        <a:solidFill>
                          <a:srgbClr val="BF910C"/>
                        </a:solidFill>
                        <a:effectLst/>
                        <a:latin typeface="Times New Roman" panose="02020603050405020304" pitchFamily="18" charset="0"/>
                      </a:endParaRPr>
                    </a:p>
                  </a:txBody>
                  <a:tcPr marL="9525" marR="9525" marT="9525" marB="0" anchor="ctr"/>
                </a:tc>
                <a:tc>
                  <a:txBody>
                    <a:bodyPr/>
                    <a:lstStyle/>
                    <a:p>
                      <a:pPr algn="r" fontAlgn="ctr"/>
                      <a:r>
                        <a:rPr lang="en-US" sz="2200" u="none" strike="noStrike" dirty="0">
                          <a:solidFill>
                            <a:srgbClr val="BF910C"/>
                          </a:solidFill>
                          <a:effectLst/>
                        </a:rPr>
                        <a:t>2014-16*</a:t>
                      </a:r>
                      <a:endParaRPr lang="en-US" sz="2200" b="0" i="0" u="none" strike="noStrike" dirty="0">
                        <a:solidFill>
                          <a:srgbClr val="BF910C"/>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4087294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400" spc="600" dirty="0" smtClean="0"/>
              <a:t>Building the</a:t>
            </a:r>
            <a:endParaRPr lang="en-US" sz="4400" spc="600" dirty="0"/>
          </a:p>
        </p:txBody>
      </p:sp>
      <p:sp>
        <p:nvSpPr>
          <p:cNvPr id="7" name="Text Placeholder 6"/>
          <p:cNvSpPr>
            <a:spLocks noGrp="1"/>
          </p:cNvSpPr>
          <p:nvPr>
            <p:ph type="body" sz="quarter" idx="11"/>
          </p:nvPr>
        </p:nvSpPr>
        <p:spPr/>
        <p:txBody>
          <a:bodyPr/>
          <a:lstStyle/>
          <a:p>
            <a:r>
              <a:rPr lang="en-US" sz="6000" spc="700" dirty="0" smtClean="0"/>
              <a:t>INDEX</a:t>
            </a:r>
            <a:endParaRPr lang="en-US" sz="6000" spc="700" dirty="0"/>
          </a:p>
        </p:txBody>
      </p:sp>
    </p:spTree>
    <p:extLst>
      <p:ext uri="{BB962C8B-B14F-4D97-AF65-F5344CB8AC3E}">
        <p14:creationId xmlns:p14="http://schemas.microsoft.com/office/powerpoint/2010/main" val="1540859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HV2OUf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dXY5R4ym9/DSBAAAZxcAACcAAAB1bml2ZXJzYWwvZmxhc2hfcHVibGlzaGluZ19zZXR0aW5ncy54bWzNWNty4jgQfecrVN6axwmQ2yQUkCKJqVADhgVnM1NbW5SwBdZGljySDMM87dfsh+2XbAuHWwhE7BTZVB4Icp/TrVZ36+Dy1feYoTGRigpecYpHBQcRHoiQ8lHFuffrHy8cpDTmIWaCk4rDhYOuqrlykg4YVVGPaA2mCgENV6VEV5xI66SUz08mkyOqEmmeCpZq4FdHgYjziSSKcE1kPmF4Ch96mhDlVHM5hMrZUkuEKSOIhhACpyY6zOoMq8jJZ2YDHDyOpEh5eCOYkEiOBhXnl4ua+ZvbZFS3NCbcbE5VYdEs6xIOQ2riwaxHfxAUETqKIPBi4dRBExrqqOKcFI4ND9jnN3lm7NkusOG5EbAdrp8cxETjEGucfc08SjIkEvJKVFXLlADp2tqKpSbf9WIhWwqnHMc08OEJMrmqOLd+v+vW3a7r3bj9+24zC9Ua4Tf8pmuF6TUbt27fa/tur3/nt5p7g3z3i78HaN/IrOk7Xbfner7b7V832nsi7INaYtxWrdHcE/PgXvca/r6evFprX0jnru3ZYe6+dtxus+F97vvtdtNvdJaoWQ2vVGs5v174ZWgQkcrV8tZRGg84pgymxrMaV0TD3GFYjogv6hS6cYiZIg76MyGjX1PMqJ6aDoXx9EhIUlMJCXTXdF/FMR3lLOkyQggMWnLR22eXi9b+dLG29XzmfbmtF6MsL6ZWJxJavHH0xcLZIvzL093hbwm0PKYhER6WcjayNjfwagjHy+lYPDk/3x3FFm9lrDUOIhilej4JV1fmVkPB1wrEfEcDwcJFYkk8IKGHY7JyQ/QeKa+DZdFBQyhlBimvSYqZg6iGIwgWYJUOlKZ6difVVy0RcMHdR1Crt3EkQYSlWqvbRfLMLRBUf/eEJuqPLBfZ0jZTl4foVuIJ3I025h3Cbczu4KSYOS0irYKQWO1hiWqM2Rh3521vY9zC8pFI5AvBrOw78+JGDT4UVrHH0Mk2hg9koKgmNqbX1Mr1g0hZiKYiRYw+EqQFgujTGP6LCFrVD2goRTxbBY2jkWLQPGhMyYSEVzaOvoKLOAUkyKuEEZ15+JbSH2hAhkICL8FjKDZYpyrjP9qLOMFKLUnxPMYP2S3c8G7dLx/MBnE4xqBo9iOHCUDiRB+CH8PeuQAXjAnI5goFZCbAKZS1OZ+QhjMzm21a+47weHbo5iBnpHDcFOLJOOFBALOK8pTYEgaYI8HZFOEA2kuZEhpTkSpYyYolo1b/KcAMiiifhTqCkQrOZGg3IArF45PTs/NPF5elo/w/f/39cSfoSWl0GDbeMqlxs1OfWiOfaeFXcFs0px3qmfJ8BbRVf1rj9g1zhxa1Rr6gSK2xz3WpNXBDnb6C3KFRN7B1IWMzbsKN83z558qTtNm8+8t5o0leligzRfceFUrPrXVv7hBk+r7p90o2ne0JBAkLIhgNQ/Nz2xIzk382tu17H47OtaI1J2QlErrub1aEcNhWs9LOrde22vBnSxFlhEJnRSRYKQ4suaWm/N9NPVAko0z+gCZhNAbxFb7ZZfMzo3/bqDjkrXGwafomE/GnfrRl4/RAE5FgGURQRAcrvHd/4xwyve8pY9m3xcuqtbdTi7cm669zzZOYchpDHo08XrwDrp6dFsr5lx/lcsC2/nK8mvsXUEsDBBQAAgAIAHV2OUfDRtYBtAIAAE8KAAAhAAAAdW5pdmVyc2FsL2ZsYXNoX3NraW5fc2V0dGluZ3MueG1slVbbbtswDH3fVwTZe91d0wFugDbNgALdWqxF32WbsYXIkiHJ6fL3E2WplpI49kIUiMhzxItIpqnaUr78MJuluWBCPoPWlJcKNV43o8X1PGu1FvwiF1wD1xdcyJqw+fLjT/tJE4scY4kdyKmcDcmhd7OwnykU5+PbAmWIkIu6IXz/IEpxkZF8W0rR8mI0tGrfgGSUbw3y8sditR50wKjS9xrqKKb1Fco0SiNBKcCQvq9RRlmMZMC8p0v7mcjpXZ3P/oC2o4pqS7v5hDJEa0gJcZGvblCG8dzcHr/KAuU8QcNfbaBfPqMMQhnZg4wvv/uKMsgQTdv8T480UpRY0Jhz/hHfOUyQwowfRnWJMkrAhNDR6Cu48thc7wKQ+xrOfYrjKgV7wroeLAR89IzBUssW0sSfOpuqxNtjq818wHJDmDKAUNWDnkzQT6RV/ppY1+P+wBvlRQByih7xKlhbw6qLNwDG+h6/Wt3aVRHG964LApSwc8ogwl7ZI3+bsh4hA2WPfGa0gEfO9kfwQ0vH8U98S9xjnq++sQIn5ujr5U/eip4ecHBV4NopPKYWBSwVhvNCa8BXSxOr60JKjmJKOdnRkmgq+C/EZXubjEqTA4PrtNN9lWqqGZxqNxujWdLhe9nzeDd2vwl9bt15ps0Kv54TrUle1eY3Sc1njmdmxFwzT04zcEkaOMh7vhETOTWRW5AvQrCpXrjQEGJt2kNg0Q3WEDxNghKkyekap+6SU8XnbZ2BXJs3o+CbJtZ1uIqWFTN/+pXCGxQxYcDYMXVlruOEvvdkoHANAETmle/Y7tBZ6pZpymAHfu4DhU14KLNUmQ4darYb/QAbHbab00zqR7cm+kYJcbHhBOHVxCXihRMaxltek0zZxKKh9/u3vzjayH6RYeeF4XYK10nRzcZ+XEGjxH8k/wFQSwMEFAACAAgAdXY5R0SkzCymBAAAeBYAACYAAAB1bml2ZXJzYWwvaHRtbF9wdWJsaXNoaW5nX3NldHRpbmdzLnhtbM1Y23IaORB991eoZiuPAeNbbBfgwva4oIIHFsbrpLa2KDEjGK010qykgZCn/Zr9sHxJWsjcjMFiN3a2/IDR9DndanW3DlO++JIyNCJSUcErXqmw7yHCIxFTPqx4d+HN+1MPKY15jJngpOJx4aGL6l45y/uMqqRLtAZThYCGq/NMV7xE6+y8WByPxwWqMmmeCpZr4FeFSKTFTBJFuCaymDE8gQ89yYjyqnt7CJXt0q2Ic0YQjSEETk10mNV1yryiterj6GEoRc7jK8GERHLYr3i/nNbM38zGMl3TlHCzN1WFRbOsz3EcUxMOZl36laCE0GECcZf2jzw0prFOKt7h/oHhAfviOs+U3W4CG54rAbvh+tFBSjSOscb2q/UoyYBISCtRVS1zAqQra0uWmnzR8wW7FE84TmkUwhNkUlXxrsNex7/xO35w5ffuOk0bqjMibIRN3wnTbTau/V7QCv1urx7eNncGhf6ncAfQrpE507c7ftcPQr/Tu2y0dkS4B7XA+Le1RnNHzL1/2W2Eu3oKare7Qtr1VuCGqX9u+51mI/jYC1utZthoL1DTGl6q1nJxtfDL0CAil8vlrZM87XNMGQyNJzWuiIaxw7AcklDcUOjGAWaKeOjPjAx/zTGjemI6FKbTAyFZTWUk0h3TfRXPdJS3oLOEEBi05Ly3j8/mrf3hdGXrRet9sa1noyzPh1Y7EVq8cfSl/eN5+GdH28PfEGh5RGMiAizldGStb+DFEA4W07F0eHKyPYoN3spYaxwlMEr1bBIur8ysBoKvFIj5jvqCxfPEDqBWGeS0JilmHqIachzNn2pzEvqGMqhigy0VBlyvJTlKsFQrlThPh5nrUfX3QGii/rC7s0ubTH0eo2uJx3DZuZi3CXcxq0Pumck/kU5BSKx2sEQ1xlyMO7NGdjG+xfKBSBQKwZzs27NyRQ0+EE6xp9CbLob3pK+oJi6ml9TJ9b3IWYwmIkeMPhCkBYLo8xT+SwhaVgRoIEU6XWVYaaQYtAMaUTIm8YWLo8/gIs0BCXopY0RbD3/l9Cvqk4GQwEvwCIoN1qmy/IWdiDOs1IIUz2J8Z+/VRnDtf3pnNojjEQaNshs59DRJM/0a/Bj2zgW4YExANpcoIDMRzqGszfnENJ6auWzT2XeCR9NDNwc5JYXjphCP5YQHEcwaynPiShhhjgRnE4QjaC9lSmhERa5gxRaLpVb/KkALRZRPQx2CigZnMnYbEPulg8Oj45MPp2fnheK3v/95vxX0qB3aDBtvVjxcbVWczsgn6vYF3AYV6YZ6oiVfAG1UlM64XcPcoi6dkc9oTGfsU6XpDFzTmy8gt6jONeyNkKkZN/HaeT7/A+RRrKzf/eWiUQrPi46pRnsbzdH1a52rOoLc3TXD7rlLrwYCQQqiBJp9YH4SO2KmEs3FtnUXwmH4TrQm507Xfsf/zYkQjs9p+rm5DVpOG/7oKIvM1d9euvadNASW3FEl/nTTADTG0AoaUBmMpiCn4je7Pv7LMN/U/K95D7zafHyTGbf9h5WdgD9qxhEsowTK4tVK6effCj80Yf+nHNhv85c+K2955m8fVl+L7sH66tvi6t53UEsDBBQAAgAIAHV2OUe0Aaf8nwEAACw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M1JyKT2HBgyZ7GN68R2r8mQnov02VR3Q7VzUgdB1c9g53oBZJQSLsC+4Koqnre/jt5I/fJ1zdQSwMEFAACAAgAdXY5Rx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HV2OUeUE7MiaQAAAG4AAAAcAAAAdW5pdmVyc2FsL2xvY2FsX3NldHRpbmdzLnhtbA3MMQ6DMAxA0Z1TWN4p7daBwMZWltIDWMRFkRwbkYDg9mT7w9Nv+zMKHLylYOrw9XgisM7mgy4Of9NQvxFSJvUkpuxQDaHvqlZsJvlyzgUmWIUu3iaOJTKPFIscdhGo4VNe/8Aem666AVBLAwQUAAIACACDeD1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B1djlH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HV2OUcL3hcwGSwAABpZAAAXAAAAdW5pdmVyc2FsL3VuaXZlcnNhbC5wbmftfH1c0uf6sDud1c5muZ1zOkmatLXNNpuG7+/UKqntlLM026ZQM7UXlRDfkLfttNm2ELI0Sktq9Cols04iprBmgYpK5gwLhNxXQDEkQED48vKAnZ1ca8/n+X2e8/k8z+95+kO/XPfLdV339X7f8L2/+WgTYv7Li1/28vKav2H92s1eXi8ivLzm4F+a627J4QT9zf14AbsZ8b5XY5//uBv4Y+7qjau9vJpor9h3vOiG/7Rv/cdYL68FHZ6/F4ToCzu9vLaxN6xdnVqG1A6jaJdziXIM8i8hS0OW/jnwYvUnaZsaiFvX9aV8uzTNJn7pjbcKv9m8LmLdW38OTfu0evGZpAub/N/509sv//nywrfeujHi9eqXn2/Ys/TY4U34+WBJANzZq6v/GC82tzJM1g+g2uMfk3PN9X7agxFSXev9qVKypTQdbh/xYcvLgMq9ZJBDfsXNodf3l5qKcyw9Tq62FxO+aGuUZ2le0d8+PMWcwEwh4LYU3DpPy+fMroDyBKpT4QLJoiBPi5d/Wkl/qRVT7vn84M7ORUSJD+nRfsP7j4d3B9saNX94/DmMWn86yk1W4+N84NMtik7kuzwdyRWYKW+IMLhOQfYMCwSaKEy+eS/f/DeGtSeXEkd7sIGSxXA8zFWo6hT2HNzwshaR2mIVk502G1m/iJyCJCnqb+rIvGS4tSv5KF0JRGVGHgGJMhQnnq61XinWGP0LobqfdGFu9I/68CuAsesKxyQLNf0Vqgz7/TSXAXJZ83wCMliNyTo3KZdZ4ZROvBa3bDvJcTMwEeNoSkfizrY540aiSEBUgHRfjVgbaTENskkmWysCijAm+IE3onVq4DxJp2qmgVy0sJ9h72K0kQoAB2IJQgdYPQKYKMsDxkjbOzsNA3DHgKRDagZ6Ei5iiuDObN/epVzHUNx4835VvszMKzzpfWswO7n7yGKE0cGFLjI6fZdyoPzLYICfcOUnmSUvA8vd+DKa8X6IZYDINzT0sPNmsv2mqXjZnJ4WZLAIBK5otxubaMSHvTQE8nSsu0UqXMJ+WySFpCROnfbJRAXS6miVI7mEPJn5J3UJSn4RE+7mH4dv+25qGdTaaRKGlqizcPhOJdDMzcuI4qsWHgOuEHqbOX7sTb35oQJq+uWCEKk8J148STKLI6CK+/JkuXPqPNyhcozqXTa2y5bPQDXWSSlgZSAsAO7Gr/gUfK2IoMiD1+su6tVwRSCAXyGGSUQWawvfHluPJ/ELHXqweoIKfqNvTx1OTkR2mQQAWjmoGSQK88WHtMRRbiqZ6rGQLC4dyqJ5z4ckCZbWfIGJO5d/YCAjUkDRZ7VDVhRK2xIa6aJmpqoFKafqh3Bxy7pbCiYDaSctQmwnUPnaVLU6shEPrf8pupb8aRiq7vX9I9MZwo+O7QiiK7Hi9cdeg9HVkozEYJHUGkF3sF0mfqNCLOU6zDXHuHkycRmFsIKutI5ewQxjXDgw0hJWP9HSd9fMM5QkSuIVssT9uQFxdGWsdMd7dGUrYOzLxrVhrMSyzcCugCwwoRZlVCdAxZbkxKMco2NlAZ2NKYhz04JsERqXWOrYWwqiJvFt8MlcAlxlOdXKqEsFdk3iwfaToK/lpFBMFPcdkgmjfT6DvzrHLQrh1DZhv/fLkIA32HcXZ93zTQ193xto5cYz11Z8DdvmDQkvbNcKDaQKSVvCJDbj6ATttTctUY2LuMNOXqF0C0NKLN8MjCEFQv23Yu/PpadDgR3B4qHwnR8t7thRwMDssdf7cOOhCnmwJc7JRHBp7iXDAUfbyQmFitQsvnalna2V6u98GNIeU6YCgBilVrvUL6t6mPQQgz8M7OKhhUERxr3Oh2oA3LGPcqxKqsoCtASfygmlQ5bLIzeT/2ZoP0ajgV9jNqVasEfi2Y7oWlrljqLOV+tAnhYSOvduBtmV6+sJRI14a5ONslSa/k2lftkyATJY/FLE3BpY485TQ9STa+RQjhQ+abZx+8zNoOWAe2FOUsD5wAhqwbwf2x37YuZ2EvKCOj4LFl+ofSHMEpckIsRLulghFo7o1WYypVPLQdPUxyaGlSRzs+WaS4YFO6XW6Rb34tYkNhOplpENVCZkodCyh9QrCYNCyU5jbsKan6cDuiwfyfuyAXyuLHfUIRObF0qqpFQXc0eQ5OKk+m1urxOMhkrJ7QJThTYbB6ertfGTLfn1H9bjE4+qW6EZL7hNGeByyNjwZR1lt7bOpWfkxr2r0mLq9BPTQ2XrPt5J8ed8I1NPDzkxnDWdpLVdP1wlv/hxsNirsBvrJ2n3UUdTqenUAvYR9oak/rafsbL0xKMKnYws79seO/en1zld2aUQhK4cjpeC98mTUZVMrsvBh9WmUyfh5paELkxR20ndfu9/4OBQKDBiTjtaxS5thDdGyQMEjiReukDCtTlFjCMZyGHxRrNCUgXKXU61vUtYgK8YxVHUteqaiVErGj3PkwLE7ZVMyGKDXq9heYdIqz6LO7rzy6EFgUBaLpAoeFTV/4ZkCa0G9F3T1fLwHCbcUiXCtuudvvs34dwREtxHBXYlNclyCI7Qr1ULv4O8EvaG6ooefYA6oYrlkhrpE6NX7LUWdJh7tafqC93LEZeCJbJwalLFbX1utHjZHH3LJBF3B9jlbFOLrb4Oox5GVV3RWpLkffnGYrHJYG5ZYbbETQaiBrQWFKkXtJanu81tj/+wwlIGF8MsDDCAfx7ACLH+4igGWJbo5tk6k9kkWRBE2DbKjs+C9q+Ze7jtpEhIuyQo2deTDXlDkC2Fvd2RmnQQc883RqAVZHOJAeiMelCBjAptoIBdJiE20cQdpgfCqMq9YRWCDxJ1jqAIIZ9zHIPxpgNX2hKCD+qvVVK+AQCInxDYSmtyJPgx1b6ZuscrdHHVZsCqAqRgNwhZKwT6AtSYsj/zXVLdPQJN6YB5ux0OvxRNg7usSD/FAI7EzaMwOsyksE0qByy4VEEGQe4GE3FJ1HBpUW6n2ariCYsLHVqi1+OoIUgJYLtZw/DsTk8ciYcI+sN2+l/PI7ncVulV7w2MQUKpmZHPTtAd0Z5SyCvjzZk85LWvisL0PH9YF0qdyfSLun5vQLkE6tJDUS/M9C7+L0//Lw5YAXyIst0Z3MtuLzEN60iWDw4X/m307533PjoJCROkuAds/xPZEEguNAn80PEn1r45rhPdOxT2XWxc7C+9xiiycd/cqjMc+uzmw+Gs58B/S+ATpgRFdmi+WoRsKVeA8lLtxfP1reVivBy71XBCYBRhe7F3YQ19VCrmr+7x2/7Rx6dQkuGOopj19Vfjc+eM/7ovl0Fs9oemH1I3mliz27H212zSbiz87CIUQT/yaeyBhqvMLH/PRuDoKSN78ZL0Qkkopb4wbhg1eK8fNmOyH962cqB+6Vi6YGW5RDpO+hU+7e2WGtcb9iB2m+HRJ7oMNs+mMWEv1mfJmrUry+nSceevR29vKS5IE8MKBki+7Vrt1M5f8ezYFX3i00Es5ePBleV10vGutJNLlsx40fd/PEke3Oer3mryZ06c2xFelJiWixA+9qPValSEv4CbliBsuVjgO/9k8my+0+cfwHjoNeR07Boj/IrYnmgKllVObdJF/m6Xtvn3umCtopWLYxm/lt0CQNZQn3Xm+gLmaePFJ3qNdTWMrOy7rIkRvPN76Gjvq7cUlxTNRIof/lzkTOvY4REE4a/PJAEwb1tTnyEa6Fd95zUPx3wRnuT91pidVdERzWlQTy9/trjKzPdyRTTxszmq2gRZX/zMab7DxUsHn0k/S5o5d/Oz5W8eLvmdSUxN5JyLz+TbNyrC73d4GNP8HqGc4fBDmmeuCFPX8EXqr8WsRXSMuN2trKyylOd2hyYCFSM1P82NdEFFUOuH0qfn5h8QLBy+Bnua2HkGyZa/H3jXIEt+52lMeKdVLRrBvIib/IT/q3aHScIOiC/7iEpTrxDHiDMn0p8I6nJKkiC3HnfO/3VxSj1rx1T0LHkczvl/GKCx0QTAL90dV7qlGe+z+U6bSV2LYgmU482SgdmmlMCrJzutLEubOgFtfHBjPysdRTSNXOtjxauFKUm95+vLNZ6gWjZdxTkqxHkiq6OE93bU/FPWsmAJLm02IkF063vMHUk3vA+ohwD/NxhE8z2WR6MjePR7c/QHQ3hljhJLdwowhts6e1oDJrzdbhBJoGIWwsi0QP5kbMogt/0jlK9yvC7xy17fky/IBndg8B8judx2gkzSEk+L6wZxSCD2Ij4Ad4KwALhC5K6wcNo3dhMLhCMOR4EOS7icZM0wxFSKhD/E3icVwHj15W2/kg4FOxhduzoEKt63CLcwe3ThWcgc4YVpGVacqRC2ECgncBGqMHE8lnivbKGmZUXHDrnYXQbK+4oRXEWnQxnLJXifcddwEgrlqrpK2Adai0FfqSEDK83Hrds9ia0W+i7LqRe19Jb1ZCR2AxQRFs7Ns4+R6iVlVC6B4LTGT5XNiuwBKMiYYKil5kaBvQWXdCMjF+zuolQChn5f++ZG+NzuapqaZGiSWUrKehwqWxbBX5xbPaHSJ3EJ4fgAbvyc7PSKB7Kc8HrAbBxO5Gu31YUSqOpw3lapCOvibpx0V5xn4iUO4dTYr0TgjYUYQ/vylUCWzH+/ohlTl4HuXH+cdtZeu3ol+7ue6BY+m/KlVKpqtUYoDbC15wgEGfp+Il0aT8PwoyIEt/Wa3niFFjirPyE4dB1NWEGr4XDEgYyJFqKJ0MBmB7TP8lJ9hKCtcU+bCMStU5X8keJ9kAkLVbXisnMmc2USZ0mVaHMwFH0+o3lJEEecbY4vCKOe09L61ZFS8bJKdXi9i6dvir9bptQgK9KAsSOz0n45IftC3XzsYBn9hX3wpSpE17JlD0hePcuPpVdR05EF5J0JSsSAMCgKa80X9k/izkipTNxDvabf3oqOP9/WXeSyC9XVhoxm+HeMwrr4A/baF0pcWc7B/KdktUXYLysAmWPW4ril7h3MBz3V0GLosuy5ojbGxFnKfq6zjCwTL+dIaUz3bn+sbMC4nrMEMTCNsWuNAfm6MCBnVL+MI1K+o1Nb8+bdpvwIWNWJhdYWtjdLyq4MmF0sAEEdoyVll7ofbMsM3I9MutH5gEN8MbfgSPoaqogDoObe9K4ArmSgKXXv0K4R4ZbrS1aExatigcHTw8ZObbOuVOks5IPp185psffhLodkpcRv/+7RK7KcamGXsSfbKmPBttKQT0Lxm7u3PgeeA/+rAA8c1iWegL85rlVSLvw7gP1I502dZUEdYwif3Fc32MDCyNFZvYJF/OlbLB3ZBfqoX93Q2pr4l8LI1FwBZabXq2X9jCd7PXgD4okVXp8f3DlTsHkFH/4PDdgmmGFPgsRrNZ7T4Zo3lSs6jx+6ejo2LOdfy3KOJjtHNZVR8rLob9bfUdCvvp679sminSq0UzXi/cYGdMjs5v+sZAOu/TthX2tr15okKL5zmuXeEDxaBi9w6e2xk8zDEzThPbigGePodzr6N0pYRbTAzA+exI7oa+48PaL5ZeNj/Js4wSLr2GsvK+oRyi08S4K9kyYlx/MLdFkhEnfSV7MVfeyoiEb4Yh1/+ueDPnADUNCKPIuPH9/8pCr78Z1s3959xzDhwMhKwR1YkrzEv9ckJMaXPXpgu+LeJpl7acrBOmsEVMyOqhFlhcvFxm5WMiIqEx0v31rPKhp/EkdHGrMv+C8bE4Xw7Y+Y8GCdGoBED7jDcj6QdgZMCV2TnViPQr9LF+5qg0rT/ykvSthQ/GRxLXuBNGaW13AU0hrjXNLf5thEYwIxlWT41LkJJczy5ozuP9/fujfrzKWK3n8uiWK2Tm6EJltgVGr6P6nC6+PlCzfM2MmDU5P3vwV2lauO5zYqAtbsLm7Xn+DMmp4hcyGom+VQV8BueV/LMY54h/8S11bN9GtgXWPguHbWcqoFPxxzfWdvbmPQ0AgxLF6lWLqkciJtjZpYydwtEz4sPyz/5ImCN72zRl321dhAMpyYsEsl8Uw6cBtWkiSX81COIVue/+XRyN1t8Pt8hsB4qTEdYnkvs3C2bu1D9pIx/zU/OxHaAdJQz6qP5zPHuer66zyG9odaJEF/a4KWXlgXLodqFck4Wd1vMBw68/H/j8CYbcSHXGY6qSOoNdckyOs2Ed/+4YPthvaTOj2BXfpEnacn2E4Nu5FnaddltusFfj7wN8bXK/FxCsCK1D3xh/fTkR+/PT7dy5Ow/r23vJ3tXxO8bKag3VfVSmHeyX4cgYI30zGprZTHBrBOE0r9gF41g6VlfaYgZTz08ZnWooui6HdPkuHTN3wakThlDSuZbBtA23pyE7GmWyEk/UiE6rF1HvzJ1CLoZxO1e9HlgSIgd/1h6h2X5/s6TRYUHBrEihPSbSEuJT++LYfxCxlaKDXnS/vDXDg+4fbOtq71R1DGlzml31HW44KtabHvWwNEljRnBtlpZJBFjxhwNc60Kxg/fpYeQJpS/cJ3eTUmfNkuwfF8yL7Qu21/YS91GOh8QkLfB4jdBPhwOKlAOHDPcmIWRZUioScIYVECUvIrMObGpPohl983OJO0ZUXznORgkUmoFWZDvgztmdSF6NRNfNNldI0l8PJdoxhOTphGo2CtIWQB2qhJ+UWiAaYaJiTbMLER2CgY8I7PutRjCkNSDQ2czmyglSlDz2VQ1kASwo7mvNQNWqdb+G2fhbtLdLa+DAc/kyZi6KR2CK/XNHs5+a7efsf62v5Qer5r/u0Msn05CWniuprs3nXAYD1kldHZQpyMo4UJbleDvmxkbzagDUemBF6unVnlg9eKEzTRtQIaN7ezJyhKGLSGw/7ZP/RBHuKE9zGpKMxAwYRzFM4hgrxP2BB6StUsTT+rcha08v75vtVYB5cM0wZprr98BpK9U3/RbLEb3wgG/PZ2/3SVpfpGjn0avGuuOQ0hG5q84wHh1BbBKcfy6glFuJfSDPmMk/3lyflJd2Louko9MbVGR4OdKnDRvnj3F4FtWoIIE+zskdFP53jHgNAvxIeONAUy90TkuGvXhjveF7iO5oyjE5RCuHWoReH4vFrdQiTsviWYjnFeooVWqPDL6esaOe2Ef1vReSoT8kYYUoUYDtspKFOqy7J3ORP6YUM3S6J7i7Ggfg/HXiul6rFx1VTDu7dhF6g7imQKUvQSC2fJQUMGC5TJgyXi4hz2j0fqU61hx3VnYf8oaf3ipxnHyzjT6K6uvVdmLR1eEAamf1uAOKl96XghiPk4qdv7HDB4gTtpVvhtzGrx53QRaa8vR9NSIpU4ykhRNSgju7d9xD4uzfH5uyfXWLG18Lo1zhVq/E4wwTdq/pnH4f6N4pOx1A9iaYZ31dpVrcR15shZjmqr/GLq3I7wX7Twv+/HmUm/UG0339+b7t4vWwJ4geNfK/HxionM34SlXjTJaEvL/gH2dP9/m/h6zORwl3YaDhnksJ0OvsuSzreL+AST2HkPPudvdJ2SkKz2BNGrT47ibrsdnjihadcRdYPudDjfP5UnNLbLn5wlfNlII9sB5bE/+H/Ik1yfNVGZxtwHMfx66J61L1AvztoRZg5+/gf/LelPEm9rwwtvkTTnSd/uZ5EUMc2NT7alRWlzPtgZD5o5/N7VRM0Wxrvk3/b7Imi90eXHW2dxkTZ/+Q7/hEhgLFszOy9EnPoSMzVEYdKf4ubPgv6sMCry3HPEzxE/R/w7iPHVmCkA6pq+prnSDgevwvF1dGT5eK/ILGFYB1GOQQMQ1ZXluBPiuGOSRiXIMxMZI574UWe53u7gTy9y/XzfCai/+y3euGJ/x2ggHOdQq/gOjmsrkkcP3VVQmaJvXJN7RuNGujQ2QH1OKFIXSsW5Q/KcuK8LoLpqsB09O1Y3zK1eSQ2QvgOMuewMl1EThLJ2m9icJY5WeJYUA2N/b+9EJBYmrKCmZ1MxMJ26nLupISBO0qXkrrCEJfKgQUKh8Zh12owRZFu3BfuJswmEznwsH+BxeO5QmEmcxDKu8/qcJI5EKlcc+elX0W3Vn4CxppOh7l0MYRLB33Sf+g/YXGE1ythE+bbqBqzjZ/e+rn1C2Em7pdYSVtAYhQ5t1tq5XbD7OT8MO8ecLaRuNs4O+yxpMSMZCakTirRCYqUY36kV5nOW7ZL3mbBQbt90WcER9VGhP1QkHXxUrvitJpsR1igEh6n4+2L2FX/B0DHDXoEoXPAj5SDkL0Ji6n4Ncm4vhp+1vlc6GF2r5jk4q8IKqeJAptJ5xVfnI2XfMGu1QCVNbT1jjy3gk08Enn2G/g8Du0x6X3r233suRCcmIo8fvxEGVVC/BiLx1hRb2x5s2xtF3lWD0a2ObXlwRoMWyyq4SsTjFQCA4++RqTY8w9D6cP7D3dmQBOGq2ALsEcp3OOXupDttqEomJJnjCh43GyGS4/fkOaB5IzC2kaE4cve3ck/ow4TvHzU7Lk+Kh1ry4AE5bT1LY+Vi2lDuox7pbgqtY7rJBCtTITTGhoG2zEomIDQLWR+GnaGq4c7hO/osOy4AUIQMdxcLglKN5hZiANsWhTASBEZR9u6424nvPMPImBQmbqHa7K60kuRT3Z2TC48AV2SkuFU58T3LY7pNgm3H9YWg85A6rPvVmHrUZCmoo1En1ADQCokRmrB8HCUlgpJU0StDVdzWSpZl7UqsF3GgYqwvY8BsTdj9bIKXWM9j03PEzxH/X4AYgohpJE/7uHZYwb6m4tmnE+50h475zkt4WGeaTZZoB6AhB/76YNtTZbG7wv4UmfDyPPpTxxw77qbzDDUsd0pFvYdYuD3fKu+zTF96gnD9nf8kcOKOzjmpK9x3p3lW22bBVTQZlPr/dD7RdPEAf+AOjTXruBHiEWIDcdbR11vuSAxBXGM/kdT5nR6ZXjDPPoyjMIU5/oO8WXQOz4j4/pOvg7/cEkoNqMOkgk8UtO+DGVXuQc06qOuKLs8TpGifM/Xfl6nzFKZiWhDV6DkXZakZZOf9maP0w3V4q5LOrsepjrMsboeS1OMnuQfobVglTqHE5bEZKLStzWi9nPFbdD4B8S0BCBROWTOBmYrMejBzjrtcFVnFCTvKO6LEybI7ZUh4x9gEm09ymHme79N9FJ9cfWo9k7HUnKUE871cKM8C5GRtR+6unRiV5Et3hK4BfDdZ2J092oLWPAIBr4DkCfMFUqYWuLkR2BWQ2xZaQjklncj1l8t1LfyMUtA0lGjRmsTcpwgEmBT+vevL6tJRqhomF0lqI6Hm3mpbHEHPpch4DUUZR1dH0hNMP21BLziBwxPiJbiRrxY1oo9gQml0mppUeG85rUo6CisENdzcmz3ZAHdUCyt01xeSNkZhu74MdwlGzdneKwViVJFATD32KS0ndEfX6kOyHjgHT6RBwoVfH7uxkuMHfDb3rvbz46+HSrrY3I3B0OyMXiB7n4xEoJx9h9MLVLormonREmZdxbD3MSnUKtYKln5ayRzEJuMuOYB8Nr7xKSsp0UTHVvCk3sw03LqcpJveFMgqo1nuu0z4EveyrazgqqM4XC4Gbu6SuXjepyERwqAPhS9db3eW2TWJAkAJ4PA62VP2qq3GhGeNTKcYpdUT6S79WT1zDOwvlPq+jsDFWeg0NHktfL/KXMOUCkDcul1J91Ii8iZFxYZ44zHpBE1dw14drIgMQLtk6Rd/beLN16nuilAQFp4z7SfIHuyMqRDpX+6p3oH1vgRCxQpkJOlmAvq8NxVHcQiNH4hhBHk4lSqEcLq0LEy45dqSeGy73jop7K9Wx1bcJ1ClsBLQ32g3r9HEbP21T0gzhf3eJMhcy2aBUG/meX8JmRvmn5TUoaWN0laH07XkDHiWsmXYXMOQ0tROAT+slbxAaglDqpxCYr4OXQ3eS5TIEqEi7GKJmO3WrQTDAG9ErJl0kvran7YvJbzzTNbW/0yg0KYI+/WoPEXpgLDY+bSau921PrtJMVXinHj4Gz/aBEGgFydyoFHUxk+fIlO6BMFwe/XECLbtgyLKqShifPujH1+RQGm59TgBTcbAPW20miBELppv07AkaLe0dHC3d0jQE/FP88oT9nsCiebG/nkS/gJpU6o6/SnKyZ/599IG0MJ+d+ThYYjcPvbT3o/3J+pvLWLXE833JjgD7lBR4J9gfEpy7h3rZWfHh4PCsIpEx9SAxPX6Ocp3XELcUY294bd260o5a687DUnkuErGNkKTrSF3c/17gzYUy38rzoas50nnOVP/x5l6B1guNCHIUwgf8vmz0Fm/1dtQm/YceA48B54Dz4HnwHPgOfAceA48B54Dz4HnwHPgOfAc+J8DX+pIlus+ap8N5fiYZU+OYR6dDSGOaxBwW38HZO1hJ+/E/Nm9es+PjDWgwuXsiFl7uLFR/OWJ+YPHYVn/4dcwnjFgqpHvkPLbZ17sbwn/z+E/GU4lqeMUXNtlhe0yC+Uyofi2B/PgZSbPWxAPR3FKqxKnsm5lzJu5MuHqcGPD8K6FOKe+jm+tK73PKRyW5ch4rbq0UatCzStVY6YmUC7bINyldrURrqjfFUeJr9sIM7coUUPIVlEu+BkPUUUMYnxqikErY1n5pZwqxYCU4Cwtds/9C2N6rfWP4sz6UpM1viGZZDgiaRCZSSOLSCOaEOfPIXKzHj69H95iu4YCr+2FgkNCeUmMRV2TjsQZ97qOiwmq9+j5ZFRhuzb7U2uCnwRURfGtR0UCIRoEywcYVUK979UJ4tga6B64GHHNQdYGCF3rT9o0+8Rz3LJoMfzcItSXXsKaoM4O8nK47nLG+Vbta6MWM4bvZegDxhpE2BnOvqX83WM87HnnNYb2eT4BbdosyFaj3hujPwK3HpHwJ9lCR6ckkbmLp4JbsHCLalXtC4V25M1k11SyIjpPXWKN4PSaBNlWbNUNGL2Sw+FcTiUnBQiziiQidS0oZigzeO3DQKGCHS0mKlT7puLd8qMGhfwV53mRmh+4ZIOJi07jxBy2B8D7Fr04jPO/XP/Tuw1idSrkSOhmpYSycbC4OfRSWkca8p2WJWcKURwuPCCTNyk9DWPX9iyt5VjmfFbxyI5Uar3vA5Y8CgsotxpXIjecaMKA74oZ098wls+7O3IOvux8YlLiAX1JaTuhDxAbiZXM5J8Xqjm44ha126r2ZVg3tGp0CMQW4uSng/nUt/mSQTXpZWDsGwENqijp6WlpXtJS8HMNM3kTKdnML4W8Zpwg/bNPCqSdhKwURh+vwmQEChgHvGlg+hcqx6TF/JigvI8xcM8kWN/qGAJKGOzD/gbfwSw0LsBjftXkg1ds1/tfS2O4thbXMbsUOKiED9/jT1ybdaEhWNodZGxmy1g7D/mxN4060/ilWf7DPl/h8PCVghbnysmrrc48Qtu4uJOZKMhnR+FJtO9spDYfN/Y0DvfJw20K/htJN22drr4xpCliqKEAu9aqt2mM/CBgbNniNWnF9+6STtzvXnpUNJ+ZvNWEt2yiMgcdBzBT5gah3D0a+vixxTUOd5w32DgpCZFeXj/0+1vhq1Iv8uZ6ZKWJIhujROwbmb4IaL9vQ4Oown5haqOka2UteaLJxnmbi7L2T2uXtjuiEEa9nmlscn/gFDr0WeMwZ8JtQp5McttRxxxmVCGIFClSdzIAQQaiSICG5pqmsZFE0+CReTc0TZwGqezAzCM1oXvl4sdL6xKF8DOcxLHOBnaHW4jLwB8X8T4iLSmYWOKHsAybryBSiIk0TSSwq0KsR1dPZu/zc71+Ygf8EwzcUNy3PpqENuBhc29TaFZiV1nC3IewoyoJ7I0C9BHwHpUKeZPDuedT/elVtybjk5wZciW3bQswxrdGuVSavSjwfofODLV4bk0LYcdtSTC76R+vq/+wITFgRvr3SjWS7azyPM8tadM2Cd+51lm3QH3O9kme29iv2CGdjK80ezF+gn5E9endlE1R91zrjStJJ0joEnJ8ovUTtfBuFuU0cMX7MHCl7RMsgQBCdy7uGG+Rmy0F3setZSRthdDOS4fStkCXWWLmSqTx9IJTxNRBS9aoF157TRJAOo/K5Ge2F05tYdh+MmVbyyxwwmOz2BAQKH4rja6Y0l8IwLNae3meV/QkHZjiYWlDgJ87diw3oDdtJS9qrWxbmh0C748OFiuqOHSl7qxrUuG4znEk5ONPXrY7imUI05YvuOyMoygLvTcVdfCyJjIMF2z150D9xDAGQi5WV1mCuPEoflu7IzZpMgoqVlx1yzROuRcW3+0x9RcnM00O3yzC32NeYk2sJclIUjXcZS2MvhSA30t21I2u6ouOuY+MlEP5W2fMMKxbHdmNHRM8OK5pcjstdanr7k6T5ZS09SLsVZXuq6gaPrNvMpCs6FUCuqMgX1rJOOXfAWSmomge1pjaVcf559HwZkecnZdRzz9/XqvIDqs+pzeNaUq+kEabFNAI6h8sjTZSjwsI7166LTO35aLjxscJ5rvmVnwmOJFPvpxKa08bfrvSFYUBr3W5ttfHHtpKm+9OwK1wxwD8PdeCokW7vUuqUorAJhi1wCU//jrWPgX4RgyYSWbBK9ub2d09+VucPE77ZH4a6sgMUwQSkBVVyQQM3S0bE3X2zBJKB/haGYF4nT38jiGXaastojB/aGfxoELWauyjEkAxTT6eFLMNO7TVpfvENPQpOIEurhSxUEGPrc51bJ0TyiE0YjQ0Sfpj1oR61PlkcEdBW20YOh3YZZfrHHKTULj9WOsX6Lbawrgvqa+XuCw/SBt4b7vdOae5UmytxoQLJJgMsiuCAi5GGGezgbBCj2oMO8As1UWQfPexWoqeMHBxlLw2eUkSc8bwB9PILi6rmo/KOXMQVq568V0uIU6eLTvoKBY4UvPn3dDvGdBbrsMC5JLkP23lHN9gzTDKDFblixvcAgHNc9S+Xw6Yay58aomgJpkixn0RfmSnmkwyed7Wd30x1C0s/LjY74G2QSdMMbmW5isNelosrWFinVsqg/kVjRicae/Z8oduKXNqwi7Yys7O4qlusQt2Giav3BGWHd6TvLrAhYxMrK9C7wUbbsMaVBJZZK8Tx91kirjnXt0RQ5tQfVJsPIcpAnEC57pkKfS8WCkVzQXGXBxdMz3hW43x4s7pHuhdz6UHGjppnN6YaB/x4d+al/joCxbZkOzsMhVTzqxMJ8Kp5gNjGwWuY2c0hsfOdzsimE16bFaqSAO83go95mBtQJcX7zYNubMEC3TXL9ucS8aC75hrmFle/oKyKOTtsIofHYodA3kP/NhnehRqAe0nnevgZGkKcWNzg7TnjB5HYTzoAXcT8gWgVJrW7KIg7zvxrI5pW+IkJpwc2cDeIIxuNWrRZFCjdouUPe+2fXV7l6dOnJgYbeVuLEb9QEtT0ICP2sffMuMB4QLD3mLcDI85Y/dRaPBfYg0DyNF3Spb2snFksuOCJ3RsLw5pn9psLT11ff3wSg4UkWVvL3KhWPzeHzjEFzX5rgDCEc3eK240b1eKs8BucREdU2SfV4Ed1i5vI6eI3UnZetW9ilhB/8m20CmHjkyO+Xqruyw71xryQOjWs5ZcRQThkTUEdmWDS7h7RoQbs+3wfzC12YBD/4u6mxy1SnKGwTkNvaSxPc4UN9guG5tO9mm9/NN87GB0LOnNxMobK5W6bC67HXPdl+27keP4U3fdv0LFbvAEh+yjoDGlYkzn9HF2Mu9vVRxsnR6nQ40VQYFdzr+7B0KAMUEQu63QARikemMkSZVLUmn4Tomr3AR3Cl3bYS6ru3ScICd+Uaf8nMVDTbozNEXrwpYMrKrVNcG8VJJJ6KXGGSvYWPgRTXg5mD8OpMwkEun9BWekDRMzsWXfHxXWvtJNTp/F65K4BW59f4U9aV+SB+opROv0dFyenNdlLoG8IhQK95U1aCaaPNIV73WZOmkSNQCkMbgEwgI8dxPvbRze9d05DNwKOqaH3Kag+Sh+VPz+LytJcq750BqVxOnIHY2yWMguC1updShdNpRrgkW2hriyY3gYZ8PqQ5yGfy3EvyLr879byYcNCZEU8vmd1TqOhlQxk5+LCltU3zcGfzgoZM6oo7SK3cvTlD/Wwy2Gc5xxlLwotlWz182qaoz36KuQatRBaZlQ0F/6vsma53godj40sW41d+TenXQcO0rLZx+ha51M8hRNXpJw96PKL9rSTI7CRYMW4JBLmGe//l5UzQvFbRT+4xwMfvQvCfp0MzWt/yoT0I676BoyNPaKZuJ7N9HORP03ydWoA9JQaoHnheb3mLmpWZ88ZFt8nDfgy9lCK0uwSt5gI3EPakBMEPt2j2v8ewcMrLYY/wxKnZ2rZwLM5JqZRwFwbkd4moQ9kzl3eX7hYdCtRaQR57td0T/NOTF13hnt2O4/vJKKPLfHe/Ryg45+/QIPqlszG4nn4fZ2hNHEJjuqnI7+wVTUfrfoECZlCJlrXyz7ClPEtDXZ7FISCHsPKkUKaYPsy4vn4FgaUBlcf9O1Xglzh2LDTG39jku101TKXNaQ6PKgmDKIQugMVyYEEeWJSnTX6nMK60kFDrteJAVFRujOcpd7D3j0RmVxatZSdBqRL1vndNA0eAOmtZcP+xk3c2vekenrd2MuJFo8CI3Rrj68e4Ozoe3n8USZKi2VAcrUjQdOOaZjjDSXHs6zef4f7fBTa31cj3wUkX80bHVNMZwDBjevkyDCv1CBo7gtJd7Hc/GnKNmylZwc+63dr25Q3V4zkcpJ+NYekM6wXJyMpza2/qgoSXHeQtlvsXwID+YoX/qkqxhbp+F9zqeT540mOhHvWnB0ctZN48yNkiAJ1h2njQTvVqFW46Ehc1uN0a0/Q69cJ4zwbINspEvKdGlQDlah95JEWz8NiQqU9OY3gJ5t6IOu7leSqNGH5CWKWM2qE+LxRKR3kRoTPjmxMNkyUp2ekv2whw+vhQb2scEdU+kkZXojWRZNhyR5dqR9og+kg/myYkXrlNgVvGkxIuTWhyHtRabTPsQxz8+G0FU05RVN5Mx9dot/7+K7M6UOd6hfHjJzAW90w8PvdJ43BbchX5q5Di/13jqFyXPRr/KrmQGImsypzHQXnB3weCu8zny7KIF6zmUkO5N/uda3c0FsOdZ/ozuq0xo9NwMbkmamsronjzuMuuutNnJzXuzI9zfIKk/zhnWb1ja+v/0f/wNQSwMEFAACAAgAdXY5R+UMJF1NAAAAawAAABsAAAB1bml2ZXJzYWwvdW5pdmVyc2FsLnBuZy54bWyzsa/IzVEoSy0qzszPs1Uy1DNQsrfj5bIpKEoty0wtV6gAihnpGUCAkkKlrZIJErc8M6UkA6jCwMQSIZiRmpmeUWKrZG5hDhfUB5oJAFBLAQIAABQAAgAIAHV2OUfO8+LqUwQAAA0QAAAdAAAAAAAAAAEAAAAAAAAAAAB1bml2ZXJzYWwvY29tbW9uX21lc3NhZ2VzLmxuZ1BLAQIAABQAAgAIAHV2OUeMpvfw0gQAAGcXAAAnAAAAAAAAAAEAAAAAAI4EAAB1bml2ZXJzYWwvZmxhc2hfcHVibGlzaGluZ19zZXR0aW5ncy54bWxQSwECAAAUAAIACAB1djlHw0bWAbQCAABPCgAAIQAAAAAAAAABAAAAAAClCQAAdW5pdmVyc2FsL2ZsYXNoX3NraW5fc2V0dGluZ3MueG1sUEsBAgAAFAACAAgAdXY5R0SkzCymBAAAeBYAACYAAAAAAAAAAQAAAAAAmAwAAHVuaXZlcnNhbC9odG1sX3B1Ymxpc2hpbmdfc2V0dGluZ3MueG1sUEsBAgAAFAACAAgAdXY5R7QBp/yfAQAALAYAAB8AAAAAAAAAAQAAAAAAghEAAHVuaXZlcnNhbC9odG1sX3NraW5fc2V0dGluZ3MuanNQSwECAAAUAAIACAB1djlHGtrqO6oAAAAfAQAAGgAAAAAAAAABAAAAAABeEwAAdW5pdmVyc2FsL2kxOG5fcHJlc2V0cy54bWxQSwECAAAUAAIACAB1djlHlBOzImkAAABuAAAAHAAAAAAAAAABAAAAAABAFAAAdW5pdmVyc2FsL2xvY2FsX3NldHRpbmdzLnhtbFBLAQIAABQAAgAIAIN4PUXOggk37AIAAIgIAAAUAAAAAAAAAAEAAAAAAOMUAAB1bml2ZXJzYWwvcGxheWVyLnhtbFBLAQIAABQAAgAIAHV2OUc129mtaAEAAPMCAAApAAAAAAAAAAEAAAAAAAEYAAB1bml2ZXJzYWwvc2tpbl9jdXN0b21pemF0aW9uX3NldHRpbmdzLnhtbFBLAQIAABQAAgAIAHV2OUcL3hcwGSwAABpZAAAXAAAAAAAAAAAAAAAAALAZAAB1bml2ZXJzYWwvdW5pdmVyc2FsLnBuZ1BLAQIAABQAAgAIAHV2OUflDCRdTQAAAGsAAAAbAAAAAAAAAAEAAAAAAP5FAAB1bml2ZXJzYWwvdW5pdmVyc2FsLnBuZy54bWxQSwUGAAAAAAsACwBJAwAAhEYAAAAA"/>
  <p:tag name="ISPRING_UUID" val="{00052827-74ED-4BCE-83D9-47CD9B35B4AA}"/>
  <p:tag name="ISPRING_RESOURCE_FOLDER" val="C:\Users\mkolb\Dropbox (Prb)\COMMUNICATIONS\Presentations\Presentation on Presentations\PRBPowerpoint-2015-please make a copy\"/>
  <p:tag name="ISPRING_PRESENTATION_PATH" val="C:\Users\mkolb\Dropbox (Prb)\COMMUNICATIONS\Presentations\Presentation on Presentations\PRBPowerpoint-2015-please make a copy.pptx"/>
  <p:tag name="ISPRING_PROJECT_FOLDER_UPDATED" val="1"/>
  <p:tag name="ISPRING_RESOURCE_PATHS_HASH_PRESENTER" val="fd3c2828cc3626a488faa06ee195318c3799db"/>
</p:tagLst>
</file>

<file path=ppt/theme/theme1.xml><?xml version="1.0" encoding="utf-8"?>
<a:theme xmlns:a="http://schemas.openxmlformats.org/drawingml/2006/main" name="Bold Stripes">
  <a:themeElements>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clrMap bg1="lt1" tx1="dk1" bg2="lt2" tx2="dk2" accent1="accent1" accent2="accent2" accent3="accent3" accent4="accent4" accent5="accent5" accent6="accent6" hlink="hlink" folHlink="folHlink"/>
    </a:extraClrScheme>
    <a:extraClrScheme>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B Powerpoint Template-Jan2016.potx" id="{528D6FA2-2F9C-4CEF-B67A-28624A4A9F34}" vid="{945E555C-1F66-4FA7-A3D1-CF2D931008E8}"/>
    </a:ext>
  </a:extLst>
</a:theme>
</file>

<file path=ppt/theme/theme2.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ppt/theme/themeOverride2.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ppt/theme/themeOverride3.xml><?xml version="1.0" encoding="utf-8"?>
<a:themeOverride xmlns:a="http://schemas.openxmlformats.org/drawingml/2006/main">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themeOverride>
</file>

<file path=docProps/app.xml><?xml version="1.0" encoding="utf-8"?>
<Properties xmlns="http://schemas.openxmlformats.org/officeDocument/2006/extended-properties" xmlns:vt="http://schemas.openxmlformats.org/officeDocument/2006/docPropsVTypes">
  <Template>PRB Powerpoint Template-Jan2016</Template>
  <TotalTime>2100</TotalTime>
  <Words>2956</Words>
  <Application>Microsoft Office PowerPoint</Application>
  <PresentationFormat>On-screen Show (4:3)</PresentationFormat>
  <Paragraphs>1415</Paragraphs>
  <Slides>38</Slides>
  <Notes>34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Arial Black</vt:lpstr>
      <vt:lpstr>Calibri</vt:lpstr>
      <vt:lpstr>Times New Roman</vt:lpstr>
      <vt:lpstr>Wingdings</vt:lpstr>
      <vt:lpstr>Bold Stripes</vt:lpstr>
      <vt:lpstr>Women’s Well-being Across Generations</vt:lpstr>
      <vt:lpstr>PowerPoint Presentation</vt:lpstr>
      <vt:lpstr>Index Concept</vt:lpstr>
      <vt:lpstr>PowerPoint Presentation</vt:lpstr>
      <vt:lpstr>PowerPoint Presentation</vt:lpstr>
      <vt:lpstr>PowerPoint Presentation</vt:lpstr>
      <vt:lpstr>Time Point Representing Each Generation</vt:lpstr>
      <vt:lpstr>Defining the Generations</vt:lpstr>
      <vt:lpstr>PowerPoint Presentation</vt:lpstr>
      <vt:lpstr>Indicator Selection Criteria</vt:lpstr>
      <vt:lpstr>Indicators in the Index</vt:lpstr>
      <vt:lpstr>Creating the Index</vt:lpstr>
      <vt:lpstr>Interpreting the Index</vt:lpstr>
      <vt:lpstr>Example: Teen Birth Rate Births to women ages 15-19 per 100,000</vt:lpstr>
      <vt:lpstr>Example: Teen Birth Rate Births to women ages 15-19 per 100,000</vt:lpstr>
      <vt:lpstr>Example: Teen Birth Rate Births to women ages 15-19 per 100,000</vt:lpstr>
      <vt:lpstr>Example: Teen Birth Rate Births to women ages 15-19 per 100,000</vt:lpstr>
      <vt:lpstr>Example: Teen Birth Rate Births to women ages 15-19 per 100,000</vt:lpstr>
      <vt:lpstr>Example: Poverty Rate Percent of women ages 30-34 in poverty</vt:lpstr>
      <vt:lpstr>Example: Poverty Rate Percent of women ages 30-34 in poverty</vt:lpstr>
      <vt:lpstr>Example: Poverty Rate Percent of women ages 30-34 in poverty</vt:lpstr>
      <vt:lpstr>The Index: Data</vt:lpstr>
      <vt:lpstr>The Index</vt:lpstr>
      <vt:lpstr>Progress Not Uniform</vt:lpstr>
      <vt:lpstr>Sequential Indices WWII as Base (=100)</vt:lpstr>
      <vt:lpstr>Sequential Indices Baby Boom as Base (=100)</vt:lpstr>
      <vt:lpstr>Sequential Indices Generation X as Base (=100)</vt:lpstr>
      <vt:lpstr>Sequential Indices Prior Generation is Base (=100)</vt:lpstr>
      <vt:lpstr>Limitations</vt:lpstr>
      <vt:lpstr>The Index</vt:lpstr>
      <vt:lpstr>The Index</vt:lpstr>
      <vt:lpstr>The Index Point change alternative</vt:lpstr>
      <vt:lpstr>Next Steps</vt:lpstr>
      <vt:lpstr>Poverty Rate 1969 Percent of women ages 30-34 in poverty</vt:lpstr>
      <vt:lpstr>Poverty Rate 1984-1986 Percent of women ages 30-34 in poverty</vt:lpstr>
      <vt:lpstr>Poverty Rate 1999-2001 Percent of women ages 30-34 in poverty</vt:lpstr>
      <vt:lpstr>Poverty Rate 2014-2016 Percent of women ages 30-34 in poverty</vt:lpstr>
      <vt:lpstr>The Index Year(s) used for each indicator</vt:lpstr>
    </vt:vector>
  </TitlesOfParts>
  <Company>PRB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dc:title>
  <dc:creator>Beth Jarosz</dc:creator>
  <cp:lastModifiedBy>Beth Jarosz</cp:lastModifiedBy>
  <cp:revision>151</cp:revision>
  <cp:lastPrinted>2017-01-04T20:32:04Z</cp:lastPrinted>
  <dcterms:created xsi:type="dcterms:W3CDTF">2016-04-27T13:50:09Z</dcterms:created>
  <dcterms:modified xsi:type="dcterms:W3CDTF">2017-01-11T14:54:16Z</dcterms:modified>
</cp:coreProperties>
</file>