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23"/>
  </p:notesMasterIdLst>
  <p:handoutMasterIdLst>
    <p:handoutMasterId r:id="rId24"/>
  </p:handoutMasterIdLst>
  <p:sldIdLst>
    <p:sldId id="256" r:id="rId5"/>
    <p:sldId id="852" r:id="rId6"/>
    <p:sldId id="878" r:id="rId7"/>
    <p:sldId id="879" r:id="rId8"/>
    <p:sldId id="887" r:id="rId9"/>
    <p:sldId id="837" r:id="rId10"/>
    <p:sldId id="872" r:id="rId11"/>
    <p:sldId id="877" r:id="rId12"/>
    <p:sldId id="888" r:id="rId13"/>
    <p:sldId id="889" r:id="rId14"/>
    <p:sldId id="890" r:id="rId15"/>
    <p:sldId id="880" r:id="rId16"/>
    <p:sldId id="865" r:id="rId17"/>
    <p:sldId id="881" r:id="rId18"/>
    <p:sldId id="882" r:id="rId19"/>
    <p:sldId id="886" r:id="rId20"/>
    <p:sldId id="883" r:id="rId21"/>
    <p:sldId id="885" r:id="rId22"/>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852"/>
            <p14:sldId id="878"/>
            <p14:sldId id="879"/>
            <p14:sldId id="887"/>
            <p14:sldId id="837"/>
            <p14:sldId id="872"/>
            <p14:sldId id="877"/>
            <p14:sldId id="888"/>
            <p14:sldId id="889"/>
            <p14:sldId id="890"/>
            <p14:sldId id="880"/>
            <p14:sldId id="865"/>
            <p14:sldId id="881"/>
            <p14:sldId id="882"/>
            <p14:sldId id="886"/>
            <p14:sldId id="883"/>
            <p14:sldId id="8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29" autoAdjust="0"/>
    <p:restoredTop sz="91863" autoAdjust="0"/>
  </p:normalViewPr>
  <p:slideViewPr>
    <p:cSldViewPr>
      <p:cViewPr varScale="1">
        <p:scale>
          <a:sx n="151" d="100"/>
          <a:sy n="151" d="100"/>
        </p:scale>
        <p:origin x="201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v>65 years plus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Sheet1!$D$2:$D$10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General</c:formatCode>
                <c:ptCount val="9"/>
                <c:pt idx="0">
                  <c:v>0.10347297481253252</c:v>
                </c:pt>
                <c:pt idx="1">
                  <c:v>0.11814614966588632</c:v>
                </c:pt>
                <c:pt idx="2">
                  <c:v>0.13531440118484248</c:v>
                </c:pt>
                <c:pt idx="3">
                  <c:v>0.15433804442922294</c:v>
                </c:pt>
                <c:pt idx="4">
                  <c:v>0.16978807086868486</c:v>
                </c:pt>
                <c:pt idx="5">
                  <c:v>0.17826355862701704</c:v>
                </c:pt>
                <c:pt idx="6">
                  <c:v>0.1851936199670621</c:v>
                </c:pt>
                <c:pt idx="7">
                  <c:v>0.18934247990196662</c:v>
                </c:pt>
                <c:pt idx="8">
                  <c:v>0.19461358042635576</c:v>
                </c:pt>
              </c:numCache>
            </c:numRef>
          </c:val>
        </c:ser>
        <c:ser>
          <c:idx val="1"/>
          <c:order val="1"/>
          <c:tx>
            <c:v>Under 65 years</c:v>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Sheet1!$D$2:$D$10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General</c:formatCode>
                <c:ptCount val="9"/>
                <c:pt idx="0">
                  <c:v>0.89652702518746752</c:v>
                </c:pt>
                <c:pt idx="1">
                  <c:v>0.88185385033411368</c:v>
                </c:pt>
                <c:pt idx="2">
                  <c:v>0.8646855988151575</c:v>
                </c:pt>
                <c:pt idx="3">
                  <c:v>0.84566195557077706</c:v>
                </c:pt>
                <c:pt idx="4">
                  <c:v>0.83021192913131514</c:v>
                </c:pt>
                <c:pt idx="5">
                  <c:v>0.82173644137298296</c:v>
                </c:pt>
                <c:pt idx="6">
                  <c:v>0.81480638003293793</c:v>
                </c:pt>
                <c:pt idx="7">
                  <c:v>0.81065752009803338</c:v>
                </c:pt>
                <c:pt idx="8">
                  <c:v>0.80538641957364421</c:v>
                </c:pt>
              </c:numCache>
            </c:numRef>
          </c:val>
        </c:ser>
        <c:dLbls>
          <c:showLegendKey val="0"/>
          <c:showVal val="1"/>
          <c:showCatName val="0"/>
          <c:showSerName val="0"/>
          <c:showPercent val="0"/>
          <c:showBubbleSize val="0"/>
        </c:dLbls>
        <c:gapWidth val="150"/>
        <c:overlap val="100"/>
        <c:axId val="213644552"/>
        <c:axId val="213643768"/>
      </c:barChart>
      <c:catAx>
        <c:axId val="213644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643768"/>
        <c:crosses val="autoZero"/>
        <c:auto val="1"/>
        <c:lblAlgn val="ctr"/>
        <c:lblOffset val="100"/>
        <c:noMultiLvlLbl val="0"/>
      </c:catAx>
      <c:valAx>
        <c:axId val="21364376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3644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213642592"/>
        <c:axId val="213642200"/>
      </c:barChart>
      <c:catAx>
        <c:axId val="213642592"/>
        <c:scaling>
          <c:orientation val="minMax"/>
        </c:scaling>
        <c:delete val="0"/>
        <c:axPos val="l"/>
        <c:numFmt formatCode="General" sourceLinked="0"/>
        <c:majorTickMark val="out"/>
        <c:minorTickMark val="none"/>
        <c:tickLblPos val="low"/>
        <c:txPr>
          <a:bodyPr/>
          <a:lstStyle/>
          <a:p>
            <a:pPr>
              <a:defRPr sz="1050" baseline="0"/>
            </a:pPr>
            <a:endParaRPr lang="en-US"/>
          </a:p>
        </c:txPr>
        <c:crossAx val="213642200"/>
        <c:crosses val="autoZero"/>
        <c:auto val="1"/>
        <c:lblAlgn val="ctr"/>
        <c:lblOffset val="100"/>
        <c:tickLblSkip val="5"/>
        <c:noMultiLvlLbl val="0"/>
      </c:catAx>
      <c:valAx>
        <c:axId val="21364220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13642592"/>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1"/>
          <c:order val="1"/>
          <c:tx>
            <c:strRef>
              <c:f>Sheet1!$C$1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2"/>
          <c:order val="2"/>
          <c:tx>
            <c:strRef>
              <c:f>Sheet1!$D$1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3"/>
          <c:order val="3"/>
          <c:tx>
            <c:strRef>
              <c:f>Sheet1!$E$1</c:f>
              <c:strCache>
                <c:ptCount val="1"/>
                <c:pt idx="0">
                  <c:v>Male Other, Non Hispanic</c:v>
                </c:pt>
              </c:strCache>
            </c:strRef>
          </c:tx>
          <c:spPr>
            <a:solidFill>
              <a:schemeClr val="accent1">
                <a:lumMod val="20000"/>
                <a:lumOff val="80000"/>
              </a:schemeClr>
            </a:solid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4"/>
          <c:order val="4"/>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5"/>
          <c:order val="5"/>
          <c:tx>
            <c:strRef>
              <c:f>Sheet1!$G$1</c:f>
              <c:strCache>
                <c:ptCount val="1"/>
                <c:pt idx="0">
                  <c:v>Female Black, Non-Hispanic</c:v>
                </c:pt>
              </c:strCache>
            </c:strRef>
          </c:tx>
          <c:spPr>
            <a:solidFill>
              <a:schemeClr val="accent2">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6"/>
          <c:order val="6"/>
          <c:tx>
            <c:strRef>
              <c:f>Sheet1!$H$1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7"/>
          <c:order val="7"/>
          <c:tx>
            <c:strRef>
              <c:f>Sheet1!$I$1</c:f>
              <c:strCache>
                <c:ptCount val="1"/>
                <c:pt idx="0">
                  <c:v>Female Other, Non Hispanic</c:v>
                </c:pt>
              </c:strCache>
            </c:strRef>
          </c:tx>
          <c:spPr>
            <a:solidFill>
              <a:schemeClr val="accent2">
                <a:lumMod val="20000"/>
                <a:lumOff val="80000"/>
              </a:schemeClr>
            </a:solidFill>
          </c:spPr>
          <c:invertIfNegative val="0"/>
          <c:dPt>
            <c:idx val="24"/>
            <c:invertIfNegative val="0"/>
            <c:bubble3D val="0"/>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212905136"/>
        <c:axId val="212904744"/>
      </c:barChart>
      <c:catAx>
        <c:axId val="212905136"/>
        <c:scaling>
          <c:orientation val="minMax"/>
        </c:scaling>
        <c:delete val="0"/>
        <c:axPos val="l"/>
        <c:numFmt formatCode="General" sourceLinked="0"/>
        <c:majorTickMark val="out"/>
        <c:minorTickMark val="none"/>
        <c:tickLblPos val="low"/>
        <c:txPr>
          <a:bodyPr/>
          <a:lstStyle/>
          <a:p>
            <a:pPr>
              <a:defRPr sz="1050" baseline="0"/>
            </a:pPr>
            <a:endParaRPr lang="en-US"/>
          </a:p>
        </c:txPr>
        <c:crossAx val="212904744"/>
        <c:crosses val="autoZero"/>
        <c:auto val="1"/>
        <c:lblAlgn val="ctr"/>
        <c:lblOffset val="100"/>
        <c:tickLblSkip val="5"/>
        <c:noMultiLvlLbl val="0"/>
      </c:catAx>
      <c:valAx>
        <c:axId val="21290474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12905136"/>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92841296"/>
        <c:axId val="392841688"/>
      </c:barChart>
      <c:catAx>
        <c:axId val="392841296"/>
        <c:scaling>
          <c:orientation val="minMax"/>
        </c:scaling>
        <c:delete val="0"/>
        <c:axPos val="l"/>
        <c:numFmt formatCode="General" sourceLinked="0"/>
        <c:majorTickMark val="out"/>
        <c:minorTickMark val="none"/>
        <c:tickLblPos val="low"/>
        <c:txPr>
          <a:bodyPr/>
          <a:lstStyle/>
          <a:p>
            <a:pPr>
              <a:defRPr sz="1050" baseline="0"/>
            </a:pPr>
            <a:endParaRPr lang="en-US"/>
          </a:p>
        </c:txPr>
        <c:crossAx val="392841688"/>
        <c:crosses val="autoZero"/>
        <c:auto val="1"/>
        <c:lblAlgn val="ctr"/>
        <c:lblOffset val="100"/>
        <c:tickLblSkip val="5"/>
        <c:noMultiLvlLbl val="0"/>
      </c:catAx>
      <c:valAx>
        <c:axId val="392841688"/>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92841296"/>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NH White</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State_of_Texas!$I$253:$I$493</c:f>
              <c:numCache>
                <c:formatCode>General</c:formatCode>
                <c:ptCount val="9"/>
                <c:pt idx="0">
                  <c:v>1760065</c:v>
                </c:pt>
                <c:pt idx="1">
                  <c:v>2063210</c:v>
                </c:pt>
                <c:pt idx="2">
                  <c:v>2407338</c:v>
                </c:pt>
                <c:pt idx="3">
                  <c:v>2776121</c:v>
                </c:pt>
                <c:pt idx="4">
                  <c:v>3047041</c:v>
                </c:pt>
                <c:pt idx="5">
                  <c:v>3133151</c:v>
                </c:pt>
                <c:pt idx="6">
                  <c:v>3141889</c:v>
                </c:pt>
                <c:pt idx="7">
                  <c:v>3097520</c:v>
                </c:pt>
                <c:pt idx="8">
                  <c:v>3108168</c:v>
                </c:pt>
              </c:numCache>
            </c:numRef>
          </c:val>
          <c:smooth val="0"/>
        </c:ser>
        <c:ser>
          <c:idx val="2"/>
          <c:order val="1"/>
          <c:tx>
            <c:v>NH Black</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State_of_Texas!$L$253:$L$493</c:f>
              <c:numCache>
                <c:formatCode>General</c:formatCode>
                <c:ptCount val="9"/>
                <c:pt idx="0">
                  <c:v>218374</c:v>
                </c:pt>
                <c:pt idx="1">
                  <c:v>277091</c:v>
                </c:pt>
                <c:pt idx="2">
                  <c:v>362127</c:v>
                </c:pt>
                <c:pt idx="3">
                  <c:v>468516</c:v>
                </c:pt>
                <c:pt idx="4">
                  <c:v>569622</c:v>
                </c:pt>
                <c:pt idx="5">
                  <c:v>642813</c:v>
                </c:pt>
                <c:pt idx="6">
                  <c:v>704447</c:v>
                </c:pt>
                <c:pt idx="7">
                  <c:v>753591</c:v>
                </c:pt>
                <c:pt idx="8">
                  <c:v>804450</c:v>
                </c:pt>
              </c:numCache>
            </c:numRef>
          </c:val>
          <c:smooth val="0"/>
        </c:ser>
        <c:ser>
          <c:idx val="3"/>
          <c:order val="2"/>
          <c:tx>
            <c:v>Hispanic</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State_of_Texas!$O$253:$O$493</c:f>
              <c:numCache>
                <c:formatCode>General</c:formatCode>
                <c:ptCount val="9"/>
                <c:pt idx="0">
                  <c:v>532921</c:v>
                </c:pt>
                <c:pt idx="1">
                  <c:v>706557</c:v>
                </c:pt>
                <c:pt idx="2">
                  <c:v>934167</c:v>
                </c:pt>
                <c:pt idx="3">
                  <c:v>1234117</c:v>
                </c:pt>
                <c:pt idx="4">
                  <c:v>1588590</c:v>
                </c:pt>
                <c:pt idx="5">
                  <c:v>1964597</c:v>
                </c:pt>
                <c:pt idx="6">
                  <c:v>2384112</c:v>
                </c:pt>
                <c:pt idx="7">
                  <c:v>2793615</c:v>
                </c:pt>
                <c:pt idx="8">
                  <c:v>3210318</c:v>
                </c:pt>
              </c:numCache>
            </c:numRef>
          </c:val>
          <c:smooth val="0"/>
        </c:ser>
        <c:ser>
          <c:idx val="4"/>
          <c:order val="3"/>
          <c:tx>
            <c:v>NH Other</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State_of_Texas!$R$253:$R$493</c:f>
              <c:numCache>
                <c:formatCode>General</c:formatCode>
                <c:ptCount val="9"/>
                <c:pt idx="0">
                  <c:v>90526</c:v>
                </c:pt>
                <c:pt idx="1">
                  <c:v>136840</c:v>
                </c:pt>
                <c:pt idx="2">
                  <c:v>195220</c:v>
                </c:pt>
                <c:pt idx="3">
                  <c:v>264721</c:v>
                </c:pt>
                <c:pt idx="4">
                  <c:v>343458</c:v>
                </c:pt>
                <c:pt idx="5">
                  <c:v>430369</c:v>
                </c:pt>
                <c:pt idx="6">
                  <c:v>538489</c:v>
                </c:pt>
                <c:pt idx="7">
                  <c:v>644872</c:v>
                </c:pt>
                <c:pt idx="8">
                  <c:v>759449</c:v>
                </c:pt>
              </c:numCache>
            </c:numRef>
          </c:val>
          <c:smooth val="0"/>
        </c:ser>
        <c:dLbls>
          <c:showLegendKey val="0"/>
          <c:showVal val="0"/>
          <c:showCatName val="0"/>
          <c:showSerName val="0"/>
          <c:showPercent val="0"/>
          <c:showBubbleSize val="0"/>
        </c:dLbls>
        <c:marker val="1"/>
        <c:smooth val="0"/>
        <c:axId val="392842472"/>
        <c:axId val="394732136"/>
      </c:lineChart>
      <c:catAx>
        <c:axId val="39284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4732136"/>
        <c:crosses val="autoZero"/>
        <c:auto val="1"/>
        <c:lblAlgn val="ctr"/>
        <c:lblOffset val="100"/>
        <c:noMultiLvlLbl val="0"/>
      </c:catAx>
      <c:valAx>
        <c:axId val="394732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2842472"/>
        <c:crosses val="autoZero"/>
        <c:crossBetween val="between"/>
      </c:valAx>
      <c:spPr>
        <a:noFill/>
        <a:ln>
          <a:noFill/>
        </a:ln>
        <a:effectLst/>
      </c:spPr>
    </c:plotArea>
    <c:legend>
      <c:legendPos val="tr"/>
      <c:layout>
        <c:manualLayout>
          <c:xMode val="edge"/>
          <c:yMode val="edge"/>
          <c:x val="0.12847963449013317"/>
          <c:y val="3.3672391930733854E-2"/>
          <c:w val="0.14435975017011762"/>
          <c:h val="0.28435937280088236"/>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25780982161858"/>
          <c:y val="0.19807096638126975"/>
          <c:w val="0.77970466577719189"/>
          <c:h val="0.70272322387119146"/>
        </c:manualLayout>
      </c:layout>
      <c:barChart>
        <c:barDir val="bar"/>
        <c:grouping val="clustered"/>
        <c:varyColors val="0"/>
        <c:ser>
          <c:idx val="3"/>
          <c:order val="0"/>
          <c:tx>
            <c:strRef>
              <c:f>Sheet!$AX$1</c:f>
              <c:strCache>
                <c:ptCount val="1"/>
                <c:pt idx="0">
                  <c:v>Female 2050</c:v>
                </c:pt>
              </c:strCache>
            </c:strRef>
          </c:tx>
          <c:spPr>
            <a:solidFill>
              <a:schemeClr val="accent2">
                <a:alpha val="67000"/>
              </a:schemeClr>
            </a:solidFill>
            <a:ln>
              <a:solidFill>
                <a:schemeClr val="bg1">
                  <a:lumMod val="65000"/>
                </a:schemeClr>
              </a:solidFill>
            </a:ln>
          </c:spPr>
          <c:invertIfNegative val="0"/>
          <c:cat>
            <c:strRef>
              <c:f>Sheet!$AJ$2:$AJ$19</c:f>
              <c:strCache>
                <c:ptCount val="18"/>
                <c:pt idx="0">
                  <c:v>Under 5</c:v>
                </c:pt>
                <c:pt idx="1">
                  <c:v> 05-09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Sheet!$AX$2:$AX$19</c:f>
              <c:numCache>
                <c:formatCode>#,##0</c:formatCode>
                <c:ptCount val="18"/>
                <c:pt idx="0">
                  <c:v>1266817</c:v>
                </c:pt>
                <c:pt idx="1">
                  <c:v>1239644</c:v>
                </c:pt>
                <c:pt idx="2">
                  <c:v>1243886</c:v>
                </c:pt>
                <c:pt idx="3">
                  <c:v>1255936</c:v>
                </c:pt>
                <c:pt idx="4">
                  <c:v>1259689</c:v>
                </c:pt>
                <c:pt idx="5">
                  <c:v>1254534</c:v>
                </c:pt>
                <c:pt idx="6">
                  <c:v>1250300</c:v>
                </c:pt>
                <c:pt idx="7">
                  <c:v>1245656</c:v>
                </c:pt>
                <c:pt idx="8">
                  <c:v>1273555</c:v>
                </c:pt>
                <c:pt idx="9">
                  <c:v>1269606</c:v>
                </c:pt>
                <c:pt idx="10">
                  <c:v>1192868</c:v>
                </c:pt>
                <c:pt idx="11">
                  <c:v>1139535</c:v>
                </c:pt>
                <c:pt idx="12">
                  <c:v>1053389</c:v>
                </c:pt>
                <c:pt idx="13">
                  <c:v>1030399</c:v>
                </c:pt>
                <c:pt idx="14">
                  <c:v>907119</c:v>
                </c:pt>
                <c:pt idx="15">
                  <c:v>808495</c:v>
                </c:pt>
                <c:pt idx="16">
                  <c:v>630937</c:v>
                </c:pt>
                <c:pt idx="17">
                  <c:v>862791</c:v>
                </c:pt>
              </c:numCache>
            </c:numRef>
          </c:val>
        </c:ser>
        <c:ser>
          <c:idx val="1"/>
          <c:order val="1"/>
          <c:tx>
            <c:strRef>
              <c:f>Sheet!$AO$1</c:f>
              <c:strCache>
                <c:ptCount val="1"/>
                <c:pt idx="0">
                  <c:v>Female 2010</c:v>
                </c:pt>
              </c:strCache>
            </c:strRef>
          </c:tx>
          <c:spPr>
            <a:ln>
              <a:solidFill>
                <a:schemeClr val="bg1">
                  <a:lumMod val="65000"/>
                </a:schemeClr>
              </a:solidFill>
            </a:ln>
          </c:spPr>
          <c:invertIfNegative val="0"/>
          <c:cat>
            <c:strRef>
              <c:f>Sheet!$AJ$2:$AJ$19</c:f>
              <c:strCache>
                <c:ptCount val="18"/>
                <c:pt idx="0">
                  <c:v>Under 5</c:v>
                </c:pt>
                <c:pt idx="1">
                  <c:v> 05-09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Sheet!$AO$2:$AO$19</c:f>
              <c:numCache>
                <c:formatCode>#,##0</c:formatCode>
                <c:ptCount val="18"/>
                <c:pt idx="0">
                  <c:v>944324</c:v>
                </c:pt>
                <c:pt idx="1">
                  <c:v>944420</c:v>
                </c:pt>
                <c:pt idx="2">
                  <c:v>919017</c:v>
                </c:pt>
                <c:pt idx="3">
                  <c:v>914438</c:v>
                </c:pt>
                <c:pt idx="4">
                  <c:v>884726</c:v>
                </c:pt>
                <c:pt idx="5">
                  <c:v>914073</c:v>
                </c:pt>
                <c:pt idx="6">
                  <c:v>877547</c:v>
                </c:pt>
                <c:pt idx="7">
                  <c:v>887448</c:v>
                </c:pt>
                <c:pt idx="8">
                  <c:v>847930</c:v>
                </c:pt>
                <c:pt idx="9">
                  <c:v>885604</c:v>
                </c:pt>
                <c:pt idx="10">
                  <c:v>846936</c:v>
                </c:pt>
                <c:pt idx="11">
                  <c:v>731649</c:v>
                </c:pt>
                <c:pt idx="12">
                  <c:v>608947</c:v>
                </c:pt>
                <c:pt idx="13">
                  <c:v>449831</c:v>
                </c:pt>
                <c:pt idx="14">
                  <c:v>335291</c:v>
                </c:pt>
                <c:pt idx="15">
                  <c:v>268715</c:v>
                </c:pt>
                <c:pt idx="16">
                  <c:v>208177</c:v>
                </c:pt>
                <c:pt idx="17">
                  <c:v>204208</c:v>
                </c:pt>
              </c:numCache>
            </c:numRef>
          </c:val>
        </c:ser>
        <c:ser>
          <c:idx val="0"/>
          <c:order val="2"/>
          <c:tx>
            <c:strRef>
              <c:f>Sheet!$AN$1</c:f>
              <c:strCache>
                <c:ptCount val="1"/>
                <c:pt idx="0">
                  <c:v>Male 2010</c:v>
                </c:pt>
              </c:strCache>
            </c:strRef>
          </c:tx>
          <c:spPr>
            <a:ln>
              <a:solidFill>
                <a:schemeClr val="bg1">
                  <a:lumMod val="65000"/>
                </a:schemeClr>
              </a:solidFill>
            </a:ln>
          </c:spPr>
          <c:invertIfNegative val="0"/>
          <c:cat>
            <c:strRef>
              <c:f>Sheet!$AJ$2:$AJ$19</c:f>
              <c:strCache>
                <c:ptCount val="18"/>
                <c:pt idx="0">
                  <c:v>Under 5</c:v>
                </c:pt>
                <c:pt idx="1">
                  <c:v> 05-09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Sheet!$AN$2:$AN$19</c:f>
              <c:numCache>
                <c:formatCode>#,##0</c:formatCode>
                <c:ptCount val="18"/>
                <c:pt idx="0">
                  <c:v>-984149</c:v>
                </c:pt>
                <c:pt idx="1">
                  <c:v>-983814</c:v>
                </c:pt>
                <c:pt idx="2">
                  <c:v>-962866</c:v>
                </c:pt>
                <c:pt idx="3">
                  <c:v>-968686</c:v>
                </c:pt>
                <c:pt idx="4">
                  <c:v>-932353</c:v>
                </c:pt>
                <c:pt idx="5">
                  <c:v>-938966</c:v>
                </c:pt>
                <c:pt idx="6">
                  <c:v>-882887</c:v>
                </c:pt>
                <c:pt idx="7">
                  <c:v>-876139</c:v>
                </c:pt>
                <c:pt idx="8">
                  <c:v>-846865</c:v>
                </c:pt>
                <c:pt idx="9">
                  <c:v>-874863</c:v>
                </c:pt>
                <c:pt idx="10">
                  <c:v>-827933</c:v>
                </c:pt>
                <c:pt idx="11">
                  <c:v>-691275</c:v>
                </c:pt>
                <c:pt idx="12">
                  <c:v>-565820</c:v>
                </c:pt>
                <c:pt idx="13">
                  <c:v>-403269</c:v>
                </c:pt>
                <c:pt idx="14">
                  <c:v>-283865</c:v>
                </c:pt>
                <c:pt idx="15">
                  <c:v>-208530</c:v>
                </c:pt>
                <c:pt idx="16">
                  <c:v>-139029</c:v>
                </c:pt>
                <c:pt idx="17">
                  <c:v>-100971</c:v>
                </c:pt>
              </c:numCache>
            </c:numRef>
          </c:val>
        </c:ser>
        <c:ser>
          <c:idx val="2"/>
          <c:order val="3"/>
          <c:tx>
            <c:strRef>
              <c:f>Sheet!$AW$1</c:f>
              <c:strCache>
                <c:ptCount val="1"/>
                <c:pt idx="0">
                  <c:v>Male 2050</c:v>
                </c:pt>
              </c:strCache>
            </c:strRef>
          </c:tx>
          <c:spPr>
            <a:solidFill>
              <a:srgbClr val="3B3D9F">
                <a:alpha val="39000"/>
              </a:srgbClr>
            </a:solidFill>
            <a:ln>
              <a:solidFill>
                <a:schemeClr val="bg1">
                  <a:lumMod val="65000"/>
                </a:schemeClr>
              </a:solidFill>
            </a:ln>
          </c:spPr>
          <c:invertIfNegative val="0"/>
          <c:cat>
            <c:strRef>
              <c:f>Sheet!$AJ$2:$AJ$19</c:f>
              <c:strCache>
                <c:ptCount val="18"/>
                <c:pt idx="0">
                  <c:v>Under 5</c:v>
                </c:pt>
                <c:pt idx="1">
                  <c:v> 05-09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Sheet!$AW$2:$AW$19</c:f>
              <c:numCache>
                <c:formatCode>#,##0</c:formatCode>
                <c:ptCount val="18"/>
                <c:pt idx="0">
                  <c:v>-1318337</c:v>
                </c:pt>
                <c:pt idx="1">
                  <c:v>-1291153</c:v>
                </c:pt>
                <c:pt idx="2">
                  <c:v>-1302006</c:v>
                </c:pt>
                <c:pt idx="3">
                  <c:v>-1327073</c:v>
                </c:pt>
                <c:pt idx="4">
                  <c:v>-1351318</c:v>
                </c:pt>
                <c:pt idx="5">
                  <c:v>-1359066</c:v>
                </c:pt>
                <c:pt idx="6">
                  <c:v>-1342296</c:v>
                </c:pt>
                <c:pt idx="7">
                  <c:v>-1324164</c:v>
                </c:pt>
                <c:pt idx="8">
                  <c:v>-1339965</c:v>
                </c:pt>
                <c:pt idx="9">
                  <c:v>-1315760</c:v>
                </c:pt>
                <c:pt idx="10">
                  <c:v>-1218265</c:v>
                </c:pt>
                <c:pt idx="11">
                  <c:v>-1150209</c:v>
                </c:pt>
                <c:pt idx="12">
                  <c:v>-1035337</c:v>
                </c:pt>
                <c:pt idx="13">
                  <c:v>-964854</c:v>
                </c:pt>
                <c:pt idx="14">
                  <c:v>-824327</c:v>
                </c:pt>
                <c:pt idx="15">
                  <c:v>-710044</c:v>
                </c:pt>
                <c:pt idx="16">
                  <c:v>-534912</c:v>
                </c:pt>
                <c:pt idx="17">
                  <c:v>-608507</c:v>
                </c:pt>
              </c:numCache>
            </c:numRef>
          </c:val>
        </c:ser>
        <c:dLbls>
          <c:showLegendKey val="0"/>
          <c:showVal val="0"/>
          <c:showCatName val="0"/>
          <c:showSerName val="0"/>
          <c:showPercent val="0"/>
          <c:showBubbleSize val="0"/>
        </c:dLbls>
        <c:gapWidth val="0"/>
        <c:overlap val="100"/>
        <c:axId val="394732920"/>
        <c:axId val="394733312"/>
      </c:barChart>
      <c:catAx>
        <c:axId val="394732920"/>
        <c:scaling>
          <c:orientation val="minMax"/>
        </c:scaling>
        <c:delete val="0"/>
        <c:axPos val="l"/>
        <c:title>
          <c:tx>
            <c:rich>
              <a:bodyPr rot="-5400000" vert="horz"/>
              <a:lstStyle/>
              <a:p>
                <a:pPr>
                  <a:defRPr sz="2000"/>
                </a:pPr>
                <a:r>
                  <a:rPr lang="en-US" sz="2000" dirty="0"/>
                  <a:t>Age</a:t>
                </a:r>
              </a:p>
            </c:rich>
          </c:tx>
          <c:layout>
            <c:manualLayout>
              <c:xMode val="edge"/>
              <c:yMode val="edge"/>
              <c:x val="1.610415108990635E-2"/>
              <c:y val="0.46791444699532836"/>
            </c:manualLayout>
          </c:layout>
          <c:overlay val="0"/>
        </c:title>
        <c:numFmt formatCode="General" sourceLinked="0"/>
        <c:majorTickMark val="out"/>
        <c:minorTickMark val="none"/>
        <c:tickLblPos val="low"/>
        <c:txPr>
          <a:bodyPr/>
          <a:lstStyle/>
          <a:p>
            <a:pPr>
              <a:defRPr sz="1400"/>
            </a:pPr>
            <a:endParaRPr lang="en-US"/>
          </a:p>
        </c:txPr>
        <c:crossAx val="394733312"/>
        <c:crosses val="autoZero"/>
        <c:auto val="1"/>
        <c:lblAlgn val="ctr"/>
        <c:lblOffset val="100"/>
        <c:noMultiLvlLbl val="0"/>
      </c:catAx>
      <c:valAx>
        <c:axId val="394733312"/>
        <c:scaling>
          <c:orientation val="minMax"/>
          <c:max val="1500000"/>
          <c:min val="-1500000"/>
        </c:scaling>
        <c:delete val="0"/>
        <c:axPos val="b"/>
        <c:majorGridlines/>
        <c:numFmt formatCode="#,##0;#,##0" sourceLinked="0"/>
        <c:majorTickMark val="out"/>
        <c:minorTickMark val="none"/>
        <c:tickLblPos val="nextTo"/>
        <c:crossAx val="394732920"/>
        <c:crosses val="autoZero"/>
        <c:crossBetween val="between"/>
      </c:valAx>
    </c:plotArea>
    <c:legend>
      <c:legendPos val="t"/>
      <c:layout>
        <c:manualLayout>
          <c:xMode val="edge"/>
          <c:yMode val="edge"/>
          <c:x val="0.17037880606106298"/>
          <c:y val="0.11873611183459092"/>
          <c:w val="0.76025933562365022"/>
          <c:h val="5.1097967071151877E-2"/>
        </c:manualLayout>
      </c:layout>
      <c:overlay val="0"/>
      <c:spPr>
        <a:ln w="9525">
          <a:solidFill>
            <a:schemeClr val="bg1">
              <a:lumMod val="65000"/>
            </a:schemeClr>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00868856910127"/>
          <c:y val="2.9078155568454771E-2"/>
          <c:w val="0.7246443117024165"/>
          <c:h val="0.77425973161805473"/>
        </c:manualLayout>
      </c:layout>
      <c:lineChart>
        <c:grouping val="standard"/>
        <c:varyColors val="0"/>
        <c:ser>
          <c:idx val="4"/>
          <c:order val="0"/>
          <c:tx>
            <c:strRef>
              <c:f>Sheet2!$A$3</c:f>
              <c:strCache>
                <c:ptCount val="1"/>
                <c:pt idx="0">
                  <c:v> Total  </c:v>
                </c:pt>
              </c:strCache>
            </c:strRef>
          </c:tx>
          <c:spPr>
            <a:ln w="50800">
              <a:solidFill>
                <a:schemeClr val="tx1">
                  <a:lumMod val="85000"/>
                  <a:lumOff val="15000"/>
                </a:schemeClr>
              </a:solidFill>
            </a:ln>
          </c:spPr>
          <c:marker>
            <c:symbol val="square"/>
            <c:size val="4"/>
            <c:spPr>
              <a:solidFill>
                <a:schemeClr val="tx1">
                  <a:lumMod val="85000"/>
                  <a:lumOff val="15000"/>
                </a:schemeClr>
              </a:solidFill>
              <a:ln>
                <a:solidFill>
                  <a:schemeClr val="tx1">
                    <a:lumMod val="85000"/>
                    <a:lumOff val="15000"/>
                  </a:schemeClr>
                </a:solidFill>
              </a:ln>
            </c:spPr>
          </c:marker>
          <c:cat>
            <c:numRef>
              <c:f>Sheet2!$B$2:$E$2</c:f>
              <c:numCache>
                <c:formatCode>General</c:formatCode>
                <c:ptCount val="4"/>
                <c:pt idx="0">
                  <c:v>2010</c:v>
                </c:pt>
                <c:pt idx="1">
                  <c:v>2020</c:v>
                </c:pt>
                <c:pt idx="2">
                  <c:v>2030</c:v>
                </c:pt>
                <c:pt idx="3">
                  <c:v>2040</c:v>
                </c:pt>
              </c:numCache>
            </c:numRef>
          </c:cat>
          <c:val>
            <c:numRef>
              <c:f>Sheet2!$B$3:$E$3</c:f>
              <c:numCache>
                <c:formatCode>#,##0</c:formatCode>
                <c:ptCount val="4"/>
                <c:pt idx="0">
                  <c:v>2221727</c:v>
                </c:pt>
                <c:pt idx="1">
                  <c:v>3903995</c:v>
                </c:pt>
                <c:pt idx="2">
                  <c:v>5783481</c:v>
                </c:pt>
                <c:pt idx="3">
                  <c:v>7980225</c:v>
                </c:pt>
              </c:numCache>
            </c:numRef>
          </c:val>
          <c:smooth val="0"/>
        </c:ser>
        <c:ser>
          <c:idx val="2"/>
          <c:order val="1"/>
          <c:tx>
            <c:strRef>
              <c:f>Sheet2!$A$6</c:f>
              <c:strCache>
                <c:ptCount val="1"/>
                <c:pt idx="0">
                  <c:v> Latino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Sheet2!$B$6:$E$6</c:f>
              <c:numCache>
                <c:formatCode>#,##0</c:formatCode>
                <c:ptCount val="4"/>
                <c:pt idx="0">
                  <c:v>855285</c:v>
                </c:pt>
                <c:pt idx="1">
                  <c:v>1718359</c:v>
                </c:pt>
                <c:pt idx="2">
                  <c:v>2983099</c:v>
                </c:pt>
                <c:pt idx="3">
                  <c:v>4718404</c:v>
                </c:pt>
              </c:numCache>
            </c:numRef>
          </c:val>
          <c:smooth val="0"/>
        </c:ser>
        <c:ser>
          <c:idx val="0"/>
          <c:order val="2"/>
          <c:tx>
            <c:strRef>
              <c:f>Sheet2!$A$4</c:f>
              <c:strCache>
                <c:ptCount val="1"/>
                <c:pt idx="0">
                  <c:v> Anglo  </c:v>
                </c:pt>
              </c:strCache>
            </c:strRef>
          </c:tx>
          <c:spPr>
            <a:ln w="50800"/>
          </c:spPr>
          <c:marker>
            <c:symbol val="square"/>
            <c:size val="4"/>
            <c:spPr>
              <a:ln>
                <a:solidFill>
                  <a:schemeClr val="bg2">
                    <a:lumMod val="25000"/>
                    <a:alpha val="55000"/>
                  </a:schemeClr>
                </a:solidFill>
              </a:ln>
            </c:spPr>
          </c:marker>
          <c:cat>
            <c:numRef>
              <c:f>Sheet2!$B$2:$E$2</c:f>
              <c:numCache>
                <c:formatCode>General</c:formatCode>
                <c:ptCount val="4"/>
                <c:pt idx="0">
                  <c:v>2010</c:v>
                </c:pt>
                <c:pt idx="1">
                  <c:v>2020</c:v>
                </c:pt>
                <c:pt idx="2">
                  <c:v>2030</c:v>
                </c:pt>
                <c:pt idx="3">
                  <c:v>2040</c:v>
                </c:pt>
              </c:numCache>
            </c:numRef>
          </c:cat>
          <c:val>
            <c:numRef>
              <c:f>Sheet2!$B$4:$E$4</c:f>
              <c:numCache>
                <c:formatCode>#,##0</c:formatCode>
                <c:ptCount val="4"/>
                <c:pt idx="0">
                  <c:v>970511</c:v>
                </c:pt>
                <c:pt idx="1">
                  <c:v>1482505</c:v>
                </c:pt>
                <c:pt idx="2">
                  <c:v>1759011</c:v>
                </c:pt>
                <c:pt idx="3">
                  <c:v>1839848</c:v>
                </c:pt>
              </c:numCache>
            </c:numRef>
          </c:val>
          <c:smooth val="0"/>
        </c:ser>
        <c:ser>
          <c:idx val="1"/>
          <c:order val="3"/>
          <c:tx>
            <c:strRef>
              <c:f>Sheet2!$A$5</c:f>
              <c:strCache>
                <c:ptCount val="1"/>
                <c:pt idx="0">
                  <c:v> African American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Sheet2!$B$5:$E$5</c:f>
              <c:numCache>
                <c:formatCode>#,##0</c:formatCode>
                <c:ptCount val="4"/>
                <c:pt idx="0">
                  <c:v>321216</c:v>
                </c:pt>
                <c:pt idx="1">
                  <c:v>516220</c:v>
                </c:pt>
                <c:pt idx="2">
                  <c:v>673035</c:v>
                </c:pt>
                <c:pt idx="3">
                  <c:v>805228</c:v>
                </c:pt>
              </c:numCache>
            </c:numRef>
          </c:val>
          <c:smooth val="0"/>
        </c:ser>
        <c:ser>
          <c:idx val="3"/>
          <c:order val="4"/>
          <c:tx>
            <c:strRef>
              <c:f>Sheet2!$A$7</c:f>
              <c:strCache>
                <c:ptCount val="1"/>
                <c:pt idx="0">
                  <c:v> Other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Sheet2!$B$7:$E$7</c:f>
              <c:numCache>
                <c:formatCode>#,##0</c:formatCode>
                <c:ptCount val="4"/>
                <c:pt idx="0">
                  <c:v>74716</c:v>
                </c:pt>
                <c:pt idx="1">
                  <c:v>186911</c:v>
                </c:pt>
                <c:pt idx="2">
                  <c:v>368336</c:v>
                </c:pt>
                <c:pt idx="3">
                  <c:v>616746</c:v>
                </c:pt>
              </c:numCache>
            </c:numRef>
          </c:val>
          <c:smooth val="0"/>
        </c:ser>
        <c:dLbls>
          <c:showLegendKey val="0"/>
          <c:showVal val="0"/>
          <c:showCatName val="0"/>
          <c:showSerName val="0"/>
          <c:showPercent val="0"/>
          <c:showBubbleSize val="0"/>
        </c:dLbls>
        <c:marker val="1"/>
        <c:smooth val="0"/>
        <c:axId val="215738328"/>
        <c:axId val="215738720"/>
      </c:lineChart>
      <c:catAx>
        <c:axId val="215738328"/>
        <c:scaling>
          <c:orientation val="minMax"/>
        </c:scaling>
        <c:delete val="0"/>
        <c:axPos val="b"/>
        <c:numFmt formatCode="General" sourceLinked="1"/>
        <c:majorTickMark val="out"/>
        <c:minorTickMark val="none"/>
        <c:tickLblPos val="nextTo"/>
        <c:txPr>
          <a:bodyPr rot="-3600000"/>
          <a:lstStyle/>
          <a:p>
            <a:pPr>
              <a:defRPr sz="2000"/>
            </a:pPr>
            <a:endParaRPr lang="en-US"/>
          </a:p>
        </c:txPr>
        <c:crossAx val="215738720"/>
        <c:crosses val="autoZero"/>
        <c:auto val="1"/>
        <c:lblAlgn val="ctr"/>
        <c:lblOffset val="100"/>
        <c:noMultiLvlLbl val="0"/>
      </c:catAx>
      <c:valAx>
        <c:axId val="215738720"/>
        <c:scaling>
          <c:orientation val="minMax"/>
          <c:max val="9000000"/>
          <c:min val="0"/>
        </c:scaling>
        <c:delete val="0"/>
        <c:axPos val="l"/>
        <c:majorGridlines>
          <c:spPr>
            <a:ln>
              <a:prstDash val="sysDot"/>
            </a:ln>
          </c:spPr>
        </c:majorGridlines>
        <c:numFmt formatCode="#,##0" sourceLinked="1"/>
        <c:majorTickMark val="out"/>
        <c:minorTickMark val="none"/>
        <c:tickLblPos val="nextTo"/>
        <c:txPr>
          <a:bodyPr/>
          <a:lstStyle/>
          <a:p>
            <a:pPr>
              <a:defRPr sz="1600"/>
            </a:pPr>
            <a:endParaRPr lang="en-US"/>
          </a:p>
        </c:txPr>
        <c:crossAx val="215738328"/>
        <c:crossesAt val="1"/>
        <c:crossBetween val="between"/>
        <c:majorUnit val="2000000"/>
        <c:minorUnit val="500000"/>
      </c:valAx>
    </c:plotArea>
    <c:legend>
      <c:legendPos val="r"/>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0.51325</cdr:x>
      <cdr:y>0.71377</cdr:y>
    </cdr:from>
    <cdr:to>
      <cdr:x>0.54055</cdr:x>
      <cdr:y>0.75725</cdr:y>
    </cdr:to>
    <cdr:sp macro="" textlink="">
      <cdr:nvSpPr>
        <cdr:cNvPr id="2" name="TextBox 1"/>
        <cdr:cNvSpPr txBox="1"/>
      </cdr:nvSpPr>
      <cdr:spPr>
        <a:xfrm xmlns:a="http://schemas.openxmlformats.org/drawingml/2006/main">
          <a:off x="17194650" y="15011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5/27/2015</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22954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ADBBED-0EAD-46A0-BA01-E3F1EF802D6B}" type="slidenum">
              <a:rPr lang="en-US" smtClean="0"/>
              <a:pPr/>
              <a:t>14</a:t>
            </a:fld>
            <a:endParaRPr lang="en-US"/>
          </a:p>
        </p:txBody>
      </p:sp>
    </p:spTree>
    <p:extLst>
      <p:ext uri="{BB962C8B-B14F-4D97-AF65-F5344CB8AC3E}">
        <p14:creationId xmlns:p14="http://schemas.microsoft.com/office/powerpoint/2010/main" val="414842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on this map about physicians licensed to practice in Texas are from the Texas Medical Board. </a:t>
            </a:r>
            <a:r>
              <a:rPr lang="en-US" dirty="0" smtClean="0"/>
              <a:t>Some</a:t>
            </a:r>
            <a:r>
              <a:rPr lang="en-US" baseline="0" dirty="0" smtClean="0"/>
              <a:t> rural counties do not have any practicing physicians. The more urban counties appear to have relatively high ratios of physicians to population aged 65+. This map does not provide information about the type/specialty of physicians.</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263715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7221538" cy="5416550"/>
          </a:xfrm>
        </p:spPr>
      </p:sp>
      <p:sp>
        <p:nvSpPr>
          <p:cNvPr id="3" name="Notes Placeholder 2"/>
          <p:cNvSpPr>
            <a:spLocks noGrp="1"/>
          </p:cNvSpPr>
          <p:nvPr>
            <p:ph type="body" idx="1"/>
          </p:nvPr>
        </p:nvSpPr>
        <p:spPr>
          <a:xfrm>
            <a:off x="533400" y="5715000"/>
            <a:ext cx="8411029" cy="1739900"/>
          </a:xfrm>
          <a:prstGeom prst="rect">
            <a:avLst/>
          </a:prstGeom>
        </p:spPr>
        <p:txBody>
          <a:bodyPr/>
          <a:lstStyle/>
          <a:p>
            <a:pPr defTabSz="914132">
              <a:defRPr/>
            </a:pPr>
            <a:endParaRPr lang="en-US" dirty="0" smtClean="0"/>
          </a:p>
          <a:p>
            <a:pPr defTabSz="914132">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county. Overall, </a:t>
            </a:r>
            <a:r>
              <a:rPr lang="en-US" dirty="0" smtClean="0"/>
              <a:t>152 counties</a:t>
            </a:r>
            <a:r>
              <a:rPr lang="en-US" baseline="0" dirty="0" smtClean="0"/>
              <a:t> gained population while 102 (40%) lost population since 2010.</a:t>
            </a:r>
          </a:p>
          <a:p>
            <a:pPr defTabSz="914132">
              <a:defRPr/>
            </a:pPr>
            <a:endParaRPr lang="en-US" dirty="0" smtClean="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2</a:t>
            </a:fld>
            <a:endParaRPr lang="en-US" dirty="0"/>
          </a:p>
        </p:txBody>
      </p:sp>
    </p:spTree>
    <p:extLst>
      <p:ext uri="{BB962C8B-B14F-4D97-AF65-F5344CB8AC3E}">
        <p14:creationId xmlns:p14="http://schemas.microsoft.com/office/powerpoint/2010/main" val="356922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a:t>
            </a:r>
            <a:r>
              <a:rPr lang="en-US" baseline="0" dirty="0" smtClean="0"/>
              <a:t> Texas population 65 years of age and older is the fifth largest in the nation, it is the second youngest after Utah with a median age of 34.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107577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 Overall, </a:t>
            </a:r>
            <a:r>
              <a:rPr lang="en-US" dirty="0" smtClean="0"/>
              <a:t>155</a:t>
            </a:r>
            <a:r>
              <a:rPr lang="en-US" baseline="0" dirty="0" smtClean="0"/>
              <a:t> </a:t>
            </a:r>
            <a:r>
              <a:rPr lang="en-US" dirty="0" smtClean="0"/>
              <a:t>counties</a:t>
            </a:r>
            <a:r>
              <a:rPr lang="en-US" baseline="0" dirty="0" smtClean="0"/>
              <a:t> gained population while 99 (39%)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342723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6</a:t>
            </a:fld>
            <a:endParaRPr lang="en-US" dirty="0"/>
          </a:p>
        </p:txBody>
      </p:sp>
    </p:spTree>
    <p:extLst>
      <p:ext uri="{BB962C8B-B14F-4D97-AF65-F5344CB8AC3E}">
        <p14:creationId xmlns:p14="http://schemas.microsoft.com/office/powerpoint/2010/main" val="297700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393510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minority population in Texas.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326179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3226054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a:t>
            </a:r>
            <a:r>
              <a:rPr lang="en-US" baseline="0" dirty="0" smtClean="0"/>
              <a:t> represents population pyramids for Texas in 2010 and then our projected population in 2050. Population pyramids provide a visual representation of the age structure of a population. In comparing 2010 and 2050 in terms of the impact on our education system, look at the lighter shaded areas from 15 years and above to 25-29. Some proportion of this increased population in these ages will be going to college in Texas. The lighter shaded areas below 15 suggest what’s coming in the future.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13</a:t>
            </a:fld>
            <a:endParaRPr lang="en-US" dirty="0"/>
          </a:p>
        </p:txBody>
      </p:sp>
    </p:spTree>
    <p:extLst>
      <p:ext uri="{BB962C8B-B14F-4D97-AF65-F5344CB8AC3E}">
        <p14:creationId xmlns:p14="http://schemas.microsoft.com/office/powerpoint/2010/main" val="3266759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5/27/2015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5/27/2015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5/27/2015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1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5/27/2015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5/27/2015</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5/27/2015</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5/27/2015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5/27/2015</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5/27/2015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5/27/2015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5/27/2015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7"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5/27/2015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 id="2147483676" r:id="rId15"/>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5" name="Rectangle 4"/>
          <p:cNvSpPr/>
          <p:nvPr/>
        </p:nvSpPr>
        <p:spPr>
          <a:xfrm>
            <a:off x="6511159" y="2895600"/>
            <a:ext cx="2667000" cy="2031325"/>
          </a:xfrm>
          <a:prstGeom prst="rect">
            <a:avLst/>
          </a:prstGeom>
        </p:spPr>
        <p:txBody>
          <a:bodyPr wrap="square">
            <a:spAutoFit/>
          </a:bodyPr>
          <a:lstStyle/>
          <a:p>
            <a:pPr algn="ctr"/>
            <a:r>
              <a:rPr lang="en-US" sz="1800" dirty="0" err="1" smtClean="0">
                <a:solidFill>
                  <a:srgbClr val="1B1E7A"/>
                </a:solidFill>
              </a:rPr>
              <a:t>TxSDC</a:t>
            </a:r>
            <a:endParaRPr lang="en-US" sz="1800" dirty="0" smtClean="0">
              <a:solidFill>
                <a:srgbClr val="1B1E7A"/>
              </a:solidFill>
            </a:endParaRPr>
          </a:p>
          <a:p>
            <a:pPr algn="ctr"/>
            <a:r>
              <a:rPr lang="en-US" sz="1800" dirty="0" smtClean="0">
                <a:solidFill>
                  <a:srgbClr val="1B1E7A"/>
                </a:solidFill>
              </a:rPr>
              <a:t>Demographic Data Users Conference</a:t>
            </a:r>
          </a:p>
          <a:p>
            <a:pPr algn="ctr"/>
            <a:endParaRPr lang="en-US" sz="1800" dirty="0">
              <a:solidFill>
                <a:srgbClr val="1B1E7A"/>
              </a:solidFill>
            </a:endParaRPr>
          </a:p>
          <a:p>
            <a:pPr algn="ctr"/>
            <a:r>
              <a:rPr lang="en-US" sz="1800" dirty="0" smtClean="0">
                <a:solidFill>
                  <a:srgbClr val="1B1E7A"/>
                </a:solidFill>
              </a:rPr>
              <a:t>May 19, 2015</a:t>
            </a:r>
          </a:p>
          <a:p>
            <a:pPr algn="ctr"/>
            <a:endParaRPr lang="en-US" sz="1800" dirty="0" smtClean="0">
              <a:solidFill>
                <a:srgbClr val="1B1E7A"/>
              </a:solidFill>
            </a:endParaRPr>
          </a:p>
          <a:p>
            <a:pPr algn="ctr"/>
            <a:r>
              <a:rPr lang="en-US" sz="1800" dirty="0" smtClean="0">
                <a:solidFill>
                  <a:srgbClr val="1B1E7A"/>
                </a:solidFill>
              </a:rPr>
              <a:t>Austin,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
        <p:nvSpPr>
          <p:cNvPr id="7" name="Text Box 9"/>
          <p:cNvSpPr txBox="1">
            <a:spLocks noChangeArrowheads="1"/>
          </p:cNvSpPr>
          <p:nvPr/>
        </p:nvSpPr>
        <p:spPr bwMode="auto">
          <a:xfrm>
            <a:off x="-3781" y="287180"/>
            <a:ext cx="6172200" cy="954107"/>
          </a:xfrm>
          <a:prstGeom prst="rect">
            <a:avLst/>
          </a:prstGeom>
          <a:noFill/>
          <a:ln w="9525">
            <a:noFill/>
            <a:miter lim="800000"/>
            <a:headEnd/>
            <a:tailEnd/>
          </a:ln>
        </p:spPr>
        <p:txBody>
          <a:bodyPr wrap="square">
            <a:spAutoFit/>
          </a:bodyPr>
          <a:lstStyle/>
          <a:p>
            <a:pPr algn="ctr">
              <a:spcBef>
                <a:spcPts val="0"/>
              </a:spcBef>
            </a:pPr>
            <a:r>
              <a:rPr lang="en-US" sz="2800" dirty="0" smtClean="0">
                <a:solidFill>
                  <a:schemeClr val="bg1"/>
                </a:solidFill>
              </a:rPr>
              <a:t>The Aging Population in Texas: A Brief Insight to the Future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10</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97273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11</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3190015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a:t>
            </a:r>
            <a:r>
              <a:rPr lang="en-US" sz="2800" dirty="0"/>
              <a:t>Projections </a:t>
            </a:r>
            <a:r>
              <a:rPr lang="en-US" sz="2800" dirty="0" smtClean="0"/>
              <a:t>65 Years and Over by Race/Ethnicity, Texas, 2010-2050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51453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2014 Population Projections , Half 2000-2010 Migration Scenario</a:t>
            </a:r>
          </a:p>
        </p:txBody>
      </p:sp>
    </p:spTree>
    <p:extLst>
      <p:ext uri="{BB962C8B-B14F-4D97-AF65-F5344CB8AC3E}">
        <p14:creationId xmlns:p14="http://schemas.microsoft.com/office/powerpoint/2010/main" val="263724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71600" y="22860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2800" dirty="0" smtClean="0">
                <a:solidFill>
                  <a:srgbClr val="1B1E7A"/>
                </a:solidFill>
                <a:effectLst/>
              </a:rPr>
              <a:t>Texas Population </a:t>
            </a:r>
            <a:r>
              <a:rPr lang="en-US" sz="2800" dirty="0">
                <a:solidFill>
                  <a:srgbClr val="1B1E7A"/>
                </a:solidFill>
                <a:effectLst/>
              </a:rPr>
              <a:t>Change by Age </a:t>
            </a:r>
            <a:r>
              <a:rPr lang="en-US" sz="2800" dirty="0" smtClean="0">
                <a:solidFill>
                  <a:srgbClr val="1B1E7A"/>
                </a:solidFill>
                <a:effectLst/>
              </a:rPr>
              <a:t>Group, </a:t>
            </a:r>
          </a:p>
          <a:p>
            <a:pPr algn="ctr"/>
            <a:r>
              <a:rPr lang="en-US" sz="2800" dirty="0" smtClean="0">
                <a:solidFill>
                  <a:srgbClr val="1B1E7A"/>
                </a:solidFill>
                <a:effectLst/>
              </a:rPr>
              <a:t>2010-2050</a:t>
            </a:r>
            <a:endParaRPr lang="en-US" sz="2800" dirty="0">
              <a:solidFill>
                <a:srgbClr val="1B1E7A"/>
              </a:solidFill>
              <a:effectLst/>
            </a:endParaRPr>
          </a:p>
        </p:txBody>
      </p:sp>
      <p:sp>
        <p:nvSpPr>
          <p:cNvPr id="12" name="TextBox 11"/>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Half 2000 to 2010 Migration Scenario </a:t>
            </a:r>
          </a:p>
        </p:txBody>
      </p:sp>
      <p:graphicFrame>
        <p:nvGraphicFramePr>
          <p:cNvPr id="5" name="Chart 4"/>
          <p:cNvGraphicFramePr>
            <a:graphicFrameLocks noGrp="1"/>
          </p:cNvGraphicFramePr>
          <p:nvPr>
            <p:extLst/>
          </p:nvPr>
        </p:nvGraphicFramePr>
        <p:xfrm>
          <a:off x="228600" y="761999"/>
          <a:ext cx="8686800" cy="5810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9850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1143000"/>
          </a:xfrm>
        </p:spPr>
        <p:txBody>
          <a:bodyPr>
            <a:noAutofit/>
          </a:bodyPr>
          <a:lstStyle/>
          <a:p>
            <a:r>
              <a:rPr lang="en-US" sz="2800" b="1" dirty="0" smtClean="0"/>
              <a:t>Projected Increase in Obesity in Texas by Ethnicity, 2006 to 2040</a:t>
            </a:r>
            <a:endParaRPr lang="en-US" sz="2800" b="1" dirty="0"/>
          </a:p>
        </p:txBody>
      </p:sp>
      <p:pic>
        <p:nvPicPr>
          <p:cNvPr id="1026" name="Picture 2" descr="C:\Users\Owner\Pictures\Picture1.png"/>
          <p:cNvPicPr>
            <a:picLocks noGrp="1" noChangeAspect="1" noChangeArrowheads="1"/>
          </p:cNvPicPr>
          <p:nvPr>
            <p:ph idx="1"/>
          </p:nvPr>
        </p:nvPicPr>
        <p:blipFill>
          <a:blip r:embed="rId3" cstate="print"/>
          <a:stretch>
            <a:fillRect/>
          </a:stretch>
        </p:blipFill>
        <p:spPr bwMode="auto">
          <a:xfrm>
            <a:off x="459700" y="1600200"/>
            <a:ext cx="8224600" cy="4525963"/>
          </a:xfrm>
          <a:prstGeom prst="rect">
            <a:avLst/>
          </a:prstGeom>
          <a:noFill/>
        </p:spPr>
      </p:pic>
      <p:sp>
        <p:nvSpPr>
          <p:cNvPr id="5" name="Slide Number Placeholder 4"/>
          <p:cNvSpPr>
            <a:spLocks noGrp="1"/>
          </p:cNvSpPr>
          <p:nvPr>
            <p:ph type="sldNum" sz="quarter" idx="12"/>
          </p:nvPr>
        </p:nvSpPr>
        <p:spPr/>
        <p:txBody>
          <a:bodyPr/>
          <a:lstStyle/>
          <a:p>
            <a:fld id="{C5A0E2DA-1685-4FD8-8CAE-9EFF8F924A6A}" type="slidenum">
              <a:rPr lang="en-US" smtClean="0"/>
              <a:pPr/>
              <a:t>14</a:t>
            </a:fld>
            <a:endParaRPr lang="en-US" dirty="0"/>
          </a:p>
        </p:txBody>
      </p:sp>
      <p:sp>
        <p:nvSpPr>
          <p:cNvPr id="6" name="Rectangle 5"/>
          <p:cNvSpPr/>
          <p:nvPr/>
        </p:nvSpPr>
        <p:spPr>
          <a:xfrm>
            <a:off x="0" y="6537900"/>
            <a:ext cx="5867400" cy="230832"/>
          </a:xfrm>
          <a:prstGeom prst="rect">
            <a:avLst/>
          </a:prstGeom>
        </p:spPr>
        <p:txBody>
          <a:bodyPr wrap="square">
            <a:spAutoFit/>
          </a:bodyPr>
          <a:lstStyle/>
          <a:p>
            <a:r>
              <a:rPr lang="en-US" sz="900" dirty="0"/>
              <a:t>Source: Office of the State Demographer projections, using 2000-2004 migration scenario population projections </a:t>
            </a:r>
          </a:p>
        </p:txBody>
      </p:sp>
    </p:spTree>
    <p:extLst>
      <p:ext uri="{BB962C8B-B14F-4D97-AF65-F5344CB8AC3E}">
        <p14:creationId xmlns:p14="http://schemas.microsoft.com/office/powerpoint/2010/main" val="3345605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Prevalence</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740" y="1219200"/>
            <a:ext cx="423868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15" y="1219200"/>
            <a:ext cx="4114761"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550888"/>
            <a:ext cx="4572000" cy="230832"/>
          </a:xfrm>
          <a:prstGeom prst="rect">
            <a:avLst/>
          </a:prstGeom>
        </p:spPr>
        <p:txBody>
          <a:bodyPr>
            <a:spAutoFit/>
          </a:bodyPr>
          <a:lstStyle/>
          <a:p>
            <a:r>
              <a:rPr lang="en-US" sz="900" dirty="0"/>
              <a:t>% adults with </a:t>
            </a:r>
            <a:r>
              <a:rPr lang="en-US" sz="900" dirty="0" smtClean="0"/>
              <a:t>obesity: </a:t>
            </a:r>
            <a:r>
              <a:rPr lang="en-US" sz="900" dirty="0"/>
              <a:t>Office of the State Demographer, 2000-2004 Projection</a:t>
            </a:r>
          </a:p>
        </p:txBody>
      </p:sp>
    </p:spTree>
    <p:extLst>
      <p:ext uri="{BB962C8B-B14F-4D97-AF65-F5344CB8AC3E}">
        <p14:creationId xmlns:p14="http://schemas.microsoft.com/office/powerpoint/2010/main" val="2110086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Projected Number of Adults with Diabetes by Race and Ethnicity, Texas, </a:t>
            </a:r>
            <a:r>
              <a:rPr lang="en-US" sz="2400" dirty="0" smtClean="0"/>
              <a:t>2010-2040</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graphicFrame>
        <p:nvGraphicFramePr>
          <p:cNvPr id="5" name="Chart 4"/>
          <p:cNvGraphicFramePr>
            <a:graphicFrameLocks/>
          </p:cNvGraphicFramePr>
          <p:nvPr>
            <p:extLst/>
          </p:nvPr>
        </p:nvGraphicFramePr>
        <p:xfrm>
          <a:off x="228600" y="1295400"/>
          <a:ext cx="88392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7030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Prevalence	</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pic>
        <p:nvPicPr>
          <p:cNvPr id="5" name="Picture 4" descr="Y:\Projects\Methodist_Healthcare\HELEN\Diabetes\Reports\Map_ProjDiabetesRates2040_07-12-10.jpg"/>
          <p:cNvPicPr/>
          <p:nvPr/>
        </p:nvPicPr>
        <p:blipFill>
          <a:blip r:embed="rId2"/>
          <a:srcRect/>
          <a:stretch>
            <a:fillRect/>
          </a:stretch>
        </p:blipFill>
        <p:spPr bwMode="auto">
          <a:xfrm>
            <a:off x="4724400" y="1219201"/>
            <a:ext cx="4191000" cy="5351779"/>
          </a:xfrm>
          <a:prstGeom prst="rect">
            <a:avLst/>
          </a:prstGeom>
          <a:noFill/>
          <a:ln w="9525">
            <a:noFill/>
            <a:miter lim="800000"/>
            <a:headEnd/>
            <a:tailEnd/>
          </a:ln>
        </p:spPr>
      </p:pic>
      <p:pic>
        <p:nvPicPr>
          <p:cNvPr id="6" name="Picture 5" descr="Y:\Projects\Methodist_Healthcare\HELEN\Diabetes\Reports\Map_ProjDiabetesRates2010_07-12-10.jpg"/>
          <p:cNvPicPr/>
          <p:nvPr/>
        </p:nvPicPr>
        <p:blipFill>
          <a:blip r:embed="rId3"/>
          <a:srcRect/>
          <a:stretch>
            <a:fillRect/>
          </a:stretch>
        </p:blipFill>
        <p:spPr bwMode="auto">
          <a:xfrm>
            <a:off x="304800" y="1219201"/>
            <a:ext cx="4253089" cy="5347652"/>
          </a:xfrm>
          <a:prstGeom prst="rect">
            <a:avLst/>
          </a:prstGeom>
          <a:noFill/>
          <a:ln w="9525">
            <a:noFill/>
            <a:miter lim="800000"/>
            <a:headEnd/>
            <a:tailEnd/>
          </a:ln>
        </p:spPr>
      </p:pic>
      <p:sp>
        <p:nvSpPr>
          <p:cNvPr id="7" name="Rectangle 6"/>
          <p:cNvSpPr/>
          <p:nvPr/>
        </p:nvSpPr>
        <p:spPr>
          <a:xfrm>
            <a:off x="0" y="6550888"/>
            <a:ext cx="4572000" cy="230832"/>
          </a:xfrm>
          <a:prstGeom prst="rect">
            <a:avLst/>
          </a:prstGeom>
        </p:spPr>
        <p:txBody>
          <a:bodyPr>
            <a:spAutoFit/>
          </a:bodyPr>
          <a:lstStyle/>
          <a:p>
            <a:r>
              <a:rPr lang="en-US" sz="900" dirty="0"/>
              <a:t>% adults with diabetes: Office of the State Demographer, 2000-2004 Projection</a:t>
            </a:r>
          </a:p>
        </p:txBody>
      </p:sp>
    </p:spTree>
    <p:extLst>
      <p:ext uri="{BB962C8B-B14F-4D97-AF65-F5344CB8AC3E}">
        <p14:creationId xmlns:p14="http://schemas.microsoft.com/office/powerpoint/2010/main" val="222350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693" y="6350"/>
            <a:ext cx="7239000" cy="990600"/>
          </a:xfrm>
        </p:spPr>
        <p:txBody>
          <a:bodyPr>
            <a:noAutofit/>
          </a:bodyPr>
          <a:lstStyle/>
          <a:p>
            <a:r>
              <a:rPr lang="en-US" sz="2400" dirty="0" smtClean="0"/>
              <a:t>Physicians per 1,000 Population Aged 65 Years and Older by County, 2011</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sp>
        <p:nvSpPr>
          <p:cNvPr id="8" name="Rectangle 7"/>
          <p:cNvSpPr/>
          <p:nvPr/>
        </p:nvSpPr>
        <p:spPr>
          <a:xfrm>
            <a:off x="0" y="6442502"/>
            <a:ext cx="8001000" cy="415498"/>
          </a:xfrm>
          <a:prstGeom prst="rect">
            <a:avLst/>
          </a:prstGeom>
        </p:spPr>
        <p:txBody>
          <a:bodyPr wrap="square">
            <a:spAutoFit/>
          </a:bodyPr>
          <a:lstStyle/>
          <a:p>
            <a:r>
              <a:rPr lang="en-US" sz="1050" dirty="0" smtClean="0">
                <a:solidFill>
                  <a:schemeClr val="tx1">
                    <a:lumMod val="50000"/>
                    <a:lumOff val="50000"/>
                  </a:schemeClr>
                </a:solidFill>
              </a:rPr>
              <a:t>Source: U.S. Census Bureau. 2010 Census and Texas Medical Board (2011 physicians).					</a:t>
            </a:r>
            <a:endParaRPr lang="en-US" sz="1050" dirty="0">
              <a:solidFill>
                <a:schemeClr val="tx1">
                  <a:lumMod val="50000"/>
                  <a:lumOff val="50000"/>
                </a:schemeClr>
              </a:solidFill>
            </a:endParaRPr>
          </a:p>
        </p:txBody>
      </p:sp>
      <p:pic>
        <p:nvPicPr>
          <p:cNvPr id="3" name="Picture 2"/>
          <p:cNvPicPr>
            <a:picLocks noChangeAspect="1"/>
          </p:cNvPicPr>
          <p:nvPr/>
        </p:nvPicPr>
        <p:blipFill rotWithShape="1">
          <a:blip r:embed="rId3"/>
          <a:srcRect l="11057" t="4302"/>
          <a:stretch/>
        </p:blipFill>
        <p:spPr>
          <a:xfrm>
            <a:off x="2133600" y="1447799"/>
            <a:ext cx="6742693" cy="4772029"/>
          </a:xfrm>
          <a:prstGeom prst="rect">
            <a:avLst/>
          </a:prstGeom>
        </p:spPr>
      </p:pic>
      <p:pic>
        <p:nvPicPr>
          <p:cNvPr id="5" name="Picture 4"/>
          <p:cNvPicPr>
            <a:picLocks noChangeAspect="1"/>
          </p:cNvPicPr>
          <p:nvPr/>
        </p:nvPicPr>
        <p:blipFill rotWithShape="1">
          <a:blip r:embed="rId4"/>
          <a:srcRect t="26734"/>
          <a:stretch/>
        </p:blipFill>
        <p:spPr>
          <a:xfrm>
            <a:off x="837294" y="2743201"/>
            <a:ext cx="2538895" cy="1960562"/>
          </a:xfrm>
          <a:prstGeom prst="rect">
            <a:avLst/>
          </a:prstGeom>
        </p:spPr>
      </p:pic>
    </p:spTree>
    <p:extLst>
      <p:ext uri="{BB962C8B-B14F-4D97-AF65-F5344CB8AC3E}">
        <p14:creationId xmlns:p14="http://schemas.microsoft.com/office/powerpoint/2010/main" val="2388718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081" t="13332" r="19950" b="15556"/>
          <a:stretch/>
        </p:blipFill>
        <p:spPr>
          <a:xfrm>
            <a:off x="1215207" y="1246553"/>
            <a:ext cx="6404793" cy="5255215"/>
          </a:xfrm>
          <a:prstGeom prst="rect">
            <a:avLst/>
          </a:prstGeom>
        </p:spPr>
      </p:pic>
      <p:sp>
        <p:nvSpPr>
          <p:cNvPr id="2" name="Title 1"/>
          <p:cNvSpPr>
            <a:spLocks noGrp="1"/>
          </p:cNvSpPr>
          <p:nvPr>
            <p:ph type="title"/>
          </p:nvPr>
        </p:nvSpPr>
        <p:spPr>
          <a:xfrm>
            <a:off x="1524000" y="244476"/>
            <a:ext cx="7539616" cy="990600"/>
          </a:xfrm>
        </p:spPr>
        <p:txBody>
          <a:bodyPr>
            <a:noAutofit/>
          </a:bodyPr>
          <a:lstStyle/>
          <a:p>
            <a:r>
              <a:rPr lang="en-US" sz="2400" dirty="0" smtClean="0"/>
              <a:t>Estimated Change of the Total Population by </a:t>
            </a:r>
            <a:br>
              <a:rPr lang="en-US" sz="2400" dirty="0" smtClean="0"/>
            </a:br>
            <a:r>
              <a:rPr lang="en-US" sz="2400" dirty="0" smtClean="0"/>
              <a:t>County, Texas, 2010 to 2014</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spTree>
    <p:extLst>
      <p:ext uri="{BB962C8B-B14F-4D97-AF65-F5344CB8AC3E}">
        <p14:creationId xmlns:p14="http://schemas.microsoft.com/office/powerpoint/2010/main" val="941347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Top 10 States with the Largest Older Populations, 2010 to 2013</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88643427"/>
              </p:ext>
            </p:extLst>
          </p:nvPr>
        </p:nvGraphicFramePr>
        <p:xfrm>
          <a:off x="342900" y="1524000"/>
          <a:ext cx="8458200" cy="3928931"/>
        </p:xfrm>
        <a:graphic>
          <a:graphicData uri="http://schemas.openxmlformats.org/drawingml/2006/table">
            <a:tbl>
              <a:tblPr firstRow="1">
                <a:tableStyleId>{5C22544A-7EE6-4342-B048-85BDC9FD1C3A}</a:tableStyleId>
              </a:tblPr>
              <a:tblGrid>
                <a:gridCol w="1143000"/>
                <a:gridCol w="914400"/>
                <a:gridCol w="914400"/>
                <a:gridCol w="914400"/>
                <a:gridCol w="914400"/>
                <a:gridCol w="914400"/>
                <a:gridCol w="914400"/>
                <a:gridCol w="914400"/>
                <a:gridCol w="914400"/>
              </a:tblGrid>
              <a:tr h="141564">
                <a:tc>
                  <a:txBody>
                    <a:bodyPr/>
                    <a:lstStyle/>
                    <a:p>
                      <a:pPr algn="ctr" fontAlgn="b"/>
                      <a:endParaRPr lang="en-US" sz="1600" b="0" i="0" u="none" strike="noStrike" dirty="0">
                        <a:solidFill>
                          <a:srgbClr val="000000"/>
                        </a:solidFill>
                        <a:effectLst/>
                        <a:latin typeface="Calibri" panose="020F0502020204030204" pitchFamily="34" charset="0"/>
                      </a:endParaRPr>
                    </a:p>
                  </a:txBody>
                  <a:tcPr marL="7078" marR="7078" marT="7078" marB="0" anchor="b"/>
                </a:tc>
                <a:tc gridSpan="2">
                  <a:txBody>
                    <a:bodyPr/>
                    <a:lstStyle/>
                    <a:p>
                      <a:pPr algn="ctr" fontAlgn="b"/>
                      <a:r>
                        <a:rPr lang="en-US" sz="1600" u="none" strike="noStrike" dirty="0">
                          <a:effectLst/>
                        </a:rPr>
                        <a:t>2010</a:t>
                      </a:r>
                      <a:endParaRPr lang="en-US" sz="1600" b="0" i="0" u="none" strike="noStrike" dirty="0">
                        <a:solidFill>
                          <a:srgbClr val="000000"/>
                        </a:solidFill>
                        <a:effectLst/>
                        <a:latin typeface="Calibri" panose="020F0502020204030204" pitchFamily="34" charset="0"/>
                      </a:endParaRPr>
                    </a:p>
                  </a:txBody>
                  <a:tcPr marL="7078" marR="7078" marT="7078" marB="0" anchor="b"/>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7078" marR="7078" marT="7078" marB="0" anchor="b"/>
                </a:tc>
                <a:tc gridSpan="2">
                  <a:txBody>
                    <a:bodyPr/>
                    <a:lstStyle/>
                    <a:p>
                      <a:pPr algn="ctr" fontAlgn="b"/>
                      <a:r>
                        <a:rPr lang="en-US" sz="1600" u="none" strike="noStrike" dirty="0">
                          <a:effectLst/>
                        </a:rPr>
                        <a:t>2011</a:t>
                      </a:r>
                      <a:endParaRPr lang="en-US" sz="1600" b="0" i="0" u="none" strike="noStrike" dirty="0">
                        <a:solidFill>
                          <a:srgbClr val="000000"/>
                        </a:solidFill>
                        <a:effectLst/>
                        <a:latin typeface="Calibri" panose="020F0502020204030204" pitchFamily="34" charset="0"/>
                      </a:endParaRPr>
                    </a:p>
                  </a:txBody>
                  <a:tcPr marL="7078" marR="7078" marT="7078" marB="0" anchor="b"/>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7078" marR="7078" marT="7078" marB="0" anchor="b"/>
                </a:tc>
                <a:tc gridSpan="2">
                  <a:txBody>
                    <a:bodyPr/>
                    <a:lstStyle/>
                    <a:p>
                      <a:pPr algn="ctr" fontAlgn="b"/>
                      <a:r>
                        <a:rPr lang="en-US" sz="1600" u="none" strike="noStrike" dirty="0">
                          <a:effectLst/>
                        </a:rPr>
                        <a:t>2012</a:t>
                      </a:r>
                      <a:endParaRPr lang="en-US" sz="1600" b="0" i="0" u="none" strike="noStrike" dirty="0">
                        <a:solidFill>
                          <a:srgbClr val="000000"/>
                        </a:solidFill>
                        <a:effectLst/>
                        <a:latin typeface="Calibri" panose="020F0502020204030204" pitchFamily="34" charset="0"/>
                      </a:endParaRPr>
                    </a:p>
                  </a:txBody>
                  <a:tcPr marL="7078" marR="7078" marT="7078" marB="0" anchor="b"/>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7078" marR="7078" marT="7078" marB="0" anchor="b"/>
                </a:tc>
                <a:tc gridSpan="2">
                  <a:txBody>
                    <a:bodyPr/>
                    <a:lstStyle/>
                    <a:p>
                      <a:pPr algn="ctr" fontAlgn="b"/>
                      <a:r>
                        <a:rPr lang="en-US" sz="1600" u="none" strike="noStrike" dirty="0">
                          <a:effectLst/>
                        </a:rPr>
                        <a:t>2013</a:t>
                      </a:r>
                      <a:endParaRPr lang="en-US" sz="1600" b="0" i="0" u="none" strike="noStrike" dirty="0">
                        <a:solidFill>
                          <a:srgbClr val="000000"/>
                        </a:solidFill>
                        <a:effectLst/>
                        <a:latin typeface="Calibri" panose="020F0502020204030204" pitchFamily="34" charset="0"/>
                      </a:endParaRPr>
                    </a:p>
                  </a:txBody>
                  <a:tcPr marL="7078" marR="7078" marT="7078" marB="0" anchor="b"/>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7078" marR="7078" marT="7078" marB="0" anchor="b"/>
                </a:tc>
              </a:tr>
              <a:tr h="141564">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rgbClr val="000000"/>
                          </a:solidFill>
                          <a:effectLst/>
                          <a:latin typeface="Calibri" panose="020F0502020204030204" pitchFamily="34" charset="0"/>
                        </a:rPr>
                        <a:t>Population 65 years plus</a:t>
                      </a:r>
                    </a:p>
                  </a:txBody>
                  <a:tcPr marL="7078" marR="7078" marT="7078" marB="0" anchor="b"/>
                </a:tc>
                <a:tc>
                  <a:txBody>
                    <a:bodyPr/>
                    <a:lstStyle/>
                    <a:p>
                      <a:pPr algn="ctr" fontAlgn="b"/>
                      <a:r>
                        <a:rPr lang="en-US" sz="1400" b="0" i="0" u="none" strike="noStrike" dirty="0" smtClean="0">
                          <a:solidFill>
                            <a:srgbClr val="000000"/>
                          </a:solidFill>
                          <a:effectLst/>
                          <a:latin typeface="Calibri" panose="020F0502020204030204" pitchFamily="34" charset="0"/>
                        </a:rPr>
                        <a:t>Percent of Total</a:t>
                      </a:r>
                      <a:r>
                        <a:rPr lang="en-US" sz="1400" b="0" i="0" u="none" strike="noStrike" baseline="0" dirty="0" smtClean="0">
                          <a:solidFill>
                            <a:srgbClr val="000000"/>
                          </a:solidFill>
                          <a:effectLst/>
                          <a:latin typeface="Calibri" panose="020F0502020204030204" pitchFamily="34" charset="0"/>
                        </a:rPr>
                        <a:t> Population</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ctr" fontAlgn="b"/>
                      <a:r>
                        <a:rPr lang="en-US" sz="1400" b="0" i="0" u="none" strike="noStrike" dirty="0" smtClean="0">
                          <a:solidFill>
                            <a:srgbClr val="000000"/>
                          </a:solidFill>
                          <a:effectLst/>
                          <a:latin typeface="Calibri" panose="020F0502020204030204" pitchFamily="34" charset="0"/>
                        </a:rPr>
                        <a:t>Population 65 years plus</a:t>
                      </a:r>
                    </a:p>
                  </a:txBody>
                  <a:tcPr marL="7078" marR="7078" marT="7078" marB="0" anchor="b"/>
                </a:tc>
                <a:tc>
                  <a:txBody>
                    <a:bodyPr/>
                    <a:lstStyle/>
                    <a:p>
                      <a:pPr algn="ctr" fontAlgn="b"/>
                      <a:r>
                        <a:rPr lang="en-US" sz="1400" b="0" i="0" u="none" strike="noStrike" dirty="0" smtClean="0">
                          <a:solidFill>
                            <a:srgbClr val="000000"/>
                          </a:solidFill>
                          <a:effectLst/>
                          <a:latin typeface="Calibri" panose="020F0502020204030204" pitchFamily="34" charset="0"/>
                        </a:rPr>
                        <a:t>Percent of Total</a:t>
                      </a:r>
                      <a:r>
                        <a:rPr lang="en-US" sz="1400" b="0" i="0" u="none" strike="noStrike" baseline="0" dirty="0" smtClean="0">
                          <a:solidFill>
                            <a:srgbClr val="000000"/>
                          </a:solidFill>
                          <a:effectLst/>
                          <a:latin typeface="Calibri" panose="020F0502020204030204" pitchFamily="34" charset="0"/>
                        </a:rPr>
                        <a:t> Population</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ctr" fontAlgn="b"/>
                      <a:r>
                        <a:rPr lang="en-US" sz="1400" b="0" i="0" u="none" strike="noStrike" dirty="0" smtClean="0">
                          <a:solidFill>
                            <a:srgbClr val="000000"/>
                          </a:solidFill>
                          <a:effectLst/>
                          <a:latin typeface="Calibri" panose="020F0502020204030204" pitchFamily="34" charset="0"/>
                        </a:rPr>
                        <a:t>Population 65 years plus</a:t>
                      </a:r>
                    </a:p>
                  </a:txBody>
                  <a:tcPr marL="7078" marR="7078" marT="7078" marB="0" anchor="b"/>
                </a:tc>
                <a:tc>
                  <a:txBody>
                    <a:bodyPr/>
                    <a:lstStyle/>
                    <a:p>
                      <a:pPr algn="ctr" fontAlgn="b"/>
                      <a:r>
                        <a:rPr lang="en-US" sz="1400" b="0" i="0" u="none" strike="noStrike" dirty="0" smtClean="0">
                          <a:solidFill>
                            <a:srgbClr val="000000"/>
                          </a:solidFill>
                          <a:effectLst/>
                          <a:latin typeface="Calibri" panose="020F0502020204030204" pitchFamily="34" charset="0"/>
                        </a:rPr>
                        <a:t>Percent of Total</a:t>
                      </a:r>
                      <a:r>
                        <a:rPr lang="en-US" sz="1400" b="0" i="0" u="none" strike="noStrike" baseline="0" dirty="0" smtClean="0">
                          <a:solidFill>
                            <a:srgbClr val="000000"/>
                          </a:solidFill>
                          <a:effectLst/>
                          <a:latin typeface="Calibri" panose="020F0502020204030204" pitchFamily="34" charset="0"/>
                        </a:rPr>
                        <a:t> Population</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ctr" fontAlgn="b"/>
                      <a:r>
                        <a:rPr lang="en-US" sz="1400" b="0" i="0" u="none" strike="noStrike" dirty="0" smtClean="0">
                          <a:solidFill>
                            <a:srgbClr val="000000"/>
                          </a:solidFill>
                          <a:effectLst/>
                          <a:latin typeface="Calibri" panose="020F0502020204030204" pitchFamily="34" charset="0"/>
                        </a:rPr>
                        <a:t>Population 65 years plus</a:t>
                      </a:r>
                    </a:p>
                  </a:txBody>
                  <a:tcPr marL="7078" marR="7078" marT="7078" marB="0" anchor="b"/>
                </a:tc>
                <a:tc>
                  <a:txBody>
                    <a:bodyPr/>
                    <a:lstStyle/>
                    <a:p>
                      <a:pPr algn="ctr" fontAlgn="b"/>
                      <a:r>
                        <a:rPr lang="en-US" sz="1400" b="0" i="0" u="none" strike="noStrike" dirty="0" smtClean="0">
                          <a:solidFill>
                            <a:srgbClr val="000000"/>
                          </a:solidFill>
                          <a:effectLst/>
                          <a:latin typeface="Calibri" panose="020F0502020204030204" pitchFamily="34" charset="0"/>
                        </a:rPr>
                        <a:t>Percent of Total</a:t>
                      </a:r>
                      <a:r>
                        <a:rPr lang="en-US" sz="1400" b="0" i="0" u="none" strike="noStrike" baseline="0" dirty="0" smtClean="0">
                          <a:solidFill>
                            <a:srgbClr val="000000"/>
                          </a:solidFill>
                          <a:effectLst/>
                          <a:latin typeface="Calibri" panose="020F0502020204030204" pitchFamily="34" charset="0"/>
                        </a:rPr>
                        <a:t> Population</a:t>
                      </a:r>
                      <a:endParaRPr lang="en-US" sz="1400" b="0" i="0" u="none" strike="noStrike" dirty="0">
                        <a:solidFill>
                          <a:srgbClr val="000000"/>
                        </a:solidFill>
                        <a:effectLst/>
                        <a:latin typeface="Calibri" panose="020F0502020204030204" pitchFamily="34" charset="0"/>
                      </a:endParaRPr>
                    </a:p>
                  </a:txBody>
                  <a:tcPr marL="7078" marR="7078" marT="7078" marB="0" anchor="b"/>
                </a:tc>
              </a:tr>
              <a:tr h="141564">
                <a:tc>
                  <a:txBody>
                    <a:bodyPr/>
                    <a:lstStyle/>
                    <a:p>
                      <a:pPr algn="l" fontAlgn="b"/>
                      <a:r>
                        <a:rPr lang="en-US" sz="1600" u="none" strike="noStrike" dirty="0">
                          <a:effectLst/>
                        </a:rPr>
                        <a:t>United States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40,267,984</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13.0%</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41,369,513</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13.3%</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43,143,745</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13.7%</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44,704,074</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14.1%</a:t>
                      </a:r>
                      <a:endParaRPr lang="en-US" sz="1400" b="0" i="0" u="none" strike="noStrike" dirty="0">
                        <a:solidFill>
                          <a:srgbClr val="000000"/>
                        </a:solidFill>
                        <a:effectLst/>
                        <a:latin typeface="Calibri" panose="020F0502020204030204" pitchFamily="34" charset="0"/>
                      </a:endParaRPr>
                    </a:p>
                  </a:txBody>
                  <a:tcPr marL="7078" marR="7078" marT="7078" marB="0" anchor="b"/>
                </a:tc>
              </a:tr>
              <a:tr h="141564">
                <a:tc>
                  <a:txBody>
                    <a:bodyPr/>
                    <a:lstStyle/>
                    <a:p>
                      <a:pPr algn="l" fontAlgn="b"/>
                      <a:r>
                        <a:rPr lang="en-US" sz="1600" u="none" strike="noStrike">
                          <a:effectLst/>
                        </a:rPr>
                        <a:t>California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4,246,514</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11.4%</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4,402,483</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11.7%</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4,599,968</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12.1%</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4,791,731</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7078" marR="7078" marT="7078" marB="0" anchor="b"/>
                </a:tc>
              </a:tr>
              <a:tr h="141564">
                <a:tc>
                  <a:txBody>
                    <a:bodyPr/>
                    <a:lstStyle/>
                    <a:p>
                      <a:pPr algn="l" fontAlgn="b"/>
                      <a:r>
                        <a:rPr lang="en-US" sz="1600" u="none" strike="noStrike">
                          <a:effectLst/>
                        </a:rPr>
                        <a:t>Florida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3,259,602</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17.3%</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3,358,818</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17.6%</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3,510,753</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18.2%</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3,647,617</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18.7%</a:t>
                      </a:r>
                      <a:endParaRPr lang="en-US" sz="1400" b="0" i="0" u="none" strike="noStrike">
                        <a:solidFill>
                          <a:srgbClr val="000000"/>
                        </a:solidFill>
                        <a:effectLst/>
                        <a:latin typeface="Calibri" panose="020F0502020204030204" pitchFamily="34" charset="0"/>
                      </a:endParaRPr>
                    </a:p>
                  </a:txBody>
                  <a:tcPr marL="7078" marR="7078" marT="7078" marB="0" anchor="b"/>
                </a:tc>
              </a:tr>
              <a:tr h="141564">
                <a:tc>
                  <a:txBody>
                    <a:bodyPr/>
                    <a:lstStyle/>
                    <a:p>
                      <a:pPr algn="l" fontAlgn="b"/>
                      <a:r>
                        <a:rPr lang="en-US" sz="1600" u="none" strike="noStrike">
                          <a:effectLst/>
                        </a:rPr>
                        <a:t>New York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2,617,943</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13.5%</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2,670,040</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13.7%</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2,757,053</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14.1%</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2,832,481</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14.4%</a:t>
                      </a:r>
                      <a:endParaRPr lang="en-US" sz="1400" b="0" i="0" u="none" strike="noStrike">
                        <a:solidFill>
                          <a:srgbClr val="000000"/>
                        </a:solidFill>
                        <a:effectLst/>
                        <a:latin typeface="Calibri" panose="020F0502020204030204" pitchFamily="34" charset="0"/>
                      </a:endParaRPr>
                    </a:p>
                  </a:txBody>
                  <a:tcPr marL="7078" marR="7078" marT="7078" marB="0" anchor="b"/>
                </a:tc>
              </a:tr>
              <a:tr h="141564">
                <a:tc>
                  <a:txBody>
                    <a:bodyPr/>
                    <a:lstStyle/>
                    <a:p>
                      <a:pPr algn="l" fontAlgn="b"/>
                      <a:r>
                        <a:rPr lang="en-US" sz="1600" u="none" strike="noStrike">
                          <a:effectLst/>
                        </a:rPr>
                        <a:t>Texas</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400" u="none" strike="noStrike">
                          <a:effectLst/>
                        </a:rPr>
                        <a:t>2,601,886</a:t>
                      </a:r>
                      <a:endParaRPr lang="en-US" sz="1400" b="0" i="0" u="none" strike="noStrike">
                        <a:solidFill>
                          <a:srgbClr val="000000"/>
                        </a:solidFill>
                        <a:effectLst/>
                        <a:latin typeface="Calibri" panose="020F0502020204030204" pitchFamily="34" charset="0"/>
                      </a:endParaRPr>
                    </a:p>
                  </a:txBody>
                  <a:tcPr marL="7078" marR="7078" marT="7078" marB="0" anchor="b">
                    <a:solidFill>
                      <a:schemeClr val="accent1">
                        <a:lumMod val="40000"/>
                        <a:lumOff val="60000"/>
                      </a:schemeClr>
                    </a:solidFill>
                  </a:tcPr>
                </a:tc>
                <a:tc>
                  <a:txBody>
                    <a:bodyPr/>
                    <a:lstStyle/>
                    <a:p>
                      <a:pPr algn="r" fontAlgn="b"/>
                      <a:r>
                        <a:rPr lang="en-US" sz="1400" u="none" strike="noStrike">
                          <a:effectLst/>
                        </a:rPr>
                        <a:t>10.3%</a:t>
                      </a:r>
                      <a:endParaRPr lang="en-US" sz="1400" b="0" i="0" u="none" strike="noStrike">
                        <a:solidFill>
                          <a:srgbClr val="000000"/>
                        </a:solidFill>
                        <a:effectLst/>
                        <a:latin typeface="Calibri" panose="020F0502020204030204" pitchFamily="34" charset="0"/>
                      </a:endParaRPr>
                    </a:p>
                  </a:txBody>
                  <a:tcPr marL="7078" marR="7078" marT="7078" marB="0" anchor="b">
                    <a:solidFill>
                      <a:schemeClr val="accent1">
                        <a:lumMod val="40000"/>
                        <a:lumOff val="60000"/>
                      </a:schemeClr>
                    </a:solidFill>
                  </a:tcPr>
                </a:tc>
                <a:tc>
                  <a:txBody>
                    <a:bodyPr/>
                    <a:lstStyle/>
                    <a:p>
                      <a:pPr algn="r" fontAlgn="b"/>
                      <a:r>
                        <a:rPr lang="en-US" sz="1400" u="none" strike="noStrike" dirty="0">
                          <a:effectLst/>
                        </a:rPr>
                        <a:t>2,704,534</a:t>
                      </a:r>
                      <a:endParaRPr lang="en-US" sz="1400" b="0" i="0" u="none" strike="noStrike" dirty="0">
                        <a:solidFill>
                          <a:srgbClr val="000000"/>
                        </a:solidFill>
                        <a:effectLst/>
                        <a:latin typeface="Calibri" panose="020F0502020204030204" pitchFamily="34" charset="0"/>
                      </a:endParaRPr>
                    </a:p>
                  </a:txBody>
                  <a:tcPr marL="7078" marR="7078" marT="7078" marB="0" anchor="b">
                    <a:solidFill>
                      <a:schemeClr val="accent1">
                        <a:lumMod val="40000"/>
                        <a:lumOff val="60000"/>
                      </a:schemeClr>
                    </a:solidFill>
                  </a:tcPr>
                </a:tc>
                <a:tc>
                  <a:txBody>
                    <a:bodyPr/>
                    <a:lstStyle/>
                    <a:p>
                      <a:pPr algn="r" fontAlgn="b"/>
                      <a:r>
                        <a:rPr lang="en-US" sz="1400" u="none" strike="noStrike">
                          <a:effectLst/>
                        </a:rPr>
                        <a:t>10.5%</a:t>
                      </a:r>
                      <a:endParaRPr lang="en-US" sz="1400" b="0" i="0" u="none" strike="noStrike">
                        <a:solidFill>
                          <a:srgbClr val="000000"/>
                        </a:solidFill>
                        <a:effectLst/>
                        <a:latin typeface="Calibri" panose="020F0502020204030204" pitchFamily="34" charset="0"/>
                      </a:endParaRPr>
                    </a:p>
                  </a:txBody>
                  <a:tcPr marL="7078" marR="7078" marT="7078" marB="0" anchor="b">
                    <a:solidFill>
                      <a:schemeClr val="accent1">
                        <a:lumMod val="40000"/>
                        <a:lumOff val="60000"/>
                      </a:schemeClr>
                    </a:solidFill>
                  </a:tcPr>
                </a:tc>
                <a:tc>
                  <a:txBody>
                    <a:bodyPr/>
                    <a:lstStyle/>
                    <a:p>
                      <a:pPr algn="r" fontAlgn="b"/>
                      <a:r>
                        <a:rPr lang="en-US" sz="1400" u="none" strike="noStrike">
                          <a:effectLst/>
                        </a:rPr>
                        <a:t>2,841,582</a:t>
                      </a:r>
                      <a:endParaRPr lang="en-US" sz="1400" b="0" i="0" u="none" strike="noStrike">
                        <a:solidFill>
                          <a:srgbClr val="000000"/>
                        </a:solidFill>
                        <a:effectLst/>
                        <a:latin typeface="Calibri" panose="020F0502020204030204" pitchFamily="34" charset="0"/>
                      </a:endParaRPr>
                    </a:p>
                  </a:txBody>
                  <a:tcPr marL="7078" marR="7078" marT="7078" marB="0" anchor="b">
                    <a:solidFill>
                      <a:schemeClr val="accent1">
                        <a:lumMod val="40000"/>
                        <a:lumOff val="60000"/>
                      </a:schemeClr>
                    </a:solidFill>
                  </a:tcPr>
                </a:tc>
                <a:tc>
                  <a:txBody>
                    <a:bodyPr/>
                    <a:lstStyle/>
                    <a:p>
                      <a:pPr algn="r" fontAlgn="b"/>
                      <a:r>
                        <a:rPr lang="en-US" sz="1400" u="none" strike="noStrike">
                          <a:effectLst/>
                        </a:rPr>
                        <a:t>10.9%</a:t>
                      </a:r>
                      <a:endParaRPr lang="en-US" sz="1400" b="0" i="0" u="none" strike="noStrike">
                        <a:solidFill>
                          <a:srgbClr val="000000"/>
                        </a:solidFill>
                        <a:effectLst/>
                        <a:latin typeface="Calibri" panose="020F0502020204030204" pitchFamily="34" charset="0"/>
                      </a:endParaRPr>
                    </a:p>
                  </a:txBody>
                  <a:tcPr marL="7078" marR="7078" marT="7078" marB="0" anchor="b">
                    <a:solidFill>
                      <a:schemeClr val="accent1">
                        <a:lumMod val="40000"/>
                        <a:lumOff val="60000"/>
                      </a:schemeClr>
                    </a:solidFill>
                  </a:tcPr>
                </a:tc>
                <a:tc>
                  <a:txBody>
                    <a:bodyPr/>
                    <a:lstStyle/>
                    <a:p>
                      <a:pPr algn="r" fontAlgn="b"/>
                      <a:r>
                        <a:rPr lang="en-US" sz="1400" u="none" strike="noStrike">
                          <a:effectLst/>
                        </a:rPr>
                        <a:t>2,966,167</a:t>
                      </a:r>
                      <a:endParaRPr lang="en-US" sz="1400" b="0" i="0" u="none" strike="noStrike">
                        <a:solidFill>
                          <a:srgbClr val="000000"/>
                        </a:solidFill>
                        <a:effectLst/>
                        <a:latin typeface="Calibri" panose="020F0502020204030204" pitchFamily="34" charset="0"/>
                      </a:endParaRPr>
                    </a:p>
                  </a:txBody>
                  <a:tcPr marL="7078" marR="7078" marT="7078" marB="0" anchor="b">
                    <a:solidFill>
                      <a:schemeClr val="accent1">
                        <a:lumMod val="40000"/>
                        <a:lumOff val="60000"/>
                      </a:schemeClr>
                    </a:solidFill>
                  </a:tcPr>
                </a:tc>
                <a:tc>
                  <a:txBody>
                    <a:bodyPr/>
                    <a:lstStyle/>
                    <a:p>
                      <a:pPr algn="r" fontAlgn="b"/>
                      <a:r>
                        <a:rPr lang="en-US" sz="1400" u="none" strike="noStrike" dirty="0">
                          <a:effectLst/>
                        </a:rPr>
                        <a:t>11.2%</a:t>
                      </a:r>
                      <a:endParaRPr lang="en-US" sz="1400" b="0" i="0" u="none" strike="noStrike" dirty="0">
                        <a:solidFill>
                          <a:srgbClr val="000000"/>
                        </a:solidFill>
                        <a:effectLst/>
                        <a:latin typeface="Calibri" panose="020F0502020204030204" pitchFamily="34" charset="0"/>
                      </a:endParaRPr>
                    </a:p>
                  </a:txBody>
                  <a:tcPr marL="7078" marR="7078" marT="7078" marB="0" anchor="b">
                    <a:solidFill>
                      <a:schemeClr val="accent1">
                        <a:lumMod val="40000"/>
                        <a:lumOff val="60000"/>
                      </a:schemeClr>
                    </a:solidFill>
                  </a:tcPr>
                </a:tc>
              </a:tr>
              <a:tr h="141564">
                <a:tc>
                  <a:txBody>
                    <a:bodyPr/>
                    <a:lstStyle/>
                    <a:p>
                      <a:pPr algn="l" fontAlgn="b"/>
                      <a:r>
                        <a:rPr lang="en-US" sz="1600" u="none" strike="noStrike">
                          <a:effectLst/>
                        </a:rPr>
                        <a:t>Pennsylvania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1,959,307</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15.4%</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1,978,759</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15.5%</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2,042,916</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16.0%</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2,091,330</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16.4%</a:t>
                      </a:r>
                      <a:endParaRPr lang="en-US" sz="1400" b="0" i="0" u="none" strike="noStrike">
                        <a:solidFill>
                          <a:srgbClr val="000000"/>
                        </a:solidFill>
                        <a:effectLst/>
                        <a:latin typeface="Calibri" panose="020F0502020204030204" pitchFamily="34" charset="0"/>
                      </a:endParaRPr>
                    </a:p>
                  </a:txBody>
                  <a:tcPr marL="7078" marR="7078" marT="7078" marB="0" anchor="b"/>
                </a:tc>
              </a:tr>
              <a:tr h="141564">
                <a:tc>
                  <a:txBody>
                    <a:bodyPr/>
                    <a:lstStyle/>
                    <a:p>
                      <a:pPr algn="l" fontAlgn="b"/>
                      <a:r>
                        <a:rPr lang="en-US" sz="1600" u="none" strike="noStrike">
                          <a:effectLst/>
                        </a:rPr>
                        <a:t>Ohio</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1,622,015</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14.1%</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1,644,651</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14.2%</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1,704,906</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14.8%</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1,752,297</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15.1%</a:t>
                      </a:r>
                      <a:endParaRPr lang="en-US" sz="1400" b="0" i="0" u="none" strike="noStrike">
                        <a:solidFill>
                          <a:srgbClr val="000000"/>
                        </a:solidFill>
                        <a:effectLst/>
                        <a:latin typeface="Calibri" panose="020F0502020204030204" pitchFamily="34" charset="0"/>
                      </a:endParaRPr>
                    </a:p>
                  </a:txBody>
                  <a:tcPr marL="7078" marR="7078" marT="7078" marB="0" anchor="b"/>
                </a:tc>
              </a:tr>
              <a:tr h="141564">
                <a:tc>
                  <a:txBody>
                    <a:bodyPr/>
                    <a:lstStyle/>
                    <a:p>
                      <a:pPr algn="l" fontAlgn="b"/>
                      <a:r>
                        <a:rPr lang="en-US" sz="1600" u="none" strike="noStrike">
                          <a:effectLst/>
                        </a:rPr>
                        <a:t>Illinois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1,609,213</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1,639,121</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12.7%</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1,694,505</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13.2%</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1,743,641</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13.5%</a:t>
                      </a:r>
                      <a:endParaRPr lang="en-US" sz="1400" b="0" i="0" u="none" strike="noStrike">
                        <a:solidFill>
                          <a:srgbClr val="000000"/>
                        </a:solidFill>
                        <a:effectLst/>
                        <a:latin typeface="Calibri" panose="020F0502020204030204" pitchFamily="34" charset="0"/>
                      </a:endParaRPr>
                    </a:p>
                  </a:txBody>
                  <a:tcPr marL="7078" marR="7078" marT="7078" marB="0" anchor="b"/>
                </a:tc>
              </a:tr>
              <a:tr h="141564">
                <a:tc>
                  <a:txBody>
                    <a:bodyPr/>
                    <a:lstStyle/>
                    <a:p>
                      <a:pPr algn="l" fontAlgn="b"/>
                      <a:r>
                        <a:rPr lang="en-US" sz="1600" u="none" strike="noStrike">
                          <a:effectLst/>
                        </a:rPr>
                        <a:t>Michigan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1,361,530</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13.8%</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1,388,405</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14.1%</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1,442,583</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14.6%</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1,487,593</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15.0%</a:t>
                      </a:r>
                      <a:endParaRPr lang="en-US" sz="1400" b="0" i="0" u="none" strike="noStrike">
                        <a:solidFill>
                          <a:srgbClr val="000000"/>
                        </a:solidFill>
                        <a:effectLst/>
                        <a:latin typeface="Calibri" panose="020F0502020204030204" pitchFamily="34" charset="0"/>
                      </a:endParaRPr>
                    </a:p>
                  </a:txBody>
                  <a:tcPr marL="7078" marR="7078" marT="7078" marB="0" anchor="b"/>
                </a:tc>
              </a:tr>
              <a:tr h="141564">
                <a:tc>
                  <a:txBody>
                    <a:bodyPr/>
                    <a:lstStyle/>
                    <a:p>
                      <a:pPr algn="l" fontAlgn="b"/>
                      <a:r>
                        <a:rPr lang="en-US" sz="1600" u="none" strike="noStrike">
                          <a:effectLst/>
                        </a:rPr>
                        <a:t>North Carolina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1,234,079</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12.9%</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1,279,582</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13.3%</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1,347,638</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13.8%</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1,407,099</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14.3%</a:t>
                      </a:r>
                      <a:endParaRPr lang="en-US" sz="1400" b="0" i="0" u="none" strike="noStrike" dirty="0">
                        <a:solidFill>
                          <a:srgbClr val="000000"/>
                        </a:solidFill>
                        <a:effectLst/>
                        <a:latin typeface="Calibri" panose="020F0502020204030204" pitchFamily="34" charset="0"/>
                      </a:endParaRPr>
                    </a:p>
                  </a:txBody>
                  <a:tcPr marL="7078" marR="7078" marT="7078" marB="0" anchor="b"/>
                </a:tc>
              </a:tr>
              <a:tr h="141564">
                <a:tc>
                  <a:txBody>
                    <a:bodyPr/>
                    <a:lstStyle/>
                    <a:p>
                      <a:pPr algn="l" fontAlgn="b"/>
                      <a:r>
                        <a:rPr lang="en-US" sz="1600" u="none" strike="noStrike" dirty="0">
                          <a:effectLst/>
                        </a:rPr>
                        <a:t>New Jersey</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1,185,993</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13.5%</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1,208,404</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a:effectLst/>
                        </a:rPr>
                        <a:t>13.7%</a:t>
                      </a:r>
                      <a:endParaRPr lang="en-US" sz="1400" b="0" i="0" u="none" strike="noStrike">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1,250,263</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14.1%</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1,283,468</a:t>
                      </a:r>
                      <a:endParaRPr lang="en-US" sz="1400" b="0" i="0" u="none" strike="noStrike" dirty="0">
                        <a:solidFill>
                          <a:srgbClr val="000000"/>
                        </a:solidFill>
                        <a:effectLst/>
                        <a:latin typeface="Calibri" panose="020F0502020204030204" pitchFamily="34" charset="0"/>
                      </a:endParaRPr>
                    </a:p>
                  </a:txBody>
                  <a:tcPr marL="7078" marR="7078" marT="7078" marB="0" anchor="b"/>
                </a:tc>
                <a:tc>
                  <a:txBody>
                    <a:bodyPr/>
                    <a:lstStyle/>
                    <a:p>
                      <a:pPr algn="r" fontAlgn="b"/>
                      <a:r>
                        <a:rPr lang="en-US" sz="1400" u="none" strike="noStrike" dirty="0">
                          <a:effectLst/>
                        </a:rPr>
                        <a:t>14.4%</a:t>
                      </a:r>
                      <a:endParaRPr lang="en-US" sz="1400" b="0" i="0" u="none" strike="noStrike" dirty="0">
                        <a:solidFill>
                          <a:srgbClr val="000000"/>
                        </a:solidFill>
                        <a:effectLst/>
                        <a:latin typeface="Calibri" panose="020F0502020204030204" pitchFamily="34" charset="0"/>
                      </a:endParaRPr>
                    </a:p>
                  </a:txBody>
                  <a:tcPr marL="7078" marR="7078" marT="7078" marB="0" anchor="b"/>
                </a:tc>
              </a:tr>
            </a:tbl>
          </a:graphicData>
        </a:graphic>
      </p:graphicFrame>
      <p:sp>
        <p:nvSpPr>
          <p:cNvPr id="8" name="TextBox 7"/>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2013 Vintage. </a:t>
            </a:r>
            <a:endParaRPr lang="en-US" sz="900" dirty="0">
              <a:solidFill>
                <a:schemeClr val="tx1">
                  <a:lumMod val="50000"/>
                  <a:lumOff val="50000"/>
                </a:schemeClr>
              </a:solidFill>
            </a:endParaRPr>
          </a:p>
        </p:txBody>
      </p:sp>
    </p:spTree>
    <p:extLst>
      <p:ext uri="{BB962C8B-B14F-4D97-AF65-F5344CB8AC3E}">
        <p14:creationId xmlns:p14="http://schemas.microsoft.com/office/powerpoint/2010/main" val="379515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Median Age for the Top 10 Youngest States, 2010 to 2013</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7583259"/>
              </p:ext>
            </p:extLst>
          </p:nvPr>
        </p:nvGraphicFramePr>
        <p:xfrm>
          <a:off x="914400" y="1676400"/>
          <a:ext cx="7035800" cy="3458774"/>
        </p:xfrm>
        <a:graphic>
          <a:graphicData uri="http://schemas.openxmlformats.org/drawingml/2006/table">
            <a:tbl>
              <a:tblPr firstRow="1">
                <a:tableStyleId>{5C22544A-7EE6-4342-B048-85BDC9FD1C3A}</a:tableStyleId>
              </a:tblPr>
              <a:tblGrid>
                <a:gridCol w="1711960"/>
                <a:gridCol w="1330960"/>
                <a:gridCol w="1330960"/>
                <a:gridCol w="1330960"/>
                <a:gridCol w="1330960"/>
              </a:tblGrid>
              <a:tr h="287282">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2010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2011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2012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2013</a:t>
                      </a:r>
                      <a:endParaRPr lang="en-US" sz="1600" b="0" i="0" u="none" strike="noStrike" dirty="0" smtClean="0">
                        <a:solidFill>
                          <a:srgbClr val="000000"/>
                        </a:solidFill>
                        <a:effectLst/>
                        <a:latin typeface="Calibri" panose="020F0502020204030204" pitchFamily="34" charset="0"/>
                      </a:endParaRPr>
                    </a:p>
                  </a:txBody>
                  <a:tcPr marL="9525" marR="9525" marT="9525" marB="0" anchor="b"/>
                </a:tc>
              </a:tr>
              <a:tr h="322318">
                <a:tc>
                  <a:txBody>
                    <a:bodyPr/>
                    <a:lstStyle/>
                    <a:p>
                      <a:pPr algn="l" fontAlgn="b"/>
                      <a:r>
                        <a:rPr lang="en-US" sz="1600" b="0" i="0" u="none" strike="noStrike" dirty="0" smtClean="0">
                          <a:solidFill>
                            <a:srgbClr val="000000"/>
                          </a:solidFill>
                          <a:effectLst/>
                          <a:latin typeface="Calibri" panose="020F0502020204030204" pitchFamily="34" charset="0"/>
                        </a:rPr>
                        <a:t>United States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38</a:t>
                      </a:r>
                      <a:endParaRPr lang="en-US" sz="1600" b="0" i="0" u="none" strike="noStrike" dirty="0">
                        <a:solidFill>
                          <a:srgbClr val="000000"/>
                        </a:solidFill>
                        <a:effectLst/>
                        <a:latin typeface="Calibri" panose="020F0502020204030204" pitchFamily="34" charset="0"/>
                      </a:endParaRPr>
                    </a:p>
                  </a:txBody>
                  <a:tcPr marL="9525" marR="9525" marT="9525" marB="0" anchor="b"/>
                </a:tc>
              </a:tr>
              <a:tr h="287282">
                <a:tc>
                  <a:txBody>
                    <a:bodyPr/>
                    <a:lstStyle/>
                    <a:p>
                      <a:pPr algn="l" fontAlgn="b"/>
                      <a:r>
                        <a:rPr lang="en-US" sz="1600" u="none" strike="noStrike" dirty="0">
                          <a:effectLst/>
                        </a:rPr>
                        <a:t>Utah</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30</a:t>
                      </a:r>
                      <a:endParaRPr lang="en-US" sz="1600" b="0" i="0" u="none" strike="noStrike" dirty="0">
                        <a:solidFill>
                          <a:srgbClr val="000000"/>
                        </a:solidFill>
                        <a:effectLst/>
                        <a:latin typeface="Calibri" panose="020F0502020204030204" pitchFamily="34" charset="0"/>
                      </a:endParaRPr>
                    </a:p>
                  </a:txBody>
                  <a:tcPr marL="9525" marR="9525" marT="9525" marB="0" anchor="b"/>
                </a:tc>
              </a:tr>
              <a:tr h="287282">
                <a:tc>
                  <a:txBody>
                    <a:bodyPr/>
                    <a:lstStyle/>
                    <a:p>
                      <a:pPr algn="l" fontAlgn="b"/>
                      <a:r>
                        <a:rPr lang="en-US" sz="1600" u="none" strike="noStrike">
                          <a:effectLst/>
                        </a:rPr>
                        <a:t>Texas</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600" u="none" strike="noStrike">
                          <a:effectLst/>
                        </a:rPr>
                        <a:t>34</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600" u="none" strike="noStrike">
                          <a:effectLst/>
                        </a:rPr>
                        <a:t>34</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600" u="none" strike="noStrike">
                          <a:effectLst/>
                        </a:rPr>
                        <a:t>34</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600" u="none" strike="noStrike" dirty="0">
                          <a:effectLst/>
                        </a:rPr>
                        <a:t>34</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r>
              <a:tr h="263636">
                <a:tc>
                  <a:txBody>
                    <a:bodyPr/>
                    <a:lstStyle/>
                    <a:p>
                      <a:pPr algn="l" fontAlgn="b"/>
                      <a:r>
                        <a:rPr lang="en-US" sz="1600" u="none" strike="noStrike" dirty="0">
                          <a:effectLst/>
                        </a:rPr>
                        <a:t>District of Columbia</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34</a:t>
                      </a:r>
                      <a:endParaRPr lang="en-US" sz="1600" b="0" i="0" u="none" strike="noStrike">
                        <a:solidFill>
                          <a:srgbClr val="000000"/>
                        </a:solidFill>
                        <a:effectLst/>
                        <a:latin typeface="Calibri" panose="020F0502020204030204" pitchFamily="34" charset="0"/>
                      </a:endParaRPr>
                    </a:p>
                  </a:txBody>
                  <a:tcPr marL="9525" marR="9525" marT="9525" marB="0" anchor="b"/>
                </a:tc>
              </a:tr>
              <a:tr h="287282">
                <a:tc>
                  <a:txBody>
                    <a:bodyPr/>
                    <a:lstStyle/>
                    <a:p>
                      <a:pPr algn="l" fontAlgn="b"/>
                      <a:r>
                        <a:rPr lang="en-US" sz="1600" u="none" strike="noStrike">
                          <a:effectLst/>
                        </a:rPr>
                        <a:t>Alaska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33</a:t>
                      </a:r>
                      <a:endParaRPr lang="en-US" sz="1600" b="0" i="0" u="none" strike="noStrike">
                        <a:solidFill>
                          <a:srgbClr val="000000"/>
                        </a:solidFill>
                        <a:effectLst/>
                        <a:latin typeface="Calibri" panose="020F0502020204030204" pitchFamily="34" charset="0"/>
                      </a:endParaRPr>
                    </a:p>
                  </a:txBody>
                  <a:tcPr marL="9525" marR="9525" marT="9525" marB="0" anchor="b"/>
                </a:tc>
              </a:tr>
              <a:tr h="287282">
                <a:tc>
                  <a:txBody>
                    <a:bodyPr/>
                    <a:lstStyle/>
                    <a:p>
                      <a:pPr algn="l" fontAlgn="b"/>
                      <a:r>
                        <a:rPr lang="en-US" sz="1600" u="none" strike="noStrike">
                          <a:effectLst/>
                        </a:rPr>
                        <a:t>Idaho</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r>
              <a:tr h="287282">
                <a:tc>
                  <a:txBody>
                    <a:bodyPr/>
                    <a:lstStyle/>
                    <a:p>
                      <a:pPr algn="l" fontAlgn="b"/>
                      <a:r>
                        <a:rPr lang="en-US" sz="1600" u="none" strike="noStrike">
                          <a:effectLst/>
                        </a:rPr>
                        <a:t>California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r>
              <a:tr h="287282">
                <a:tc>
                  <a:txBody>
                    <a:bodyPr/>
                    <a:lstStyle/>
                    <a:p>
                      <a:pPr algn="l" fontAlgn="b"/>
                      <a:r>
                        <a:rPr lang="en-US" sz="1600" u="none" strike="noStrike">
                          <a:effectLst/>
                        </a:rPr>
                        <a:t>Georgia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r>
              <a:tr h="287282">
                <a:tc>
                  <a:txBody>
                    <a:bodyPr/>
                    <a:lstStyle/>
                    <a:p>
                      <a:pPr algn="l" fontAlgn="b"/>
                      <a:r>
                        <a:rPr lang="en-US" sz="1600" u="none" strike="noStrike">
                          <a:effectLst/>
                        </a:rPr>
                        <a:t>Louisiana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r>
              <a:tr h="287282">
                <a:tc>
                  <a:txBody>
                    <a:bodyPr/>
                    <a:lstStyle/>
                    <a:p>
                      <a:pPr algn="l" fontAlgn="b"/>
                      <a:r>
                        <a:rPr lang="en-US" sz="1600" u="none" strike="noStrike">
                          <a:effectLst/>
                        </a:rPr>
                        <a:t>Arizona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37</a:t>
                      </a:r>
                      <a:endParaRPr lang="en-US" sz="1600" b="0" i="0" u="none" strike="noStrike">
                        <a:solidFill>
                          <a:srgbClr val="000000"/>
                        </a:solidFill>
                        <a:effectLst/>
                        <a:latin typeface="Calibri" panose="020F0502020204030204" pitchFamily="34" charset="0"/>
                      </a:endParaRPr>
                    </a:p>
                  </a:txBody>
                  <a:tcPr marL="9525" marR="9525" marT="9525" marB="0" anchor="b"/>
                </a:tc>
              </a:tr>
              <a:tr h="287282">
                <a:tc>
                  <a:txBody>
                    <a:bodyPr/>
                    <a:lstStyle/>
                    <a:p>
                      <a:pPr algn="l" fontAlgn="b"/>
                      <a:r>
                        <a:rPr lang="en-US" sz="1600" u="none" strike="noStrike" dirty="0">
                          <a:effectLst/>
                        </a:rPr>
                        <a:t>Mississippi</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37</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4</a:t>
            </a:fld>
            <a:endParaRPr lang="en-US" dirty="0"/>
          </a:p>
        </p:txBody>
      </p:sp>
      <p:sp>
        <p:nvSpPr>
          <p:cNvPr id="6" name="TextBox 5"/>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2013 Vintage. </a:t>
            </a:r>
            <a:endParaRPr lang="en-US" sz="900" dirty="0">
              <a:solidFill>
                <a:schemeClr val="tx1">
                  <a:lumMod val="50000"/>
                  <a:lumOff val="50000"/>
                </a:schemeClr>
              </a:solidFill>
            </a:endParaRPr>
          </a:p>
        </p:txBody>
      </p:sp>
    </p:spTree>
    <p:extLst>
      <p:ext uri="{BB962C8B-B14F-4D97-AF65-F5344CB8AC3E}">
        <p14:creationId xmlns:p14="http://schemas.microsoft.com/office/powerpoint/2010/main" val="298205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800" dirty="0" smtClean="0"/>
              <a:t>Estimated Population Change, Texas Counties,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5</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sp>
        <p:nvSpPr>
          <p:cNvPr id="3" name="TextBox 2"/>
          <p:cNvSpPr txBox="1"/>
          <p:nvPr/>
        </p:nvSpPr>
        <p:spPr>
          <a:xfrm>
            <a:off x="5649246" y="1447800"/>
            <a:ext cx="1981200" cy="830997"/>
          </a:xfrm>
          <a:prstGeom prst="rect">
            <a:avLst/>
          </a:prstGeom>
          <a:noFill/>
        </p:spPr>
        <p:txBody>
          <a:bodyPr wrap="square" rtlCol="0">
            <a:spAutoFit/>
          </a:bodyPr>
          <a:lstStyle/>
          <a:p>
            <a:r>
              <a:rPr lang="en-US" sz="1600" dirty="0" smtClean="0">
                <a:solidFill>
                  <a:srgbClr val="191C6F"/>
                </a:solidFill>
              </a:rPr>
              <a:t>102 counties lost population over the four year period.</a:t>
            </a:r>
            <a:endParaRPr lang="en-US" sz="1600" dirty="0">
              <a:solidFill>
                <a:srgbClr val="191C6F"/>
              </a:solidFill>
            </a:endParaRPr>
          </a:p>
        </p:txBody>
      </p:sp>
      <p:pic>
        <p:nvPicPr>
          <p:cNvPr id="5" name="Picture 4"/>
          <p:cNvPicPr>
            <a:picLocks noChangeAspect="1"/>
          </p:cNvPicPr>
          <p:nvPr/>
        </p:nvPicPr>
        <p:blipFill rotWithShape="1">
          <a:blip r:embed="rId3"/>
          <a:srcRect l="1443" t="17246" r="7485" b="27383"/>
          <a:stretch/>
        </p:blipFill>
        <p:spPr>
          <a:xfrm>
            <a:off x="1709616" y="1066800"/>
            <a:ext cx="6839263" cy="5715001"/>
          </a:xfrm>
          <a:prstGeom prst="rect">
            <a:avLst/>
          </a:prstGeom>
        </p:spPr>
      </p:pic>
      <p:pic>
        <p:nvPicPr>
          <p:cNvPr id="9" name="Picture 8"/>
          <p:cNvPicPr>
            <a:picLocks noChangeAspect="1"/>
          </p:cNvPicPr>
          <p:nvPr/>
        </p:nvPicPr>
        <p:blipFill rotWithShape="1">
          <a:blip r:embed="rId4"/>
          <a:srcRect t="64057" r="5673"/>
          <a:stretch/>
        </p:blipFill>
        <p:spPr>
          <a:xfrm>
            <a:off x="914400" y="1266236"/>
            <a:ext cx="2491535" cy="1892300"/>
          </a:xfrm>
          <a:prstGeom prst="rect">
            <a:avLst/>
          </a:prstGeom>
        </p:spPr>
      </p:pic>
      <p:sp>
        <p:nvSpPr>
          <p:cNvPr id="7" name="Rectangle 6"/>
          <p:cNvSpPr/>
          <p:nvPr/>
        </p:nvSpPr>
        <p:spPr>
          <a:xfrm>
            <a:off x="76200" y="5332218"/>
            <a:ext cx="5573046" cy="1169551"/>
          </a:xfrm>
          <a:prstGeom prst="rect">
            <a:avLst/>
          </a:prstGeom>
        </p:spPr>
        <p:txBody>
          <a:bodyPr wrap="square">
            <a:spAutoFit/>
          </a:bodyPr>
          <a:lstStyle/>
          <a:p>
            <a:r>
              <a:rPr lang="en-US" sz="1400" dirty="0">
                <a:solidFill>
                  <a:schemeClr val="tx2"/>
                </a:solidFill>
              </a:rPr>
              <a:t>95 </a:t>
            </a:r>
            <a:r>
              <a:rPr lang="en-US" sz="1400" dirty="0" smtClean="0">
                <a:solidFill>
                  <a:schemeClr val="tx2"/>
                </a:solidFill>
              </a:rPr>
              <a:t>counties lost population between  2013-14</a:t>
            </a:r>
            <a:endParaRPr lang="en-US" sz="1400" dirty="0">
              <a:solidFill>
                <a:schemeClr val="tx2"/>
              </a:solidFill>
            </a:endParaRPr>
          </a:p>
          <a:p>
            <a:r>
              <a:rPr lang="en-US" sz="1400" dirty="0">
                <a:solidFill>
                  <a:schemeClr val="tx2"/>
                </a:solidFill>
              </a:rPr>
              <a:t>Of </a:t>
            </a:r>
            <a:r>
              <a:rPr lang="en-US" sz="1400" dirty="0" smtClean="0">
                <a:solidFill>
                  <a:schemeClr val="tx2"/>
                </a:solidFill>
              </a:rPr>
              <a:t>these:</a:t>
            </a:r>
          </a:p>
          <a:p>
            <a:r>
              <a:rPr lang="en-US" sz="1400" dirty="0">
                <a:solidFill>
                  <a:schemeClr val="tx2"/>
                </a:solidFill>
              </a:rPr>
              <a:t>	</a:t>
            </a:r>
            <a:r>
              <a:rPr lang="en-US" sz="1400" dirty="0" smtClean="0">
                <a:solidFill>
                  <a:schemeClr val="tx2"/>
                </a:solidFill>
              </a:rPr>
              <a:t>36 </a:t>
            </a:r>
            <a:r>
              <a:rPr lang="en-US" sz="1400" dirty="0">
                <a:solidFill>
                  <a:schemeClr val="tx2"/>
                </a:solidFill>
              </a:rPr>
              <a:t>(38%) had </a:t>
            </a:r>
            <a:r>
              <a:rPr lang="en-US" sz="1400" dirty="0" smtClean="0">
                <a:solidFill>
                  <a:schemeClr val="tx2"/>
                </a:solidFill>
              </a:rPr>
              <a:t>natural decline</a:t>
            </a:r>
            <a:endParaRPr lang="en-US" sz="1400" dirty="0">
              <a:solidFill>
                <a:schemeClr val="tx2"/>
              </a:solidFill>
            </a:endParaRPr>
          </a:p>
          <a:p>
            <a:r>
              <a:rPr lang="en-US" sz="1400" dirty="0" smtClean="0">
                <a:solidFill>
                  <a:schemeClr val="tx2"/>
                </a:solidFill>
              </a:rPr>
              <a:t>	89 </a:t>
            </a:r>
            <a:r>
              <a:rPr lang="en-US" sz="1400" dirty="0">
                <a:solidFill>
                  <a:schemeClr val="tx2"/>
                </a:solidFill>
              </a:rPr>
              <a:t>(94%) had </a:t>
            </a:r>
            <a:r>
              <a:rPr lang="en-US" sz="1400" dirty="0" smtClean="0">
                <a:solidFill>
                  <a:schemeClr val="tx2"/>
                </a:solidFill>
              </a:rPr>
              <a:t>net out migration</a:t>
            </a:r>
          </a:p>
          <a:p>
            <a:r>
              <a:rPr lang="en-US" sz="1400" dirty="0" smtClean="0">
                <a:solidFill>
                  <a:schemeClr val="tx2"/>
                </a:solidFill>
              </a:rPr>
              <a:t>	30 </a:t>
            </a:r>
            <a:r>
              <a:rPr lang="en-US" sz="1400" dirty="0">
                <a:solidFill>
                  <a:schemeClr val="tx2"/>
                </a:solidFill>
              </a:rPr>
              <a:t>(32%) had </a:t>
            </a:r>
            <a:r>
              <a:rPr lang="en-US" sz="1400" dirty="0" smtClean="0">
                <a:solidFill>
                  <a:schemeClr val="tx2"/>
                </a:solidFill>
              </a:rPr>
              <a:t>both natural decline and net out migration</a:t>
            </a:r>
            <a:endParaRPr lang="en-US" sz="1400" dirty="0">
              <a:solidFill>
                <a:schemeClr val="tx2"/>
              </a:solidFill>
            </a:endParaRPr>
          </a:p>
        </p:txBody>
      </p:sp>
    </p:spTree>
    <p:extLst>
      <p:ext uri="{BB962C8B-B14F-4D97-AF65-F5344CB8AC3E}">
        <p14:creationId xmlns:p14="http://schemas.microsoft.com/office/powerpoint/2010/main" val="3180153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365" t="5555" r="2553" b="1388"/>
          <a:stretch/>
        </p:blipFill>
        <p:spPr>
          <a:xfrm>
            <a:off x="2057400" y="1142999"/>
            <a:ext cx="5943600" cy="5578477"/>
          </a:xfrm>
          <a:prstGeom prst="rect">
            <a:avLst/>
          </a:prstGeom>
        </p:spPr>
      </p:pic>
      <p:sp>
        <p:nvSpPr>
          <p:cNvPr id="2" name="Title 1"/>
          <p:cNvSpPr>
            <a:spLocks noGrp="1"/>
          </p:cNvSpPr>
          <p:nvPr>
            <p:ph type="title"/>
          </p:nvPr>
        </p:nvSpPr>
        <p:spPr>
          <a:xfrm>
            <a:off x="1828800" y="152400"/>
            <a:ext cx="6858000" cy="990600"/>
          </a:xfrm>
        </p:spPr>
        <p:txBody>
          <a:bodyPr>
            <a:noAutofit/>
          </a:bodyPr>
          <a:lstStyle/>
          <a:p>
            <a:r>
              <a:rPr lang="en-US" sz="2400" dirty="0" smtClean="0"/>
              <a:t>Percent of Households with at Least One Person Over the Age of 64 Years, Texas Counties, 2008-2012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6</a:t>
            </a:fld>
            <a:endParaRPr lang="en-US" dirty="0"/>
          </a:p>
        </p:txBody>
      </p:sp>
      <p:sp>
        <p:nvSpPr>
          <p:cNvPr id="9" name="TextBox 8"/>
          <p:cNvSpPr txBox="1"/>
          <p:nvPr/>
        </p:nvSpPr>
        <p:spPr>
          <a:xfrm>
            <a:off x="228600" y="6489543"/>
            <a:ext cx="5176417" cy="246221"/>
          </a:xfrm>
          <a:prstGeom prst="rect">
            <a:avLst/>
          </a:prstGeom>
          <a:noFill/>
        </p:spPr>
        <p:txBody>
          <a:bodyPr wrap="none" rtlCol="0">
            <a:spAutoFit/>
          </a:bodyPr>
          <a:lstStyle/>
          <a:p>
            <a:r>
              <a:rPr lang="en-US" sz="1000" dirty="0" smtClean="0"/>
              <a:t>Source: U.S. Census Bureau, American Community Survey, 5-year sample, 2008-2012</a:t>
            </a:r>
            <a:endParaRPr lang="en-US" sz="1000" dirty="0"/>
          </a:p>
        </p:txBody>
      </p:sp>
      <p:pic>
        <p:nvPicPr>
          <p:cNvPr id="6" name="Picture 5"/>
          <p:cNvPicPr>
            <a:picLocks noChangeAspect="1"/>
          </p:cNvPicPr>
          <p:nvPr/>
        </p:nvPicPr>
        <p:blipFill rotWithShape="1">
          <a:blip r:embed="rId4"/>
          <a:srcRect t="36585" r="34744"/>
          <a:stretch/>
        </p:blipFill>
        <p:spPr>
          <a:xfrm>
            <a:off x="990600" y="1599847"/>
            <a:ext cx="1146245" cy="1295753"/>
          </a:xfrm>
          <a:prstGeom prst="rect">
            <a:avLst/>
          </a:prstGeom>
        </p:spPr>
      </p:pic>
    </p:spTree>
    <p:extLst>
      <p:ext uri="{BB962C8B-B14F-4D97-AF65-F5344CB8AC3E}">
        <p14:creationId xmlns:p14="http://schemas.microsoft.com/office/powerpoint/2010/main" val="2750063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Median Age, Texas Counties, 2009-2013</a:t>
            </a:r>
            <a:endParaRPr lang="en-US" sz="2400" dirty="0"/>
          </a:p>
        </p:txBody>
      </p:sp>
      <p:pic>
        <p:nvPicPr>
          <p:cNvPr id="5" name="Content Placeholder 4"/>
          <p:cNvPicPr>
            <a:picLocks noGrp="1" noChangeAspect="1"/>
          </p:cNvPicPr>
          <p:nvPr>
            <p:ph idx="1"/>
          </p:nvPr>
        </p:nvPicPr>
        <p:blipFill rotWithShape="1">
          <a:blip r:embed="rId2"/>
          <a:srcRect l="2035" t="20203" r="4320" b="20870"/>
          <a:stretch/>
        </p:blipFill>
        <p:spPr>
          <a:xfrm>
            <a:off x="1905000" y="1295400"/>
            <a:ext cx="5791200" cy="5638800"/>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7</a:t>
            </a:fld>
            <a:endParaRPr lang="en-US" dirty="0"/>
          </a:p>
        </p:txBody>
      </p:sp>
      <p:pic>
        <p:nvPicPr>
          <p:cNvPr id="6" name="Picture 5"/>
          <p:cNvPicPr>
            <a:picLocks noChangeAspect="1"/>
          </p:cNvPicPr>
          <p:nvPr/>
        </p:nvPicPr>
        <p:blipFill rotWithShape="1">
          <a:blip r:embed="rId3"/>
          <a:srcRect l="-7442" t="30216" r="44675" b="-1"/>
          <a:stretch/>
        </p:blipFill>
        <p:spPr>
          <a:xfrm>
            <a:off x="914400" y="1753578"/>
            <a:ext cx="1447800" cy="158701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384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Projections, Texas, 2010-2050,</a:t>
            </a:r>
            <a:br>
              <a:rPr lang="en-US" sz="2800" dirty="0" smtClean="0"/>
            </a:br>
            <a:r>
              <a:rPr lang="en-US" sz="2800" dirty="0" smtClean="0"/>
              <a:t>Percent Over and Under 65</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935050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2014 Population Projections , Half 2000-2010 Migration Scenario</a:t>
            </a:r>
          </a:p>
        </p:txBody>
      </p:sp>
    </p:spTree>
    <p:extLst>
      <p:ext uri="{BB962C8B-B14F-4D97-AF65-F5344CB8AC3E}">
        <p14:creationId xmlns:p14="http://schemas.microsoft.com/office/powerpoint/2010/main" val="128621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9</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3617472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C04F401-3304-4841-90D8-64E333614258}">
  <ds:schemaRefs>
    <ds:schemaRef ds:uri="ESRI.ArcGIS.Mapping.OfficeIntegration.PowerPointInfo"/>
  </ds:schemaRefs>
</ds:datastoreItem>
</file>

<file path=customXml/itemProps2.xml><?xml version="1.0" encoding="utf-8"?>
<ds:datastoreItem xmlns:ds="http://schemas.openxmlformats.org/officeDocument/2006/customXml" ds:itemID="{BB2CC5C5-12EA-43DF-BB61-1E515C1E7544}">
  <ds:schemaRefs>
    <ds:schemaRef ds:uri="ESRI.ArcGIS.Mapping.OfficeIntegration.PowerPointInfo"/>
  </ds:schemaRefs>
</ds:datastoreItem>
</file>

<file path=customXml/itemProps3.xml><?xml version="1.0" encoding="utf-8"?>
<ds:datastoreItem xmlns:ds="http://schemas.openxmlformats.org/officeDocument/2006/customXml" ds:itemID="{33BD7F36-9DC8-4F18-9BE1-DF2F91E5B37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18606</TotalTime>
  <Words>1099</Words>
  <Application>Microsoft Office PowerPoint</Application>
  <PresentationFormat>Letter Paper (8.5x11 in)</PresentationFormat>
  <Paragraphs>256</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Times New Roman</vt:lpstr>
      <vt:lpstr>Custom Design</vt:lpstr>
      <vt:lpstr>PowerPoint Presentation</vt:lpstr>
      <vt:lpstr>Estimated Change of the Total Population by  County, Texas, 2010 to 2014</vt:lpstr>
      <vt:lpstr>Top 10 States with the Largest Older Populations, 2010 to 2013</vt:lpstr>
      <vt:lpstr>Median Age for the Top 10 Youngest States, 2010 to 2013</vt:lpstr>
      <vt:lpstr>Estimated Population Change, Texas Counties, 2010 to 2014</vt:lpstr>
      <vt:lpstr>Percent of Households with at Least One Person Over the Age of 64 Years, Texas Counties, 2008-2012</vt:lpstr>
      <vt:lpstr>Median Age, Texas Counties, 2009-2013</vt:lpstr>
      <vt:lpstr>Population Projections, Texas, 2010-2050, Percent Over and Under 65</vt:lpstr>
      <vt:lpstr>Texas Population Pyramid by Race/Ethnicity, 2010</vt:lpstr>
      <vt:lpstr>Texas Population Pyramid by Race/Ethnicity, 2010</vt:lpstr>
      <vt:lpstr>Texas Population Pyramid by Race/Ethnicity, 2010</vt:lpstr>
      <vt:lpstr>Population Projections 65 Years and Over by Race/Ethnicity, Texas, 2010-2050</vt:lpstr>
      <vt:lpstr>PowerPoint Presentation</vt:lpstr>
      <vt:lpstr>Projected Increase in Obesity in Texas by Ethnicity, 2006 to 2040</vt:lpstr>
      <vt:lpstr>Obesity Prevalence</vt:lpstr>
      <vt:lpstr>Projected Number of Adults with Diabetes by Race and Ethnicity, Texas, 2010-2040</vt:lpstr>
      <vt:lpstr>Diabetes Prevalence </vt:lpstr>
      <vt:lpstr>Physicians per 1,000 Population Aged 65 Years and Older by County, 2011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529</cp:revision>
  <cp:lastPrinted>2012-07-15T20:37:49Z</cp:lastPrinted>
  <dcterms:created xsi:type="dcterms:W3CDTF">2010-01-22T14:36:29Z</dcterms:created>
  <dcterms:modified xsi:type="dcterms:W3CDTF">2015-05-27T16:20:58Z</dcterms:modified>
</cp:coreProperties>
</file>