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  <p:sldMasterId id="2147483693" r:id="rId3"/>
  </p:sldMasterIdLst>
  <p:notesMasterIdLst>
    <p:notesMasterId r:id="rId22"/>
  </p:notesMasterIdLst>
  <p:sldIdLst>
    <p:sldId id="256" r:id="rId4"/>
    <p:sldId id="286" r:id="rId5"/>
    <p:sldId id="281" r:id="rId6"/>
    <p:sldId id="287" r:id="rId7"/>
    <p:sldId id="257" r:id="rId8"/>
    <p:sldId id="283" r:id="rId9"/>
    <p:sldId id="263" r:id="rId10"/>
    <p:sldId id="288" r:id="rId11"/>
    <p:sldId id="261" r:id="rId12"/>
    <p:sldId id="289" r:id="rId13"/>
    <p:sldId id="280" r:id="rId14"/>
    <p:sldId id="290" r:id="rId15"/>
    <p:sldId id="270" r:id="rId16"/>
    <p:sldId id="274" r:id="rId17"/>
    <p:sldId id="291" r:id="rId18"/>
    <p:sldId id="275" r:id="rId19"/>
    <p:sldId id="292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5"/>
    <a:srgbClr val="586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 showGuides="1">
      <p:cViewPr>
        <p:scale>
          <a:sx n="112" d="100"/>
          <a:sy n="112" d="100"/>
        </p:scale>
        <p:origin x="-776" y="-88"/>
      </p:cViewPr>
      <p:guideLst>
        <p:guide orient="horz" pos="3984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att\IC2%20research\black%20owned%20business\Final%20BOB%20tabs%20with%20charts%206-5-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att\IC2%20research\black%20owned%20business\Final%20BOB%20tabs%20with%20charts%206-5-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att\IC2%20research\black%20owned%20business\Final%20BOB%20tabs%20with%20charts%206-5-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att\IC2%20research\black%20owned%20business\Final%20BOB%20tabs%20with%20charts%20with%20new%20q8vq11%20(Autosav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att\IC2%20research\black%20owned%20business\Final%20BOB%20tabs%20with%20charts%206-5-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att\IC2%20research\black%20owned%20business\Final%20BOB%20tabs%20with%20charts%206-5-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att\IC2%20research\black%20owned%20business\Final%20BOB%20tabs%20with%20charts%206-5-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att\IC2%20research\black%20owned%20business\Final%20BOB%20tabs%20with%20charts%206-5-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att\IC2%20research\black%20owned%20business\Final%20BOB%20tabs%20with%20charts%206-5-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Tabulations!$B$176</c:f>
              <c:strCache>
                <c:ptCount val="1"/>
                <c:pt idx="0">
                  <c:v>Total BOB 51%+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Tabulations!$A$177:$A$183</c:f>
              <c:strCache>
                <c:ptCount val="7"/>
                <c:pt idx="0">
                  <c:v>1 (only yourself)</c:v>
                </c:pt>
                <c:pt idx="1">
                  <c:v>2 to 5</c:v>
                </c:pt>
                <c:pt idx="2">
                  <c:v>6 to 10</c:v>
                </c:pt>
                <c:pt idx="3">
                  <c:v>11 to 15</c:v>
                </c:pt>
                <c:pt idx="4">
                  <c:v>16 to 30</c:v>
                </c:pt>
                <c:pt idx="5">
                  <c:v>31 to 99</c:v>
                </c:pt>
                <c:pt idx="6">
                  <c:v>100 or more</c:v>
                </c:pt>
              </c:strCache>
            </c:strRef>
          </c:cat>
          <c:val>
            <c:numRef>
              <c:f>Tabulations!$B$177:$B$183</c:f>
              <c:numCache>
                <c:formatCode>0.0%</c:formatCode>
                <c:ptCount val="7"/>
                <c:pt idx="0">
                  <c:v>0.298687089715536</c:v>
                </c:pt>
                <c:pt idx="1">
                  <c:v>0.414660831509847</c:v>
                </c:pt>
                <c:pt idx="2">
                  <c:v>0.12035010940919</c:v>
                </c:pt>
                <c:pt idx="3">
                  <c:v>0.0536105032822757</c:v>
                </c:pt>
                <c:pt idx="4">
                  <c:v>0.0579868708971554</c:v>
                </c:pt>
                <c:pt idx="5">
                  <c:v>0.0382932166301969</c:v>
                </c:pt>
                <c:pt idx="6">
                  <c:v>0.0164113785557987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676504"/>
        <c:axId val="2090706600"/>
      </c:barChart>
      <c:catAx>
        <c:axId val="2090676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090706600"/>
        <c:crosses val="autoZero"/>
        <c:auto val="1"/>
        <c:lblAlgn val="ctr"/>
        <c:lblOffset val="100"/>
        <c:noMultiLvlLbl val="0"/>
      </c:catAx>
      <c:valAx>
        <c:axId val="2090706600"/>
        <c:scaling>
          <c:orientation val="minMax"/>
          <c:min val="0.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2090676504"/>
        <c:crosses val="max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967505118942"/>
          <c:y val="0.0455486542443064"/>
          <c:w val="0.41753214252024"/>
          <c:h val="0.8277846790890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Tabulations!$B$724</c:f>
              <c:strCache>
                <c:ptCount val="1"/>
                <c:pt idx="0">
                  <c:v>Total BOB 51%+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Tabulations!$A$727:$A$731</c:f>
              <c:strCache>
                <c:ptCount val="5"/>
                <c:pt idx="0">
                  <c:v>Accounting/Finance</c:v>
                </c:pt>
                <c:pt idx="1">
                  <c:v>Management/Leadership</c:v>
                </c:pt>
                <c:pt idx="2">
                  <c:v>Business/Customer Relations/Sales</c:v>
                </c:pt>
                <c:pt idx="3">
                  <c:v>Marketing/Advertising</c:v>
                </c:pt>
                <c:pt idx="4">
                  <c:v>Technology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Tabulations!$A$725:$A$733</c15:sqref>
                  </c15:fullRef>
                </c:ext>
              </c:extLst>
            </c:strRef>
          </c:cat>
          <c:val>
            <c:numRef>
              <c:f>Tabulations!$B$727:$B$731</c:f>
              <c:numCache>
                <c:formatCode>0.0%</c:formatCode>
                <c:ptCount val="5"/>
                <c:pt idx="0">
                  <c:v>0.318380743982495</c:v>
                </c:pt>
                <c:pt idx="1">
                  <c:v>0.271334792122538</c:v>
                </c:pt>
                <c:pt idx="2">
                  <c:v>0.24507658643326</c:v>
                </c:pt>
                <c:pt idx="3">
                  <c:v>0.204595185995624</c:v>
                </c:pt>
                <c:pt idx="4">
                  <c:v>0.193654266958425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Tabulations!$B$725:$B$733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101096"/>
        <c:axId val="-2128408168"/>
      </c:barChart>
      <c:catAx>
        <c:axId val="2115101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-2128408168"/>
        <c:crosses val="autoZero"/>
        <c:auto val="1"/>
        <c:lblAlgn val="ctr"/>
        <c:lblOffset val="100"/>
        <c:noMultiLvlLbl val="0"/>
      </c:catAx>
      <c:valAx>
        <c:axId val="-2128408168"/>
        <c:scaling>
          <c:orientation val="minMax"/>
          <c:max val="0.5"/>
          <c:min val="0.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5101096"/>
        <c:crosses val="max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0555552069935476"/>
                  <c:y val="0.00267346863332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27777603496775"/>
                  <c:y val="-0.00169531625448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1'!$A$1:$A$2</c:f>
              <c:strCache>
                <c:ptCount val="2"/>
                <c:pt idx="0">
                  <c:v>All TX firms avg. # of employees</c:v>
                </c:pt>
                <c:pt idx="1">
                  <c:v>TX BOBs avg. # of employees</c:v>
                </c:pt>
              </c:strCache>
            </c:strRef>
          </c:cat>
          <c:val>
            <c:numRef>
              <c:f>'Fig 1'!$B$1:$B$2</c:f>
              <c:numCache>
                <c:formatCode>0</c:formatCode>
                <c:ptCount val="2"/>
                <c:pt idx="0">
                  <c:v>23.0</c:v>
                </c:pt>
                <c:pt idx="1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779832"/>
        <c:axId val="-2144572328"/>
      </c:barChart>
      <c:catAx>
        <c:axId val="211477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4572328"/>
        <c:crosses val="autoZero"/>
        <c:auto val="1"/>
        <c:lblAlgn val="ctr"/>
        <c:lblOffset val="100"/>
        <c:noMultiLvlLbl val="0"/>
      </c:catAx>
      <c:valAx>
        <c:axId val="-214457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4779832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-0.0020639831526970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4447882068878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 10'!$A$1:$A$5</c:f>
              <c:strCache>
                <c:ptCount val="5"/>
                <c:pt idx="0">
                  <c:v>Less than high school</c:v>
                </c:pt>
                <c:pt idx="1">
                  <c:v>High school</c:v>
                </c:pt>
                <c:pt idx="2">
                  <c:v>Some college/associate's degree</c:v>
                </c:pt>
                <c:pt idx="3">
                  <c:v>Bachelor's degree</c:v>
                </c:pt>
                <c:pt idx="4">
                  <c:v>Graduate or professional degree</c:v>
                </c:pt>
              </c:strCache>
            </c:strRef>
          </c:cat>
          <c:val>
            <c:numRef>
              <c:f>'Fig 10'!$B$1:$B$5</c:f>
              <c:numCache>
                <c:formatCode>0.0%</c:formatCode>
                <c:ptCount val="5"/>
                <c:pt idx="0">
                  <c:v>0.132</c:v>
                </c:pt>
                <c:pt idx="1">
                  <c:v>0.299</c:v>
                </c:pt>
                <c:pt idx="2">
                  <c:v>0.362</c:v>
                </c:pt>
                <c:pt idx="3">
                  <c:v>0.14</c:v>
                </c:pt>
                <c:pt idx="4">
                  <c:v>0.067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370248"/>
        <c:axId val="-2103334008"/>
      </c:barChart>
      <c:catAx>
        <c:axId val="-2103370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103334008"/>
        <c:crossesAt val="0.0"/>
        <c:auto val="1"/>
        <c:lblAlgn val="ctr"/>
        <c:lblOffset val="100"/>
        <c:noMultiLvlLbl val="0"/>
      </c:catAx>
      <c:valAx>
        <c:axId val="-210333400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103370248"/>
        <c:crosses val="max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Tabulations!$A$390:$A$394</c:f>
              <c:strCache>
                <c:ptCount val="5"/>
                <c:pt idx="0">
                  <c:v>Less than high school</c:v>
                </c:pt>
                <c:pt idx="1">
                  <c:v>High school</c:v>
                </c:pt>
                <c:pt idx="2">
                  <c:v>Some college/associate's degree/vocational</c:v>
                </c:pt>
                <c:pt idx="3">
                  <c:v>Bachelor's degree</c:v>
                </c:pt>
                <c:pt idx="4">
                  <c:v>Graduate degree</c:v>
                </c:pt>
              </c:strCache>
            </c:strRef>
          </c:cat>
          <c:val>
            <c:numRef>
              <c:f>Tabulations!$B$390:$B$394</c:f>
              <c:numCache>
                <c:formatCode>0.0%</c:formatCode>
                <c:ptCount val="5"/>
                <c:pt idx="0">
                  <c:v>0.00548847420417124</c:v>
                </c:pt>
                <c:pt idx="1">
                  <c:v>0.0428100987925357</c:v>
                </c:pt>
                <c:pt idx="2">
                  <c:v>0.278814489571899</c:v>
                </c:pt>
                <c:pt idx="3">
                  <c:v>0.342480790340286</c:v>
                </c:pt>
                <c:pt idx="4">
                  <c:v>0.330406147091109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723384"/>
        <c:axId val="2090685752"/>
      </c:barChart>
      <c:catAx>
        <c:axId val="2090723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090685752"/>
        <c:crosses val="autoZero"/>
        <c:auto val="1"/>
        <c:lblAlgn val="ctr"/>
        <c:lblOffset val="100"/>
        <c:noMultiLvlLbl val="0"/>
      </c:catAx>
      <c:valAx>
        <c:axId val="2090685752"/>
        <c:scaling>
          <c:orientation val="minMax"/>
          <c:min val="0.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2090723384"/>
        <c:crosses val="max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Tabulations!$B$91</c:f>
              <c:strCache>
                <c:ptCount val="1"/>
                <c:pt idx="0">
                  <c:v>Total BOB 51%+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Tabulations!$A$92:$A$96</c:f>
              <c:strCache>
                <c:ptCount val="5"/>
                <c:pt idx="0">
                  <c:v>Personal savings</c:v>
                </c:pt>
                <c:pt idx="1">
                  <c:v>Credit cards</c:v>
                </c:pt>
                <c:pt idx="2">
                  <c:v>Formal investors</c:v>
                </c:pt>
                <c:pt idx="3">
                  <c:v>Family and friends</c:v>
                </c:pt>
                <c:pt idx="4">
                  <c:v>Other</c:v>
                </c:pt>
              </c:strCache>
            </c:strRef>
          </c:cat>
          <c:val>
            <c:numRef>
              <c:f>Tabulations!$B$92:$B$96</c:f>
              <c:numCache>
                <c:formatCode>0%</c:formatCode>
                <c:ptCount val="5"/>
                <c:pt idx="0">
                  <c:v>0.754091903719912</c:v>
                </c:pt>
                <c:pt idx="1">
                  <c:v>0.0726805251641138</c:v>
                </c:pt>
                <c:pt idx="2">
                  <c:v>0.0578227571115974</c:v>
                </c:pt>
                <c:pt idx="3">
                  <c:v>0.0499015317286652</c:v>
                </c:pt>
                <c:pt idx="4">
                  <c:v>0.0525382932166302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954296"/>
        <c:axId val="-2126874744"/>
      </c:barChart>
      <c:catAx>
        <c:axId val="-2143954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-2126874744"/>
        <c:crosses val="autoZero"/>
        <c:auto val="1"/>
        <c:lblAlgn val="ctr"/>
        <c:lblOffset val="100"/>
        <c:noMultiLvlLbl val="0"/>
      </c:catAx>
      <c:valAx>
        <c:axId val="-2126874744"/>
        <c:scaling>
          <c:orientation val="minMax"/>
          <c:max val="1.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143954296"/>
        <c:crosses val="max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% of Respondents Using Funds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5608187259163"/>
          <c:y val="0.098353414384389"/>
          <c:w val="0.542487716781274"/>
          <c:h val="0.5848465381564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Only personal funds</c:v>
                </c:pt>
                <c:pt idx="1">
                  <c:v>Personal and other</c:v>
                </c:pt>
                <c:pt idx="2">
                  <c:v>No personal funds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0.614</c:v>
                </c:pt>
                <c:pt idx="1">
                  <c:v>0.282</c:v>
                </c:pt>
                <c:pt idx="2">
                  <c:v>0.104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999153274641"/>
          <c:y val="0.719047087143068"/>
          <c:w val="0.621441386329351"/>
          <c:h val="0.213704359412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372307235181"/>
          <c:y val="0.0440660921987561"/>
          <c:w val="0.446979894022681"/>
          <c:h val="0.7612819605341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Tabulations!$B$354</c:f>
              <c:strCache>
                <c:ptCount val="1"/>
                <c:pt idx="0">
                  <c:v>Total BOB 51%+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Tabulations!$A$355:$A$357</c:f>
              <c:strCache>
                <c:ptCount val="3"/>
                <c:pt idx="0">
                  <c:v>Applied for a loan but never received one</c:v>
                </c:pt>
                <c:pt idx="1">
                  <c:v>Applied for a loan and received at least one</c:v>
                </c:pt>
                <c:pt idx="2">
                  <c:v>Never applied for a loan</c:v>
                </c:pt>
              </c:strCache>
            </c:strRef>
          </c:cat>
          <c:val>
            <c:numRef>
              <c:f>Tabulations!$B$355:$B$357</c:f>
              <c:numCache>
                <c:formatCode>0.0%</c:formatCode>
                <c:ptCount val="3"/>
                <c:pt idx="0">
                  <c:v>0.197777777777778</c:v>
                </c:pt>
                <c:pt idx="1">
                  <c:v>0.278888888888889</c:v>
                </c:pt>
                <c:pt idx="2">
                  <c:v>0.523333333333333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979272"/>
        <c:axId val="-2127000600"/>
      </c:barChart>
      <c:catAx>
        <c:axId val="-21269792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-2127000600"/>
        <c:crosses val="autoZero"/>
        <c:auto val="1"/>
        <c:lblAlgn val="ctr"/>
        <c:lblOffset val="100"/>
        <c:noMultiLvlLbl val="0"/>
      </c:catAx>
      <c:valAx>
        <c:axId val="-2127000600"/>
        <c:scaling>
          <c:orientation val="minMax"/>
          <c:max val="0.8"/>
          <c:min val="0.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126979272"/>
        <c:crosses val="max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272921767132"/>
          <c:y val="0.041688923637948"/>
          <c:w val="0.445159796201945"/>
          <c:h val="0.738217731370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Tabulations!$D$363</c:f>
              <c:strCache>
                <c:ptCount val="1"/>
                <c:pt idx="0">
                  <c:v>Employer firms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Tabulations!$C$364:$C$366</c:f>
              <c:strCache>
                <c:ptCount val="3"/>
                <c:pt idx="0">
                  <c:v>Applied for a loan but never received one</c:v>
                </c:pt>
                <c:pt idx="1">
                  <c:v>Applied for a loan and received at least one</c:v>
                </c:pt>
                <c:pt idx="2">
                  <c:v>Never applied for a loan</c:v>
                </c:pt>
              </c:strCache>
            </c:strRef>
          </c:cat>
          <c:val>
            <c:numRef>
              <c:f>Tabulations!$D$364:$D$366</c:f>
              <c:numCache>
                <c:formatCode>0.0%</c:formatCode>
                <c:ptCount val="3"/>
                <c:pt idx="0">
                  <c:v>0.225755166931638</c:v>
                </c:pt>
                <c:pt idx="1">
                  <c:v>0.344992050874404</c:v>
                </c:pt>
                <c:pt idx="2">
                  <c:v>0.429252782193959</c:v>
                </c:pt>
              </c:numCache>
            </c:numRef>
          </c:val>
        </c:ser>
        <c:ser>
          <c:idx val="1"/>
          <c:order val="1"/>
          <c:tx>
            <c:strRef>
              <c:f>Tabulations!$E$363</c:f>
              <c:strCache>
                <c:ptCount val="1"/>
                <c:pt idx="0">
                  <c:v>Non-employer firms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Tabulations!$C$364:$C$366</c:f>
              <c:strCache>
                <c:ptCount val="3"/>
                <c:pt idx="0">
                  <c:v>Applied for a loan but never received one</c:v>
                </c:pt>
                <c:pt idx="1">
                  <c:v>Applied for a loan and received at least one</c:v>
                </c:pt>
                <c:pt idx="2">
                  <c:v>Never applied for a loan</c:v>
                </c:pt>
              </c:strCache>
            </c:strRef>
          </c:cat>
          <c:val>
            <c:numRef>
              <c:f>Tabulations!$E$364:$E$366</c:f>
              <c:numCache>
                <c:formatCode>0.0%</c:formatCode>
                <c:ptCount val="3"/>
                <c:pt idx="0">
                  <c:v>0.132841328413284</c:v>
                </c:pt>
                <c:pt idx="1">
                  <c:v>0.125461254612546</c:v>
                </c:pt>
                <c:pt idx="2">
                  <c:v>0.74169741697417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2652648"/>
        <c:axId val="-2102577896"/>
      </c:barChart>
      <c:catAx>
        <c:axId val="-2102652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-2102577896"/>
        <c:crosses val="autoZero"/>
        <c:auto val="1"/>
        <c:lblAlgn val="ctr"/>
        <c:lblOffset val="100"/>
        <c:noMultiLvlLbl val="0"/>
      </c:catAx>
      <c:valAx>
        <c:axId val="-2102577896"/>
        <c:scaling>
          <c:orientation val="minMax"/>
          <c:min val="0.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-2102652648"/>
        <c:crosses val="max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Tabulations!$B$936</c:f>
              <c:strCache>
                <c:ptCount val="1"/>
                <c:pt idx="0">
                  <c:v>Total BOB 51%+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Tabulations!$A$939:$A$943</c:f>
              <c:strCache>
                <c:ptCount val="5"/>
                <c:pt idx="0">
                  <c:v>Funding, Cash Flow, Finances</c:v>
                </c:pt>
                <c:pt idx="1">
                  <c:v>Bidding for/Winning Contracts</c:v>
                </c:pt>
                <c:pt idx="2">
                  <c:v>Employees: Retaining, Finding</c:v>
                </c:pt>
                <c:pt idx="3">
                  <c:v>Marketing &amp; Sales</c:v>
                </c:pt>
                <c:pt idx="4">
                  <c:v>Race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Tabulations!$A$937:$A$953</c15:sqref>
                  </c15:fullRef>
                </c:ext>
              </c:extLst>
            </c:strRef>
          </c:cat>
          <c:val>
            <c:numRef>
              <c:f>Tabulations!$B$939:$B$943</c:f>
              <c:numCache>
                <c:formatCode>0.0%</c:formatCode>
                <c:ptCount val="5"/>
                <c:pt idx="0">
                  <c:v>0.421225382932166</c:v>
                </c:pt>
                <c:pt idx="1">
                  <c:v>0.263676148796499</c:v>
                </c:pt>
                <c:pt idx="2">
                  <c:v>0.171772428884026</c:v>
                </c:pt>
                <c:pt idx="3">
                  <c:v>0.165207877461707</c:v>
                </c:pt>
                <c:pt idx="4">
                  <c:v>0.117067833698031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Tabulations!$B$937:$B$953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769896"/>
        <c:axId val="-2102617896"/>
      </c:barChart>
      <c:catAx>
        <c:axId val="2114769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-2102617896"/>
        <c:crosses val="autoZero"/>
        <c:auto val="1"/>
        <c:lblAlgn val="ctr"/>
        <c:lblOffset val="100"/>
        <c:noMultiLvlLbl val="0"/>
      </c:catAx>
      <c:valAx>
        <c:axId val="-2102617896"/>
        <c:scaling>
          <c:orientation val="minMax"/>
          <c:min val="0.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476989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62F1-357C-4C64-88DF-AEDF0C13CD82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3FAD5-186C-48C9-9A9F-B6B803DA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3FAD5-186C-48C9-9A9F-B6B803DA9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3FAD5-186C-48C9-9A9F-B6B803DA9A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4E75-9767-4B93-87EC-F50E2C510C4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4E75-9767-4B93-87EC-F50E2C510C4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4E75-9767-4B93-87EC-F50E2C510C4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159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 IC2 imag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6200"/>
            <a:ext cx="9294813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057400"/>
            <a:ext cx="5867400" cy="24384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038600"/>
            <a:ext cx="5410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EBA6C-EEB1-4641-9DFA-52AAF0496F0E}" type="datetime1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E5E882-FE9E-404E-BE4B-83D7E7C03359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FF3B7-9DE8-428A-BB12-69656117A259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5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C1A46-FA0C-4504-9D3D-7250FCFCE1C9}" type="datetime1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6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EDFE8-5306-4ADD-B0CB-691D5DB8C594}" type="datetime1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 IC2 corner imag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BC45BB-F898-4337-9A7E-8C7AC8283138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3F95F-6564-46F0-9FCD-409F7C328CAE}" type="datetime1">
              <a:rPr lang="en-US" smtClean="0"/>
              <a:t>5/20/15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9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285750"/>
            <a:ext cx="8882063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3351" y="933450"/>
            <a:ext cx="8883650" cy="490855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 dirty="0" smtClean="0"/>
          </a:p>
        </p:txBody>
      </p:sp>
      <p:sp>
        <p:nvSpPr>
          <p:cNvPr id="4" name="Rectangle 34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047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 IC2 image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6200"/>
            <a:ext cx="9294813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057400"/>
            <a:ext cx="5867400" cy="24384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038600"/>
            <a:ext cx="5410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7D16-E1D6-4F34-A7BA-484121CCF40D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F88C-64A7-4CCC-8730-6A51F6AA1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3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B122-8201-4CFA-9158-B9475BAEAAC3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6480-B02E-4D3E-9093-9AE38AEB00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55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3CA6-DDDB-4A59-81D9-716EBF3F1C59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244A-E04D-47C5-BD62-348CD3563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89729"/>
            <a:ext cx="2133600" cy="161923"/>
          </a:xfrm>
        </p:spPr>
        <p:txBody>
          <a:bodyPr/>
          <a:lstStyle>
            <a:lvl1pPr>
              <a:defRPr/>
            </a:lvl1pPr>
          </a:lstStyle>
          <a:p>
            <a:fld id="{7A338184-1569-44C3-9ED8-60F444818BFD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9"/>
            <a:ext cx="2895600" cy="16827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9"/>
            <a:ext cx="2133600" cy="168271"/>
          </a:xfrm>
        </p:spPr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9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88EE-09B2-4F61-ADCA-37092E87253D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F484-5141-4201-8574-DB9C07ED4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99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4C3C-2DA3-4F48-A0DE-6B57F191DA30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53BC-43B0-4087-A195-0E48D3BBD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95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2CAD-600A-4003-9E4C-EE0FF2F88C51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B794-0137-47EC-B816-39692E8E2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0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373B-C621-4A14-86D4-428D4C968695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CA43-A845-4D81-A028-FBE559AF6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34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C13F-DEE9-4C3A-8C1D-6D6CDC89E91C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751A-021C-4E4B-81F9-FD030ACF7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73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0DE9-68EF-426D-9BBA-9E0198537BDC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F5EC-59DC-4FE5-9538-1CD17E0DE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81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0735-CE84-4374-83DA-F1CDD413532D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8C41-E29D-48CF-9B0D-12CE07DE3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03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1309-272D-4E86-BB36-8AB2BFDE2B82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561D-5175-4E8F-B833-D1E4469E3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11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2F13-6925-4382-B17E-DCB993A2BD04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DD00-39EB-44E0-BDEA-5017314DF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8E35-4F8F-4332-AF97-245B79E3A1C3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91B0-ED27-4380-8AAE-CC376836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7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98EB2-B8A3-426C-BBE7-87F0FC32C63B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80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 IC2 corner image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1DA9-D90C-4A15-91C7-9DCD43876926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FCBD-68A4-40F8-98AA-2BD98BF15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85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DD2-5819-4E5D-9B3F-9987BD344176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C421-38CD-4D02-8CC6-74097CB3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50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 IC2 image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6200"/>
            <a:ext cx="9294813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057400"/>
            <a:ext cx="5867400" cy="24384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038600"/>
            <a:ext cx="5410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C2BA-5786-49B6-A629-FA7056A4C9C6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9FD9-FCDA-4CAD-9289-5DEE036CF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7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D012-DD52-4EF9-B11A-1793C78F116A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A63B-A53B-4A73-863A-7C71689CC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12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64F8-6098-426A-870E-14063A2A7B4B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7590-A910-4FF7-8DAA-5D171B3E0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16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2CC2-2BF9-42D9-9BF0-18665CA51FE1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88FB-B3BB-4F6C-A2ED-AF57FBA78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4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8E13-BDB5-44E5-9A77-BE554A44F9BC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6D336-7D06-4354-A2D6-4592F67AD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67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8D14-606F-4EAD-8EF1-4AAD6C6C504C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DBA0-B7A7-430D-84AB-982A80796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31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BC52-490F-4390-BA19-D3D12D537FB6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D180-7D3E-4C19-8C82-F091CD4FA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36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335B-2576-46EB-826F-B01A76B40CBD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0898-92B3-434F-85E1-0F6CCC7F8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5269F-CE3B-4040-B9BA-FE8BD678B04F}" type="datetime1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2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468D-9712-4FA3-A1DD-F05508B97FD9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2EE0-01E6-424B-AC10-DB08FA82C5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52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8B8E-FD69-4077-A2E7-EDA74D9DD5D8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C63F-39D8-4621-A0E7-07D40E81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03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5BA1-3657-4F2B-A59F-80E93190403B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83D4-0157-482B-88F5-FF864143E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79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80E8-ADD3-4F86-B161-31AB75BF5913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DCD7-EB7D-4A39-B8BB-819031C99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60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9F42-FAD8-4664-817A-CCB1E1D3DD1B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D246-6DA8-4707-A6B3-460289588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4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 IC2 corner image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FA75-92DF-4195-84E7-C12BB8026B71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4809-6A3B-4856-9EC7-F0BE26477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42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1D32-5323-42BC-B69C-9508C4487111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578B-CE04-4477-9327-A7BB32124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5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D183A-D809-4FDE-B835-4AD66035D69D}" type="datetime1">
              <a:rPr lang="en-US" smtClean="0"/>
              <a:t>5/20/15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8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721477"/>
            <a:ext cx="2133600" cy="136523"/>
          </a:xfrm>
        </p:spPr>
        <p:txBody>
          <a:bodyPr/>
          <a:lstStyle>
            <a:lvl1pPr>
              <a:defRPr/>
            </a:lvl1pPr>
          </a:lstStyle>
          <a:p>
            <a:fld id="{CB8D03EB-2C66-4085-B6EA-D8C63520A31B}" type="datetime1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721477"/>
            <a:ext cx="2895600" cy="1397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721477"/>
            <a:ext cx="2133600" cy="136523"/>
          </a:xfrm>
        </p:spPr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FFA03-5212-4121-8FD3-5291B29EEFEC}" type="datetime1">
              <a:rPr lang="en-US" smtClean="0"/>
              <a:t>5/20/15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8AD330-8382-4B3E-95A9-66F3375799DA}" type="datetime1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A7501-2E86-4E59-A5A4-83AD65B8FC60}" type="datetime1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theme" Target="../theme/theme2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2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721477"/>
            <a:ext cx="2133600" cy="127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037EE28-9052-4E10-B7CC-964CA1BB648E}" type="datetime1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21477"/>
            <a:ext cx="2895600" cy="127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21477"/>
            <a:ext cx="213360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DD155B5-7A6C-48D8-BE11-538BE955129C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6" descr="Ppt IC2 corner image.t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885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96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25406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25406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25406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84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2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ADAB4A-188B-4DB2-A3F2-301A8EF635F6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BC2172-9585-4BA9-BA94-BD923E0A5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440" name="Picture 6" descr="Ppt IC2 corner image.t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885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7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25406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25406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25406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48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2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0148E-750B-4B3A-BF4A-E54BDFA2AF83}" type="datetime1">
              <a:rPr lang="en-US" smtClean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2201D4-2ACD-46A0-81E3-88B7CDE3F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4824" name="Picture 6" descr="Ppt IC2 corner image.t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885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54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25406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25406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25406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kellison@ic2.utexas.edu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Texas Demographic Data User Conference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57591" y="2255602"/>
            <a:ext cx="6896911" cy="310872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Surveys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of Texas Black- and Hispanic-owned Firms: Trends in Minority Enterprise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May 20, 2015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5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5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50" dirty="0" smtClean="0">
                <a:solidFill>
                  <a:schemeClr val="tx1"/>
                </a:solidFill>
              </a:rPr>
              <a:t>Dr. Bruce Kellison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50" dirty="0" smtClean="0">
                <a:solidFill>
                  <a:schemeClr val="tx1"/>
                </a:solidFill>
              </a:rPr>
              <a:t>Bureau of Business Research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50" dirty="0" smtClean="0">
                <a:solidFill>
                  <a:schemeClr val="tx1"/>
                </a:solidFill>
              </a:rPr>
              <a:t>IC</a:t>
            </a:r>
            <a:r>
              <a:rPr lang="en-US" sz="1650" baseline="30000" dirty="0" smtClean="0">
                <a:solidFill>
                  <a:schemeClr val="tx1"/>
                </a:solidFill>
              </a:rPr>
              <a:t>2</a:t>
            </a:r>
            <a:r>
              <a:rPr lang="en-US" sz="1650" dirty="0" smtClean="0">
                <a:solidFill>
                  <a:schemeClr val="tx1"/>
                </a:solidFill>
              </a:rPr>
              <a:t> Institute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50" dirty="0" smtClean="0">
                <a:solidFill>
                  <a:schemeClr val="tx1"/>
                </a:solidFill>
              </a:rPr>
              <a:t>The University of Texas at Austin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51" y="6107413"/>
            <a:ext cx="1360170" cy="38354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1</a:t>
            </a:fld>
            <a:endParaRPr lang="en-US"/>
          </a:p>
        </p:txBody>
      </p:sp>
      <p:pic>
        <p:nvPicPr>
          <p:cNvPr id="16" name="Picture 4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47" y="6045790"/>
            <a:ext cx="2586459" cy="5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he University of Texas at Austin stacked wordmar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r="19859"/>
          <a:stretch/>
        </p:blipFill>
        <p:spPr bwMode="auto">
          <a:xfrm>
            <a:off x="6975667" y="6017908"/>
            <a:ext cx="1479728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2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effectLst/>
              </a:rPr>
              <a:t>HOB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Training Needs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8484" name="Picture 4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191249"/>
            <a:ext cx="31337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1"/>
          <a:stretch/>
        </p:blipFill>
        <p:spPr bwMode="auto">
          <a:xfrm>
            <a:off x="1524000" y="2286000"/>
            <a:ext cx="5715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049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61% </a:t>
            </a:r>
            <a:r>
              <a:rPr lang="en-US" sz="2400" dirty="0"/>
              <a:t>of Black-owned businesses in the survey used </a:t>
            </a:r>
            <a:r>
              <a:rPr lang="en-US" sz="2400" u="sng" dirty="0" smtClean="0"/>
              <a:t>only</a:t>
            </a:r>
            <a:r>
              <a:rPr lang="en-US" sz="2400" dirty="0" smtClean="0"/>
              <a:t> personal savings to start or acquire their business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2237"/>
            <a:ext cx="8686800" cy="1063485"/>
          </a:xfrm>
        </p:spPr>
        <p:txBody>
          <a:bodyPr/>
          <a:lstStyle/>
          <a:p>
            <a:r>
              <a:rPr lang="en-US" dirty="0" smtClean="0"/>
              <a:t>An additional 28% used a combination of personal savings and other sources of funding</a:t>
            </a:r>
          </a:p>
          <a:p>
            <a:r>
              <a:rPr lang="en-US" dirty="0" smtClean="0"/>
              <a:t>On average, 75% of the funds used were from personal savings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00269"/>
              </p:ext>
            </p:extLst>
          </p:nvPr>
        </p:nvGraphicFramePr>
        <p:xfrm>
          <a:off x="4610099" y="3264893"/>
          <a:ext cx="4388127" cy="328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97260227"/>
              </p:ext>
            </p:extLst>
          </p:nvPr>
        </p:nvGraphicFramePr>
        <p:xfrm>
          <a:off x="457200" y="2979309"/>
          <a:ext cx="4034366" cy="374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10176" y="3032738"/>
            <a:ext cx="2640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Percentage Utilization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266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HOBs and Access to Contracting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HOBs have limited </a:t>
            </a:r>
            <a:r>
              <a:rPr lang="en-US" sz="2800" dirty="0"/>
              <a:t>access to </a:t>
            </a:r>
            <a:r>
              <a:rPr lang="en-US" sz="2800" dirty="0" smtClean="0"/>
              <a:t>public-sector </a:t>
            </a:r>
            <a:r>
              <a:rPr lang="en-US" sz="2800" dirty="0"/>
              <a:t>decision makers on government </a:t>
            </a:r>
            <a:r>
              <a:rPr lang="en-US" sz="2800" dirty="0" smtClean="0"/>
              <a:t>contracting</a:t>
            </a:r>
          </a:p>
          <a:p>
            <a:pPr marL="0" indent="0" algn="ctr">
              <a:buNone/>
            </a:pPr>
            <a:endParaRPr lang="en-US" sz="2800" dirty="0"/>
          </a:p>
          <a:p>
            <a:r>
              <a:rPr lang="en-US" sz="1800" dirty="0"/>
              <a:t>49% agreed/strongly agreed that HOBs have less access than other firms to important </a:t>
            </a:r>
            <a:r>
              <a:rPr lang="en-US" sz="1800" i="1" dirty="0"/>
              <a:t>decision maker</a:t>
            </a:r>
            <a:r>
              <a:rPr lang="en-US" sz="1800" dirty="0"/>
              <a:t>s </a:t>
            </a:r>
            <a:r>
              <a:rPr lang="en-US" sz="1800" i="1" dirty="0"/>
              <a:t>on government contracting opportunities</a:t>
            </a:r>
          </a:p>
          <a:p>
            <a:r>
              <a:rPr lang="en-US" sz="1800" dirty="0" smtClean="0"/>
              <a:t>34% of survey </a:t>
            </a:r>
            <a:r>
              <a:rPr lang="en-US" sz="1800" dirty="0"/>
              <a:t>participants agreed/strongly agreed that they did not have equal opportunities in the </a:t>
            </a:r>
            <a:r>
              <a:rPr lang="en-US" sz="1800" i="1" dirty="0"/>
              <a:t>private </a:t>
            </a:r>
            <a:r>
              <a:rPr lang="en-US" sz="1800" i="1" dirty="0" smtClean="0"/>
              <a:t>sector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 smtClean="0"/>
              <a:t>36% </a:t>
            </a:r>
            <a:r>
              <a:rPr lang="en-US" sz="1800" dirty="0"/>
              <a:t>of survey participants agreed/strongly agreed that they did not have equal opportunities in the </a:t>
            </a:r>
            <a:r>
              <a:rPr lang="en-US" sz="1800" i="1" dirty="0"/>
              <a:t>public sector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>		</a:t>
            </a:r>
          </a:p>
        </p:txBody>
      </p:sp>
      <p:pic>
        <p:nvPicPr>
          <p:cNvPr id="4" name="Picture 4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0"/>
            <a:ext cx="31337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4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Over </a:t>
            </a:r>
            <a:r>
              <a:rPr lang="en-US" sz="2400" dirty="0"/>
              <a:t>50% of </a:t>
            </a:r>
            <a:r>
              <a:rPr lang="en-US" sz="2400" dirty="0" smtClean="0"/>
              <a:t>BOB respondents </a:t>
            </a:r>
            <a:r>
              <a:rPr lang="en-US" sz="2400" dirty="0"/>
              <a:t>had never applied for a </a:t>
            </a:r>
            <a:r>
              <a:rPr lang="en-US" sz="2400" dirty="0" smtClean="0"/>
              <a:t>loan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2237"/>
            <a:ext cx="8229600" cy="1063485"/>
          </a:xfrm>
        </p:spPr>
        <p:txBody>
          <a:bodyPr/>
          <a:lstStyle/>
          <a:p>
            <a:r>
              <a:rPr lang="en-US" dirty="0" smtClean="0"/>
              <a:t>Almost </a:t>
            </a:r>
            <a:r>
              <a:rPr lang="en-US" dirty="0"/>
              <a:t>20% </a:t>
            </a:r>
            <a:r>
              <a:rPr lang="en-US" dirty="0" smtClean="0"/>
              <a:t>have </a:t>
            </a:r>
            <a:r>
              <a:rPr lang="en-US" dirty="0"/>
              <a:t>applied for a loan but </a:t>
            </a:r>
            <a:r>
              <a:rPr lang="en-US" dirty="0" smtClean="0"/>
              <a:t>have </a:t>
            </a:r>
            <a:r>
              <a:rPr lang="en-US" dirty="0"/>
              <a:t>never received </a:t>
            </a:r>
            <a:r>
              <a:rPr lang="en-US" dirty="0" smtClean="0"/>
              <a:t>one</a:t>
            </a:r>
          </a:p>
          <a:p>
            <a:r>
              <a:rPr lang="en-US" dirty="0" smtClean="0"/>
              <a:t>74% of non-employer firms have never applied for a loan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9992303"/>
              </p:ext>
            </p:extLst>
          </p:nvPr>
        </p:nvGraphicFramePr>
        <p:xfrm>
          <a:off x="133051" y="3064858"/>
          <a:ext cx="4389120" cy="317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123886"/>
              </p:ext>
            </p:extLst>
          </p:nvPr>
        </p:nvGraphicFramePr>
        <p:xfrm>
          <a:off x="4610100" y="3008984"/>
          <a:ext cx="4533900" cy="335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76500" y="607262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firms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ffectLst/>
              </a:rPr>
              <a:t>BOB biggest current </a:t>
            </a:r>
            <a:r>
              <a:rPr lang="en-US" sz="2400" dirty="0">
                <a:effectLst/>
              </a:rPr>
              <a:t>challenges </a:t>
            </a:r>
            <a:r>
              <a:rPr lang="en-US" sz="2400" dirty="0" smtClean="0">
                <a:effectLst/>
              </a:rPr>
              <a:t>and </a:t>
            </a:r>
            <a:r>
              <a:rPr lang="en-US" sz="2400" dirty="0">
                <a:effectLst/>
              </a:rPr>
              <a:t>top training needs </a:t>
            </a:r>
            <a:r>
              <a:rPr lang="en-US" sz="2400" dirty="0" smtClean="0">
                <a:effectLst/>
              </a:rPr>
              <a:t>are </a:t>
            </a:r>
            <a:r>
              <a:rPr lang="en-US" sz="2400" dirty="0">
                <a:effectLst/>
              </a:rPr>
              <a:t>related to accounting and finance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2237"/>
            <a:ext cx="8229600" cy="1063485"/>
          </a:xfrm>
        </p:spPr>
        <p:txBody>
          <a:bodyPr/>
          <a:lstStyle/>
          <a:p>
            <a:r>
              <a:rPr lang="en-US" dirty="0" smtClean="0"/>
              <a:t>Sales </a:t>
            </a:r>
            <a:r>
              <a:rPr lang="en-US" dirty="0"/>
              <a:t>and marketing is another function mentioned as both a training need and a business </a:t>
            </a:r>
            <a:r>
              <a:rPr lang="en-US" dirty="0" smtClean="0"/>
              <a:t>challenge</a:t>
            </a:r>
          </a:p>
          <a:p>
            <a:r>
              <a:rPr lang="en-US" dirty="0" smtClean="0"/>
              <a:t>Race was mentioned by approximately 12% of the respondents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9388211"/>
              </p:ext>
            </p:extLst>
          </p:nvPr>
        </p:nvGraphicFramePr>
        <p:xfrm>
          <a:off x="250412" y="3419474"/>
          <a:ext cx="4194840" cy="310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992923"/>
              </p:ext>
            </p:extLst>
          </p:nvPr>
        </p:nvGraphicFramePr>
        <p:xfrm>
          <a:off x="4571999" y="3429000"/>
          <a:ext cx="4505325" cy="318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05269" y="2958776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Need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9712" y="2958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745" y="3445737"/>
            <a:ext cx="8679255" cy="626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effectLst/>
              </a:rPr>
              <a:t>Improving Hispanic-owned Business Performance in Texas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77" y="1752600"/>
            <a:ext cx="8229600" cy="4405575"/>
          </a:xfrm>
        </p:spPr>
        <p:txBody>
          <a:bodyPr/>
          <a:lstStyle/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Goal </a:t>
            </a:r>
            <a:r>
              <a:rPr lang="en-US" sz="2400" dirty="0"/>
              <a:t>1:  Grow HOBs to scale.</a:t>
            </a:r>
          </a:p>
          <a:p>
            <a:pPr lvl="0"/>
            <a:r>
              <a:rPr lang="en-US" sz="2400" dirty="0"/>
              <a:t>Goal 2:  Address </a:t>
            </a:r>
            <a:r>
              <a:rPr lang="en-US" sz="2400" dirty="0" err="1"/>
              <a:t>HOBs’</a:t>
            </a:r>
            <a:r>
              <a:rPr lang="en-US" sz="2400" dirty="0"/>
              <a:t> training needs.</a:t>
            </a:r>
          </a:p>
          <a:p>
            <a:pPr lvl="0"/>
            <a:r>
              <a:rPr lang="en-US" sz="2400" dirty="0"/>
              <a:t>Goal 3:  Transfer knowledge of </a:t>
            </a:r>
            <a:r>
              <a:rPr lang="en-US" sz="2400" dirty="0" err="1"/>
              <a:t>HOBs’</a:t>
            </a:r>
            <a:r>
              <a:rPr lang="en-US" sz="2400" dirty="0"/>
              <a:t> best practices to the next generation of Hispanic </a:t>
            </a:r>
            <a:r>
              <a:rPr lang="en-US" sz="2400" dirty="0" smtClean="0"/>
              <a:t>entrepreneurs</a:t>
            </a:r>
            <a:endParaRPr lang="en-US" sz="2400" dirty="0"/>
          </a:p>
          <a:p>
            <a:pPr lvl="0"/>
            <a:r>
              <a:rPr lang="en-US" sz="2400" dirty="0"/>
              <a:t>Goal 4:  Track the health of the Hispanic business community in Texas.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</p:txBody>
      </p:sp>
      <p:pic>
        <p:nvPicPr>
          <p:cNvPr id="148484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0"/>
            <a:ext cx="31337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5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274638"/>
            <a:ext cx="7209183" cy="1143000"/>
          </a:xfrm>
        </p:spPr>
        <p:txBody>
          <a:bodyPr/>
          <a:lstStyle/>
          <a:p>
            <a:r>
              <a:rPr lang="en-US" dirty="0" smtClean="0"/>
              <a:t>Improving </a:t>
            </a:r>
            <a:r>
              <a:rPr lang="en-US" dirty="0"/>
              <a:t>Black-Owned Business Performance in Texas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2237"/>
            <a:ext cx="8229600" cy="1063485"/>
          </a:xfrm>
        </p:spPr>
        <p:txBody>
          <a:bodyPr/>
          <a:lstStyle/>
          <a:p>
            <a:pPr lvl="1"/>
            <a:endParaRPr lang="en-US" sz="1700" dirty="0" smtClean="0">
              <a:solidFill>
                <a:schemeClr val="tx1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Goal </a:t>
            </a:r>
            <a:r>
              <a:rPr lang="en-US" sz="1600" b="1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: Focus policy on improving access to financial capital and financial training for Black </a:t>
            </a:r>
            <a:r>
              <a:rPr lang="en-US" sz="1600" dirty="0" smtClean="0">
                <a:solidFill>
                  <a:schemeClr val="tx1"/>
                </a:solidFill>
              </a:rPr>
              <a:t>entrepreneurs 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Goal 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: Encourage Black entrepreneurs planning new businesses to do so with a level of capitalization and scope that allows them to start their business as a team with employees rather than starting out as solo practitioner without </a:t>
            </a:r>
            <a:r>
              <a:rPr lang="en-US" sz="1600" dirty="0" smtClean="0">
                <a:solidFill>
                  <a:schemeClr val="tx1"/>
                </a:solidFill>
              </a:rPr>
              <a:t>employees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Goal 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: Target </a:t>
            </a:r>
            <a:r>
              <a:rPr lang="en-US" sz="1600" dirty="0" err="1">
                <a:solidFill>
                  <a:schemeClr val="tx1"/>
                </a:solidFill>
              </a:rPr>
              <a:t>BOBs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(especially those in service industries and construction) with </a:t>
            </a:r>
            <a:r>
              <a:rPr lang="en-US" sz="1600" dirty="0">
                <a:solidFill>
                  <a:schemeClr val="tx1"/>
                </a:solidFill>
              </a:rPr>
              <a:t>information </a:t>
            </a:r>
            <a:r>
              <a:rPr lang="en-US" sz="1600" dirty="0" smtClean="0">
                <a:solidFill>
                  <a:schemeClr val="tx1"/>
                </a:solidFill>
              </a:rPr>
              <a:t>about: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obtaining </a:t>
            </a:r>
            <a:r>
              <a:rPr lang="en-US" sz="1600" dirty="0">
                <a:solidFill>
                  <a:schemeClr val="tx1"/>
                </a:solidFill>
              </a:rPr>
              <a:t>financial </a:t>
            </a:r>
            <a:r>
              <a:rPr lang="en-US" sz="1600" dirty="0" smtClean="0">
                <a:solidFill>
                  <a:schemeClr val="tx1"/>
                </a:solidFill>
              </a:rPr>
              <a:t>capital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continuing </a:t>
            </a:r>
            <a:r>
              <a:rPr lang="en-US" sz="1600" dirty="0">
                <a:solidFill>
                  <a:schemeClr val="tx1"/>
                </a:solidFill>
              </a:rPr>
              <a:t>educational opportunities in business topics (finance, accounting, management, sales, and marketing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local </a:t>
            </a:r>
            <a:r>
              <a:rPr lang="en-US" sz="1600" dirty="0">
                <a:solidFill>
                  <a:schemeClr val="tx1"/>
                </a:solidFill>
              </a:rPr>
              <a:t>and federal HUB/minority certifications.  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7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Association for University Business and Economic Research (AUBER)</a:t>
            </a:r>
          </a:p>
          <a:p>
            <a:r>
              <a:rPr lang="en-US" dirty="0" smtClean="0"/>
              <a:t>Great resource to find others doing regional economic research</a:t>
            </a:r>
          </a:p>
          <a:p>
            <a:r>
              <a:rPr lang="en-US" dirty="0" smtClean="0"/>
              <a:t>Annual conference with panels on how to run a center, how to do economic research projects, how to find sponsored research funding</a:t>
            </a:r>
          </a:p>
          <a:p>
            <a:r>
              <a:rPr lang="en-US" dirty="0" smtClean="0"/>
              <a:t>Individual and organizational memberships, and not just for university-based researchers</a:t>
            </a:r>
          </a:p>
          <a:p>
            <a:r>
              <a:rPr lang="en-US" dirty="0" err="1" smtClean="0"/>
              <a:t>AUBER.org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057400"/>
            <a:ext cx="815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dirty="0" smtClean="0">
                <a:solidFill>
                  <a:schemeClr val="tx2"/>
                </a:solidFill>
                <a:sym typeface="Wingdings" pitchFamily="2" charset="2"/>
              </a:rPr>
              <a:t>Thanks!</a:t>
            </a:r>
          </a:p>
          <a:p>
            <a:pPr marL="342900" indent="-342900" algn="ctr"/>
            <a:endParaRPr lang="en-US" sz="1200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342900" indent="-342900" algn="ctr"/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The full reports are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vailable at</a:t>
            </a:r>
          </a:p>
          <a:p>
            <a:pPr marL="342900" indent="-342900" algn="ctr"/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342900" indent="-342900" algn="ctr"/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ic2.utexas.edu/BOB</a:t>
            </a:r>
          </a:p>
          <a:p>
            <a:pPr marL="342900" indent="-342900" algn="ctr"/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 algn="ctr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Ic2.utexas.edu/HOB</a:t>
            </a:r>
          </a:p>
          <a:p>
            <a:pPr marL="342900" indent="-342900" algn="ctr"/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342900" indent="-342900" algn="ctr"/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Dr. Bruce Kellison</a:t>
            </a:r>
          </a:p>
          <a:p>
            <a:pPr marL="342900" indent="-342900" algn="ctr"/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Associate Director, Bureau of Business Research</a:t>
            </a:r>
          </a:p>
          <a:p>
            <a:pPr marL="342900" indent="-342900" algn="ctr"/>
            <a:r>
              <a:rPr lang="en-US" dirty="0" smtClean="0">
                <a:solidFill>
                  <a:schemeClr val="tx2"/>
                </a:solidFill>
                <a:sym typeface="Wingdings" pitchFamily="2" charset="2"/>
                <a:hlinkClick r:id="rId3"/>
              </a:rPr>
              <a:t>bkellison@ic2.utexas.edu</a:t>
            </a: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342900" indent="-342900" algn="ctr"/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Phone: (512) 475-7813</a:t>
            </a:r>
            <a:endParaRPr lang="en-US" dirty="0">
              <a:solidFill>
                <a:schemeClr val="tx2"/>
              </a:solidFill>
              <a:sym typeface="Wingdings" pitchFamily="2" charset="2"/>
            </a:endParaRPr>
          </a:p>
          <a:p>
            <a:pPr marL="342900" indent="-342900" algn="ctr"/>
            <a:endParaRPr lang="en-US" sz="1200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342900" indent="-342900"/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9" name="Picture 4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100191"/>
            <a:ext cx="31337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3547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BBR and IC</a:t>
            </a:r>
            <a:r>
              <a:rPr lang="en-US" baseline="30000" dirty="0" smtClean="0"/>
              <a:t>2</a:t>
            </a:r>
            <a:r>
              <a:rPr lang="en-US" dirty="0" smtClean="0"/>
              <a:t> Institute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59593" y="2554163"/>
            <a:ext cx="61262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</a:t>
            </a:r>
            <a:r>
              <a:rPr lang="en-US" baseline="30000" dirty="0" smtClean="0"/>
              <a:t>2 </a:t>
            </a:r>
            <a:r>
              <a:rPr lang="en-US" dirty="0" smtClean="0"/>
              <a:t>Institute </a:t>
            </a:r>
            <a:r>
              <a:rPr lang="en-US" dirty="0" smtClean="0"/>
              <a:t>founded in </a:t>
            </a:r>
            <a:r>
              <a:rPr lang="en-US" dirty="0" smtClean="0"/>
              <a:t>1977 </a:t>
            </a:r>
            <a:r>
              <a:rPr lang="en-US" dirty="0" smtClean="0"/>
              <a:t>to experiment using</a:t>
            </a:r>
            <a:endParaRPr lang="en-US" dirty="0" smtClean="0"/>
          </a:p>
          <a:p>
            <a:r>
              <a:rPr lang="en-US" dirty="0" smtClean="0"/>
              <a:t>science </a:t>
            </a:r>
            <a:r>
              <a:rPr lang="en-US" dirty="0" smtClean="0"/>
              <a:t>and technology entrepreneurship as an engine for </a:t>
            </a:r>
          </a:p>
          <a:p>
            <a:r>
              <a:rPr lang="en-US" dirty="0"/>
              <a:t>r</a:t>
            </a:r>
            <a:r>
              <a:rPr lang="en-US" dirty="0" smtClean="0"/>
              <a:t>egional wealth creation.</a:t>
            </a:r>
          </a:p>
          <a:p>
            <a:endParaRPr lang="en-US" dirty="0" smtClean="0"/>
          </a:p>
          <a:p>
            <a:r>
              <a:rPr lang="en-US" dirty="0" smtClean="0"/>
              <a:t>Units: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Bureau of Business Research (BBR)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Global Commercialization Group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Austin Technology Incubator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Research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Background on the Studies</a:t>
            </a:r>
            <a:endParaRPr lang="en-US" sz="3200" dirty="0"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57591" y="2255602"/>
            <a:ext cx="6896911" cy="310872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solidFill>
                  <a:schemeClr val="tx1"/>
                </a:solidFill>
              </a:rPr>
              <a:t>2011 Survey of Hispanic-owned firms in Texas funded by UT Austin and the Kauffman Foundation, in collaboration with the Texas Association of Mexican-American Chambers of Commerce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solidFill>
                  <a:schemeClr val="tx1"/>
                </a:solidFill>
              </a:rPr>
              <a:t>2013 Black</a:t>
            </a:r>
            <a:r>
              <a:rPr lang="en-US" sz="1650" dirty="0" smtClean="0">
                <a:solidFill>
                  <a:schemeClr val="tx1"/>
                </a:solidFill>
              </a:rPr>
              <a:t>-owned Business Survey funded by UT Austin, in collaboration with the Texas Association of African-American Chambers of Commerce.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solidFill>
                  <a:schemeClr val="tx1"/>
                </a:solidFill>
              </a:rPr>
              <a:t>Goal was to study each business sector in depth</a:t>
            </a:r>
            <a:endParaRPr lang="en-US" sz="16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08" y="6049692"/>
            <a:ext cx="1360170" cy="38354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3</a:t>
            </a:fld>
            <a:endParaRPr lang="en-US"/>
          </a:p>
        </p:txBody>
      </p:sp>
      <p:pic>
        <p:nvPicPr>
          <p:cNvPr id="16" name="Picture 4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5" y="5959208"/>
            <a:ext cx="2586459" cy="5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he University of Texas at Austin stacked wordmar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r="19859"/>
          <a:stretch/>
        </p:blipFill>
        <p:spPr bwMode="auto">
          <a:xfrm>
            <a:off x="6802491" y="5873605"/>
            <a:ext cx="1479728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0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Hispanics are Creating Wealth in Texas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5000"/>
            <a:ext cx="8467725" cy="418490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Data from the Census’s Survey of Business Owners (SBO) for the 2002-2007 period: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Hispanics created more than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100,000 new businesses </a:t>
            </a:r>
            <a:r>
              <a:rPr lang="en-US" sz="2000" dirty="0" smtClean="0">
                <a:solidFill>
                  <a:schemeClr val="tx1"/>
                </a:solidFill>
              </a:rPr>
              <a:t>in Texas.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HOBs employed about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400,000 Texas workers </a:t>
            </a:r>
            <a:r>
              <a:rPr lang="en-US" sz="2000" dirty="0" smtClean="0">
                <a:solidFill>
                  <a:schemeClr val="tx1"/>
                </a:solidFill>
              </a:rPr>
              <a:t>in 2007.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HOBs are growing rapidly in Texas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</a:rPr>
              <a:t>40.2%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HOBs increased their percentage among all </a:t>
            </a:r>
            <a:r>
              <a:rPr lang="en-US" sz="2000" dirty="0">
                <a:solidFill>
                  <a:schemeClr val="tx1"/>
                </a:solidFill>
              </a:rPr>
              <a:t>firms in Texas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>
                <a:solidFill>
                  <a:srgbClr val="FF0000"/>
                </a:solidFill>
              </a:rPr>
              <a:t>18.4 to </a:t>
            </a:r>
            <a:r>
              <a:rPr lang="en-US" sz="2000" dirty="0" smtClean="0">
                <a:solidFill>
                  <a:schemeClr val="accent2"/>
                </a:solidFill>
              </a:rPr>
              <a:t>20.7%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8484" name="Picture 4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89903"/>
            <a:ext cx="31337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7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799" y="274638"/>
            <a:ext cx="7089913" cy="1143000"/>
          </a:xfrm>
        </p:spPr>
        <p:txBody>
          <a:bodyPr/>
          <a:lstStyle/>
          <a:p>
            <a:r>
              <a:rPr lang="en-US" sz="2400" dirty="0">
                <a:effectLst/>
              </a:rPr>
              <a:t>Black-owned businesses </a:t>
            </a:r>
            <a:r>
              <a:rPr lang="en-US" sz="2400" dirty="0" smtClean="0">
                <a:effectLst/>
              </a:rPr>
              <a:t>represent </a:t>
            </a:r>
            <a:r>
              <a:rPr lang="en-US" sz="2400" dirty="0">
                <a:effectLst/>
              </a:rPr>
              <a:t>a growing segment of the economic environment in </a:t>
            </a:r>
            <a:r>
              <a:rPr lang="en-US" sz="2400" dirty="0" smtClean="0">
                <a:effectLst/>
              </a:rPr>
              <a:t>Texas</a:t>
            </a:r>
            <a:endParaRPr lang="en-US" sz="2400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8461512" cy="91440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2400" dirty="0"/>
              <a:t>According to the 2007 U.S. Census Bureau’s Survey of Business Owners (</a:t>
            </a:r>
            <a:r>
              <a:rPr lang="en-US" sz="2400" dirty="0" err="1"/>
              <a:t>SBO</a:t>
            </a:r>
            <a:r>
              <a:rPr lang="en-US" sz="2400" dirty="0" smtClean="0"/>
              <a:t>):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Black-owned businesses (</a:t>
            </a:r>
            <a:r>
              <a:rPr lang="en-US" sz="2000" dirty="0" err="1">
                <a:solidFill>
                  <a:schemeClr val="tx1"/>
                </a:solidFill>
              </a:rPr>
              <a:t>BOBs</a:t>
            </a:r>
            <a:r>
              <a:rPr lang="en-US" sz="2000" dirty="0">
                <a:solidFill>
                  <a:schemeClr val="tx1"/>
                </a:solidFill>
              </a:rPr>
              <a:t>) accounted for 7% of all businesses in Texas, up from 5% in 2002. 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From 2002 to 2007, the </a:t>
            </a:r>
            <a:r>
              <a:rPr lang="en-US" sz="2000" dirty="0">
                <a:solidFill>
                  <a:schemeClr val="tx1"/>
                </a:solidFill>
              </a:rPr>
              <a:t>number of Black-owned businesses in Texas increased 74%, </a:t>
            </a:r>
            <a:r>
              <a:rPr lang="en-US" sz="2000" dirty="0" smtClean="0">
                <a:solidFill>
                  <a:schemeClr val="tx1"/>
                </a:solidFill>
              </a:rPr>
              <a:t>an addition of more </a:t>
            </a:r>
            <a:r>
              <a:rPr lang="en-US" sz="2000" dirty="0">
                <a:solidFill>
                  <a:schemeClr val="tx1"/>
                </a:solidFill>
              </a:rPr>
              <a:t>than 65,000 new businesses. </a:t>
            </a:r>
          </a:p>
          <a:p>
            <a:pPr lvl="2">
              <a:lnSpc>
                <a:spcPct val="125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By comparison, the total number of Texas businesses (including </a:t>
            </a:r>
            <a:r>
              <a:rPr lang="en-US" sz="1600" dirty="0" err="1">
                <a:solidFill>
                  <a:schemeClr val="tx1"/>
                </a:solidFill>
              </a:rPr>
              <a:t>BOBs</a:t>
            </a:r>
            <a:r>
              <a:rPr lang="en-US" sz="1600" dirty="0">
                <a:solidFill>
                  <a:schemeClr val="tx1"/>
                </a:solidFill>
              </a:rPr>
              <a:t>) rose 25%</a:t>
            </a:r>
          </a:p>
          <a:p>
            <a:pPr lvl="1">
              <a:lnSpc>
                <a:spcPct val="125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But: most </a:t>
            </a:r>
            <a:r>
              <a:rPr lang="en-US" sz="2000" dirty="0">
                <a:solidFill>
                  <a:schemeClr val="tx1"/>
                </a:solidFill>
              </a:rPr>
              <a:t>of these new Black-owned businesses </a:t>
            </a:r>
            <a:r>
              <a:rPr lang="en-US" sz="2000" dirty="0" smtClean="0">
                <a:solidFill>
                  <a:schemeClr val="tx1"/>
                </a:solidFill>
              </a:rPr>
              <a:t>are businesses </a:t>
            </a:r>
            <a:r>
              <a:rPr lang="en-US" sz="2000" dirty="0">
                <a:solidFill>
                  <a:schemeClr val="tx1"/>
                </a:solidFill>
              </a:rPr>
              <a:t>with no paid employees other than the owner </a:t>
            </a:r>
          </a:p>
          <a:p>
            <a:pPr lvl="2">
              <a:lnSpc>
                <a:spcPct val="125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More than 95% of Texas </a:t>
            </a:r>
            <a:r>
              <a:rPr lang="en-US" sz="1600" dirty="0" err="1">
                <a:solidFill>
                  <a:schemeClr val="tx1"/>
                </a:solidFill>
              </a:rPr>
              <a:t>BOBs</a:t>
            </a:r>
            <a:r>
              <a:rPr lang="en-US" sz="1600" dirty="0">
                <a:solidFill>
                  <a:schemeClr val="tx1"/>
                </a:solidFill>
              </a:rPr>
              <a:t> are solo practitioners with no employees, up from </a:t>
            </a:r>
            <a:r>
              <a:rPr lang="en-US" sz="1600" dirty="0" smtClean="0">
                <a:solidFill>
                  <a:schemeClr val="tx1"/>
                </a:solidFill>
              </a:rPr>
              <a:t>93% </a:t>
            </a:r>
            <a:r>
              <a:rPr lang="en-US" sz="1600" dirty="0">
                <a:solidFill>
                  <a:schemeClr val="tx1"/>
                </a:solidFill>
              </a:rPr>
              <a:t>in 2002. 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Size of HOBs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 smtClean="0"/>
              <a:t>HOBs are small . . 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600" dirty="0" smtClean="0"/>
              <a:t>		Current number of employees in the business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4" name="Picture 4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0"/>
            <a:ext cx="31337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7" b="18302"/>
          <a:stretch/>
        </p:blipFill>
        <p:spPr bwMode="auto">
          <a:xfrm>
            <a:off x="1524000" y="3581400"/>
            <a:ext cx="593026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74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ffectLst/>
              </a:rPr>
              <a:t>Most Texas </a:t>
            </a:r>
            <a:r>
              <a:rPr lang="en-US" sz="2400" dirty="0" err="1">
                <a:effectLst/>
              </a:rPr>
              <a:t>BOBs</a:t>
            </a:r>
            <a:r>
              <a:rPr lang="en-US" sz="2400" dirty="0">
                <a:effectLst/>
              </a:rPr>
              <a:t> are small and smaller than the average Texas </a:t>
            </a:r>
            <a:r>
              <a:rPr lang="en-US" sz="2400" dirty="0" smtClean="0">
                <a:effectLst/>
              </a:rPr>
              <a:t>firm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857377"/>
            <a:ext cx="8229600" cy="818613"/>
          </a:xfrm>
        </p:spPr>
        <p:txBody>
          <a:bodyPr/>
          <a:lstStyle/>
          <a:p>
            <a:r>
              <a:rPr lang="en-US" dirty="0"/>
              <a:t>Among </a:t>
            </a:r>
            <a:r>
              <a:rPr lang="en-US" dirty="0" err="1"/>
              <a:t>BBR</a:t>
            </a:r>
            <a:r>
              <a:rPr lang="en-US" dirty="0"/>
              <a:t> respondents, </a:t>
            </a:r>
            <a:r>
              <a:rPr lang="en-US" dirty="0" smtClean="0"/>
              <a:t>84% </a:t>
            </a:r>
            <a:r>
              <a:rPr lang="en-US" dirty="0"/>
              <a:t>reported that their </a:t>
            </a:r>
            <a:r>
              <a:rPr lang="en-US" dirty="0" smtClean="0"/>
              <a:t>business employs </a:t>
            </a:r>
            <a:r>
              <a:rPr lang="en-US" dirty="0"/>
              <a:t>ten or fewer people.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5708221"/>
              </p:ext>
            </p:extLst>
          </p:nvPr>
        </p:nvGraphicFramePr>
        <p:xfrm>
          <a:off x="4678017" y="3242034"/>
          <a:ext cx="4326835" cy="337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446671"/>
              </p:ext>
            </p:extLst>
          </p:nvPr>
        </p:nvGraphicFramePr>
        <p:xfrm>
          <a:off x="157370" y="3242034"/>
          <a:ext cx="4452730" cy="333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2872702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Census Data for Employer Firms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1790" y="2872702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Employees, </a:t>
            </a:r>
            <a:r>
              <a:rPr lang="en-US" dirty="0" err="1" smtClean="0"/>
              <a:t>BBR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24507" y="3438746"/>
            <a:ext cx="16450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(the respondent)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820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 owners and education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Hispanic business owners have more formal education than the Texas Hispanic population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400" dirty="0" smtClean="0"/>
              <a:t>About </a:t>
            </a:r>
            <a:r>
              <a:rPr lang="en-US" sz="2400" dirty="0"/>
              <a:t>77% of Hispanic business owners in our sample have at least some college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Only 34% of the Hispanic population 25 years or older have at least some college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>		</a:t>
            </a:r>
          </a:p>
        </p:txBody>
      </p:sp>
      <p:pic>
        <p:nvPicPr>
          <p:cNvPr id="4" name="Picture 4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0"/>
            <a:ext cx="31337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6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799" y="274638"/>
            <a:ext cx="7089913" cy="1143000"/>
          </a:xfrm>
        </p:spPr>
        <p:txBody>
          <a:bodyPr/>
          <a:lstStyle/>
          <a:p>
            <a:r>
              <a:rPr lang="en-US" sz="3200" dirty="0" smtClean="0"/>
              <a:t>BOB owners’ formal education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" y="1805128"/>
            <a:ext cx="8229600" cy="818613"/>
          </a:xfrm>
        </p:spPr>
        <p:txBody>
          <a:bodyPr/>
          <a:lstStyle/>
          <a:p>
            <a:r>
              <a:rPr lang="en-US" dirty="0" smtClean="0"/>
              <a:t>More than 90% of the survey respondents have some college compared to 56% of Blacks the general Texas population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0504" y="255916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Census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7244" y="255916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BBR</a:t>
            </a:r>
            <a:r>
              <a:rPr lang="en-US" dirty="0" smtClean="0"/>
              <a:t> Survey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7634955"/>
              </p:ext>
            </p:extLst>
          </p:nvPr>
        </p:nvGraphicFramePr>
        <p:xfrm>
          <a:off x="0" y="2790824"/>
          <a:ext cx="4260574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8105" y="5076826"/>
            <a:ext cx="9077325" cy="117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55B5-7A6C-48D8-BE11-538BE955129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107260"/>
              </p:ext>
            </p:extLst>
          </p:nvPr>
        </p:nvGraphicFramePr>
        <p:xfrm>
          <a:off x="4744279" y="2782957"/>
          <a:ext cx="4174434" cy="388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261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 Antonio Long Final</Template>
  <TotalTime>8510</TotalTime>
  <Words>1000</Words>
  <Application>Microsoft Macintosh PowerPoint</Application>
  <PresentationFormat>On-screen Show (4:3)</PresentationFormat>
  <Paragraphs>150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2_Office Theme</vt:lpstr>
      <vt:lpstr>1_Office Theme</vt:lpstr>
      <vt:lpstr>Office Theme</vt:lpstr>
      <vt:lpstr>Texas Demographic Data User Conference </vt:lpstr>
      <vt:lpstr>BBR and IC2 Institute</vt:lpstr>
      <vt:lpstr>Background on the Studies</vt:lpstr>
      <vt:lpstr>Hispanics are Creating Wealth in Texas</vt:lpstr>
      <vt:lpstr>Black-owned businesses represent a growing segment of the economic environment in Texas</vt:lpstr>
      <vt:lpstr>Size of HOBs</vt:lpstr>
      <vt:lpstr>Most Texas BOBs are small and smaller than the average Texas firm</vt:lpstr>
      <vt:lpstr>HOB owners and education levels</vt:lpstr>
      <vt:lpstr>BOB owners’ formal education</vt:lpstr>
      <vt:lpstr>HOB Training Needs</vt:lpstr>
      <vt:lpstr>61% of Black-owned businesses in the survey used only personal savings to start or acquire their business</vt:lpstr>
      <vt:lpstr>HOBs and Access to Contracting</vt:lpstr>
      <vt:lpstr>Over 50% of BOB respondents had never applied for a loan</vt:lpstr>
      <vt:lpstr>BOB biggest current challenges and top training needs are related to accounting and finance</vt:lpstr>
      <vt:lpstr>Improving Hispanic-owned Business Performance in Texas</vt:lpstr>
      <vt:lpstr>Improving Black-Owned Business Performance in Texas</vt:lpstr>
      <vt:lpstr>AUBER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Texas Black-Owned Businesses</dc:title>
  <dc:creator>Matt Kerwick</dc:creator>
  <cp:lastModifiedBy>Bruce  Kellison</cp:lastModifiedBy>
  <cp:revision>81</cp:revision>
  <dcterms:created xsi:type="dcterms:W3CDTF">2014-06-12T20:21:46Z</dcterms:created>
  <dcterms:modified xsi:type="dcterms:W3CDTF">2015-05-20T14:40:55Z</dcterms:modified>
</cp:coreProperties>
</file>