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5.xml" ContentType="application/vnd.openxmlformats-officedocument.drawingml.chart+xml"/>
  <Override PartName="/ppt/notesSlides/notesSlide51.xml" ContentType="application/vnd.openxmlformats-officedocument.presentationml.notesSlide+xml"/>
  <Override PartName="/ppt/charts/chart6.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74" r:id="rId3"/>
    <p:sldId id="308" r:id="rId4"/>
    <p:sldId id="310" r:id="rId5"/>
    <p:sldId id="273" r:id="rId6"/>
    <p:sldId id="311" r:id="rId7"/>
    <p:sldId id="312" r:id="rId8"/>
    <p:sldId id="309" r:id="rId9"/>
    <p:sldId id="314" r:id="rId10"/>
    <p:sldId id="259" r:id="rId11"/>
    <p:sldId id="260" r:id="rId12"/>
    <p:sldId id="261" r:id="rId13"/>
    <p:sldId id="262" r:id="rId14"/>
    <p:sldId id="263" r:id="rId15"/>
    <p:sldId id="264" r:id="rId16"/>
    <p:sldId id="265" r:id="rId17"/>
    <p:sldId id="266" r:id="rId18"/>
    <p:sldId id="316" r:id="rId19"/>
    <p:sldId id="267" r:id="rId20"/>
    <p:sldId id="268" r:id="rId21"/>
    <p:sldId id="269" r:id="rId22"/>
    <p:sldId id="270" r:id="rId23"/>
    <p:sldId id="271" r:id="rId24"/>
    <p:sldId id="272"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8" r:id="rId48"/>
    <p:sldId id="297" r:id="rId49"/>
    <p:sldId id="299" r:id="rId50"/>
    <p:sldId id="300" r:id="rId51"/>
    <p:sldId id="301" r:id="rId52"/>
    <p:sldId id="303" r:id="rId53"/>
    <p:sldId id="302" r:id="rId54"/>
    <p:sldId id="313" r:id="rId55"/>
    <p:sldId id="315" r:id="rId56"/>
    <p:sldId id="306" r:id="rId57"/>
    <p:sldId id="304" r:id="rId58"/>
    <p:sldId id="305" r:id="rId5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94660"/>
  </p:normalViewPr>
  <p:slideViewPr>
    <p:cSldViewPr>
      <p:cViewPr varScale="1">
        <p:scale>
          <a:sx n="66" d="100"/>
          <a:sy n="66" d="100"/>
        </p:scale>
        <p:origin x="-126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ua02pddfs01\commonpdd\PDD_PUBLIC\Demographics\How%20We%20Compare%202013\Tables%20and%20Charts\Ages_5%20to%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a02pddfs01\commonpdd\PDD_PUBLIC\Demographics\How%20We%20Compare%202013\Tables%20and%20Charts\Native%20and%20Foreign%20Bor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a02pddfs01\commonpdd\PDD_PUBLIC\Demographics\How%20We%20Compare%202013\Tables%20and%20Charts\Language%20Spoken%20at%20Home.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9.4463194211318768E-2"/>
          <c:y val="0.14218204754886568"/>
          <c:w val="0.87852118738429119"/>
          <c:h val="0.60275735150337506"/>
        </c:manualLayout>
      </c:layout>
      <c:barChart>
        <c:barDir val="col"/>
        <c:grouping val="clustered"/>
        <c:varyColors val="0"/>
        <c:ser>
          <c:idx val="0"/>
          <c:order val="0"/>
          <c:tx>
            <c:strRef>
              <c:f>'Total Population'!$B$3</c:f>
              <c:strCache>
                <c:ptCount val="1"/>
                <c:pt idx="0">
                  <c:v>Total Population</c:v>
                </c:pt>
              </c:strCache>
            </c:strRef>
          </c:tx>
          <c:invertIfNegative val="0"/>
          <c:dPt>
            <c:idx val="3"/>
            <c:invertIfNegative val="0"/>
            <c:bubble3D val="0"/>
            <c:spPr>
              <a:solidFill>
                <a:schemeClr val="accent6"/>
              </a:solidFill>
            </c:spPr>
          </c:dPt>
          <c:dLbls>
            <c:txPr>
              <a:bodyPr/>
              <a:lstStyle/>
              <a:p>
                <a:pPr>
                  <a:defRPr b="1"/>
                </a:pPr>
                <a:endParaRPr lang="en-US"/>
              </a:p>
            </c:txPr>
            <c:showLegendKey val="0"/>
            <c:showVal val="1"/>
            <c:showCatName val="0"/>
            <c:showSerName val="0"/>
            <c:showPercent val="0"/>
            <c:showBubbleSize val="0"/>
            <c:showLeaderLines val="0"/>
          </c:dLbls>
          <c:cat>
            <c:strRef>
              <c:f>'Total Population'!$A$4:$A$13</c:f>
              <c:strCache>
                <c:ptCount val="10"/>
                <c:pt idx="0">
                  <c:v>New York </c:v>
                </c:pt>
                <c:pt idx="1">
                  <c:v>Los Angeles </c:v>
                </c:pt>
                <c:pt idx="2">
                  <c:v>Chicago </c:v>
                </c:pt>
                <c:pt idx="3">
                  <c:v>Houston </c:v>
                </c:pt>
                <c:pt idx="4">
                  <c:v>Philadelphia</c:v>
                </c:pt>
                <c:pt idx="5">
                  <c:v>Phoenix</c:v>
                </c:pt>
                <c:pt idx="6">
                  <c:v>San Antonio</c:v>
                </c:pt>
                <c:pt idx="7">
                  <c:v>San Diego</c:v>
                </c:pt>
                <c:pt idx="8">
                  <c:v>Dallas</c:v>
                </c:pt>
                <c:pt idx="9">
                  <c:v>San Jose</c:v>
                </c:pt>
              </c:strCache>
            </c:strRef>
          </c:cat>
          <c:val>
            <c:numRef>
              <c:f>'Total Population'!$B$4:$B$13</c:f>
              <c:numCache>
                <c:formatCode>_(* #,##0_);_(* \(#,##0\);_(* "-"??_);_(@_)</c:formatCode>
                <c:ptCount val="10"/>
                <c:pt idx="0">
                  <c:v>8491079</c:v>
                </c:pt>
                <c:pt idx="1">
                  <c:v>3928864</c:v>
                </c:pt>
                <c:pt idx="2">
                  <c:v>2722389</c:v>
                </c:pt>
                <c:pt idx="3">
                  <c:v>2239558</c:v>
                </c:pt>
                <c:pt idx="4">
                  <c:v>1560297</c:v>
                </c:pt>
                <c:pt idx="5">
                  <c:v>1537058</c:v>
                </c:pt>
                <c:pt idx="6">
                  <c:v>1436697</c:v>
                </c:pt>
                <c:pt idx="7">
                  <c:v>1381069</c:v>
                </c:pt>
                <c:pt idx="8">
                  <c:v>1281047</c:v>
                </c:pt>
                <c:pt idx="9">
                  <c:v>1015785</c:v>
                </c:pt>
              </c:numCache>
            </c:numRef>
          </c:val>
        </c:ser>
        <c:dLbls>
          <c:showLegendKey val="0"/>
          <c:showVal val="0"/>
          <c:showCatName val="0"/>
          <c:showSerName val="0"/>
          <c:showPercent val="0"/>
          <c:showBubbleSize val="0"/>
        </c:dLbls>
        <c:gapWidth val="10"/>
        <c:axId val="40640512"/>
        <c:axId val="40642048"/>
      </c:barChart>
      <c:catAx>
        <c:axId val="40640512"/>
        <c:scaling>
          <c:orientation val="minMax"/>
        </c:scaling>
        <c:delete val="0"/>
        <c:axPos val="b"/>
        <c:majorTickMark val="out"/>
        <c:minorTickMark val="none"/>
        <c:tickLblPos val="nextTo"/>
        <c:txPr>
          <a:bodyPr rot="-5400000" vert="horz" anchor="t" anchorCtr="1"/>
          <a:lstStyle/>
          <a:p>
            <a:pPr>
              <a:defRPr sz="1100" b="1"/>
            </a:pPr>
            <a:endParaRPr lang="en-US"/>
          </a:p>
        </c:txPr>
        <c:crossAx val="40642048"/>
        <c:crosses val="autoZero"/>
        <c:auto val="1"/>
        <c:lblAlgn val="ctr"/>
        <c:lblOffset val="100"/>
        <c:noMultiLvlLbl val="0"/>
      </c:catAx>
      <c:valAx>
        <c:axId val="40642048"/>
        <c:scaling>
          <c:orientation val="minMax"/>
        </c:scaling>
        <c:delete val="0"/>
        <c:axPos val="l"/>
        <c:numFmt formatCode="_(* #,##0_);_(* \(#,##0\);_(* &quot;-&quot;??_);_(@_)" sourceLinked="1"/>
        <c:majorTickMark val="out"/>
        <c:minorTickMark val="none"/>
        <c:tickLblPos val="nextTo"/>
        <c:txPr>
          <a:bodyPr/>
          <a:lstStyle/>
          <a:p>
            <a:pPr>
              <a:defRPr b="1"/>
            </a:pPr>
            <a:endParaRPr lang="en-US"/>
          </a:p>
        </c:txPr>
        <c:crossAx val="40640512"/>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a:pPr>
            <a:r>
              <a:rPr lang="en-US"/>
              <a:t>School age population</a:t>
            </a:r>
          </a:p>
          <a:p>
            <a:pPr algn="ctr">
              <a:defRPr/>
            </a:pPr>
            <a:r>
              <a:rPr lang="en-US"/>
              <a:t>5 to 17 years</a:t>
            </a:r>
          </a:p>
        </c:rich>
      </c:tx>
      <c:layout>
        <c:manualLayout>
          <c:xMode val="edge"/>
          <c:yMode val="edge"/>
          <c:x val="0.28262868415333436"/>
          <c:y val="3.3034594745211456E-2"/>
        </c:manualLayout>
      </c:layout>
      <c:overlay val="0"/>
    </c:title>
    <c:autoTitleDeleted val="0"/>
    <c:plotArea>
      <c:layout/>
      <c:barChart>
        <c:barDir val="bar"/>
        <c:grouping val="clustered"/>
        <c:varyColors val="0"/>
        <c:ser>
          <c:idx val="0"/>
          <c:order val="0"/>
          <c:tx>
            <c:strRef>
              <c:f>'5 to 17 years old'!$B$3</c:f>
              <c:strCache>
                <c:ptCount val="1"/>
                <c:pt idx="0">
                  <c:v>5 to 17 years Old</c:v>
                </c:pt>
              </c:strCache>
            </c:strRef>
          </c:tx>
          <c:invertIfNegative val="0"/>
          <c:dPt>
            <c:idx val="3"/>
            <c:invertIfNegative val="0"/>
            <c:bubble3D val="0"/>
            <c:spPr>
              <a:solidFill>
                <a:schemeClr val="accent4">
                  <a:lumMod val="75000"/>
                </a:schemeClr>
              </a:solidFill>
            </c:spPr>
          </c:dPt>
          <c:dPt>
            <c:idx val="10"/>
            <c:invertIfNegative val="0"/>
            <c:bubble3D val="0"/>
          </c:dPt>
          <c:dLbls>
            <c:txPr>
              <a:bodyPr/>
              <a:lstStyle/>
              <a:p>
                <a:pPr>
                  <a:defRPr sz="1200"/>
                </a:pPr>
                <a:endParaRPr lang="en-US"/>
              </a:p>
            </c:txPr>
            <c:showLegendKey val="0"/>
            <c:showVal val="1"/>
            <c:showCatName val="0"/>
            <c:showSerName val="0"/>
            <c:showPercent val="0"/>
            <c:showBubbleSize val="0"/>
            <c:showLeaderLines val="0"/>
          </c:dLbls>
          <c:cat>
            <c:strRef>
              <c:f>'5 to 17 years old'!$A$4:$A$14</c:f>
              <c:strCache>
                <c:ptCount val="11"/>
                <c:pt idx="0">
                  <c:v>  New York City</c:v>
                </c:pt>
                <c:pt idx="1">
                  <c:v>  Los Angeles</c:v>
                </c:pt>
                <c:pt idx="2">
                  <c:v>  Chicago </c:v>
                </c:pt>
                <c:pt idx="3">
                  <c:v>  Houston </c:v>
                </c:pt>
                <c:pt idx="4">
                  <c:v>  Philadelphia</c:v>
                </c:pt>
                <c:pt idx="5">
                  <c:v>  Phoenix </c:v>
                </c:pt>
                <c:pt idx="6">
                  <c:v>  San Antonio </c:v>
                </c:pt>
                <c:pt idx="7">
                  <c:v>  San Diego </c:v>
                </c:pt>
                <c:pt idx="8">
                  <c:v>  Dallas </c:v>
                </c:pt>
                <c:pt idx="9">
                  <c:v>  San Jose </c:v>
                </c:pt>
                <c:pt idx="10">
                  <c:v>United States</c:v>
                </c:pt>
              </c:strCache>
            </c:strRef>
          </c:cat>
          <c:val>
            <c:numRef>
              <c:f>'5 to 17 years old'!$B$4:$B$14</c:f>
              <c:numCache>
                <c:formatCode>0%</c:formatCode>
                <c:ptCount val="11"/>
                <c:pt idx="0">
                  <c:v>0.14600000000000002</c:v>
                </c:pt>
                <c:pt idx="1">
                  <c:v>0.155</c:v>
                </c:pt>
                <c:pt idx="2">
                  <c:v>0.154</c:v>
                </c:pt>
                <c:pt idx="3">
                  <c:v>0.17300000000000001</c:v>
                </c:pt>
                <c:pt idx="4">
                  <c:v>0.152</c:v>
                </c:pt>
                <c:pt idx="5">
                  <c:v>0.193</c:v>
                </c:pt>
                <c:pt idx="6">
                  <c:v>0.184</c:v>
                </c:pt>
                <c:pt idx="7">
                  <c:v>0.153</c:v>
                </c:pt>
                <c:pt idx="8">
                  <c:v>0.17799999999999999</c:v>
                </c:pt>
                <c:pt idx="9">
                  <c:v>0.17300000000000001</c:v>
                </c:pt>
                <c:pt idx="10">
                  <c:v>0.17</c:v>
                </c:pt>
              </c:numCache>
            </c:numRef>
          </c:val>
        </c:ser>
        <c:dLbls>
          <c:showLegendKey val="0"/>
          <c:showVal val="0"/>
          <c:showCatName val="0"/>
          <c:showSerName val="0"/>
          <c:showPercent val="0"/>
          <c:showBubbleSize val="0"/>
        </c:dLbls>
        <c:gapWidth val="10"/>
        <c:axId val="119999488"/>
        <c:axId val="120034048"/>
      </c:barChart>
      <c:catAx>
        <c:axId val="119999488"/>
        <c:scaling>
          <c:orientation val="maxMin"/>
        </c:scaling>
        <c:delete val="0"/>
        <c:axPos val="l"/>
        <c:majorTickMark val="out"/>
        <c:minorTickMark val="none"/>
        <c:tickLblPos val="nextTo"/>
        <c:txPr>
          <a:bodyPr/>
          <a:lstStyle/>
          <a:p>
            <a:pPr>
              <a:defRPr sz="1200"/>
            </a:pPr>
            <a:endParaRPr lang="en-US"/>
          </a:p>
        </c:txPr>
        <c:crossAx val="120034048"/>
        <c:crosses val="autoZero"/>
        <c:auto val="1"/>
        <c:lblAlgn val="ctr"/>
        <c:lblOffset val="100"/>
        <c:noMultiLvlLbl val="0"/>
      </c:catAx>
      <c:valAx>
        <c:axId val="120034048"/>
        <c:scaling>
          <c:orientation val="minMax"/>
        </c:scaling>
        <c:delete val="1"/>
        <c:axPos val="t"/>
        <c:numFmt formatCode="0%" sourceLinked="1"/>
        <c:majorTickMark val="out"/>
        <c:minorTickMark val="none"/>
        <c:tickLblPos val="nextTo"/>
        <c:crossAx val="119999488"/>
        <c:crosses val="autoZero"/>
        <c:crossBetween val="between"/>
      </c:valAx>
      <c:spPr>
        <a:solidFill>
          <a:schemeClr val="bg1">
            <a:alpha val="50000"/>
          </a:schemeClr>
        </a:solid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Native and Foreign Born</a:t>
            </a:r>
          </a:p>
        </c:rich>
      </c:tx>
      <c:layout>
        <c:manualLayout>
          <c:xMode val="edge"/>
          <c:yMode val="edge"/>
          <c:x val="0.37284350455614529"/>
          <c:y val="2.4104601192258063E-2"/>
        </c:manualLayout>
      </c:layout>
      <c:overlay val="0"/>
    </c:title>
    <c:autoTitleDeleted val="0"/>
    <c:plotArea>
      <c:layout/>
      <c:barChart>
        <c:barDir val="bar"/>
        <c:grouping val="percentStacked"/>
        <c:varyColors val="0"/>
        <c:ser>
          <c:idx val="0"/>
          <c:order val="0"/>
          <c:tx>
            <c:strRef>
              <c:f>Chart!$B$2</c:f>
              <c:strCache>
                <c:ptCount val="1"/>
                <c:pt idx="0">
                  <c:v>Native Population</c:v>
                </c:pt>
              </c:strCache>
            </c:strRef>
          </c:tx>
          <c:invertIfNegative val="0"/>
          <c:dPt>
            <c:idx val="7"/>
            <c:invertIfNegative val="0"/>
            <c:bubble3D val="0"/>
            <c:spPr>
              <a:solidFill>
                <a:schemeClr val="accent2">
                  <a:lumMod val="75000"/>
                </a:schemeClr>
              </a:solidFill>
            </c:spPr>
          </c:dPt>
          <c:dLbls>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Chart!$A$3:$A$13</c:f>
              <c:strCache>
                <c:ptCount val="11"/>
                <c:pt idx="0">
                  <c:v>United States</c:v>
                </c:pt>
                <c:pt idx="1">
                  <c:v>  San Jose </c:v>
                </c:pt>
                <c:pt idx="2">
                  <c:v>  Dallas </c:v>
                </c:pt>
                <c:pt idx="3">
                  <c:v>  San Diego </c:v>
                </c:pt>
                <c:pt idx="4">
                  <c:v>  San Antonio </c:v>
                </c:pt>
                <c:pt idx="5">
                  <c:v>  Phoenix </c:v>
                </c:pt>
                <c:pt idx="6">
                  <c:v>  Philadelphia</c:v>
                </c:pt>
                <c:pt idx="7">
                  <c:v>  Houston </c:v>
                </c:pt>
                <c:pt idx="8">
                  <c:v>  Chicago </c:v>
                </c:pt>
                <c:pt idx="9">
                  <c:v>  Los Angeles</c:v>
                </c:pt>
                <c:pt idx="10">
                  <c:v>  New York City</c:v>
                </c:pt>
              </c:strCache>
            </c:strRef>
          </c:cat>
          <c:val>
            <c:numRef>
              <c:f>Chart!$B$3:$B$13</c:f>
              <c:numCache>
                <c:formatCode>0%</c:formatCode>
                <c:ptCount val="11"/>
                <c:pt idx="0">
                  <c:v>0.87</c:v>
                </c:pt>
                <c:pt idx="1">
                  <c:v>0.61</c:v>
                </c:pt>
                <c:pt idx="2">
                  <c:v>0.76</c:v>
                </c:pt>
                <c:pt idx="3">
                  <c:v>0.72</c:v>
                </c:pt>
                <c:pt idx="4">
                  <c:v>0.86</c:v>
                </c:pt>
                <c:pt idx="5">
                  <c:v>0.8</c:v>
                </c:pt>
                <c:pt idx="6">
                  <c:v>0.87</c:v>
                </c:pt>
                <c:pt idx="7">
                  <c:v>0.72</c:v>
                </c:pt>
                <c:pt idx="8">
                  <c:v>0.79</c:v>
                </c:pt>
                <c:pt idx="9">
                  <c:v>0.62</c:v>
                </c:pt>
                <c:pt idx="10">
                  <c:v>0.63</c:v>
                </c:pt>
              </c:numCache>
            </c:numRef>
          </c:val>
        </c:ser>
        <c:ser>
          <c:idx val="1"/>
          <c:order val="1"/>
          <c:tx>
            <c:strRef>
              <c:f>Chart!$C$2</c:f>
              <c:strCache>
                <c:ptCount val="1"/>
                <c:pt idx="0">
                  <c:v>Foreign-born Population</c:v>
                </c:pt>
              </c:strCache>
            </c:strRef>
          </c:tx>
          <c:invertIfNegative val="0"/>
          <c:dPt>
            <c:idx val="7"/>
            <c:invertIfNegative val="0"/>
            <c:bubble3D val="0"/>
            <c:spPr>
              <a:solidFill>
                <a:schemeClr val="accent2"/>
              </a:solidFill>
            </c:spPr>
          </c:dPt>
          <c:dLbls>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Chart!$A$3:$A$13</c:f>
              <c:strCache>
                <c:ptCount val="11"/>
                <c:pt idx="0">
                  <c:v>United States</c:v>
                </c:pt>
                <c:pt idx="1">
                  <c:v>  San Jose </c:v>
                </c:pt>
                <c:pt idx="2">
                  <c:v>  Dallas </c:v>
                </c:pt>
                <c:pt idx="3">
                  <c:v>  San Diego </c:v>
                </c:pt>
                <c:pt idx="4">
                  <c:v>  San Antonio </c:v>
                </c:pt>
                <c:pt idx="5">
                  <c:v>  Phoenix </c:v>
                </c:pt>
                <c:pt idx="6">
                  <c:v>  Philadelphia</c:v>
                </c:pt>
                <c:pt idx="7">
                  <c:v>  Houston </c:v>
                </c:pt>
                <c:pt idx="8">
                  <c:v>  Chicago </c:v>
                </c:pt>
                <c:pt idx="9">
                  <c:v>  Los Angeles</c:v>
                </c:pt>
                <c:pt idx="10">
                  <c:v>  New York City</c:v>
                </c:pt>
              </c:strCache>
            </c:strRef>
          </c:cat>
          <c:val>
            <c:numRef>
              <c:f>Chart!$C$3:$C$13</c:f>
              <c:numCache>
                <c:formatCode>0%</c:formatCode>
                <c:ptCount val="11"/>
                <c:pt idx="0">
                  <c:v>0.13</c:v>
                </c:pt>
                <c:pt idx="1">
                  <c:v>0.39</c:v>
                </c:pt>
                <c:pt idx="2">
                  <c:v>0.24</c:v>
                </c:pt>
                <c:pt idx="3">
                  <c:v>0.28000000000000003</c:v>
                </c:pt>
                <c:pt idx="4">
                  <c:v>0.14000000000000001</c:v>
                </c:pt>
                <c:pt idx="5">
                  <c:v>0.2</c:v>
                </c:pt>
                <c:pt idx="6">
                  <c:v>0.13</c:v>
                </c:pt>
                <c:pt idx="7">
                  <c:v>0.28000000000000003</c:v>
                </c:pt>
                <c:pt idx="8">
                  <c:v>0.21</c:v>
                </c:pt>
                <c:pt idx="9">
                  <c:v>0.38</c:v>
                </c:pt>
                <c:pt idx="10">
                  <c:v>0.37</c:v>
                </c:pt>
              </c:numCache>
            </c:numRef>
          </c:val>
        </c:ser>
        <c:dLbls>
          <c:showLegendKey val="0"/>
          <c:showVal val="0"/>
          <c:showCatName val="0"/>
          <c:showSerName val="0"/>
          <c:showPercent val="0"/>
          <c:showBubbleSize val="0"/>
        </c:dLbls>
        <c:gapWidth val="10"/>
        <c:overlap val="100"/>
        <c:axId val="120423168"/>
        <c:axId val="120424704"/>
      </c:barChart>
      <c:catAx>
        <c:axId val="120423168"/>
        <c:scaling>
          <c:orientation val="minMax"/>
        </c:scaling>
        <c:delete val="0"/>
        <c:axPos val="l"/>
        <c:majorTickMark val="out"/>
        <c:minorTickMark val="none"/>
        <c:tickLblPos val="nextTo"/>
        <c:txPr>
          <a:bodyPr/>
          <a:lstStyle/>
          <a:p>
            <a:pPr>
              <a:defRPr sz="1200"/>
            </a:pPr>
            <a:endParaRPr lang="en-US"/>
          </a:p>
        </c:txPr>
        <c:crossAx val="120424704"/>
        <c:crosses val="autoZero"/>
        <c:auto val="1"/>
        <c:lblAlgn val="ctr"/>
        <c:lblOffset val="100"/>
        <c:noMultiLvlLbl val="0"/>
      </c:catAx>
      <c:valAx>
        <c:axId val="120424704"/>
        <c:scaling>
          <c:orientation val="minMax"/>
        </c:scaling>
        <c:delete val="1"/>
        <c:axPos val="b"/>
        <c:majorGridlines/>
        <c:numFmt formatCode="0%" sourceLinked="1"/>
        <c:majorTickMark val="out"/>
        <c:minorTickMark val="none"/>
        <c:tickLblPos val="nextTo"/>
        <c:crossAx val="120423168"/>
        <c:crosses val="autoZero"/>
        <c:crossBetween val="between"/>
      </c:valAx>
    </c:plotArea>
    <c:legend>
      <c:legendPos val="b"/>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Languages Spoken at Home</a:t>
            </a:r>
          </a:p>
        </c:rich>
      </c:tx>
      <c:layout>
        <c:manualLayout>
          <c:xMode val="edge"/>
          <c:yMode val="edge"/>
          <c:x val="0.31868379985266881"/>
          <c:y val="8.5653104925053538E-3"/>
        </c:manualLayout>
      </c:layout>
      <c:overlay val="0"/>
    </c:title>
    <c:autoTitleDeleted val="0"/>
    <c:plotArea>
      <c:layout/>
      <c:barChart>
        <c:barDir val="col"/>
        <c:grouping val="percentStacked"/>
        <c:varyColors val="0"/>
        <c:ser>
          <c:idx val="0"/>
          <c:order val="0"/>
          <c:tx>
            <c:strRef>
              <c:f>Sheet1!$B$3</c:f>
              <c:strCache>
                <c:ptCount val="1"/>
                <c:pt idx="0">
                  <c:v>English</c:v>
                </c:pt>
              </c:strCache>
            </c:strRef>
          </c:tx>
          <c:invertIfNegative val="0"/>
          <c:dPt>
            <c:idx val="3"/>
            <c:invertIfNegative val="0"/>
            <c:bubble3D val="0"/>
          </c:dPt>
          <c:dLbls>
            <c:txPr>
              <a:bodyPr/>
              <a:lstStyle/>
              <a:p>
                <a:pPr>
                  <a:defRPr sz="1200"/>
                </a:pPr>
                <a:endParaRPr lang="en-US"/>
              </a:p>
            </c:txPr>
            <c:showLegendKey val="0"/>
            <c:showVal val="1"/>
            <c:showCatName val="0"/>
            <c:showSerName val="0"/>
            <c:showPercent val="0"/>
            <c:showBubbleSize val="0"/>
            <c:showLeaderLines val="0"/>
          </c:dLbls>
          <c:cat>
            <c:strRef>
              <c:f>Sheet1!$A$4:$A$14</c:f>
              <c:strCache>
                <c:ptCount val="11"/>
                <c:pt idx="0">
                  <c:v>  New York City</c:v>
                </c:pt>
                <c:pt idx="1">
                  <c:v>  Los Angeles</c:v>
                </c:pt>
                <c:pt idx="2">
                  <c:v>  Chicago </c:v>
                </c:pt>
                <c:pt idx="3">
                  <c:v>  Houston </c:v>
                </c:pt>
                <c:pt idx="4">
                  <c:v>  Philadelphia</c:v>
                </c:pt>
                <c:pt idx="5">
                  <c:v>  Phoenix </c:v>
                </c:pt>
                <c:pt idx="6">
                  <c:v>  San Antonio </c:v>
                </c:pt>
                <c:pt idx="7">
                  <c:v>  San Diego </c:v>
                </c:pt>
                <c:pt idx="8">
                  <c:v>  Dallas </c:v>
                </c:pt>
                <c:pt idx="9">
                  <c:v>  San Jose </c:v>
                </c:pt>
                <c:pt idx="10">
                  <c:v>United States</c:v>
                </c:pt>
              </c:strCache>
            </c:strRef>
          </c:cat>
          <c:val>
            <c:numRef>
              <c:f>Sheet1!$B$4:$B$14</c:f>
              <c:numCache>
                <c:formatCode>0%</c:formatCode>
                <c:ptCount val="11"/>
                <c:pt idx="0">
                  <c:v>0.51</c:v>
                </c:pt>
                <c:pt idx="1">
                  <c:v>0.39800000000000002</c:v>
                </c:pt>
                <c:pt idx="2">
                  <c:v>0.64300000000000002</c:v>
                </c:pt>
                <c:pt idx="3">
                  <c:v>0.53300000000000003</c:v>
                </c:pt>
                <c:pt idx="4">
                  <c:v>0.78</c:v>
                </c:pt>
                <c:pt idx="5">
                  <c:v>0.63600000000000001</c:v>
                </c:pt>
                <c:pt idx="6">
                  <c:v>0.55500000000000005</c:v>
                </c:pt>
                <c:pt idx="7">
                  <c:v>0.59499999999999997</c:v>
                </c:pt>
                <c:pt idx="8">
                  <c:v>0.57599999999999996</c:v>
                </c:pt>
                <c:pt idx="9">
                  <c:v>0.43099999999999999</c:v>
                </c:pt>
                <c:pt idx="10">
                  <c:v>0.79200000000000004</c:v>
                </c:pt>
              </c:numCache>
            </c:numRef>
          </c:val>
        </c:ser>
        <c:ser>
          <c:idx val="1"/>
          <c:order val="1"/>
          <c:tx>
            <c:strRef>
              <c:f>Sheet1!$C$3</c:f>
              <c:strCache>
                <c:ptCount val="1"/>
                <c:pt idx="0">
                  <c:v>Spanish</c:v>
                </c:pt>
              </c:strCache>
            </c:strRef>
          </c:tx>
          <c:invertIfNegative val="0"/>
          <c:dPt>
            <c:idx val="3"/>
            <c:invertIfNegative val="0"/>
            <c:bubble3D val="0"/>
          </c:dPt>
          <c:dLbls>
            <c:txPr>
              <a:bodyPr/>
              <a:lstStyle/>
              <a:p>
                <a:pPr>
                  <a:defRPr sz="1200"/>
                </a:pPr>
                <a:endParaRPr lang="en-US"/>
              </a:p>
            </c:txPr>
            <c:showLegendKey val="0"/>
            <c:showVal val="1"/>
            <c:showCatName val="0"/>
            <c:showSerName val="0"/>
            <c:showPercent val="0"/>
            <c:showBubbleSize val="0"/>
            <c:showLeaderLines val="0"/>
          </c:dLbls>
          <c:cat>
            <c:strRef>
              <c:f>Sheet1!$A$4:$A$14</c:f>
              <c:strCache>
                <c:ptCount val="11"/>
                <c:pt idx="0">
                  <c:v>  New York City</c:v>
                </c:pt>
                <c:pt idx="1">
                  <c:v>  Los Angeles</c:v>
                </c:pt>
                <c:pt idx="2">
                  <c:v>  Chicago </c:v>
                </c:pt>
                <c:pt idx="3">
                  <c:v>  Houston </c:v>
                </c:pt>
                <c:pt idx="4">
                  <c:v>  Philadelphia</c:v>
                </c:pt>
                <c:pt idx="5">
                  <c:v>  Phoenix </c:v>
                </c:pt>
                <c:pt idx="6">
                  <c:v>  San Antonio </c:v>
                </c:pt>
                <c:pt idx="7">
                  <c:v>  San Diego </c:v>
                </c:pt>
                <c:pt idx="8">
                  <c:v>  Dallas </c:v>
                </c:pt>
                <c:pt idx="9">
                  <c:v>  San Jose </c:v>
                </c:pt>
                <c:pt idx="10">
                  <c:v>United States</c:v>
                </c:pt>
              </c:strCache>
            </c:strRef>
          </c:cat>
          <c:val>
            <c:numRef>
              <c:f>Sheet1!$C$4:$C$14</c:f>
              <c:numCache>
                <c:formatCode>0%</c:formatCode>
                <c:ptCount val="11"/>
                <c:pt idx="0">
                  <c:v>0.247</c:v>
                </c:pt>
                <c:pt idx="1">
                  <c:v>0.434</c:v>
                </c:pt>
                <c:pt idx="2">
                  <c:v>0.24399999999999999</c:v>
                </c:pt>
                <c:pt idx="3">
                  <c:v>0.376</c:v>
                </c:pt>
                <c:pt idx="4">
                  <c:v>0.10100000000000001</c:v>
                </c:pt>
                <c:pt idx="5">
                  <c:v>0.30399999999999999</c:v>
                </c:pt>
                <c:pt idx="6">
                  <c:v>0.40600000000000003</c:v>
                </c:pt>
                <c:pt idx="7">
                  <c:v>0.22600000000000001</c:v>
                </c:pt>
                <c:pt idx="8">
                  <c:v>0.373</c:v>
                </c:pt>
                <c:pt idx="9">
                  <c:v>0.24199999999999999</c:v>
                </c:pt>
                <c:pt idx="10">
                  <c:v>0.13</c:v>
                </c:pt>
              </c:numCache>
            </c:numRef>
          </c:val>
        </c:ser>
        <c:ser>
          <c:idx val="2"/>
          <c:order val="2"/>
          <c:tx>
            <c:strRef>
              <c:f>Sheet1!$D$3</c:f>
              <c:strCache>
                <c:ptCount val="1"/>
                <c:pt idx="0">
                  <c:v>Asian</c:v>
                </c:pt>
              </c:strCache>
            </c:strRef>
          </c:tx>
          <c:invertIfNegative val="0"/>
          <c:dPt>
            <c:idx val="3"/>
            <c:invertIfNegative val="0"/>
            <c:bubble3D val="0"/>
          </c:dPt>
          <c:dLbls>
            <c:txPr>
              <a:bodyPr/>
              <a:lstStyle/>
              <a:p>
                <a:pPr>
                  <a:defRPr sz="1200"/>
                </a:pPr>
                <a:endParaRPr lang="en-US"/>
              </a:p>
            </c:txPr>
            <c:showLegendKey val="0"/>
            <c:showVal val="1"/>
            <c:showCatName val="0"/>
            <c:showSerName val="0"/>
            <c:showPercent val="0"/>
            <c:showBubbleSize val="0"/>
            <c:showLeaderLines val="0"/>
          </c:dLbls>
          <c:cat>
            <c:strRef>
              <c:f>Sheet1!$A$4:$A$14</c:f>
              <c:strCache>
                <c:ptCount val="11"/>
                <c:pt idx="0">
                  <c:v>  New York City</c:v>
                </c:pt>
                <c:pt idx="1">
                  <c:v>  Los Angeles</c:v>
                </c:pt>
                <c:pt idx="2">
                  <c:v>  Chicago </c:v>
                </c:pt>
                <c:pt idx="3">
                  <c:v>  Houston </c:v>
                </c:pt>
                <c:pt idx="4">
                  <c:v>  Philadelphia</c:v>
                </c:pt>
                <c:pt idx="5">
                  <c:v>  Phoenix </c:v>
                </c:pt>
                <c:pt idx="6">
                  <c:v>  San Antonio </c:v>
                </c:pt>
                <c:pt idx="7">
                  <c:v>  San Diego </c:v>
                </c:pt>
                <c:pt idx="8">
                  <c:v>  Dallas </c:v>
                </c:pt>
                <c:pt idx="9">
                  <c:v>  San Jose </c:v>
                </c:pt>
                <c:pt idx="10">
                  <c:v>United States</c:v>
                </c:pt>
              </c:strCache>
            </c:strRef>
          </c:cat>
          <c:val>
            <c:numRef>
              <c:f>Sheet1!$D$4:$D$14</c:f>
              <c:numCache>
                <c:formatCode>0%</c:formatCode>
                <c:ptCount val="11"/>
                <c:pt idx="0">
                  <c:v>8.5000000000000006E-2</c:v>
                </c:pt>
                <c:pt idx="1">
                  <c:v>8.4000000000000005E-2</c:v>
                </c:pt>
                <c:pt idx="2">
                  <c:v>3.9E-2</c:v>
                </c:pt>
                <c:pt idx="3">
                  <c:v>4.2000000000000003E-2</c:v>
                </c:pt>
                <c:pt idx="4">
                  <c:v>5.3999999999999999E-2</c:v>
                </c:pt>
                <c:pt idx="5">
                  <c:v>1.7999999999999999E-2</c:v>
                </c:pt>
                <c:pt idx="6">
                  <c:v>1.7999999999999999E-2</c:v>
                </c:pt>
                <c:pt idx="7">
                  <c:v>0.123</c:v>
                </c:pt>
                <c:pt idx="8">
                  <c:v>2.1999999999999999E-2</c:v>
                </c:pt>
                <c:pt idx="9">
                  <c:v>0.249</c:v>
                </c:pt>
                <c:pt idx="10">
                  <c:v>3.3000000000000002E-2</c:v>
                </c:pt>
              </c:numCache>
            </c:numRef>
          </c:val>
        </c:ser>
        <c:ser>
          <c:idx val="3"/>
          <c:order val="3"/>
          <c:tx>
            <c:strRef>
              <c:f>Sheet1!$E$3</c:f>
              <c:strCache>
                <c:ptCount val="1"/>
                <c:pt idx="0">
                  <c:v>Other</c:v>
                </c:pt>
              </c:strCache>
            </c:strRef>
          </c:tx>
          <c:invertIfNegative val="0"/>
          <c:dPt>
            <c:idx val="3"/>
            <c:invertIfNegative val="0"/>
            <c:bubble3D val="0"/>
          </c:dPt>
          <c:dLbls>
            <c:dLbl>
              <c:idx val="0"/>
              <c:layout>
                <c:manualLayout>
                  <c:x val="0"/>
                  <c:y val="-7.5955410077663932E-2"/>
                </c:manualLayout>
              </c:layout>
              <c:dLblPos val="ctr"/>
              <c:showLegendKey val="0"/>
              <c:showVal val="1"/>
              <c:showCatName val="0"/>
              <c:showSerName val="0"/>
              <c:showPercent val="0"/>
              <c:showBubbleSize val="0"/>
            </c:dLbl>
            <c:dLbl>
              <c:idx val="1"/>
              <c:layout>
                <c:manualLayout>
                  <c:x val="1.7218973139079814E-3"/>
                  <c:y val="-5.1903855788175406E-2"/>
                </c:manualLayout>
              </c:layout>
              <c:dLblPos val="ctr"/>
              <c:showLegendKey val="0"/>
              <c:showVal val="1"/>
              <c:showCatName val="0"/>
              <c:showSerName val="0"/>
              <c:showPercent val="0"/>
              <c:showBubbleSize val="0"/>
            </c:dLbl>
            <c:dLbl>
              <c:idx val="2"/>
              <c:layout>
                <c:manualLayout>
                  <c:x val="0"/>
                  <c:y val="-4.5458670974090308E-2"/>
                </c:manualLayout>
              </c:layout>
              <c:dLblPos val="ctr"/>
              <c:showLegendKey val="0"/>
              <c:showVal val="1"/>
              <c:showCatName val="0"/>
              <c:showSerName val="0"/>
              <c:showPercent val="0"/>
              <c:showBubbleSize val="0"/>
            </c:dLbl>
            <c:dLbl>
              <c:idx val="3"/>
              <c:layout>
                <c:manualLayout>
                  <c:x val="0"/>
                  <c:y val="-3.6924190354605466E-2"/>
                </c:manualLayout>
              </c:layout>
              <c:dLblPos val="ctr"/>
              <c:showLegendKey val="0"/>
              <c:showVal val="1"/>
              <c:showCatName val="0"/>
              <c:showSerName val="0"/>
              <c:showPercent val="0"/>
              <c:showBubbleSize val="0"/>
            </c:dLbl>
            <c:dLbl>
              <c:idx val="4"/>
              <c:layout>
                <c:manualLayout>
                  <c:x val="0"/>
                  <c:y val="-4.2501410375418339E-2"/>
                </c:manualLayout>
              </c:layout>
              <c:dLblPos val="ctr"/>
              <c:showLegendKey val="0"/>
              <c:showVal val="1"/>
              <c:showCatName val="0"/>
              <c:showSerName val="0"/>
              <c:showPercent val="0"/>
              <c:showBubbleSize val="0"/>
            </c:dLbl>
            <c:dLbl>
              <c:idx val="5"/>
              <c:layout>
                <c:manualLayout>
                  <c:x val="6.3185141519988726E-17"/>
                  <c:y val="-3.4618816543310324E-2"/>
                </c:manualLayout>
              </c:layout>
              <c:dLblPos val="ctr"/>
              <c:showLegendKey val="0"/>
              <c:showVal val="1"/>
              <c:showCatName val="0"/>
              <c:showSerName val="0"/>
              <c:showPercent val="0"/>
              <c:showBubbleSize val="0"/>
            </c:dLbl>
            <c:dLbl>
              <c:idx val="6"/>
              <c:layout>
                <c:manualLayout>
                  <c:x val="0"/>
                  <c:y val="-2.8025002416180996E-2"/>
                </c:manualLayout>
              </c:layout>
              <c:dLblPos val="ctr"/>
              <c:showLegendKey val="0"/>
              <c:showVal val="1"/>
              <c:showCatName val="0"/>
              <c:showSerName val="0"/>
              <c:showPercent val="0"/>
              <c:showBubbleSize val="0"/>
            </c:dLbl>
            <c:dLbl>
              <c:idx val="7"/>
              <c:layout>
                <c:manualLayout>
                  <c:x val="0"/>
                  <c:y val="-3.954040866049173E-2"/>
                </c:manualLayout>
              </c:layout>
              <c:dLblPos val="ctr"/>
              <c:showLegendKey val="0"/>
              <c:showVal val="1"/>
              <c:showCatName val="0"/>
              <c:showSerName val="0"/>
              <c:showPercent val="0"/>
              <c:showBubbleSize val="0"/>
            </c:dLbl>
            <c:dLbl>
              <c:idx val="8"/>
              <c:layout>
                <c:manualLayout>
                  <c:x val="0"/>
                  <c:y val="-3.0976339407125374E-2"/>
                </c:manualLayout>
              </c:layout>
              <c:dLblPos val="ctr"/>
              <c:showLegendKey val="0"/>
              <c:showVal val="1"/>
              <c:showCatName val="0"/>
              <c:showSerName val="0"/>
              <c:showPercent val="0"/>
              <c:showBubbleSize val="0"/>
            </c:dLbl>
            <c:dLbl>
              <c:idx val="9"/>
              <c:layout>
                <c:manualLayout>
                  <c:x val="0"/>
                  <c:y val="-4.6474960498250235E-2"/>
                </c:manualLayout>
              </c:layout>
              <c:dLblPos val="ctr"/>
              <c:showLegendKey val="0"/>
              <c:showVal val="1"/>
              <c:showCatName val="0"/>
              <c:showSerName val="0"/>
              <c:showPercent val="0"/>
              <c:showBubbleSize val="0"/>
            </c:dLbl>
            <c:dLbl>
              <c:idx val="10"/>
              <c:layout>
                <c:manualLayout>
                  <c:x val="0"/>
                  <c:y val="-3.33806080684712E-2"/>
                </c:manualLayout>
              </c:layout>
              <c:dLblPos val="ctr"/>
              <c:showLegendKey val="0"/>
              <c:showVal val="1"/>
              <c:showCatName val="0"/>
              <c:showSerName val="0"/>
              <c:showPercent val="0"/>
              <c:showBubbleSize val="0"/>
            </c:dLbl>
            <c:txPr>
              <a:bodyPr/>
              <a:lstStyle/>
              <a:p>
                <a:pPr>
                  <a:defRPr sz="1200"/>
                </a:pPr>
                <a:endParaRPr lang="en-US"/>
              </a:p>
            </c:txPr>
            <c:dLblPos val="inEnd"/>
            <c:showLegendKey val="0"/>
            <c:showVal val="1"/>
            <c:showCatName val="0"/>
            <c:showSerName val="0"/>
            <c:showPercent val="0"/>
            <c:showBubbleSize val="0"/>
            <c:showLeaderLines val="0"/>
          </c:dLbls>
          <c:cat>
            <c:strRef>
              <c:f>Sheet1!$A$4:$A$14</c:f>
              <c:strCache>
                <c:ptCount val="11"/>
                <c:pt idx="0">
                  <c:v>  New York City</c:v>
                </c:pt>
                <c:pt idx="1">
                  <c:v>  Los Angeles</c:v>
                </c:pt>
                <c:pt idx="2">
                  <c:v>  Chicago </c:v>
                </c:pt>
                <c:pt idx="3">
                  <c:v>  Houston </c:v>
                </c:pt>
                <c:pt idx="4">
                  <c:v>  Philadelphia</c:v>
                </c:pt>
                <c:pt idx="5">
                  <c:v>  Phoenix </c:v>
                </c:pt>
                <c:pt idx="6">
                  <c:v>  San Antonio </c:v>
                </c:pt>
                <c:pt idx="7">
                  <c:v>  San Diego </c:v>
                </c:pt>
                <c:pt idx="8">
                  <c:v>  Dallas </c:v>
                </c:pt>
                <c:pt idx="9">
                  <c:v>  San Jose </c:v>
                </c:pt>
                <c:pt idx="10">
                  <c:v>United States</c:v>
                </c:pt>
              </c:strCache>
            </c:strRef>
          </c:cat>
          <c:val>
            <c:numRef>
              <c:f>Sheet1!$E$4:$E$14</c:f>
              <c:numCache>
                <c:formatCode>0%</c:formatCode>
                <c:ptCount val="11"/>
                <c:pt idx="0">
                  <c:v>0.158</c:v>
                </c:pt>
                <c:pt idx="1">
                  <c:v>8.4999999999999992E-2</c:v>
                </c:pt>
                <c:pt idx="2">
                  <c:v>7.3999999999999996E-2</c:v>
                </c:pt>
                <c:pt idx="3">
                  <c:v>4.8000000000000001E-2</c:v>
                </c:pt>
                <c:pt idx="4">
                  <c:v>6.5000000000000002E-2</c:v>
                </c:pt>
                <c:pt idx="5">
                  <c:v>4.1000000000000002E-2</c:v>
                </c:pt>
                <c:pt idx="6">
                  <c:v>2.1000000000000001E-2</c:v>
                </c:pt>
                <c:pt idx="7">
                  <c:v>5.6000000000000001E-2</c:v>
                </c:pt>
                <c:pt idx="8">
                  <c:v>0.03</c:v>
                </c:pt>
                <c:pt idx="9">
                  <c:v>7.6999999999999999E-2</c:v>
                </c:pt>
                <c:pt idx="10">
                  <c:v>4.5999999999999999E-2</c:v>
                </c:pt>
              </c:numCache>
            </c:numRef>
          </c:val>
        </c:ser>
        <c:dLbls>
          <c:showLegendKey val="0"/>
          <c:showVal val="0"/>
          <c:showCatName val="0"/>
          <c:showSerName val="0"/>
          <c:showPercent val="0"/>
          <c:showBubbleSize val="0"/>
        </c:dLbls>
        <c:gapWidth val="10"/>
        <c:overlap val="100"/>
        <c:axId val="120747136"/>
        <c:axId val="120748672"/>
      </c:barChart>
      <c:catAx>
        <c:axId val="120747136"/>
        <c:scaling>
          <c:orientation val="minMax"/>
        </c:scaling>
        <c:delete val="0"/>
        <c:axPos val="b"/>
        <c:majorTickMark val="none"/>
        <c:minorTickMark val="none"/>
        <c:tickLblPos val="nextTo"/>
        <c:txPr>
          <a:bodyPr/>
          <a:lstStyle/>
          <a:p>
            <a:pPr>
              <a:defRPr sz="1400"/>
            </a:pPr>
            <a:endParaRPr lang="en-US"/>
          </a:p>
        </c:txPr>
        <c:crossAx val="120748672"/>
        <c:crosses val="autoZero"/>
        <c:auto val="1"/>
        <c:lblAlgn val="ctr"/>
        <c:lblOffset val="100"/>
        <c:noMultiLvlLbl val="0"/>
      </c:catAx>
      <c:valAx>
        <c:axId val="120748672"/>
        <c:scaling>
          <c:orientation val="minMax"/>
        </c:scaling>
        <c:delete val="0"/>
        <c:axPos val="l"/>
        <c:majorGridlines/>
        <c:numFmt formatCode="0%" sourceLinked="1"/>
        <c:majorTickMark val="none"/>
        <c:minorTickMark val="none"/>
        <c:tickLblPos val="nextTo"/>
        <c:txPr>
          <a:bodyPr/>
          <a:lstStyle/>
          <a:p>
            <a:pPr>
              <a:defRPr sz="1200"/>
            </a:pPr>
            <a:endParaRPr lang="en-US"/>
          </a:p>
        </c:txPr>
        <c:crossAx val="120747136"/>
        <c:crosses val="autoZero"/>
        <c:crossBetween val="between"/>
      </c:valAx>
    </c:plotArea>
    <c:legend>
      <c:legendPos val="r"/>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sz="1600">
                <a:solidFill>
                  <a:schemeClr val="accent2">
                    <a:lumMod val="75000"/>
                  </a:schemeClr>
                </a:solidFill>
              </a:defRPr>
            </a:pPr>
            <a:r>
              <a:rPr lang="en-US" sz="1600">
                <a:solidFill>
                  <a:schemeClr val="accent2">
                    <a:lumMod val="75000"/>
                  </a:schemeClr>
                </a:solidFill>
              </a:rPr>
              <a:t>Single Family Permits 2005 - 2015</a:t>
            </a:r>
          </a:p>
          <a:p>
            <a:pPr>
              <a:defRPr sz="1600">
                <a:solidFill>
                  <a:schemeClr val="accent2">
                    <a:lumMod val="75000"/>
                  </a:schemeClr>
                </a:solidFill>
              </a:defRPr>
            </a:pPr>
            <a:r>
              <a:rPr lang="en-US" sz="1600">
                <a:solidFill>
                  <a:schemeClr val="accent2">
                    <a:lumMod val="75000"/>
                  </a:schemeClr>
                </a:solidFill>
              </a:rPr>
              <a:t>City of Houston</a:t>
            </a:r>
          </a:p>
        </c:rich>
      </c:tx>
      <c:layout>
        <c:manualLayout>
          <c:xMode val="edge"/>
          <c:yMode val="edge"/>
          <c:x val="0.29917256998393593"/>
          <c:y val="2.6396519088534163E-2"/>
        </c:manualLayout>
      </c:layout>
      <c:overlay val="0"/>
    </c:title>
    <c:autoTitleDeleted val="0"/>
    <c:plotArea>
      <c:layout/>
      <c:barChart>
        <c:barDir val="col"/>
        <c:grouping val="clustered"/>
        <c:varyColors val="0"/>
        <c:ser>
          <c:idx val="1"/>
          <c:order val="0"/>
          <c:tx>
            <c:strRef>
              <c:f>Sheet1!$B$7</c:f>
              <c:strCache>
                <c:ptCount val="1"/>
                <c:pt idx="0">
                  <c:v>Single Family
</c:v>
                </c:pt>
              </c:strCache>
            </c:strRef>
          </c:tx>
          <c:invertIfNegative val="0"/>
          <c:dLbls>
            <c:txPr>
              <a:bodyPr/>
              <a:lstStyle/>
              <a:p>
                <a:pPr>
                  <a:defRPr sz="1200" b="1">
                    <a:solidFill>
                      <a:schemeClr val="accent2"/>
                    </a:solidFill>
                  </a:defRPr>
                </a:pPr>
                <a:endParaRPr lang="en-US"/>
              </a:p>
            </c:txPr>
            <c:dLblPos val="inEnd"/>
            <c:showLegendKey val="0"/>
            <c:showVal val="1"/>
            <c:showCatName val="0"/>
            <c:showSerName val="0"/>
            <c:showPercent val="0"/>
            <c:showBubbleSize val="0"/>
            <c:showLeaderLines val="0"/>
          </c:dLbls>
          <c:cat>
            <c:numRef>
              <c:f>Sheet1!$A$8:$A$18</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Sheet1!$B$8:$B$18</c:f>
              <c:numCache>
                <c:formatCode>#,##0</c:formatCode>
                <c:ptCount val="11"/>
                <c:pt idx="0">
                  <c:v>8421</c:v>
                </c:pt>
                <c:pt idx="1">
                  <c:v>8002</c:v>
                </c:pt>
                <c:pt idx="2">
                  <c:v>7335</c:v>
                </c:pt>
                <c:pt idx="3">
                  <c:v>3842</c:v>
                </c:pt>
                <c:pt idx="4">
                  <c:v>2897</c:v>
                </c:pt>
                <c:pt idx="5">
                  <c:v>2780</c:v>
                </c:pt>
                <c:pt idx="6">
                  <c:v>2758</c:v>
                </c:pt>
                <c:pt idx="7">
                  <c:v>3630</c:v>
                </c:pt>
                <c:pt idx="8">
                  <c:v>5334</c:v>
                </c:pt>
                <c:pt idx="9">
                  <c:v>5452</c:v>
                </c:pt>
                <c:pt idx="10">
                  <c:v>5160</c:v>
                </c:pt>
              </c:numCache>
            </c:numRef>
          </c:val>
        </c:ser>
        <c:dLbls>
          <c:showLegendKey val="0"/>
          <c:showVal val="0"/>
          <c:showCatName val="0"/>
          <c:showSerName val="0"/>
          <c:showPercent val="0"/>
          <c:showBubbleSize val="0"/>
        </c:dLbls>
        <c:gapWidth val="10"/>
        <c:axId val="41389440"/>
        <c:axId val="41424000"/>
      </c:barChart>
      <c:catAx>
        <c:axId val="41389440"/>
        <c:scaling>
          <c:orientation val="minMax"/>
        </c:scaling>
        <c:delete val="0"/>
        <c:axPos val="b"/>
        <c:numFmt formatCode="General" sourceLinked="1"/>
        <c:majorTickMark val="out"/>
        <c:minorTickMark val="none"/>
        <c:tickLblPos val="nextTo"/>
        <c:txPr>
          <a:bodyPr/>
          <a:lstStyle/>
          <a:p>
            <a:pPr>
              <a:defRPr sz="1200"/>
            </a:pPr>
            <a:endParaRPr lang="en-US"/>
          </a:p>
        </c:txPr>
        <c:crossAx val="41424000"/>
        <c:crosses val="autoZero"/>
        <c:auto val="1"/>
        <c:lblAlgn val="ctr"/>
        <c:lblOffset val="100"/>
        <c:noMultiLvlLbl val="0"/>
      </c:catAx>
      <c:valAx>
        <c:axId val="41424000"/>
        <c:scaling>
          <c:orientation val="minMax"/>
        </c:scaling>
        <c:delete val="1"/>
        <c:axPos val="l"/>
        <c:numFmt formatCode="#,##0" sourceLinked="1"/>
        <c:majorTickMark val="out"/>
        <c:minorTickMark val="none"/>
        <c:tickLblPos val="nextTo"/>
        <c:crossAx val="41389440"/>
        <c:crosses val="autoZero"/>
        <c:crossBetween val="between"/>
        <c:majorUnit val="2000"/>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sz="1400">
                <a:solidFill>
                  <a:schemeClr val="accent2">
                    <a:lumMod val="75000"/>
                  </a:schemeClr>
                </a:solidFill>
              </a:defRPr>
            </a:pPr>
            <a:r>
              <a:rPr lang="en-US" sz="1400">
                <a:solidFill>
                  <a:schemeClr val="accent2">
                    <a:lumMod val="75000"/>
                  </a:schemeClr>
                </a:solidFill>
              </a:rPr>
              <a:t>Multi-Family Permits 2005 - 2015</a:t>
            </a:r>
          </a:p>
          <a:p>
            <a:pPr>
              <a:defRPr sz="1400">
                <a:solidFill>
                  <a:schemeClr val="accent2">
                    <a:lumMod val="75000"/>
                  </a:schemeClr>
                </a:solidFill>
              </a:defRPr>
            </a:pPr>
            <a:r>
              <a:rPr lang="en-US" sz="1400">
                <a:solidFill>
                  <a:schemeClr val="accent2">
                    <a:lumMod val="75000"/>
                  </a:schemeClr>
                </a:solidFill>
              </a:rPr>
              <a:t>City of Houston</a:t>
            </a:r>
          </a:p>
        </c:rich>
      </c:tx>
      <c:layout>
        <c:manualLayout>
          <c:xMode val="edge"/>
          <c:yMode val="edge"/>
          <c:x val="0.29025395236966617"/>
          <c:y val="1.4544801859465056E-2"/>
        </c:manualLayout>
      </c:layout>
      <c:overlay val="0"/>
    </c:title>
    <c:autoTitleDeleted val="0"/>
    <c:plotArea>
      <c:layout/>
      <c:barChart>
        <c:barDir val="col"/>
        <c:grouping val="clustered"/>
        <c:varyColors val="0"/>
        <c:ser>
          <c:idx val="0"/>
          <c:order val="0"/>
          <c:tx>
            <c:strRef>
              <c:f>Sheet1!$B$22</c:f>
              <c:strCache>
                <c:ptCount val="1"/>
                <c:pt idx="0">
                  <c:v>Multi-Family
</c:v>
                </c:pt>
              </c:strCache>
            </c:strRef>
          </c:tx>
          <c:invertIfNegative val="0"/>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numRef>
              <c:f>Sheet1!$A$23:$A$33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Sheet1!$B$23:$B$33</c:f>
              <c:numCache>
                <c:formatCode>#,##0</c:formatCode>
                <c:ptCount val="11"/>
                <c:pt idx="0">
                  <c:v>5210</c:v>
                </c:pt>
                <c:pt idx="1">
                  <c:v>9163</c:v>
                </c:pt>
                <c:pt idx="2">
                  <c:v>9170</c:v>
                </c:pt>
                <c:pt idx="3">
                  <c:v>5968</c:v>
                </c:pt>
                <c:pt idx="4">
                  <c:v>1718</c:v>
                </c:pt>
                <c:pt idx="5">
                  <c:v>2390</c:v>
                </c:pt>
                <c:pt idx="6">
                  <c:v>4867</c:v>
                </c:pt>
                <c:pt idx="7">
                  <c:v>7408</c:v>
                </c:pt>
                <c:pt idx="8">
                  <c:v>9564</c:v>
                </c:pt>
                <c:pt idx="9">
                  <c:v>14111</c:v>
                </c:pt>
                <c:pt idx="10">
                  <c:v>11037</c:v>
                </c:pt>
              </c:numCache>
            </c:numRef>
          </c:val>
        </c:ser>
        <c:dLbls>
          <c:showLegendKey val="0"/>
          <c:showVal val="0"/>
          <c:showCatName val="0"/>
          <c:showSerName val="0"/>
          <c:showPercent val="0"/>
          <c:showBubbleSize val="0"/>
        </c:dLbls>
        <c:gapWidth val="10"/>
        <c:axId val="41491456"/>
        <c:axId val="41501440"/>
      </c:barChart>
      <c:catAx>
        <c:axId val="41491456"/>
        <c:scaling>
          <c:orientation val="minMax"/>
        </c:scaling>
        <c:delete val="0"/>
        <c:axPos val="b"/>
        <c:numFmt formatCode="General" sourceLinked="1"/>
        <c:majorTickMark val="out"/>
        <c:minorTickMark val="none"/>
        <c:tickLblPos val="nextTo"/>
        <c:txPr>
          <a:bodyPr/>
          <a:lstStyle/>
          <a:p>
            <a:pPr>
              <a:defRPr sz="1200"/>
            </a:pPr>
            <a:endParaRPr lang="en-US"/>
          </a:p>
        </c:txPr>
        <c:crossAx val="41501440"/>
        <c:crosses val="autoZero"/>
        <c:auto val="1"/>
        <c:lblAlgn val="ctr"/>
        <c:lblOffset val="100"/>
        <c:noMultiLvlLbl val="0"/>
      </c:catAx>
      <c:valAx>
        <c:axId val="41501440"/>
        <c:scaling>
          <c:orientation val="minMax"/>
        </c:scaling>
        <c:delete val="1"/>
        <c:axPos val="l"/>
        <c:numFmt formatCode="#,##0" sourceLinked="1"/>
        <c:majorTickMark val="out"/>
        <c:minorTickMark val="none"/>
        <c:tickLblPos val="nextTo"/>
        <c:crossAx val="41491456"/>
        <c:crosses val="autoZero"/>
        <c:crossBetween val="between"/>
        <c:majorUnit val="2000"/>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1F6D3553-08AF-4F52-ACC8-917AB90D238B}" type="datetimeFigureOut">
              <a:rPr lang="en-US" smtClean="0"/>
              <a:t>5/16/2016</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365B838B-F638-4F3F-A60F-A094B6FCEE04}" type="slidenum">
              <a:rPr lang="en-US" smtClean="0"/>
              <a:t>‹#›</a:t>
            </a:fld>
            <a:endParaRPr lang="en-US"/>
          </a:p>
        </p:txBody>
      </p:sp>
    </p:spTree>
    <p:extLst>
      <p:ext uri="{BB962C8B-B14F-4D97-AF65-F5344CB8AC3E}">
        <p14:creationId xmlns:p14="http://schemas.microsoft.com/office/powerpoint/2010/main" val="36335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E656FB0A-5AD9-4B64-8A00-F19E84E9F2B0}" type="datetimeFigureOut">
              <a:rPr lang="en-US" smtClean="0"/>
              <a:t>5/16/2016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FDA7393-BDB2-40E8-9169-1E9B2E4E55C1}" type="slidenum">
              <a:rPr lang="en-US" smtClean="0"/>
              <a:t>‹#›</a:t>
            </a:fld>
            <a:endParaRPr lang="en-US"/>
          </a:p>
        </p:txBody>
      </p:sp>
    </p:spTree>
    <p:extLst>
      <p:ext uri="{BB962C8B-B14F-4D97-AF65-F5344CB8AC3E}">
        <p14:creationId xmlns:p14="http://schemas.microsoft.com/office/powerpoint/2010/main" val="128618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a:t>
            </a:fld>
            <a:endParaRPr lang="en-US"/>
          </a:p>
        </p:txBody>
      </p:sp>
    </p:spTree>
    <p:extLst>
      <p:ext uri="{BB962C8B-B14F-4D97-AF65-F5344CB8AC3E}">
        <p14:creationId xmlns:p14="http://schemas.microsoft.com/office/powerpoint/2010/main" val="228490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10</a:t>
            </a:fld>
            <a:endParaRPr lang="en-US"/>
          </a:p>
        </p:txBody>
      </p:sp>
    </p:spTree>
    <p:extLst>
      <p:ext uri="{BB962C8B-B14F-4D97-AF65-F5344CB8AC3E}">
        <p14:creationId xmlns:p14="http://schemas.microsoft.com/office/powerpoint/2010/main" val="38184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11</a:t>
            </a:fld>
            <a:endParaRPr lang="en-US"/>
          </a:p>
        </p:txBody>
      </p:sp>
    </p:spTree>
    <p:extLst>
      <p:ext uri="{BB962C8B-B14F-4D97-AF65-F5344CB8AC3E}">
        <p14:creationId xmlns:p14="http://schemas.microsoft.com/office/powerpoint/2010/main" val="411817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12</a:t>
            </a:fld>
            <a:endParaRPr lang="en-US"/>
          </a:p>
        </p:txBody>
      </p:sp>
    </p:spTree>
    <p:extLst>
      <p:ext uri="{BB962C8B-B14F-4D97-AF65-F5344CB8AC3E}">
        <p14:creationId xmlns:p14="http://schemas.microsoft.com/office/powerpoint/2010/main" val="355092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13</a:t>
            </a:fld>
            <a:endParaRPr lang="en-US"/>
          </a:p>
        </p:txBody>
      </p:sp>
    </p:spTree>
    <p:extLst>
      <p:ext uri="{BB962C8B-B14F-4D97-AF65-F5344CB8AC3E}">
        <p14:creationId xmlns:p14="http://schemas.microsoft.com/office/powerpoint/2010/main" val="422476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14</a:t>
            </a:fld>
            <a:endParaRPr lang="en-US"/>
          </a:p>
        </p:txBody>
      </p:sp>
    </p:spTree>
    <p:extLst>
      <p:ext uri="{BB962C8B-B14F-4D97-AF65-F5344CB8AC3E}">
        <p14:creationId xmlns:p14="http://schemas.microsoft.com/office/powerpoint/2010/main" val="361044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15</a:t>
            </a:fld>
            <a:endParaRPr lang="en-US"/>
          </a:p>
        </p:txBody>
      </p:sp>
    </p:spTree>
    <p:extLst>
      <p:ext uri="{BB962C8B-B14F-4D97-AF65-F5344CB8AC3E}">
        <p14:creationId xmlns:p14="http://schemas.microsoft.com/office/powerpoint/2010/main" val="2002230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16</a:t>
            </a:fld>
            <a:endParaRPr lang="en-US"/>
          </a:p>
        </p:txBody>
      </p:sp>
    </p:spTree>
    <p:extLst>
      <p:ext uri="{BB962C8B-B14F-4D97-AF65-F5344CB8AC3E}">
        <p14:creationId xmlns:p14="http://schemas.microsoft.com/office/powerpoint/2010/main" val="51429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17</a:t>
            </a:fld>
            <a:endParaRPr lang="en-US"/>
          </a:p>
        </p:txBody>
      </p:sp>
    </p:spTree>
    <p:extLst>
      <p:ext uri="{BB962C8B-B14F-4D97-AF65-F5344CB8AC3E}">
        <p14:creationId xmlns:p14="http://schemas.microsoft.com/office/powerpoint/2010/main" val="154327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18</a:t>
            </a:fld>
            <a:endParaRPr lang="en-US"/>
          </a:p>
        </p:txBody>
      </p:sp>
    </p:spTree>
    <p:extLst>
      <p:ext uri="{BB962C8B-B14F-4D97-AF65-F5344CB8AC3E}">
        <p14:creationId xmlns:p14="http://schemas.microsoft.com/office/powerpoint/2010/main" val="1585101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19</a:t>
            </a:fld>
            <a:endParaRPr lang="en-US"/>
          </a:p>
        </p:txBody>
      </p:sp>
    </p:spTree>
    <p:extLst>
      <p:ext uri="{BB962C8B-B14F-4D97-AF65-F5344CB8AC3E}">
        <p14:creationId xmlns:p14="http://schemas.microsoft.com/office/powerpoint/2010/main" val="48012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A7393-BDB2-40E8-9169-1E9B2E4E55C1}" type="slidenum">
              <a:rPr lang="en-US" smtClean="0"/>
              <a:t>2</a:t>
            </a:fld>
            <a:endParaRPr lang="en-US"/>
          </a:p>
        </p:txBody>
      </p:sp>
    </p:spTree>
    <p:extLst>
      <p:ext uri="{BB962C8B-B14F-4D97-AF65-F5344CB8AC3E}">
        <p14:creationId xmlns:p14="http://schemas.microsoft.com/office/powerpoint/2010/main" val="2795531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20</a:t>
            </a:fld>
            <a:endParaRPr lang="en-US"/>
          </a:p>
        </p:txBody>
      </p:sp>
    </p:spTree>
    <p:extLst>
      <p:ext uri="{BB962C8B-B14F-4D97-AF65-F5344CB8AC3E}">
        <p14:creationId xmlns:p14="http://schemas.microsoft.com/office/powerpoint/2010/main" val="423843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21</a:t>
            </a:fld>
            <a:endParaRPr lang="en-US"/>
          </a:p>
        </p:txBody>
      </p:sp>
    </p:spTree>
    <p:extLst>
      <p:ext uri="{BB962C8B-B14F-4D97-AF65-F5344CB8AC3E}">
        <p14:creationId xmlns:p14="http://schemas.microsoft.com/office/powerpoint/2010/main" val="250350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22</a:t>
            </a:fld>
            <a:endParaRPr lang="en-US"/>
          </a:p>
        </p:txBody>
      </p:sp>
    </p:spTree>
    <p:extLst>
      <p:ext uri="{BB962C8B-B14F-4D97-AF65-F5344CB8AC3E}">
        <p14:creationId xmlns:p14="http://schemas.microsoft.com/office/powerpoint/2010/main" val="3527831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23</a:t>
            </a:fld>
            <a:endParaRPr lang="en-US"/>
          </a:p>
        </p:txBody>
      </p:sp>
    </p:spTree>
    <p:extLst>
      <p:ext uri="{BB962C8B-B14F-4D97-AF65-F5344CB8AC3E}">
        <p14:creationId xmlns:p14="http://schemas.microsoft.com/office/powerpoint/2010/main" val="372202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24</a:t>
            </a:fld>
            <a:endParaRPr lang="en-US"/>
          </a:p>
        </p:txBody>
      </p:sp>
    </p:spTree>
    <p:extLst>
      <p:ext uri="{BB962C8B-B14F-4D97-AF65-F5344CB8AC3E}">
        <p14:creationId xmlns:p14="http://schemas.microsoft.com/office/powerpoint/2010/main" val="106571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25</a:t>
            </a:fld>
            <a:endParaRPr lang="en-US"/>
          </a:p>
        </p:txBody>
      </p:sp>
    </p:spTree>
    <p:extLst>
      <p:ext uri="{BB962C8B-B14F-4D97-AF65-F5344CB8AC3E}">
        <p14:creationId xmlns:p14="http://schemas.microsoft.com/office/powerpoint/2010/main" val="367740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26</a:t>
            </a:fld>
            <a:endParaRPr lang="en-US"/>
          </a:p>
        </p:txBody>
      </p:sp>
    </p:spTree>
    <p:extLst>
      <p:ext uri="{BB962C8B-B14F-4D97-AF65-F5344CB8AC3E}">
        <p14:creationId xmlns:p14="http://schemas.microsoft.com/office/powerpoint/2010/main" val="192751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27</a:t>
            </a:fld>
            <a:endParaRPr lang="en-US"/>
          </a:p>
        </p:txBody>
      </p:sp>
    </p:spTree>
    <p:extLst>
      <p:ext uri="{BB962C8B-B14F-4D97-AF65-F5344CB8AC3E}">
        <p14:creationId xmlns:p14="http://schemas.microsoft.com/office/powerpoint/2010/main" val="4708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28</a:t>
            </a:fld>
            <a:endParaRPr lang="en-US"/>
          </a:p>
        </p:txBody>
      </p:sp>
    </p:spTree>
    <p:extLst>
      <p:ext uri="{BB962C8B-B14F-4D97-AF65-F5344CB8AC3E}">
        <p14:creationId xmlns:p14="http://schemas.microsoft.com/office/powerpoint/2010/main" val="411153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29</a:t>
            </a:fld>
            <a:endParaRPr lang="en-US"/>
          </a:p>
        </p:txBody>
      </p:sp>
    </p:spTree>
    <p:extLst>
      <p:ext uri="{BB962C8B-B14F-4D97-AF65-F5344CB8AC3E}">
        <p14:creationId xmlns:p14="http://schemas.microsoft.com/office/powerpoint/2010/main" val="172959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a:t>
            </a:fld>
            <a:endParaRPr lang="en-US"/>
          </a:p>
        </p:txBody>
      </p:sp>
    </p:spTree>
    <p:extLst>
      <p:ext uri="{BB962C8B-B14F-4D97-AF65-F5344CB8AC3E}">
        <p14:creationId xmlns:p14="http://schemas.microsoft.com/office/powerpoint/2010/main" val="3196553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30</a:t>
            </a:fld>
            <a:endParaRPr lang="en-US"/>
          </a:p>
        </p:txBody>
      </p:sp>
    </p:spTree>
    <p:extLst>
      <p:ext uri="{BB962C8B-B14F-4D97-AF65-F5344CB8AC3E}">
        <p14:creationId xmlns:p14="http://schemas.microsoft.com/office/powerpoint/2010/main" val="3476024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31</a:t>
            </a:fld>
            <a:endParaRPr lang="en-US"/>
          </a:p>
        </p:txBody>
      </p:sp>
    </p:spTree>
    <p:extLst>
      <p:ext uri="{BB962C8B-B14F-4D97-AF65-F5344CB8AC3E}">
        <p14:creationId xmlns:p14="http://schemas.microsoft.com/office/powerpoint/2010/main" val="4216470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32</a:t>
            </a:fld>
            <a:endParaRPr lang="en-US"/>
          </a:p>
        </p:txBody>
      </p:sp>
    </p:spTree>
    <p:extLst>
      <p:ext uri="{BB962C8B-B14F-4D97-AF65-F5344CB8AC3E}">
        <p14:creationId xmlns:p14="http://schemas.microsoft.com/office/powerpoint/2010/main" val="4207985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33</a:t>
            </a:fld>
            <a:endParaRPr lang="en-US"/>
          </a:p>
        </p:txBody>
      </p:sp>
    </p:spTree>
    <p:extLst>
      <p:ext uri="{BB962C8B-B14F-4D97-AF65-F5344CB8AC3E}">
        <p14:creationId xmlns:p14="http://schemas.microsoft.com/office/powerpoint/2010/main" val="3262646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34</a:t>
            </a:fld>
            <a:endParaRPr lang="en-US"/>
          </a:p>
        </p:txBody>
      </p:sp>
    </p:spTree>
    <p:extLst>
      <p:ext uri="{BB962C8B-B14F-4D97-AF65-F5344CB8AC3E}">
        <p14:creationId xmlns:p14="http://schemas.microsoft.com/office/powerpoint/2010/main" val="1354766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35</a:t>
            </a:fld>
            <a:endParaRPr lang="en-US"/>
          </a:p>
        </p:txBody>
      </p:sp>
    </p:spTree>
    <p:extLst>
      <p:ext uri="{BB962C8B-B14F-4D97-AF65-F5344CB8AC3E}">
        <p14:creationId xmlns:p14="http://schemas.microsoft.com/office/powerpoint/2010/main" val="205983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36</a:t>
            </a:fld>
            <a:endParaRPr lang="en-US"/>
          </a:p>
        </p:txBody>
      </p:sp>
    </p:spTree>
    <p:extLst>
      <p:ext uri="{BB962C8B-B14F-4D97-AF65-F5344CB8AC3E}">
        <p14:creationId xmlns:p14="http://schemas.microsoft.com/office/powerpoint/2010/main" val="1666270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37</a:t>
            </a:fld>
            <a:endParaRPr lang="en-US"/>
          </a:p>
        </p:txBody>
      </p:sp>
    </p:spTree>
    <p:extLst>
      <p:ext uri="{BB962C8B-B14F-4D97-AF65-F5344CB8AC3E}">
        <p14:creationId xmlns:p14="http://schemas.microsoft.com/office/powerpoint/2010/main" val="3626133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38</a:t>
            </a:fld>
            <a:endParaRPr lang="en-US"/>
          </a:p>
        </p:txBody>
      </p:sp>
    </p:spTree>
    <p:extLst>
      <p:ext uri="{BB962C8B-B14F-4D97-AF65-F5344CB8AC3E}">
        <p14:creationId xmlns:p14="http://schemas.microsoft.com/office/powerpoint/2010/main" val="3574048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39</a:t>
            </a:fld>
            <a:endParaRPr lang="en-US"/>
          </a:p>
        </p:txBody>
      </p:sp>
    </p:spTree>
    <p:extLst>
      <p:ext uri="{BB962C8B-B14F-4D97-AF65-F5344CB8AC3E}">
        <p14:creationId xmlns:p14="http://schemas.microsoft.com/office/powerpoint/2010/main" val="56116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a:t>
            </a:fld>
            <a:endParaRPr lang="en-US"/>
          </a:p>
        </p:txBody>
      </p:sp>
    </p:spTree>
    <p:extLst>
      <p:ext uri="{BB962C8B-B14F-4D97-AF65-F5344CB8AC3E}">
        <p14:creationId xmlns:p14="http://schemas.microsoft.com/office/powerpoint/2010/main" val="62939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40</a:t>
            </a:fld>
            <a:endParaRPr lang="en-US"/>
          </a:p>
        </p:txBody>
      </p:sp>
    </p:spTree>
    <p:extLst>
      <p:ext uri="{BB962C8B-B14F-4D97-AF65-F5344CB8AC3E}">
        <p14:creationId xmlns:p14="http://schemas.microsoft.com/office/powerpoint/2010/main" val="2785023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41</a:t>
            </a:fld>
            <a:endParaRPr lang="en-US"/>
          </a:p>
        </p:txBody>
      </p:sp>
    </p:spTree>
    <p:extLst>
      <p:ext uri="{BB962C8B-B14F-4D97-AF65-F5344CB8AC3E}">
        <p14:creationId xmlns:p14="http://schemas.microsoft.com/office/powerpoint/2010/main" val="1799677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42</a:t>
            </a:fld>
            <a:endParaRPr lang="en-US"/>
          </a:p>
        </p:txBody>
      </p:sp>
    </p:spTree>
    <p:extLst>
      <p:ext uri="{BB962C8B-B14F-4D97-AF65-F5344CB8AC3E}">
        <p14:creationId xmlns:p14="http://schemas.microsoft.com/office/powerpoint/2010/main" val="3230487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43</a:t>
            </a:fld>
            <a:endParaRPr lang="en-US"/>
          </a:p>
        </p:txBody>
      </p:sp>
    </p:spTree>
    <p:extLst>
      <p:ext uri="{BB962C8B-B14F-4D97-AF65-F5344CB8AC3E}">
        <p14:creationId xmlns:p14="http://schemas.microsoft.com/office/powerpoint/2010/main" val="1301115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44</a:t>
            </a:fld>
            <a:endParaRPr lang="en-US"/>
          </a:p>
        </p:txBody>
      </p:sp>
    </p:spTree>
    <p:extLst>
      <p:ext uri="{BB962C8B-B14F-4D97-AF65-F5344CB8AC3E}">
        <p14:creationId xmlns:p14="http://schemas.microsoft.com/office/powerpoint/2010/main" val="2580852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45</a:t>
            </a:fld>
            <a:endParaRPr lang="en-US"/>
          </a:p>
        </p:txBody>
      </p:sp>
    </p:spTree>
    <p:extLst>
      <p:ext uri="{BB962C8B-B14F-4D97-AF65-F5344CB8AC3E}">
        <p14:creationId xmlns:p14="http://schemas.microsoft.com/office/powerpoint/2010/main" val="1836088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46</a:t>
            </a:fld>
            <a:endParaRPr lang="en-US"/>
          </a:p>
        </p:txBody>
      </p:sp>
    </p:spTree>
    <p:extLst>
      <p:ext uri="{BB962C8B-B14F-4D97-AF65-F5344CB8AC3E}">
        <p14:creationId xmlns:p14="http://schemas.microsoft.com/office/powerpoint/2010/main" val="174108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47</a:t>
            </a:fld>
            <a:endParaRPr lang="en-US"/>
          </a:p>
        </p:txBody>
      </p:sp>
    </p:spTree>
    <p:extLst>
      <p:ext uri="{BB962C8B-B14F-4D97-AF65-F5344CB8AC3E}">
        <p14:creationId xmlns:p14="http://schemas.microsoft.com/office/powerpoint/2010/main" val="380148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48</a:t>
            </a:fld>
            <a:endParaRPr lang="en-US"/>
          </a:p>
        </p:txBody>
      </p:sp>
    </p:spTree>
    <p:extLst>
      <p:ext uri="{BB962C8B-B14F-4D97-AF65-F5344CB8AC3E}">
        <p14:creationId xmlns:p14="http://schemas.microsoft.com/office/powerpoint/2010/main" val="655860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49</a:t>
            </a:fld>
            <a:endParaRPr lang="en-US"/>
          </a:p>
        </p:txBody>
      </p:sp>
    </p:spTree>
    <p:extLst>
      <p:ext uri="{BB962C8B-B14F-4D97-AF65-F5344CB8AC3E}">
        <p14:creationId xmlns:p14="http://schemas.microsoft.com/office/powerpoint/2010/main" val="421336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a:t>
            </a:fld>
            <a:endParaRPr lang="en-US"/>
          </a:p>
        </p:txBody>
      </p:sp>
    </p:spTree>
    <p:extLst>
      <p:ext uri="{BB962C8B-B14F-4D97-AF65-F5344CB8AC3E}">
        <p14:creationId xmlns:p14="http://schemas.microsoft.com/office/powerpoint/2010/main" val="1349329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50</a:t>
            </a:fld>
            <a:endParaRPr lang="en-US"/>
          </a:p>
        </p:txBody>
      </p:sp>
    </p:spTree>
    <p:extLst>
      <p:ext uri="{BB962C8B-B14F-4D97-AF65-F5344CB8AC3E}">
        <p14:creationId xmlns:p14="http://schemas.microsoft.com/office/powerpoint/2010/main" val="2465231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51</a:t>
            </a:fld>
            <a:endParaRPr lang="en-US"/>
          </a:p>
        </p:txBody>
      </p:sp>
    </p:spTree>
    <p:extLst>
      <p:ext uri="{BB962C8B-B14F-4D97-AF65-F5344CB8AC3E}">
        <p14:creationId xmlns:p14="http://schemas.microsoft.com/office/powerpoint/2010/main" val="3275057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52</a:t>
            </a:fld>
            <a:endParaRPr lang="en-US"/>
          </a:p>
        </p:txBody>
      </p:sp>
    </p:spTree>
    <p:extLst>
      <p:ext uri="{BB962C8B-B14F-4D97-AF65-F5344CB8AC3E}">
        <p14:creationId xmlns:p14="http://schemas.microsoft.com/office/powerpoint/2010/main" val="4091976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A7393-BDB2-40E8-9169-1E9B2E4E55C1}" type="slidenum">
              <a:rPr lang="en-US" smtClean="0"/>
              <a:t>53</a:t>
            </a:fld>
            <a:endParaRPr lang="en-US"/>
          </a:p>
        </p:txBody>
      </p:sp>
    </p:spTree>
    <p:extLst>
      <p:ext uri="{BB962C8B-B14F-4D97-AF65-F5344CB8AC3E}">
        <p14:creationId xmlns:p14="http://schemas.microsoft.com/office/powerpoint/2010/main" val="1418037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54</a:t>
            </a:fld>
            <a:endParaRPr lang="en-US"/>
          </a:p>
        </p:txBody>
      </p:sp>
    </p:spTree>
    <p:extLst>
      <p:ext uri="{BB962C8B-B14F-4D97-AF65-F5344CB8AC3E}">
        <p14:creationId xmlns:p14="http://schemas.microsoft.com/office/powerpoint/2010/main" val="3069293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55</a:t>
            </a:fld>
            <a:endParaRPr lang="en-US"/>
          </a:p>
        </p:txBody>
      </p:sp>
    </p:spTree>
    <p:extLst>
      <p:ext uri="{BB962C8B-B14F-4D97-AF65-F5344CB8AC3E}">
        <p14:creationId xmlns:p14="http://schemas.microsoft.com/office/powerpoint/2010/main" val="37071459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56</a:t>
            </a:fld>
            <a:endParaRPr lang="en-US"/>
          </a:p>
        </p:txBody>
      </p:sp>
    </p:spTree>
    <p:extLst>
      <p:ext uri="{BB962C8B-B14F-4D97-AF65-F5344CB8AC3E}">
        <p14:creationId xmlns:p14="http://schemas.microsoft.com/office/powerpoint/2010/main" val="22837140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57</a:t>
            </a:fld>
            <a:endParaRPr lang="en-US"/>
          </a:p>
        </p:txBody>
      </p:sp>
    </p:spTree>
    <p:extLst>
      <p:ext uri="{BB962C8B-B14F-4D97-AF65-F5344CB8AC3E}">
        <p14:creationId xmlns:p14="http://schemas.microsoft.com/office/powerpoint/2010/main" val="223534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58</a:t>
            </a:fld>
            <a:endParaRPr lang="en-US"/>
          </a:p>
        </p:txBody>
      </p:sp>
    </p:spTree>
    <p:extLst>
      <p:ext uri="{BB962C8B-B14F-4D97-AF65-F5344CB8AC3E}">
        <p14:creationId xmlns:p14="http://schemas.microsoft.com/office/powerpoint/2010/main" val="338348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6</a:t>
            </a:fld>
            <a:endParaRPr lang="en-US"/>
          </a:p>
        </p:txBody>
      </p:sp>
    </p:spTree>
    <p:extLst>
      <p:ext uri="{BB962C8B-B14F-4D97-AF65-F5344CB8AC3E}">
        <p14:creationId xmlns:p14="http://schemas.microsoft.com/office/powerpoint/2010/main" val="144565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7</a:t>
            </a:fld>
            <a:endParaRPr lang="en-US"/>
          </a:p>
        </p:txBody>
      </p:sp>
    </p:spTree>
    <p:extLst>
      <p:ext uri="{BB962C8B-B14F-4D97-AF65-F5344CB8AC3E}">
        <p14:creationId xmlns:p14="http://schemas.microsoft.com/office/powerpoint/2010/main" val="144808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8</a:t>
            </a:fld>
            <a:endParaRPr lang="en-US"/>
          </a:p>
        </p:txBody>
      </p:sp>
    </p:spTree>
    <p:extLst>
      <p:ext uri="{BB962C8B-B14F-4D97-AF65-F5344CB8AC3E}">
        <p14:creationId xmlns:p14="http://schemas.microsoft.com/office/powerpoint/2010/main" val="51488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A7393-BDB2-40E8-9169-1E9B2E4E55C1}" type="slidenum">
              <a:rPr lang="en-US" smtClean="0"/>
              <a:t>9</a:t>
            </a:fld>
            <a:endParaRPr lang="en-US"/>
          </a:p>
        </p:txBody>
      </p:sp>
    </p:spTree>
    <p:extLst>
      <p:ext uri="{BB962C8B-B14F-4D97-AF65-F5344CB8AC3E}">
        <p14:creationId xmlns:p14="http://schemas.microsoft.com/office/powerpoint/2010/main" val="340498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16457D-65CA-49EC-B066-D84D2324AA4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6457D-65CA-49EC-B066-D84D2324AA4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6457D-65CA-49EC-B066-D84D2324AA4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6457D-65CA-49EC-B066-D84D2324AA4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216457D-65CA-49EC-B066-D84D2324AA4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16457D-65CA-49EC-B066-D84D2324AA4A}"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E4DC-0920-4DC4-AA82-40EF380F480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16457D-65CA-49EC-B066-D84D2324AA4A}"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6457D-65CA-49EC-B066-D84D2324AA4A}"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6457D-65CA-49EC-B066-D84D2324AA4A}"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216457D-65CA-49EC-B066-D84D2324AA4A}" type="datetimeFigureOut">
              <a:rPr lang="en-US" smtClean="0"/>
              <a:t>5/16/2016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BA6E4DC-0920-4DC4-AA82-40EF380F48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6457D-65CA-49EC-B066-D84D2324AA4A}"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E4DC-0920-4DC4-AA82-40EF380F48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216457D-65CA-49EC-B066-D84D2324AA4A}" type="datetimeFigureOut">
              <a:rPr lang="en-US" smtClean="0"/>
              <a:t>5/16/2016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BA6E4DC-0920-4DC4-AA82-40EF380F48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bala.balachandran@houstontx.go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371852" y="539498"/>
            <a:ext cx="5648623" cy="2561687"/>
          </a:xfrm>
        </p:spPr>
        <p:txBody>
          <a:bodyPr/>
          <a:lstStyle/>
          <a:p>
            <a:r>
              <a:rPr lang="en-US" sz="1800" b="1" dirty="0" smtClean="0">
                <a:solidFill>
                  <a:schemeClr val="accent3">
                    <a:lumMod val="75000"/>
                  </a:schemeClr>
                </a:solidFill>
                <a:latin typeface="Arial" panose="020B0604020202020204" pitchFamily="34" charset="0"/>
                <a:cs typeface="Arial" panose="020B0604020202020204" pitchFamily="34" charset="0"/>
              </a:rPr>
              <a:t>Houston’s Growth and challenges:</a:t>
            </a:r>
            <a:br>
              <a:rPr lang="en-US" sz="1800" b="1" dirty="0" smtClean="0">
                <a:solidFill>
                  <a:schemeClr val="accent3">
                    <a:lumMod val="75000"/>
                  </a:schemeClr>
                </a:solidFill>
                <a:latin typeface="Arial" panose="020B0604020202020204" pitchFamily="34" charset="0"/>
                <a:cs typeface="Arial" panose="020B0604020202020204" pitchFamily="34" charset="0"/>
              </a:rPr>
            </a:br>
            <a:r>
              <a:rPr lang="en-US" sz="1800" b="1" dirty="0" smtClean="0">
                <a:solidFill>
                  <a:schemeClr val="accent3">
                    <a:lumMod val="75000"/>
                  </a:schemeClr>
                </a:solidFill>
                <a:latin typeface="Arial" panose="020B0604020202020204" pitchFamily="34" charset="0"/>
                <a:cs typeface="Arial" panose="020B0604020202020204" pitchFamily="34" charset="0"/>
              </a:rPr>
              <a:t>comparing </a:t>
            </a:r>
            <a:r>
              <a:rPr lang="en-US" sz="1800" b="1" dirty="0" err="1" smtClean="0">
                <a:solidFill>
                  <a:schemeClr val="accent3">
                    <a:lumMod val="75000"/>
                  </a:schemeClr>
                </a:solidFill>
                <a:latin typeface="Arial" panose="020B0604020202020204" pitchFamily="34" charset="0"/>
                <a:cs typeface="Arial" panose="020B0604020202020204" pitchFamily="34" charset="0"/>
              </a:rPr>
              <a:t>houston</a:t>
            </a:r>
            <a:r>
              <a:rPr lang="en-US" sz="1800" b="1" dirty="0" smtClean="0">
                <a:solidFill>
                  <a:schemeClr val="accent3">
                    <a:lumMod val="75000"/>
                  </a:schemeClr>
                </a:solidFill>
                <a:latin typeface="Arial" panose="020B0604020202020204" pitchFamily="34" charset="0"/>
                <a:cs typeface="Arial" panose="020B0604020202020204" pitchFamily="34" charset="0"/>
              </a:rPr>
              <a:t> to ten largest             us cities</a:t>
            </a:r>
            <a:r>
              <a:rPr lang="en-US" sz="2800" dirty="0" smtClean="0"/>
              <a:t/>
            </a:r>
            <a:br>
              <a:rPr lang="en-US" sz="2800" dirty="0" smtClean="0"/>
            </a:br>
            <a:r>
              <a:rPr lang="en-US" dirty="0"/>
              <a:t/>
            </a:r>
            <a:br>
              <a:rPr lang="en-US" dirty="0"/>
            </a:br>
            <a:endParaRPr lang="en-US" dirty="0"/>
          </a:p>
        </p:txBody>
      </p:sp>
      <p:sp>
        <p:nvSpPr>
          <p:cNvPr id="3" name="Subtitle 2"/>
          <p:cNvSpPr>
            <a:spLocks noGrp="1"/>
          </p:cNvSpPr>
          <p:nvPr>
            <p:ph type="subTitle" idx="1"/>
          </p:nvPr>
        </p:nvSpPr>
        <p:spPr>
          <a:xfrm rot="19140000">
            <a:off x="1091895" y="2208212"/>
            <a:ext cx="6511131" cy="652541"/>
          </a:xfrm>
        </p:spPr>
        <p:txBody>
          <a:bodyPr/>
          <a:lstStyle/>
          <a:p>
            <a:r>
              <a:rPr lang="en-US" b="1" dirty="0" smtClean="0">
                <a:solidFill>
                  <a:schemeClr val="accent3">
                    <a:lumMod val="75000"/>
                  </a:schemeClr>
                </a:solidFill>
                <a:latin typeface="Arial" panose="020B0604020202020204" pitchFamily="34" charset="0"/>
                <a:cs typeface="Arial" panose="020B0604020202020204" pitchFamily="34" charset="0"/>
              </a:rPr>
              <a:t>City of </a:t>
            </a:r>
            <a:r>
              <a:rPr lang="en-US" b="1" dirty="0" err="1" smtClean="0">
                <a:solidFill>
                  <a:schemeClr val="accent3">
                    <a:lumMod val="75000"/>
                  </a:schemeClr>
                </a:solidFill>
                <a:latin typeface="Arial" panose="020B0604020202020204" pitchFamily="34" charset="0"/>
                <a:cs typeface="Arial" panose="020B0604020202020204" pitchFamily="34" charset="0"/>
              </a:rPr>
              <a:t>houston</a:t>
            </a:r>
            <a:endParaRPr lang="en-US" b="1" dirty="0" smtClean="0">
              <a:solidFill>
                <a:schemeClr val="accent3">
                  <a:lumMod val="75000"/>
                </a:schemeClr>
              </a:solidFill>
              <a:latin typeface="Arial" panose="020B0604020202020204" pitchFamily="34" charset="0"/>
              <a:cs typeface="Arial" panose="020B0604020202020204" pitchFamily="34" charset="0"/>
            </a:endParaRPr>
          </a:p>
          <a:p>
            <a:r>
              <a:rPr lang="en-US" b="1" dirty="0" smtClean="0">
                <a:solidFill>
                  <a:schemeClr val="accent3">
                    <a:lumMod val="75000"/>
                  </a:schemeClr>
                </a:solidFill>
                <a:latin typeface="Arial" panose="020B0604020202020204" pitchFamily="34" charset="0"/>
                <a:cs typeface="Arial" panose="020B0604020202020204" pitchFamily="34" charset="0"/>
              </a:rPr>
              <a:t>Planning and development department</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4191000" y="4572000"/>
            <a:ext cx="4572000" cy="1200329"/>
          </a:xfrm>
          <a:prstGeom prst="rect">
            <a:avLst/>
          </a:prstGeom>
          <a:noFill/>
        </p:spPr>
        <p:txBody>
          <a:bodyPr wrap="square" rtlCol="0">
            <a:spAutoFit/>
          </a:bodyPr>
          <a:lstStyle/>
          <a:p>
            <a:pPr algn="r"/>
            <a:r>
              <a:rPr lang="en-US" dirty="0" smtClean="0">
                <a:latin typeface="Arial" panose="020B0604020202020204" pitchFamily="34" charset="0"/>
                <a:cs typeface="Arial" panose="020B0604020202020204" pitchFamily="34" charset="0"/>
              </a:rPr>
              <a:t>Texas Demography Conference</a:t>
            </a:r>
          </a:p>
          <a:p>
            <a:pPr algn="r"/>
            <a:r>
              <a:rPr lang="en-US" dirty="0" smtClean="0">
                <a:latin typeface="Arial" panose="020B0604020202020204" pitchFamily="34" charset="0"/>
                <a:cs typeface="Arial" panose="020B0604020202020204" pitchFamily="34" charset="0"/>
              </a:rPr>
              <a:t>Austin, Texas</a:t>
            </a:r>
          </a:p>
          <a:p>
            <a:pPr algn="r"/>
            <a:endParaRPr lang="en-US" dirty="0">
              <a:latin typeface="Arial" panose="020B0604020202020204" pitchFamily="34" charset="0"/>
              <a:cs typeface="Arial" panose="020B0604020202020204" pitchFamily="34" charset="0"/>
            </a:endParaRPr>
          </a:p>
          <a:p>
            <a:pPr algn="r"/>
            <a:r>
              <a:rPr lang="en-US" dirty="0" smtClean="0">
                <a:latin typeface="Arial" panose="020B0604020202020204" pitchFamily="34" charset="0"/>
                <a:cs typeface="Arial" panose="020B0604020202020204" pitchFamily="34" charset="0"/>
              </a:rPr>
              <a:t>May 17 &amp; 18, 2016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92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solidFill>
                  <a:schemeClr val="accent3">
                    <a:lumMod val="75000"/>
                  </a:schemeClr>
                </a:solidFill>
                <a:latin typeface="Arial" panose="020B0604020202020204" pitchFamily="34" charset="0"/>
                <a:cs typeface="Arial" panose="020B0604020202020204" pitchFamily="34" charset="0"/>
              </a:rPr>
              <a:t>Race \ </a:t>
            </a:r>
            <a:r>
              <a:rPr lang="fr-FR" b="1" dirty="0" err="1" smtClean="0">
                <a:solidFill>
                  <a:schemeClr val="accent3">
                    <a:lumMod val="75000"/>
                  </a:schemeClr>
                </a:solidFill>
                <a:latin typeface="Arial" panose="020B0604020202020204" pitchFamily="34" charset="0"/>
                <a:cs typeface="Arial" panose="020B0604020202020204" pitchFamily="34" charset="0"/>
              </a:rPr>
              <a:t>ethnicity</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2841" y="1368712"/>
            <a:ext cx="7830159" cy="475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825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School</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age</a:t>
            </a:r>
            <a:r>
              <a:rPr lang="fr-FR" sz="2400" b="1" dirty="0" smtClean="0">
                <a:solidFill>
                  <a:schemeClr val="accent3">
                    <a:lumMod val="75000"/>
                  </a:schemeClr>
                </a:solidFill>
                <a:latin typeface="Arial" panose="020B0604020202020204" pitchFamily="34" charset="0"/>
                <a:cs typeface="Arial" panose="020B0604020202020204" pitchFamily="34" charset="0"/>
              </a:rPr>
              <a:t> population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0314175"/>
              </p:ext>
            </p:extLst>
          </p:nvPr>
        </p:nvGraphicFramePr>
        <p:xfrm>
          <a:off x="822325" y="1100138"/>
          <a:ext cx="7864475" cy="3929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89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Voting</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age</a:t>
            </a:r>
            <a:r>
              <a:rPr lang="fr-FR" sz="2400" b="1" dirty="0" smtClean="0">
                <a:solidFill>
                  <a:schemeClr val="accent3">
                    <a:lumMod val="75000"/>
                  </a:schemeClr>
                </a:solidFill>
                <a:latin typeface="Arial" panose="020B0604020202020204" pitchFamily="34" charset="0"/>
                <a:cs typeface="Arial" panose="020B0604020202020204" pitchFamily="34" charset="0"/>
              </a:rPr>
              <a:t> population</a:t>
            </a:r>
            <a:endParaRPr lang="en-US" sz="24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511" y="1100138"/>
            <a:ext cx="7405466"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044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Millennial</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generation</a:t>
            </a:r>
            <a:endParaRPr lang="en-US" sz="2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0320" y="1100138"/>
            <a:ext cx="7446480" cy="398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292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Middle </a:t>
            </a:r>
            <a:r>
              <a:rPr lang="fr-FR" sz="2400" b="1" dirty="0" err="1" smtClean="0">
                <a:solidFill>
                  <a:schemeClr val="accent3">
                    <a:lumMod val="75000"/>
                  </a:schemeClr>
                </a:solidFill>
                <a:latin typeface="Arial" panose="020B0604020202020204" pitchFamily="34" charset="0"/>
                <a:cs typeface="Arial" panose="020B0604020202020204" pitchFamily="34" charset="0"/>
              </a:rPr>
              <a:t>age</a:t>
            </a:r>
            <a:r>
              <a:rPr lang="fr-FR" sz="2400" b="1" dirty="0" smtClean="0">
                <a:solidFill>
                  <a:schemeClr val="accent3">
                    <a:lumMod val="75000"/>
                  </a:schemeClr>
                </a:solidFill>
                <a:latin typeface="Arial" panose="020B0604020202020204" pitchFamily="34" charset="0"/>
                <a:cs typeface="Arial" panose="020B0604020202020204" pitchFamily="34" charset="0"/>
              </a:rPr>
              <a:t> population</a:t>
            </a:r>
            <a:endParaRPr lang="en-US"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2582" y="1100138"/>
            <a:ext cx="7640189"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726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Retirement </a:t>
            </a:r>
            <a:r>
              <a:rPr lang="fr-FR" sz="2400" b="1" dirty="0" err="1" smtClean="0">
                <a:solidFill>
                  <a:schemeClr val="accent3">
                    <a:lumMod val="75000"/>
                  </a:schemeClr>
                </a:solidFill>
                <a:latin typeface="Arial" panose="020B0604020202020204" pitchFamily="34" charset="0"/>
                <a:cs typeface="Arial" panose="020B0604020202020204" pitchFamily="34" charset="0"/>
              </a:rPr>
              <a:t>ages</a:t>
            </a:r>
            <a:endParaRPr lang="en-US" sz="2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4870" y="1100137"/>
            <a:ext cx="7375730" cy="39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862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Median</a:t>
            </a:r>
            <a:r>
              <a:rPr lang="fr-FR"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age</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6705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173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Native and </a:t>
            </a:r>
            <a:r>
              <a:rPr lang="fr-FR" sz="2400" b="1" dirty="0" err="1" smtClean="0">
                <a:solidFill>
                  <a:schemeClr val="accent3">
                    <a:lumMod val="75000"/>
                  </a:schemeClr>
                </a:solidFill>
                <a:latin typeface="Arial" panose="020B0604020202020204" pitchFamily="34" charset="0"/>
                <a:cs typeface="Arial" panose="020B0604020202020204" pitchFamily="34" charset="0"/>
              </a:rPr>
              <a:t>foreign</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born</a:t>
            </a:r>
            <a:r>
              <a:rPr lang="fr-FR" sz="2400" b="1" dirty="0" smtClean="0">
                <a:solidFill>
                  <a:schemeClr val="accent3">
                    <a:lumMod val="75000"/>
                  </a:schemeClr>
                </a:solidFill>
                <a:latin typeface="Arial" panose="020B0604020202020204" pitchFamily="34" charset="0"/>
                <a:cs typeface="Arial" panose="020B0604020202020204" pitchFamily="34" charset="0"/>
              </a:rPr>
              <a:t>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3703819"/>
              </p:ext>
            </p:extLst>
          </p:nvPr>
        </p:nvGraphicFramePr>
        <p:xfrm>
          <a:off x="838200" y="1219200"/>
          <a:ext cx="7635875" cy="3852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5621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000" b="1" dirty="0" err="1" smtClean="0">
                <a:solidFill>
                  <a:schemeClr val="accent3">
                    <a:lumMod val="75000"/>
                  </a:schemeClr>
                </a:solidFill>
                <a:latin typeface="Arial" panose="020B0604020202020204" pitchFamily="34" charset="0"/>
                <a:cs typeface="Arial" panose="020B0604020202020204" pitchFamily="34" charset="0"/>
              </a:rPr>
              <a:t>School</a:t>
            </a:r>
            <a:r>
              <a:rPr lang="fr-FR" sz="2000" b="1" dirty="0" smtClean="0">
                <a:solidFill>
                  <a:schemeClr val="accent3">
                    <a:lumMod val="75000"/>
                  </a:schemeClr>
                </a:solidFill>
                <a:latin typeface="Arial" panose="020B0604020202020204" pitchFamily="34" charset="0"/>
                <a:cs typeface="Arial" panose="020B0604020202020204" pitchFamily="34" charset="0"/>
              </a:rPr>
              <a:t> </a:t>
            </a:r>
            <a:r>
              <a:rPr lang="fr-FR" sz="2000" b="1" dirty="0" err="1" smtClean="0">
                <a:solidFill>
                  <a:schemeClr val="accent3">
                    <a:lumMod val="75000"/>
                  </a:schemeClr>
                </a:solidFill>
                <a:latin typeface="Arial" panose="020B0604020202020204" pitchFamily="34" charset="0"/>
                <a:cs typeface="Arial" panose="020B0604020202020204" pitchFamily="34" charset="0"/>
              </a:rPr>
              <a:t>enrollment</a:t>
            </a:r>
            <a:r>
              <a:rPr lang="fr-FR" sz="2000" b="1" dirty="0" smtClean="0">
                <a:solidFill>
                  <a:schemeClr val="accent3">
                    <a:lumMod val="75000"/>
                  </a:schemeClr>
                </a:solidFill>
                <a:latin typeface="Arial" panose="020B0604020202020204" pitchFamily="34" charset="0"/>
                <a:cs typeface="Arial" panose="020B0604020202020204" pitchFamily="34" charset="0"/>
              </a:rPr>
              <a:t>: native and </a:t>
            </a:r>
            <a:r>
              <a:rPr lang="fr-FR" sz="2000" b="1" dirty="0" err="1" smtClean="0">
                <a:solidFill>
                  <a:schemeClr val="accent3">
                    <a:lumMod val="75000"/>
                  </a:schemeClr>
                </a:solidFill>
                <a:latin typeface="Arial" panose="020B0604020202020204" pitchFamily="34" charset="0"/>
                <a:cs typeface="Arial" panose="020B0604020202020204" pitchFamily="34" charset="0"/>
              </a:rPr>
              <a:t>foreign</a:t>
            </a:r>
            <a:r>
              <a:rPr lang="fr-FR" sz="2000" b="1" dirty="0" smtClean="0">
                <a:solidFill>
                  <a:schemeClr val="accent3">
                    <a:lumMod val="75000"/>
                  </a:schemeClr>
                </a:solidFill>
                <a:latin typeface="Arial" panose="020B0604020202020204" pitchFamily="34" charset="0"/>
                <a:cs typeface="Arial" panose="020B0604020202020204" pitchFamily="34" charset="0"/>
              </a:rPr>
              <a:t> -</a:t>
            </a:r>
            <a:r>
              <a:rPr lang="fr-FR" sz="2000" b="1" dirty="0" err="1" smtClean="0">
                <a:solidFill>
                  <a:schemeClr val="accent3">
                    <a:lumMod val="75000"/>
                  </a:schemeClr>
                </a:solidFill>
                <a:latin typeface="Arial" panose="020B0604020202020204" pitchFamily="34" charset="0"/>
                <a:cs typeface="Arial" panose="020B0604020202020204" pitchFamily="34" charset="0"/>
              </a:rPr>
              <a:t>born</a:t>
            </a:r>
            <a:endParaRPr lang="en-US" sz="200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799" y="1295400"/>
            <a:ext cx="717202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682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Languages</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spoken</a:t>
            </a:r>
            <a:r>
              <a:rPr lang="fr-FR" sz="2400" b="1" dirty="0" smtClean="0">
                <a:solidFill>
                  <a:schemeClr val="accent3">
                    <a:lumMod val="75000"/>
                  </a:schemeClr>
                </a:solidFill>
                <a:latin typeface="Arial" panose="020B0604020202020204" pitchFamily="34" charset="0"/>
                <a:cs typeface="Arial" panose="020B0604020202020204" pitchFamily="34" charset="0"/>
              </a:rPr>
              <a:t> at home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282073"/>
              </p:ext>
            </p:extLst>
          </p:nvPr>
        </p:nvGraphicFramePr>
        <p:xfrm>
          <a:off x="914400" y="1295400"/>
          <a:ext cx="7635875"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84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Ten largest us cities</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338570" y="1032212"/>
            <a:ext cx="6814830" cy="4149388"/>
          </a:xfrm>
          <a:prstGeom prst="rect">
            <a:avLst/>
          </a:prstGeom>
          <a:noFill/>
          <a:ln>
            <a:noFill/>
          </a:ln>
        </p:spPr>
      </p:pic>
      <p:sp>
        <p:nvSpPr>
          <p:cNvPr id="3" name="TextBox 2"/>
          <p:cNvSpPr txBox="1"/>
          <p:nvPr/>
        </p:nvSpPr>
        <p:spPr>
          <a:xfrm>
            <a:off x="1752600" y="2590800"/>
            <a:ext cx="914400" cy="261610"/>
          </a:xfrm>
          <a:prstGeom prst="rect">
            <a:avLst/>
          </a:prstGeom>
          <a:noFill/>
        </p:spPr>
        <p:txBody>
          <a:bodyPr wrap="square" rtlCol="0">
            <a:spAutoFit/>
          </a:bodyPr>
          <a:lstStyle/>
          <a:p>
            <a:r>
              <a:rPr lang="en-US" sz="1100" dirty="0" smtClean="0"/>
              <a:t>Los Angeles</a:t>
            </a:r>
            <a:endParaRPr lang="en-US" sz="1100" dirty="0"/>
          </a:p>
        </p:txBody>
      </p:sp>
      <p:sp>
        <p:nvSpPr>
          <p:cNvPr id="9" name="TextBox 8"/>
          <p:cNvSpPr txBox="1"/>
          <p:nvPr/>
        </p:nvSpPr>
        <p:spPr>
          <a:xfrm>
            <a:off x="4876800" y="3886200"/>
            <a:ext cx="1066800" cy="369332"/>
          </a:xfrm>
          <a:prstGeom prst="rect">
            <a:avLst/>
          </a:prstGeom>
          <a:noFill/>
        </p:spPr>
        <p:txBody>
          <a:bodyPr wrap="square" rtlCol="0">
            <a:spAutoFit/>
          </a:bodyPr>
          <a:lstStyle/>
          <a:p>
            <a:r>
              <a:rPr lang="en-US" dirty="0" smtClean="0"/>
              <a:t>Houston</a:t>
            </a:r>
            <a:endParaRPr lang="en-US" dirty="0"/>
          </a:p>
        </p:txBody>
      </p:sp>
      <p:sp>
        <p:nvSpPr>
          <p:cNvPr id="10" name="TextBox 9"/>
          <p:cNvSpPr txBox="1"/>
          <p:nvPr/>
        </p:nvSpPr>
        <p:spPr>
          <a:xfrm>
            <a:off x="4648200" y="3380601"/>
            <a:ext cx="914400" cy="276999"/>
          </a:xfrm>
          <a:prstGeom prst="rect">
            <a:avLst/>
          </a:prstGeom>
          <a:noFill/>
        </p:spPr>
        <p:txBody>
          <a:bodyPr wrap="square" rtlCol="0">
            <a:spAutoFit/>
          </a:bodyPr>
          <a:lstStyle/>
          <a:p>
            <a:r>
              <a:rPr lang="en-US" sz="1200" dirty="0" smtClean="0"/>
              <a:t>Dallas</a:t>
            </a:r>
            <a:endParaRPr lang="en-US" dirty="0"/>
          </a:p>
        </p:txBody>
      </p:sp>
      <p:sp>
        <p:nvSpPr>
          <p:cNvPr id="11" name="TextBox 10"/>
          <p:cNvSpPr txBox="1"/>
          <p:nvPr/>
        </p:nvSpPr>
        <p:spPr>
          <a:xfrm>
            <a:off x="5715000" y="1905000"/>
            <a:ext cx="1066800" cy="276999"/>
          </a:xfrm>
          <a:prstGeom prst="rect">
            <a:avLst/>
          </a:prstGeom>
          <a:noFill/>
        </p:spPr>
        <p:txBody>
          <a:bodyPr wrap="square" rtlCol="0">
            <a:spAutoFit/>
          </a:bodyPr>
          <a:lstStyle/>
          <a:p>
            <a:r>
              <a:rPr lang="en-US" sz="1200" dirty="0" smtClean="0"/>
              <a:t>Chicago</a:t>
            </a:r>
            <a:endParaRPr lang="en-US" dirty="0"/>
          </a:p>
        </p:txBody>
      </p:sp>
      <p:sp>
        <p:nvSpPr>
          <p:cNvPr id="12" name="TextBox 11"/>
          <p:cNvSpPr txBox="1"/>
          <p:nvPr/>
        </p:nvSpPr>
        <p:spPr>
          <a:xfrm>
            <a:off x="6858000" y="1905000"/>
            <a:ext cx="1143000" cy="369332"/>
          </a:xfrm>
          <a:prstGeom prst="rect">
            <a:avLst/>
          </a:prstGeom>
          <a:noFill/>
        </p:spPr>
        <p:txBody>
          <a:bodyPr wrap="square" rtlCol="0">
            <a:spAutoFit/>
          </a:bodyPr>
          <a:lstStyle/>
          <a:p>
            <a:r>
              <a:rPr lang="en-US" sz="1200" dirty="0" smtClean="0"/>
              <a:t>New</a:t>
            </a:r>
            <a:r>
              <a:rPr lang="en-US" dirty="0" smtClean="0"/>
              <a:t> </a:t>
            </a:r>
            <a:r>
              <a:rPr lang="en-US" sz="1200" dirty="0" smtClean="0"/>
              <a:t>York</a:t>
            </a:r>
            <a:endParaRPr lang="en-US" dirty="0"/>
          </a:p>
        </p:txBody>
      </p:sp>
      <p:sp>
        <p:nvSpPr>
          <p:cNvPr id="13" name="TextBox 12"/>
          <p:cNvSpPr txBox="1"/>
          <p:nvPr/>
        </p:nvSpPr>
        <p:spPr>
          <a:xfrm>
            <a:off x="6934200" y="2590800"/>
            <a:ext cx="1295400" cy="276999"/>
          </a:xfrm>
          <a:prstGeom prst="rect">
            <a:avLst/>
          </a:prstGeom>
          <a:noFill/>
        </p:spPr>
        <p:txBody>
          <a:bodyPr wrap="square" rtlCol="0">
            <a:spAutoFit/>
          </a:bodyPr>
          <a:lstStyle/>
          <a:p>
            <a:r>
              <a:rPr lang="en-US" sz="1200" dirty="0" smtClean="0"/>
              <a:t>Philadelphia</a:t>
            </a:r>
            <a:endParaRPr lang="en-US" sz="1200" dirty="0"/>
          </a:p>
        </p:txBody>
      </p:sp>
      <p:sp>
        <p:nvSpPr>
          <p:cNvPr id="14" name="TextBox 13"/>
          <p:cNvSpPr txBox="1"/>
          <p:nvPr/>
        </p:nvSpPr>
        <p:spPr>
          <a:xfrm>
            <a:off x="2971800" y="3276600"/>
            <a:ext cx="1066800" cy="276999"/>
          </a:xfrm>
          <a:prstGeom prst="rect">
            <a:avLst/>
          </a:prstGeom>
          <a:noFill/>
        </p:spPr>
        <p:txBody>
          <a:bodyPr wrap="square" rtlCol="0">
            <a:spAutoFit/>
          </a:bodyPr>
          <a:lstStyle/>
          <a:p>
            <a:r>
              <a:rPr lang="en-US" sz="1200" dirty="0" smtClean="0"/>
              <a:t>Phoenix</a:t>
            </a:r>
            <a:endParaRPr lang="en-US" sz="1200" dirty="0"/>
          </a:p>
        </p:txBody>
      </p:sp>
      <p:sp>
        <p:nvSpPr>
          <p:cNvPr id="15" name="TextBox 14"/>
          <p:cNvSpPr txBox="1"/>
          <p:nvPr/>
        </p:nvSpPr>
        <p:spPr>
          <a:xfrm>
            <a:off x="2112818" y="3007134"/>
            <a:ext cx="1143000" cy="276999"/>
          </a:xfrm>
          <a:prstGeom prst="rect">
            <a:avLst/>
          </a:prstGeom>
          <a:noFill/>
        </p:spPr>
        <p:txBody>
          <a:bodyPr wrap="square" rtlCol="0">
            <a:spAutoFit/>
          </a:bodyPr>
          <a:lstStyle/>
          <a:p>
            <a:r>
              <a:rPr lang="en-US" sz="1200" dirty="0" smtClean="0"/>
              <a:t>San Jose</a:t>
            </a:r>
            <a:endParaRPr lang="en-US" sz="1200" dirty="0"/>
          </a:p>
        </p:txBody>
      </p:sp>
      <p:sp>
        <p:nvSpPr>
          <p:cNvPr id="16" name="TextBox 15"/>
          <p:cNvSpPr txBox="1"/>
          <p:nvPr/>
        </p:nvSpPr>
        <p:spPr>
          <a:xfrm>
            <a:off x="2362200" y="3593068"/>
            <a:ext cx="893618" cy="369332"/>
          </a:xfrm>
          <a:prstGeom prst="rect">
            <a:avLst/>
          </a:prstGeom>
          <a:noFill/>
        </p:spPr>
        <p:txBody>
          <a:bodyPr wrap="square" rtlCol="0">
            <a:spAutoFit/>
          </a:bodyPr>
          <a:lstStyle/>
          <a:p>
            <a:r>
              <a:rPr lang="en-US" sz="1200" dirty="0" smtClean="0"/>
              <a:t>San</a:t>
            </a:r>
            <a:r>
              <a:rPr lang="en-US" dirty="0" smtClean="0"/>
              <a:t> </a:t>
            </a:r>
            <a:r>
              <a:rPr lang="en-US" sz="1200" dirty="0" smtClean="0"/>
              <a:t>Diego</a:t>
            </a:r>
            <a:endParaRPr lang="en-US" sz="1200" dirty="0"/>
          </a:p>
        </p:txBody>
      </p:sp>
      <p:sp>
        <p:nvSpPr>
          <p:cNvPr id="17" name="TextBox 16"/>
          <p:cNvSpPr txBox="1"/>
          <p:nvPr/>
        </p:nvSpPr>
        <p:spPr>
          <a:xfrm>
            <a:off x="3408218" y="3777734"/>
            <a:ext cx="1087582" cy="276999"/>
          </a:xfrm>
          <a:prstGeom prst="rect">
            <a:avLst/>
          </a:prstGeom>
          <a:noFill/>
        </p:spPr>
        <p:txBody>
          <a:bodyPr wrap="square" rtlCol="0">
            <a:spAutoFit/>
          </a:bodyPr>
          <a:lstStyle/>
          <a:p>
            <a:r>
              <a:rPr lang="en-US" sz="1200" dirty="0" smtClean="0"/>
              <a:t>San Antonio</a:t>
            </a:r>
            <a:endParaRPr lang="en-US" sz="1200" dirty="0"/>
          </a:p>
        </p:txBody>
      </p:sp>
    </p:spTree>
    <p:extLst>
      <p:ext uri="{BB962C8B-B14F-4D97-AF65-F5344CB8AC3E}">
        <p14:creationId xmlns:p14="http://schemas.microsoft.com/office/powerpoint/2010/main" val="3912176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Educational</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attainment</a:t>
            </a:r>
            <a:endParaRPr lang="en-US" sz="24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8107" y="1100138"/>
            <a:ext cx="7305338"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897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High </a:t>
            </a:r>
            <a:r>
              <a:rPr lang="fr-FR" sz="2400" b="1" dirty="0" err="1" smtClean="0">
                <a:solidFill>
                  <a:schemeClr val="accent3">
                    <a:lumMod val="75000"/>
                  </a:schemeClr>
                </a:solidFill>
                <a:latin typeface="Arial" panose="020B0604020202020204" pitchFamily="34" charset="0"/>
                <a:cs typeface="Arial" panose="020B0604020202020204" pitchFamily="34" charset="0"/>
              </a:rPr>
              <a:t>school</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graduates</a:t>
            </a:r>
            <a:endParaRPr lang="en-US" sz="24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83332" y="1562101"/>
            <a:ext cx="621704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85800" y="1905000"/>
            <a:ext cx="1447800" cy="1143000"/>
          </a:xfrm>
          <a:prstGeom prst="rect">
            <a:avLst/>
          </a:prstGeom>
        </p:spPr>
      </p:pic>
    </p:spTree>
    <p:extLst>
      <p:ext uri="{BB962C8B-B14F-4D97-AF65-F5344CB8AC3E}">
        <p14:creationId xmlns:p14="http://schemas.microsoft.com/office/powerpoint/2010/main" val="108509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Graduates</a:t>
            </a:r>
            <a:r>
              <a:rPr lang="fr-FR" sz="2400" b="1" dirty="0" smtClean="0">
                <a:solidFill>
                  <a:schemeClr val="accent3">
                    <a:lumMod val="75000"/>
                  </a:schemeClr>
                </a:solidFill>
                <a:latin typeface="Arial" panose="020B0604020202020204" pitchFamily="34" charset="0"/>
                <a:cs typeface="Arial" panose="020B0604020202020204" pitchFamily="34" charset="0"/>
              </a:rPr>
              <a:t> and </a:t>
            </a:r>
            <a:r>
              <a:rPr lang="fr-FR" sz="2400" b="1" dirty="0" err="1" smtClean="0">
                <a:solidFill>
                  <a:schemeClr val="accent3">
                    <a:lumMod val="75000"/>
                  </a:schemeClr>
                </a:solidFill>
                <a:latin typeface="Arial" panose="020B0604020202020204" pitchFamily="34" charset="0"/>
                <a:cs typeface="Arial" panose="020B0604020202020204" pitchFamily="34" charset="0"/>
              </a:rPr>
              <a:t>professional</a:t>
            </a:r>
            <a:r>
              <a:rPr lang="fr-FR" sz="2400" b="1" dirty="0" smtClean="0">
                <a:solidFill>
                  <a:schemeClr val="accent3">
                    <a:lumMod val="75000"/>
                  </a:schemeClr>
                </a:solidFill>
                <a:latin typeface="Arial" panose="020B0604020202020204" pitchFamily="34" charset="0"/>
                <a:cs typeface="Arial" panose="020B0604020202020204" pitchFamily="34" charset="0"/>
              </a:rPr>
              <a:t> </a:t>
            </a:r>
            <a:endParaRPr lang="en-US" sz="240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697805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059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Family</a:t>
            </a:r>
            <a:r>
              <a:rPr lang="fr-FR" sz="2400" b="1" dirty="0" smtClean="0">
                <a:solidFill>
                  <a:schemeClr val="accent3">
                    <a:lumMod val="75000"/>
                  </a:schemeClr>
                </a:solidFill>
                <a:latin typeface="Arial" panose="020B0604020202020204" pitchFamily="34" charset="0"/>
                <a:cs typeface="Arial" panose="020B0604020202020204" pitchFamily="34" charset="0"/>
              </a:rPr>
              <a:t> and non-</a:t>
            </a:r>
            <a:r>
              <a:rPr lang="fr-FR" sz="2400" b="1" dirty="0" err="1" smtClean="0">
                <a:solidFill>
                  <a:schemeClr val="accent3">
                    <a:lumMod val="75000"/>
                  </a:schemeClr>
                </a:solidFill>
                <a:latin typeface="Arial" panose="020B0604020202020204" pitchFamily="34" charset="0"/>
                <a:cs typeface="Arial" panose="020B0604020202020204" pitchFamily="34" charset="0"/>
              </a:rPr>
              <a:t>family</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households</a:t>
            </a:r>
            <a:endParaRPr lang="en-US" sz="2400"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7219928"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94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Female</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led</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households</a:t>
            </a:r>
            <a:endParaRPr lang="en-US" sz="2400"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6610545"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905000"/>
            <a:ext cx="76519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328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Households</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with</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children</a:t>
            </a:r>
            <a:r>
              <a:rPr lang="fr-FR" sz="2400" b="1" dirty="0" smtClean="0">
                <a:solidFill>
                  <a:schemeClr val="accent3">
                    <a:lumMod val="75000"/>
                  </a:schemeClr>
                </a:solidFill>
                <a:latin typeface="Arial" panose="020B0604020202020204" pitchFamily="34" charset="0"/>
                <a:cs typeface="Arial" panose="020B0604020202020204" pitchFamily="34" charset="0"/>
              </a:rPr>
              <a:t> </a:t>
            </a:r>
            <a:br>
              <a:rPr lang="fr-FR" sz="2400" b="1" dirty="0" smtClean="0">
                <a:solidFill>
                  <a:schemeClr val="accent3">
                    <a:lumMod val="75000"/>
                  </a:schemeClr>
                </a:solidFill>
                <a:latin typeface="Arial" panose="020B0604020202020204" pitchFamily="34" charset="0"/>
                <a:cs typeface="Arial" panose="020B0604020202020204" pitchFamily="34" charset="0"/>
              </a:rPr>
            </a:br>
            <a:r>
              <a:rPr lang="fr-FR" sz="2400" b="1" dirty="0" err="1" smtClean="0">
                <a:solidFill>
                  <a:schemeClr val="accent3">
                    <a:lumMod val="75000"/>
                  </a:schemeClr>
                </a:solidFill>
                <a:latin typeface="Arial" panose="020B0604020202020204" pitchFamily="34" charset="0"/>
                <a:cs typeface="Arial" panose="020B0604020202020204" pitchFamily="34" charset="0"/>
              </a:rPr>
              <a:t>under</a:t>
            </a:r>
            <a:r>
              <a:rPr lang="fr-FR" sz="2400" b="1" dirty="0">
                <a:solidFill>
                  <a:schemeClr val="accent3">
                    <a:lumMod val="75000"/>
                  </a:schemeClr>
                </a:solidFill>
                <a:latin typeface="Arial" panose="020B0604020202020204" pitchFamily="34" charset="0"/>
                <a:cs typeface="Arial" panose="020B0604020202020204" pitchFamily="34" charset="0"/>
              </a:rPr>
              <a:t> </a:t>
            </a:r>
            <a:r>
              <a:rPr lang="fr-FR" sz="2400" b="1" dirty="0" smtClean="0">
                <a:solidFill>
                  <a:schemeClr val="accent3">
                    <a:lumMod val="75000"/>
                  </a:schemeClr>
                </a:solidFill>
                <a:latin typeface="Arial" panose="020B0604020202020204" pitchFamily="34" charset="0"/>
                <a:cs typeface="Arial" panose="020B0604020202020204" pitchFamily="34" charset="0"/>
              </a:rPr>
              <a:t>18 </a:t>
            </a:r>
            <a:r>
              <a:rPr lang="fr-FR" sz="2400" b="1" dirty="0" err="1" smtClean="0">
                <a:solidFill>
                  <a:schemeClr val="accent3">
                    <a:lumMod val="75000"/>
                  </a:schemeClr>
                </a:solidFill>
                <a:latin typeface="Arial" panose="020B0604020202020204" pitchFamily="34" charset="0"/>
                <a:cs typeface="Arial" panose="020B0604020202020204" pitchFamily="34" charset="0"/>
              </a:rPr>
              <a:t>years</a:t>
            </a:r>
            <a:endParaRPr lang="en-US" sz="2400"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981238"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414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Average</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household</a:t>
            </a:r>
            <a:r>
              <a:rPr lang="fr-FR" sz="2400" b="1" dirty="0" smtClean="0">
                <a:solidFill>
                  <a:schemeClr val="accent3">
                    <a:lumMod val="75000"/>
                  </a:schemeClr>
                </a:solidFill>
                <a:latin typeface="Arial" panose="020B0604020202020204" pitchFamily="34" charset="0"/>
                <a:cs typeface="Arial" panose="020B0604020202020204" pitchFamily="34" charset="0"/>
              </a:rPr>
              <a:t> size</a:t>
            </a:r>
            <a:endParaRPr lang="en-US" sz="2400"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22826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081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Marital </a:t>
            </a:r>
            <a:r>
              <a:rPr lang="fr-FR" sz="2400" b="1" dirty="0" err="1" smtClean="0">
                <a:solidFill>
                  <a:schemeClr val="accent3">
                    <a:lumMod val="75000"/>
                  </a:schemeClr>
                </a:solidFill>
                <a:latin typeface="Arial" panose="020B0604020202020204" pitchFamily="34" charset="0"/>
                <a:cs typeface="Arial" panose="020B0604020202020204" pitchFamily="34" charset="0"/>
              </a:rPr>
              <a:t>status</a:t>
            </a:r>
            <a:endParaRPr lang="en-US" sz="2400" dirty="0">
              <a:solidFill>
                <a:schemeClr val="accent3">
                  <a:lumMod val="75000"/>
                </a:schemeClr>
              </a:solidFill>
            </a:endParaRP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67130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373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Median</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household</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income</a:t>
            </a:r>
            <a:endParaRPr lang="en-US" sz="2400"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819268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278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Household</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income</a:t>
            </a:r>
            <a:endParaRPr lang="en-US" sz="2400"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801996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8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metro population: numerical change</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77030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97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Individuals</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below</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poverty</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level</a:t>
            </a:r>
            <a:endParaRPr lang="en-US" sz="2400"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801824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70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Not in </a:t>
            </a:r>
            <a:r>
              <a:rPr lang="fr-FR" sz="2400" b="1" dirty="0" err="1" smtClean="0">
                <a:solidFill>
                  <a:schemeClr val="accent3">
                    <a:lumMod val="75000"/>
                  </a:schemeClr>
                </a:solidFill>
                <a:latin typeface="Arial" panose="020B0604020202020204" pitchFamily="34" charset="0"/>
                <a:cs typeface="Arial" panose="020B0604020202020204" pitchFamily="34" charset="0"/>
              </a:rPr>
              <a:t>labor</a:t>
            </a:r>
            <a:r>
              <a:rPr lang="fr-FR" sz="2400" b="1" dirty="0" smtClean="0">
                <a:solidFill>
                  <a:schemeClr val="accent3">
                    <a:lumMod val="75000"/>
                  </a:schemeClr>
                </a:solidFill>
                <a:latin typeface="Arial" panose="020B0604020202020204" pitchFamily="34" charset="0"/>
                <a:cs typeface="Arial" panose="020B0604020202020204" pitchFamily="34" charset="0"/>
              </a:rPr>
              <a:t> force</a:t>
            </a:r>
            <a:endParaRPr lang="en-US" sz="2400"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70528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223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selected</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employment</a:t>
            </a:r>
            <a:r>
              <a:rPr lang="fr-FR" sz="2400" b="1" dirty="0" smtClean="0">
                <a:solidFill>
                  <a:schemeClr val="accent3">
                    <a:lumMod val="75000"/>
                  </a:schemeClr>
                </a:solidFill>
                <a:latin typeface="Arial" panose="020B0604020202020204" pitchFamily="34" charset="0"/>
                <a:cs typeface="Arial" panose="020B0604020202020204" pitchFamily="34" charset="0"/>
              </a:rPr>
              <a:t> </a:t>
            </a:r>
            <a:endParaRPr lang="en-US" sz="2400"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60669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913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Class of </a:t>
            </a:r>
            <a:r>
              <a:rPr lang="fr-FR" sz="2400" b="1" dirty="0" err="1" smtClean="0">
                <a:solidFill>
                  <a:schemeClr val="accent3">
                    <a:lumMod val="75000"/>
                  </a:schemeClr>
                </a:solidFill>
                <a:latin typeface="Arial" panose="020B0604020202020204" pitchFamily="34" charset="0"/>
                <a:cs typeface="Arial" panose="020B0604020202020204" pitchFamily="34" charset="0"/>
              </a:rPr>
              <a:t>workers</a:t>
            </a:r>
            <a:endParaRPr lang="en-US" sz="2400" dirty="0"/>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818784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209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Persons</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with</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health</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insurance</a:t>
            </a:r>
            <a:endParaRPr lang="en-US" sz="2400" dirty="0"/>
          </a:p>
        </p:txBody>
      </p:sp>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714889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682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Housing Occupancy</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831926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75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Owner and renter occupied</a:t>
            </a:r>
            <a:endParaRPr lang="en-US"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69355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688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median housing value</a:t>
            </a:r>
            <a:endParaRPr lang="en-US" sz="2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27065" cy="52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94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housing</a:t>
            </a:r>
            <a:r>
              <a:rPr lang="fr-FR" sz="2400" b="1" dirty="0" smtClean="0">
                <a:solidFill>
                  <a:schemeClr val="accent3">
                    <a:lumMod val="75000"/>
                  </a:schemeClr>
                </a:solidFill>
                <a:latin typeface="Arial" panose="020B0604020202020204" pitchFamily="34" charset="0"/>
                <a:cs typeface="Arial" panose="020B0604020202020204" pitchFamily="34" charset="0"/>
              </a:rPr>
              <a:t> value</a:t>
            </a:r>
            <a:endParaRPr lang="en-US" sz="24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80771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483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Median</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rent</a:t>
            </a:r>
            <a:endParaRPr lang="en-US" sz="24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5379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647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Metro Population: percent change</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599" y="1143000"/>
            <a:ext cx="76444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315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Rent</a:t>
            </a:r>
            <a:r>
              <a:rPr lang="fr-FR" sz="2400" b="1" dirty="0" smtClean="0">
                <a:solidFill>
                  <a:schemeClr val="accent3">
                    <a:lumMod val="75000"/>
                  </a:schemeClr>
                </a:solidFill>
                <a:latin typeface="Arial" panose="020B0604020202020204" pitchFamily="34" charset="0"/>
                <a:cs typeface="Arial" panose="020B0604020202020204" pitchFamily="34" charset="0"/>
              </a:rPr>
              <a:t> as a percent to </a:t>
            </a:r>
            <a:r>
              <a:rPr lang="fr-FR" sz="2400" b="1" dirty="0" err="1" smtClean="0">
                <a:solidFill>
                  <a:schemeClr val="accent3">
                    <a:lumMod val="75000"/>
                  </a:schemeClr>
                </a:solidFill>
                <a:latin typeface="Arial" panose="020B0604020202020204" pitchFamily="34" charset="0"/>
                <a:cs typeface="Arial" panose="020B0604020202020204" pitchFamily="34" charset="0"/>
              </a:rPr>
              <a:t>income</a:t>
            </a:r>
            <a:endParaRPr lang="en-US" sz="24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44645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76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Year</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housing</a:t>
            </a:r>
            <a:r>
              <a:rPr lang="fr-FR" sz="2400" b="1" dirty="0" smtClean="0">
                <a:solidFill>
                  <a:schemeClr val="accent3">
                    <a:lumMod val="75000"/>
                  </a:schemeClr>
                </a:solidFill>
                <a:latin typeface="Arial" panose="020B0604020202020204" pitchFamily="34" charset="0"/>
                <a:cs typeface="Arial" panose="020B0604020202020204" pitchFamily="34" charset="0"/>
              </a:rPr>
              <a:t> unit </a:t>
            </a:r>
            <a:r>
              <a:rPr lang="fr-FR" sz="2400" b="1" dirty="0" err="1" smtClean="0">
                <a:solidFill>
                  <a:schemeClr val="accent3">
                    <a:lumMod val="75000"/>
                  </a:schemeClr>
                </a:solidFill>
                <a:latin typeface="Arial" panose="020B0604020202020204" pitchFamily="34" charset="0"/>
                <a:cs typeface="Arial" panose="020B0604020202020204" pitchFamily="34" charset="0"/>
              </a:rPr>
              <a:t>built</a:t>
            </a:r>
            <a:endParaRPr lang="en-US" sz="240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80683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334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Moved</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into</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housing</a:t>
            </a:r>
            <a:r>
              <a:rPr lang="fr-FR" sz="2400" b="1" dirty="0" smtClean="0">
                <a:solidFill>
                  <a:schemeClr val="accent3">
                    <a:lumMod val="75000"/>
                  </a:schemeClr>
                </a:solidFill>
                <a:latin typeface="Arial" panose="020B0604020202020204" pitchFamily="34" charset="0"/>
                <a:cs typeface="Arial" panose="020B0604020202020204" pitchFamily="34" charset="0"/>
              </a:rPr>
              <a:t> unit</a:t>
            </a:r>
            <a:endParaRPr lang="en-US" sz="2400"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803725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3813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err="1" smtClean="0">
                <a:solidFill>
                  <a:schemeClr val="accent3">
                    <a:lumMod val="75000"/>
                  </a:schemeClr>
                </a:solidFill>
                <a:latin typeface="Arial" panose="020B0604020202020204" pitchFamily="34" charset="0"/>
                <a:cs typeface="Arial" panose="020B0604020202020204" pitchFamily="34" charset="0"/>
              </a:rPr>
              <a:t>Vehicles</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available</a:t>
            </a:r>
            <a:endParaRPr lang="en-US" sz="2400"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815362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649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Commute to work</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03725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244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Office construction</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a:p>
        </p:txBody>
      </p:sp>
      <p:pic>
        <p:nvPicPr>
          <p:cNvPr id="12290" name="Picture 2" descr="C:\Users\e115600\Pictures\Charts\Office-construction 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40" y="1143000"/>
            <a:ext cx="7874466"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77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2015 Single </a:t>
            </a:r>
            <a:r>
              <a:rPr lang="fr-FR" sz="2400" b="1" dirty="0" err="1" smtClean="0">
                <a:solidFill>
                  <a:schemeClr val="accent3">
                    <a:lumMod val="75000"/>
                  </a:schemeClr>
                </a:solidFill>
                <a:latin typeface="Arial" panose="020B0604020202020204" pitchFamily="34" charset="0"/>
                <a:cs typeface="Arial" panose="020B0604020202020204" pitchFamily="34" charset="0"/>
              </a:rPr>
              <a:t>family</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permits</a:t>
            </a:r>
            <a:r>
              <a:rPr lang="fr-FR" sz="2400" b="1" dirty="0" smtClean="0">
                <a:solidFill>
                  <a:schemeClr val="accent3">
                    <a:lumMod val="75000"/>
                  </a:schemeClr>
                </a:solidFill>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066799"/>
            <a:ext cx="7772400" cy="538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802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a:solidFill>
                  <a:schemeClr val="accent3">
                    <a:lumMod val="75000"/>
                  </a:schemeClr>
                </a:solidFill>
                <a:latin typeface="Arial" panose="020B0604020202020204" pitchFamily="34" charset="0"/>
                <a:cs typeface="Arial" panose="020B0604020202020204" pitchFamily="34" charset="0"/>
              </a:rPr>
              <a:t>2015 </a:t>
            </a:r>
            <a:r>
              <a:rPr lang="fr-FR" sz="2400" b="1" dirty="0" smtClean="0">
                <a:solidFill>
                  <a:schemeClr val="accent3">
                    <a:lumMod val="75000"/>
                  </a:schemeClr>
                </a:solidFill>
                <a:latin typeface="Arial" panose="020B0604020202020204" pitchFamily="34" charset="0"/>
                <a:cs typeface="Arial" panose="020B0604020202020204" pitchFamily="34" charset="0"/>
              </a:rPr>
              <a:t>multi-</a:t>
            </a:r>
            <a:r>
              <a:rPr lang="fr-FR" sz="2400" b="1" dirty="0" err="1" smtClean="0">
                <a:solidFill>
                  <a:schemeClr val="accent3">
                    <a:lumMod val="75000"/>
                  </a:schemeClr>
                </a:solidFill>
                <a:latin typeface="Arial" panose="020B0604020202020204" pitchFamily="34" charset="0"/>
                <a:cs typeface="Arial" panose="020B0604020202020204" pitchFamily="34" charset="0"/>
              </a:rPr>
              <a:t>family</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a:solidFill>
                  <a:schemeClr val="accent3">
                    <a:lumMod val="75000"/>
                  </a:schemeClr>
                </a:solidFill>
                <a:latin typeface="Arial" panose="020B0604020202020204" pitchFamily="34" charset="0"/>
                <a:cs typeface="Arial" panose="020B0604020202020204" pitchFamily="34" charset="0"/>
              </a:rPr>
              <a:t>permits</a:t>
            </a:r>
            <a:r>
              <a:rPr lang="fr-FR" sz="2400" b="1" dirty="0">
                <a:solidFill>
                  <a:schemeClr val="accent3">
                    <a:lumMod val="75000"/>
                  </a:schemeClr>
                </a:solidFill>
                <a:latin typeface="Arial" panose="020B0604020202020204" pitchFamily="34" charset="0"/>
                <a:cs typeface="Arial" panose="020B0604020202020204" pitchFamily="34" charset="0"/>
              </a:rPr>
              <a:t> </a:t>
            </a:r>
            <a:endParaRPr lang="en-US" sz="2400"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543800" cy="521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67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a:solidFill>
                  <a:schemeClr val="accent3">
                    <a:lumMod val="75000"/>
                  </a:schemeClr>
                </a:solidFill>
                <a:latin typeface="Arial" panose="020B0604020202020204" pitchFamily="34" charset="0"/>
                <a:cs typeface="Arial" panose="020B0604020202020204" pitchFamily="34" charset="0"/>
              </a:rPr>
              <a:t>2015 Single </a:t>
            </a:r>
            <a:r>
              <a:rPr lang="fr-FR" sz="2400" b="1" dirty="0" err="1">
                <a:solidFill>
                  <a:schemeClr val="accent3">
                    <a:lumMod val="75000"/>
                  </a:schemeClr>
                </a:solidFill>
                <a:latin typeface="Arial" panose="020B0604020202020204" pitchFamily="34" charset="0"/>
                <a:cs typeface="Arial" panose="020B0604020202020204" pitchFamily="34" charset="0"/>
              </a:rPr>
              <a:t>family</a:t>
            </a:r>
            <a:r>
              <a:rPr lang="fr-FR" sz="2400" b="1" dirty="0">
                <a:solidFill>
                  <a:schemeClr val="accent3">
                    <a:lumMod val="75000"/>
                  </a:schemeClr>
                </a:solidFill>
                <a:latin typeface="Arial" panose="020B0604020202020204" pitchFamily="34" charset="0"/>
                <a:cs typeface="Arial" panose="020B0604020202020204" pitchFamily="34" charset="0"/>
              </a:rPr>
              <a:t> </a:t>
            </a:r>
            <a:r>
              <a:rPr lang="fr-FR" sz="2400" b="1" dirty="0" err="1">
                <a:solidFill>
                  <a:schemeClr val="accent3">
                    <a:lumMod val="75000"/>
                  </a:schemeClr>
                </a:solidFill>
                <a:latin typeface="Arial" panose="020B0604020202020204" pitchFamily="34" charset="0"/>
                <a:cs typeface="Arial" panose="020B0604020202020204" pitchFamily="34" charset="0"/>
              </a:rPr>
              <a:t>permits</a:t>
            </a:r>
            <a:r>
              <a:rPr lang="fr-FR" sz="2400" b="1" dirty="0">
                <a:solidFill>
                  <a:schemeClr val="accent3">
                    <a:lumMod val="75000"/>
                  </a:schemeClr>
                </a:solidFill>
                <a:latin typeface="Arial" panose="020B0604020202020204" pitchFamily="34" charset="0"/>
                <a:cs typeface="Arial" panose="020B0604020202020204" pitchFamily="34" charset="0"/>
              </a:rPr>
              <a:t> </a:t>
            </a:r>
            <a:r>
              <a:rPr lang="fr-FR" sz="2400" b="1" dirty="0" smtClean="0">
                <a:solidFill>
                  <a:schemeClr val="accent3">
                    <a:lumMod val="75000"/>
                  </a:schemeClr>
                </a:solidFill>
                <a:latin typeface="Arial" panose="020B0604020202020204" pitchFamily="34" charset="0"/>
                <a:cs typeface="Arial" panose="020B0604020202020204" pitchFamily="34" charset="0"/>
              </a:rPr>
              <a:t>by value</a:t>
            </a:r>
            <a:endParaRPr lang="en-US" sz="2400"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620000" cy="542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10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2015 </a:t>
            </a:r>
            <a:r>
              <a:rPr lang="fr-FR" sz="2400" b="1" dirty="0" err="1" smtClean="0">
                <a:solidFill>
                  <a:schemeClr val="accent3">
                    <a:lumMod val="75000"/>
                  </a:schemeClr>
                </a:solidFill>
                <a:latin typeface="Arial" panose="020B0604020202020204" pitchFamily="34" charset="0"/>
                <a:cs typeface="Arial" panose="020B0604020202020204" pitchFamily="34" charset="0"/>
              </a:rPr>
              <a:t>demolition</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permits</a:t>
            </a:r>
            <a:endParaRPr lang="en-US" sz="2400"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066799"/>
            <a:ext cx="7620000" cy="526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391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solidFill>
                  <a:schemeClr val="accent3">
                    <a:lumMod val="75000"/>
                  </a:schemeClr>
                </a:solidFill>
                <a:latin typeface="Arial" panose="020B0604020202020204" pitchFamily="34" charset="0"/>
                <a:cs typeface="Arial" panose="020B0604020202020204" pitchFamily="34" charset="0"/>
              </a:rPr>
              <a:t>metro </a:t>
            </a:r>
            <a:r>
              <a:rPr lang="en-US" sz="2400" b="1" dirty="0" smtClean="0">
                <a:solidFill>
                  <a:schemeClr val="accent3">
                    <a:lumMod val="75000"/>
                  </a:schemeClr>
                </a:solidFill>
                <a:latin typeface="Arial" panose="020B0604020202020204" pitchFamily="34" charset="0"/>
                <a:cs typeface="Arial" panose="020B0604020202020204" pitchFamily="34" charset="0"/>
              </a:rPr>
              <a:t>population: net migration</a:t>
            </a:r>
            <a:endParaRPr lang="en-US" sz="24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315200" cy="46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170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Single family Permit trend </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1472230"/>
              </p:ext>
            </p:extLst>
          </p:nvPr>
        </p:nvGraphicFramePr>
        <p:xfrm>
          <a:off x="838200" y="1447800"/>
          <a:ext cx="7521575"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7537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Multi-family </a:t>
            </a:r>
            <a:r>
              <a:rPr lang="en-US" sz="2400" b="1" dirty="0">
                <a:solidFill>
                  <a:schemeClr val="accent3">
                    <a:lumMod val="75000"/>
                  </a:schemeClr>
                </a:solidFill>
                <a:latin typeface="Arial" panose="020B0604020202020204" pitchFamily="34" charset="0"/>
                <a:cs typeface="Arial" panose="020B0604020202020204" pitchFamily="34" charset="0"/>
              </a:rPr>
              <a:t>Permit trend </a:t>
            </a:r>
            <a:endParaRPr lang="en-US" sz="2400" dirty="0">
              <a:solidFill>
                <a:schemeClr val="accent3">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1368283"/>
              </p:ext>
            </p:extLst>
          </p:nvPr>
        </p:nvGraphicFramePr>
        <p:xfrm>
          <a:off x="822325" y="1100138"/>
          <a:ext cx="7521575" cy="4310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2705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solidFill>
                  <a:schemeClr val="accent3">
                    <a:lumMod val="75000"/>
                  </a:schemeClr>
                </a:solidFill>
                <a:latin typeface="Arial" panose="020B0604020202020204" pitchFamily="34" charset="0"/>
                <a:cs typeface="Arial" panose="020B0604020202020204" pitchFamily="34" charset="0"/>
              </a:rPr>
              <a:t>Plats </a:t>
            </a:r>
            <a:r>
              <a:rPr lang="en-US" sz="2400" b="1" dirty="0" smtClean="0">
                <a:solidFill>
                  <a:schemeClr val="accent3">
                    <a:lumMod val="75000"/>
                  </a:schemeClr>
                </a:solidFill>
                <a:latin typeface="Arial" panose="020B0604020202020204" pitchFamily="34" charset="0"/>
                <a:cs typeface="Arial" panose="020B0604020202020204" pitchFamily="34" charset="0"/>
              </a:rPr>
              <a:t>and site plans</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707571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6072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solidFill>
                  <a:schemeClr val="accent3">
                    <a:lumMod val="75000"/>
                  </a:schemeClr>
                </a:solidFill>
              </a:rPr>
              <a:t>Land Assemblage Redevelopment Authority (LARA)</a:t>
            </a:r>
            <a:r>
              <a:rPr lang="en-US" sz="2400" dirty="0" smtClean="0">
                <a:solidFill>
                  <a:schemeClr val="accent3">
                    <a:lumMod val="75000"/>
                  </a:schemeClr>
                </a:solidFill>
              </a:rPr>
              <a:t> </a:t>
            </a:r>
            <a:endParaRPr lang="en-US" sz="2400" dirty="0">
              <a:solidFill>
                <a:schemeClr val="accent3">
                  <a:lumMod val="75000"/>
                </a:schemeClr>
              </a:solidFill>
            </a:endParaRPr>
          </a:p>
        </p:txBody>
      </p:sp>
      <p:sp>
        <p:nvSpPr>
          <p:cNvPr id="3" name="Content Placeholder 2"/>
          <p:cNvSpPr>
            <a:spLocks noGrp="1"/>
          </p:cNvSpPr>
          <p:nvPr>
            <p:ph idx="1"/>
          </p:nvPr>
        </p:nvSpPr>
        <p:spPr>
          <a:xfrm>
            <a:off x="822960" y="1100628"/>
            <a:ext cx="7520940" cy="3928572"/>
          </a:xfrm>
        </p:spPr>
        <p:txBody>
          <a:bodyPr>
            <a:noAutofit/>
          </a:bodyPr>
          <a:lstStyle/>
          <a:p>
            <a:r>
              <a:rPr lang="en-US" sz="1800" b="0" dirty="0" smtClean="0"/>
              <a:t>	The </a:t>
            </a:r>
            <a:r>
              <a:rPr lang="en-US" sz="1800" b="0" dirty="0"/>
              <a:t>Land Assemblage Redevelopment Authority (LARA) is organized for </a:t>
            </a:r>
            <a:r>
              <a:rPr lang="en-US" sz="1800" b="0" dirty="0" smtClean="0"/>
              <a:t>the purpose </a:t>
            </a:r>
            <a:r>
              <a:rPr lang="en-US" sz="1800" b="0" dirty="0"/>
              <a:t>of aiding, assisting and acting on behalf of the City in the performance of its governmental functions to promote the common good and general welfare of the City and in undertaking and completing one or more projects, as may be defined or determined by the City Council of the City</a:t>
            </a:r>
            <a:r>
              <a:rPr lang="en-US" sz="1800" b="0" dirty="0" smtClean="0"/>
              <a:t>.</a:t>
            </a:r>
          </a:p>
          <a:p>
            <a:endParaRPr lang="en-US" sz="1800" b="0" dirty="0"/>
          </a:p>
          <a:p>
            <a:r>
              <a:rPr lang="en-US" sz="1800" b="0" dirty="0" smtClean="0"/>
              <a:t>	In </a:t>
            </a:r>
            <a:r>
              <a:rPr lang="en-US" sz="1800" b="0" dirty="0"/>
              <a:t>particular, such projects shall include, without limitation, the acquisition, assemblage, management, marketing, development and disposition of properties that have been acquired by taxing authorities through foreclosure of delinquent ad valorem taxes, including the redevelopment of such properties.   </a:t>
            </a:r>
          </a:p>
        </p:txBody>
      </p:sp>
    </p:spTree>
    <p:extLst>
      <p:ext uri="{BB962C8B-B14F-4D97-AF65-F5344CB8AC3E}">
        <p14:creationId xmlns:p14="http://schemas.microsoft.com/office/powerpoint/2010/main" val="2097357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LARA </a:t>
            </a:r>
            <a:r>
              <a:rPr lang="fr-FR" sz="2400" b="1" dirty="0" err="1" smtClean="0">
                <a:solidFill>
                  <a:schemeClr val="accent3">
                    <a:lumMod val="75000"/>
                  </a:schemeClr>
                </a:solidFill>
                <a:latin typeface="Arial" panose="020B0604020202020204" pitchFamily="34" charset="0"/>
                <a:cs typeface="Arial" panose="020B0604020202020204" pitchFamily="34" charset="0"/>
              </a:rPr>
              <a:t>Neighborhood</a:t>
            </a:r>
            <a:r>
              <a:rPr lang="fr-FR" sz="2400" b="1" dirty="0" smtClean="0">
                <a:solidFill>
                  <a:schemeClr val="accent3">
                    <a:lumMod val="75000"/>
                  </a:schemeClr>
                </a:solidFill>
                <a:latin typeface="Arial" panose="020B0604020202020204" pitchFamily="34" charset="0"/>
                <a:cs typeface="Arial" panose="020B0604020202020204" pitchFamily="34" charset="0"/>
              </a:rPr>
              <a:t> Locations</a:t>
            </a:r>
            <a:endParaRPr lang="en-US" sz="2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4724400" cy="577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8070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Rail and bus service</a:t>
            </a:r>
            <a:endParaRPr lang="en-US" sz="240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410010" cy="559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55773" y="6575608"/>
            <a:ext cx="1905000" cy="261610"/>
          </a:xfrm>
          <a:prstGeom prst="rect">
            <a:avLst/>
          </a:prstGeom>
          <a:noFill/>
        </p:spPr>
        <p:txBody>
          <a:bodyPr wrap="square" rtlCol="0">
            <a:spAutoFit/>
          </a:bodyPr>
          <a:lstStyle/>
          <a:p>
            <a:r>
              <a:rPr lang="en-US" sz="1100" dirty="0" smtClean="0"/>
              <a:t>Source: Houston Metro</a:t>
            </a:r>
            <a:endParaRPr lang="en-US" sz="1100" dirty="0"/>
          </a:p>
        </p:txBody>
      </p:sp>
    </p:spTree>
    <p:extLst>
      <p:ext uri="{BB962C8B-B14F-4D97-AF65-F5344CB8AC3E}">
        <p14:creationId xmlns:p14="http://schemas.microsoft.com/office/powerpoint/2010/main" val="801000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transit centers / park &amp; rides</a:t>
            </a:r>
            <a:endParaRPr lang="en-US"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2500" y="990600"/>
            <a:ext cx="7239000" cy="5565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553200"/>
            <a:ext cx="1901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5540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challenges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990600"/>
            <a:ext cx="7520940" cy="4343400"/>
          </a:xfrm>
        </p:spPr>
        <p:txBody>
          <a:bodyPr>
            <a:normAutofit lnSpcReduction="10000"/>
          </a:bodyPr>
          <a:lstStyle/>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Outpacing Chicago</a:t>
            </a: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Economic outlook</a:t>
            </a: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Density </a:t>
            </a: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Gentrification</a:t>
            </a:r>
            <a:endParaRPr lang="en-US" sz="2000" b="0" dirty="0">
              <a:solidFill>
                <a:schemeClr val="accent3">
                  <a:lumMod val="7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Housing Affordability</a:t>
            </a: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Infrastructure </a:t>
            </a:r>
            <a:r>
              <a:rPr lang="en-US" sz="2000" b="0" dirty="0">
                <a:solidFill>
                  <a:schemeClr val="accent3">
                    <a:lumMod val="75000"/>
                  </a:schemeClr>
                </a:solidFill>
                <a:latin typeface="Arial" panose="020B0604020202020204" pitchFamily="34" charset="0"/>
                <a:cs typeface="Arial" panose="020B0604020202020204" pitchFamily="34" charset="0"/>
              </a:rPr>
              <a:t>S</a:t>
            </a:r>
            <a:r>
              <a:rPr lang="en-US" sz="2000" b="0" dirty="0" smtClean="0">
                <a:solidFill>
                  <a:schemeClr val="accent3">
                    <a:lumMod val="75000"/>
                  </a:schemeClr>
                </a:solidFill>
                <a:latin typeface="Arial" panose="020B0604020202020204" pitchFamily="34" charset="0"/>
                <a:cs typeface="Arial" panose="020B0604020202020204" pitchFamily="34" charset="0"/>
              </a:rPr>
              <a:t>ervices</a:t>
            </a:r>
            <a:endParaRPr lang="en-US" sz="2000" b="0" dirty="0">
              <a:solidFill>
                <a:schemeClr val="accent3">
                  <a:lumMod val="7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Metro Rail Expansion</a:t>
            </a:r>
            <a:endParaRPr lang="en-US" sz="2000" b="0" dirty="0">
              <a:solidFill>
                <a:schemeClr val="accent3">
                  <a:lumMod val="7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Urban Sprawl </a:t>
            </a:r>
            <a:r>
              <a:rPr lang="en-US" sz="2000" b="0" dirty="0">
                <a:solidFill>
                  <a:schemeClr val="accent3">
                    <a:lumMod val="75000"/>
                  </a:schemeClr>
                </a:solidFill>
                <a:latin typeface="Arial" panose="020B0604020202020204" pitchFamily="34" charset="0"/>
                <a:cs typeface="Arial" panose="020B0604020202020204" pitchFamily="34" charset="0"/>
              </a:rPr>
              <a:t>(</a:t>
            </a:r>
            <a:r>
              <a:rPr lang="en-US" sz="2000" b="0" dirty="0" smtClean="0">
                <a:solidFill>
                  <a:schemeClr val="accent3">
                    <a:lumMod val="75000"/>
                  </a:schemeClr>
                </a:solidFill>
                <a:latin typeface="Arial" panose="020B0604020202020204" pitchFamily="34" charset="0"/>
                <a:cs typeface="Arial" panose="020B0604020202020204" pitchFamily="34" charset="0"/>
              </a:rPr>
              <a:t>ETJ)</a:t>
            </a:r>
          </a:p>
          <a:p>
            <a:pPr>
              <a:buFont typeface="Arial" panose="020B0604020202020204" pitchFamily="34" charset="0"/>
              <a:buChar char="•"/>
            </a:pPr>
            <a:r>
              <a:rPr lang="en-US" sz="2000" b="0" dirty="0" smtClean="0">
                <a:solidFill>
                  <a:schemeClr val="accent3">
                    <a:lumMod val="75000"/>
                  </a:schemeClr>
                </a:solidFill>
                <a:latin typeface="Arial" panose="020B0604020202020204" pitchFamily="34" charset="0"/>
                <a:cs typeface="Arial" panose="020B0604020202020204" pitchFamily="34" charset="0"/>
              </a:rPr>
              <a:t>Transportation</a:t>
            </a:r>
          </a:p>
          <a:p>
            <a:pPr>
              <a:buFont typeface="Arial" panose="020B0604020202020204" pitchFamily="34" charset="0"/>
              <a:buChar char="•"/>
            </a:pPr>
            <a:r>
              <a:rPr lang="en-US" sz="2000" b="0" i="1" dirty="0" smtClean="0">
                <a:solidFill>
                  <a:schemeClr val="accent3">
                    <a:lumMod val="75000"/>
                  </a:schemeClr>
                </a:solidFill>
                <a:latin typeface="Arial" panose="020B0604020202020204" pitchFamily="34" charset="0"/>
                <a:cs typeface="Arial" panose="020B0604020202020204" pitchFamily="34" charset="0"/>
              </a:rPr>
              <a:t>Professor Stephen </a:t>
            </a:r>
            <a:r>
              <a:rPr lang="en-US" sz="2000" b="0" i="1" dirty="0" err="1" smtClean="0">
                <a:solidFill>
                  <a:schemeClr val="accent3">
                    <a:lumMod val="75000"/>
                  </a:schemeClr>
                </a:solidFill>
                <a:latin typeface="Arial" panose="020B0604020202020204" pitchFamily="34" charset="0"/>
                <a:cs typeface="Arial" panose="020B0604020202020204" pitchFamily="34" charset="0"/>
              </a:rPr>
              <a:t>Klineberg</a:t>
            </a:r>
            <a:r>
              <a:rPr lang="en-US" sz="2000" b="0" i="1" dirty="0" smtClean="0">
                <a:solidFill>
                  <a:schemeClr val="accent3">
                    <a:lumMod val="75000"/>
                  </a:schemeClr>
                </a:solidFill>
                <a:latin typeface="Arial" panose="020B0604020202020204" pitchFamily="34" charset="0"/>
                <a:cs typeface="Arial" panose="020B0604020202020204" pitchFamily="34" charset="0"/>
              </a:rPr>
              <a:t> said “Houston is reinventing itself for the 21</a:t>
            </a:r>
            <a:r>
              <a:rPr lang="en-US" sz="2000" b="0" i="1" baseline="30000" dirty="0" smtClean="0">
                <a:solidFill>
                  <a:schemeClr val="accent3">
                    <a:lumMod val="75000"/>
                  </a:schemeClr>
                </a:solidFill>
                <a:latin typeface="Arial" panose="020B0604020202020204" pitchFamily="34" charset="0"/>
                <a:cs typeface="Arial" panose="020B0604020202020204" pitchFamily="34" charset="0"/>
              </a:rPr>
              <a:t>st</a:t>
            </a:r>
            <a:r>
              <a:rPr lang="en-US" sz="2000" b="0" i="1" dirty="0" smtClean="0">
                <a:solidFill>
                  <a:schemeClr val="accent3">
                    <a:lumMod val="75000"/>
                  </a:schemeClr>
                </a:solidFill>
                <a:latin typeface="Arial" panose="020B0604020202020204" pitchFamily="34" charset="0"/>
                <a:cs typeface="Arial" panose="020B0604020202020204" pitchFamily="34" charset="0"/>
              </a:rPr>
              <a:t> century”</a:t>
            </a:r>
          </a:p>
          <a:p>
            <a:pPr>
              <a:buFont typeface="Arial" panose="020B0604020202020204" pitchFamily="34" charset="0"/>
              <a:buChar char="•"/>
            </a:pPr>
            <a:endParaRPr lang="en-US" sz="2000" b="0" dirty="0">
              <a:solidFill>
                <a:schemeClr val="accent3">
                  <a:lumMod val="7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320378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3">
                    <a:lumMod val="75000"/>
                  </a:schemeClr>
                </a:solidFill>
                <a:latin typeface="Arial" panose="020B0604020202020204" pitchFamily="34" charset="0"/>
                <a:cs typeface="Arial" panose="020B0604020202020204" pitchFamily="34" charset="0"/>
              </a:rPr>
              <a:t>Thank you</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ctr"/>
            <a:endParaRPr lang="en-US" dirty="0" smtClean="0">
              <a:solidFill>
                <a:schemeClr val="accent3">
                  <a:lumMod val="50000"/>
                </a:schemeClr>
              </a:solidFill>
            </a:endParaRPr>
          </a:p>
          <a:p>
            <a:pPr algn="ctr"/>
            <a:r>
              <a:rPr lang="en-US" sz="2000" dirty="0" err="1" smtClean="0">
                <a:solidFill>
                  <a:schemeClr val="accent3">
                    <a:lumMod val="75000"/>
                  </a:schemeClr>
                </a:solidFill>
              </a:rPr>
              <a:t>Bala</a:t>
            </a:r>
            <a:r>
              <a:rPr lang="en-US" sz="2000" dirty="0" smtClean="0">
                <a:solidFill>
                  <a:schemeClr val="accent3">
                    <a:lumMod val="75000"/>
                  </a:schemeClr>
                </a:solidFill>
              </a:rPr>
              <a:t> J Balachandran</a:t>
            </a:r>
          </a:p>
          <a:p>
            <a:pPr algn="ctr"/>
            <a:r>
              <a:rPr lang="en-US" sz="2000" dirty="0" smtClean="0">
                <a:solidFill>
                  <a:schemeClr val="accent3">
                    <a:lumMod val="75000"/>
                  </a:schemeClr>
                </a:solidFill>
              </a:rPr>
              <a:t>Chief Demographer / Senior Staff Analyst</a:t>
            </a:r>
          </a:p>
          <a:p>
            <a:pPr algn="ctr"/>
            <a:r>
              <a:rPr lang="en-US" sz="2000" dirty="0" smtClean="0">
                <a:solidFill>
                  <a:schemeClr val="accent3">
                    <a:lumMod val="75000"/>
                  </a:schemeClr>
                </a:solidFill>
              </a:rPr>
              <a:t>Planning and Development Department</a:t>
            </a:r>
          </a:p>
          <a:p>
            <a:pPr algn="ctr"/>
            <a:r>
              <a:rPr lang="en-US" sz="2000" dirty="0" smtClean="0">
                <a:solidFill>
                  <a:schemeClr val="accent3">
                    <a:lumMod val="75000"/>
                  </a:schemeClr>
                </a:solidFill>
              </a:rPr>
              <a:t>City of Houston</a:t>
            </a:r>
          </a:p>
          <a:p>
            <a:pPr algn="ctr"/>
            <a:endParaRPr lang="en-US" sz="2000" dirty="0">
              <a:solidFill>
                <a:schemeClr val="accent3">
                  <a:lumMod val="75000"/>
                </a:schemeClr>
              </a:solidFill>
            </a:endParaRPr>
          </a:p>
          <a:p>
            <a:pPr algn="ctr"/>
            <a:r>
              <a:rPr lang="en-US" sz="2000" dirty="0" smtClean="0">
                <a:solidFill>
                  <a:schemeClr val="accent3">
                    <a:lumMod val="75000"/>
                  </a:schemeClr>
                </a:solidFill>
              </a:rPr>
              <a:t>Phone: 832-393-6521</a:t>
            </a:r>
          </a:p>
          <a:p>
            <a:pPr algn="ctr"/>
            <a:r>
              <a:rPr lang="en-US" sz="2000" dirty="0" smtClean="0">
                <a:solidFill>
                  <a:schemeClr val="accent3">
                    <a:lumMod val="75000"/>
                  </a:schemeClr>
                </a:solidFill>
              </a:rPr>
              <a:t>Email: </a:t>
            </a:r>
            <a:r>
              <a:rPr lang="en-US" sz="2000" dirty="0" smtClean="0">
                <a:solidFill>
                  <a:schemeClr val="accent3">
                    <a:lumMod val="75000"/>
                  </a:schemeClr>
                </a:solidFill>
                <a:hlinkClick r:id="rId3"/>
              </a:rPr>
              <a:t>bala.balachandran@houstontx.gov</a:t>
            </a:r>
            <a:endParaRPr lang="en-US" sz="2000" dirty="0" smtClean="0">
              <a:solidFill>
                <a:schemeClr val="accent3">
                  <a:lumMod val="75000"/>
                </a:schemeClr>
              </a:solidFill>
            </a:endParaRPr>
          </a:p>
          <a:p>
            <a:endParaRPr lang="en-US" sz="2000" dirty="0">
              <a:solidFill>
                <a:schemeClr val="accent3">
                  <a:lumMod val="50000"/>
                </a:schemeClr>
              </a:solidFill>
            </a:endParaRPr>
          </a:p>
        </p:txBody>
      </p:sp>
    </p:spTree>
    <p:extLst>
      <p:ext uri="{BB962C8B-B14F-4D97-AF65-F5344CB8AC3E}">
        <p14:creationId xmlns:p14="http://schemas.microsoft.com/office/powerpoint/2010/main" val="4248511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smtClean="0">
                <a:solidFill>
                  <a:schemeClr val="accent3">
                    <a:lumMod val="75000"/>
                  </a:schemeClr>
                </a:solidFill>
                <a:latin typeface="Arial" panose="020B0604020202020204" pitchFamily="34" charset="0"/>
                <a:cs typeface="Arial" panose="020B0604020202020204" pitchFamily="34" charset="0"/>
              </a:rPr>
              <a:t>Top 5 </a:t>
            </a:r>
            <a:r>
              <a:rPr lang="fr-FR" sz="2400" b="1" dirty="0" err="1" smtClean="0">
                <a:solidFill>
                  <a:schemeClr val="accent3">
                    <a:lumMod val="75000"/>
                  </a:schemeClr>
                </a:solidFill>
                <a:latin typeface="Arial" panose="020B0604020202020204" pitchFamily="34" charset="0"/>
                <a:cs typeface="Arial" panose="020B0604020202020204" pitchFamily="34" charset="0"/>
              </a:rPr>
              <a:t>cities</a:t>
            </a:r>
            <a:r>
              <a:rPr lang="fr-FR" sz="2400" b="1" dirty="0" smtClean="0">
                <a:solidFill>
                  <a:schemeClr val="accent3">
                    <a:lumMod val="75000"/>
                  </a:schemeClr>
                </a:solidFill>
                <a:latin typeface="Arial" panose="020B0604020202020204" pitchFamily="34" charset="0"/>
                <a:cs typeface="Arial" panose="020B0604020202020204" pitchFamily="34" charset="0"/>
              </a:rPr>
              <a:t> Population </a:t>
            </a:r>
            <a:r>
              <a:rPr lang="fr-FR" sz="2400" b="1" dirty="0" err="1" smtClean="0">
                <a:solidFill>
                  <a:schemeClr val="accent3">
                    <a:lumMod val="75000"/>
                  </a:schemeClr>
                </a:solidFill>
                <a:latin typeface="Arial" panose="020B0604020202020204" pitchFamily="34" charset="0"/>
                <a:cs typeface="Arial" panose="020B0604020202020204" pitchFamily="34" charset="0"/>
              </a:rPr>
              <a:t>Estimates</a:t>
            </a:r>
            <a:r>
              <a:rPr lang="fr-FR" sz="2400" b="1" dirty="0" smtClean="0">
                <a:solidFill>
                  <a:schemeClr val="accent3">
                    <a:lumMod val="75000"/>
                  </a:schemeClr>
                </a:solidFill>
                <a:latin typeface="Arial" panose="020B0604020202020204" pitchFamily="34" charset="0"/>
                <a:cs typeface="Arial" panose="020B0604020202020204" pitchFamily="34" charset="0"/>
              </a:rPr>
              <a:t>:           2010 </a:t>
            </a:r>
            <a:r>
              <a:rPr lang="fr-FR" sz="2400" b="1" dirty="0">
                <a:solidFill>
                  <a:schemeClr val="accent3">
                    <a:lumMod val="75000"/>
                  </a:schemeClr>
                </a:solidFill>
                <a:latin typeface="Arial" panose="020B0604020202020204" pitchFamily="34" charset="0"/>
                <a:cs typeface="Arial" panose="020B0604020202020204" pitchFamily="34" charset="0"/>
              </a:rPr>
              <a:t>- 2014</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1" y="2165966"/>
            <a:ext cx="7848600" cy="278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09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a:solidFill>
                  <a:schemeClr val="accent3">
                    <a:lumMod val="75000"/>
                  </a:schemeClr>
                </a:solidFill>
                <a:latin typeface="Arial" panose="020B0604020202020204" pitchFamily="34" charset="0"/>
                <a:cs typeface="Arial" panose="020B0604020202020204" pitchFamily="34" charset="0"/>
              </a:rPr>
              <a:t>Top 5 </a:t>
            </a:r>
            <a:r>
              <a:rPr lang="fr-FR" sz="2400" b="1" dirty="0" err="1" smtClean="0">
                <a:solidFill>
                  <a:schemeClr val="accent3">
                    <a:lumMod val="75000"/>
                  </a:schemeClr>
                </a:solidFill>
                <a:latin typeface="Arial" panose="020B0604020202020204" pitchFamily="34" charset="0"/>
                <a:cs typeface="Arial" panose="020B0604020202020204" pitchFamily="34" charset="0"/>
              </a:rPr>
              <a:t>cities</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numerical</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increase</a:t>
            </a:r>
            <a:r>
              <a:rPr lang="fr-FR" sz="2400" b="1" dirty="0" smtClean="0">
                <a:solidFill>
                  <a:schemeClr val="accent3">
                    <a:lumMod val="75000"/>
                  </a:schemeClr>
                </a:solidFill>
                <a:latin typeface="Arial" panose="020B0604020202020204" pitchFamily="34" charset="0"/>
                <a:cs typeface="Arial" panose="020B0604020202020204" pitchFamily="34" charset="0"/>
              </a:rPr>
              <a:t>             2010 </a:t>
            </a:r>
            <a:r>
              <a:rPr lang="fr-FR" sz="2400" b="1" dirty="0">
                <a:solidFill>
                  <a:schemeClr val="accent3">
                    <a:lumMod val="75000"/>
                  </a:schemeClr>
                </a:solidFill>
                <a:latin typeface="Arial" panose="020B0604020202020204" pitchFamily="34" charset="0"/>
                <a:cs typeface="Arial" panose="020B0604020202020204" pitchFamily="34" charset="0"/>
              </a:rPr>
              <a:t>- 2014</a:t>
            </a:r>
            <a:endParaRPr lang="en-US" sz="2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2325" y="2129651"/>
            <a:ext cx="7521575" cy="19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22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a:solidFill>
                  <a:schemeClr val="accent3">
                    <a:lumMod val="75000"/>
                  </a:schemeClr>
                </a:solidFill>
                <a:latin typeface="Arial" panose="020B0604020202020204" pitchFamily="34" charset="0"/>
                <a:cs typeface="Arial" panose="020B0604020202020204" pitchFamily="34" charset="0"/>
              </a:rPr>
              <a:t>Top 5 </a:t>
            </a:r>
            <a:r>
              <a:rPr lang="fr-FR" sz="2400" b="1" dirty="0" err="1">
                <a:solidFill>
                  <a:schemeClr val="accent3">
                    <a:lumMod val="75000"/>
                  </a:schemeClr>
                </a:solidFill>
                <a:latin typeface="Arial" panose="020B0604020202020204" pitchFamily="34" charset="0"/>
                <a:cs typeface="Arial" panose="020B0604020202020204" pitchFamily="34" charset="0"/>
              </a:rPr>
              <a:t>cities</a:t>
            </a:r>
            <a:r>
              <a:rPr lang="fr-FR" sz="2400" b="1" dirty="0">
                <a:solidFill>
                  <a:schemeClr val="accent3">
                    <a:lumMod val="75000"/>
                  </a:schemeClr>
                </a:solidFill>
                <a:latin typeface="Arial" panose="020B0604020202020204" pitchFamily="34" charset="0"/>
                <a:cs typeface="Arial" panose="020B0604020202020204" pitchFamily="34" charset="0"/>
              </a:rPr>
              <a:t>: </a:t>
            </a:r>
            <a:r>
              <a:rPr lang="fr-FR" sz="2400" b="1" dirty="0" err="1" smtClean="0">
                <a:solidFill>
                  <a:schemeClr val="accent3">
                    <a:lumMod val="75000"/>
                  </a:schemeClr>
                </a:solidFill>
                <a:latin typeface="Arial" panose="020B0604020202020204" pitchFamily="34" charset="0"/>
                <a:cs typeface="Arial" panose="020B0604020202020204" pitchFamily="34" charset="0"/>
              </a:rPr>
              <a:t>percentage</a:t>
            </a:r>
            <a:r>
              <a:rPr lang="fr-FR" sz="2400" b="1" dirty="0" smtClean="0">
                <a:solidFill>
                  <a:schemeClr val="accent3">
                    <a:lumMod val="75000"/>
                  </a:schemeClr>
                </a:solidFill>
                <a:latin typeface="Arial" panose="020B0604020202020204" pitchFamily="34" charset="0"/>
                <a:cs typeface="Arial" panose="020B0604020202020204" pitchFamily="34" charset="0"/>
              </a:rPr>
              <a:t>  </a:t>
            </a:r>
            <a:r>
              <a:rPr lang="fr-FR" sz="2400" b="1" dirty="0" err="1">
                <a:solidFill>
                  <a:schemeClr val="accent3">
                    <a:lumMod val="75000"/>
                  </a:schemeClr>
                </a:solidFill>
                <a:latin typeface="Arial" panose="020B0604020202020204" pitchFamily="34" charset="0"/>
                <a:cs typeface="Arial" panose="020B0604020202020204" pitchFamily="34" charset="0"/>
              </a:rPr>
              <a:t>increase</a:t>
            </a:r>
            <a:r>
              <a:rPr lang="fr-FR" sz="2400" b="1" dirty="0">
                <a:solidFill>
                  <a:schemeClr val="accent3">
                    <a:lumMod val="75000"/>
                  </a:schemeClr>
                </a:solidFill>
                <a:latin typeface="Arial" panose="020B0604020202020204" pitchFamily="34" charset="0"/>
                <a:cs typeface="Arial" panose="020B0604020202020204" pitchFamily="34" charset="0"/>
              </a:rPr>
              <a:t>             2010 - 2014</a:t>
            </a:r>
            <a:endParaRPr lang="en-US"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2325" y="2129651"/>
            <a:ext cx="7712075" cy="221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9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400" b="1" dirty="0">
                <a:solidFill>
                  <a:schemeClr val="accent3">
                    <a:lumMod val="75000"/>
                  </a:schemeClr>
                </a:solidFill>
                <a:latin typeface="Arial" panose="020B0604020202020204" pitchFamily="34" charset="0"/>
                <a:cs typeface="Arial" panose="020B0604020202020204" pitchFamily="34" charset="0"/>
              </a:rPr>
              <a:t>Total population</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2447398"/>
              </p:ext>
            </p:extLst>
          </p:nvPr>
        </p:nvGraphicFramePr>
        <p:xfrm>
          <a:off x="914400" y="1676400"/>
          <a:ext cx="752157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99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2071</TotalTime>
  <Words>401</Words>
  <Application>Microsoft Office PowerPoint</Application>
  <PresentationFormat>On-screen Show (4:3)</PresentationFormat>
  <Paragraphs>163</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Angles</vt:lpstr>
      <vt:lpstr>Houston’s Growth and challenges: comparing houston to ten largest             us cities  </vt:lpstr>
      <vt:lpstr>Ten largest us cities</vt:lpstr>
      <vt:lpstr>metro population: numerical change</vt:lpstr>
      <vt:lpstr>Metro Population: percent change</vt:lpstr>
      <vt:lpstr>metro population: net migration</vt:lpstr>
      <vt:lpstr>Top 5 cities Population Estimates:           2010 - 2014</vt:lpstr>
      <vt:lpstr>Top 5 cities: numerical increase             2010 - 2014</vt:lpstr>
      <vt:lpstr>Top 5 cities: percentage  increase             2010 - 2014</vt:lpstr>
      <vt:lpstr>Total population</vt:lpstr>
      <vt:lpstr>Race \ ethnicity</vt:lpstr>
      <vt:lpstr>School  age population</vt:lpstr>
      <vt:lpstr>Voting age population</vt:lpstr>
      <vt:lpstr>Millennial generation</vt:lpstr>
      <vt:lpstr>Middle age population</vt:lpstr>
      <vt:lpstr>Retirement ages</vt:lpstr>
      <vt:lpstr>Median age</vt:lpstr>
      <vt:lpstr>Native and foreign born </vt:lpstr>
      <vt:lpstr>School enrollment: native and foreign -born</vt:lpstr>
      <vt:lpstr>Languages spoken at home</vt:lpstr>
      <vt:lpstr>Educational attainment</vt:lpstr>
      <vt:lpstr>High school graduates</vt:lpstr>
      <vt:lpstr>Graduates and professional </vt:lpstr>
      <vt:lpstr>Family and non-family households</vt:lpstr>
      <vt:lpstr>Female led households</vt:lpstr>
      <vt:lpstr>Households with children  under 18 years</vt:lpstr>
      <vt:lpstr>Average household size</vt:lpstr>
      <vt:lpstr>Marital status</vt:lpstr>
      <vt:lpstr>Median household income</vt:lpstr>
      <vt:lpstr>Household income</vt:lpstr>
      <vt:lpstr>Individuals below poverty level</vt:lpstr>
      <vt:lpstr>Not in labor force</vt:lpstr>
      <vt:lpstr>selected employment </vt:lpstr>
      <vt:lpstr>Class of workers</vt:lpstr>
      <vt:lpstr>Persons with health insurance</vt:lpstr>
      <vt:lpstr>Housing Occupancy</vt:lpstr>
      <vt:lpstr>Owner and renter occupied</vt:lpstr>
      <vt:lpstr>median housing value</vt:lpstr>
      <vt:lpstr>housing value</vt:lpstr>
      <vt:lpstr>Median rent</vt:lpstr>
      <vt:lpstr>Rent as a percent to income</vt:lpstr>
      <vt:lpstr>Year housing unit built</vt:lpstr>
      <vt:lpstr>Moved into housing unit</vt:lpstr>
      <vt:lpstr>Vehicles available</vt:lpstr>
      <vt:lpstr>Commute to work</vt:lpstr>
      <vt:lpstr>Office construction</vt:lpstr>
      <vt:lpstr>2015 Single family permits </vt:lpstr>
      <vt:lpstr>2015 multi-family permits </vt:lpstr>
      <vt:lpstr>2015 Single family permits by value</vt:lpstr>
      <vt:lpstr>2015 demolition permits</vt:lpstr>
      <vt:lpstr>Single family Permit trend </vt:lpstr>
      <vt:lpstr>Multi-family Permit trend </vt:lpstr>
      <vt:lpstr>Plats and site plans</vt:lpstr>
      <vt:lpstr>Land Assemblage Redevelopment Authority (LARA) </vt:lpstr>
      <vt:lpstr>LARA Neighborhood Locations</vt:lpstr>
      <vt:lpstr>Rail and bus service</vt:lpstr>
      <vt:lpstr>transit centers / park &amp; rides</vt:lpstr>
      <vt:lpstr>challenges</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Balachandran, Bala - PD</dc:creator>
  <cp:lastModifiedBy>Bala</cp:lastModifiedBy>
  <cp:revision>65</cp:revision>
  <cp:lastPrinted>2016-05-16T21:24:54Z</cp:lastPrinted>
  <dcterms:created xsi:type="dcterms:W3CDTF">2016-05-03T19:45:19Z</dcterms:created>
  <dcterms:modified xsi:type="dcterms:W3CDTF">2016-05-17T03:05:25Z</dcterms:modified>
</cp:coreProperties>
</file>