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handoutMasterIdLst>
    <p:handoutMasterId r:id="rId50"/>
  </p:handoutMasterIdLst>
  <p:sldIdLst>
    <p:sldId id="436" r:id="rId2"/>
    <p:sldId id="366" r:id="rId3"/>
    <p:sldId id="429" r:id="rId4"/>
    <p:sldId id="408" r:id="rId5"/>
    <p:sldId id="373" r:id="rId6"/>
    <p:sldId id="377" r:id="rId7"/>
    <p:sldId id="378" r:id="rId8"/>
    <p:sldId id="389" r:id="rId9"/>
    <p:sldId id="393" r:id="rId10"/>
    <p:sldId id="395" r:id="rId11"/>
    <p:sldId id="368" r:id="rId12"/>
    <p:sldId id="391" r:id="rId13"/>
    <p:sldId id="367" r:id="rId14"/>
    <p:sldId id="428" r:id="rId15"/>
    <p:sldId id="435" r:id="rId16"/>
    <p:sldId id="386" r:id="rId17"/>
    <p:sldId id="437" r:id="rId18"/>
    <p:sldId id="439" r:id="rId19"/>
    <p:sldId id="438" r:id="rId20"/>
    <p:sldId id="440" r:id="rId21"/>
    <p:sldId id="441" r:id="rId22"/>
    <p:sldId id="434" r:id="rId23"/>
    <p:sldId id="369" r:id="rId24"/>
    <p:sldId id="390" r:id="rId25"/>
    <p:sldId id="411" r:id="rId26"/>
    <p:sldId id="412" r:id="rId27"/>
    <p:sldId id="413" r:id="rId28"/>
    <p:sldId id="414" r:id="rId29"/>
    <p:sldId id="379" r:id="rId30"/>
    <p:sldId id="380" r:id="rId31"/>
    <p:sldId id="383" r:id="rId32"/>
    <p:sldId id="384" r:id="rId33"/>
    <p:sldId id="385" r:id="rId34"/>
    <p:sldId id="381" r:id="rId35"/>
    <p:sldId id="382" r:id="rId36"/>
    <p:sldId id="388" r:id="rId37"/>
    <p:sldId id="392" r:id="rId38"/>
    <p:sldId id="394" r:id="rId39"/>
    <p:sldId id="396" r:id="rId40"/>
    <p:sldId id="397" r:id="rId41"/>
    <p:sldId id="398" r:id="rId42"/>
    <p:sldId id="410" r:id="rId43"/>
    <p:sldId id="400" r:id="rId44"/>
    <p:sldId id="401" r:id="rId45"/>
    <p:sldId id="403" r:id="rId46"/>
    <p:sldId id="404" r:id="rId47"/>
    <p:sldId id="405"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E9F3A538-DA47-45F4-B49C-D7EB229D886C}">
          <p14:sldIdLst>
            <p14:sldId id="436"/>
            <p14:sldId id="366"/>
            <p14:sldId id="429"/>
            <p14:sldId id="408"/>
            <p14:sldId id="373"/>
            <p14:sldId id="377"/>
            <p14:sldId id="378"/>
            <p14:sldId id="389"/>
            <p14:sldId id="393"/>
            <p14:sldId id="395"/>
            <p14:sldId id="368"/>
            <p14:sldId id="391"/>
            <p14:sldId id="367"/>
            <p14:sldId id="428"/>
            <p14:sldId id="435"/>
            <p14:sldId id="386"/>
            <p14:sldId id="437"/>
            <p14:sldId id="439"/>
            <p14:sldId id="438"/>
            <p14:sldId id="440"/>
            <p14:sldId id="441"/>
            <p14:sldId id="434"/>
            <p14:sldId id="369"/>
            <p14:sldId id="390"/>
            <p14:sldId id="411"/>
            <p14:sldId id="412"/>
            <p14:sldId id="413"/>
            <p14:sldId id="414"/>
            <p14:sldId id="379"/>
            <p14:sldId id="380"/>
            <p14:sldId id="383"/>
            <p14:sldId id="384"/>
            <p14:sldId id="385"/>
            <p14:sldId id="381"/>
            <p14:sldId id="382"/>
            <p14:sldId id="388"/>
            <p14:sldId id="392"/>
            <p14:sldId id="394"/>
            <p14:sldId id="396"/>
            <p14:sldId id="397"/>
            <p14:sldId id="398"/>
            <p14:sldId id="410"/>
            <p14:sldId id="400"/>
            <p14:sldId id="401"/>
            <p14:sldId id="403"/>
            <p14:sldId id="404"/>
            <p14:sldId id="40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1" autoAdjust="0"/>
    <p:restoredTop sz="88981" autoAdjust="0"/>
  </p:normalViewPr>
  <p:slideViewPr>
    <p:cSldViewPr>
      <p:cViewPr>
        <p:scale>
          <a:sx n="80" d="100"/>
          <a:sy n="80" d="100"/>
        </p:scale>
        <p:origin x="-82"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591426071741032E-2"/>
          <c:y val="0.16964675003859811"/>
          <c:w val="0.69016127150772821"/>
          <c:h val="0.49796396544181981"/>
        </c:manualLayout>
      </c:layout>
      <c:lineChart>
        <c:grouping val="standard"/>
        <c:varyColors val="0"/>
        <c:ser>
          <c:idx val="1"/>
          <c:order val="0"/>
          <c:tx>
            <c:strRef>
              <c:f>'Weighted Time Series'!$Y$49</c:f>
              <c:strCache>
                <c:ptCount val="1"/>
                <c:pt idx="0">
                  <c:v>Actual</c:v>
                </c:pt>
              </c:strCache>
            </c:strRef>
          </c:tx>
          <c:spPr>
            <a:ln>
              <a:solidFill>
                <a:schemeClr val="accent1"/>
              </a:solidFill>
            </a:ln>
          </c:spPr>
          <c:marker>
            <c:symbol val="none"/>
          </c:marker>
          <c:cat>
            <c:strRef>
              <c:f>'Weighted Time Series'!$C$50:$C$90</c:f>
              <c:strCache>
                <c:ptCount val="41"/>
                <c:pt idx="0">
                  <c:v>2002Q2</c:v>
                </c:pt>
                <c:pt idx="1">
                  <c:v>2002Q3</c:v>
                </c:pt>
                <c:pt idx="2">
                  <c:v>2002Q4</c:v>
                </c:pt>
                <c:pt idx="3">
                  <c:v>2003Q1</c:v>
                </c:pt>
                <c:pt idx="4">
                  <c:v>2003Q2</c:v>
                </c:pt>
                <c:pt idx="5">
                  <c:v>2003Q3</c:v>
                </c:pt>
                <c:pt idx="6">
                  <c:v>2003Q4</c:v>
                </c:pt>
                <c:pt idx="7">
                  <c:v>2004Q1</c:v>
                </c:pt>
                <c:pt idx="8">
                  <c:v>2004Q2</c:v>
                </c:pt>
                <c:pt idx="9">
                  <c:v>2004Q3</c:v>
                </c:pt>
                <c:pt idx="10">
                  <c:v>2004Q4</c:v>
                </c:pt>
                <c:pt idx="11">
                  <c:v>2005Q1</c:v>
                </c:pt>
                <c:pt idx="12">
                  <c:v>2005Q2</c:v>
                </c:pt>
                <c:pt idx="13">
                  <c:v>2005Q3</c:v>
                </c:pt>
                <c:pt idx="14">
                  <c:v>2005Q4</c:v>
                </c:pt>
                <c:pt idx="15">
                  <c:v>2006Q1</c:v>
                </c:pt>
                <c:pt idx="16">
                  <c:v>2006Q2</c:v>
                </c:pt>
                <c:pt idx="17">
                  <c:v>2006Q3</c:v>
                </c:pt>
                <c:pt idx="18">
                  <c:v>2006Q4</c:v>
                </c:pt>
                <c:pt idx="19">
                  <c:v>2007Q1</c:v>
                </c:pt>
                <c:pt idx="20">
                  <c:v>2007Q2</c:v>
                </c:pt>
                <c:pt idx="21">
                  <c:v>2007Q3</c:v>
                </c:pt>
                <c:pt idx="22">
                  <c:v>2007Q4</c:v>
                </c:pt>
                <c:pt idx="23">
                  <c:v>2008Q1</c:v>
                </c:pt>
                <c:pt idx="24">
                  <c:v>2008Q2</c:v>
                </c:pt>
                <c:pt idx="25">
                  <c:v>2008Q3</c:v>
                </c:pt>
                <c:pt idx="26">
                  <c:v>2008Q4</c:v>
                </c:pt>
                <c:pt idx="27">
                  <c:v>2009Q1</c:v>
                </c:pt>
                <c:pt idx="28">
                  <c:v>2009Q2</c:v>
                </c:pt>
                <c:pt idx="29">
                  <c:v>2009Q3</c:v>
                </c:pt>
                <c:pt idx="30">
                  <c:v>2009Q4</c:v>
                </c:pt>
                <c:pt idx="31">
                  <c:v>2010Q1</c:v>
                </c:pt>
                <c:pt idx="32">
                  <c:v>2010Q2</c:v>
                </c:pt>
                <c:pt idx="33">
                  <c:v>2010Q3</c:v>
                </c:pt>
                <c:pt idx="34">
                  <c:v>2010Q4</c:v>
                </c:pt>
                <c:pt idx="35">
                  <c:v>2011Q1</c:v>
                </c:pt>
                <c:pt idx="36">
                  <c:v>2011Q2</c:v>
                </c:pt>
                <c:pt idx="37">
                  <c:v>2011Q3</c:v>
                </c:pt>
                <c:pt idx="38">
                  <c:v>2011Q4</c:v>
                </c:pt>
                <c:pt idx="39">
                  <c:v>2012Q1</c:v>
                </c:pt>
                <c:pt idx="40">
                  <c:v>2012Q2</c:v>
                </c:pt>
              </c:strCache>
            </c:strRef>
          </c:cat>
          <c:val>
            <c:numRef>
              <c:f>'Weighted Time Series'!$Y$50:$Y$90</c:f>
              <c:numCache>
                <c:formatCode>0%</c:formatCode>
                <c:ptCount val="41"/>
                <c:pt idx="0">
                  <c:v>0.48459996039999997</c:v>
                </c:pt>
                <c:pt idx="1">
                  <c:v>0.47801108539999998</c:v>
                </c:pt>
                <c:pt idx="2">
                  <c:v>0.47704870519999998</c:v>
                </c:pt>
                <c:pt idx="3">
                  <c:v>0.48194412530000003</c:v>
                </c:pt>
                <c:pt idx="4">
                  <c:v>0.48561622450000003</c:v>
                </c:pt>
                <c:pt idx="5">
                  <c:v>0.48204274539999997</c:v>
                </c:pt>
                <c:pt idx="6">
                  <c:v>0.4829990918</c:v>
                </c:pt>
                <c:pt idx="7">
                  <c:v>0.49434022830000002</c:v>
                </c:pt>
                <c:pt idx="8">
                  <c:v>0.49102422639999999</c:v>
                </c:pt>
                <c:pt idx="9">
                  <c:v>0.48732534900000002</c:v>
                </c:pt>
                <c:pt idx="10">
                  <c:v>0.48717204380000001</c:v>
                </c:pt>
                <c:pt idx="11">
                  <c:v>0.49445538150000001</c:v>
                </c:pt>
                <c:pt idx="12">
                  <c:v>0.49165502119999999</c:v>
                </c:pt>
                <c:pt idx="13">
                  <c:v>0.48592130950000001</c:v>
                </c:pt>
                <c:pt idx="14">
                  <c:v>0.48654094840000001</c:v>
                </c:pt>
                <c:pt idx="15">
                  <c:v>0.49820075600000002</c:v>
                </c:pt>
                <c:pt idx="16">
                  <c:v>0.49623242560000003</c:v>
                </c:pt>
                <c:pt idx="17">
                  <c:v>0.49159591289999999</c:v>
                </c:pt>
                <c:pt idx="18">
                  <c:v>0.49466703670000001</c:v>
                </c:pt>
                <c:pt idx="19">
                  <c:v>0.50011061820000002</c:v>
                </c:pt>
                <c:pt idx="20">
                  <c:v>0.50005054670000004</c:v>
                </c:pt>
                <c:pt idx="21">
                  <c:v>0.49663801000000002</c:v>
                </c:pt>
                <c:pt idx="22">
                  <c:v>0.49833815619999999</c:v>
                </c:pt>
                <c:pt idx="23">
                  <c:v>0.50753099970000004</c:v>
                </c:pt>
                <c:pt idx="24">
                  <c:v>0.50565026390000001</c:v>
                </c:pt>
                <c:pt idx="25">
                  <c:v>0.50049114559999996</c:v>
                </c:pt>
                <c:pt idx="26">
                  <c:v>0.50354278429999999</c:v>
                </c:pt>
                <c:pt idx="27">
                  <c:v>0.51304803200000004</c:v>
                </c:pt>
                <c:pt idx="28">
                  <c:v>0.5153697237</c:v>
                </c:pt>
                <c:pt idx="29">
                  <c:v>0.5119136581</c:v>
                </c:pt>
                <c:pt idx="30">
                  <c:v>0.51166392220000001</c:v>
                </c:pt>
                <c:pt idx="31">
                  <c:v>0.52116477949999995</c:v>
                </c:pt>
                <c:pt idx="32">
                  <c:v>0.51773607180000003</c:v>
                </c:pt>
                <c:pt idx="33">
                  <c:v>0.51012113219999999</c:v>
                </c:pt>
                <c:pt idx="34">
                  <c:v>0.51078071089999999</c:v>
                </c:pt>
                <c:pt idx="35">
                  <c:v>0.5229340173</c:v>
                </c:pt>
                <c:pt idx="36">
                  <c:v>0.51656981049999995</c:v>
                </c:pt>
                <c:pt idx="37">
                  <c:v>0.5080412084</c:v>
                </c:pt>
                <c:pt idx="38">
                  <c:v>0.50773766610000004</c:v>
                </c:pt>
                <c:pt idx="39">
                  <c:v>0.51569414170000005</c:v>
                </c:pt>
                <c:pt idx="40">
                  <c:v>0.51239397819999999</c:v>
                </c:pt>
              </c:numCache>
            </c:numRef>
          </c:val>
          <c:smooth val="0"/>
        </c:ser>
        <c:ser>
          <c:idx val="0"/>
          <c:order val="1"/>
          <c:tx>
            <c:strRef>
              <c:f>'Weighted Time Series'!$X$49</c:f>
              <c:strCache>
                <c:ptCount val="1"/>
                <c:pt idx="0">
                  <c:v>Constant 2002 Industry Shares</c:v>
                </c:pt>
              </c:strCache>
            </c:strRef>
          </c:tx>
          <c:spPr>
            <a:ln>
              <a:solidFill>
                <a:schemeClr val="accent2"/>
              </a:solidFill>
            </a:ln>
          </c:spPr>
          <c:marker>
            <c:symbol val="none"/>
          </c:marker>
          <c:cat>
            <c:strRef>
              <c:f>'Weighted Time Series'!$C$50:$C$90</c:f>
              <c:strCache>
                <c:ptCount val="41"/>
                <c:pt idx="0">
                  <c:v>2002Q2</c:v>
                </c:pt>
                <c:pt idx="1">
                  <c:v>2002Q3</c:v>
                </c:pt>
                <c:pt idx="2">
                  <c:v>2002Q4</c:v>
                </c:pt>
                <c:pt idx="3">
                  <c:v>2003Q1</c:v>
                </c:pt>
                <c:pt idx="4">
                  <c:v>2003Q2</c:v>
                </c:pt>
                <c:pt idx="5">
                  <c:v>2003Q3</c:v>
                </c:pt>
                <c:pt idx="6">
                  <c:v>2003Q4</c:v>
                </c:pt>
                <c:pt idx="7">
                  <c:v>2004Q1</c:v>
                </c:pt>
                <c:pt idx="8">
                  <c:v>2004Q2</c:v>
                </c:pt>
                <c:pt idx="9">
                  <c:v>2004Q3</c:v>
                </c:pt>
                <c:pt idx="10">
                  <c:v>2004Q4</c:v>
                </c:pt>
                <c:pt idx="11">
                  <c:v>2005Q1</c:v>
                </c:pt>
                <c:pt idx="12">
                  <c:v>2005Q2</c:v>
                </c:pt>
                <c:pt idx="13">
                  <c:v>2005Q3</c:v>
                </c:pt>
                <c:pt idx="14">
                  <c:v>2005Q4</c:v>
                </c:pt>
                <c:pt idx="15">
                  <c:v>2006Q1</c:v>
                </c:pt>
                <c:pt idx="16">
                  <c:v>2006Q2</c:v>
                </c:pt>
                <c:pt idx="17">
                  <c:v>2006Q3</c:v>
                </c:pt>
                <c:pt idx="18">
                  <c:v>2006Q4</c:v>
                </c:pt>
                <c:pt idx="19">
                  <c:v>2007Q1</c:v>
                </c:pt>
                <c:pt idx="20">
                  <c:v>2007Q2</c:v>
                </c:pt>
                <c:pt idx="21">
                  <c:v>2007Q3</c:v>
                </c:pt>
                <c:pt idx="22">
                  <c:v>2007Q4</c:v>
                </c:pt>
                <c:pt idx="23">
                  <c:v>2008Q1</c:v>
                </c:pt>
                <c:pt idx="24">
                  <c:v>2008Q2</c:v>
                </c:pt>
                <c:pt idx="25">
                  <c:v>2008Q3</c:v>
                </c:pt>
                <c:pt idx="26">
                  <c:v>2008Q4</c:v>
                </c:pt>
                <c:pt idx="27">
                  <c:v>2009Q1</c:v>
                </c:pt>
                <c:pt idx="28">
                  <c:v>2009Q2</c:v>
                </c:pt>
                <c:pt idx="29">
                  <c:v>2009Q3</c:v>
                </c:pt>
                <c:pt idx="30">
                  <c:v>2009Q4</c:v>
                </c:pt>
                <c:pt idx="31">
                  <c:v>2010Q1</c:v>
                </c:pt>
                <c:pt idx="32">
                  <c:v>2010Q2</c:v>
                </c:pt>
                <c:pt idx="33">
                  <c:v>2010Q3</c:v>
                </c:pt>
                <c:pt idx="34">
                  <c:v>2010Q4</c:v>
                </c:pt>
                <c:pt idx="35">
                  <c:v>2011Q1</c:v>
                </c:pt>
                <c:pt idx="36">
                  <c:v>2011Q2</c:v>
                </c:pt>
                <c:pt idx="37">
                  <c:v>2011Q3</c:v>
                </c:pt>
                <c:pt idx="38">
                  <c:v>2011Q4</c:v>
                </c:pt>
                <c:pt idx="39">
                  <c:v>2012Q1</c:v>
                </c:pt>
                <c:pt idx="40">
                  <c:v>2012Q2</c:v>
                </c:pt>
              </c:strCache>
            </c:strRef>
          </c:cat>
          <c:val>
            <c:numRef>
              <c:f>'Weighted Time Series'!$X$50:$X$90</c:f>
              <c:numCache>
                <c:formatCode>0%</c:formatCode>
                <c:ptCount val="41"/>
                <c:pt idx="0">
                  <c:v>0.4844414296946582</c:v>
                </c:pt>
                <c:pt idx="1">
                  <c:v>0.48261885478959454</c:v>
                </c:pt>
                <c:pt idx="2">
                  <c:v>0.48135061927168826</c:v>
                </c:pt>
                <c:pt idx="3">
                  <c:v>0.48420166932907605</c:v>
                </c:pt>
                <c:pt idx="4">
                  <c:v>0.48507483675088747</c:v>
                </c:pt>
                <c:pt idx="5">
                  <c:v>0.48307375906741923</c:v>
                </c:pt>
                <c:pt idx="6">
                  <c:v>0.48321914177084396</c:v>
                </c:pt>
                <c:pt idx="7">
                  <c:v>0.48751040738372287</c:v>
                </c:pt>
                <c:pt idx="8">
                  <c:v>0.48662868587320157</c:v>
                </c:pt>
                <c:pt idx="9">
                  <c:v>0.48610519133490987</c:v>
                </c:pt>
                <c:pt idx="10">
                  <c:v>0.48685691445942353</c:v>
                </c:pt>
                <c:pt idx="11">
                  <c:v>0.48916088578365441</c:v>
                </c:pt>
                <c:pt idx="12">
                  <c:v>0.48783825192315516</c:v>
                </c:pt>
                <c:pt idx="13">
                  <c:v>0.48653017009401262</c:v>
                </c:pt>
                <c:pt idx="14">
                  <c:v>0.48753179471488539</c:v>
                </c:pt>
                <c:pt idx="15">
                  <c:v>0.48967020058943456</c:v>
                </c:pt>
                <c:pt idx="16">
                  <c:v>0.48916285594779457</c:v>
                </c:pt>
                <c:pt idx="17">
                  <c:v>0.48796149040943687</c:v>
                </c:pt>
                <c:pt idx="18">
                  <c:v>0.49011351414237753</c:v>
                </c:pt>
                <c:pt idx="19">
                  <c:v>0.49277225233350025</c:v>
                </c:pt>
                <c:pt idx="20">
                  <c:v>0.49199720949289005</c:v>
                </c:pt>
                <c:pt idx="21">
                  <c:v>0.49054329232530969</c:v>
                </c:pt>
                <c:pt idx="22">
                  <c:v>0.49049053917618113</c:v>
                </c:pt>
                <c:pt idx="23">
                  <c:v>0.49258660736457854</c:v>
                </c:pt>
                <c:pt idx="24">
                  <c:v>0.49059764045575949</c:v>
                </c:pt>
                <c:pt idx="25">
                  <c:v>0.48726981495655769</c:v>
                </c:pt>
                <c:pt idx="26">
                  <c:v>0.48751633014334433</c:v>
                </c:pt>
                <c:pt idx="27">
                  <c:v>0.48841009652576928</c:v>
                </c:pt>
                <c:pt idx="28">
                  <c:v>0.48673104616352059</c:v>
                </c:pt>
                <c:pt idx="29">
                  <c:v>0.48394569308483959</c:v>
                </c:pt>
                <c:pt idx="30">
                  <c:v>0.48262446933203867</c:v>
                </c:pt>
                <c:pt idx="31">
                  <c:v>0.48298143341525729</c:v>
                </c:pt>
                <c:pt idx="32">
                  <c:v>0.48182597079955541</c:v>
                </c:pt>
                <c:pt idx="33">
                  <c:v>0.47836564882439903</c:v>
                </c:pt>
                <c:pt idx="34">
                  <c:v>0.47961986500090265</c:v>
                </c:pt>
                <c:pt idx="35">
                  <c:v>0.48458898147774498</c:v>
                </c:pt>
                <c:pt idx="36">
                  <c:v>0.48136861626225924</c:v>
                </c:pt>
                <c:pt idx="37">
                  <c:v>0.47803402943375922</c:v>
                </c:pt>
                <c:pt idx="38">
                  <c:v>0.47870543576118457</c:v>
                </c:pt>
                <c:pt idx="39">
                  <c:v>0.48065002810351332</c:v>
                </c:pt>
                <c:pt idx="40">
                  <c:v>0.47972874140778288</c:v>
                </c:pt>
              </c:numCache>
            </c:numRef>
          </c:val>
          <c:smooth val="0"/>
        </c:ser>
        <c:dLbls>
          <c:showLegendKey val="0"/>
          <c:showVal val="0"/>
          <c:showCatName val="0"/>
          <c:showSerName val="0"/>
          <c:showPercent val="0"/>
          <c:showBubbleSize val="0"/>
        </c:dLbls>
        <c:marker val="1"/>
        <c:smooth val="0"/>
        <c:axId val="203340032"/>
        <c:axId val="203345920"/>
      </c:lineChart>
      <c:catAx>
        <c:axId val="203340032"/>
        <c:scaling>
          <c:orientation val="minMax"/>
        </c:scaling>
        <c:delete val="0"/>
        <c:axPos val="b"/>
        <c:majorTickMark val="out"/>
        <c:minorTickMark val="none"/>
        <c:tickLblPos val="nextTo"/>
        <c:txPr>
          <a:bodyPr rot="-2700000"/>
          <a:lstStyle/>
          <a:p>
            <a:pPr>
              <a:defRPr sz="1400"/>
            </a:pPr>
            <a:endParaRPr lang="en-US"/>
          </a:p>
        </c:txPr>
        <c:crossAx val="203345920"/>
        <c:crosses val="autoZero"/>
        <c:auto val="1"/>
        <c:lblAlgn val="ctr"/>
        <c:lblOffset val="100"/>
        <c:tickLblSkip val="8"/>
        <c:noMultiLvlLbl val="0"/>
      </c:catAx>
      <c:valAx>
        <c:axId val="203345920"/>
        <c:scaling>
          <c:orientation val="minMax"/>
          <c:max val="0.53"/>
          <c:min val="0.45"/>
        </c:scaling>
        <c:delete val="0"/>
        <c:axPos val="l"/>
        <c:majorGridlines/>
        <c:numFmt formatCode="0%" sourceLinked="1"/>
        <c:majorTickMark val="out"/>
        <c:minorTickMark val="none"/>
        <c:tickLblPos val="nextTo"/>
        <c:txPr>
          <a:bodyPr/>
          <a:lstStyle/>
          <a:p>
            <a:pPr>
              <a:defRPr sz="1400"/>
            </a:pPr>
            <a:endParaRPr lang="en-US"/>
          </a:p>
        </c:txPr>
        <c:crossAx val="203340032"/>
        <c:crosses val="autoZero"/>
        <c:crossBetween val="midCat"/>
      </c:valAx>
    </c:plotArea>
    <c:legend>
      <c:legendPos val="r"/>
      <c:layout>
        <c:manualLayout>
          <c:xMode val="edge"/>
          <c:yMode val="edge"/>
          <c:x val="0.78829046369203848"/>
          <c:y val="0.25718048479234212"/>
          <c:w val="0.20949839603382911"/>
          <c:h val="0.36799197159178632"/>
        </c:manualLayout>
      </c:layout>
      <c:overlay val="0"/>
      <c:txPr>
        <a:bodyPr/>
        <a:lstStyle/>
        <a:p>
          <a:pPr>
            <a:defRPr sz="1400"/>
          </a:pPr>
          <a:endParaRPr lang="en-US"/>
        </a:p>
      </c:txPr>
    </c:legend>
    <c:plotVisOnly val="1"/>
    <c:dispBlanksAs val="gap"/>
    <c:showDLblsOverMax val="0"/>
  </c:chart>
  <c:spPr>
    <a:ln>
      <a:noFill/>
    </a:ln>
  </c:sp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5720D-195C-42A4-A396-7C7F63E584E0}"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284BB760-49CB-4EF4-BE88-B08BE84A6E2F}">
      <dgm:prSet phldrT="[Text]"/>
      <dgm:spPr/>
      <dgm:t>
        <a:bodyPr/>
        <a:lstStyle/>
        <a:p>
          <a:r>
            <a:rPr lang="en-US" dirty="0" smtClean="0"/>
            <a:t>Linked National Jobs Data</a:t>
          </a:r>
          <a:endParaRPr lang="en-US" dirty="0"/>
        </a:p>
      </dgm:t>
    </dgm:pt>
    <dgm:pt modelId="{B9ED7D87-8BB9-4619-82E1-09172C6FEEE0}" type="parTrans" cxnId="{3DDE87C8-4BF1-4314-957C-B380A18B165C}">
      <dgm:prSet/>
      <dgm:spPr/>
      <dgm:t>
        <a:bodyPr/>
        <a:lstStyle/>
        <a:p>
          <a:endParaRPr lang="en-US"/>
        </a:p>
      </dgm:t>
    </dgm:pt>
    <dgm:pt modelId="{8AAC3F5A-E45C-4FF2-9115-E4AC5A34DDCE}" type="sibTrans" cxnId="{3DDE87C8-4BF1-4314-957C-B380A18B165C}">
      <dgm:prSet/>
      <dgm:spPr/>
      <dgm:t>
        <a:bodyPr/>
        <a:lstStyle/>
        <a:p>
          <a:endParaRPr lang="en-US"/>
        </a:p>
      </dgm:t>
    </dgm:pt>
    <dgm:pt modelId="{C0AAF955-D6D9-401C-8B95-AA7BB4FD19DC}">
      <dgm:prSet phldrT="[Text]"/>
      <dgm:spPr/>
      <dgm:t>
        <a:bodyPr/>
        <a:lstStyle/>
        <a:p>
          <a:r>
            <a:rPr lang="en-US" dirty="0" smtClean="0"/>
            <a:t>Firm Data</a:t>
          </a:r>
          <a:endParaRPr lang="en-US" dirty="0"/>
        </a:p>
      </dgm:t>
    </dgm:pt>
    <dgm:pt modelId="{454AE927-6B07-4FD1-AAF1-2231ADDD0D80}" type="parTrans" cxnId="{53E2E83E-2F72-4105-B696-E38EC6472AB6}">
      <dgm:prSet/>
      <dgm:spPr/>
      <dgm:t>
        <a:bodyPr/>
        <a:lstStyle/>
        <a:p>
          <a:endParaRPr lang="en-US"/>
        </a:p>
      </dgm:t>
    </dgm:pt>
    <dgm:pt modelId="{C56E3B59-613E-43B9-9A73-DA053440E87B}" type="sibTrans" cxnId="{53E2E83E-2F72-4105-B696-E38EC6472AB6}">
      <dgm:prSet/>
      <dgm:spPr/>
      <dgm:t>
        <a:bodyPr/>
        <a:lstStyle/>
        <a:p>
          <a:endParaRPr lang="en-US"/>
        </a:p>
      </dgm:t>
    </dgm:pt>
    <dgm:pt modelId="{38F2769A-5406-475F-90A2-2412FFF09E12}">
      <dgm:prSet phldrT="[Text]"/>
      <dgm:spPr/>
      <dgm:t>
        <a:bodyPr/>
        <a:lstStyle/>
        <a:p>
          <a:r>
            <a:rPr lang="en-US" dirty="0" smtClean="0"/>
            <a:t>Jobs Data</a:t>
          </a:r>
          <a:endParaRPr lang="en-US" dirty="0"/>
        </a:p>
      </dgm:t>
    </dgm:pt>
    <dgm:pt modelId="{C9B5B5FD-8AD3-4272-98E1-5D832CD90DA2}" type="parTrans" cxnId="{EE6C9748-B2DA-4299-A78F-D028E2F97A7C}">
      <dgm:prSet/>
      <dgm:spPr/>
      <dgm:t>
        <a:bodyPr/>
        <a:lstStyle/>
        <a:p>
          <a:endParaRPr lang="en-US"/>
        </a:p>
      </dgm:t>
    </dgm:pt>
    <dgm:pt modelId="{4FECF0B2-5F00-4FE5-B0AF-D3A7C1B3A2F1}" type="sibTrans" cxnId="{EE6C9748-B2DA-4299-A78F-D028E2F97A7C}">
      <dgm:prSet/>
      <dgm:spPr/>
      <dgm:t>
        <a:bodyPr/>
        <a:lstStyle/>
        <a:p>
          <a:endParaRPr lang="en-US"/>
        </a:p>
      </dgm:t>
    </dgm:pt>
    <dgm:pt modelId="{D92D27C3-6312-46E1-A2EF-C6418BB418BA}">
      <dgm:prSet phldrT="[Text]"/>
      <dgm:spPr/>
      <dgm:t>
        <a:bodyPr/>
        <a:lstStyle/>
        <a:p>
          <a:r>
            <a:rPr lang="en-US" dirty="0" smtClean="0"/>
            <a:t>Person Data</a:t>
          </a:r>
          <a:endParaRPr lang="en-US" dirty="0"/>
        </a:p>
      </dgm:t>
    </dgm:pt>
    <dgm:pt modelId="{892AE783-1FCC-4803-BA2E-50F01926B739}" type="parTrans" cxnId="{49339521-4CC1-498A-9CD9-1B52C8EA3A5A}">
      <dgm:prSet/>
      <dgm:spPr/>
      <dgm:t>
        <a:bodyPr/>
        <a:lstStyle/>
        <a:p>
          <a:endParaRPr lang="en-US"/>
        </a:p>
      </dgm:t>
    </dgm:pt>
    <dgm:pt modelId="{5B0A5D84-CC4C-461C-874E-D91983751010}" type="sibTrans" cxnId="{49339521-4CC1-498A-9CD9-1B52C8EA3A5A}">
      <dgm:prSet/>
      <dgm:spPr/>
      <dgm:t>
        <a:bodyPr/>
        <a:lstStyle/>
        <a:p>
          <a:endParaRPr lang="en-US"/>
        </a:p>
      </dgm:t>
    </dgm:pt>
    <dgm:pt modelId="{BF09E86A-331A-4022-A0F6-4AD5FEC6F314}" type="pres">
      <dgm:prSet presAssocID="{3675720D-195C-42A4-A396-7C7F63E584E0}" presName="cycle" presStyleCnt="0">
        <dgm:presLayoutVars>
          <dgm:chMax val="1"/>
          <dgm:dir/>
          <dgm:animLvl val="ctr"/>
          <dgm:resizeHandles val="exact"/>
        </dgm:presLayoutVars>
      </dgm:prSet>
      <dgm:spPr/>
      <dgm:t>
        <a:bodyPr/>
        <a:lstStyle/>
        <a:p>
          <a:endParaRPr lang="en-US"/>
        </a:p>
      </dgm:t>
    </dgm:pt>
    <dgm:pt modelId="{D391DA3A-6423-43A4-9A41-054D4E798FB5}" type="pres">
      <dgm:prSet presAssocID="{284BB760-49CB-4EF4-BE88-B08BE84A6E2F}" presName="centerShape" presStyleLbl="node0" presStyleIdx="0" presStyleCnt="1"/>
      <dgm:spPr/>
      <dgm:t>
        <a:bodyPr/>
        <a:lstStyle/>
        <a:p>
          <a:endParaRPr lang="en-US"/>
        </a:p>
      </dgm:t>
    </dgm:pt>
    <dgm:pt modelId="{EFB2B88F-43DF-4CA9-AB8C-0C0021D8EBD2}" type="pres">
      <dgm:prSet presAssocID="{454AE927-6B07-4FD1-AAF1-2231ADDD0D80}" presName="parTrans" presStyleLbl="bgSibTrans2D1" presStyleIdx="0" presStyleCnt="3"/>
      <dgm:spPr/>
      <dgm:t>
        <a:bodyPr/>
        <a:lstStyle/>
        <a:p>
          <a:endParaRPr lang="en-US"/>
        </a:p>
      </dgm:t>
    </dgm:pt>
    <dgm:pt modelId="{FF96BE11-0BFB-4400-8D29-563CECC3C966}" type="pres">
      <dgm:prSet presAssocID="{C0AAF955-D6D9-401C-8B95-AA7BB4FD19DC}" presName="node" presStyleLbl="node1" presStyleIdx="0" presStyleCnt="3">
        <dgm:presLayoutVars>
          <dgm:bulletEnabled val="1"/>
        </dgm:presLayoutVars>
      </dgm:prSet>
      <dgm:spPr/>
      <dgm:t>
        <a:bodyPr/>
        <a:lstStyle/>
        <a:p>
          <a:endParaRPr lang="en-US"/>
        </a:p>
      </dgm:t>
    </dgm:pt>
    <dgm:pt modelId="{204C53DC-1B37-4C89-9FB9-FF816C48A34D}" type="pres">
      <dgm:prSet presAssocID="{C9B5B5FD-8AD3-4272-98E1-5D832CD90DA2}" presName="parTrans" presStyleLbl="bgSibTrans2D1" presStyleIdx="1" presStyleCnt="3"/>
      <dgm:spPr/>
      <dgm:t>
        <a:bodyPr/>
        <a:lstStyle/>
        <a:p>
          <a:endParaRPr lang="en-US"/>
        </a:p>
      </dgm:t>
    </dgm:pt>
    <dgm:pt modelId="{339AE1A8-7E18-4934-B04F-3B58DEF4AC93}" type="pres">
      <dgm:prSet presAssocID="{38F2769A-5406-475F-90A2-2412FFF09E12}" presName="node" presStyleLbl="node1" presStyleIdx="1" presStyleCnt="3">
        <dgm:presLayoutVars>
          <dgm:bulletEnabled val="1"/>
        </dgm:presLayoutVars>
      </dgm:prSet>
      <dgm:spPr/>
      <dgm:t>
        <a:bodyPr/>
        <a:lstStyle/>
        <a:p>
          <a:endParaRPr lang="en-US"/>
        </a:p>
      </dgm:t>
    </dgm:pt>
    <dgm:pt modelId="{DC5BA56D-01F1-4E45-92CC-05EEC958699F}" type="pres">
      <dgm:prSet presAssocID="{892AE783-1FCC-4803-BA2E-50F01926B739}" presName="parTrans" presStyleLbl="bgSibTrans2D1" presStyleIdx="2" presStyleCnt="3"/>
      <dgm:spPr/>
      <dgm:t>
        <a:bodyPr/>
        <a:lstStyle/>
        <a:p>
          <a:endParaRPr lang="en-US"/>
        </a:p>
      </dgm:t>
    </dgm:pt>
    <dgm:pt modelId="{A41A845C-75A1-4A6F-B88D-AF23ABB10B4C}" type="pres">
      <dgm:prSet presAssocID="{D92D27C3-6312-46E1-A2EF-C6418BB418BA}" presName="node" presStyleLbl="node1" presStyleIdx="2" presStyleCnt="3">
        <dgm:presLayoutVars>
          <dgm:bulletEnabled val="1"/>
        </dgm:presLayoutVars>
      </dgm:prSet>
      <dgm:spPr/>
      <dgm:t>
        <a:bodyPr/>
        <a:lstStyle/>
        <a:p>
          <a:endParaRPr lang="en-US"/>
        </a:p>
      </dgm:t>
    </dgm:pt>
  </dgm:ptLst>
  <dgm:cxnLst>
    <dgm:cxn modelId="{66A82DA4-705E-4588-A919-F30228F21AA3}" type="presOf" srcId="{38F2769A-5406-475F-90A2-2412FFF09E12}" destId="{339AE1A8-7E18-4934-B04F-3B58DEF4AC93}" srcOrd="0" destOrd="0" presId="urn:microsoft.com/office/officeart/2005/8/layout/radial4"/>
    <dgm:cxn modelId="{3DDE87C8-4BF1-4314-957C-B380A18B165C}" srcId="{3675720D-195C-42A4-A396-7C7F63E584E0}" destId="{284BB760-49CB-4EF4-BE88-B08BE84A6E2F}" srcOrd="0" destOrd="0" parTransId="{B9ED7D87-8BB9-4619-82E1-09172C6FEEE0}" sibTransId="{8AAC3F5A-E45C-4FF2-9115-E4AC5A34DDCE}"/>
    <dgm:cxn modelId="{53E2E83E-2F72-4105-B696-E38EC6472AB6}" srcId="{284BB760-49CB-4EF4-BE88-B08BE84A6E2F}" destId="{C0AAF955-D6D9-401C-8B95-AA7BB4FD19DC}" srcOrd="0" destOrd="0" parTransId="{454AE927-6B07-4FD1-AAF1-2231ADDD0D80}" sibTransId="{C56E3B59-613E-43B9-9A73-DA053440E87B}"/>
    <dgm:cxn modelId="{AFB718AC-095C-4113-906E-940A3958D8BE}" type="presOf" srcId="{D92D27C3-6312-46E1-A2EF-C6418BB418BA}" destId="{A41A845C-75A1-4A6F-B88D-AF23ABB10B4C}" srcOrd="0" destOrd="0" presId="urn:microsoft.com/office/officeart/2005/8/layout/radial4"/>
    <dgm:cxn modelId="{29006993-4893-4A43-87B1-BE2BC6EDABB4}" type="presOf" srcId="{892AE783-1FCC-4803-BA2E-50F01926B739}" destId="{DC5BA56D-01F1-4E45-92CC-05EEC958699F}" srcOrd="0" destOrd="0" presId="urn:microsoft.com/office/officeart/2005/8/layout/radial4"/>
    <dgm:cxn modelId="{924212AA-AA28-4991-B57B-55FEC6C2ED02}" type="presOf" srcId="{454AE927-6B07-4FD1-AAF1-2231ADDD0D80}" destId="{EFB2B88F-43DF-4CA9-AB8C-0C0021D8EBD2}" srcOrd="0" destOrd="0" presId="urn:microsoft.com/office/officeart/2005/8/layout/radial4"/>
    <dgm:cxn modelId="{A8ADF1E9-9B62-4E73-90B8-26D7AA651AC2}" type="presOf" srcId="{284BB760-49CB-4EF4-BE88-B08BE84A6E2F}" destId="{D391DA3A-6423-43A4-9A41-054D4E798FB5}" srcOrd="0" destOrd="0" presId="urn:microsoft.com/office/officeart/2005/8/layout/radial4"/>
    <dgm:cxn modelId="{EE6C9748-B2DA-4299-A78F-D028E2F97A7C}" srcId="{284BB760-49CB-4EF4-BE88-B08BE84A6E2F}" destId="{38F2769A-5406-475F-90A2-2412FFF09E12}" srcOrd="1" destOrd="0" parTransId="{C9B5B5FD-8AD3-4272-98E1-5D832CD90DA2}" sibTransId="{4FECF0B2-5F00-4FE5-B0AF-D3A7C1B3A2F1}"/>
    <dgm:cxn modelId="{52367F0E-BF84-4CDE-92E5-6A22CF6497A0}" type="presOf" srcId="{C0AAF955-D6D9-401C-8B95-AA7BB4FD19DC}" destId="{FF96BE11-0BFB-4400-8D29-563CECC3C966}" srcOrd="0" destOrd="0" presId="urn:microsoft.com/office/officeart/2005/8/layout/radial4"/>
    <dgm:cxn modelId="{49339521-4CC1-498A-9CD9-1B52C8EA3A5A}" srcId="{284BB760-49CB-4EF4-BE88-B08BE84A6E2F}" destId="{D92D27C3-6312-46E1-A2EF-C6418BB418BA}" srcOrd="2" destOrd="0" parTransId="{892AE783-1FCC-4803-BA2E-50F01926B739}" sibTransId="{5B0A5D84-CC4C-461C-874E-D91983751010}"/>
    <dgm:cxn modelId="{1F3F594C-C5F3-4956-960C-D13709ED6F24}" type="presOf" srcId="{C9B5B5FD-8AD3-4272-98E1-5D832CD90DA2}" destId="{204C53DC-1B37-4C89-9FB9-FF816C48A34D}" srcOrd="0" destOrd="0" presId="urn:microsoft.com/office/officeart/2005/8/layout/radial4"/>
    <dgm:cxn modelId="{3933610C-2E78-459C-9DD2-C35FAE0C0639}" type="presOf" srcId="{3675720D-195C-42A4-A396-7C7F63E584E0}" destId="{BF09E86A-331A-4022-A0F6-4AD5FEC6F314}" srcOrd="0" destOrd="0" presId="urn:microsoft.com/office/officeart/2005/8/layout/radial4"/>
    <dgm:cxn modelId="{57C74E5B-EBAD-4FB7-BA03-6C3753A5ACDB}" type="presParOf" srcId="{BF09E86A-331A-4022-A0F6-4AD5FEC6F314}" destId="{D391DA3A-6423-43A4-9A41-054D4E798FB5}" srcOrd="0" destOrd="0" presId="urn:microsoft.com/office/officeart/2005/8/layout/radial4"/>
    <dgm:cxn modelId="{2141950A-F454-4DA6-B797-85ACA5E09B02}" type="presParOf" srcId="{BF09E86A-331A-4022-A0F6-4AD5FEC6F314}" destId="{EFB2B88F-43DF-4CA9-AB8C-0C0021D8EBD2}" srcOrd="1" destOrd="0" presId="urn:microsoft.com/office/officeart/2005/8/layout/radial4"/>
    <dgm:cxn modelId="{71A571D3-97B0-4527-A653-7D727BC172FA}" type="presParOf" srcId="{BF09E86A-331A-4022-A0F6-4AD5FEC6F314}" destId="{FF96BE11-0BFB-4400-8D29-563CECC3C966}" srcOrd="2" destOrd="0" presId="urn:microsoft.com/office/officeart/2005/8/layout/radial4"/>
    <dgm:cxn modelId="{A9EDEE9F-AEAF-4430-85E6-6BC329BD0C4C}" type="presParOf" srcId="{BF09E86A-331A-4022-A0F6-4AD5FEC6F314}" destId="{204C53DC-1B37-4C89-9FB9-FF816C48A34D}" srcOrd="3" destOrd="0" presId="urn:microsoft.com/office/officeart/2005/8/layout/radial4"/>
    <dgm:cxn modelId="{67F96530-C81E-45DE-86EE-0343FF267D50}" type="presParOf" srcId="{BF09E86A-331A-4022-A0F6-4AD5FEC6F314}" destId="{339AE1A8-7E18-4934-B04F-3B58DEF4AC93}" srcOrd="4" destOrd="0" presId="urn:microsoft.com/office/officeart/2005/8/layout/radial4"/>
    <dgm:cxn modelId="{BD0277D3-F935-4648-9D56-0B3BFE43724B}" type="presParOf" srcId="{BF09E86A-331A-4022-A0F6-4AD5FEC6F314}" destId="{DC5BA56D-01F1-4E45-92CC-05EEC958699F}" srcOrd="5" destOrd="0" presId="urn:microsoft.com/office/officeart/2005/8/layout/radial4"/>
    <dgm:cxn modelId="{586B69EF-E01E-458A-8ED9-509101FCD19A}" type="presParOf" srcId="{BF09E86A-331A-4022-A0F6-4AD5FEC6F314}" destId="{A41A845C-75A1-4A6F-B88D-AF23ABB10B4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1DA3A-6423-43A4-9A41-054D4E798FB5}">
      <dsp:nvSpPr>
        <dsp:cNvPr id="0" name=""/>
        <dsp:cNvSpPr/>
      </dsp:nvSpPr>
      <dsp:spPr>
        <a:xfrm>
          <a:off x="2155507" y="2277603"/>
          <a:ext cx="1784985" cy="178498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Linked National Jobs Data</a:t>
          </a:r>
          <a:endParaRPr lang="en-US" sz="2500" kern="1200" dirty="0"/>
        </a:p>
      </dsp:txBody>
      <dsp:txXfrm>
        <a:off x="2416912" y="2539008"/>
        <a:ext cx="1262175" cy="1262175"/>
      </dsp:txXfrm>
    </dsp:sp>
    <dsp:sp modelId="{EFB2B88F-43DF-4CA9-AB8C-0C0021D8EBD2}">
      <dsp:nvSpPr>
        <dsp:cNvPr id="0" name=""/>
        <dsp:cNvSpPr/>
      </dsp:nvSpPr>
      <dsp:spPr>
        <a:xfrm rot="12900000">
          <a:off x="871449" y="1920360"/>
          <a:ext cx="1510013" cy="508720"/>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96BE11-0BFB-4400-8D29-563CECC3C966}">
      <dsp:nvSpPr>
        <dsp:cNvPr id="0" name=""/>
        <dsp:cNvSpPr/>
      </dsp:nvSpPr>
      <dsp:spPr>
        <a:xfrm>
          <a:off x="160123" y="1063372"/>
          <a:ext cx="1695735" cy="135658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n-US" sz="4000" kern="1200" dirty="0" smtClean="0"/>
            <a:t>Firm Data</a:t>
          </a:r>
          <a:endParaRPr lang="en-US" sz="4000" kern="1200" dirty="0"/>
        </a:p>
      </dsp:txBody>
      <dsp:txXfrm>
        <a:off x="199856" y="1103105"/>
        <a:ext cx="1616269" cy="1277122"/>
      </dsp:txXfrm>
    </dsp:sp>
    <dsp:sp modelId="{204C53DC-1B37-4C89-9FB9-FF816C48A34D}">
      <dsp:nvSpPr>
        <dsp:cNvPr id="0" name=""/>
        <dsp:cNvSpPr/>
      </dsp:nvSpPr>
      <dsp:spPr>
        <a:xfrm rot="16200000">
          <a:off x="2292993" y="1180352"/>
          <a:ext cx="1510013" cy="508720"/>
        </a:xfrm>
        <a:prstGeom prst="lef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9AE1A8-7E18-4934-B04F-3B58DEF4AC93}">
      <dsp:nvSpPr>
        <dsp:cNvPr id="0" name=""/>
        <dsp:cNvSpPr/>
      </dsp:nvSpPr>
      <dsp:spPr>
        <a:xfrm>
          <a:off x="2200132" y="1411"/>
          <a:ext cx="1695735" cy="1356588"/>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n-US" sz="4000" kern="1200" dirty="0" smtClean="0"/>
            <a:t>Jobs Data</a:t>
          </a:r>
          <a:endParaRPr lang="en-US" sz="4000" kern="1200" dirty="0"/>
        </a:p>
      </dsp:txBody>
      <dsp:txXfrm>
        <a:off x="2239865" y="41144"/>
        <a:ext cx="1616269" cy="1277122"/>
      </dsp:txXfrm>
    </dsp:sp>
    <dsp:sp modelId="{DC5BA56D-01F1-4E45-92CC-05EEC958699F}">
      <dsp:nvSpPr>
        <dsp:cNvPr id="0" name=""/>
        <dsp:cNvSpPr/>
      </dsp:nvSpPr>
      <dsp:spPr>
        <a:xfrm rot="19500000">
          <a:off x="3714536" y="1920360"/>
          <a:ext cx="1510013" cy="508720"/>
        </a:xfrm>
        <a:prstGeom prst="lef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1A845C-75A1-4A6F-B88D-AF23ABB10B4C}">
      <dsp:nvSpPr>
        <dsp:cNvPr id="0" name=""/>
        <dsp:cNvSpPr/>
      </dsp:nvSpPr>
      <dsp:spPr>
        <a:xfrm>
          <a:off x="4240140" y="1063372"/>
          <a:ext cx="1695735" cy="1356588"/>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n-US" sz="4000" kern="1200" dirty="0" smtClean="0"/>
            <a:t>Person Data</a:t>
          </a:r>
          <a:endParaRPr lang="en-US" sz="4000" kern="1200" dirty="0"/>
        </a:p>
      </dsp:txBody>
      <dsp:txXfrm>
        <a:off x="4279873" y="1103105"/>
        <a:ext cx="1616269" cy="127712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0.00625</cdr:x>
      <cdr:y>0.01736</cdr:y>
    </cdr:from>
    <cdr:to>
      <cdr:x>0.99375</cdr:x>
      <cdr:y>0.14931</cdr:y>
    </cdr:to>
    <cdr:sp macro="" textlink="">
      <cdr:nvSpPr>
        <cdr:cNvPr id="2" name="TextBox 1"/>
        <cdr:cNvSpPr txBox="1"/>
      </cdr:nvSpPr>
      <cdr:spPr>
        <a:xfrm xmlns:a="http://schemas.openxmlformats.org/drawingml/2006/main">
          <a:off x="42863" y="63496"/>
          <a:ext cx="6772275" cy="4826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Percentage</a:t>
          </a:r>
          <a:r>
            <a:rPr lang="en-US" sz="1800" b="1" baseline="0" dirty="0"/>
            <a:t> </a:t>
          </a:r>
          <a:r>
            <a:rPr lang="en-US" sz="1800" b="1" dirty="0"/>
            <a:t>of Female Workers at New</a:t>
          </a:r>
          <a:r>
            <a:rPr lang="en-US" sz="1800" b="1" baseline="0" dirty="0"/>
            <a:t> Firms</a:t>
          </a:r>
          <a:r>
            <a:rPr lang="en-US" sz="1800" b="1" dirty="0"/>
            <a:t>, 2002</a:t>
          </a:r>
          <a:r>
            <a:rPr lang="en-US" sz="1800" b="1" baseline="0" dirty="0"/>
            <a:t> - 2012</a:t>
          </a:r>
        </a:p>
        <a:p xmlns:a="http://schemas.openxmlformats.org/drawingml/2006/main">
          <a:endParaRPr lang="en-US" sz="1600" dirty="0"/>
        </a:p>
      </cdr:txBody>
    </cdr:sp>
  </cdr:relSizeAnchor>
  <cdr:relSizeAnchor xmlns:cdr="http://schemas.openxmlformats.org/drawingml/2006/chartDrawing">
    <cdr:from>
      <cdr:x>0.00781</cdr:x>
      <cdr:y>0.85417</cdr:y>
    </cdr:from>
    <cdr:to>
      <cdr:x>1</cdr:x>
      <cdr:y>1</cdr:y>
    </cdr:to>
    <cdr:sp macro="" textlink="">
      <cdr:nvSpPr>
        <cdr:cNvPr id="4" name="TextBox 3"/>
        <cdr:cNvSpPr txBox="1"/>
      </cdr:nvSpPr>
      <cdr:spPr>
        <a:xfrm xmlns:a="http://schemas.openxmlformats.org/drawingml/2006/main">
          <a:off x="53561" y="3124200"/>
          <a:ext cx="6804439" cy="533400"/>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pPr algn="l"/>
          <a:r>
            <a:rPr lang="en-US" sz="800" dirty="0">
              <a:effectLst/>
              <a:latin typeface="+mn-lt"/>
              <a:ea typeface="+mn-ea"/>
              <a:cs typeface="+mn-cs"/>
            </a:rPr>
            <a:t>Note:</a:t>
          </a:r>
          <a:r>
            <a:rPr lang="en-US" sz="800" baseline="0" dirty="0">
              <a:effectLst/>
              <a:latin typeface="+mn-lt"/>
              <a:ea typeface="+mn-ea"/>
              <a:cs typeface="+mn-cs"/>
            </a:rPr>
            <a:t> "New Firms" are firms of age 0 or 1. "Actual" is the percentage of female workers at new firms observed in the data. </a:t>
          </a:r>
        </a:p>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en-US" sz="800" baseline="0" dirty="0">
              <a:effectLst/>
              <a:latin typeface="+mn-lt"/>
              <a:ea typeface="+mn-ea"/>
              <a:cs typeface="+mn-cs"/>
            </a:rPr>
            <a:t>"Constant 2002 Industry Shares" measures the hypothetical percentage of female workers at new firms, assuming that the distribution of new firms across industries remained constant at their 2002Q2 levels. Data</a:t>
          </a:r>
          <a:r>
            <a:rPr lang="en-US" sz="800" dirty="0">
              <a:effectLst/>
              <a:latin typeface="+mn-lt"/>
              <a:ea typeface="+mn-ea"/>
              <a:cs typeface="+mn-cs"/>
            </a:rPr>
            <a:t> is for privately-owned</a:t>
          </a:r>
          <a:r>
            <a:rPr lang="en-US" sz="800" baseline="0" dirty="0">
              <a:effectLst/>
              <a:latin typeface="+mn-lt"/>
              <a:ea typeface="+mn-ea"/>
              <a:cs typeface="+mn-cs"/>
            </a:rPr>
            <a:t> firms and </a:t>
          </a:r>
          <a:r>
            <a:rPr lang="en-US" sz="800" baseline="0" dirty="0" smtClean="0">
              <a:effectLst/>
              <a:latin typeface="+mn-lt"/>
              <a:ea typeface="+mn-ea"/>
              <a:cs typeface="+mn-cs"/>
            </a:rPr>
            <a:t>excludes </a:t>
          </a:r>
          <a:r>
            <a:rPr lang="en-US" sz="800" dirty="0" smtClean="0">
              <a:effectLst/>
              <a:latin typeface="+mn-lt"/>
              <a:ea typeface="+mn-ea"/>
              <a:cs typeface="+mn-cs"/>
            </a:rPr>
            <a:t>workers </a:t>
          </a:r>
          <a:r>
            <a:rPr lang="en-US" sz="800" dirty="0">
              <a:effectLst/>
              <a:latin typeface="+mn-lt"/>
              <a:ea typeface="+mn-ea"/>
              <a:cs typeface="+mn-cs"/>
            </a:rPr>
            <a:t>in the following states: AZ, AR, DC,  MA, </a:t>
          </a:r>
          <a:r>
            <a:rPr lang="en-US" sz="800" baseline="0" dirty="0">
              <a:effectLst/>
              <a:latin typeface="+mn-lt"/>
              <a:ea typeface="+mn-ea"/>
              <a:cs typeface="+mn-cs"/>
            </a:rPr>
            <a:t>MS &amp; NH.</a:t>
          </a:r>
          <a:r>
            <a:rPr lang="en-US" sz="800" dirty="0">
              <a:effectLst/>
              <a:latin typeface="+mn-lt"/>
              <a:ea typeface="+mn-ea"/>
              <a:cs typeface="+mn-cs"/>
            </a:rPr>
            <a:t> </a:t>
          </a:r>
        </a:p>
        <a:p xmlns:a="http://schemas.openxmlformats.org/drawingml/2006/main">
          <a:pPr algn="l"/>
          <a:r>
            <a:rPr lang="en-US" sz="800" dirty="0">
              <a:effectLst/>
              <a:latin typeface="+mn-lt"/>
              <a:ea typeface="+mn-ea"/>
              <a:cs typeface="+mn-cs"/>
            </a:rPr>
            <a:t>Source: U.S. Census Bureau, Center for Economic Studies, Quarterly Workforce Indicators, 2013 Q3 Release</a:t>
          </a:r>
          <a:endParaRPr lang="en-US" sz="800" dirty="0">
            <a:effectLst/>
          </a:endParaRPr>
        </a:p>
      </cdr:txBody>
    </cdr:sp>
  </cdr:relSizeAnchor>
  <cdr:relSizeAnchor xmlns:cdr="http://schemas.openxmlformats.org/drawingml/2006/chartDrawing">
    <cdr:from>
      <cdr:x>0.36354</cdr:x>
      <cdr:y>0.66667</cdr:y>
    </cdr:from>
    <cdr:to>
      <cdr:x>0.56354</cdr:x>
      <cdr:y>1</cdr:y>
    </cdr:to>
    <cdr:sp macro="" textlink="">
      <cdr:nvSpPr>
        <cdr:cNvPr id="5" name="TextBox 1"/>
        <cdr:cNvSpPr txBox="1"/>
      </cdr:nvSpPr>
      <cdr:spPr>
        <a:xfrm xmlns:a="http://schemas.openxmlformats.org/drawingml/2006/main">
          <a:off x="1662113" y="2514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0.00322</cdr:x>
      <cdr:y>0.01053</cdr:y>
    </cdr:from>
    <cdr:to>
      <cdr:x>0.98926</cdr:x>
      <cdr:y>0.14386</cdr:y>
    </cdr:to>
    <cdr:sp macro="" textlink="">
      <cdr:nvSpPr>
        <cdr:cNvPr id="6" name="TextBox 2"/>
        <cdr:cNvSpPr txBox="1"/>
      </cdr:nvSpPr>
      <cdr:spPr>
        <a:xfrm xmlns:a="http://schemas.openxmlformats.org/drawingml/2006/main">
          <a:off x="18494" y="34101"/>
          <a:ext cx="5663396" cy="4317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400" b="1"/>
        </a:p>
      </cdr:txBody>
    </cdr:sp>
  </cdr:relSizeAnchor>
  <cdr:relSizeAnchor xmlns:cdr="http://schemas.openxmlformats.org/drawingml/2006/chartDrawing">
    <cdr:from>
      <cdr:x>0.00644</cdr:x>
      <cdr:y>0.89474</cdr:y>
    </cdr:from>
    <cdr:to>
      <cdr:x>1</cdr:x>
      <cdr:y>0.99649</cdr:y>
    </cdr:to>
    <cdr:sp macro="" textlink="">
      <cdr:nvSpPr>
        <cdr:cNvPr id="7" name="TextBox 3"/>
        <cdr:cNvSpPr txBox="1"/>
      </cdr:nvSpPr>
      <cdr:spPr>
        <a:xfrm xmlns:a="http://schemas.openxmlformats.org/drawingml/2006/main">
          <a:off x="36989" y="2897615"/>
          <a:ext cx="5706587" cy="329518"/>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endParaRPr lang="en-US" sz="8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12D0DAB-1376-4B92-81A0-A55DF6550A44}" type="slidenum">
              <a:rPr lang="en-US" smtClean="0"/>
              <a:t>‹#›</a:t>
            </a:fld>
            <a:endParaRPr lang="en-US"/>
          </a:p>
        </p:txBody>
      </p:sp>
    </p:spTree>
    <p:extLst>
      <p:ext uri="{BB962C8B-B14F-4D97-AF65-F5344CB8AC3E}">
        <p14:creationId xmlns:p14="http://schemas.microsoft.com/office/powerpoint/2010/main" val="2506038772"/>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6/02/2014</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1324962-51DA-40BB-A208-77A18B73D658}" type="slidenum">
              <a:rPr lang="en-US" smtClean="0"/>
              <a:t>‹#›</a:t>
            </a:fld>
            <a:endParaRPr lang="en-US"/>
          </a:p>
        </p:txBody>
      </p:sp>
    </p:spTree>
    <p:extLst>
      <p:ext uri="{BB962C8B-B14F-4D97-AF65-F5344CB8AC3E}">
        <p14:creationId xmlns:p14="http://schemas.microsoft.com/office/powerpoint/2010/main" val="1149141383"/>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6/02/2014</a:t>
            </a:r>
            <a:endParaRPr lang="en-US"/>
          </a:p>
        </p:txBody>
      </p:sp>
    </p:spTree>
    <p:extLst>
      <p:ext uri="{BB962C8B-B14F-4D97-AF65-F5344CB8AC3E}">
        <p14:creationId xmlns:p14="http://schemas.microsoft.com/office/powerpoint/2010/main" val="715733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time</a:t>
            </a:r>
            <a:r>
              <a:rPr lang="en-US" baseline="0" dirty="0" smtClean="0"/>
              <a:t> 80% of the workers in oil and mining change jobs but stay in Texas.</a:t>
            </a:r>
          </a:p>
          <a:p>
            <a:r>
              <a:rPr lang="en-US" baseline="0" dirty="0" smtClean="0"/>
              <a:t>20% left the state for the three surrounding states, with Louisiana being the highest until 2012 when Oklahoma passed that total.</a:t>
            </a:r>
            <a:endParaRPr lang="en-US" dirty="0"/>
          </a:p>
        </p:txBody>
      </p:sp>
      <p:sp>
        <p:nvSpPr>
          <p:cNvPr id="4" name="Date Placeholder 3"/>
          <p:cNvSpPr>
            <a:spLocks noGrp="1"/>
          </p:cNvSpPr>
          <p:nvPr>
            <p:ph type="dt" idx="10"/>
          </p:nvPr>
        </p:nvSpPr>
        <p:spPr/>
        <p:txBody>
          <a:bodyPr/>
          <a:lstStyle/>
          <a:p>
            <a:r>
              <a:rPr lang="en-US" smtClean="0"/>
              <a:t>6/02/2014</a:t>
            </a:r>
            <a:endParaRPr lang="en-US"/>
          </a:p>
        </p:txBody>
      </p:sp>
    </p:spTree>
    <p:extLst>
      <p:ext uri="{BB962C8B-B14F-4D97-AF65-F5344CB8AC3E}">
        <p14:creationId xmlns:p14="http://schemas.microsoft.com/office/powerpoint/2010/main" val="4271935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 construction workers who became unemployed for more than three months between 2006 and 2009:</a:t>
            </a:r>
          </a:p>
          <a:p>
            <a:pPr marL="171450" indent="-171450">
              <a:buFont typeface="Arial" panose="020B0604020202020204" pitchFamily="34" charset="0"/>
              <a:buChar char="•"/>
            </a:pPr>
            <a:r>
              <a:rPr lang="en-US" dirty="0" smtClean="0"/>
              <a:t>About 40% stayed in construction, either returning to their former employer or landing with a new one.</a:t>
            </a:r>
          </a:p>
          <a:p>
            <a:pPr marL="171450" indent="-171450">
              <a:buFont typeface="Arial" panose="020B0604020202020204" pitchFamily="34" charset="0"/>
              <a:buChar char="•"/>
            </a:pPr>
            <a:r>
              <a:rPr lang="en-US" dirty="0" smtClean="0"/>
              <a:t>About one-third switched to another industry, but only after sitting on the sidelines for more than a year. Typical destinations included work as general laborers, landscapers and truck drivers.</a:t>
            </a:r>
          </a:p>
          <a:p>
            <a:pPr marL="171450" indent="-171450">
              <a:buFont typeface="Arial" panose="020B0604020202020204" pitchFamily="34" charset="0"/>
              <a:buChar char="•"/>
            </a:pPr>
            <a:r>
              <a:rPr lang="en-US" dirty="0" smtClean="0"/>
              <a:t>Contrary to conventional wisdom, few headed off to the booming oil and gas industry. The mining sector–which includes oil and gas extraction–accounted for less than 5% of new jobs for former construction workers heading back into the labor market.</a:t>
            </a:r>
          </a:p>
          <a:p>
            <a:pPr marL="171450" indent="-171450">
              <a:buFont typeface="Arial" panose="020B0604020202020204" pitchFamily="34" charset="0"/>
              <a:buChar char="•"/>
            </a:pPr>
            <a:r>
              <a:rPr lang="en-US" dirty="0" smtClean="0"/>
              <a:t>And about one-quarter of displaced construction workers were still out of work five to seven years after they lost their jobs. “These individuals presumably have left the labor market, although they could be working informally or be self-employed,” </a:t>
            </a:r>
            <a:r>
              <a:rPr lang="en-US" dirty="0" err="1" smtClean="0"/>
              <a:t>Janicki</a:t>
            </a:r>
            <a:r>
              <a:rPr lang="en-US" dirty="0" smtClean="0"/>
              <a:t> and </a:t>
            </a:r>
            <a:r>
              <a:rPr lang="en-US" dirty="0" err="1" smtClean="0"/>
              <a:t>McEntarfer</a:t>
            </a:r>
            <a:r>
              <a:rPr lang="en-US" dirty="0" smtClean="0"/>
              <a:t> said.</a:t>
            </a:r>
          </a:p>
          <a:p>
            <a:endParaRPr lang="en-US" dirty="0"/>
          </a:p>
        </p:txBody>
      </p:sp>
      <p:sp>
        <p:nvSpPr>
          <p:cNvPr id="4" name="Date Placeholder 3"/>
          <p:cNvSpPr>
            <a:spLocks noGrp="1"/>
          </p:cNvSpPr>
          <p:nvPr>
            <p:ph type="dt" idx="10"/>
          </p:nvPr>
        </p:nvSpPr>
        <p:spPr/>
        <p:txBody>
          <a:bodyPr/>
          <a:lstStyle/>
          <a:p>
            <a:r>
              <a:rPr lang="en-US" smtClean="0"/>
              <a:t>6/02/2014</a:t>
            </a:r>
            <a:endParaRPr lang="en-US"/>
          </a:p>
        </p:txBody>
      </p:sp>
    </p:spTree>
    <p:extLst>
      <p:ext uri="{BB962C8B-B14F-4D97-AF65-F5344CB8AC3E}">
        <p14:creationId xmlns:p14="http://schemas.microsoft.com/office/powerpoint/2010/main" val="205257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42=Wholesale Trade</a:t>
            </a:r>
          </a:p>
          <a:p>
            <a:r>
              <a:rPr lang="en-US" dirty="0" smtClean="0"/>
              <a:t>71=Arts,</a:t>
            </a:r>
            <a:r>
              <a:rPr lang="en-US" baseline="0" dirty="0" smtClean="0"/>
              <a:t> Entertainment, and Recreation</a:t>
            </a:r>
            <a:endParaRPr lang="en-US" dirty="0"/>
          </a:p>
        </p:txBody>
      </p:sp>
      <p:sp>
        <p:nvSpPr>
          <p:cNvPr id="4" name="Date Placeholder 3"/>
          <p:cNvSpPr>
            <a:spLocks noGrp="1"/>
          </p:cNvSpPr>
          <p:nvPr>
            <p:ph type="dt" idx="10"/>
          </p:nvPr>
        </p:nvSpPr>
        <p:spPr/>
        <p:txBody>
          <a:bodyPr/>
          <a:lstStyle/>
          <a:p>
            <a:r>
              <a:rPr lang="en-US" smtClean="0"/>
              <a:t>6/02/2014</a:t>
            </a:r>
            <a:endParaRPr lang="en-US"/>
          </a:p>
        </p:txBody>
      </p:sp>
    </p:spTree>
    <p:extLst>
      <p:ext uri="{BB962C8B-B14F-4D97-AF65-F5344CB8AC3E}">
        <p14:creationId xmlns:p14="http://schemas.microsoft.com/office/powerpoint/2010/main" val="616159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32</a:t>
            </a:fld>
            <a:endParaRPr lang="en-US"/>
          </a:p>
        </p:txBody>
      </p:sp>
    </p:spTree>
    <p:extLst>
      <p:ext uri="{BB962C8B-B14F-4D97-AF65-F5344CB8AC3E}">
        <p14:creationId xmlns:p14="http://schemas.microsoft.com/office/powerpoint/2010/main" val="1842510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9DC357F3-9507-46FB-B062-599A5748A64A}" type="slidenum">
              <a:rPr lang="en-US" smtClean="0"/>
              <a:pPr>
                <a:defRPr/>
              </a:pPr>
              <a:t>39</a:t>
            </a:fld>
            <a:endParaRPr lang="en-US" dirty="0"/>
          </a:p>
        </p:txBody>
      </p:sp>
    </p:spTree>
    <p:extLst>
      <p:ext uri="{BB962C8B-B14F-4D97-AF65-F5344CB8AC3E}">
        <p14:creationId xmlns:p14="http://schemas.microsoft.com/office/powerpoint/2010/main" val="3292796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D06E72-D51C-4070-9844-ECC30BEA7731}" type="slidenum">
              <a:rPr lang="en-US" smtClean="0"/>
              <a:pPr>
                <a:defRPr/>
              </a:pPr>
              <a:t>9</a:t>
            </a:fld>
            <a:endParaRPr lang="en-US" dirty="0"/>
          </a:p>
        </p:txBody>
      </p:sp>
    </p:spTree>
    <p:extLst>
      <p:ext uri="{BB962C8B-B14F-4D97-AF65-F5344CB8AC3E}">
        <p14:creationId xmlns:p14="http://schemas.microsoft.com/office/powerpoint/2010/main" val="211450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eaLnBrk="1" hangingPunct="1">
              <a:lnSpc>
                <a:spcPct val="80000"/>
              </a:lnSpc>
              <a:spcBef>
                <a:spcPct val="20000"/>
              </a:spcBef>
            </a:pPr>
            <a:r>
              <a:rPr lang="en-US" sz="2000" b="1" dirty="0">
                <a:solidFill>
                  <a:schemeClr val="tx1">
                    <a:lumMod val="65000"/>
                    <a:lumOff val="35000"/>
                  </a:schemeClr>
                </a:solidFill>
              </a:rPr>
              <a:t>Assessing Workforce Impacts</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Identify the number and location of affected workers</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Examine workforce demographics</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Identify affected Industries</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Visualize where affected workers live</a:t>
            </a:r>
          </a:p>
          <a:p>
            <a:pPr lvl="1">
              <a:lnSpc>
                <a:spcPct val="80000"/>
              </a:lnSpc>
              <a:spcBef>
                <a:spcPts val="1000"/>
              </a:spcBef>
              <a:buFont typeface="Wingdings" pitchFamily="2" charset="2"/>
              <a:buChar char="Ø"/>
            </a:pPr>
            <a:endParaRPr lang="en-US" sz="1300" b="1" dirty="0">
              <a:solidFill>
                <a:schemeClr val="tx1">
                  <a:lumMod val="65000"/>
                  <a:lumOff val="35000"/>
                </a:schemeClr>
              </a:solidFill>
            </a:endParaRPr>
          </a:p>
          <a:p>
            <a:pPr eaLnBrk="1" hangingPunct="1">
              <a:lnSpc>
                <a:spcPct val="80000"/>
              </a:lnSpc>
              <a:spcBef>
                <a:spcPct val="20000"/>
              </a:spcBef>
            </a:pPr>
            <a:r>
              <a:rPr lang="en-US" sz="2000" b="1" dirty="0">
                <a:solidFill>
                  <a:schemeClr val="tx1">
                    <a:lumMod val="65000"/>
                    <a:lumOff val="35000"/>
                  </a:schemeClr>
                </a:solidFill>
              </a:rPr>
              <a:t>Assessing Population &amp; Housing Impacts</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Identify the number and location of affected residents</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Examine population demographics of affected areas</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Identify vulnerable population groups</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Examine housing characteristics of affected areas</a:t>
            </a:r>
          </a:p>
          <a:p>
            <a:pPr lvl="1">
              <a:lnSpc>
                <a:spcPct val="80000"/>
              </a:lnSpc>
              <a:spcBef>
                <a:spcPts val="1000"/>
              </a:spcBef>
            </a:pPr>
            <a:endParaRPr lang="en-US" sz="1500" b="1" dirty="0">
              <a:solidFill>
                <a:schemeClr val="tx1">
                  <a:lumMod val="65000"/>
                  <a:lumOff val="35000"/>
                </a:schemeClr>
              </a:solidFill>
            </a:endParaRPr>
          </a:p>
          <a:p>
            <a:pPr eaLnBrk="1" hangingPunct="1">
              <a:lnSpc>
                <a:spcPct val="80000"/>
              </a:lnSpc>
              <a:spcBef>
                <a:spcPct val="20000"/>
              </a:spcBef>
            </a:pPr>
            <a:r>
              <a:rPr lang="en-US" sz="2000" b="1" dirty="0">
                <a:solidFill>
                  <a:schemeClr val="tx1">
                    <a:lumMod val="65000"/>
                    <a:lumOff val="35000"/>
                  </a:schemeClr>
                </a:solidFill>
              </a:rPr>
              <a:t>Emergency Preparedness &amp; Response Planning</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Where should response efforts concentrate?</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 Are there special or vulnerable population segments?</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 Uncover surrounding communities with secondary affects to workforce</a:t>
            </a:r>
          </a:p>
          <a:p>
            <a:pPr>
              <a:defRPr/>
            </a:pPr>
            <a:endParaRPr lang="en-US" sz="1000" dirty="0"/>
          </a:p>
        </p:txBody>
      </p:sp>
      <p:sp>
        <p:nvSpPr>
          <p:cNvPr id="4" name="Slide Number Placeholder 3"/>
          <p:cNvSpPr>
            <a:spLocks noGrp="1"/>
          </p:cNvSpPr>
          <p:nvPr>
            <p:ph type="sldNum" sz="quarter" idx="5"/>
          </p:nvPr>
        </p:nvSpPr>
        <p:spPr/>
        <p:txBody>
          <a:bodyPr/>
          <a:lstStyle/>
          <a:p>
            <a:pPr>
              <a:defRPr/>
            </a:pPr>
            <a:fld id="{5C4EC071-A9FD-4788-A65B-F071C898DE6D}" type="slidenum">
              <a:rPr lang="en-US" smtClean="0"/>
              <a:pPr>
                <a:defRPr/>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DD06E72-D51C-4070-9844-ECC30BEA7731}" type="slidenum">
              <a:rPr lang="en-US" smtClean="0"/>
              <a:pPr>
                <a:defRPr/>
              </a:pPr>
              <a:t>12</a:t>
            </a:fld>
            <a:endParaRPr lang="en-US" dirty="0"/>
          </a:p>
        </p:txBody>
      </p:sp>
    </p:spTree>
    <p:extLst>
      <p:ext uri="{BB962C8B-B14F-4D97-AF65-F5344CB8AC3E}">
        <p14:creationId xmlns:p14="http://schemas.microsoft.com/office/powerpoint/2010/main" val="2114508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Raw data </a:t>
            </a:r>
            <a:r>
              <a:rPr lang="en-US" smtClean="0"/>
              <a:t>and National QWI</a:t>
            </a:r>
            <a:endParaRPr lang="en-US" dirty="0"/>
          </a:p>
        </p:txBody>
      </p:sp>
      <p:sp>
        <p:nvSpPr>
          <p:cNvPr id="4" name="Date Placeholder 3"/>
          <p:cNvSpPr>
            <a:spLocks noGrp="1"/>
          </p:cNvSpPr>
          <p:nvPr>
            <p:ph type="dt" idx="10"/>
          </p:nvPr>
        </p:nvSpPr>
        <p:spPr/>
        <p:txBody>
          <a:bodyPr/>
          <a:lstStyle/>
          <a:p>
            <a:r>
              <a:rPr lang="en-US" smtClean="0"/>
              <a:t>6/02/2014</a:t>
            </a:r>
            <a:endParaRPr lang="en-US"/>
          </a:p>
        </p:txBody>
      </p:sp>
    </p:spTree>
    <p:extLst>
      <p:ext uri="{BB962C8B-B14F-4D97-AF65-F5344CB8AC3E}">
        <p14:creationId xmlns:p14="http://schemas.microsoft.com/office/powerpoint/2010/main" val="412036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employment counts for all industries</a:t>
            </a:r>
            <a:endParaRPr lang="en-US" dirty="0"/>
          </a:p>
        </p:txBody>
      </p:sp>
      <p:sp>
        <p:nvSpPr>
          <p:cNvPr id="4" name="Date Placeholder 3"/>
          <p:cNvSpPr>
            <a:spLocks noGrp="1"/>
          </p:cNvSpPr>
          <p:nvPr>
            <p:ph type="dt" idx="10"/>
          </p:nvPr>
        </p:nvSpPr>
        <p:spPr/>
        <p:txBody>
          <a:bodyPr/>
          <a:lstStyle/>
          <a:p>
            <a:r>
              <a:rPr lang="en-US" smtClean="0"/>
              <a:t>6/02/2014</a:t>
            </a:r>
            <a:endParaRPr lang="en-US"/>
          </a:p>
        </p:txBody>
      </p:sp>
    </p:spTree>
    <p:extLst>
      <p:ext uri="{BB962C8B-B14F-4D97-AF65-F5344CB8AC3E}">
        <p14:creationId xmlns:p14="http://schemas.microsoft.com/office/powerpoint/2010/main" val="13990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6/02/2014</a:t>
            </a:r>
            <a:endParaRPr lang="en-US"/>
          </a:p>
        </p:txBody>
      </p:sp>
    </p:spTree>
    <p:extLst>
      <p:ext uri="{BB962C8B-B14F-4D97-AF65-F5344CB8AC3E}">
        <p14:creationId xmlns:p14="http://schemas.microsoft.com/office/powerpoint/2010/main" val="3325315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see the number of people leaving from Texas</a:t>
            </a:r>
            <a:r>
              <a:rPr lang="en-US" baseline="0" dirty="0" smtClean="0"/>
              <a:t> in the oil and mining industry and which states they are going to.</a:t>
            </a:r>
          </a:p>
          <a:p>
            <a:r>
              <a:rPr lang="en-US" baseline="0" dirty="0" smtClean="0"/>
              <a:t>Majority of the workers are going to the surrounding states, while some went to North Dakota due to the oil boom there and some in PA in possibly the coal mining industry.</a:t>
            </a:r>
          </a:p>
          <a:p>
            <a:endParaRPr lang="en-US" dirty="0"/>
          </a:p>
        </p:txBody>
      </p:sp>
      <p:sp>
        <p:nvSpPr>
          <p:cNvPr id="4" name="Date Placeholder 3"/>
          <p:cNvSpPr>
            <a:spLocks noGrp="1"/>
          </p:cNvSpPr>
          <p:nvPr>
            <p:ph type="dt" idx="10"/>
          </p:nvPr>
        </p:nvSpPr>
        <p:spPr/>
        <p:txBody>
          <a:bodyPr/>
          <a:lstStyle/>
          <a:p>
            <a:r>
              <a:rPr lang="en-US" smtClean="0"/>
              <a:t>6/02/2014</a:t>
            </a:r>
            <a:endParaRPr lang="en-US"/>
          </a:p>
        </p:txBody>
      </p:sp>
    </p:spTree>
    <p:extLst>
      <p:ext uri="{BB962C8B-B14F-4D97-AF65-F5344CB8AC3E}">
        <p14:creationId xmlns:p14="http://schemas.microsoft.com/office/powerpoint/2010/main" val="1114664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those leaving and entering Texas in the oil and mining industry.</a:t>
            </a:r>
            <a:endParaRPr lang="en-US" dirty="0"/>
          </a:p>
        </p:txBody>
      </p:sp>
      <p:sp>
        <p:nvSpPr>
          <p:cNvPr id="4" name="Date Placeholder 3"/>
          <p:cNvSpPr>
            <a:spLocks noGrp="1"/>
          </p:cNvSpPr>
          <p:nvPr>
            <p:ph type="dt" idx="10"/>
          </p:nvPr>
        </p:nvSpPr>
        <p:spPr/>
        <p:txBody>
          <a:bodyPr/>
          <a:lstStyle/>
          <a:p>
            <a:r>
              <a:rPr lang="en-US" smtClean="0"/>
              <a:t>6/02/2014</a:t>
            </a:r>
            <a:endParaRPr lang="en-US"/>
          </a:p>
        </p:txBody>
      </p:sp>
    </p:spTree>
    <p:extLst>
      <p:ext uri="{BB962C8B-B14F-4D97-AF65-F5344CB8AC3E}">
        <p14:creationId xmlns:p14="http://schemas.microsoft.com/office/powerpoint/2010/main" val="914241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257329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3032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45508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238280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323632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b="1">
                <a:solidFill>
                  <a:schemeClr val="tx2"/>
                </a:solidFill>
              </a:defRPr>
            </a:lvl1pPr>
          </a:lstStyle>
          <a:p>
            <a:fld id="{5212C905-FF40-4437-BDDD-7BDE312C732D}" type="slidenum">
              <a:rPr lang="en-US" smtClean="0"/>
              <a:pPr/>
              <a:t>‹#›</a:t>
            </a:fld>
            <a:endParaRPr lang="en-US" dirty="0"/>
          </a:p>
        </p:txBody>
      </p:sp>
    </p:spTree>
    <p:extLst>
      <p:ext uri="{BB962C8B-B14F-4D97-AF65-F5344CB8AC3E}">
        <p14:creationId xmlns:p14="http://schemas.microsoft.com/office/powerpoint/2010/main" val="41646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file:///\\lehd.ces.census.gov\data\j2j_beta.html" TargetMode="External"/><Relationship Id="rId4" Type="http://schemas.openxmlformats.org/officeDocument/2006/relationships/hyperlink" Target="http://lehd.ces.census.gov/data/j2j_beta.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lehd.ces.census.gov/dat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hyperlink" Target="http://onthemap.ces.census.gov/" TargetMode="External"/><Relationship Id="rId2" Type="http://schemas.openxmlformats.org/officeDocument/2006/relationships/hyperlink" Target="http://qwiexplorer.ces.census.gov/" TargetMode="External"/><Relationship Id="rId1" Type="http://schemas.openxmlformats.org/officeDocument/2006/relationships/slideLayout" Target="../slideLayouts/slideLayout2.xml"/><Relationship Id="rId5" Type="http://schemas.openxmlformats.org/officeDocument/2006/relationships/hyperlink" Target="http://ledextract.ces.census.gov/" TargetMode="External"/><Relationship Id="rId4" Type="http://schemas.openxmlformats.org/officeDocument/2006/relationships/hyperlink" Target="http://onthemap.ces.census.gov/em.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lehd.ces.census.gov/applications/help/qwi_explorer.html#!example_scenarios" TargetMode="External"/><Relationship Id="rId2" Type="http://schemas.openxmlformats.org/officeDocument/2006/relationships/hyperlink" Target="http://lehd.ces.census.gov/applications/help/qwi_explorer.html#!video_walkthrough" TargetMode="External"/><Relationship Id="rId1" Type="http://schemas.openxmlformats.org/officeDocument/2006/relationships/slideLayout" Target="../slideLayouts/slideLayout2.xml"/><Relationship Id="rId6" Type="http://schemas.openxmlformats.org/officeDocument/2006/relationships/hyperlink" Target="http://lehd.ces.census.gov/applications/help/onthemap.html#!more_tutorials" TargetMode="External"/><Relationship Id="rId5" Type="http://schemas.openxmlformats.org/officeDocument/2006/relationships/hyperlink" Target="http://lehd.ces.census.gov/applications/help/onthemap.html#!analysis_guides" TargetMode="External"/><Relationship Id="rId4" Type="http://schemas.openxmlformats.org/officeDocument/2006/relationships/hyperlink" Target="http://lehd.ces.census.gov/doc/help/onthemap/GettingStartedwithOnTheMap.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CES.OnTheMap.Feedback@census.gov" TargetMode="External"/><Relationship Id="rId2" Type="http://schemas.openxmlformats.org/officeDocument/2006/relationships/hyperlink" Target="http://www.lehd.ces.census.gov/" TargetMode="External"/><Relationship Id="rId1" Type="http://schemas.openxmlformats.org/officeDocument/2006/relationships/slideLayout" Target="../slideLayouts/slideLayout2.xml"/><Relationship Id="rId4" Type="http://schemas.openxmlformats.org/officeDocument/2006/relationships/hyperlink" Target="mailto:CES.Local.Employment.Dynamics@census.gov"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ityobservatory.org/wp-content/uploads/2015/02/Surging-City-Center-Jobs.pdf"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152400"/>
            <a:ext cx="7772400" cy="1470025"/>
          </a:xfrm>
        </p:spPr>
        <p:txBody>
          <a:bodyPr>
            <a:normAutofit/>
          </a:bodyPr>
          <a:lstStyle/>
          <a:p>
            <a:r>
              <a:rPr lang="en-US" dirty="0"/>
              <a:t>Local Employment </a:t>
            </a:r>
            <a:r>
              <a:rPr lang="en-US" dirty="0" smtClean="0"/>
              <a:t>Dynamics</a:t>
            </a:r>
            <a:endParaRPr lang="en-US" dirty="0"/>
          </a:p>
        </p:txBody>
      </p:sp>
      <p:sp>
        <p:nvSpPr>
          <p:cNvPr id="6" name="Subtitle 5"/>
          <p:cNvSpPr>
            <a:spLocks noGrp="1"/>
          </p:cNvSpPr>
          <p:nvPr>
            <p:ph type="subTitle" idx="1"/>
          </p:nvPr>
        </p:nvSpPr>
        <p:spPr>
          <a:xfrm>
            <a:off x="152400" y="1524000"/>
            <a:ext cx="8839200" cy="1295400"/>
          </a:xfrm>
        </p:spPr>
        <p:txBody>
          <a:bodyPr/>
          <a:lstStyle/>
          <a:p>
            <a:r>
              <a:rPr lang="en-US" dirty="0"/>
              <a:t>Boom or Bust, Determining Which Industries Are Thriving in the Texas Economy</a:t>
            </a:r>
          </a:p>
        </p:txBody>
      </p:sp>
      <p:sp>
        <p:nvSpPr>
          <p:cNvPr id="4" name="Slide Number Placeholder 3"/>
          <p:cNvSpPr>
            <a:spLocks noGrp="1"/>
          </p:cNvSpPr>
          <p:nvPr>
            <p:ph type="sldNum" sz="quarter" idx="12"/>
          </p:nvPr>
        </p:nvSpPr>
        <p:spPr/>
        <p:txBody>
          <a:bodyPr/>
          <a:lstStyle/>
          <a:p>
            <a:fld id="{5212C905-FF40-4437-BDDD-7BDE312C732D}" type="slidenum">
              <a:rPr lang="en-US" smtClean="0"/>
              <a:t>1</a:t>
            </a:fld>
            <a:endParaRPr lang="en-US"/>
          </a:p>
        </p:txBody>
      </p:sp>
      <p:sp>
        <p:nvSpPr>
          <p:cNvPr id="7" name="Rectangle 6"/>
          <p:cNvSpPr/>
          <p:nvPr/>
        </p:nvSpPr>
        <p:spPr>
          <a:xfrm>
            <a:off x="4572000" y="4876800"/>
            <a:ext cx="4572000" cy="1200329"/>
          </a:xfrm>
          <a:prstGeom prst="rect">
            <a:avLst/>
          </a:prstGeom>
        </p:spPr>
        <p:txBody>
          <a:bodyPr>
            <a:spAutoFit/>
          </a:bodyPr>
          <a:lstStyle/>
          <a:p>
            <a:pPr algn="r"/>
            <a:r>
              <a:rPr lang="en-US" dirty="0"/>
              <a:t>Earlene Dowell</a:t>
            </a:r>
          </a:p>
          <a:p>
            <a:pPr algn="r"/>
            <a:r>
              <a:rPr lang="en-US" dirty="0"/>
              <a:t>LEHD Program</a:t>
            </a:r>
          </a:p>
          <a:p>
            <a:pPr algn="r"/>
            <a:r>
              <a:rPr lang="en-US" dirty="0"/>
              <a:t>Center for Economic Studies</a:t>
            </a:r>
          </a:p>
          <a:p>
            <a:pPr algn="r"/>
            <a:r>
              <a:rPr lang="en-US" dirty="0"/>
              <a:t>U.S. Census Bureau</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15397"/>
            <a:ext cx="2993602" cy="1985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233" y="2692591"/>
            <a:ext cx="3028950" cy="2008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275" y="2703994"/>
            <a:ext cx="2859826" cy="199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1794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295275" y="762000"/>
            <a:ext cx="8500448" cy="5714763"/>
            <a:chOff x="295275" y="1062251"/>
            <a:chExt cx="8500448" cy="5821501"/>
          </a:xfrm>
        </p:grpSpPr>
        <p:pic>
          <p:nvPicPr>
            <p:cNvPr id="41" name="Picture 62" descr="http://geology.com/state-map/maps/usa-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576" y="4508828"/>
              <a:ext cx="2785147" cy="185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Arrow Connector 41"/>
            <p:cNvCxnSpPr/>
            <p:nvPr/>
          </p:nvCxnSpPr>
          <p:spPr>
            <a:xfrm>
              <a:off x="2669268" y="3092651"/>
              <a:ext cx="613682" cy="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669268" y="1522134"/>
              <a:ext cx="82" cy="37831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284967" y="2480075"/>
              <a:ext cx="13843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338262" y="3502113"/>
              <a:ext cx="1980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84967" y="1522134"/>
              <a:ext cx="13843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338180" y="4367854"/>
              <a:ext cx="1980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536233" y="3492453"/>
              <a:ext cx="82" cy="8850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536315" y="3891059"/>
              <a:ext cx="1132953"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0" name="Picture 54" descr="http://alaska.fws.gov/asm/images/doi_cmy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75" y="3012455"/>
              <a:ext cx="890587"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2" descr="http://www.galvestonlab.sefsc.noaa.gov/stories/2013/ODD2013/images/noaa-logo.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675" y="1062251"/>
              <a:ext cx="890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60" descr="http://seeker401.files.wordpress.com/2010/09/fema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675" y="2029041"/>
              <a:ext cx="890587" cy="88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8" descr="http://columbuspost.com/wp-content/uploads/2013/05/Census-Bureau-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275" y="4782946"/>
              <a:ext cx="1187449" cy="89058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6" descr="http://images.wikia.com/psychology/images/3/37/USDA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0537" y="4055446"/>
              <a:ext cx="847725" cy="5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Straight Connector 54"/>
            <p:cNvCxnSpPr/>
            <p:nvPr/>
          </p:nvCxnSpPr>
          <p:spPr>
            <a:xfrm>
              <a:off x="1338180" y="5305262"/>
              <a:ext cx="133108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6" name="Title 1"/>
            <p:cNvSpPr txBox="1">
              <a:spLocks/>
            </p:cNvSpPr>
            <p:nvPr/>
          </p:nvSpPr>
          <p:spPr>
            <a:xfrm>
              <a:off x="1092200" y="1108103"/>
              <a:ext cx="1854200" cy="4227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sz="1200" dirty="0" smtClean="0"/>
                <a:t>Hurricanes, Floods,</a:t>
              </a:r>
            </a:p>
            <a:p>
              <a:r>
                <a:rPr lang="en-US" sz="1200" dirty="0" smtClean="0"/>
                <a:t>Winter Storms</a:t>
              </a:r>
              <a:endParaRPr lang="en-US" sz="1200" dirty="0"/>
            </a:p>
          </p:txBody>
        </p:sp>
        <p:sp>
          <p:nvSpPr>
            <p:cNvPr id="57" name="Title 1"/>
            <p:cNvSpPr txBox="1">
              <a:spLocks/>
            </p:cNvSpPr>
            <p:nvPr/>
          </p:nvSpPr>
          <p:spPr>
            <a:xfrm>
              <a:off x="1338180" y="2229704"/>
              <a:ext cx="1331088" cy="2503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sz="1200" dirty="0" smtClean="0"/>
                <a:t>Disaster Areas</a:t>
              </a:r>
              <a:endParaRPr lang="en-US" sz="1200" dirty="0"/>
            </a:p>
          </p:txBody>
        </p:sp>
        <p:sp>
          <p:nvSpPr>
            <p:cNvPr id="58" name="Title 1"/>
            <p:cNvSpPr txBox="1">
              <a:spLocks/>
            </p:cNvSpPr>
            <p:nvPr/>
          </p:nvSpPr>
          <p:spPr>
            <a:xfrm>
              <a:off x="1536233" y="3640688"/>
              <a:ext cx="1133035" cy="2503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sz="1200" dirty="0" smtClean="0"/>
                <a:t>Wildfires</a:t>
              </a:r>
              <a:endParaRPr lang="en-US" sz="1200" dirty="0"/>
            </a:p>
          </p:txBody>
        </p:sp>
        <p:sp>
          <p:nvSpPr>
            <p:cNvPr id="59" name="Title 1"/>
            <p:cNvSpPr txBox="1">
              <a:spLocks/>
            </p:cNvSpPr>
            <p:nvPr/>
          </p:nvSpPr>
          <p:spPr>
            <a:xfrm>
              <a:off x="1338262" y="4913790"/>
              <a:ext cx="1331088" cy="3757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r>
                <a:rPr lang="en-US" sz="1200" dirty="0" smtClean="0"/>
                <a:t>Demographic &amp; Economic  Data</a:t>
              </a:r>
              <a:endParaRPr lang="en-US" sz="1200" dirty="0"/>
            </a:p>
          </p:txBody>
        </p:sp>
        <p:cxnSp>
          <p:nvCxnSpPr>
            <p:cNvPr id="60" name="Straight Arrow Connector 59"/>
            <p:cNvCxnSpPr/>
            <p:nvPr/>
          </p:nvCxnSpPr>
          <p:spPr>
            <a:xfrm>
              <a:off x="3859893" y="5396788"/>
              <a:ext cx="2061936" cy="9895"/>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59893" y="4377514"/>
              <a:ext cx="0" cy="103104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2" name="Title 1"/>
            <p:cNvSpPr txBox="1">
              <a:spLocks/>
            </p:cNvSpPr>
            <p:nvPr/>
          </p:nvSpPr>
          <p:spPr>
            <a:xfrm>
              <a:off x="3828501" y="5481615"/>
              <a:ext cx="2923875" cy="1402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marL="171450" indent="-171450" algn="l">
                <a:spcAft>
                  <a:spcPts val="600"/>
                </a:spcAft>
                <a:buFont typeface="Arial" panose="020B0604020202020204" pitchFamily="34" charset="0"/>
                <a:buChar char="•"/>
              </a:pPr>
              <a:r>
                <a:rPr lang="en-US" sz="1200" dirty="0" smtClean="0"/>
                <a:t>Comprehensive Reports</a:t>
              </a:r>
            </a:p>
            <a:p>
              <a:pPr marL="171450" indent="-171450" algn="l">
                <a:spcAft>
                  <a:spcPts val="600"/>
                </a:spcAft>
                <a:buFont typeface="Arial" panose="020B0604020202020204" pitchFamily="34" charset="0"/>
                <a:buChar char="•"/>
              </a:pPr>
              <a:r>
                <a:rPr lang="en-US" sz="1200" dirty="0" smtClean="0"/>
                <a:t>Real-time Data Updates</a:t>
              </a:r>
            </a:p>
            <a:p>
              <a:pPr marL="171450" indent="-171450" algn="l">
                <a:spcAft>
                  <a:spcPts val="600"/>
                </a:spcAft>
                <a:buFont typeface="Arial" panose="020B0604020202020204" pitchFamily="34" charset="0"/>
                <a:buChar char="•"/>
              </a:pPr>
              <a:r>
                <a:rPr lang="en-US" sz="1200" dirty="0" smtClean="0"/>
                <a:t>Easy-to-use &amp; Interoperable</a:t>
              </a:r>
            </a:p>
            <a:p>
              <a:pPr marL="171450" indent="-171450" algn="l">
                <a:spcAft>
                  <a:spcPts val="600"/>
                </a:spcAft>
                <a:buFont typeface="Arial" panose="020B0604020202020204" pitchFamily="34" charset="0"/>
                <a:buChar char="•"/>
              </a:pPr>
              <a:r>
                <a:rPr lang="en-US" sz="1200" dirty="0" smtClean="0"/>
                <a:t>Historical Event Archive</a:t>
              </a:r>
            </a:p>
            <a:p>
              <a:pPr marL="171450" indent="-171450" algn="l">
                <a:spcAft>
                  <a:spcPts val="600"/>
                </a:spcAft>
                <a:buFont typeface="Arial" panose="020B0604020202020204" pitchFamily="34" charset="0"/>
                <a:buChar char="•"/>
              </a:pPr>
              <a:r>
                <a:rPr lang="en-US" sz="1200" dirty="0" smtClean="0"/>
                <a:t>Flexible Analyses &amp; Visualizations</a:t>
              </a:r>
            </a:p>
            <a:p>
              <a:pPr marL="171450" indent="-171450" algn="l">
                <a:buFont typeface="Arial" panose="020B0604020202020204" pitchFamily="34" charset="0"/>
                <a:buChar char="•"/>
              </a:pPr>
              <a:endParaRPr lang="en-US" sz="1200" dirty="0"/>
            </a:p>
          </p:txBody>
        </p:sp>
        <p:sp>
          <p:nvSpPr>
            <p:cNvPr id="63" name="Title 1"/>
            <p:cNvSpPr txBox="1">
              <a:spLocks/>
            </p:cNvSpPr>
            <p:nvPr/>
          </p:nvSpPr>
          <p:spPr>
            <a:xfrm>
              <a:off x="3870779" y="4865789"/>
              <a:ext cx="2432050" cy="4947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algn="l"/>
              <a:r>
                <a:rPr lang="en-US" sz="1200" b="1" dirty="0" smtClean="0"/>
                <a:t>New Public Data Service for Emergency Preparedness &amp; Response</a:t>
              </a:r>
            </a:p>
          </p:txBody>
        </p:sp>
      </p:grpSp>
      <p:pic>
        <p:nvPicPr>
          <p:cNvPr id="64" name="Picture 6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6599" y="1147785"/>
            <a:ext cx="5459985" cy="3302376"/>
          </a:xfrm>
          <a:prstGeom prst="rect">
            <a:avLst/>
          </a:prstGeom>
          <a:ln>
            <a:solidFill>
              <a:schemeClr val="tx1">
                <a:lumMod val="50000"/>
                <a:lumOff val="50000"/>
              </a:schemeClr>
            </a:solidFill>
          </a:ln>
        </p:spPr>
      </p:pic>
      <p:sp>
        <p:nvSpPr>
          <p:cNvPr id="65" name="Rectangle 2"/>
          <p:cNvSpPr txBox="1">
            <a:spLocks noChangeArrowheads="1"/>
          </p:cNvSpPr>
          <p:nvPr/>
        </p:nvSpPr>
        <p:spPr bwMode="auto">
          <a:xfrm>
            <a:off x="0" y="76200"/>
            <a:ext cx="9144000" cy="562188"/>
          </a:xfrm>
          <a:prstGeom prst="rect">
            <a:avLst/>
          </a:prstGeom>
          <a:noFill/>
          <a:ln w="9525">
            <a:noFill/>
            <a:miter lim="800000"/>
            <a:headEnd/>
            <a:tailEnd/>
          </a:ln>
        </p:spPr>
        <p:txBody>
          <a:bodyPr/>
          <a:lstStyle/>
          <a:p>
            <a:pPr algn="ctr" fontAlgn="auto">
              <a:spcAft>
                <a:spcPts val="0"/>
              </a:spcAft>
              <a:defRPr/>
            </a:pPr>
            <a:r>
              <a:rPr lang="en-US" sz="2800" b="1" kern="0" dirty="0" err="1" smtClean="0">
                <a:solidFill>
                  <a:schemeClr val="tx1">
                    <a:lumMod val="65000"/>
                    <a:lumOff val="35000"/>
                  </a:schemeClr>
                </a:solidFill>
                <a:cs typeface="Arial" pitchFamily="34" charset="0"/>
              </a:rPr>
              <a:t>OnTheMap</a:t>
            </a:r>
            <a:r>
              <a:rPr lang="en-US" sz="2800" b="1" kern="0" dirty="0" smtClean="0">
                <a:solidFill>
                  <a:schemeClr val="tx1">
                    <a:lumMod val="65000"/>
                    <a:lumOff val="35000"/>
                  </a:schemeClr>
                </a:solidFill>
                <a:cs typeface="Arial" pitchFamily="34" charset="0"/>
              </a:rPr>
              <a:t> for Emergency Management</a:t>
            </a:r>
            <a:endParaRPr lang="en-US" sz="2800" b="1" kern="0"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val="2066795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Questions</a:t>
            </a:r>
            <a:endParaRPr lang="en-US" dirty="0"/>
          </a:p>
        </p:txBody>
      </p:sp>
      <p:sp>
        <p:nvSpPr>
          <p:cNvPr id="3" name="Content Placeholder 2"/>
          <p:cNvSpPr>
            <a:spLocks noGrp="1"/>
          </p:cNvSpPr>
          <p:nvPr>
            <p:ph idx="1"/>
          </p:nvPr>
        </p:nvSpPr>
        <p:spPr>
          <a:xfrm>
            <a:off x="457200" y="1371600"/>
            <a:ext cx="8229600" cy="4525963"/>
          </a:xfrm>
        </p:spPr>
        <p:txBody>
          <a:bodyPr anchor="ctr">
            <a:normAutofit fontScale="85000" lnSpcReduction="20000"/>
          </a:bodyPr>
          <a:lstStyle/>
          <a:p>
            <a:pPr marL="0" indent="0" algn="ctr">
              <a:buNone/>
            </a:pPr>
            <a:r>
              <a:rPr lang="en-US" dirty="0">
                <a:solidFill>
                  <a:schemeClr val="tx1">
                    <a:lumMod val="50000"/>
                    <a:lumOff val="50000"/>
                  </a:schemeClr>
                </a:solidFill>
              </a:rPr>
              <a:t>Where do the workers employed downtown live? </a:t>
            </a:r>
            <a:endParaRPr lang="en-US" dirty="0" smtClean="0">
              <a:solidFill>
                <a:schemeClr val="tx1">
                  <a:lumMod val="50000"/>
                  <a:lumOff val="50000"/>
                </a:schemeClr>
              </a:solidFill>
            </a:endParaRPr>
          </a:p>
          <a:p>
            <a:pPr marL="0" indent="0" algn="ctr">
              <a:buNone/>
            </a:pPr>
            <a:r>
              <a:rPr lang="en-US" dirty="0" smtClean="0">
                <a:solidFill>
                  <a:schemeClr val="tx1">
                    <a:lumMod val="50000"/>
                    <a:lumOff val="50000"/>
                  </a:schemeClr>
                </a:solidFill>
              </a:rPr>
              <a:t/>
            </a:r>
            <a:br>
              <a:rPr lang="en-US" dirty="0" smtClean="0">
                <a:solidFill>
                  <a:schemeClr val="tx1">
                    <a:lumMod val="50000"/>
                    <a:lumOff val="50000"/>
                  </a:schemeClr>
                </a:solidFill>
              </a:rPr>
            </a:br>
            <a:r>
              <a:rPr lang="en-US" dirty="0">
                <a:solidFill>
                  <a:schemeClr val="tx1">
                    <a:lumMod val="50000"/>
                    <a:lumOff val="50000"/>
                  </a:schemeClr>
                </a:solidFill>
              </a:rPr>
              <a:t>What share of workers with a short commute </a:t>
            </a:r>
            <a:r>
              <a:rPr lang="en-US" dirty="0" smtClean="0">
                <a:solidFill>
                  <a:schemeClr val="tx1">
                    <a:lumMod val="50000"/>
                    <a:lumOff val="50000"/>
                  </a:schemeClr>
                </a:solidFill>
              </a:rPr>
              <a:t>to downtown are </a:t>
            </a:r>
            <a:r>
              <a:rPr lang="en-US" dirty="0">
                <a:solidFill>
                  <a:schemeClr val="tx1">
                    <a:lumMod val="50000"/>
                    <a:lumOff val="50000"/>
                  </a:schemeClr>
                </a:solidFill>
              </a:rPr>
              <a:t>aged 29 or younger?</a:t>
            </a:r>
          </a:p>
          <a:p>
            <a:pPr marL="0" indent="0" algn="ctr">
              <a:buNone/>
            </a:pPr>
            <a:r>
              <a:rPr lang="en-US" dirty="0" smtClean="0">
                <a:solidFill>
                  <a:schemeClr val="tx1">
                    <a:lumMod val="50000"/>
                    <a:lumOff val="50000"/>
                  </a:schemeClr>
                </a:solidFill>
              </a:rPr>
              <a:t/>
            </a:r>
            <a:br>
              <a:rPr lang="en-US" dirty="0" smtClean="0">
                <a:solidFill>
                  <a:schemeClr val="tx1">
                    <a:lumMod val="50000"/>
                    <a:lumOff val="50000"/>
                  </a:schemeClr>
                </a:solidFill>
              </a:rPr>
            </a:br>
            <a:r>
              <a:rPr lang="en-US" dirty="0" smtClean="0">
                <a:solidFill>
                  <a:schemeClr val="tx1">
                    <a:lumMod val="50000"/>
                    <a:lumOff val="50000"/>
                  </a:schemeClr>
                </a:solidFill>
              </a:rPr>
              <a:t>What </a:t>
            </a:r>
            <a:r>
              <a:rPr lang="en-US" dirty="0">
                <a:solidFill>
                  <a:schemeClr val="tx1">
                    <a:lumMod val="50000"/>
                    <a:lumOff val="50000"/>
                  </a:schemeClr>
                </a:solidFill>
              </a:rPr>
              <a:t>share of workers employed in </a:t>
            </a:r>
            <a:r>
              <a:rPr lang="en-US" dirty="0" smtClean="0">
                <a:solidFill>
                  <a:schemeClr val="tx1">
                    <a:lumMod val="50000"/>
                    <a:lumOff val="50000"/>
                  </a:schemeClr>
                </a:solidFill>
              </a:rPr>
              <a:t>downtown also </a:t>
            </a:r>
            <a:r>
              <a:rPr lang="en-US" dirty="0">
                <a:solidFill>
                  <a:schemeClr val="tx1">
                    <a:lumMod val="50000"/>
                    <a:lumOff val="50000"/>
                  </a:schemeClr>
                </a:solidFill>
              </a:rPr>
              <a:t>live there? </a:t>
            </a:r>
            <a:endParaRPr lang="en-US" dirty="0" smtClean="0">
              <a:solidFill>
                <a:schemeClr val="tx1">
                  <a:lumMod val="50000"/>
                  <a:lumOff val="50000"/>
                </a:schemeClr>
              </a:solidFill>
            </a:endParaRPr>
          </a:p>
          <a:p>
            <a:pPr marL="0" indent="0" algn="ctr">
              <a:buNone/>
            </a:pPr>
            <a:endParaRPr lang="en-US" dirty="0" smtClean="0">
              <a:solidFill>
                <a:schemeClr val="tx1">
                  <a:lumMod val="50000"/>
                  <a:lumOff val="50000"/>
                </a:schemeClr>
              </a:solidFill>
            </a:endParaRPr>
          </a:p>
          <a:p>
            <a:pPr marL="0" indent="0" algn="ctr">
              <a:buNone/>
            </a:pPr>
            <a:r>
              <a:rPr lang="en-US" dirty="0" smtClean="0">
                <a:solidFill>
                  <a:schemeClr val="tx1">
                    <a:lumMod val="50000"/>
                    <a:lumOff val="50000"/>
                  </a:schemeClr>
                </a:solidFill>
              </a:rPr>
              <a:t>During Hurricane Alex, what was the total Hispanic or Latino population that was impacted? </a:t>
            </a:r>
            <a:r>
              <a:rPr lang="en-US" dirty="0" smtClean="0">
                <a:solidFill>
                  <a:schemeClr val="tx1">
                    <a:lumMod val="50000"/>
                    <a:lumOff val="50000"/>
                  </a:schemeClr>
                </a:solidFill>
              </a:rPr>
              <a:t/>
            </a:r>
            <a:br>
              <a:rPr lang="en-US" dirty="0" smtClean="0">
                <a:solidFill>
                  <a:schemeClr val="tx1">
                    <a:lumMod val="50000"/>
                    <a:lumOff val="50000"/>
                  </a:schemeClr>
                </a:solidFill>
              </a:rPr>
            </a:br>
            <a:r>
              <a:rPr lang="en-US" dirty="0" smtClean="0">
                <a:solidFill>
                  <a:schemeClr val="tx1">
                    <a:lumMod val="50000"/>
                    <a:lumOff val="50000"/>
                  </a:schemeClr>
                </a:solidFill>
              </a:rPr>
              <a:t/>
            </a:r>
            <a:br>
              <a:rPr lang="en-US" dirty="0" smtClean="0">
                <a:solidFill>
                  <a:schemeClr val="tx1">
                    <a:lumMod val="50000"/>
                    <a:lumOff val="50000"/>
                  </a:schemeClr>
                </a:solidFill>
              </a:rPr>
            </a:br>
            <a:endParaRPr lang="en-US"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A66B8026-0A7B-420E-8CF5-E77C18B8F163}" type="slidenum">
              <a:rPr lang="en-US" smtClean="0"/>
              <a:t>11</a:t>
            </a:fld>
            <a:endParaRPr lang="en-US"/>
          </a:p>
        </p:txBody>
      </p:sp>
    </p:spTree>
    <p:extLst>
      <p:ext uri="{BB962C8B-B14F-4D97-AF65-F5344CB8AC3E}">
        <p14:creationId xmlns:p14="http://schemas.microsoft.com/office/powerpoint/2010/main" val="1229192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8" y="228600"/>
            <a:ext cx="4214585" cy="976058"/>
          </a:xfrm>
        </p:spPr>
        <p:txBody>
          <a:bodyPr>
            <a:normAutofit fontScale="90000"/>
          </a:bodyPr>
          <a:lstStyle/>
          <a:p>
            <a:r>
              <a:rPr lang="en-US" sz="5400" b="1" dirty="0" smtClean="0"/>
              <a:t>QWI Explorer</a:t>
            </a:r>
            <a:endParaRPr lang="en-US" sz="5400" b="1" dirty="0"/>
          </a:p>
        </p:txBody>
      </p:sp>
      <p:sp>
        <p:nvSpPr>
          <p:cNvPr id="4" name="Rectangle 3"/>
          <p:cNvSpPr>
            <a:spLocks noChangeArrowheads="1"/>
          </p:cNvSpPr>
          <p:nvPr/>
        </p:nvSpPr>
        <p:spPr bwMode="auto">
          <a:xfrm>
            <a:off x="83636" y="1371600"/>
            <a:ext cx="4218254" cy="497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50000"/>
              </a:spcBef>
              <a:spcAft>
                <a:spcPct val="0"/>
              </a:spcAft>
              <a:defRPr sz="3200">
                <a:solidFill>
                  <a:schemeClr val="tx1"/>
                </a:solidFill>
                <a:latin typeface="Times New Roman" pitchFamily="18" charset="0"/>
              </a:defRPr>
            </a:lvl6pPr>
            <a:lvl7pPr marL="2971800" indent="-228600" algn="ctr" eaLnBrk="0" fontAlgn="base" hangingPunct="0">
              <a:spcBef>
                <a:spcPct val="50000"/>
              </a:spcBef>
              <a:spcAft>
                <a:spcPct val="0"/>
              </a:spcAft>
              <a:defRPr sz="3200">
                <a:solidFill>
                  <a:schemeClr val="tx1"/>
                </a:solidFill>
                <a:latin typeface="Times New Roman" pitchFamily="18" charset="0"/>
              </a:defRPr>
            </a:lvl7pPr>
            <a:lvl8pPr marL="3429000" indent="-228600" algn="ctr" eaLnBrk="0" fontAlgn="base" hangingPunct="0">
              <a:spcBef>
                <a:spcPct val="50000"/>
              </a:spcBef>
              <a:spcAft>
                <a:spcPct val="0"/>
              </a:spcAft>
              <a:defRPr sz="3200">
                <a:solidFill>
                  <a:schemeClr val="tx1"/>
                </a:solidFill>
                <a:latin typeface="Times New Roman" pitchFamily="18" charset="0"/>
              </a:defRPr>
            </a:lvl8pPr>
            <a:lvl9pPr marL="3886200" indent="-228600" algn="ctr" eaLnBrk="0" fontAlgn="base" hangingPunct="0">
              <a:spcBef>
                <a:spcPct val="50000"/>
              </a:spcBef>
              <a:spcAft>
                <a:spcPct val="0"/>
              </a:spcAft>
              <a:defRPr sz="3200">
                <a:solidFill>
                  <a:schemeClr val="tx1"/>
                </a:solidFill>
                <a:latin typeface="Times New Roman" pitchFamily="18" charset="0"/>
              </a:defRPr>
            </a:lvl9pPr>
          </a:lstStyle>
          <a:p>
            <a:pPr algn="l" eaLnBrk="1" hangingPunct="1">
              <a:spcBef>
                <a:spcPct val="20000"/>
              </a:spcBef>
              <a:buClr>
                <a:schemeClr val="tx2"/>
              </a:buClr>
              <a:buFont typeface="Wingdings" pitchFamily="2" charset="2"/>
              <a:buChar char="ü"/>
            </a:pPr>
            <a:r>
              <a:rPr lang="en-US" altLang="en-US" sz="2000" b="1" dirty="0" smtClean="0">
                <a:latin typeface="Arial" charset="0"/>
              </a:rPr>
              <a:t> </a:t>
            </a:r>
            <a:r>
              <a:rPr lang="en-US" altLang="en-US" sz="2000" dirty="0" smtClean="0">
                <a:latin typeface="Arial" charset="0"/>
              </a:rPr>
              <a:t>32 Quarterly Workforce   Indicators</a:t>
            </a:r>
          </a:p>
          <a:p>
            <a:pPr eaLnBrk="1" hangingPunct="1">
              <a:spcBef>
                <a:spcPct val="20000"/>
              </a:spcBef>
              <a:buClr>
                <a:schemeClr val="tx2"/>
              </a:buClr>
              <a:buFont typeface="Wingdings" pitchFamily="2" charset="2"/>
              <a:buChar char="ü"/>
            </a:pPr>
            <a:r>
              <a:rPr lang="en-US" altLang="en-US" sz="2000" dirty="0" smtClean="0">
                <a:latin typeface="Arial" charset="0"/>
              </a:rPr>
              <a:t> Flexible </a:t>
            </a:r>
            <a:r>
              <a:rPr lang="en-US" altLang="en-US" sz="2000" dirty="0">
                <a:latin typeface="Arial" charset="0"/>
              </a:rPr>
              <a:t>Pivot </a:t>
            </a:r>
            <a:r>
              <a:rPr lang="en-US" altLang="en-US" sz="2000" dirty="0" smtClean="0">
                <a:latin typeface="Arial" charset="0"/>
              </a:rPr>
              <a:t>Table and Map/Chart interface</a:t>
            </a:r>
          </a:p>
          <a:p>
            <a:pPr algn="l" eaLnBrk="1" hangingPunct="1">
              <a:spcBef>
                <a:spcPct val="20000"/>
              </a:spcBef>
              <a:buClr>
                <a:schemeClr val="tx2"/>
              </a:buClr>
              <a:buFont typeface="Wingdings" pitchFamily="2" charset="2"/>
              <a:buChar char="ü"/>
            </a:pPr>
            <a:r>
              <a:rPr lang="en-US" altLang="en-US" sz="2000" dirty="0">
                <a:latin typeface="Arial" charset="0"/>
              </a:rPr>
              <a:t> </a:t>
            </a:r>
            <a:r>
              <a:rPr lang="en-US" altLang="en-US" sz="2000" dirty="0" smtClean="0">
                <a:latin typeface="Arial" charset="0"/>
              </a:rPr>
              <a:t>Data on detailed interactions between firms and workers include employment, employment change (individual and firm), and earnings</a:t>
            </a:r>
            <a:endParaRPr lang="en-US" altLang="en-US" sz="2000" dirty="0">
              <a:latin typeface="Arial" charset="0"/>
            </a:endParaRPr>
          </a:p>
          <a:p>
            <a:pPr algn="l" eaLnBrk="1" hangingPunct="1">
              <a:spcBef>
                <a:spcPct val="20000"/>
              </a:spcBef>
              <a:buClr>
                <a:schemeClr val="tx2"/>
              </a:buClr>
              <a:buFont typeface="Wingdings" pitchFamily="2" charset="2"/>
              <a:buChar char="ü"/>
            </a:pPr>
            <a:r>
              <a:rPr lang="en-US" altLang="en-US" sz="2000" dirty="0" smtClean="0">
                <a:latin typeface="Arial" charset="0"/>
              </a:rPr>
              <a:t> Analyze/report by worker demographics: age</a:t>
            </a:r>
            <a:r>
              <a:rPr lang="en-US" altLang="en-US" sz="2000" dirty="0">
                <a:latin typeface="Arial" charset="0"/>
              </a:rPr>
              <a:t>, earnings</a:t>
            </a:r>
            <a:r>
              <a:rPr lang="en-US" altLang="en-US" sz="2000" dirty="0" smtClean="0">
                <a:latin typeface="Arial" charset="0"/>
              </a:rPr>
              <a:t>, race, ethnicity, educational attainment, and sex</a:t>
            </a:r>
            <a:endParaRPr lang="en-US" altLang="en-US" sz="2000" dirty="0">
              <a:latin typeface="Arial" charset="0"/>
            </a:endParaRPr>
          </a:p>
          <a:p>
            <a:pPr marL="0" indent="0" algn="l" eaLnBrk="1" hangingPunct="1">
              <a:spcBef>
                <a:spcPct val="20000"/>
              </a:spcBef>
              <a:buClr>
                <a:schemeClr val="tx2"/>
              </a:buClr>
            </a:pPr>
            <a:endParaRPr lang="en-US" altLang="en-US" sz="2000" b="1" dirty="0">
              <a:latin typeface="Arial" charset="0"/>
            </a:endParaRPr>
          </a:p>
        </p:txBody>
      </p:sp>
      <p:sp>
        <p:nvSpPr>
          <p:cNvPr id="5" name="Rectangle 4"/>
          <p:cNvSpPr>
            <a:spLocks noChangeArrowheads="1"/>
          </p:cNvSpPr>
          <p:nvPr/>
        </p:nvSpPr>
        <p:spPr bwMode="auto">
          <a:xfrm>
            <a:off x="4481960" y="2743200"/>
            <a:ext cx="460152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50000"/>
              </a:spcBef>
              <a:spcAft>
                <a:spcPct val="0"/>
              </a:spcAft>
              <a:defRPr sz="3200">
                <a:solidFill>
                  <a:schemeClr val="tx1"/>
                </a:solidFill>
                <a:latin typeface="Times New Roman" pitchFamily="18" charset="0"/>
              </a:defRPr>
            </a:lvl6pPr>
            <a:lvl7pPr marL="2971800" indent="-228600" algn="ctr" eaLnBrk="0" fontAlgn="base" hangingPunct="0">
              <a:spcBef>
                <a:spcPct val="50000"/>
              </a:spcBef>
              <a:spcAft>
                <a:spcPct val="0"/>
              </a:spcAft>
              <a:defRPr sz="3200">
                <a:solidFill>
                  <a:schemeClr val="tx1"/>
                </a:solidFill>
                <a:latin typeface="Times New Roman" pitchFamily="18" charset="0"/>
              </a:defRPr>
            </a:lvl7pPr>
            <a:lvl8pPr marL="3429000" indent="-228600" algn="ctr" eaLnBrk="0" fontAlgn="base" hangingPunct="0">
              <a:spcBef>
                <a:spcPct val="50000"/>
              </a:spcBef>
              <a:spcAft>
                <a:spcPct val="0"/>
              </a:spcAft>
              <a:defRPr sz="3200">
                <a:solidFill>
                  <a:schemeClr val="tx1"/>
                </a:solidFill>
                <a:latin typeface="Times New Roman" pitchFamily="18" charset="0"/>
              </a:defRPr>
            </a:lvl8pPr>
            <a:lvl9pPr marL="3886200" indent="-228600" algn="ctr" eaLnBrk="0" fontAlgn="base" hangingPunct="0">
              <a:spcBef>
                <a:spcPct val="50000"/>
              </a:spcBef>
              <a:spcAft>
                <a:spcPct val="0"/>
              </a:spcAft>
              <a:defRPr sz="3200">
                <a:solidFill>
                  <a:schemeClr val="tx1"/>
                </a:solidFill>
                <a:latin typeface="Times New Roman" pitchFamily="18" charset="0"/>
              </a:defRPr>
            </a:lvl9pPr>
          </a:lstStyle>
          <a:p>
            <a:pPr algn="l" eaLnBrk="1" hangingPunct="1">
              <a:spcBef>
                <a:spcPct val="20000"/>
              </a:spcBef>
              <a:buClr>
                <a:schemeClr val="tx2"/>
              </a:buClr>
            </a:pPr>
            <a:endParaRPr lang="en-US" altLang="en-US" sz="2000" b="1" dirty="0">
              <a:latin typeface="Arial" charset="0"/>
            </a:endParaRPr>
          </a:p>
          <a:p>
            <a:pPr eaLnBrk="1" hangingPunct="1">
              <a:spcBef>
                <a:spcPct val="20000"/>
              </a:spcBef>
              <a:buClr>
                <a:schemeClr val="tx2"/>
              </a:buClr>
              <a:buFont typeface="Wingdings" pitchFamily="2" charset="2"/>
              <a:buChar char="ü"/>
            </a:pPr>
            <a:r>
              <a:rPr lang="en-US" altLang="en-US" sz="2000" dirty="0" smtClean="0">
                <a:latin typeface="Arial" charset="0"/>
              </a:rPr>
              <a:t> Analyze/report </a:t>
            </a:r>
            <a:r>
              <a:rPr lang="en-US" altLang="en-US" sz="2000" dirty="0">
                <a:latin typeface="Arial" charset="0"/>
              </a:rPr>
              <a:t>by firm </a:t>
            </a:r>
            <a:endParaRPr lang="en-US" altLang="en-US" sz="2000" dirty="0" smtClean="0">
              <a:latin typeface="Arial" charset="0"/>
            </a:endParaRPr>
          </a:p>
          <a:p>
            <a:pPr eaLnBrk="1" hangingPunct="1">
              <a:spcBef>
                <a:spcPct val="20000"/>
              </a:spcBef>
              <a:buClr>
                <a:schemeClr val="tx2"/>
              </a:buClr>
            </a:pPr>
            <a:r>
              <a:rPr lang="en-US" altLang="en-US" sz="2000" dirty="0">
                <a:latin typeface="Arial" charset="0"/>
              </a:rPr>
              <a:t> </a:t>
            </a:r>
            <a:r>
              <a:rPr lang="en-US" altLang="en-US" sz="2000" dirty="0" smtClean="0">
                <a:latin typeface="Arial" charset="0"/>
              </a:rPr>
              <a:t>  characteristics</a:t>
            </a:r>
            <a:r>
              <a:rPr lang="en-US" altLang="en-US" sz="2000" dirty="0">
                <a:latin typeface="Arial" charset="0"/>
              </a:rPr>
              <a:t>: NAICS </a:t>
            </a:r>
            <a:endParaRPr lang="en-US" altLang="en-US" sz="2000" dirty="0" smtClean="0">
              <a:latin typeface="Arial" charset="0"/>
            </a:endParaRPr>
          </a:p>
          <a:p>
            <a:pPr eaLnBrk="1" hangingPunct="1">
              <a:spcBef>
                <a:spcPct val="20000"/>
              </a:spcBef>
              <a:buClr>
                <a:schemeClr val="tx2"/>
              </a:buClr>
            </a:pPr>
            <a:r>
              <a:rPr lang="en-US" altLang="en-US" sz="2000" dirty="0">
                <a:latin typeface="Arial" charset="0"/>
              </a:rPr>
              <a:t> </a:t>
            </a:r>
            <a:r>
              <a:rPr lang="en-US" altLang="en-US" sz="2000" dirty="0" smtClean="0">
                <a:latin typeface="Arial" charset="0"/>
              </a:rPr>
              <a:t>  classification </a:t>
            </a:r>
            <a:r>
              <a:rPr lang="en-US" altLang="en-US" sz="2000" dirty="0">
                <a:latin typeface="Arial" charset="0"/>
              </a:rPr>
              <a:t>(sector, 3, 4), firm </a:t>
            </a:r>
          </a:p>
          <a:p>
            <a:pPr eaLnBrk="1" hangingPunct="1">
              <a:spcBef>
                <a:spcPct val="20000"/>
              </a:spcBef>
              <a:buClr>
                <a:schemeClr val="tx2"/>
              </a:buClr>
            </a:pPr>
            <a:r>
              <a:rPr lang="en-US" altLang="en-US" sz="2000" dirty="0">
                <a:latin typeface="Arial" charset="0"/>
              </a:rPr>
              <a:t> </a:t>
            </a:r>
            <a:r>
              <a:rPr lang="en-US" altLang="en-US" sz="2000" dirty="0" smtClean="0">
                <a:latin typeface="Arial" charset="0"/>
              </a:rPr>
              <a:t>  age</a:t>
            </a:r>
            <a:r>
              <a:rPr lang="en-US" altLang="en-US" sz="2000" dirty="0">
                <a:latin typeface="Arial" charset="0"/>
              </a:rPr>
              <a:t>, and firm </a:t>
            </a:r>
            <a:r>
              <a:rPr lang="en-US" altLang="en-US" sz="2000" dirty="0" smtClean="0">
                <a:latin typeface="Arial" charset="0"/>
              </a:rPr>
              <a:t>size </a:t>
            </a:r>
          </a:p>
          <a:p>
            <a:pPr algn="l" eaLnBrk="1" hangingPunct="1">
              <a:spcBef>
                <a:spcPct val="20000"/>
              </a:spcBef>
              <a:buClr>
                <a:schemeClr val="tx2"/>
              </a:buClr>
              <a:buFont typeface="Wingdings" pitchFamily="2" charset="2"/>
              <a:buChar char="ü"/>
            </a:pPr>
            <a:r>
              <a:rPr lang="en-US" altLang="en-US" sz="2000" dirty="0" smtClean="0">
                <a:latin typeface="Arial" charset="0"/>
              </a:rPr>
              <a:t> Quarterly data very current   </a:t>
            </a:r>
          </a:p>
          <a:p>
            <a:pPr algn="l" eaLnBrk="1" hangingPunct="1">
              <a:spcBef>
                <a:spcPct val="20000"/>
              </a:spcBef>
              <a:buClr>
                <a:schemeClr val="tx2"/>
              </a:buClr>
            </a:pPr>
            <a:r>
              <a:rPr lang="en-US" altLang="en-US" sz="2000" dirty="0">
                <a:latin typeface="Arial" charset="0"/>
              </a:rPr>
              <a:t> </a:t>
            </a:r>
            <a:r>
              <a:rPr lang="en-US" altLang="en-US" sz="2000" dirty="0" smtClean="0">
                <a:latin typeface="Arial" charset="0"/>
              </a:rPr>
              <a:t>  (9-12 months old) </a:t>
            </a:r>
          </a:p>
          <a:p>
            <a:pPr eaLnBrk="1" hangingPunct="1">
              <a:spcBef>
                <a:spcPct val="20000"/>
              </a:spcBef>
              <a:buClr>
                <a:schemeClr val="tx2"/>
              </a:buClr>
              <a:buFont typeface="Wingdings" pitchFamily="2" charset="2"/>
              <a:buChar char="ü"/>
            </a:pPr>
            <a:r>
              <a:rPr lang="en-US" altLang="en-US" sz="2000" dirty="0" smtClean="0">
                <a:latin typeface="Arial" charset="0"/>
              </a:rPr>
              <a:t> National and 50 </a:t>
            </a:r>
            <a:r>
              <a:rPr lang="en-US" altLang="en-US" sz="2000" dirty="0">
                <a:latin typeface="Arial" charset="0"/>
              </a:rPr>
              <a:t>states available </a:t>
            </a:r>
            <a:r>
              <a:rPr lang="en-US" altLang="en-US" sz="2000" dirty="0" smtClean="0">
                <a:latin typeface="Arial" charset="0"/>
              </a:rPr>
              <a:t>   </a:t>
            </a:r>
          </a:p>
          <a:p>
            <a:pPr eaLnBrk="1" hangingPunct="1">
              <a:spcBef>
                <a:spcPct val="20000"/>
              </a:spcBef>
              <a:buClr>
                <a:schemeClr val="tx2"/>
              </a:buClr>
            </a:pPr>
            <a:r>
              <a:rPr lang="en-US" altLang="en-US" sz="2000" dirty="0">
                <a:latin typeface="Arial" charset="0"/>
              </a:rPr>
              <a:t> </a:t>
            </a:r>
            <a:r>
              <a:rPr lang="en-US" altLang="en-US" sz="2000" dirty="0" smtClean="0">
                <a:latin typeface="Arial" charset="0"/>
              </a:rPr>
              <a:t>  (plus DC)</a:t>
            </a:r>
          </a:p>
          <a:p>
            <a:pPr eaLnBrk="1" hangingPunct="1">
              <a:spcBef>
                <a:spcPct val="20000"/>
              </a:spcBef>
              <a:buClr>
                <a:schemeClr val="tx2"/>
              </a:buClr>
              <a:buFont typeface="Wingdings" pitchFamily="2" charset="2"/>
              <a:buChar char="ü"/>
            </a:pPr>
            <a:endParaRPr lang="en-US" altLang="en-US" sz="2000" b="1" dirty="0">
              <a:latin typeface="Arial" charset="0"/>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1889" y="228600"/>
            <a:ext cx="4704055" cy="2796802"/>
          </a:xfrm>
          <a:prstGeom prst="rect">
            <a:avLst/>
          </a:prstGeom>
          <a:noFill/>
          <a:ln w="9525">
            <a:solidFill>
              <a:srgbClr val="A5A5A5"/>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66B8026-0A7B-420E-8CF5-E77C18B8F163}" type="slidenum">
              <a:rPr lang="en-US" smtClean="0"/>
              <a:t>12</a:t>
            </a:fld>
            <a:endParaRPr lang="en-US"/>
          </a:p>
        </p:txBody>
      </p:sp>
    </p:spTree>
    <p:extLst>
      <p:ext uri="{BB962C8B-B14F-4D97-AF65-F5344CB8AC3E}">
        <p14:creationId xmlns:p14="http://schemas.microsoft.com/office/powerpoint/2010/main" val="1425804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Questions</a:t>
            </a:r>
            <a:endParaRPr lang="en-US" dirty="0"/>
          </a:p>
        </p:txBody>
      </p:sp>
      <p:sp>
        <p:nvSpPr>
          <p:cNvPr id="3" name="Content Placeholder 2"/>
          <p:cNvSpPr>
            <a:spLocks noGrp="1"/>
          </p:cNvSpPr>
          <p:nvPr>
            <p:ph idx="1"/>
          </p:nvPr>
        </p:nvSpPr>
        <p:spPr>
          <a:xfrm>
            <a:off x="457200" y="1066800"/>
            <a:ext cx="8229600" cy="4850022"/>
          </a:xfrm>
        </p:spPr>
        <p:txBody>
          <a:bodyPr anchor="ctr">
            <a:normAutofit/>
          </a:bodyPr>
          <a:lstStyle/>
          <a:p>
            <a:pPr marL="0" indent="0" algn="ctr">
              <a:buNone/>
            </a:pPr>
            <a:r>
              <a:rPr lang="en-US" sz="2800" dirty="0" smtClean="0">
                <a:solidFill>
                  <a:schemeClr val="tx1">
                    <a:lumMod val="50000"/>
                    <a:lumOff val="50000"/>
                  </a:schemeClr>
                </a:solidFill>
              </a:rPr>
              <a:t>Which industries in my region are hiring older workers? </a:t>
            </a:r>
            <a:br>
              <a:rPr lang="en-US" sz="2800" dirty="0" smtClean="0">
                <a:solidFill>
                  <a:schemeClr val="tx1">
                    <a:lumMod val="50000"/>
                    <a:lumOff val="50000"/>
                  </a:schemeClr>
                </a:solidFill>
              </a:rPr>
            </a:br>
            <a:r>
              <a:rPr lang="en-US" sz="2800" dirty="0" smtClean="0">
                <a:solidFill>
                  <a:schemeClr val="tx1">
                    <a:lumMod val="50000"/>
                    <a:lumOff val="50000"/>
                  </a:schemeClr>
                </a:solidFill>
              </a:rPr>
              <a:t/>
            </a:r>
            <a:br>
              <a:rPr lang="en-US" sz="2800" dirty="0" smtClean="0">
                <a:solidFill>
                  <a:schemeClr val="tx1">
                    <a:lumMod val="50000"/>
                    <a:lumOff val="50000"/>
                  </a:schemeClr>
                </a:solidFill>
              </a:rPr>
            </a:br>
            <a:r>
              <a:rPr lang="en-US" sz="2800" dirty="0" smtClean="0">
                <a:solidFill>
                  <a:schemeClr val="tx1">
                    <a:lumMod val="50000"/>
                    <a:lumOff val="50000"/>
                  </a:schemeClr>
                </a:solidFill>
              </a:rPr>
              <a:t>Younger workers? </a:t>
            </a:r>
            <a:br>
              <a:rPr lang="en-US" sz="2800" dirty="0" smtClean="0">
                <a:solidFill>
                  <a:schemeClr val="tx1">
                    <a:lumMod val="50000"/>
                    <a:lumOff val="50000"/>
                  </a:schemeClr>
                </a:solidFill>
              </a:rPr>
            </a:br>
            <a:r>
              <a:rPr lang="en-US" sz="2800" dirty="0" smtClean="0">
                <a:solidFill>
                  <a:schemeClr val="tx1">
                    <a:lumMod val="50000"/>
                    <a:lumOff val="50000"/>
                  </a:schemeClr>
                </a:solidFill>
              </a:rPr>
              <a:t/>
            </a:r>
            <a:br>
              <a:rPr lang="en-US" sz="2800" dirty="0" smtClean="0">
                <a:solidFill>
                  <a:schemeClr val="tx1">
                    <a:lumMod val="50000"/>
                    <a:lumOff val="50000"/>
                  </a:schemeClr>
                </a:solidFill>
              </a:rPr>
            </a:br>
            <a:r>
              <a:rPr lang="en-US" sz="2800" dirty="0" smtClean="0">
                <a:solidFill>
                  <a:schemeClr val="tx1">
                    <a:lumMod val="50000"/>
                    <a:lumOff val="50000"/>
                  </a:schemeClr>
                </a:solidFill>
              </a:rPr>
              <a:t>Workers without a high school diploma? </a:t>
            </a:r>
            <a:br>
              <a:rPr lang="en-US" sz="2800" dirty="0" smtClean="0">
                <a:solidFill>
                  <a:schemeClr val="tx1">
                    <a:lumMod val="50000"/>
                    <a:lumOff val="50000"/>
                  </a:schemeClr>
                </a:solidFill>
              </a:rPr>
            </a:br>
            <a:r>
              <a:rPr lang="en-US" sz="2800" dirty="0" smtClean="0">
                <a:solidFill>
                  <a:schemeClr val="tx1">
                    <a:lumMod val="50000"/>
                    <a:lumOff val="50000"/>
                  </a:schemeClr>
                </a:solidFill>
              </a:rPr>
              <a:t/>
            </a:r>
            <a:br>
              <a:rPr lang="en-US" sz="2800" dirty="0" smtClean="0">
                <a:solidFill>
                  <a:schemeClr val="tx1">
                    <a:lumMod val="50000"/>
                    <a:lumOff val="50000"/>
                  </a:schemeClr>
                </a:solidFill>
              </a:rPr>
            </a:br>
            <a:r>
              <a:rPr lang="en-US" sz="2800" dirty="0" smtClean="0">
                <a:solidFill>
                  <a:schemeClr val="tx1">
                    <a:lumMod val="50000"/>
                    <a:lumOff val="50000"/>
                  </a:schemeClr>
                </a:solidFill>
              </a:rPr>
              <a:t>What do these jobs pay?</a:t>
            </a:r>
          </a:p>
          <a:p>
            <a:pPr marL="0" indent="0" algn="ctr">
              <a:buNone/>
            </a:pPr>
            <a:endParaRPr lang="en-US" sz="2800" dirty="0">
              <a:solidFill>
                <a:schemeClr val="tx1">
                  <a:lumMod val="50000"/>
                  <a:lumOff val="50000"/>
                </a:schemeClr>
              </a:solidFill>
            </a:endParaRPr>
          </a:p>
          <a:p>
            <a:pPr marL="0" indent="0" algn="ctr">
              <a:buNone/>
            </a:pPr>
            <a:r>
              <a:rPr lang="en-US" sz="2800" dirty="0" smtClean="0">
                <a:solidFill>
                  <a:schemeClr val="tx1">
                    <a:lumMod val="50000"/>
                    <a:lumOff val="50000"/>
                  </a:schemeClr>
                </a:solidFill>
              </a:rPr>
              <a:t>How has this changed over time?</a:t>
            </a:r>
          </a:p>
        </p:txBody>
      </p:sp>
      <p:sp>
        <p:nvSpPr>
          <p:cNvPr id="4" name="Slide Number Placeholder 3"/>
          <p:cNvSpPr>
            <a:spLocks noGrp="1"/>
          </p:cNvSpPr>
          <p:nvPr>
            <p:ph type="sldNum" sz="quarter" idx="12"/>
          </p:nvPr>
        </p:nvSpPr>
        <p:spPr/>
        <p:txBody>
          <a:bodyPr/>
          <a:lstStyle/>
          <a:p>
            <a:fld id="{A66B8026-0A7B-420E-8CF5-E77C18B8F163}" type="slidenum">
              <a:rPr lang="en-US" smtClean="0"/>
              <a:t>13</a:t>
            </a:fld>
            <a:endParaRPr lang="en-US" dirty="0"/>
          </a:p>
        </p:txBody>
      </p:sp>
    </p:spTree>
    <p:extLst>
      <p:ext uri="{BB962C8B-B14F-4D97-AF65-F5344CB8AC3E}">
        <p14:creationId xmlns:p14="http://schemas.microsoft.com/office/powerpoint/2010/main" val="2423517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 Extraction Tool</a:t>
            </a:r>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14</a:t>
            </a:fld>
            <a:endParaRPr lang="en-US"/>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61327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780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QWI</a:t>
            </a:r>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15</a:t>
            </a:fld>
            <a:endParaRPr lang="en-US"/>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447800"/>
            <a:ext cx="683033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9577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cintosh HD:Users:kimandrobsienkiewicz:Desktop:Screen Shot 2015-02-08 at 9.26.49 PM.png"/>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9800"/>
            <a:ext cx="4377202" cy="2743200"/>
          </a:xfrm>
          <a:prstGeom prst="rect">
            <a:avLst/>
          </a:prstGeom>
          <a:noFill/>
          <a:ln>
            <a:noFill/>
          </a:ln>
        </p:spPr>
      </p:pic>
      <p:sp>
        <p:nvSpPr>
          <p:cNvPr id="2" name="Title 1"/>
          <p:cNvSpPr>
            <a:spLocks noGrp="1"/>
          </p:cNvSpPr>
          <p:nvPr>
            <p:ph type="title"/>
          </p:nvPr>
        </p:nvSpPr>
        <p:spPr/>
        <p:txBody>
          <a:bodyPr/>
          <a:lstStyle/>
          <a:p>
            <a:r>
              <a:rPr lang="en-US" dirty="0" smtClean="0"/>
              <a:t>Job-to-Job Explorer</a:t>
            </a:r>
            <a:endParaRPr lang="en-US" dirty="0"/>
          </a:p>
        </p:txBody>
      </p:sp>
      <p:sp>
        <p:nvSpPr>
          <p:cNvPr id="3" name="Content Placeholder 2"/>
          <p:cNvSpPr>
            <a:spLocks noGrp="1"/>
          </p:cNvSpPr>
          <p:nvPr>
            <p:ph sz="half" idx="1"/>
          </p:nvPr>
        </p:nvSpPr>
        <p:spPr/>
        <p:txBody>
          <a:bodyPr>
            <a:normAutofit/>
          </a:bodyPr>
          <a:lstStyle/>
          <a:p>
            <a:r>
              <a:rPr lang="en-US" dirty="0" smtClean="0"/>
              <a:t>Types of questions that can be answered with this soon-to-be released application:</a:t>
            </a:r>
          </a:p>
          <a:p>
            <a:pPr lvl="1"/>
            <a:r>
              <a:rPr lang="en-US" dirty="0" smtClean="0"/>
              <a:t>Where </a:t>
            </a:r>
            <a:r>
              <a:rPr lang="en-US" dirty="0"/>
              <a:t>are North Dakota’s oil boom workers coming from</a:t>
            </a:r>
            <a:r>
              <a:rPr lang="en-US" dirty="0" smtClean="0"/>
              <a:t>?</a:t>
            </a:r>
          </a:p>
          <a:p>
            <a:r>
              <a:rPr lang="en-US" dirty="0" smtClean="0"/>
              <a:t>Download </a:t>
            </a:r>
            <a:r>
              <a:rPr lang="en-US" dirty="0"/>
              <a:t>data from </a:t>
            </a:r>
            <a:r>
              <a:rPr lang="en-US" sz="1800" dirty="0">
                <a:hlinkClick r:id="rId4"/>
              </a:rPr>
              <a:t>http</a:t>
            </a:r>
            <a:r>
              <a:rPr lang="en-US" sz="1800" dirty="0">
                <a:hlinkClick r:id="rId5" action="ppaction://hlinkfile"/>
              </a:rPr>
              <a:t>://</a:t>
            </a:r>
            <a:r>
              <a:rPr lang="en-US" sz="1800" dirty="0" smtClean="0">
                <a:hlinkClick r:id="rId5" action="ppaction://hlinkfile"/>
              </a:rPr>
              <a:t>lehd.ces.census.gov/data/j2j_beta.html</a:t>
            </a:r>
            <a:endParaRPr lang="en-US" sz="1800" dirty="0" smtClean="0"/>
          </a:p>
          <a:p>
            <a:endParaRPr lang="en-US" dirty="0" smtClean="0"/>
          </a:p>
          <a:p>
            <a:pPr lvl="1"/>
            <a:endParaRPr lang="en-US" dirty="0"/>
          </a:p>
        </p:txBody>
      </p:sp>
      <p:sp>
        <p:nvSpPr>
          <p:cNvPr id="8" name="Content Placeholder 7"/>
          <p:cNvSpPr>
            <a:spLocks noGrp="1"/>
          </p:cNvSpPr>
          <p:nvPr>
            <p:ph sz="half" idx="2"/>
          </p:nvPr>
        </p:nvSpPr>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A66B8026-0A7B-420E-8CF5-E77C18B8F163}" type="slidenum">
              <a:rPr lang="en-US" smtClean="0"/>
              <a:t>16</a:t>
            </a:fld>
            <a:endParaRPr lang="en-US" dirty="0"/>
          </a:p>
        </p:txBody>
      </p:sp>
    </p:spTree>
    <p:extLst>
      <p:ext uri="{BB962C8B-B14F-4D97-AF65-F5344CB8AC3E}">
        <p14:creationId xmlns:p14="http://schemas.microsoft.com/office/powerpoint/2010/main" val="3150881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Out-of-State Job-to-Job Flows from Texas</a:t>
            </a:r>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17</a:t>
            </a:fld>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562667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3082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Out-of-State Job-to-Job Flows </a:t>
            </a:r>
            <a:r>
              <a:rPr lang="en-US" dirty="0" smtClean="0"/>
              <a:t>in </a:t>
            </a:r>
            <a:r>
              <a:rPr lang="en-US" dirty="0"/>
              <a:t>Texas</a:t>
            </a:r>
          </a:p>
        </p:txBody>
      </p:sp>
      <p:sp>
        <p:nvSpPr>
          <p:cNvPr id="4" name="Slide Number Placeholder 3"/>
          <p:cNvSpPr>
            <a:spLocks noGrp="1"/>
          </p:cNvSpPr>
          <p:nvPr>
            <p:ph type="sldNum" sz="quarter" idx="12"/>
          </p:nvPr>
        </p:nvSpPr>
        <p:spPr/>
        <p:txBody>
          <a:bodyPr/>
          <a:lstStyle/>
          <a:p>
            <a:fld id="{5212C905-FF40-4437-BDDD-7BDE312C732D}" type="slidenum">
              <a:rPr lang="en-US" smtClean="0"/>
              <a:t>18</a:t>
            </a:fld>
            <a:endParaRPr lang="en-US"/>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573880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589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Job-to-Job Separations</a:t>
            </a:r>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19</a:t>
            </a:fld>
            <a:endParaRPr lang="en-US"/>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6224293" cy="471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60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Outline</a:t>
            </a:r>
            <a:endParaRPr lang="en-US" dirty="0"/>
          </a:p>
        </p:txBody>
      </p:sp>
      <p:sp>
        <p:nvSpPr>
          <p:cNvPr id="3" name="Content Placeholder 2"/>
          <p:cNvSpPr>
            <a:spLocks noGrp="1"/>
          </p:cNvSpPr>
          <p:nvPr>
            <p:ph idx="1"/>
          </p:nvPr>
        </p:nvSpPr>
        <p:spPr>
          <a:xfrm>
            <a:off x="457200" y="1066800"/>
            <a:ext cx="8229600" cy="4525963"/>
          </a:xfrm>
        </p:spPr>
        <p:txBody>
          <a:bodyPr/>
          <a:lstStyle/>
          <a:p>
            <a:r>
              <a:rPr lang="en-US" dirty="0" smtClean="0"/>
              <a:t>What is LED and why should I care?</a:t>
            </a:r>
          </a:p>
          <a:p>
            <a:r>
              <a:rPr lang="en-US" dirty="0" smtClean="0"/>
              <a:t>LED Public-use Data and Web Tools</a:t>
            </a:r>
          </a:p>
          <a:p>
            <a:r>
              <a:rPr lang="en-US" dirty="0" smtClean="0"/>
              <a:t>Live Demonstration</a:t>
            </a:r>
            <a:endParaRPr lang="en-US" dirty="0" smtClean="0"/>
          </a:p>
          <a:p>
            <a:r>
              <a:rPr lang="en-US" dirty="0" smtClean="0"/>
              <a:t>Introduction to Job-to-Job Flows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66B8026-0A7B-420E-8CF5-E77C18B8F163}" type="slidenum">
              <a:rPr lang="en-US" smtClean="0"/>
              <a:t>2</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66160"/>
            <a:ext cx="4572000" cy="283464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16472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http://lehd.ces.census.gov</a:t>
            </a:r>
            <a:r>
              <a:rPr lang="en-US" dirty="0" smtClean="0"/>
              <a:t>/</a:t>
            </a:r>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20</a:t>
            </a:fld>
            <a:endParaRPr lang="en-US"/>
          </a:p>
        </p:txBody>
      </p:sp>
      <p:pic>
        <p:nvPicPr>
          <p:cNvPr id="6146"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1219200" y="1371599"/>
            <a:ext cx="6324600" cy="459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8681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Where are all the construction workers going?</a:t>
            </a:r>
            <a:endParaRPr lang="en-US" dirty="0"/>
          </a:p>
        </p:txBody>
      </p:sp>
      <p:sp>
        <p:nvSpPr>
          <p:cNvPr id="3" name="Slide Number Placeholder 2"/>
          <p:cNvSpPr>
            <a:spLocks noGrp="1"/>
          </p:cNvSpPr>
          <p:nvPr>
            <p:ph type="sldNum" sz="quarter" idx="12"/>
          </p:nvPr>
        </p:nvSpPr>
        <p:spPr/>
        <p:txBody>
          <a:bodyPr/>
          <a:lstStyle/>
          <a:p>
            <a:fld id="{5212C905-FF40-4437-BDDD-7BDE312C732D}" type="slidenum">
              <a:rPr lang="en-US" smtClean="0"/>
              <a:t>21</a:t>
            </a:fld>
            <a:endParaRPr lang="en-US"/>
          </a:p>
        </p:txBody>
      </p:sp>
      <p:pic>
        <p:nvPicPr>
          <p:cNvPr id="819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667000"/>
            <a:ext cx="4526868"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828800"/>
            <a:ext cx="4038600" cy="295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915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hlinkClick r:id="rId2"/>
            </a:endParaRPr>
          </a:p>
          <a:p>
            <a:endParaRPr lang="en-US" dirty="0">
              <a:hlinkClick r:id="rId2"/>
            </a:endParaRPr>
          </a:p>
          <a:p>
            <a:pPr marL="0" indent="0" algn="ctr">
              <a:buNone/>
            </a:pPr>
            <a:r>
              <a:rPr lang="en-US" dirty="0" smtClean="0">
                <a:hlinkClick r:id="rId2"/>
              </a:rPr>
              <a:t>http</a:t>
            </a:r>
            <a:r>
              <a:rPr lang="en-US" dirty="0">
                <a:hlinkClick r:id="rId2"/>
              </a:rPr>
              <a:t>://lehd.ces.census.gov/data/</a:t>
            </a:r>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22</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2296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426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Where did all the </a:t>
            </a:r>
            <a:r>
              <a:rPr lang="en-US" sz="3200" dirty="0" smtClean="0"/>
              <a:t>teachers go</a:t>
            </a:r>
            <a:r>
              <a:rPr lang="en-US" sz="3200" dirty="0"/>
              <a:t/>
            </a:r>
            <a:br>
              <a:rPr lang="en-US" sz="3200" dirty="0"/>
            </a:br>
            <a:r>
              <a:rPr lang="en-US" sz="3200" dirty="0"/>
              <a:t>(Industry/Geography)?</a:t>
            </a:r>
          </a:p>
        </p:txBody>
      </p:sp>
      <p:sp>
        <p:nvSpPr>
          <p:cNvPr id="4" name="Slide Number Placeholder 3"/>
          <p:cNvSpPr>
            <a:spLocks noGrp="1"/>
          </p:cNvSpPr>
          <p:nvPr>
            <p:ph type="sldNum" sz="quarter" idx="12"/>
          </p:nvPr>
        </p:nvSpPr>
        <p:spPr/>
        <p:txBody>
          <a:bodyPr/>
          <a:lstStyle/>
          <a:p>
            <a:fld id="{A66B8026-0A7B-420E-8CF5-E77C18B8F163}" type="slidenum">
              <a:rPr lang="en-US" smtClean="0"/>
              <a:t>23</a:t>
            </a:fld>
            <a:endParaRPr lang="en-US"/>
          </a:p>
        </p:txBody>
      </p:sp>
      <p:pic>
        <p:nvPicPr>
          <p:cNvPr id="717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1905000"/>
            <a:ext cx="4390188" cy="3061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267200" y="2819400"/>
            <a:ext cx="476512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52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Web Addresses for Tools</a:t>
            </a:r>
            <a:endParaRPr lang="en-US" dirty="0"/>
          </a:p>
        </p:txBody>
      </p:sp>
      <p:sp>
        <p:nvSpPr>
          <p:cNvPr id="3" name="Content Placeholder 2"/>
          <p:cNvSpPr>
            <a:spLocks noGrp="1"/>
          </p:cNvSpPr>
          <p:nvPr>
            <p:ph idx="1"/>
          </p:nvPr>
        </p:nvSpPr>
        <p:spPr>
          <a:xfrm>
            <a:off x="457200" y="1295400"/>
            <a:ext cx="8229600" cy="4525963"/>
          </a:xfrm>
        </p:spPr>
        <p:txBody>
          <a:bodyPr>
            <a:normAutofit/>
          </a:bodyPr>
          <a:lstStyle/>
          <a:p>
            <a:r>
              <a:rPr lang="en-US" dirty="0" smtClean="0"/>
              <a:t>QWI Explorer</a:t>
            </a:r>
          </a:p>
          <a:p>
            <a:pPr lvl="1"/>
            <a:r>
              <a:rPr lang="en-US" dirty="0" smtClean="0">
                <a:hlinkClick r:id="rId2"/>
              </a:rPr>
              <a:t>http://qwiexplorer.ces.census.gov/</a:t>
            </a:r>
            <a:endParaRPr lang="en-US" dirty="0" smtClean="0"/>
          </a:p>
          <a:p>
            <a:r>
              <a:rPr lang="en-US" dirty="0" err="1" smtClean="0"/>
              <a:t>OnTheMap</a:t>
            </a:r>
            <a:endParaRPr lang="en-US" dirty="0" smtClean="0"/>
          </a:p>
          <a:p>
            <a:pPr lvl="1"/>
            <a:r>
              <a:rPr lang="en-US" dirty="0" smtClean="0">
                <a:hlinkClick r:id="rId3"/>
              </a:rPr>
              <a:t>http://onthemap.ces.census.gov/</a:t>
            </a:r>
            <a:endParaRPr lang="en-US" dirty="0" smtClean="0"/>
          </a:p>
          <a:p>
            <a:r>
              <a:rPr lang="en-US" dirty="0" err="1" smtClean="0"/>
              <a:t>OnTheMap</a:t>
            </a:r>
            <a:r>
              <a:rPr lang="en-US" dirty="0" smtClean="0"/>
              <a:t> for Emergency Management</a:t>
            </a:r>
          </a:p>
          <a:p>
            <a:pPr lvl="1"/>
            <a:r>
              <a:rPr lang="en-US" dirty="0" smtClean="0">
                <a:hlinkClick r:id="rId4"/>
              </a:rPr>
              <a:t>http://onthemap.ces.census.gov/em.html</a:t>
            </a:r>
            <a:endParaRPr lang="en-US" dirty="0" smtClean="0"/>
          </a:p>
          <a:p>
            <a:r>
              <a:rPr lang="en-US" dirty="0" smtClean="0"/>
              <a:t>LED </a:t>
            </a:r>
            <a:r>
              <a:rPr lang="en-US" dirty="0"/>
              <a:t>Extraction Tool</a:t>
            </a:r>
          </a:p>
          <a:p>
            <a:pPr lvl="1"/>
            <a:r>
              <a:rPr lang="en-US" dirty="0">
                <a:hlinkClick r:id="rId5"/>
              </a:rPr>
              <a:t>http://ledextract.ces.census.gov/</a:t>
            </a:r>
            <a:endParaRPr lang="en-US" dirty="0"/>
          </a:p>
          <a:p>
            <a:pPr lvl="1"/>
            <a:endParaRPr lang="en-US" dirty="0" smtClean="0"/>
          </a:p>
        </p:txBody>
      </p:sp>
      <p:sp>
        <p:nvSpPr>
          <p:cNvPr id="4" name="Slide Number Placeholder 3"/>
          <p:cNvSpPr>
            <a:spLocks noGrp="1"/>
          </p:cNvSpPr>
          <p:nvPr>
            <p:ph type="sldNum" sz="quarter" idx="12"/>
          </p:nvPr>
        </p:nvSpPr>
        <p:spPr/>
        <p:txBody>
          <a:bodyPr/>
          <a:lstStyle/>
          <a:p>
            <a:fld id="{A66B8026-0A7B-420E-8CF5-E77C18B8F163}" type="slidenum">
              <a:rPr lang="en-US" smtClean="0"/>
              <a:t>24</a:t>
            </a:fld>
            <a:endParaRPr lang="en-US"/>
          </a:p>
        </p:txBody>
      </p:sp>
    </p:spTree>
    <p:extLst>
      <p:ext uri="{BB962C8B-B14F-4D97-AF65-F5344CB8AC3E}">
        <p14:creationId xmlns:p14="http://schemas.microsoft.com/office/powerpoint/2010/main" val="1759651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Takeaways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The LED Partnership provides unique workforce information and analysis tools at a relatively low cost</a:t>
            </a:r>
          </a:p>
          <a:p>
            <a:r>
              <a:rPr lang="en-US" dirty="0" smtClean="0"/>
              <a:t>LED data products (QWI, LODES, J2J) can give insight into </a:t>
            </a:r>
            <a:r>
              <a:rPr lang="en-US" b="1" dirty="0" smtClean="0"/>
              <a:t>local</a:t>
            </a:r>
            <a:r>
              <a:rPr lang="en-US" dirty="0" smtClean="0"/>
              <a:t> and regional economies and labor markets</a:t>
            </a:r>
          </a:p>
          <a:p>
            <a:r>
              <a:rPr lang="en-US" dirty="0" smtClean="0"/>
              <a:t>LED’s web tools provide free, 24/7 access to a basic analytical platform for the data</a:t>
            </a:r>
            <a:endParaRPr lang="en-US" dirty="0"/>
          </a:p>
        </p:txBody>
      </p:sp>
      <p:sp>
        <p:nvSpPr>
          <p:cNvPr id="4" name="Slide Number Placeholder 3"/>
          <p:cNvSpPr>
            <a:spLocks noGrp="1"/>
          </p:cNvSpPr>
          <p:nvPr>
            <p:ph type="sldNum" sz="quarter" idx="12"/>
          </p:nvPr>
        </p:nvSpPr>
        <p:spPr/>
        <p:txBody>
          <a:bodyPr/>
          <a:lstStyle/>
          <a:p>
            <a:fld id="{A66B8026-0A7B-420E-8CF5-E77C18B8F163}" type="slidenum">
              <a:rPr lang="en-US" smtClean="0"/>
              <a:t>25</a:t>
            </a:fld>
            <a:endParaRPr lang="en-US"/>
          </a:p>
        </p:txBody>
      </p:sp>
    </p:spTree>
    <p:extLst>
      <p:ext uri="{BB962C8B-B14F-4D97-AF65-F5344CB8AC3E}">
        <p14:creationId xmlns:p14="http://schemas.microsoft.com/office/powerpoint/2010/main" val="3987338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i="1" dirty="0" smtClean="0"/>
              <a:t>Useful Links</a:t>
            </a:r>
            <a:endParaRPr lang="en-US" dirty="0"/>
          </a:p>
        </p:txBody>
      </p:sp>
      <p:sp>
        <p:nvSpPr>
          <p:cNvPr id="3" name="Content Placeholder 2"/>
          <p:cNvSpPr>
            <a:spLocks noGrp="1"/>
          </p:cNvSpPr>
          <p:nvPr>
            <p:ph idx="1"/>
          </p:nvPr>
        </p:nvSpPr>
        <p:spPr>
          <a:xfrm>
            <a:off x="304800" y="1493837"/>
            <a:ext cx="8382000" cy="4678363"/>
          </a:xfrm>
        </p:spPr>
        <p:txBody>
          <a:bodyPr>
            <a:normAutofit fontScale="70000" lnSpcReduction="20000"/>
          </a:bodyPr>
          <a:lstStyle/>
          <a:p>
            <a:r>
              <a:rPr lang="en-US" b="1" dirty="0" smtClean="0"/>
              <a:t>QWI Explorer</a:t>
            </a:r>
          </a:p>
          <a:p>
            <a:pPr lvl="1"/>
            <a:r>
              <a:rPr lang="en-US" sz="2600" dirty="0" smtClean="0"/>
              <a:t>Video </a:t>
            </a:r>
            <a:r>
              <a:rPr lang="en-US" sz="2600" dirty="0"/>
              <a:t>Walkthrough: </a:t>
            </a:r>
            <a:r>
              <a:rPr lang="en-US" sz="2600" dirty="0">
                <a:hlinkClick r:id="rId2"/>
              </a:rPr>
              <a:t>http://lehd.ces.census.gov/applications/help/qwi_explorer.html#!video_walkthrough</a:t>
            </a:r>
            <a:endParaRPr lang="en-US" sz="2600" dirty="0" smtClean="0"/>
          </a:p>
          <a:p>
            <a:pPr lvl="1"/>
            <a:r>
              <a:rPr lang="en-US" sz="2600" dirty="0"/>
              <a:t>Example Scenarios: </a:t>
            </a:r>
            <a:r>
              <a:rPr lang="en-US" sz="2600" dirty="0">
                <a:hlinkClick r:id="rId3"/>
              </a:rPr>
              <a:t>http://lehd.ces.census.gov/applications/help/qwi_explorer.html#!example_scenarios</a:t>
            </a:r>
            <a:endParaRPr lang="en-US" sz="2600" dirty="0" smtClean="0"/>
          </a:p>
          <a:p>
            <a:r>
              <a:rPr lang="en-US" b="1" dirty="0" err="1" smtClean="0"/>
              <a:t>OnTheMap</a:t>
            </a:r>
            <a:endParaRPr lang="en-US" b="1" dirty="0" smtClean="0"/>
          </a:p>
          <a:p>
            <a:pPr lvl="1"/>
            <a:r>
              <a:rPr lang="en-US" sz="2600" dirty="0" smtClean="0"/>
              <a:t>Getting Started: </a:t>
            </a:r>
            <a:r>
              <a:rPr lang="en-US" sz="2600" dirty="0" smtClean="0">
                <a:hlinkClick r:id="rId4"/>
              </a:rPr>
              <a:t>http</a:t>
            </a:r>
            <a:r>
              <a:rPr lang="en-US" sz="2600" dirty="0">
                <a:hlinkClick r:id="rId4"/>
              </a:rPr>
              <a:t>://</a:t>
            </a:r>
            <a:r>
              <a:rPr lang="en-US" sz="2600" dirty="0" smtClean="0">
                <a:hlinkClick r:id="rId4"/>
              </a:rPr>
              <a:t>lehd.ces.census.gov/doc/help/onthemap/GettingStartedwithOnTheMap.pdf</a:t>
            </a:r>
            <a:endParaRPr lang="en-US" sz="2600" dirty="0" smtClean="0"/>
          </a:p>
          <a:p>
            <a:pPr lvl="1"/>
            <a:r>
              <a:rPr lang="en-US" sz="2600" dirty="0" smtClean="0"/>
              <a:t>Analysis Guides: </a:t>
            </a:r>
            <a:r>
              <a:rPr lang="en-US" sz="2600" dirty="0" smtClean="0">
                <a:hlinkClick r:id="rId5"/>
              </a:rPr>
              <a:t>http://lehd.ces.census.gov/applications/help/onthemap.html#!analysis_guides</a:t>
            </a:r>
            <a:endParaRPr lang="en-US" sz="2600" dirty="0" smtClean="0"/>
          </a:p>
          <a:p>
            <a:pPr lvl="1"/>
            <a:r>
              <a:rPr lang="en-US" sz="2600" dirty="0" smtClean="0"/>
              <a:t>Other Tutorials: </a:t>
            </a:r>
            <a:r>
              <a:rPr lang="en-US" sz="2600" dirty="0" smtClean="0">
                <a:hlinkClick r:id="rId6"/>
              </a:rPr>
              <a:t>http://lehd.ces.census.gov/applications/help/onthemap.html#!more_tutorials</a:t>
            </a:r>
            <a:endParaRPr lang="en-US" sz="2600"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A66B8026-0A7B-420E-8CF5-E77C18B8F163}" type="slidenum">
              <a:rPr lang="en-US" smtClean="0"/>
              <a:t>26</a:t>
            </a:fld>
            <a:endParaRPr lang="en-US"/>
          </a:p>
        </p:txBody>
      </p:sp>
    </p:spTree>
    <p:extLst>
      <p:ext uri="{BB962C8B-B14F-4D97-AF65-F5344CB8AC3E}">
        <p14:creationId xmlns:p14="http://schemas.microsoft.com/office/powerpoint/2010/main" val="269711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i="1" dirty="0" smtClean="0"/>
              <a:t>Thank You</a:t>
            </a:r>
            <a:r>
              <a:rPr lang="en-US" dirty="0" smtClean="0"/>
              <a:t>!</a:t>
            </a:r>
            <a:endParaRPr lang="en-US" dirty="0"/>
          </a:p>
        </p:txBody>
      </p:sp>
      <p:sp>
        <p:nvSpPr>
          <p:cNvPr id="3" name="Content Placeholder 2"/>
          <p:cNvSpPr>
            <a:spLocks noGrp="1"/>
          </p:cNvSpPr>
          <p:nvPr>
            <p:ph idx="1"/>
          </p:nvPr>
        </p:nvSpPr>
        <p:spPr>
          <a:xfrm>
            <a:off x="457200" y="1371600"/>
            <a:ext cx="8229600" cy="4678363"/>
          </a:xfrm>
        </p:spPr>
        <p:txBody>
          <a:bodyPr>
            <a:normAutofit/>
          </a:bodyPr>
          <a:lstStyle/>
          <a:p>
            <a:r>
              <a:rPr lang="en-US" dirty="0" smtClean="0"/>
              <a:t>Local Employment Dynamics</a:t>
            </a:r>
          </a:p>
          <a:p>
            <a:pPr lvl="1"/>
            <a:r>
              <a:rPr lang="en-US" dirty="0" smtClean="0">
                <a:hlinkClick r:id="rId2"/>
              </a:rPr>
              <a:t>http://www.lehd.ces.census.gov</a:t>
            </a:r>
            <a:endParaRPr lang="en-US" dirty="0" smtClean="0"/>
          </a:p>
          <a:p>
            <a:r>
              <a:rPr lang="en-US" dirty="0" smtClean="0"/>
              <a:t>Questions and Feedback </a:t>
            </a:r>
          </a:p>
          <a:p>
            <a:pPr lvl="1"/>
            <a:r>
              <a:rPr lang="en-US" dirty="0" smtClean="0">
                <a:hlinkClick r:id="rId3"/>
              </a:rPr>
              <a:t>CES.OnTheMap.Feedback@census.gov</a:t>
            </a:r>
            <a:r>
              <a:rPr lang="en-US" dirty="0" smtClean="0"/>
              <a:t> </a:t>
            </a:r>
          </a:p>
          <a:p>
            <a:pPr lvl="1"/>
            <a:r>
              <a:rPr lang="en-US" dirty="0" smtClean="0">
                <a:hlinkClick r:id="rId4"/>
              </a:rPr>
              <a:t>CES.QWI.Feedback@census.gov</a:t>
            </a:r>
            <a:r>
              <a:rPr lang="en-US" dirty="0" smtClean="0"/>
              <a:t> </a:t>
            </a:r>
          </a:p>
          <a:p>
            <a:pPr lvl="1"/>
            <a:r>
              <a:rPr lang="en-US" dirty="0" err="1">
                <a:hlinkClick r:id="rId4"/>
              </a:rPr>
              <a:t>CES.Local.Employment.Dynamics</a:t>
            </a:r>
            <a:r>
              <a:rPr lang="en-US" dirty="0">
                <a:hlinkClick r:id="rId4"/>
              </a:rPr>
              <a:t/>
            </a:r>
            <a:br>
              <a:rPr lang="en-US" dirty="0">
                <a:hlinkClick r:id="rId4"/>
              </a:rPr>
            </a:br>
            <a:r>
              <a:rPr lang="en-US" dirty="0">
                <a:hlinkClick r:id="rId4"/>
              </a:rPr>
              <a:t>@census.gov</a:t>
            </a:r>
            <a:r>
              <a:rPr lang="en-US" dirty="0"/>
              <a:t> </a:t>
            </a:r>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A66B8026-0A7B-420E-8CF5-E77C18B8F163}" type="slidenum">
              <a:rPr lang="en-US" smtClean="0"/>
              <a:t>27</a:t>
            </a:fld>
            <a:endParaRPr lang="en-US"/>
          </a:p>
        </p:txBody>
      </p:sp>
    </p:spTree>
    <p:extLst>
      <p:ext uri="{BB962C8B-B14F-4D97-AF65-F5344CB8AC3E}">
        <p14:creationId xmlns:p14="http://schemas.microsoft.com/office/powerpoint/2010/main" val="31029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lstStyle/>
          <a:p>
            <a:r>
              <a:rPr lang="en-US" i="1" dirty="0" smtClean="0"/>
              <a:t>Slide Appendix</a:t>
            </a:r>
            <a:endParaRPr lang="en-US" dirty="0"/>
          </a:p>
        </p:txBody>
      </p:sp>
      <p:sp>
        <p:nvSpPr>
          <p:cNvPr id="4" name="Slide Number Placeholder 3"/>
          <p:cNvSpPr>
            <a:spLocks noGrp="1"/>
          </p:cNvSpPr>
          <p:nvPr>
            <p:ph type="sldNum" sz="quarter" idx="12"/>
          </p:nvPr>
        </p:nvSpPr>
        <p:spPr/>
        <p:txBody>
          <a:bodyPr/>
          <a:lstStyle/>
          <a:p>
            <a:fld id="{A66B8026-0A7B-420E-8CF5-E77C18B8F163}" type="slidenum">
              <a:rPr lang="en-US" smtClean="0"/>
              <a:t>28</a:t>
            </a:fld>
            <a:endParaRPr lang="en-US"/>
          </a:p>
        </p:txBody>
      </p:sp>
    </p:spTree>
    <p:extLst>
      <p:ext uri="{BB962C8B-B14F-4D97-AF65-F5344CB8AC3E}">
        <p14:creationId xmlns:p14="http://schemas.microsoft.com/office/powerpoint/2010/main" val="368824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Choosing Data 1</a:t>
            </a:r>
            <a:endParaRPr lang="en-US" dirty="0"/>
          </a:p>
        </p:txBody>
      </p:sp>
      <p:sp>
        <p:nvSpPr>
          <p:cNvPr id="2" name="TextBox 1"/>
          <p:cNvSpPr txBox="1"/>
          <p:nvPr/>
        </p:nvSpPr>
        <p:spPr>
          <a:xfrm>
            <a:off x="457200" y="1240181"/>
            <a:ext cx="6960825" cy="830997"/>
          </a:xfrm>
          <a:prstGeom prst="rect">
            <a:avLst/>
          </a:prstGeom>
          <a:noFill/>
        </p:spPr>
        <p:txBody>
          <a:bodyPr wrap="square" rtlCol="0">
            <a:spAutoFit/>
          </a:bodyPr>
          <a:lstStyle/>
          <a:p>
            <a:r>
              <a:rPr lang="en-US" sz="2400" dirty="0" smtClean="0">
                <a:solidFill>
                  <a:schemeClr val="accent5">
                    <a:lumMod val="75000"/>
                  </a:schemeClr>
                </a:solidFill>
                <a:latin typeface="+mj-lt"/>
              </a:rPr>
              <a:t>When should I be interested in using LED data compared to other available statistics?</a:t>
            </a:r>
          </a:p>
        </p:txBody>
      </p:sp>
      <p:sp>
        <p:nvSpPr>
          <p:cNvPr id="3" name="TextBox 2"/>
          <p:cNvSpPr txBox="1"/>
          <p:nvPr/>
        </p:nvSpPr>
        <p:spPr>
          <a:xfrm>
            <a:off x="2247899" y="2133600"/>
            <a:ext cx="6385466" cy="461665"/>
          </a:xfrm>
          <a:prstGeom prst="rect">
            <a:avLst/>
          </a:prstGeom>
          <a:noFill/>
        </p:spPr>
        <p:txBody>
          <a:bodyPr wrap="none" rtlCol="0">
            <a:spAutoFit/>
          </a:bodyPr>
          <a:lstStyle/>
          <a:p>
            <a:r>
              <a:rPr lang="en-US" sz="2400" dirty="0" smtClean="0"/>
              <a:t>Suppose I’m primarily interested in </a:t>
            </a:r>
            <a:r>
              <a:rPr lang="en-US" sz="2400" b="1" dirty="0" smtClean="0">
                <a:solidFill>
                  <a:srgbClr val="C00000"/>
                </a:solidFill>
              </a:rPr>
              <a:t>Employment</a:t>
            </a:r>
            <a:endParaRPr lang="en-US" sz="2400" b="1" dirty="0">
              <a:solidFill>
                <a:srgbClr val="C00000"/>
              </a:solidFill>
            </a:endParaRPr>
          </a:p>
        </p:txBody>
      </p:sp>
      <p:sp>
        <p:nvSpPr>
          <p:cNvPr id="7" name="TextBox 6"/>
          <p:cNvSpPr txBox="1"/>
          <p:nvPr/>
        </p:nvSpPr>
        <p:spPr>
          <a:xfrm>
            <a:off x="2476499" y="2743200"/>
            <a:ext cx="6477000" cy="3447098"/>
          </a:xfrm>
          <a:prstGeom prst="rect">
            <a:avLst/>
          </a:prstGeom>
          <a:noFill/>
        </p:spPr>
        <p:txBody>
          <a:bodyPr wrap="square" rtlCol="0">
            <a:spAutoFit/>
          </a:bodyPr>
          <a:lstStyle/>
          <a:p>
            <a:r>
              <a:rPr lang="en-US" sz="2000" b="1" dirty="0" smtClean="0"/>
              <a:t>Do I need the latest national estimate available?</a:t>
            </a:r>
          </a:p>
          <a:p>
            <a:endParaRPr lang="en-US" sz="2000" b="1" dirty="0" smtClean="0"/>
          </a:p>
          <a:p>
            <a:pPr marL="742950" lvl="1" indent="-285750">
              <a:buFont typeface="Arial" panose="020B0604020202020204" pitchFamily="34" charset="0"/>
              <a:buChar char="•"/>
            </a:pPr>
            <a:r>
              <a:rPr lang="en-US" sz="2000" b="1" i="1" dirty="0" smtClean="0"/>
              <a:t>Current Employment Statistics </a:t>
            </a:r>
            <a:r>
              <a:rPr lang="en-US" sz="2000" dirty="0" smtClean="0"/>
              <a:t>(CES) </a:t>
            </a:r>
          </a:p>
          <a:p>
            <a:pPr marL="1200150" lvl="2" indent="-285750">
              <a:buFont typeface="Arial" panose="020B0604020202020204" pitchFamily="34" charset="0"/>
              <a:buChar char="•"/>
            </a:pPr>
            <a:r>
              <a:rPr lang="en-US" sz="2000" dirty="0" smtClean="0"/>
              <a:t>Employment by industry - ‘the payroll survey’</a:t>
            </a:r>
          </a:p>
          <a:p>
            <a:pPr marL="742950" lvl="1" indent="-285750">
              <a:buFont typeface="Arial" panose="020B0604020202020204" pitchFamily="34" charset="0"/>
              <a:buChar char="•"/>
            </a:pPr>
            <a:r>
              <a:rPr lang="en-US" sz="2000" b="1" i="1" dirty="0" smtClean="0"/>
              <a:t>Current Population Survey</a:t>
            </a:r>
            <a:r>
              <a:rPr lang="en-US" sz="2000" i="1" dirty="0" smtClean="0"/>
              <a:t> </a:t>
            </a:r>
            <a:r>
              <a:rPr lang="en-US" sz="2000" dirty="0" smtClean="0"/>
              <a:t>(CPS)</a:t>
            </a:r>
          </a:p>
          <a:p>
            <a:pPr marL="1200150" lvl="2" indent="-285750">
              <a:buFont typeface="Arial" panose="020B0604020202020204" pitchFamily="34" charset="0"/>
              <a:buChar char="•"/>
            </a:pPr>
            <a:r>
              <a:rPr lang="en-US" sz="2000" dirty="0" smtClean="0"/>
              <a:t>Employment status and demographics - ‘the household survey’</a:t>
            </a:r>
          </a:p>
          <a:p>
            <a:pPr lvl="1"/>
            <a:endParaRPr lang="en-US" sz="2000" dirty="0" smtClean="0"/>
          </a:p>
          <a:p>
            <a:r>
              <a:rPr lang="en-US" sz="2000" dirty="0" smtClean="0"/>
              <a:t>Some sub-state geographies are available concurrently through </a:t>
            </a:r>
            <a:r>
              <a:rPr lang="en-US" sz="2000" b="1" i="1" dirty="0" smtClean="0"/>
              <a:t>Local Area Unemployment Statistics </a:t>
            </a:r>
            <a:r>
              <a:rPr lang="en-US" sz="2000" dirty="0" smtClean="0"/>
              <a:t>(LAUS)</a:t>
            </a:r>
          </a:p>
          <a:p>
            <a:pPr marL="285750" indent="-285750">
              <a:buFont typeface="Arial" panose="020B0604020202020204" pitchFamily="34" charset="0"/>
              <a:buChar char="•"/>
            </a:pPr>
            <a:endParaRPr lang="en-US" dirty="0"/>
          </a:p>
        </p:txBody>
      </p:sp>
      <p:sp>
        <p:nvSpPr>
          <p:cNvPr id="6" name="TextBox 5"/>
          <p:cNvSpPr txBox="1"/>
          <p:nvPr/>
        </p:nvSpPr>
        <p:spPr>
          <a:xfrm>
            <a:off x="545123" y="2347546"/>
            <a:ext cx="1604927" cy="3770263"/>
          </a:xfrm>
          <a:prstGeom prst="rect">
            <a:avLst/>
          </a:prstGeom>
          <a:noFill/>
        </p:spPr>
        <p:txBody>
          <a:bodyPr wrap="none" rtlCol="0">
            <a:spAutoFit/>
          </a:bodyPr>
          <a:lstStyle/>
          <a:p>
            <a:r>
              <a:rPr lang="en-US" sz="23900" dirty="0" smtClean="0">
                <a:effectLst>
                  <a:outerShdw blurRad="38100" dist="38100" dir="2700000" algn="tl">
                    <a:srgbClr val="000000">
                      <a:alpha val="43137"/>
                    </a:srgbClr>
                  </a:outerShdw>
                </a:effectLst>
              </a:rPr>
              <a:t>?</a:t>
            </a:r>
            <a:endParaRPr lang="en-US" sz="2390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A66B8026-0A7B-420E-8CF5-E77C18B8F163}" type="slidenum">
              <a:rPr lang="en-US" smtClean="0"/>
              <a:t>29</a:t>
            </a:fld>
            <a:endParaRPr lang="en-US"/>
          </a:p>
        </p:txBody>
      </p:sp>
    </p:spTree>
    <p:extLst>
      <p:ext uri="{BB962C8B-B14F-4D97-AF65-F5344CB8AC3E}">
        <p14:creationId xmlns:p14="http://schemas.microsoft.com/office/powerpoint/2010/main" val="2673506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Does the Data Come From? </a:t>
            </a:r>
            <a:endParaRPr lang="en-US" dirty="0"/>
          </a:p>
        </p:txBody>
      </p:sp>
      <p:sp>
        <p:nvSpPr>
          <p:cNvPr id="3" name="Content Placeholder 2"/>
          <p:cNvSpPr>
            <a:spLocks noGrp="1"/>
          </p:cNvSpPr>
          <p:nvPr>
            <p:ph sz="half" idx="1"/>
          </p:nvPr>
        </p:nvSpPr>
        <p:spPr>
          <a:xfrm>
            <a:off x="381000" y="1295400"/>
            <a:ext cx="4114800" cy="4830763"/>
          </a:xfrm>
        </p:spPr>
        <p:txBody>
          <a:bodyPr>
            <a:normAutofit/>
          </a:bodyPr>
          <a:lstStyle/>
          <a:p>
            <a:r>
              <a:rPr lang="en-US" dirty="0" smtClean="0"/>
              <a:t>Local Employment Dynamics Partnership</a:t>
            </a:r>
          </a:p>
          <a:p>
            <a:pPr lvl="1"/>
            <a:r>
              <a:rPr lang="en-US" dirty="0" smtClean="0"/>
              <a:t>Begun </a:t>
            </a:r>
            <a:r>
              <a:rPr lang="en-US" dirty="0"/>
              <a:t>in late 1990s with a few </a:t>
            </a:r>
            <a:r>
              <a:rPr lang="en-US" dirty="0" smtClean="0"/>
              <a:t>states</a:t>
            </a:r>
          </a:p>
          <a:p>
            <a:pPr lvl="1"/>
            <a:r>
              <a:rPr lang="en-US" dirty="0" smtClean="0"/>
              <a:t>Currently producing data for Massachusetts with data as far back as 2010</a:t>
            </a:r>
          </a:p>
          <a:p>
            <a:pPr lvl="1"/>
            <a:r>
              <a:rPr lang="en-US" dirty="0" smtClean="0"/>
              <a:t>Pending territories include Puerto Rico and Virgin Islands</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5212C905-FF40-4437-BDDD-7BDE312C732D}" type="slidenum">
              <a:rPr lang="en-US" smtClean="0"/>
              <a:t>3</a:t>
            </a:fld>
            <a:endParaRPr lang="en-US"/>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350697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274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622" y="1203932"/>
            <a:ext cx="6960825" cy="830997"/>
          </a:xfrm>
          <a:prstGeom prst="rect">
            <a:avLst/>
          </a:prstGeom>
          <a:noFill/>
        </p:spPr>
        <p:txBody>
          <a:bodyPr wrap="square" rtlCol="0">
            <a:spAutoFit/>
          </a:bodyPr>
          <a:lstStyle/>
          <a:p>
            <a:r>
              <a:rPr lang="en-US" sz="2400" dirty="0" smtClean="0">
                <a:solidFill>
                  <a:schemeClr val="accent5">
                    <a:lumMod val="75000"/>
                  </a:schemeClr>
                </a:solidFill>
                <a:latin typeface="+mj-lt"/>
              </a:rPr>
              <a:t>But suppose I need either sub-national employment data or statistics by </a:t>
            </a:r>
            <a:r>
              <a:rPr lang="en-US" sz="2400" dirty="0">
                <a:solidFill>
                  <a:schemeClr val="accent5">
                    <a:lumMod val="75000"/>
                  </a:schemeClr>
                </a:solidFill>
                <a:latin typeface="+mj-lt"/>
              </a:rPr>
              <a:t>detailed </a:t>
            </a:r>
            <a:r>
              <a:rPr lang="en-US" sz="2400" dirty="0" smtClean="0">
                <a:solidFill>
                  <a:schemeClr val="accent5">
                    <a:lumMod val="75000"/>
                  </a:schemeClr>
                </a:solidFill>
                <a:latin typeface="+mj-lt"/>
              </a:rPr>
              <a:t>industry:  </a:t>
            </a:r>
            <a:endParaRPr lang="en-US" sz="2400" dirty="0">
              <a:solidFill>
                <a:schemeClr val="accent5">
                  <a:lumMod val="75000"/>
                </a:schemeClr>
              </a:solidFill>
              <a:latin typeface="+mj-lt"/>
            </a:endParaRPr>
          </a:p>
        </p:txBody>
      </p:sp>
      <p:sp>
        <p:nvSpPr>
          <p:cNvPr id="7" name="TextBox 6"/>
          <p:cNvSpPr txBox="1"/>
          <p:nvPr/>
        </p:nvSpPr>
        <p:spPr>
          <a:xfrm>
            <a:off x="2291862" y="2047994"/>
            <a:ext cx="6672549" cy="4124206"/>
          </a:xfrm>
          <a:prstGeom prst="rect">
            <a:avLst/>
          </a:prstGeom>
          <a:noFill/>
        </p:spPr>
        <p:txBody>
          <a:bodyPr wrap="square" rtlCol="0">
            <a:spAutoFit/>
          </a:bodyPr>
          <a:lstStyle/>
          <a:p>
            <a:pPr lvl="1"/>
            <a:r>
              <a:rPr lang="en-US" sz="2000" b="1" i="1" dirty="0" smtClean="0"/>
              <a:t>Quarterly </a:t>
            </a:r>
            <a:r>
              <a:rPr lang="en-US" sz="2000" b="1" i="1" dirty="0"/>
              <a:t>Census of Employment and Wages </a:t>
            </a:r>
            <a:r>
              <a:rPr lang="en-US" sz="2000" dirty="0"/>
              <a:t>(QCEW</a:t>
            </a:r>
            <a:r>
              <a:rPr lang="en-US" sz="2000" dirty="0" smtClean="0"/>
              <a:t>)</a:t>
            </a:r>
          </a:p>
          <a:p>
            <a:pPr marL="1200150" lvl="2" indent="-285750">
              <a:buFont typeface="Arial" panose="020B0604020202020204" pitchFamily="34" charset="0"/>
              <a:buChar char="•"/>
            </a:pPr>
            <a:r>
              <a:rPr lang="en-US" dirty="0"/>
              <a:t>Employment by detailed industry, sub-state geography and better employment </a:t>
            </a:r>
            <a:r>
              <a:rPr lang="en-US" dirty="0" smtClean="0"/>
              <a:t>coverage </a:t>
            </a:r>
            <a:r>
              <a:rPr lang="en-US" dirty="0"/>
              <a:t>(6-month lag</a:t>
            </a:r>
            <a:r>
              <a:rPr lang="en-US" dirty="0" smtClean="0"/>
              <a:t>)</a:t>
            </a:r>
          </a:p>
          <a:p>
            <a:pPr lvl="1"/>
            <a:r>
              <a:rPr lang="en-US" sz="2000" b="1" i="1" dirty="0">
                <a:solidFill>
                  <a:schemeClr val="tx2">
                    <a:lumMod val="75000"/>
                  </a:schemeClr>
                </a:solidFill>
              </a:rPr>
              <a:t>Quarterly Workforce </a:t>
            </a:r>
            <a:r>
              <a:rPr lang="en-US" sz="2000" b="1" i="1" dirty="0" smtClean="0">
                <a:solidFill>
                  <a:schemeClr val="tx2">
                    <a:lumMod val="75000"/>
                  </a:schemeClr>
                </a:solidFill>
              </a:rPr>
              <a:t>Indicators </a:t>
            </a:r>
            <a:r>
              <a:rPr lang="en-US" sz="2000" dirty="0"/>
              <a:t>(</a:t>
            </a:r>
            <a:r>
              <a:rPr lang="en-US" sz="2000" dirty="0" smtClean="0"/>
              <a:t>QWI)</a:t>
            </a:r>
          </a:p>
          <a:p>
            <a:pPr marL="1200150" lvl="2" indent="-285750">
              <a:buFont typeface="Arial" panose="020B0604020202020204" pitchFamily="34" charset="0"/>
              <a:buChar char="•"/>
            </a:pPr>
            <a:r>
              <a:rPr lang="en-US" dirty="0" smtClean="0"/>
              <a:t>Employment by detailed industry, sub-state geography, and </a:t>
            </a:r>
            <a:r>
              <a:rPr lang="en-US" i="1" dirty="0" smtClean="0"/>
              <a:t>worker demographics </a:t>
            </a:r>
            <a:r>
              <a:rPr lang="en-US" dirty="0" smtClean="0"/>
              <a:t>(age, sex, education, race) and </a:t>
            </a:r>
            <a:r>
              <a:rPr lang="en-US" i="1" dirty="0"/>
              <a:t>fewer cell suppressions </a:t>
            </a:r>
            <a:r>
              <a:rPr lang="en-US" dirty="0"/>
              <a:t>than the QCEW </a:t>
            </a:r>
            <a:r>
              <a:rPr lang="en-US" dirty="0" smtClean="0"/>
              <a:t>(9-month lag)</a:t>
            </a:r>
          </a:p>
          <a:p>
            <a:pPr lvl="1"/>
            <a:r>
              <a:rPr lang="en-US" sz="2000" b="1" i="1" dirty="0"/>
              <a:t>American Community Survey </a:t>
            </a:r>
            <a:r>
              <a:rPr lang="en-US" sz="2000" dirty="0"/>
              <a:t>(</a:t>
            </a:r>
            <a:r>
              <a:rPr lang="en-US" sz="2000" dirty="0" smtClean="0"/>
              <a:t>ACS)</a:t>
            </a:r>
            <a:endParaRPr lang="en-US" sz="2000" b="1" dirty="0"/>
          </a:p>
          <a:p>
            <a:pPr marL="1200150" lvl="2" indent="-285750">
              <a:buFont typeface="Arial" panose="020B0604020202020204" pitchFamily="34" charset="0"/>
              <a:buChar char="•"/>
            </a:pPr>
            <a:r>
              <a:rPr lang="en-US" dirty="0" smtClean="0"/>
              <a:t>Employment status by more sub-state geographies than CPS/LAUS (9-month lag)</a:t>
            </a:r>
          </a:p>
          <a:p>
            <a:pPr lvl="1"/>
            <a:r>
              <a:rPr lang="en-US" sz="2000" b="1" i="1" dirty="0" smtClean="0">
                <a:solidFill>
                  <a:schemeClr val="tx2">
                    <a:lumMod val="75000"/>
                  </a:schemeClr>
                </a:solidFill>
              </a:rPr>
              <a:t>LODES/OnTheMap</a:t>
            </a:r>
          </a:p>
          <a:p>
            <a:pPr marL="1200150" lvl="2" indent="-285750">
              <a:buFont typeface="Arial" panose="020B0604020202020204" pitchFamily="34" charset="0"/>
              <a:buChar char="•"/>
            </a:pPr>
            <a:r>
              <a:rPr lang="en-US" dirty="0"/>
              <a:t>Employment at the </a:t>
            </a:r>
            <a:r>
              <a:rPr lang="en-US" i="1" dirty="0"/>
              <a:t>block-level</a:t>
            </a:r>
            <a:r>
              <a:rPr lang="en-US" dirty="0"/>
              <a:t> </a:t>
            </a:r>
            <a:r>
              <a:rPr lang="en-US" dirty="0" smtClean="0"/>
              <a:t>(&gt;1 year lag)</a:t>
            </a:r>
            <a:endParaRPr lang="en-US" dirty="0"/>
          </a:p>
          <a:p>
            <a:pPr lvl="1"/>
            <a:r>
              <a:rPr lang="en-US" sz="2000" b="1" i="1" dirty="0" smtClean="0"/>
              <a:t>County Business Patterns (CBP)</a:t>
            </a:r>
            <a:endParaRPr lang="en-US" sz="2000" b="1" i="1" dirty="0"/>
          </a:p>
          <a:p>
            <a:pPr marL="1200150" lvl="2" indent="-285750">
              <a:buFont typeface="Arial" panose="020B0604020202020204" pitchFamily="34" charset="0"/>
              <a:buChar char="•"/>
            </a:pPr>
            <a:r>
              <a:rPr lang="en-US" dirty="0"/>
              <a:t>Employment at the </a:t>
            </a:r>
            <a:r>
              <a:rPr lang="en-US" dirty="0" err="1" smtClean="0"/>
              <a:t>zipcode</a:t>
            </a:r>
            <a:r>
              <a:rPr lang="en-US" dirty="0" smtClean="0"/>
              <a:t>-level </a:t>
            </a:r>
            <a:r>
              <a:rPr lang="en-US" dirty="0"/>
              <a:t>(&gt;1 year lag</a:t>
            </a:r>
            <a:r>
              <a:rPr lang="en-US" dirty="0" smtClean="0"/>
              <a:t>)</a:t>
            </a:r>
          </a:p>
        </p:txBody>
      </p:sp>
      <p:sp>
        <p:nvSpPr>
          <p:cNvPr id="3" name="Title 2"/>
          <p:cNvSpPr>
            <a:spLocks noGrp="1"/>
          </p:cNvSpPr>
          <p:nvPr>
            <p:ph type="title"/>
          </p:nvPr>
        </p:nvSpPr>
        <p:spPr/>
        <p:txBody>
          <a:bodyPr/>
          <a:lstStyle/>
          <a:p>
            <a:r>
              <a:rPr lang="en-US" dirty="0" smtClean="0"/>
              <a:t>Choosing Data 2</a:t>
            </a:r>
            <a:endParaRPr lang="en-US" dirty="0"/>
          </a:p>
        </p:txBody>
      </p:sp>
      <p:sp>
        <p:nvSpPr>
          <p:cNvPr id="5" name="TextBox 4"/>
          <p:cNvSpPr txBox="1"/>
          <p:nvPr/>
        </p:nvSpPr>
        <p:spPr>
          <a:xfrm>
            <a:off x="545123" y="2347546"/>
            <a:ext cx="1604927" cy="3770263"/>
          </a:xfrm>
          <a:prstGeom prst="rect">
            <a:avLst/>
          </a:prstGeom>
          <a:noFill/>
        </p:spPr>
        <p:txBody>
          <a:bodyPr wrap="none" rtlCol="0">
            <a:spAutoFit/>
          </a:bodyPr>
          <a:lstStyle/>
          <a:p>
            <a:r>
              <a:rPr lang="en-US" sz="23900" dirty="0" smtClean="0">
                <a:effectLst>
                  <a:outerShdw blurRad="38100" dist="38100" dir="2700000" algn="tl">
                    <a:srgbClr val="000000">
                      <a:alpha val="43137"/>
                    </a:srgbClr>
                  </a:outerShdw>
                </a:effectLst>
              </a:rPr>
              <a:t>?</a:t>
            </a:r>
            <a:endParaRPr lang="en-US" sz="239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A66B8026-0A7B-420E-8CF5-E77C18B8F163}" type="slidenum">
              <a:rPr lang="en-US" smtClean="0"/>
              <a:t>30</a:t>
            </a:fld>
            <a:endParaRPr lang="en-US"/>
          </a:p>
        </p:txBody>
      </p:sp>
    </p:spTree>
    <p:extLst>
      <p:ext uri="{BB962C8B-B14F-4D97-AF65-F5344CB8AC3E}">
        <p14:creationId xmlns:p14="http://schemas.microsoft.com/office/powerpoint/2010/main" val="2143965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990600"/>
            <a:ext cx="8077200" cy="954107"/>
          </a:xfrm>
          <a:prstGeom prst="rect">
            <a:avLst/>
          </a:prstGeom>
          <a:noFill/>
        </p:spPr>
        <p:txBody>
          <a:bodyPr wrap="square" rtlCol="0">
            <a:spAutoFit/>
          </a:bodyPr>
          <a:lstStyle/>
          <a:p>
            <a:r>
              <a:rPr lang="en-US" sz="2800" dirty="0" smtClean="0"/>
              <a:t>Suppose I’m primarily interested in </a:t>
            </a:r>
            <a:r>
              <a:rPr lang="en-US" sz="2800" b="1" dirty="0" smtClean="0">
                <a:solidFill>
                  <a:srgbClr val="C00000"/>
                </a:solidFill>
              </a:rPr>
              <a:t>Hires/Separations/Turnover</a:t>
            </a:r>
            <a:endParaRPr lang="en-US" sz="2800" b="1" dirty="0">
              <a:solidFill>
                <a:srgbClr val="C00000"/>
              </a:solidFill>
            </a:endParaRPr>
          </a:p>
        </p:txBody>
      </p:sp>
      <p:sp>
        <p:nvSpPr>
          <p:cNvPr id="7" name="TextBox 6"/>
          <p:cNvSpPr txBox="1"/>
          <p:nvPr/>
        </p:nvSpPr>
        <p:spPr>
          <a:xfrm>
            <a:off x="1122804" y="1981200"/>
            <a:ext cx="6477000" cy="4093428"/>
          </a:xfrm>
          <a:prstGeom prst="rect">
            <a:avLst/>
          </a:prstGeom>
          <a:noFill/>
        </p:spPr>
        <p:txBody>
          <a:bodyPr wrap="square" rtlCol="0">
            <a:spAutoFit/>
          </a:bodyPr>
          <a:lstStyle/>
          <a:p>
            <a:r>
              <a:rPr lang="en-US" sz="2400" dirty="0" smtClean="0"/>
              <a:t>Do I need the most current national data (1 month lag) or do I want to differentiate between quits and layoffs?</a:t>
            </a:r>
          </a:p>
          <a:p>
            <a:pPr marL="285750" indent="-285750">
              <a:buFont typeface="Arial" panose="020B0604020202020204" pitchFamily="34" charset="0"/>
              <a:buChar char="•"/>
            </a:pPr>
            <a:r>
              <a:rPr lang="en-US" sz="2400" b="1" i="1" dirty="0" smtClean="0"/>
              <a:t>Job Openings and Labor Turnover Survey </a:t>
            </a:r>
            <a:r>
              <a:rPr lang="en-US" sz="2400" dirty="0" smtClean="0"/>
              <a:t>(JOLTS)</a:t>
            </a:r>
          </a:p>
          <a:p>
            <a:pPr marL="285750" indent="-285750">
              <a:buFont typeface="Arial" panose="020B0604020202020204" pitchFamily="34" charset="0"/>
              <a:buChar char="•"/>
            </a:pPr>
            <a:endParaRPr lang="en-US" sz="2400" dirty="0"/>
          </a:p>
          <a:p>
            <a:r>
              <a:rPr lang="en-US" sz="2400" dirty="0" smtClean="0"/>
              <a:t>Do I need sub-national data (state/county), data by worker demographics, or for detailed industries?</a:t>
            </a:r>
          </a:p>
          <a:p>
            <a:pPr marL="285750" indent="-285750">
              <a:buFont typeface="Arial" panose="020B0604020202020204" pitchFamily="34" charset="0"/>
              <a:buChar char="•"/>
            </a:pPr>
            <a:r>
              <a:rPr lang="en-US" sz="2400" b="1" i="1" dirty="0" smtClean="0"/>
              <a:t>Quarterly Workforce Indicators </a:t>
            </a:r>
            <a:r>
              <a:rPr lang="en-US" sz="2400" dirty="0" smtClean="0"/>
              <a:t>(QWI)</a:t>
            </a:r>
          </a:p>
          <a:p>
            <a:pPr marL="285750" indent="-285750">
              <a:buFont typeface="Arial" panose="020B0604020202020204" pitchFamily="34" charset="0"/>
              <a:buChar char="•"/>
            </a:pPr>
            <a:r>
              <a:rPr lang="en-US" sz="2400" b="1" i="1" dirty="0" smtClean="0"/>
              <a:t>Job-to-Job Flows </a:t>
            </a:r>
            <a:r>
              <a:rPr lang="en-US" sz="2400" dirty="0" smtClean="0"/>
              <a:t>(J2J)</a:t>
            </a:r>
          </a:p>
          <a:p>
            <a:endParaRPr lang="en-US" sz="2000" dirty="0"/>
          </a:p>
        </p:txBody>
      </p:sp>
      <p:sp>
        <p:nvSpPr>
          <p:cNvPr id="4" name="Title 3"/>
          <p:cNvSpPr>
            <a:spLocks noGrp="1"/>
          </p:cNvSpPr>
          <p:nvPr>
            <p:ph type="title"/>
          </p:nvPr>
        </p:nvSpPr>
        <p:spPr>
          <a:xfrm>
            <a:off x="457200" y="152400"/>
            <a:ext cx="8229600" cy="1143000"/>
          </a:xfrm>
        </p:spPr>
        <p:txBody>
          <a:bodyPr/>
          <a:lstStyle/>
          <a:p>
            <a:r>
              <a:rPr lang="en-US" dirty="0" smtClean="0"/>
              <a:t>Choosing Data 3</a:t>
            </a:r>
            <a:endParaRPr lang="en-US" dirty="0"/>
          </a:p>
        </p:txBody>
      </p:sp>
      <p:sp>
        <p:nvSpPr>
          <p:cNvPr id="2" name="Slide Number Placeholder 1"/>
          <p:cNvSpPr>
            <a:spLocks noGrp="1"/>
          </p:cNvSpPr>
          <p:nvPr>
            <p:ph type="sldNum" sz="quarter" idx="12"/>
          </p:nvPr>
        </p:nvSpPr>
        <p:spPr/>
        <p:txBody>
          <a:bodyPr/>
          <a:lstStyle/>
          <a:p>
            <a:fld id="{A66B8026-0A7B-420E-8CF5-E77C18B8F163}" type="slidenum">
              <a:rPr lang="en-US" smtClean="0"/>
              <a:t>31</a:t>
            </a:fld>
            <a:endParaRPr lang="en-US"/>
          </a:p>
        </p:txBody>
      </p:sp>
    </p:spTree>
    <p:extLst>
      <p:ext uri="{BB962C8B-B14F-4D97-AF65-F5344CB8AC3E}">
        <p14:creationId xmlns:p14="http://schemas.microsoft.com/office/powerpoint/2010/main" val="22305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295400"/>
            <a:ext cx="6329361" cy="523220"/>
          </a:xfrm>
          <a:prstGeom prst="rect">
            <a:avLst/>
          </a:prstGeom>
          <a:noFill/>
        </p:spPr>
        <p:txBody>
          <a:bodyPr wrap="none" rtlCol="0">
            <a:spAutoFit/>
          </a:bodyPr>
          <a:lstStyle/>
          <a:p>
            <a:r>
              <a:rPr lang="en-US" sz="2800" dirty="0" smtClean="0"/>
              <a:t>Suppose I’m primarily interested in </a:t>
            </a:r>
            <a:r>
              <a:rPr lang="en-US" sz="2800" b="1" dirty="0" smtClean="0">
                <a:solidFill>
                  <a:srgbClr val="C00000"/>
                </a:solidFill>
              </a:rPr>
              <a:t>Wages</a:t>
            </a:r>
            <a:endParaRPr lang="en-US" sz="2800" b="1" dirty="0">
              <a:solidFill>
                <a:srgbClr val="C00000"/>
              </a:solidFill>
            </a:endParaRPr>
          </a:p>
        </p:txBody>
      </p:sp>
      <p:sp>
        <p:nvSpPr>
          <p:cNvPr id="7" name="TextBox 6"/>
          <p:cNvSpPr txBox="1"/>
          <p:nvPr/>
        </p:nvSpPr>
        <p:spPr>
          <a:xfrm>
            <a:off x="1093424" y="2057400"/>
            <a:ext cx="7593375" cy="3785652"/>
          </a:xfrm>
          <a:prstGeom prst="rect">
            <a:avLst/>
          </a:prstGeom>
          <a:noFill/>
        </p:spPr>
        <p:txBody>
          <a:bodyPr wrap="square" rtlCol="0">
            <a:spAutoFit/>
          </a:bodyPr>
          <a:lstStyle/>
          <a:p>
            <a:r>
              <a:rPr lang="en-US" sz="2400" b="1" dirty="0" smtClean="0"/>
              <a:t>State and Regional Wage Information by Occupation?</a:t>
            </a:r>
          </a:p>
          <a:p>
            <a:pPr marL="285750" indent="-285750">
              <a:buFont typeface="Arial" panose="020B0604020202020204" pitchFamily="34" charset="0"/>
              <a:buChar char="•"/>
            </a:pPr>
            <a:r>
              <a:rPr lang="en-US" sz="2400" dirty="0" smtClean="0"/>
              <a:t>Occupational Employment Statistics (OES)</a:t>
            </a:r>
          </a:p>
          <a:p>
            <a:pPr marL="285750" indent="-285750">
              <a:buFont typeface="Arial" panose="020B0604020202020204" pitchFamily="34" charset="0"/>
              <a:buChar char="•"/>
            </a:pPr>
            <a:endParaRPr lang="en-US" sz="2400" dirty="0"/>
          </a:p>
          <a:p>
            <a:r>
              <a:rPr lang="en-US" sz="2400" b="1" dirty="0" smtClean="0"/>
              <a:t>Wages by Detailed Industry and Geography</a:t>
            </a:r>
            <a:r>
              <a:rPr lang="en-US" sz="2400" dirty="0" smtClean="0"/>
              <a:t>? </a:t>
            </a:r>
          </a:p>
          <a:p>
            <a:pPr marL="285750" indent="-285750">
              <a:buFont typeface="Arial" panose="020B0604020202020204" pitchFamily="34" charset="0"/>
              <a:buChar char="•"/>
            </a:pPr>
            <a:r>
              <a:rPr lang="en-US" sz="2400" dirty="0"/>
              <a:t>Quarterly Census of Employment and Wages (QCEW</a:t>
            </a:r>
            <a:r>
              <a:rPr lang="en-US" sz="2400" dirty="0" smtClean="0"/>
              <a:t>)</a:t>
            </a:r>
          </a:p>
          <a:p>
            <a:pPr marL="285750" indent="-285750">
              <a:buFont typeface="Arial" panose="020B0604020202020204" pitchFamily="34" charset="0"/>
              <a:buChar char="•"/>
            </a:pPr>
            <a:endParaRPr lang="en-US" sz="2400" dirty="0" smtClean="0"/>
          </a:p>
          <a:p>
            <a:r>
              <a:rPr lang="en-US" sz="2400" b="1" dirty="0" smtClean="0"/>
              <a:t>Wages by Detailed Industry </a:t>
            </a:r>
            <a:r>
              <a:rPr lang="en-US" sz="2400" b="1" dirty="0"/>
              <a:t>and </a:t>
            </a:r>
            <a:r>
              <a:rPr lang="en-US" sz="2400" b="1" dirty="0" smtClean="0"/>
              <a:t>Geography and by Worker Demographics</a:t>
            </a:r>
            <a:r>
              <a:rPr lang="en-US" sz="2400" b="1" dirty="0"/>
              <a:t>? Starting Wages for New Hires by Industry and Geography</a:t>
            </a:r>
            <a:r>
              <a:rPr lang="en-US" sz="2400" b="1" dirty="0" smtClean="0"/>
              <a:t>?</a:t>
            </a:r>
            <a:endParaRPr lang="en-US" sz="2400" b="1" dirty="0"/>
          </a:p>
          <a:p>
            <a:pPr marL="285750" indent="-285750">
              <a:buFont typeface="Arial" panose="020B0604020202020204" pitchFamily="34" charset="0"/>
              <a:buChar char="•"/>
            </a:pPr>
            <a:r>
              <a:rPr lang="en-US" sz="2400" dirty="0"/>
              <a:t>Quarterly Workforce </a:t>
            </a:r>
            <a:r>
              <a:rPr lang="en-US" sz="2400" dirty="0" smtClean="0"/>
              <a:t>Indicators </a:t>
            </a:r>
            <a:r>
              <a:rPr lang="en-US" sz="2400" dirty="0"/>
              <a:t>(</a:t>
            </a:r>
            <a:r>
              <a:rPr lang="en-US" sz="2400" dirty="0" smtClean="0"/>
              <a:t>QWI)</a:t>
            </a:r>
          </a:p>
        </p:txBody>
      </p:sp>
      <p:sp>
        <p:nvSpPr>
          <p:cNvPr id="4" name="Title 3"/>
          <p:cNvSpPr>
            <a:spLocks noGrp="1"/>
          </p:cNvSpPr>
          <p:nvPr>
            <p:ph type="title"/>
          </p:nvPr>
        </p:nvSpPr>
        <p:spPr/>
        <p:txBody>
          <a:bodyPr/>
          <a:lstStyle/>
          <a:p>
            <a:r>
              <a:rPr lang="en-US" dirty="0" smtClean="0"/>
              <a:t>Choosing Data 4</a:t>
            </a:r>
            <a:endParaRPr lang="en-US" dirty="0"/>
          </a:p>
        </p:txBody>
      </p:sp>
      <p:sp>
        <p:nvSpPr>
          <p:cNvPr id="2" name="Slide Number Placeholder 1"/>
          <p:cNvSpPr>
            <a:spLocks noGrp="1"/>
          </p:cNvSpPr>
          <p:nvPr>
            <p:ph type="sldNum" sz="quarter" idx="12"/>
          </p:nvPr>
        </p:nvSpPr>
        <p:spPr/>
        <p:txBody>
          <a:bodyPr/>
          <a:lstStyle/>
          <a:p>
            <a:fld id="{A66B8026-0A7B-420E-8CF5-E77C18B8F163}" type="slidenum">
              <a:rPr lang="en-US" smtClean="0"/>
              <a:t>32</a:t>
            </a:fld>
            <a:endParaRPr lang="en-US"/>
          </a:p>
        </p:txBody>
      </p:sp>
    </p:spTree>
    <p:extLst>
      <p:ext uri="{BB962C8B-B14F-4D97-AF65-F5344CB8AC3E}">
        <p14:creationId xmlns:p14="http://schemas.microsoft.com/office/powerpoint/2010/main" val="3092398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Data 5</a:t>
            </a:r>
            <a:endParaRPr lang="en-US" dirty="0"/>
          </a:p>
        </p:txBody>
      </p:sp>
      <p:sp>
        <p:nvSpPr>
          <p:cNvPr id="4" name="TextBox 3"/>
          <p:cNvSpPr txBox="1"/>
          <p:nvPr/>
        </p:nvSpPr>
        <p:spPr>
          <a:xfrm>
            <a:off x="533400" y="1447800"/>
            <a:ext cx="7083542" cy="523220"/>
          </a:xfrm>
          <a:prstGeom prst="rect">
            <a:avLst/>
          </a:prstGeom>
          <a:noFill/>
        </p:spPr>
        <p:txBody>
          <a:bodyPr wrap="none" rtlCol="0">
            <a:spAutoFit/>
          </a:bodyPr>
          <a:lstStyle/>
          <a:p>
            <a:r>
              <a:rPr lang="en-US" sz="2800" dirty="0" smtClean="0"/>
              <a:t>Suppose I’m primarily interested in </a:t>
            </a:r>
            <a:r>
              <a:rPr lang="en-US" sz="2800" b="1" dirty="0" smtClean="0">
                <a:solidFill>
                  <a:srgbClr val="C00000"/>
                </a:solidFill>
              </a:rPr>
              <a:t>Commuting</a:t>
            </a:r>
            <a:endParaRPr lang="en-US" sz="2800" b="1" dirty="0">
              <a:solidFill>
                <a:srgbClr val="C00000"/>
              </a:solidFill>
            </a:endParaRPr>
          </a:p>
        </p:txBody>
      </p:sp>
      <p:sp>
        <p:nvSpPr>
          <p:cNvPr id="5" name="TextBox 4"/>
          <p:cNvSpPr txBox="1"/>
          <p:nvPr/>
        </p:nvSpPr>
        <p:spPr>
          <a:xfrm>
            <a:off x="1093424" y="2133600"/>
            <a:ext cx="7364775" cy="3785652"/>
          </a:xfrm>
          <a:prstGeom prst="rect">
            <a:avLst/>
          </a:prstGeom>
          <a:noFill/>
        </p:spPr>
        <p:txBody>
          <a:bodyPr wrap="square" rtlCol="0">
            <a:spAutoFit/>
          </a:bodyPr>
          <a:lstStyle/>
          <a:p>
            <a:r>
              <a:rPr lang="en-US" sz="2400" b="1" dirty="0" smtClean="0"/>
              <a:t>Transportation mode, time to work, work at home?</a:t>
            </a:r>
          </a:p>
          <a:p>
            <a:pPr marL="285750" indent="-285750">
              <a:buFont typeface="Arial" panose="020B0604020202020204" pitchFamily="34" charset="0"/>
              <a:buChar char="•"/>
            </a:pPr>
            <a:r>
              <a:rPr lang="en-US" sz="2400" dirty="0" smtClean="0"/>
              <a:t>American Community Survey (ACS) Commuting Data</a:t>
            </a:r>
          </a:p>
          <a:p>
            <a:pPr marL="285750" indent="-285750">
              <a:buFont typeface="Arial" panose="020B0604020202020204" pitchFamily="34" charset="0"/>
              <a:buChar char="•"/>
            </a:pPr>
            <a:endParaRPr lang="en-US" sz="2400" dirty="0"/>
          </a:p>
          <a:p>
            <a:r>
              <a:rPr lang="en-US" sz="2400" b="1" dirty="0" smtClean="0"/>
              <a:t>Commuting for Detailed/Custom Areas or Multiple Jobholders</a:t>
            </a:r>
            <a:r>
              <a:rPr lang="en-US" sz="2400" dirty="0" smtClean="0"/>
              <a:t>? </a:t>
            </a:r>
          </a:p>
          <a:p>
            <a:pPr marL="285750" indent="-285750">
              <a:buFont typeface="Arial" panose="020B0604020202020204" pitchFamily="34" charset="0"/>
              <a:buChar char="•"/>
            </a:pPr>
            <a:r>
              <a:rPr lang="en-US" sz="2400" dirty="0" smtClean="0"/>
              <a:t>LEHD Origin-Destination Employment Statistics (LODES/</a:t>
            </a:r>
            <a:r>
              <a:rPr lang="en-US" sz="2400" dirty="0" err="1" smtClean="0"/>
              <a:t>OnTheMap</a:t>
            </a:r>
            <a:r>
              <a:rPr lang="en-US" sz="2400" dirty="0" smtClean="0"/>
              <a:t>)</a:t>
            </a:r>
          </a:p>
          <a:p>
            <a:endParaRPr lang="en-US" sz="2400" dirty="0" smtClean="0"/>
          </a:p>
          <a:p>
            <a:endParaRPr lang="en-US" sz="2400" dirty="0" smtClean="0"/>
          </a:p>
          <a:p>
            <a:pPr marL="285750" indent="-285750">
              <a:buFont typeface="Arial" panose="020B0604020202020204" pitchFamily="34" charset="0"/>
              <a:buChar char="•"/>
            </a:pPr>
            <a:endParaRPr lang="en-US" sz="2400" dirty="0" smtClean="0"/>
          </a:p>
        </p:txBody>
      </p:sp>
      <p:sp>
        <p:nvSpPr>
          <p:cNvPr id="3" name="Slide Number Placeholder 2"/>
          <p:cNvSpPr>
            <a:spLocks noGrp="1"/>
          </p:cNvSpPr>
          <p:nvPr>
            <p:ph type="sldNum" sz="quarter" idx="12"/>
          </p:nvPr>
        </p:nvSpPr>
        <p:spPr/>
        <p:txBody>
          <a:bodyPr/>
          <a:lstStyle/>
          <a:p>
            <a:fld id="{A66B8026-0A7B-420E-8CF5-E77C18B8F163}" type="slidenum">
              <a:rPr lang="en-US" smtClean="0"/>
              <a:t>33</a:t>
            </a:fld>
            <a:endParaRPr lang="en-US"/>
          </a:p>
        </p:txBody>
      </p:sp>
    </p:spTree>
    <p:extLst>
      <p:ext uri="{BB962C8B-B14F-4D97-AF65-F5344CB8AC3E}">
        <p14:creationId xmlns:p14="http://schemas.microsoft.com/office/powerpoint/2010/main" val="3715376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272697"/>
            <a:ext cx="6172200" cy="5029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Autofit/>
          </a:bodyPr>
          <a:lstStyle/>
          <a:p>
            <a:r>
              <a:rPr lang="en-US" sz="3200" dirty="0" smtClean="0"/>
              <a:t>Quarterly Workforce Indicators (QWI)</a:t>
            </a:r>
            <a:endParaRPr lang="en-US" sz="3200" dirty="0"/>
          </a:p>
        </p:txBody>
      </p:sp>
      <p:sp>
        <p:nvSpPr>
          <p:cNvPr id="2" name="Slide Number Placeholder 1"/>
          <p:cNvSpPr>
            <a:spLocks noGrp="1"/>
          </p:cNvSpPr>
          <p:nvPr>
            <p:ph type="sldNum" sz="quarter" idx="12"/>
          </p:nvPr>
        </p:nvSpPr>
        <p:spPr/>
        <p:txBody>
          <a:bodyPr/>
          <a:lstStyle/>
          <a:p>
            <a:fld id="{A66B8026-0A7B-420E-8CF5-E77C18B8F163}" type="slidenum">
              <a:rPr lang="en-US" smtClean="0"/>
              <a:t>34</a:t>
            </a:fld>
            <a:endParaRPr lang="en-US"/>
          </a:p>
        </p:txBody>
      </p:sp>
      <p:sp>
        <p:nvSpPr>
          <p:cNvPr id="3" name="TextBox 2"/>
          <p:cNvSpPr txBox="1"/>
          <p:nvPr/>
        </p:nvSpPr>
        <p:spPr>
          <a:xfrm>
            <a:off x="76200" y="1561132"/>
            <a:ext cx="3352800" cy="3785652"/>
          </a:xfrm>
          <a:prstGeom prst="rect">
            <a:avLst/>
          </a:prstGeom>
          <a:noFill/>
        </p:spPr>
        <p:txBody>
          <a:bodyPr wrap="square" rtlCol="0">
            <a:spAutoFit/>
          </a:bodyPr>
          <a:lstStyle/>
          <a:p>
            <a:pPr marL="173038" indent="-173038">
              <a:buFont typeface="Arial" panose="020B0604020202020204" pitchFamily="34" charset="0"/>
              <a:buChar char="•"/>
            </a:pPr>
            <a:r>
              <a:rPr lang="en-US" sz="2000" dirty="0" smtClean="0"/>
              <a:t>Detailed workforce dynamics, by worker characteristics and firm characteristics</a:t>
            </a:r>
          </a:p>
          <a:p>
            <a:pPr marL="285750" indent="-285750">
              <a:buFont typeface="Arial" panose="020B0604020202020204" pitchFamily="34" charset="0"/>
              <a:buChar char="•"/>
            </a:pPr>
            <a:endParaRPr lang="en-US" sz="2000" dirty="0" smtClean="0"/>
          </a:p>
          <a:p>
            <a:pPr marL="173038" indent="-173038">
              <a:buFont typeface="Arial" panose="020B0604020202020204" pitchFamily="34" charset="0"/>
              <a:buChar char="•"/>
            </a:pPr>
            <a:r>
              <a:rPr lang="en-US" sz="2000" b="1" dirty="0" smtClean="0"/>
              <a:t>Popular uses</a:t>
            </a:r>
            <a:r>
              <a:rPr lang="en-US" sz="2000" dirty="0" smtClean="0"/>
              <a:t>: </a:t>
            </a:r>
          </a:p>
          <a:p>
            <a:pPr marL="396875" lvl="1" indent="-163513">
              <a:buFont typeface="Arial" panose="020B0604020202020204" pitchFamily="34" charset="0"/>
              <a:buChar char="•"/>
            </a:pPr>
            <a:r>
              <a:rPr lang="en-US" sz="2000" dirty="0" smtClean="0"/>
              <a:t>Local workforce demographics</a:t>
            </a:r>
          </a:p>
          <a:p>
            <a:pPr marL="396875" lvl="1" indent="-163513">
              <a:buFont typeface="Arial" panose="020B0604020202020204" pitchFamily="34" charset="0"/>
              <a:buChar char="•"/>
            </a:pPr>
            <a:r>
              <a:rPr lang="en-US" sz="2000" dirty="0" smtClean="0"/>
              <a:t>Local industry workforce trends</a:t>
            </a:r>
          </a:p>
          <a:p>
            <a:pPr marL="396875" lvl="1" indent="-163513">
              <a:buFont typeface="Arial" panose="020B0604020202020204" pitchFamily="34" charset="0"/>
              <a:buChar char="•"/>
            </a:pPr>
            <a:r>
              <a:rPr lang="en-US" sz="2000" dirty="0" smtClean="0"/>
              <a:t>Workforce turnover, job creation and destruction </a:t>
            </a:r>
            <a:endParaRPr lang="en-US" sz="2000" dirty="0"/>
          </a:p>
        </p:txBody>
      </p:sp>
    </p:spTree>
    <p:extLst>
      <p:ext uri="{BB962C8B-B14F-4D97-AF65-F5344CB8AC3E}">
        <p14:creationId xmlns:p14="http://schemas.microsoft.com/office/powerpoint/2010/main" val="2739223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145432430"/>
              </p:ext>
            </p:extLst>
          </p:nvPr>
        </p:nvGraphicFramePr>
        <p:xfrm>
          <a:off x="2438401" y="1219200"/>
          <a:ext cx="6526330" cy="51376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1524000"/>
            <a:ext cx="2590800" cy="2862322"/>
          </a:xfrm>
          <a:prstGeom prst="rect">
            <a:avLst/>
          </a:prstGeom>
          <a:noFill/>
        </p:spPr>
        <p:txBody>
          <a:bodyPr wrap="square" rtlCol="0">
            <a:spAutoFit/>
          </a:bodyPr>
          <a:lstStyle/>
          <a:p>
            <a:pPr marL="173038" indent="-173038">
              <a:buFont typeface="Arial" panose="020B0604020202020204" pitchFamily="34" charset="0"/>
              <a:buChar char="•"/>
            </a:pPr>
            <a:r>
              <a:rPr lang="en-US" sz="2000" dirty="0" smtClean="0"/>
              <a:t>Can see workforce composition by detailed firm characteristics</a:t>
            </a:r>
          </a:p>
          <a:p>
            <a:pPr marL="173038" indent="-173038">
              <a:buFont typeface="Arial" panose="020B0604020202020204" pitchFamily="34" charset="0"/>
              <a:buChar char="•"/>
            </a:pPr>
            <a:endParaRPr lang="en-US" sz="2000" dirty="0" smtClean="0"/>
          </a:p>
          <a:p>
            <a:pPr marL="173038" indent="-173038">
              <a:buFont typeface="Arial" panose="020B0604020202020204" pitchFamily="34" charset="0"/>
              <a:buChar char="•"/>
            </a:pPr>
            <a:r>
              <a:rPr lang="en-US" sz="2000" dirty="0" smtClean="0"/>
              <a:t>Such as what share of the workforce at startup firms is female?</a:t>
            </a:r>
          </a:p>
        </p:txBody>
      </p:sp>
      <p:sp>
        <p:nvSpPr>
          <p:cNvPr id="5" name="Title 4"/>
          <p:cNvSpPr>
            <a:spLocks noGrp="1"/>
          </p:cNvSpPr>
          <p:nvPr>
            <p:ph type="title"/>
          </p:nvPr>
        </p:nvSpPr>
        <p:spPr/>
        <p:txBody>
          <a:bodyPr>
            <a:noAutofit/>
          </a:bodyPr>
          <a:lstStyle/>
          <a:p>
            <a:r>
              <a:rPr lang="en-US" sz="3200" dirty="0"/>
              <a:t>Quarterly Workforce Indicators (QWI)</a:t>
            </a:r>
          </a:p>
        </p:txBody>
      </p:sp>
      <p:sp>
        <p:nvSpPr>
          <p:cNvPr id="3" name="Slide Number Placeholder 2"/>
          <p:cNvSpPr>
            <a:spLocks noGrp="1"/>
          </p:cNvSpPr>
          <p:nvPr>
            <p:ph type="sldNum" sz="quarter" idx="12"/>
          </p:nvPr>
        </p:nvSpPr>
        <p:spPr/>
        <p:txBody>
          <a:bodyPr/>
          <a:lstStyle/>
          <a:p>
            <a:fld id="{A66B8026-0A7B-420E-8CF5-E77C18B8F163}" type="slidenum">
              <a:rPr lang="en-US" smtClean="0"/>
              <a:t>35</a:t>
            </a:fld>
            <a:endParaRPr lang="en-US"/>
          </a:p>
        </p:txBody>
      </p:sp>
    </p:spTree>
    <p:extLst>
      <p:ext uri="{BB962C8B-B14F-4D97-AF65-F5344CB8AC3E}">
        <p14:creationId xmlns:p14="http://schemas.microsoft.com/office/powerpoint/2010/main" val="147008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Job-to-Job flows</a:t>
            </a:r>
          </a:p>
        </p:txBody>
      </p:sp>
      <p:pic>
        <p:nvPicPr>
          <p:cNvPr id="5" name="Picture 4" descr="Macintosh HD:Users:kimandrobsienkiewicz:Desktop:Screen Shot 2015-02-08 at 9.26.26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874" y="1143000"/>
            <a:ext cx="7682926" cy="4648200"/>
          </a:xfrm>
          <a:prstGeom prst="rect">
            <a:avLst/>
          </a:prstGeom>
          <a:noFill/>
          <a:ln>
            <a:noFill/>
          </a:ln>
        </p:spPr>
      </p:pic>
      <p:sp>
        <p:nvSpPr>
          <p:cNvPr id="3" name="Slide Number Placeholder 2"/>
          <p:cNvSpPr>
            <a:spLocks noGrp="1"/>
          </p:cNvSpPr>
          <p:nvPr>
            <p:ph type="sldNum" sz="quarter" idx="12"/>
          </p:nvPr>
        </p:nvSpPr>
        <p:spPr/>
        <p:txBody>
          <a:bodyPr/>
          <a:lstStyle/>
          <a:p>
            <a:fld id="{A66B8026-0A7B-420E-8CF5-E77C18B8F163}" type="slidenum">
              <a:rPr lang="en-US" smtClean="0"/>
              <a:t>36</a:t>
            </a:fld>
            <a:endParaRPr lang="en-US"/>
          </a:p>
        </p:txBody>
      </p:sp>
    </p:spTree>
    <p:extLst>
      <p:ext uri="{BB962C8B-B14F-4D97-AF65-F5344CB8AC3E}">
        <p14:creationId xmlns:p14="http://schemas.microsoft.com/office/powerpoint/2010/main" val="3384179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423" y="277566"/>
            <a:ext cx="5499777" cy="6155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381000"/>
            <a:ext cx="3465723" cy="1200329"/>
          </a:xfrm>
          <a:prstGeom prst="rect">
            <a:avLst/>
          </a:prstGeom>
          <a:solidFill>
            <a:schemeClr val="bg1"/>
          </a:solidFill>
        </p:spPr>
        <p:txBody>
          <a:bodyPr wrap="square" rtlCol="0">
            <a:spAutoFit/>
          </a:bodyPr>
          <a:lstStyle/>
          <a:p>
            <a:r>
              <a:rPr lang="en-US" sz="2400" b="1" dirty="0" smtClean="0">
                <a:solidFill>
                  <a:schemeClr val="accent5">
                    <a:lumMod val="75000"/>
                  </a:schemeClr>
                </a:solidFill>
                <a:latin typeface="+mj-lt"/>
              </a:rPr>
              <a:t>OnTheMap</a:t>
            </a:r>
            <a:r>
              <a:rPr lang="en-US" sz="2400" dirty="0" smtClean="0">
                <a:solidFill>
                  <a:schemeClr val="accent5">
                    <a:lumMod val="75000"/>
                  </a:schemeClr>
                </a:solidFill>
                <a:latin typeface="+mj-lt"/>
              </a:rPr>
              <a:t>: Where workers live, and where they work</a:t>
            </a:r>
            <a:endParaRPr lang="en-US" sz="2400" dirty="0">
              <a:solidFill>
                <a:schemeClr val="accent5">
                  <a:lumMod val="75000"/>
                </a:schemeClr>
              </a:solidFill>
              <a:latin typeface="+mj-l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15000"/>
            <a:ext cx="1676400" cy="36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60802" y="1752600"/>
            <a:ext cx="29718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This map shows LODES data of where residents of Vancouver, Washington work</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b="1" dirty="0" smtClean="0"/>
              <a:t>Popular uses</a:t>
            </a:r>
            <a:r>
              <a:rPr lang="en-US" dirty="0" smtClean="0"/>
              <a:t>: </a:t>
            </a:r>
          </a:p>
          <a:p>
            <a:pPr marL="742950" lvl="1" indent="-285750">
              <a:buFont typeface="Arial" panose="020B0604020202020204" pitchFamily="34" charset="0"/>
              <a:buChar char="•"/>
            </a:pPr>
            <a:r>
              <a:rPr lang="en-US" dirty="0" smtClean="0"/>
              <a:t>local economic development</a:t>
            </a:r>
          </a:p>
          <a:p>
            <a:pPr marL="742950" lvl="1" indent="-285750">
              <a:buFont typeface="Arial" panose="020B0604020202020204" pitchFamily="34" charset="0"/>
              <a:buChar char="•"/>
            </a:pPr>
            <a:r>
              <a:rPr lang="en-US" dirty="0" smtClean="0"/>
              <a:t>business site selection</a:t>
            </a:r>
          </a:p>
          <a:p>
            <a:pPr marL="742950" lvl="1" indent="-285750">
              <a:buFont typeface="Arial" panose="020B0604020202020204" pitchFamily="34" charset="0"/>
              <a:buChar char="•"/>
            </a:pPr>
            <a:r>
              <a:rPr lang="en-US" dirty="0" smtClean="0"/>
              <a:t>emergency planning </a:t>
            </a:r>
            <a:endParaRPr lang="en-US" dirty="0"/>
          </a:p>
        </p:txBody>
      </p:sp>
      <p:sp>
        <p:nvSpPr>
          <p:cNvPr id="4" name="Slide Number Placeholder 3"/>
          <p:cNvSpPr>
            <a:spLocks noGrp="1"/>
          </p:cNvSpPr>
          <p:nvPr>
            <p:ph type="sldNum" sz="quarter" idx="12"/>
          </p:nvPr>
        </p:nvSpPr>
        <p:spPr/>
        <p:txBody>
          <a:bodyPr/>
          <a:lstStyle/>
          <a:p>
            <a:fld id="{A66B8026-0A7B-420E-8CF5-E77C18B8F163}" type="slidenum">
              <a:rPr lang="en-US" smtClean="0"/>
              <a:t>37</a:t>
            </a:fld>
            <a:endParaRPr lang="en-US"/>
          </a:p>
        </p:txBody>
      </p:sp>
    </p:spTree>
    <p:extLst>
      <p:ext uri="{BB962C8B-B14F-4D97-AF65-F5344CB8AC3E}">
        <p14:creationId xmlns:p14="http://schemas.microsoft.com/office/powerpoint/2010/main" val="173359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8878696" cy="588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99304" y="76200"/>
            <a:ext cx="3468496" cy="1384995"/>
          </a:xfrm>
          <a:prstGeom prst="rect">
            <a:avLst/>
          </a:prstGeom>
          <a:solidFill>
            <a:schemeClr val="bg1"/>
          </a:solidFill>
        </p:spPr>
        <p:txBody>
          <a:bodyPr wrap="square" rtlCol="0">
            <a:spAutoFit/>
          </a:bodyPr>
          <a:lstStyle/>
          <a:p>
            <a:r>
              <a:rPr lang="en-US" sz="2800" b="1" dirty="0" smtClean="0">
                <a:solidFill>
                  <a:schemeClr val="accent5">
                    <a:lumMod val="75000"/>
                  </a:schemeClr>
                </a:solidFill>
                <a:latin typeface="+mj-lt"/>
              </a:rPr>
              <a:t>OnTheMap</a:t>
            </a:r>
            <a:r>
              <a:rPr lang="en-US" sz="2800" dirty="0" smtClean="0">
                <a:solidFill>
                  <a:schemeClr val="accent5">
                    <a:lumMod val="75000"/>
                  </a:schemeClr>
                </a:solidFill>
                <a:latin typeface="+mj-lt"/>
              </a:rPr>
              <a:t>: Block-level employment detail</a:t>
            </a:r>
            <a:endParaRPr lang="en-US" sz="2800" dirty="0">
              <a:solidFill>
                <a:schemeClr val="accent5">
                  <a:lumMod val="75000"/>
                </a:schemeClr>
              </a:solidFill>
              <a:latin typeface="+mj-lt"/>
            </a:endParaRPr>
          </a:p>
        </p:txBody>
      </p:sp>
      <p:sp>
        <p:nvSpPr>
          <p:cNvPr id="2" name="Slide Number Placeholder 1"/>
          <p:cNvSpPr>
            <a:spLocks noGrp="1"/>
          </p:cNvSpPr>
          <p:nvPr>
            <p:ph type="sldNum" sz="quarter" idx="12"/>
          </p:nvPr>
        </p:nvSpPr>
        <p:spPr/>
        <p:txBody>
          <a:bodyPr/>
          <a:lstStyle/>
          <a:p>
            <a:fld id="{A66B8026-0A7B-420E-8CF5-E77C18B8F163}" type="slidenum">
              <a:rPr lang="en-US" smtClean="0"/>
              <a:t>38</a:t>
            </a:fld>
            <a:endParaRPr lang="en-US"/>
          </a:p>
        </p:txBody>
      </p:sp>
    </p:spTree>
    <p:extLst>
      <p:ext uri="{BB962C8B-B14F-4D97-AF65-F5344CB8AC3E}">
        <p14:creationId xmlns:p14="http://schemas.microsoft.com/office/powerpoint/2010/main" val="2631519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553200" y="6604060"/>
            <a:ext cx="2133600" cy="365125"/>
          </a:xfrm>
          <a:prstGeom prst="rect">
            <a:avLst/>
          </a:prstGeom>
        </p:spPr>
        <p:txBody>
          <a:bodyPr vert="horz" lIns="91440" tIns="45720" rIns="91440" bIns="45720" rtlCol="0" anchor="ctr"/>
          <a:lstStyle>
            <a:defPPr>
              <a:defRPr lang="en-US"/>
            </a:defPPr>
            <a:lvl1pPr algn="r" defTabSz="457200" rtl="0" fontAlgn="auto">
              <a:spcBef>
                <a:spcPts val="0"/>
              </a:spcBef>
              <a:spcAft>
                <a:spcPts val="0"/>
              </a:spcAft>
              <a:defRPr sz="1200" b="1" kern="1200">
                <a:solidFill>
                  <a:schemeClr val="bg1"/>
                </a:solidFill>
                <a:latin typeface="Arial"/>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defRPr/>
            </a:pPr>
            <a:fld id="{A107D217-D523-44A8-9215-16BE867213C9}" type="slidenum">
              <a:rPr lang="en-US" smtClean="0"/>
              <a:pPr>
                <a:defRPr/>
              </a:pPr>
              <a:t>39</a:t>
            </a:fld>
            <a:endParaRPr lang="en-US" dirty="0"/>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4835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 name="Title 1"/>
          <p:cNvSpPr txBox="1">
            <a:spLocks/>
          </p:cNvSpPr>
          <p:nvPr/>
        </p:nvSpPr>
        <p:spPr bwMode="auto">
          <a:xfrm>
            <a:off x="0" y="533400"/>
            <a:ext cx="9144000" cy="609600"/>
          </a:xfrm>
          <a:prstGeom prst="rect">
            <a:avLst/>
          </a:prstGeom>
          <a:noFill/>
          <a:ln w="9525">
            <a:noFill/>
            <a:miter lim="800000"/>
            <a:headEnd/>
            <a:tailEnd/>
          </a:ln>
        </p:spPr>
        <p:txBody>
          <a:bodyPr/>
          <a:lstStyle/>
          <a:p>
            <a:pPr algn="ctr" eaLnBrk="0" fontAlgn="auto" hangingPunct="0">
              <a:spcBef>
                <a:spcPts val="0"/>
              </a:spcBef>
              <a:spcAft>
                <a:spcPts val="0"/>
              </a:spcAft>
              <a:defRPr/>
            </a:pPr>
            <a:r>
              <a:rPr lang="en-US" sz="2800" b="1" dirty="0" smtClean="0">
                <a:solidFill>
                  <a:schemeClr val="tx1">
                    <a:lumMod val="65000"/>
                    <a:lumOff val="35000"/>
                  </a:schemeClr>
                </a:solidFill>
              </a:rPr>
              <a:t>Hurricane Sandy - </a:t>
            </a:r>
            <a:r>
              <a:rPr lang="en-US" sz="2800" dirty="0" smtClean="0">
                <a:solidFill>
                  <a:schemeClr val="tx1">
                    <a:lumMod val="65000"/>
                    <a:lumOff val="35000"/>
                  </a:schemeClr>
                </a:solidFill>
              </a:rPr>
              <a:t>October 25, 2012</a:t>
            </a:r>
            <a:endParaRPr lang="en-US" sz="2800" dirty="0">
              <a:solidFill>
                <a:schemeClr val="tx1">
                  <a:lumMod val="65000"/>
                  <a:lumOff val="35000"/>
                </a:schemeClr>
              </a:solidFill>
            </a:endParaRPr>
          </a:p>
        </p:txBody>
      </p:sp>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722" y="1143000"/>
            <a:ext cx="8856556" cy="5038726"/>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A66B8026-0A7B-420E-8CF5-E77C18B8F163}" type="slidenum">
              <a:rPr lang="en-US" smtClean="0"/>
              <a:t>39</a:t>
            </a:fld>
            <a:endParaRPr lang="en-US"/>
          </a:p>
        </p:txBody>
      </p:sp>
    </p:spTree>
    <p:extLst>
      <p:ext uri="{BB962C8B-B14F-4D97-AF65-F5344CB8AC3E}">
        <p14:creationId xmlns:p14="http://schemas.microsoft.com/office/powerpoint/2010/main" val="301966922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Why Are LED Data Special?</a:t>
            </a:r>
            <a:endParaRPr lang="en-US" dirty="0"/>
          </a:p>
        </p:txBody>
      </p:sp>
      <p:sp>
        <p:nvSpPr>
          <p:cNvPr id="3" name="Content Placeholder 2"/>
          <p:cNvSpPr>
            <a:spLocks noGrp="1"/>
          </p:cNvSpPr>
          <p:nvPr>
            <p:ph idx="1"/>
          </p:nvPr>
        </p:nvSpPr>
        <p:spPr>
          <a:xfrm>
            <a:off x="457200" y="1417637"/>
            <a:ext cx="8229600" cy="4525963"/>
          </a:xfrm>
        </p:spPr>
        <p:txBody>
          <a:bodyPr>
            <a:normAutofit/>
          </a:bodyPr>
          <a:lstStyle/>
          <a:p>
            <a:pPr lvl="1"/>
            <a:r>
              <a:rPr lang="en-US" dirty="0" smtClean="0"/>
              <a:t>100% Coverage of UI Covered Jobs</a:t>
            </a:r>
          </a:p>
          <a:p>
            <a:pPr lvl="1"/>
            <a:r>
              <a:rPr lang="en-US" dirty="0" smtClean="0"/>
              <a:t>Firm Characteristics crossed with Worker Characteristics</a:t>
            </a:r>
          </a:p>
          <a:p>
            <a:pPr lvl="1"/>
            <a:r>
              <a:rPr lang="en-US" dirty="0" smtClean="0"/>
              <a:t>Detailed Geography</a:t>
            </a:r>
          </a:p>
          <a:p>
            <a:pPr lvl="1"/>
            <a:r>
              <a:rPr lang="en-US" dirty="0" smtClean="0"/>
              <a:t>Data Currency</a:t>
            </a:r>
          </a:p>
          <a:p>
            <a:pPr lvl="1"/>
            <a:r>
              <a:rPr lang="en-US" dirty="0" smtClean="0"/>
              <a:t>Accessible via powerful and easy-to-use tools</a:t>
            </a:r>
          </a:p>
          <a:p>
            <a:pPr lvl="1"/>
            <a:r>
              <a:rPr lang="en-US" dirty="0" smtClean="0"/>
              <a:t>Flexible outputs: PDF reports, Excel tables, high-quality images, and </a:t>
            </a:r>
            <a:r>
              <a:rPr lang="en-US" dirty="0" err="1" smtClean="0"/>
              <a:t>shapefiles</a:t>
            </a:r>
            <a:r>
              <a:rPr lang="en-US" dirty="0" smtClean="0"/>
              <a:t>  </a:t>
            </a:r>
            <a:endParaRPr lang="en-US" dirty="0"/>
          </a:p>
        </p:txBody>
      </p:sp>
      <p:sp>
        <p:nvSpPr>
          <p:cNvPr id="4" name="Slide Number Placeholder 3"/>
          <p:cNvSpPr>
            <a:spLocks noGrp="1"/>
          </p:cNvSpPr>
          <p:nvPr>
            <p:ph type="sldNum" sz="quarter" idx="12"/>
          </p:nvPr>
        </p:nvSpPr>
        <p:spPr/>
        <p:txBody>
          <a:bodyPr/>
          <a:lstStyle/>
          <a:p>
            <a:fld id="{A66B8026-0A7B-420E-8CF5-E77C18B8F163}" type="slidenum">
              <a:rPr lang="en-US" smtClean="0"/>
              <a:t>4</a:t>
            </a:fld>
            <a:endParaRPr lang="en-US"/>
          </a:p>
        </p:txBody>
      </p:sp>
    </p:spTree>
    <p:extLst>
      <p:ext uri="{BB962C8B-B14F-4D97-AF65-F5344CB8AC3E}">
        <p14:creationId xmlns:p14="http://schemas.microsoft.com/office/powerpoint/2010/main" val="292752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World Examples</a:t>
            </a:r>
            <a:endParaRPr lang="en-US" dirty="0"/>
          </a:p>
        </p:txBody>
      </p:sp>
      <p:sp>
        <p:nvSpPr>
          <p:cNvPr id="3" name="Content Placeholder 2"/>
          <p:cNvSpPr>
            <a:spLocks noGrp="1"/>
          </p:cNvSpPr>
          <p:nvPr>
            <p:ph idx="1"/>
          </p:nvPr>
        </p:nvSpPr>
        <p:spPr/>
        <p:txBody>
          <a:bodyPr/>
          <a:lstStyle/>
          <a:p>
            <a:pPr marL="0" indent="0">
              <a:buNone/>
            </a:pPr>
            <a:r>
              <a:rPr lang="en-US" b="1" dirty="0" smtClean="0"/>
              <a:t>Some brief examples of from our users…</a:t>
            </a:r>
            <a:endParaRPr lang="en-US" b="1" dirty="0"/>
          </a:p>
        </p:txBody>
      </p:sp>
      <p:sp>
        <p:nvSpPr>
          <p:cNvPr id="4" name="Slide Number Placeholder 3"/>
          <p:cNvSpPr>
            <a:spLocks noGrp="1"/>
          </p:cNvSpPr>
          <p:nvPr>
            <p:ph type="sldNum" sz="quarter" idx="12"/>
          </p:nvPr>
        </p:nvSpPr>
        <p:spPr/>
        <p:txBody>
          <a:bodyPr/>
          <a:lstStyle/>
          <a:p>
            <a:fld id="{A66B8026-0A7B-420E-8CF5-E77C18B8F163}" type="slidenum">
              <a:rPr lang="en-US" smtClean="0"/>
              <a:t>40</a:t>
            </a:fld>
            <a:endParaRPr lang="en-US"/>
          </a:p>
        </p:txBody>
      </p:sp>
    </p:spTree>
    <p:extLst>
      <p:ext uri="{BB962C8B-B14F-4D97-AF65-F5344CB8AC3E}">
        <p14:creationId xmlns:p14="http://schemas.microsoft.com/office/powerpoint/2010/main" val="2362412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LODES: An Examination of Maryland Enterprise Zones</a:t>
            </a:r>
            <a:endParaRPr lang="en-US" dirty="0"/>
          </a:p>
        </p:txBody>
      </p:sp>
      <p:pic>
        <p:nvPicPr>
          <p:cNvPr id="6" name="Picture 5" descr="Macintosh HD:Users:kimandrobsienkiewicz:Desktop:Screen Shot 2015-02-08 at 9.35.03 PM.png"/>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391400" cy="4495800"/>
          </a:xfrm>
          <a:prstGeom prst="rect">
            <a:avLst/>
          </a:prstGeom>
          <a:noFill/>
          <a:ln>
            <a:noFill/>
          </a:ln>
        </p:spPr>
      </p:pic>
      <p:sp>
        <p:nvSpPr>
          <p:cNvPr id="3" name="Slide Number Placeholder 2"/>
          <p:cNvSpPr>
            <a:spLocks noGrp="1"/>
          </p:cNvSpPr>
          <p:nvPr>
            <p:ph type="sldNum" sz="quarter" idx="12"/>
          </p:nvPr>
        </p:nvSpPr>
        <p:spPr/>
        <p:txBody>
          <a:bodyPr/>
          <a:lstStyle/>
          <a:p>
            <a:fld id="{A66B8026-0A7B-420E-8CF5-E77C18B8F163}" type="slidenum">
              <a:rPr lang="en-US" smtClean="0"/>
              <a:t>41</a:t>
            </a:fld>
            <a:endParaRPr lang="en-US"/>
          </a:p>
        </p:txBody>
      </p:sp>
    </p:spTree>
    <p:extLst>
      <p:ext uri="{BB962C8B-B14F-4D97-AF65-F5344CB8AC3E}">
        <p14:creationId xmlns:p14="http://schemas.microsoft.com/office/powerpoint/2010/main" val="1230953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2819400" cy="3048000"/>
          </a:xfrm>
        </p:spPr>
        <p:txBody>
          <a:bodyPr>
            <a:normAutofit/>
          </a:bodyPr>
          <a:lstStyle/>
          <a:p>
            <a:r>
              <a:rPr lang="en-US" dirty="0" smtClean="0"/>
              <a:t>LODES: Growth in City Centers</a:t>
            </a:r>
            <a:endParaRPr lang="en-US" dirty="0"/>
          </a:p>
        </p:txBody>
      </p:sp>
      <p:sp>
        <p:nvSpPr>
          <p:cNvPr id="3" name="Slide Number Placeholder 2"/>
          <p:cNvSpPr>
            <a:spLocks noGrp="1"/>
          </p:cNvSpPr>
          <p:nvPr>
            <p:ph type="sldNum" sz="quarter" idx="12"/>
          </p:nvPr>
        </p:nvSpPr>
        <p:spPr/>
        <p:txBody>
          <a:bodyPr/>
          <a:lstStyle/>
          <a:p>
            <a:fld id="{A66B8026-0A7B-420E-8CF5-E77C18B8F163}" type="slidenum">
              <a:rPr lang="en-US" smtClean="0"/>
              <a:t>42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81000"/>
            <a:ext cx="6267450" cy="548640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52400" y="3475672"/>
            <a:ext cx="2514600" cy="1477328"/>
          </a:xfrm>
          <a:prstGeom prst="rect">
            <a:avLst/>
          </a:prstGeom>
          <a:noFill/>
        </p:spPr>
        <p:txBody>
          <a:bodyPr wrap="square" rtlCol="0">
            <a:spAutoFit/>
          </a:bodyPr>
          <a:lstStyle/>
          <a:p>
            <a:r>
              <a:rPr lang="en-US" dirty="0">
                <a:hlinkClick r:id="rId3"/>
              </a:rPr>
              <a:t>http://cityobservatory.org/wp-content/uploads/2015/02/Surging-City-Center-Jobs.pdf</a:t>
            </a:r>
            <a:endParaRPr lang="en-US" dirty="0"/>
          </a:p>
        </p:txBody>
      </p:sp>
    </p:spTree>
    <p:extLst>
      <p:ext uri="{BB962C8B-B14F-4D97-AF65-F5344CB8AC3E}">
        <p14:creationId xmlns:p14="http://schemas.microsoft.com/office/powerpoint/2010/main" val="256974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918"/>
            <a:ext cx="8229600" cy="1143000"/>
          </a:xfrm>
        </p:spPr>
        <p:txBody>
          <a:bodyPr>
            <a:normAutofit fontScale="90000"/>
          </a:bodyPr>
          <a:lstStyle/>
          <a:p>
            <a:r>
              <a:rPr lang="en-US" dirty="0" smtClean="0"/>
              <a:t>QWI: Education and Employment in Utah</a:t>
            </a:r>
            <a:endParaRPr lang="en-US" dirty="0"/>
          </a:p>
        </p:txBody>
      </p:sp>
      <p:pic>
        <p:nvPicPr>
          <p:cNvPr id="4" name="Content Placeholder 3" descr="QWI.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2156" r="-778" b="7103"/>
          <a:stretch/>
        </p:blipFill>
        <p:spPr>
          <a:xfrm>
            <a:off x="457200" y="1447800"/>
            <a:ext cx="8293608" cy="4648200"/>
          </a:xfrm>
        </p:spPr>
      </p:pic>
      <p:sp>
        <p:nvSpPr>
          <p:cNvPr id="3" name="Slide Number Placeholder 2"/>
          <p:cNvSpPr>
            <a:spLocks noGrp="1"/>
          </p:cNvSpPr>
          <p:nvPr>
            <p:ph type="sldNum" sz="quarter" idx="12"/>
          </p:nvPr>
        </p:nvSpPr>
        <p:spPr/>
        <p:txBody>
          <a:bodyPr/>
          <a:lstStyle/>
          <a:p>
            <a:fld id="{A66B8026-0A7B-420E-8CF5-E77C18B8F163}" type="slidenum">
              <a:rPr lang="en-US" smtClean="0"/>
              <a:t>43</a:t>
            </a:fld>
            <a:endParaRPr lang="en-US"/>
          </a:p>
        </p:txBody>
      </p:sp>
    </p:spTree>
    <p:extLst>
      <p:ext uri="{BB962C8B-B14F-4D97-AF65-F5344CB8AC3E}">
        <p14:creationId xmlns:p14="http://schemas.microsoft.com/office/powerpoint/2010/main" val="2821238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QWI: A Comparison of I-95 and </a:t>
            </a:r>
            <a:br>
              <a:rPr lang="en-US" dirty="0" smtClean="0"/>
            </a:br>
            <a:r>
              <a:rPr lang="en-US" dirty="0" smtClean="0"/>
              <a:t>I-270 Corridors</a:t>
            </a:r>
            <a:endParaRPr lang="en-US" dirty="0"/>
          </a:p>
        </p:txBody>
      </p:sp>
      <p:pic>
        <p:nvPicPr>
          <p:cNvPr id="4" name="Picture 3" descr="Macintosh HD:Users:kimandrobsienkiewicz:Desktop:Screen Shot 2015-02-08 at 9.37.19 PM.png"/>
          <p:cNvPicPr/>
          <p:nvPr/>
        </p:nvPicPr>
        <p:blipFill rotWithShape="1">
          <a:blip r:embed="rId2">
            <a:extLst>
              <a:ext uri="{28A0092B-C50C-407E-A947-70E740481C1C}">
                <a14:useLocalDpi xmlns:a14="http://schemas.microsoft.com/office/drawing/2010/main" val="0"/>
              </a:ext>
            </a:extLst>
          </a:blip>
          <a:srcRect l="4212" t="13393" r="2591" b="4392"/>
          <a:stretch/>
        </p:blipFill>
        <p:spPr bwMode="auto">
          <a:xfrm>
            <a:off x="762000" y="1524000"/>
            <a:ext cx="7772400" cy="4571999"/>
          </a:xfrm>
          <a:prstGeom prst="rect">
            <a:avLst/>
          </a:prstGeom>
          <a:noFill/>
          <a:ln>
            <a:noFill/>
          </a:ln>
        </p:spPr>
      </p:pic>
      <p:sp>
        <p:nvSpPr>
          <p:cNvPr id="3" name="Slide Number Placeholder 2"/>
          <p:cNvSpPr>
            <a:spLocks noGrp="1"/>
          </p:cNvSpPr>
          <p:nvPr>
            <p:ph type="sldNum" sz="quarter" idx="12"/>
          </p:nvPr>
        </p:nvSpPr>
        <p:spPr/>
        <p:txBody>
          <a:bodyPr/>
          <a:lstStyle/>
          <a:p>
            <a:fld id="{A66B8026-0A7B-420E-8CF5-E77C18B8F163}" type="slidenum">
              <a:rPr lang="en-US" smtClean="0"/>
              <a:t>44</a:t>
            </a:fld>
            <a:endParaRPr lang="en-US"/>
          </a:p>
        </p:txBody>
      </p:sp>
    </p:spTree>
    <p:extLst>
      <p:ext uri="{BB962C8B-B14F-4D97-AF65-F5344CB8AC3E}">
        <p14:creationId xmlns:p14="http://schemas.microsoft.com/office/powerpoint/2010/main" val="2414589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QWI:  Combining More than One Indicator to Create New Insights</a:t>
            </a:r>
            <a:endParaRPr lang="en-US" dirty="0"/>
          </a:p>
        </p:txBody>
      </p:sp>
      <p:pic>
        <p:nvPicPr>
          <p:cNvPr id="4" name="Picture 3" descr="Macintosh HD:Users:kimandrobsienkiewicz:Desktop:Screen Shot 2015-02-08 at 9.41.15 PM.png"/>
          <p:cNvPicPr/>
          <p:nvPr/>
        </p:nvPicPr>
        <p:blipFill rotWithShape="1">
          <a:blip r:embed="rId2">
            <a:extLst>
              <a:ext uri="{28A0092B-C50C-407E-A947-70E740481C1C}">
                <a14:useLocalDpi xmlns:a14="http://schemas.microsoft.com/office/drawing/2010/main" val="0"/>
              </a:ext>
            </a:extLst>
          </a:blip>
          <a:srcRect b="8708"/>
          <a:stretch/>
        </p:blipFill>
        <p:spPr bwMode="auto">
          <a:xfrm>
            <a:off x="914400" y="1447801"/>
            <a:ext cx="7162799" cy="4419599"/>
          </a:xfrm>
          <a:prstGeom prst="rect">
            <a:avLst/>
          </a:prstGeom>
          <a:noFill/>
          <a:ln>
            <a:noFill/>
          </a:ln>
        </p:spPr>
      </p:pic>
      <p:sp>
        <p:nvSpPr>
          <p:cNvPr id="3" name="Slide Number Placeholder 2"/>
          <p:cNvSpPr>
            <a:spLocks noGrp="1"/>
          </p:cNvSpPr>
          <p:nvPr>
            <p:ph type="sldNum" sz="quarter" idx="12"/>
          </p:nvPr>
        </p:nvSpPr>
        <p:spPr/>
        <p:txBody>
          <a:bodyPr/>
          <a:lstStyle/>
          <a:p>
            <a:fld id="{A66B8026-0A7B-420E-8CF5-E77C18B8F163}" type="slidenum">
              <a:rPr lang="en-US" smtClean="0"/>
              <a:t>45</a:t>
            </a:fld>
            <a:endParaRPr lang="en-US"/>
          </a:p>
        </p:txBody>
      </p:sp>
    </p:spTree>
    <p:extLst>
      <p:ext uri="{BB962C8B-B14F-4D97-AF65-F5344CB8AC3E}">
        <p14:creationId xmlns:p14="http://schemas.microsoft.com/office/powerpoint/2010/main" val="1438343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QWI:  Combining More than One Indicator to Create New Insights</a:t>
            </a:r>
            <a:endParaRPr lang="en-US" dirty="0"/>
          </a:p>
        </p:txBody>
      </p:sp>
      <p:pic>
        <p:nvPicPr>
          <p:cNvPr id="3" name="Picture 2" descr="Macintosh HD:Users:kimandrobsienkiewicz:Desktop:Screen Shot 2015-02-08 at 9.41.42 PM.png"/>
          <p:cNvPicPr/>
          <p:nvPr/>
        </p:nvPicPr>
        <p:blipFill rotWithShape="1">
          <a:blip r:embed="rId2">
            <a:extLst>
              <a:ext uri="{28A0092B-C50C-407E-A947-70E740481C1C}">
                <a14:useLocalDpi xmlns:a14="http://schemas.microsoft.com/office/drawing/2010/main" val="0"/>
              </a:ext>
            </a:extLst>
          </a:blip>
          <a:srcRect b="4631"/>
          <a:stretch/>
        </p:blipFill>
        <p:spPr bwMode="auto">
          <a:xfrm>
            <a:off x="990600" y="1524000"/>
            <a:ext cx="7162799" cy="4495800"/>
          </a:xfrm>
          <a:prstGeom prst="rect">
            <a:avLst/>
          </a:prstGeom>
          <a:noFill/>
          <a:ln>
            <a:noFill/>
          </a:ln>
        </p:spPr>
      </p:pic>
      <p:sp>
        <p:nvSpPr>
          <p:cNvPr id="4" name="Slide Number Placeholder 3"/>
          <p:cNvSpPr>
            <a:spLocks noGrp="1"/>
          </p:cNvSpPr>
          <p:nvPr>
            <p:ph type="sldNum" sz="quarter" idx="12"/>
          </p:nvPr>
        </p:nvSpPr>
        <p:spPr/>
        <p:txBody>
          <a:bodyPr/>
          <a:lstStyle/>
          <a:p>
            <a:fld id="{A66B8026-0A7B-420E-8CF5-E77C18B8F163}" type="slidenum">
              <a:rPr lang="en-US" smtClean="0"/>
              <a:t>46</a:t>
            </a:fld>
            <a:endParaRPr lang="en-US"/>
          </a:p>
        </p:txBody>
      </p:sp>
    </p:spTree>
    <p:extLst>
      <p:ext uri="{BB962C8B-B14F-4D97-AF65-F5344CB8AC3E}">
        <p14:creationId xmlns:p14="http://schemas.microsoft.com/office/powerpoint/2010/main" val="87826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QWI:  Combining More than One Indicator to Create New Insights</a:t>
            </a:r>
            <a:endParaRPr lang="en-US" dirty="0"/>
          </a:p>
        </p:txBody>
      </p:sp>
      <p:pic>
        <p:nvPicPr>
          <p:cNvPr id="3" name="Picture 2" descr="Macintosh HD:Users:kimandrobsienkiewicz:Desktop:Screen Shot 2015-02-08 at 9.41.55 PM.png"/>
          <p:cNvPicPr/>
          <p:nvPr/>
        </p:nvPicPr>
        <p:blipFill rotWithShape="1">
          <a:blip r:embed="rId2">
            <a:extLst>
              <a:ext uri="{28A0092B-C50C-407E-A947-70E740481C1C}">
                <a14:useLocalDpi xmlns:a14="http://schemas.microsoft.com/office/drawing/2010/main" val="0"/>
              </a:ext>
            </a:extLst>
          </a:blip>
          <a:srcRect b="5616"/>
          <a:stretch/>
        </p:blipFill>
        <p:spPr bwMode="auto">
          <a:xfrm>
            <a:off x="762000" y="1519858"/>
            <a:ext cx="7315199" cy="4499942"/>
          </a:xfrm>
          <a:prstGeom prst="rect">
            <a:avLst/>
          </a:prstGeom>
          <a:noFill/>
          <a:ln>
            <a:noFill/>
          </a:ln>
        </p:spPr>
      </p:pic>
      <p:sp>
        <p:nvSpPr>
          <p:cNvPr id="4" name="Slide Number Placeholder 3"/>
          <p:cNvSpPr>
            <a:spLocks noGrp="1"/>
          </p:cNvSpPr>
          <p:nvPr>
            <p:ph type="sldNum" sz="quarter" idx="12"/>
          </p:nvPr>
        </p:nvSpPr>
        <p:spPr/>
        <p:txBody>
          <a:bodyPr/>
          <a:lstStyle/>
          <a:p>
            <a:fld id="{A66B8026-0A7B-420E-8CF5-E77C18B8F163}" type="slidenum">
              <a:rPr lang="en-US" smtClean="0"/>
              <a:t>47</a:t>
            </a:fld>
            <a:endParaRPr lang="en-US"/>
          </a:p>
        </p:txBody>
      </p:sp>
    </p:spTree>
    <p:extLst>
      <p:ext uri="{BB962C8B-B14F-4D97-AF65-F5344CB8AC3E}">
        <p14:creationId xmlns:p14="http://schemas.microsoft.com/office/powerpoint/2010/main" val="107512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a:xfrm>
            <a:off x="4507933" y="5307990"/>
            <a:ext cx="2837747" cy="883920"/>
          </a:xfrm>
          <a:prstGeom prst="rightArrow">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725227">
            <a:off x="1019227" y="3245955"/>
            <a:ext cx="701040" cy="39624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3643152">
            <a:off x="1287270" y="2516510"/>
            <a:ext cx="701040" cy="396240"/>
          </a:xfrm>
          <a:prstGeom prst="right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7381"/>
            <a:ext cx="8229600" cy="1143000"/>
          </a:xfrm>
        </p:spPr>
        <p:txBody>
          <a:bodyPr>
            <a:normAutofit fontScale="90000"/>
          </a:bodyPr>
          <a:lstStyle/>
          <a:p>
            <a:r>
              <a:rPr lang="en-US" dirty="0" smtClean="0"/>
              <a:t>Admin. Records &amp; LED Infrastructure</a:t>
            </a:r>
            <a:endParaRPr lang="en-US" dirty="0"/>
          </a:p>
        </p:txBody>
      </p:sp>
      <p:sp>
        <p:nvSpPr>
          <p:cNvPr id="6" name="Rounded Rectangle 5"/>
          <p:cNvSpPr/>
          <p:nvPr/>
        </p:nvSpPr>
        <p:spPr>
          <a:xfrm>
            <a:off x="312420" y="3012953"/>
            <a:ext cx="981126" cy="4038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QCEW*</a:t>
            </a:r>
            <a:endParaRPr lang="en-US" dirty="0"/>
          </a:p>
        </p:txBody>
      </p:sp>
      <p:sp>
        <p:nvSpPr>
          <p:cNvPr id="10" name="Rounded Rectangle 9"/>
          <p:cNvSpPr/>
          <p:nvPr/>
        </p:nvSpPr>
        <p:spPr>
          <a:xfrm>
            <a:off x="596317" y="1814538"/>
            <a:ext cx="1394460" cy="776922"/>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Economic Survey Data</a:t>
            </a:r>
            <a:endParaRPr lang="en-US" dirty="0"/>
          </a:p>
        </p:txBody>
      </p:sp>
      <p:sp>
        <p:nvSpPr>
          <p:cNvPr id="14" name="Right Arrow 13"/>
          <p:cNvSpPr/>
          <p:nvPr/>
        </p:nvSpPr>
        <p:spPr>
          <a:xfrm rot="5400000">
            <a:off x="2367083" y="2464396"/>
            <a:ext cx="701040" cy="39624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194560" y="2019960"/>
            <a:ext cx="1127760" cy="5715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Business Register</a:t>
            </a:r>
            <a:endParaRPr lang="en-US" dirty="0"/>
          </a:p>
        </p:txBody>
      </p:sp>
      <p:sp>
        <p:nvSpPr>
          <p:cNvPr id="15" name="Right Arrow 14"/>
          <p:cNvSpPr/>
          <p:nvPr/>
        </p:nvSpPr>
        <p:spPr>
          <a:xfrm rot="4379931">
            <a:off x="3616763" y="1513230"/>
            <a:ext cx="701040" cy="39624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322320" y="1162710"/>
            <a:ext cx="1208843" cy="5715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UI* Wage Records</a:t>
            </a:r>
            <a:endParaRPr lang="en-US" dirty="0"/>
          </a:p>
        </p:txBody>
      </p:sp>
      <p:sp>
        <p:nvSpPr>
          <p:cNvPr id="16" name="Right Arrow 15"/>
          <p:cNvSpPr/>
          <p:nvPr/>
        </p:nvSpPr>
        <p:spPr>
          <a:xfrm rot="5400000">
            <a:off x="6177083" y="2548133"/>
            <a:ext cx="701040" cy="39624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935980" y="2019960"/>
            <a:ext cx="1234440" cy="5715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Federal Records</a:t>
            </a:r>
            <a:endParaRPr lang="en-US" dirty="0"/>
          </a:p>
        </p:txBody>
      </p:sp>
      <p:sp>
        <p:nvSpPr>
          <p:cNvPr id="17" name="Right Arrow 16"/>
          <p:cNvSpPr/>
          <p:nvPr/>
        </p:nvSpPr>
        <p:spPr>
          <a:xfrm rot="8587552">
            <a:off x="7466631" y="2971793"/>
            <a:ext cx="701040" cy="396240"/>
          </a:xfrm>
          <a:prstGeom prst="right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345680" y="2104481"/>
            <a:ext cx="1691640" cy="908472"/>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Demographic Census/Survey Data</a:t>
            </a:r>
            <a:endParaRPr lang="en-US" dirty="0"/>
          </a:p>
        </p:txBody>
      </p:sp>
      <p:sp>
        <p:nvSpPr>
          <p:cNvPr id="18" name="Right Arrow 17"/>
          <p:cNvSpPr/>
          <p:nvPr/>
        </p:nvSpPr>
        <p:spPr>
          <a:xfrm rot="6539173">
            <a:off x="4671370" y="1504413"/>
            <a:ext cx="701040" cy="39624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782253" y="1330350"/>
            <a:ext cx="914400" cy="4038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OPM*</a:t>
            </a:r>
            <a:endParaRPr lang="en-US" dirty="0"/>
          </a:p>
        </p:txBody>
      </p:sp>
      <p:sp>
        <p:nvSpPr>
          <p:cNvPr id="21" name="TextBox 20"/>
          <p:cNvSpPr txBox="1"/>
          <p:nvPr/>
        </p:nvSpPr>
        <p:spPr>
          <a:xfrm>
            <a:off x="7296254" y="5426060"/>
            <a:ext cx="1741066" cy="646331"/>
          </a:xfrm>
          <a:prstGeom prst="rect">
            <a:avLst/>
          </a:prstGeom>
          <a:noFill/>
        </p:spPr>
        <p:txBody>
          <a:bodyPr wrap="square" rtlCol="0">
            <a:spAutoFit/>
          </a:bodyPr>
          <a:lstStyle/>
          <a:p>
            <a:r>
              <a:rPr lang="en-US" b="1" dirty="0" smtClean="0"/>
              <a:t>Public-Use</a:t>
            </a:r>
            <a:br>
              <a:rPr lang="en-US" b="1" dirty="0" smtClean="0"/>
            </a:br>
            <a:r>
              <a:rPr lang="en-US" b="1" dirty="0" smtClean="0"/>
              <a:t>Data Products…</a:t>
            </a:r>
            <a:endParaRPr lang="en-US" b="1" dirty="0"/>
          </a:p>
        </p:txBody>
      </p:sp>
      <p:sp>
        <p:nvSpPr>
          <p:cNvPr id="22" name="TextBox 21"/>
          <p:cNvSpPr txBox="1"/>
          <p:nvPr/>
        </p:nvSpPr>
        <p:spPr>
          <a:xfrm>
            <a:off x="76200" y="5181600"/>
            <a:ext cx="2962671" cy="553998"/>
          </a:xfrm>
          <a:prstGeom prst="rect">
            <a:avLst/>
          </a:prstGeom>
          <a:noFill/>
        </p:spPr>
        <p:txBody>
          <a:bodyPr wrap="none" rtlCol="0">
            <a:spAutoFit/>
          </a:bodyPr>
          <a:lstStyle/>
          <a:p>
            <a:r>
              <a:rPr lang="en-US" sz="1000" dirty="0" smtClean="0"/>
              <a:t>QCEW = Quarterly Census of Employment and Wages</a:t>
            </a:r>
          </a:p>
          <a:p>
            <a:r>
              <a:rPr lang="en-US" sz="1000" dirty="0" smtClean="0"/>
              <a:t>UI = Unemployment Insurance</a:t>
            </a:r>
          </a:p>
          <a:p>
            <a:r>
              <a:rPr lang="en-US" sz="1000" dirty="0" smtClean="0"/>
              <a:t>OPM = Office of Personnel Management</a:t>
            </a:r>
            <a:endParaRPr lang="en-US" sz="1000" dirty="0"/>
          </a:p>
        </p:txBody>
      </p:sp>
      <p:graphicFrame>
        <p:nvGraphicFramePr>
          <p:cNvPr id="5" name="Diagram 4"/>
          <p:cNvGraphicFramePr/>
          <p:nvPr>
            <p:extLst>
              <p:ext uri="{D42A27DB-BD31-4B8C-83A1-F6EECF244321}">
                <p14:modId xmlns:p14="http://schemas.microsoft.com/office/powerpoint/2010/main" val="2628278779"/>
              </p:ext>
            </p:extLst>
          </p:nvPr>
        </p:nvGraphicFramePr>
        <p:xfrm>
          <a:off x="1524000" y="206187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675332" y="6096981"/>
            <a:ext cx="5591908" cy="738664"/>
          </a:xfrm>
          <a:prstGeom prst="rect">
            <a:avLst/>
          </a:prstGeom>
          <a:noFill/>
        </p:spPr>
        <p:txBody>
          <a:bodyPr wrap="square" rtlCol="0">
            <a:spAutoFit/>
          </a:bodyPr>
          <a:lstStyle/>
          <a:p>
            <a:pPr marL="114300" indent="-114300">
              <a:buFont typeface="Arial" panose="020B0604020202020204" pitchFamily="34" charset="0"/>
              <a:buChar char="•"/>
            </a:pPr>
            <a:r>
              <a:rPr lang="en-US" sz="1400" b="1" dirty="0">
                <a:solidFill>
                  <a:schemeClr val="bg1"/>
                </a:solidFill>
              </a:rPr>
              <a:t>Job data </a:t>
            </a:r>
            <a:r>
              <a:rPr lang="en-US" sz="1400" b="1" dirty="0" smtClean="0">
                <a:solidFill>
                  <a:schemeClr val="bg1"/>
                </a:solidFill>
              </a:rPr>
              <a:t>cover </a:t>
            </a:r>
            <a:r>
              <a:rPr lang="en-US" sz="1400" b="1" dirty="0">
                <a:solidFill>
                  <a:schemeClr val="bg1"/>
                </a:solidFill>
              </a:rPr>
              <a:t>over 95% of private </a:t>
            </a:r>
            <a:r>
              <a:rPr lang="en-US" sz="1400" b="1" dirty="0" smtClean="0">
                <a:solidFill>
                  <a:schemeClr val="bg1"/>
                </a:solidFill>
              </a:rPr>
              <a:t>employment and most </a:t>
            </a:r>
            <a:r>
              <a:rPr lang="en-US" sz="1400" b="1" dirty="0">
                <a:solidFill>
                  <a:schemeClr val="bg1"/>
                </a:solidFill>
              </a:rPr>
              <a:t>state, local, and federal jobs</a:t>
            </a:r>
          </a:p>
          <a:p>
            <a:pPr marL="114300" indent="-114300">
              <a:buFont typeface="Arial" panose="020B0604020202020204" pitchFamily="34" charset="0"/>
              <a:buChar char="•"/>
            </a:pPr>
            <a:r>
              <a:rPr lang="en-US" sz="1400" b="1" dirty="0" smtClean="0">
                <a:solidFill>
                  <a:schemeClr val="bg1"/>
                </a:solidFill>
              </a:rPr>
              <a:t>Data availability: 1990-2014, </a:t>
            </a:r>
            <a:r>
              <a:rPr lang="en-US" sz="1400" b="1" dirty="0">
                <a:solidFill>
                  <a:schemeClr val="bg1"/>
                </a:solidFill>
              </a:rPr>
              <a:t>start year varies by </a:t>
            </a:r>
            <a:r>
              <a:rPr lang="en-US" sz="1400" b="1" dirty="0" smtClean="0">
                <a:solidFill>
                  <a:schemeClr val="bg1"/>
                </a:solidFill>
              </a:rPr>
              <a:t>state, rolling end date</a:t>
            </a:r>
            <a:endParaRPr lang="en-US" sz="1400" b="1" dirty="0">
              <a:solidFill>
                <a:schemeClr val="bg1"/>
              </a:solidFill>
            </a:endParaRPr>
          </a:p>
        </p:txBody>
      </p:sp>
    </p:spTree>
    <p:extLst>
      <p:ext uri="{BB962C8B-B14F-4D97-AF65-F5344CB8AC3E}">
        <p14:creationId xmlns:p14="http://schemas.microsoft.com/office/powerpoint/2010/main" val="233638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12" grpId="0" animBg="1"/>
      <p:bldP spid="6" grpId="0" animBg="1"/>
      <p:bldP spid="10" grpId="0" animBg="1"/>
      <p:bldP spid="14" grpId="0" animBg="1"/>
      <p:bldP spid="7" grpId="0" animBg="1"/>
      <p:bldP spid="15" grpId="0" animBg="1"/>
      <p:bldP spid="8" grpId="0" animBg="1"/>
      <p:bldP spid="16" grpId="0" animBg="1"/>
      <p:bldP spid="9" grpId="0" animBg="1"/>
      <p:bldP spid="17" grpId="0" animBg="1"/>
      <p:bldP spid="11" grpId="0" animBg="1"/>
      <p:bldP spid="18" grpId="0" animBg="1"/>
      <p:bldP spid="19" grpId="0" animBg="1"/>
      <p:bldP spid="21" grpId="0"/>
      <p:bldP spid="2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LED Data Products</a:t>
            </a:r>
            <a:endParaRPr lang="en-US" dirty="0"/>
          </a:p>
        </p:txBody>
      </p:sp>
      <p:sp>
        <p:nvSpPr>
          <p:cNvPr id="3" name="Content Placeholder 2"/>
          <p:cNvSpPr>
            <a:spLocks noGrp="1"/>
          </p:cNvSpPr>
          <p:nvPr>
            <p:ph idx="1"/>
          </p:nvPr>
        </p:nvSpPr>
        <p:spPr>
          <a:xfrm>
            <a:off x="457200" y="1143000"/>
            <a:ext cx="8229600" cy="4800600"/>
          </a:xfrm>
        </p:spPr>
        <p:txBody>
          <a:bodyPr>
            <a:normAutofit fontScale="85000" lnSpcReduction="20000"/>
          </a:bodyPr>
          <a:lstStyle/>
          <a:p>
            <a:r>
              <a:rPr lang="en-US" b="1" dirty="0" smtClean="0"/>
              <a:t>Quarterly Workforce Indicators (QWI)</a:t>
            </a:r>
          </a:p>
          <a:p>
            <a:pPr lvl="1"/>
            <a:r>
              <a:rPr lang="en-US" sz="2600" dirty="0" smtClean="0"/>
              <a:t>Employment, Job </a:t>
            </a:r>
            <a:r>
              <a:rPr lang="en-US" sz="2600" dirty="0"/>
              <a:t>Creation, Job Destruction, Hires, Separations, </a:t>
            </a:r>
            <a:r>
              <a:rPr lang="en-US" sz="2600" dirty="0" smtClean="0"/>
              <a:t>Turnover, Earnings</a:t>
            </a:r>
            <a:endParaRPr lang="en-US" sz="2600" dirty="0"/>
          </a:p>
          <a:p>
            <a:pPr lvl="1"/>
            <a:r>
              <a:rPr lang="en-US" sz="2600" dirty="0"/>
              <a:t>By industry, county, and worker characteristics</a:t>
            </a:r>
          </a:p>
          <a:p>
            <a:r>
              <a:rPr lang="en-US" b="1" dirty="0" smtClean="0"/>
              <a:t>LEHD Origin Destination Employment Statistics (LODES)</a:t>
            </a:r>
          </a:p>
          <a:p>
            <a:pPr lvl="1"/>
            <a:r>
              <a:rPr lang="en-US" sz="2600" dirty="0" smtClean="0"/>
              <a:t>Employment and Workplace-Residence Connections</a:t>
            </a:r>
          </a:p>
          <a:p>
            <a:pPr lvl="1"/>
            <a:r>
              <a:rPr lang="en-US" sz="2600" dirty="0" smtClean="0"/>
              <a:t>Detailed geography + firm/worker characteristics</a:t>
            </a:r>
          </a:p>
          <a:p>
            <a:r>
              <a:rPr lang="en-US" b="1" dirty="0" smtClean="0"/>
              <a:t>Job-to-Job Flows (J2J)</a:t>
            </a:r>
          </a:p>
          <a:p>
            <a:pPr lvl="1"/>
            <a:r>
              <a:rPr lang="en-US" sz="2600" dirty="0" smtClean="0"/>
              <a:t>Data on job transitions broken down by origin/destination industry and geography and worker characteristics</a:t>
            </a:r>
          </a:p>
          <a:p>
            <a:pPr lvl="2"/>
            <a:r>
              <a:rPr lang="en-US" sz="2200" dirty="0" smtClean="0"/>
              <a:t>Flows between Jobs</a:t>
            </a:r>
          </a:p>
          <a:p>
            <a:pPr lvl="2"/>
            <a:r>
              <a:rPr lang="en-US" sz="2200" dirty="0" smtClean="0"/>
              <a:t>Flows to/from </a:t>
            </a:r>
            <a:r>
              <a:rPr lang="en-US" sz="2200" dirty="0" err="1" smtClean="0"/>
              <a:t>Nonemployment</a:t>
            </a:r>
            <a:endParaRPr lang="en-US" sz="2600" dirty="0" smtClean="0"/>
          </a:p>
          <a:p>
            <a:pPr lvl="1"/>
            <a:r>
              <a:rPr lang="en-US" sz="2600" dirty="0" smtClean="0"/>
              <a:t>Beta data being released over coming months</a:t>
            </a:r>
          </a:p>
        </p:txBody>
      </p:sp>
      <p:sp>
        <p:nvSpPr>
          <p:cNvPr id="4" name="Slide Number Placeholder 3"/>
          <p:cNvSpPr>
            <a:spLocks noGrp="1"/>
          </p:cNvSpPr>
          <p:nvPr>
            <p:ph type="sldNum" sz="quarter" idx="12"/>
          </p:nvPr>
        </p:nvSpPr>
        <p:spPr/>
        <p:txBody>
          <a:bodyPr/>
          <a:lstStyle/>
          <a:p>
            <a:fld id="{A66B8026-0A7B-420E-8CF5-E77C18B8F163}" type="slidenum">
              <a:rPr lang="en-US" smtClean="0"/>
              <a:t>6</a:t>
            </a:fld>
            <a:endParaRPr lang="en-US"/>
          </a:p>
        </p:txBody>
      </p:sp>
    </p:spTree>
    <p:extLst>
      <p:ext uri="{BB962C8B-B14F-4D97-AF65-F5344CB8AC3E}">
        <p14:creationId xmlns:p14="http://schemas.microsoft.com/office/powerpoint/2010/main" val="1870384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Choosing Among LED Data Products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199984"/>
              </p:ext>
            </p:extLst>
          </p:nvPr>
        </p:nvGraphicFramePr>
        <p:xfrm>
          <a:off x="457200" y="1600200"/>
          <a:ext cx="8229600" cy="3931920"/>
        </p:xfrm>
        <a:graphic>
          <a:graphicData uri="http://schemas.openxmlformats.org/drawingml/2006/table">
            <a:tbl>
              <a:tblPr firstRow="1" bandRow="1">
                <a:tableStyleId>{5C22544A-7EE6-4342-B048-85BDC9FD1C3A}</a:tableStyleId>
              </a:tblPr>
              <a:tblGrid>
                <a:gridCol w="1028700"/>
                <a:gridCol w="4317023"/>
                <a:gridCol w="2883877"/>
              </a:tblGrid>
              <a:tr h="370840">
                <a:tc>
                  <a:txBody>
                    <a:bodyPr/>
                    <a:lstStyle/>
                    <a:p>
                      <a:r>
                        <a:rPr lang="en-US" dirty="0" smtClean="0"/>
                        <a:t>Data</a:t>
                      </a:r>
                      <a:r>
                        <a:rPr lang="en-US" baseline="0" dirty="0" smtClean="0"/>
                        <a:t> Product</a:t>
                      </a:r>
                      <a:endParaRPr lang="en-US" dirty="0"/>
                    </a:p>
                  </a:txBody>
                  <a:tcPr/>
                </a:tc>
                <a:tc>
                  <a:txBody>
                    <a:bodyPr/>
                    <a:lstStyle/>
                    <a:p>
                      <a:r>
                        <a:rPr lang="en-US" dirty="0" smtClean="0"/>
                        <a:t>Why Choose It?</a:t>
                      </a:r>
                      <a:endParaRPr lang="en-US" dirty="0"/>
                    </a:p>
                  </a:txBody>
                  <a:tcPr/>
                </a:tc>
                <a:tc>
                  <a:txBody>
                    <a:bodyPr/>
                    <a:lstStyle/>
                    <a:p>
                      <a:r>
                        <a:rPr lang="en-US" dirty="0" smtClean="0"/>
                        <a:t>Potential Drawbacks</a:t>
                      </a:r>
                      <a:endParaRPr lang="en-US" dirty="0"/>
                    </a:p>
                  </a:txBody>
                  <a:tcPr/>
                </a:tc>
              </a:tr>
              <a:tr h="370840">
                <a:tc>
                  <a:txBody>
                    <a:bodyPr/>
                    <a:lstStyle/>
                    <a:p>
                      <a:r>
                        <a:rPr lang="en-US" dirty="0" smtClean="0"/>
                        <a:t>QWI</a:t>
                      </a:r>
                      <a:endParaRPr lang="en-US" dirty="0"/>
                    </a:p>
                  </a:txBody>
                  <a:tcPr/>
                </a:tc>
                <a:tc>
                  <a:txBody>
                    <a:bodyPr/>
                    <a:lstStyle/>
                    <a:p>
                      <a:r>
                        <a:rPr lang="en-US" dirty="0" smtClean="0"/>
                        <a:t>You need</a:t>
                      </a:r>
                      <a:r>
                        <a:rPr lang="en-US" baseline="0" dirty="0" smtClean="0"/>
                        <a:t> employment, hires, separations, turnover, or earnings by detailed industry or person characteristics, quarterly time resolution, or a relatively short data lag</a:t>
                      </a:r>
                      <a:endParaRPr lang="en-US" dirty="0"/>
                    </a:p>
                  </a:txBody>
                  <a:tcPr/>
                </a:tc>
                <a:tc>
                  <a:txBody>
                    <a:bodyPr/>
                    <a:lstStyle/>
                    <a:p>
                      <a:r>
                        <a:rPr lang="en-US" dirty="0" smtClean="0"/>
                        <a:t>No</a:t>
                      </a:r>
                      <a:r>
                        <a:rPr lang="en-US" baseline="0" dirty="0" smtClean="0"/>
                        <a:t> geography below county; no residential information</a:t>
                      </a:r>
                      <a:endParaRPr lang="en-US" dirty="0"/>
                    </a:p>
                  </a:txBody>
                  <a:tcPr/>
                </a:tc>
              </a:tr>
              <a:tr h="370840">
                <a:tc>
                  <a:txBody>
                    <a:bodyPr/>
                    <a:lstStyle/>
                    <a:p>
                      <a:r>
                        <a:rPr lang="en-US" dirty="0" smtClean="0"/>
                        <a:t>LODES</a:t>
                      </a:r>
                      <a:endParaRPr lang="en-US" dirty="0"/>
                    </a:p>
                  </a:txBody>
                  <a:tcPr/>
                </a:tc>
                <a:tc>
                  <a:txBody>
                    <a:bodyPr/>
                    <a:lstStyle/>
                    <a:p>
                      <a:r>
                        <a:rPr lang="en-US" dirty="0" smtClean="0"/>
                        <a:t>You need employment for detailed or customized geography, residential patterns of the workforce, or relationship</a:t>
                      </a:r>
                      <a:r>
                        <a:rPr lang="en-US" baseline="0" dirty="0" smtClean="0"/>
                        <a:t> between worker employment and home locations</a:t>
                      </a:r>
                      <a:endParaRPr lang="en-US" dirty="0"/>
                    </a:p>
                  </a:txBody>
                  <a:tcPr/>
                </a:tc>
                <a:tc>
                  <a:txBody>
                    <a:bodyPr/>
                    <a:lstStyle/>
                    <a:p>
                      <a:r>
                        <a:rPr lang="en-US" dirty="0" smtClean="0"/>
                        <a:t>Annual time resolution;</a:t>
                      </a:r>
                      <a:r>
                        <a:rPr lang="en-US" baseline="0" dirty="0" smtClean="0"/>
                        <a:t> less detailed firm/person characteristics; significant data lag (temporary)</a:t>
                      </a:r>
                      <a:endParaRPr lang="en-US" dirty="0"/>
                    </a:p>
                  </a:txBody>
                  <a:tcPr/>
                </a:tc>
              </a:tr>
              <a:tr h="370840">
                <a:tc>
                  <a:txBody>
                    <a:bodyPr/>
                    <a:lstStyle/>
                    <a:p>
                      <a:r>
                        <a:rPr lang="en-US" dirty="0" smtClean="0"/>
                        <a:t>J2J</a:t>
                      </a:r>
                      <a:endParaRPr lang="en-US" dirty="0"/>
                    </a:p>
                  </a:txBody>
                  <a:tcPr/>
                </a:tc>
                <a:tc>
                  <a:txBody>
                    <a:bodyPr/>
                    <a:lstStyle/>
                    <a:p>
                      <a:r>
                        <a:rPr lang="en-US" dirty="0" smtClean="0"/>
                        <a:t>You need to understand transitions</a:t>
                      </a:r>
                      <a:r>
                        <a:rPr lang="en-US" baseline="0" dirty="0" smtClean="0"/>
                        <a:t> of workers among jobs</a:t>
                      </a:r>
                      <a:endParaRPr lang="en-US" dirty="0"/>
                    </a:p>
                  </a:txBody>
                  <a:tcPr/>
                </a:tc>
                <a:tc>
                  <a:txBody>
                    <a:bodyPr/>
                    <a:lstStyle/>
                    <a:p>
                      <a:r>
                        <a:rPr lang="en-US" dirty="0" smtClean="0"/>
                        <a:t>No worker characteristics by industry, no geography</a:t>
                      </a:r>
                      <a:r>
                        <a:rPr lang="en-US" baseline="0" dirty="0" smtClean="0"/>
                        <a:t> below Metro/Micro Areas*</a:t>
                      </a:r>
                      <a:endParaRPr lang="en-US" dirty="0"/>
                    </a:p>
                  </a:txBody>
                  <a:tcPr/>
                </a:tc>
              </a:tr>
            </a:tbl>
          </a:graphicData>
        </a:graphic>
      </p:graphicFrame>
      <p:sp>
        <p:nvSpPr>
          <p:cNvPr id="5" name="TextBox 4"/>
          <p:cNvSpPr txBox="1"/>
          <p:nvPr/>
        </p:nvSpPr>
        <p:spPr>
          <a:xfrm>
            <a:off x="5562600" y="6365631"/>
            <a:ext cx="3271473" cy="307777"/>
          </a:xfrm>
          <a:prstGeom prst="rect">
            <a:avLst/>
          </a:prstGeom>
          <a:noFill/>
        </p:spPr>
        <p:txBody>
          <a:bodyPr wrap="none" rtlCol="0">
            <a:spAutoFit/>
          </a:bodyPr>
          <a:lstStyle/>
          <a:p>
            <a:r>
              <a:rPr lang="en-US" sz="1400" b="1" dirty="0" smtClean="0">
                <a:solidFill>
                  <a:schemeClr val="bg1"/>
                </a:solidFill>
              </a:rPr>
              <a:t>*Data product is still under development.</a:t>
            </a:r>
            <a:endParaRPr lang="en-US" sz="1400" b="1" dirty="0">
              <a:solidFill>
                <a:schemeClr val="bg1"/>
              </a:solidFill>
            </a:endParaRPr>
          </a:p>
        </p:txBody>
      </p:sp>
      <p:sp>
        <p:nvSpPr>
          <p:cNvPr id="3" name="Slide Number Placeholder 2"/>
          <p:cNvSpPr>
            <a:spLocks noGrp="1"/>
          </p:cNvSpPr>
          <p:nvPr>
            <p:ph type="sldNum" sz="quarter" idx="12"/>
          </p:nvPr>
        </p:nvSpPr>
        <p:spPr/>
        <p:txBody>
          <a:bodyPr/>
          <a:lstStyle/>
          <a:p>
            <a:fld id="{A66B8026-0A7B-420E-8CF5-E77C18B8F163}" type="slidenum">
              <a:rPr lang="en-US" smtClean="0"/>
              <a:t>7</a:t>
            </a:fld>
            <a:endParaRPr lang="en-US"/>
          </a:p>
        </p:txBody>
      </p:sp>
    </p:spTree>
    <p:extLst>
      <p:ext uri="{BB962C8B-B14F-4D97-AF65-F5344CB8AC3E}">
        <p14:creationId xmlns:p14="http://schemas.microsoft.com/office/powerpoint/2010/main" val="2730062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Data Tools</a:t>
            </a:r>
            <a:endParaRPr lang="en-US" dirty="0"/>
          </a:p>
        </p:txBody>
      </p:sp>
      <p:sp>
        <p:nvSpPr>
          <p:cNvPr id="3" name="Content Placeholder 2"/>
          <p:cNvSpPr>
            <a:spLocks noGrp="1"/>
          </p:cNvSpPr>
          <p:nvPr>
            <p:ph idx="1"/>
          </p:nvPr>
        </p:nvSpPr>
        <p:spPr/>
        <p:txBody>
          <a:bodyPr/>
          <a:lstStyle/>
          <a:p>
            <a:r>
              <a:rPr lang="en-US" dirty="0" smtClean="0"/>
              <a:t>All tools are free and available 24/7</a:t>
            </a:r>
          </a:p>
          <a:p>
            <a:r>
              <a:rPr lang="en-US" b="1" dirty="0" smtClean="0"/>
              <a:t>Live Demonstrations </a:t>
            </a:r>
            <a:r>
              <a:rPr lang="en-US" dirty="0" smtClean="0"/>
              <a:t>of</a:t>
            </a:r>
          </a:p>
          <a:p>
            <a:pPr lvl="1"/>
            <a:r>
              <a:rPr lang="en-US" dirty="0" smtClean="0"/>
              <a:t>QWI Explorer</a:t>
            </a:r>
          </a:p>
          <a:p>
            <a:pPr lvl="1"/>
            <a:r>
              <a:rPr lang="en-US" dirty="0"/>
              <a:t>LED Extraction Tool (QWI)</a:t>
            </a:r>
          </a:p>
          <a:p>
            <a:pPr lvl="1"/>
            <a:r>
              <a:rPr lang="en-US" dirty="0" smtClean="0"/>
              <a:t>OnTheMap</a:t>
            </a:r>
          </a:p>
          <a:p>
            <a:pPr lvl="1"/>
            <a:r>
              <a:rPr lang="en-US" dirty="0" err="1" smtClean="0"/>
              <a:t>OnTheMap</a:t>
            </a:r>
            <a:r>
              <a:rPr lang="en-US" dirty="0" smtClean="0"/>
              <a:t> for Emergency Management</a:t>
            </a:r>
          </a:p>
          <a:p>
            <a:pPr lvl="1"/>
            <a:r>
              <a:rPr lang="en-US" dirty="0" smtClean="0"/>
              <a:t>Job-to-Job Explorer (coming soon!)</a:t>
            </a:r>
          </a:p>
        </p:txBody>
      </p:sp>
      <p:sp>
        <p:nvSpPr>
          <p:cNvPr id="4" name="Slide Number Placeholder 3"/>
          <p:cNvSpPr>
            <a:spLocks noGrp="1"/>
          </p:cNvSpPr>
          <p:nvPr>
            <p:ph type="sldNum" sz="quarter" idx="12"/>
          </p:nvPr>
        </p:nvSpPr>
        <p:spPr/>
        <p:txBody>
          <a:bodyPr/>
          <a:lstStyle/>
          <a:p>
            <a:fld id="{A66B8026-0A7B-420E-8CF5-E77C18B8F163}" type="slidenum">
              <a:rPr lang="en-US" smtClean="0"/>
              <a:t>8</a:t>
            </a:fld>
            <a:endParaRPr lang="en-US"/>
          </a:p>
        </p:txBody>
      </p:sp>
    </p:spTree>
    <p:extLst>
      <p:ext uri="{BB962C8B-B14F-4D97-AF65-F5344CB8AC3E}">
        <p14:creationId xmlns:p14="http://schemas.microsoft.com/office/powerpoint/2010/main" val="3551283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54" y="304800"/>
            <a:ext cx="4395293" cy="578038"/>
          </a:xfrm>
        </p:spPr>
        <p:txBody>
          <a:bodyPr>
            <a:normAutofit fontScale="90000"/>
          </a:bodyPr>
          <a:lstStyle/>
          <a:p>
            <a:r>
              <a:rPr lang="en-US" sz="6600" b="1" dirty="0" smtClean="0"/>
              <a:t>OnTheMap</a:t>
            </a:r>
            <a:endParaRPr lang="en-US" sz="6600" b="1" dirty="0"/>
          </a:p>
        </p:txBody>
      </p:sp>
      <p:sp>
        <p:nvSpPr>
          <p:cNvPr id="4" name="Rectangle 3"/>
          <p:cNvSpPr>
            <a:spLocks noChangeArrowheads="1"/>
          </p:cNvSpPr>
          <p:nvPr/>
        </p:nvSpPr>
        <p:spPr bwMode="auto">
          <a:xfrm>
            <a:off x="83635" y="1676400"/>
            <a:ext cx="4410305" cy="414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50000"/>
              </a:spcBef>
              <a:spcAft>
                <a:spcPct val="0"/>
              </a:spcAft>
              <a:defRPr sz="3200">
                <a:solidFill>
                  <a:schemeClr val="tx1"/>
                </a:solidFill>
                <a:latin typeface="Times New Roman" pitchFamily="18" charset="0"/>
              </a:defRPr>
            </a:lvl6pPr>
            <a:lvl7pPr marL="2971800" indent="-228600" algn="ctr" eaLnBrk="0" fontAlgn="base" hangingPunct="0">
              <a:spcBef>
                <a:spcPct val="50000"/>
              </a:spcBef>
              <a:spcAft>
                <a:spcPct val="0"/>
              </a:spcAft>
              <a:defRPr sz="3200">
                <a:solidFill>
                  <a:schemeClr val="tx1"/>
                </a:solidFill>
                <a:latin typeface="Times New Roman" pitchFamily="18" charset="0"/>
              </a:defRPr>
            </a:lvl7pPr>
            <a:lvl8pPr marL="3429000" indent="-228600" algn="ctr" eaLnBrk="0" fontAlgn="base" hangingPunct="0">
              <a:spcBef>
                <a:spcPct val="50000"/>
              </a:spcBef>
              <a:spcAft>
                <a:spcPct val="0"/>
              </a:spcAft>
              <a:defRPr sz="3200">
                <a:solidFill>
                  <a:schemeClr val="tx1"/>
                </a:solidFill>
                <a:latin typeface="Times New Roman" pitchFamily="18" charset="0"/>
              </a:defRPr>
            </a:lvl8pPr>
            <a:lvl9pPr marL="3886200" indent="-228600" algn="ctr" eaLnBrk="0" fontAlgn="base" hangingPunct="0">
              <a:spcBef>
                <a:spcPct val="50000"/>
              </a:spcBef>
              <a:spcAft>
                <a:spcPct val="0"/>
              </a:spcAft>
              <a:defRPr sz="3200">
                <a:solidFill>
                  <a:schemeClr val="tx1"/>
                </a:solidFill>
                <a:latin typeface="Times New Roman" pitchFamily="18" charset="0"/>
              </a:defRPr>
            </a:lvl9pPr>
          </a:lstStyle>
          <a:p>
            <a:pPr algn="l" eaLnBrk="1" hangingPunct="1">
              <a:spcBef>
                <a:spcPct val="20000"/>
              </a:spcBef>
              <a:buClr>
                <a:schemeClr val="tx2"/>
              </a:buClr>
              <a:buFont typeface="Wingdings" pitchFamily="2" charset="2"/>
              <a:buChar char="ü"/>
            </a:pPr>
            <a:r>
              <a:rPr lang="en-US" altLang="en-US" sz="2200" b="1" dirty="0" smtClean="0">
                <a:latin typeface="Arial" charset="0"/>
              </a:rPr>
              <a:t> </a:t>
            </a:r>
            <a:r>
              <a:rPr lang="en-US" altLang="en-US" sz="2200" dirty="0" smtClean="0">
                <a:latin typeface="Arial" charset="0"/>
              </a:rPr>
              <a:t>Where </a:t>
            </a:r>
            <a:r>
              <a:rPr lang="en-US" altLang="en-US" sz="2200" dirty="0">
                <a:latin typeface="Arial" charset="0"/>
              </a:rPr>
              <a:t>do workers live?</a:t>
            </a:r>
          </a:p>
          <a:p>
            <a:pPr algn="l" eaLnBrk="1" hangingPunct="1">
              <a:spcBef>
                <a:spcPct val="20000"/>
              </a:spcBef>
              <a:buClr>
                <a:schemeClr val="tx2"/>
              </a:buClr>
              <a:buFont typeface="Wingdings" pitchFamily="2" charset="2"/>
              <a:buChar char="ü"/>
            </a:pPr>
            <a:r>
              <a:rPr lang="en-US" altLang="en-US" sz="2200" dirty="0" smtClean="0">
                <a:latin typeface="Arial" charset="0"/>
              </a:rPr>
              <a:t> Where </a:t>
            </a:r>
            <a:r>
              <a:rPr lang="en-US" altLang="en-US" sz="2200" dirty="0">
                <a:latin typeface="Arial" charset="0"/>
              </a:rPr>
              <a:t>do residents work</a:t>
            </a:r>
            <a:r>
              <a:rPr lang="en-US" altLang="en-US" sz="2200" dirty="0" smtClean="0">
                <a:latin typeface="Arial" charset="0"/>
              </a:rPr>
              <a:t>?</a:t>
            </a:r>
          </a:p>
          <a:p>
            <a:pPr algn="l" eaLnBrk="1" hangingPunct="1">
              <a:spcBef>
                <a:spcPct val="20000"/>
              </a:spcBef>
              <a:buClr>
                <a:schemeClr val="tx2"/>
              </a:buClr>
              <a:buFont typeface="Wingdings" pitchFamily="2" charset="2"/>
              <a:buChar char="ü"/>
            </a:pPr>
            <a:r>
              <a:rPr lang="en-US" altLang="en-US" sz="2200" dirty="0" smtClean="0">
                <a:latin typeface="Arial" charset="0"/>
              </a:rPr>
              <a:t> What are the commuter flows of a particular area?</a:t>
            </a:r>
            <a:endParaRPr lang="en-US" altLang="en-US" sz="2200" dirty="0">
              <a:latin typeface="Arial" charset="0"/>
            </a:endParaRPr>
          </a:p>
          <a:p>
            <a:pPr algn="l" eaLnBrk="1" hangingPunct="1">
              <a:spcBef>
                <a:spcPct val="20000"/>
              </a:spcBef>
              <a:buClr>
                <a:schemeClr val="tx2"/>
              </a:buClr>
              <a:buFont typeface="Wingdings" pitchFamily="2" charset="2"/>
              <a:buChar char="ü"/>
            </a:pPr>
            <a:r>
              <a:rPr lang="en-US" altLang="en-US" sz="2200" dirty="0" smtClean="0">
                <a:latin typeface="Arial" charset="0"/>
              </a:rPr>
              <a:t> Analyze/report by worker demographics: age</a:t>
            </a:r>
            <a:r>
              <a:rPr lang="en-US" altLang="en-US" sz="2200" dirty="0">
                <a:latin typeface="Arial" charset="0"/>
              </a:rPr>
              <a:t>, earnings</a:t>
            </a:r>
            <a:r>
              <a:rPr lang="en-US" altLang="en-US" sz="2200" dirty="0" smtClean="0">
                <a:latin typeface="Arial" charset="0"/>
              </a:rPr>
              <a:t>, race, ethnicity, educational attainment, and sex</a:t>
            </a:r>
            <a:endParaRPr lang="en-US" altLang="en-US" sz="2200" dirty="0">
              <a:latin typeface="Arial" charset="0"/>
            </a:endParaRPr>
          </a:p>
          <a:p>
            <a:pPr algn="l" eaLnBrk="1" hangingPunct="1">
              <a:spcBef>
                <a:spcPct val="20000"/>
              </a:spcBef>
              <a:buClr>
                <a:schemeClr val="tx2"/>
              </a:buClr>
              <a:buFont typeface="Wingdings" pitchFamily="2" charset="2"/>
              <a:buChar char="ü"/>
            </a:pPr>
            <a:r>
              <a:rPr lang="en-US" altLang="en-US" sz="2200" dirty="0" smtClean="0">
                <a:latin typeface="Arial" charset="0"/>
              </a:rPr>
              <a:t> Analyze/report by firm characteristics: NAICS Sector, firm age, and firm size</a:t>
            </a:r>
            <a:endParaRPr lang="en-US" altLang="en-US" sz="2200" dirty="0">
              <a:latin typeface="Arial" charset="0"/>
            </a:endParaRPr>
          </a:p>
          <a:p>
            <a:pPr marL="0" indent="0" algn="l" eaLnBrk="1" hangingPunct="1">
              <a:spcBef>
                <a:spcPct val="20000"/>
              </a:spcBef>
              <a:buClr>
                <a:schemeClr val="tx2"/>
              </a:buClr>
            </a:pPr>
            <a:endParaRPr lang="en-US" altLang="en-US" sz="2200" b="1" dirty="0">
              <a:latin typeface="Arial" charset="0"/>
            </a:endParaRPr>
          </a:p>
        </p:txBody>
      </p:sp>
      <p:sp>
        <p:nvSpPr>
          <p:cNvPr id="5" name="Rectangle 4"/>
          <p:cNvSpPr>
            <a:spLocks noChangeArrowheads="1"/>
          </p:cNvSpPr>
          <p:nvPr/>
        </p:nvSpPr>
        <p:spPr bwMode="auto">
          <a:xfrm>
            <a:off x="4539660" y="2438400"/>
            <a:ext cx="452096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50000"/>
              </a:spcBef>
              <a:spcAft>
                <a:spcPct val="0"/>
              </a:spcAft>
              <a:defRPr sz="3200">
                <a:solidFill>
                  <a:schemeClr val="tx1"/>
                </a:solidFill>
                <a:latin typeface="Times New Roman" pitchFamily="18" charset="0"/>
              </a:defRPr>
            </a:lvl6pPr>
            <a:lvl7pPr marL="2971800" indent="-228600" algn="ctr" eaLnBrk="0" fontAlgn="base" hangingPunct="0">
              <a:spcBef>
                <a:spcPct val="50000"/>
              </a:spcBef>
              <a:spcAft>
                <a:spcPct val="0"/>
              </a:spcAft>
              <a:defRPr sz="3200">
                <a:solidFill>
                  <a:schemeClr val="tx1"/>
                </a:solidFill>
                <a:latin typeface="Times New Roman" pitchFamily="18" charset="0"/>
              </a:defRPr>
            </a:lvl7pPr>
            <a:lvl8pPr marL="3429000" indent="-228600" algn="ctr" eaLnBrk="0" fontAlgn="base" hangingPunct="0">
              <a:spcBef>
                <a:spcPct val="50000"/>
              </a:spcBef>
              <a:spcAft>
                <a:spcPct val="0"/>
              </a:spcAft>
              <a:defRPr sz="3200">
                <a:solidFill>
                  <a:schemeClr val="tx1"/>
                </a:solidFill>
                <a:latin typeface="Times New Roman" pitchFamily="18" charset="0"/>
              </a:defRPr>
            </a:lvl8pPr>
            <a:lvl9pPr marL="3886200" indent="-228600" algn="ctr" eaLnBrk="0" fontAlgn="base" hangingPunct="0">
              <a:spcBef>
                <a:spcPct val="50000"/>
              </a:spcBef>
              <a:spcAft>
                <a:spcPct val="0"/>
              </a:spcAft>
              <a:defRPr sz="3200">
                <a:solidFill>
                  <a:schemeClr val="tx1"/>
                </a:solidFill>
                <a:latin typeface="Times New Roman" pitchFamily="18" charset="0"/>
              </a:defRPr>
            </a:lvl9pPr>
          </a:lstStyle>
          <a:p>
            <a:pPr algn="l" eaLnBrk="1" hangingPunct="1">
              <a:spcBef>
                <a:spcPct val="20000"/>
              </a:spcBef>
              <a:buClr>
                <a:schemeClr val="tx2"/>
              </a:buClr>
              <a:buFont typeface="Wingdings" pitchFamily="2" charset="2"/>
              <a:buChar char="ü"/>
            </a:pPr>
            <a:endParaRPr lang="en-US" altLang="en-US" sz="2200" b="1" dirty="0">
              <a:latin typeface="Arial" charset="0"/>
            </a:endParaRPr>
          </a:p>
          <a:p>
            <a:pPr algn="l" eaLnBrk="1" hangingPunct="1">
              <a:spcBef>
                <a:spcPct val="20000"/>
              </a:spcBef>
              <a:buClr>
                <a:schemeClr val="tx2"/>
              </a:buClr>
              <a:buFont typeface="Wingdings" pitchFamily="2" charset="2"/>
              <a:buChar char="ü"/>
            </a:pPr>
            <a:endParaRPr lang="en-US" altLang="en-US" sz="2200" b="1" dirty="0">
              <a:latin typeface="Arial" charset="0"/>
            </a:endParaRPr>
          </a:p>
          <a:p>
            <a:pPr algn="l" eaLnBrk="1" hangingPunct="1">
              <a:spcBef>
                <a:spcPct val="20000"/>
              </a:spcBef>
              <a:buClr>
                <a:schemeClr val="tx2"/>
              </a:buClr>
              <a:buFont typeface="Wingdings" pitchFamily="2" charset="2"/>
              <a:buChar char="ü"/>
            </a:pPr>
            <a:r>
              <a:rPr lang="en-US" altLang="en-US" sz="2200" b="1" dirty="0" smtClean="0">
                <a:latin typeface="Arial" charset="0"/>
              </a:rPr>
              <a:t> </a:t>
            </a:r>
            <a:r>
              <a:rPr lang="en-US" altLang="en-US" sz="2200" dirty="0" smtClean="0">
                <a:latin typeface="Arial" charset="0"/>
              </a:rPr>
              <a:t>2002-2014 </a:t>
            </a:r>
            <a:r>
              <a:rPr lang="en-US" altLang="en-US" sz="2200" dirty="0">
                <a:latin typeface="Arial" charset="0"/>
              </a:rPr>
              <a:t>annual </a:t>
            </a:r>
            <a:r>
              <a:rPr lang="en-US" altLang="en-US" sz="2200" dirty="0" smtClean="0">
                <a:latin typeface="Arial" charset="0"/>
              </a:rPr>
              <a:t>data</a:t>
            </a:r>
          </a:p>
          <a:p>
            <a:pPr eaLnBrk="1" hangingPunct="1">
              <a:spcBef>
                <a:spcPct val="20000"/>
              </a:spcBef>
              <a:buClr>
                <a:schemeClr val="tx2"/>
              </a:buClr>
              <a:buFont typeface="Wingdings" pitchFamily="2" charset="2"/>
              <a:buChar char="ü"/>
            </a:pPr>
            <a:r>
              <a:rPr lang="en-US" altLang="en-US" sz="2200" dirty="0" smtClean="0">
                <a:latin typeface="Arial" charset="0"/>
              </a:rPr>
              <a:t> 50 </a:t>
            </a:r>
            <a:r>
              <a:rPr lang="en-US" altLang="en-US" sz="2200" dirty="0">
                <a:latin typeface="Arial" charset="0"/>
              </a:rPr>
              <a:t>states available </a:t>
            </a:r>
            <a:r>
              <a:rPr lang="en-US" altLang="en-US" sz="2200" dirty="0" smtClean="0">
                <a:latin typeface="Arial" charset="0"/>
              </a:rPr>
              <a:t>(plus DC)</a:t>
            </a:r>
            <a:endParaRPr lang="en-US" altLang="en-US" sz="2200" dirty="0">
              <a:latin typeface="Arial" charset="0"/>
            </a:endParaRPr>
          </a:p>
          <a:p>
            <a:pPr algn="l" eaLnBrk="1" hangingPunct="1">
              <a:spcBef>
                <a:spcPct val="20000"/>
              </a:spcBef>
              <a:buClr>
                <a:schemeClr val="tx2"/>
              </a:buClr>
              <a:buFont typeface="Wingdings" pitchFamily="2" charset="2"/>
              <a:buChar char="ü"/>
            </a:pPr>
            <a:r>
              <a:rPr lang="en-US" altLang="en-US" sz="2200" dirty="0" smtClean="0">
                <a:latin typeface="Arial" charset="0"/>
              </a:rPr>
              <a:t> User-selected </a:t>
            </a:r>
            <a:r>
              <a:rPr lang="en-US" altLang="en-US" sz="2200" dirty="0">
                <a:latin typeface="Arial" charset="0"/>
              </a:rPr>
              <a:t>areas </a:t>
            </a:r>
          </a:p>
          <a:p>
            <a:pPr algn="l" eaLnBrk="1" hangingPunct="1">
              <a:spcBef>
                <a:spcPct val="20000"/>
              </a:spcBef>
              <a:buClr>
                <a:schemeClr val="tx2"/>
              </a:buClr>
              <a:buFont typeface="Wingdings" pitchFamily="2" charset="2"/>
              <a:buChar char="ü"/>
            </a:pPr>
            <a:r>
              <a:rPr lang="en-US" altLang="en-US" sz="2200" dirty="0" smtClean="0">
                <a:latin typeface="Arial" charset="0"/>
              </a:rPr>
              <a:t> Based </a:t>
            </a:r>
            <a:r>
              <a:rPr lang="en-US" altLang="en-US" sz="2200" dirty="0">
                <a:latin typeface="Arial" charset="0"/>
              </a:rPr>
              <a:t>on Census Blocks</a:t>
            </a:r>
          </a:p>
          <a:p>
            <a:pPr algn="l" eaLnBrk="1" hangingPunct="1">
              <a:spcBef>
                <a:spcPct val="20000"/>
              </a:spcBef>
              <a:buClr>
                <a:schemeClr val="tx2"/>
              </a:buClr>
              <a:buFont typeface="Wingdings" pitchFamily="2" charset="2"/>
              <a:buChar char="ü"/>
            </a:pPr>
            <a:r>
              <a:rPr lang="en-US" altLang="en-US" sz="2200" dirty="0" smtClean="0">
                <a:latin typeface="Arial" charset="0"/>
              </a:rPr>
              <a:t> Disclosure </a:t>
            </a:r>
            <a:r>
              <a:rPr lang="en-US" altLang="en-US" sz="2200" dirty="0">
                <a:latin typeface="Arial" charset="0"/>
              </a:rPr>
              <a:t>protection</a:t>
            </a:r>
          </a:p>
          <a:p>
            <a:pPr algn="l" eaLnBrk="1" hangingPunct="1">
              <a:spcBef>
                <a:spcPct val="20000"/>
              </a:spcBef>
              <a:buClr>
                <a:schemeClr val="tx2"/>
              </a:buClr>
              <a:buFont typeface="Wingdings" pitchFamily="2" charset="2"/>
              <a:buChar char="ü"/>
            </a:pPr>
            <a:r>
              <a:rPr lang="en-US" altLang="en-US" sz="2200" dirty="0" smtClean="0">
                <a:latin typeface="Arial" charset="0"/>
              </a:rPr>
              <a:t> Flexible </a:t>
            </a:r>
            <a:r>
              <a:rPr lang="en-US" altLang="en-US" sz="2200" dirty="0">
                <a:latin typeface="Arial" charset="0"/>
              </a:rPr>
              <a:t>Inputs/Outputs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6200"/>
            <a:ext cx="3840828" cy="315831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9746" y="990600"/>
            <a:ext cx="4041553" cy="646331"/>
          </a:xfrm>
          <a:prstGeom prst="rect">
            <a:avLst/>
          </a:prstGeom>
          <a:noFill/>
        </p:spPr>
        <p:txBody>
          <a:bodyPr wrap="square" rtlCol="0">
            <a:spAutoFit/>
          </a:bodyPr>
          <a:lstStyle/>
          <a:p>
            <a:pPr algn="ctr"/>
            <a:r>
              <a:rPr lang="en-US" dirty="0" smtClean="0">
                <a:solidFill>
                  <a:schemeClr val="bg1">
                    <a:lumMod val="50000"/>
                  </a:schemeClr>
                </a:solidFill>
              </a:rPr>
              <a:t>Recognized by United Nations as a major U.S. statistical innovation</a:t>
            </a:r>
            <a:endParaRPr lang="en-US" dirty="0">
              <a:solidFill>
                <a:schemeClr val="bg1">
                  <a:lumMod val="50000"/>
                </a:schemeClr>
              </a:solidFill>
            </a:endParaRPr>
          </a:p>
        </p:txBody>
      </p:sp>
      <p:sp>
        <p:nvSpPr>
          <p:cNvPr id="6" name="Slide Number Placeholder 5"/>
          <p:cNvSpPr>
            <a:spLocks noGrp="1"/>
          </p:cNvSpPr>
          <p:nvPr>
            <p:ph type="sldNum" sz="quarter" idx="12"/>
          </p:nvPr>
        </p:nvSpPr>
        <p:spPr/>
        <p:txBody>
          <a:bodyPr/>
          <a:lstStyle/>
          <a:p>
            <a:fld id="{A66B8026-0A7B-420E-8CF5-E77C18B8F163}" type="slidenum">
              <a:rPr lang="en-US" smtClean="0"/>
              <a:t>9</a:t>
            </a:fld>
            <a:endParaRPr lang="en-US"/>
          </a:p>
        </p:txBody>
      </p:sp>
    </p:spTree>
    <p:extLst>
      <p:ext uri="{BB962C8B-B14F-4D97-AF65-F5344CB8AC3E}">
        <p14:creationId xmlns:p14="http://schemas.microsoft.com/office/powerpoint/2010/main" val="2313856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xternal_General_Futurist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External_General_Futuristic</Template>
  <TotalTime>0</TotalTime>
  <Words>2034</Words>
  <Application>Microsoft Office PowerPoint</Application>
  <PresentationFormat>On-screen Show (4:3)</PresentationFormat>
  <Paragraphs>346</Paragraphs>
  <Slides>47</Slides>
  <Notes>14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External_General_Futuristic</vt:lpstr>
      <vt:lpstr>Local Employment Dynamics</vt:lpstr>
      <vt:lpstr>Outline</vt:lpstr>
      <vt:lpstr>Where Does the Data Come From? </vt:lpstr>
      <vt:lpstr>Why Are LED Data Special?</vt:lpstr>
      <vt:lpstr>Admin. Records &amp; LED Infrastructure</vt:lpstr>
      <vt:lpstr>LED Data Products</vt:lpstr>
      <vt:lpstr>Choosing Among LED Data Products</vt:lpstr>
      <vt:lpstr>Public Data Tools</vt:lpstr>
      <vt:lpstr>OnTheMap</vt:lpstr>
      <vt:lpstr>PowerPoint Presentation</vt:lpstr>
      <vt:lpstr>Questions</vt:lpstr>
      <vt:lpstr>QWI Explorer</vt:lpstr>
      <vt:lpstr>Questions</vt:lpstr>
      <vt:lpstr>LED Extraction Tool</vt:lpstr>
      <vt:lpstr>National QWI</vt:lpstr>
      <vt:lpstr>Job-to-Job Explorer</vt:lpstr>
      <vt:lpstr>Out-of-State Job-to-Job Flows from Texas</vt:lpstr>
      <vt:lpstr>Out-of-State Job-to-Job Flows in Texas</vt:lpstr>
      <vt:lpstr>Job-to-Job Separations</vt:lpstr>
      <vt:lpstr>http://lehd.ces.census.gov/</vt:lpstr>
      <vt:lpstr>Where are all the construction workers going?</vt:lpstr>
      <vt:lpstr>PowerPoint Presentation</vt:lpstr>
      <vt:lpstr>Where did all the teachers go (Industry/Geography)?</vt:lpstr>
      <vt:lpstr>Web Addresses for Tools</vt:lpstr>
      <vt:lpstr>Takeaways</vt:lpstr>
      <vt:lpstr>Useful Links</vt:lpstr>
      <vt:lpstr>Thank You!</vt:lpstr>
      <vt:lpstr>Slide Appendix</vt:lpstr>
      <vt:lpstr>Choosing Data 1</vt:lpstr>
      <vt:lpstr>Choosing Data 2</vt:lpstr>
      <vt:lpstr>Choosing Data 3</vt:lpstr>
      <vt:lpstr>Choosing Data 4</vt:lpstr>
      <vt:lpstr>Choosing Data 5</vt:lpstr>
      <vt:lpstr>Quarterly Workforce Indicators (QWI)</vt:lpstr>
      <vt:lpstr>Quarterly Workforce Indicators (QWI)</vt:lpstr>
      <vt:lpstr>Job-to-Job flows</vt:lpstr>
      <vt:lpstr>PowerPoint Presentation</vt:lpstr>
      <vt:lpstr>PowerPoint Presentation</vt:lpstr>
      <vt:lpstr>PowerPoint Presentation</vt:lpstr>
      <vt:lpstr>Real World Examples</vt:lpstr>
      <vt:lpstr>LODES: An Examination of Maryland Enterprise Zones</vt:lpstr>
      <vt:lpstr>LODES: Growth in City Centers</vt:lpstr>
      <vt:lpstr>QWI: Education and Employment in Utah</vt:lpstr>
      <vt:lpstr>QWI: A Comparison of I-95 and  I-270 Corridors</vt:lpstr>
      <vt:lpstr>QWI:  Combining More than One Indicator to Create New Insights</vt:lpstr>
      <vt:lpstr>QWI:  Combining More than One Indicator to Create New Insights</vt:lpstr>
      <vt:lpstr>QWI:  Combining More than One Indicator to Create New Insights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2014-05-29T16:06:29Z</dcterms:created>
  <dcterms:modified xsi:type="dcterms:W3CDTF">2016-05-16T19:46:53Z</dcterms:modified>
</cp:coreProperties>
</file>