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Roboto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oboto-italic.fntdata"/><Relationship Id="rId12" Type="http://schemas.openxmlformats.org/officeDocument/2006/relationships/slide" Target="slides/slide8.xml"/><Relationship Id="rId34" Type="http://schemas.openxmlformats.org/officeDocument/2006/relationships/font" Target="fonts/Roboto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flowingdata.com/2017/02/09/how-to-spot-visualization-lies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arthobservatory.nasa.gov/blogs/elegantfigures/2013/08/05/subtleties-of-color-part-1-of-6/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arthobservatory.nasa.gov/blogs/elegantfigures/2013/08/05/subtleties-of-color-part-1-of-6/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log.graphiq.com/finding-the-right-color-palettes-for-data-visualizations-fcd4e707a283" TargetMode="External"/><Relationship Id="rId3" Type="http://schemas.openxmlformats.org/officeDocument/2006/relationships/hyperlink" Target="https://www.vis4.net/blog/posts/avoid-equidistant-hsv-colors/" TargetMode="External"/><Relationship Id="rId4" Type="http://schemas.openxmlformats.org/officeDocument/2006/relationships/hyperlink" Target="https://earthobservatory.nasa.gov/blogs/elegantfigures/2013/08/06/subtleties-of-color-part-2-of-6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cvcl.mit.edu/papers/Borkin_etal_MemorableVisualization_TVCG2013.pdf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log.graphiq.com/finding-the-right-color-palettes-for-data-visualizations-fcd4e707a283" TargetMode="External"/><Relationship Id="rId3" Type="http://schemas.openxmlformats.org/officeDocument/2006/relationships/hyperlink" Target="https://www.vis4.net/blog/posts/avoid-equidistant-hsv-colors/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colourblindawareness.org/colour-blindness/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afb.org/prodBrowseCatResults.aspx?CatID=49" TargetMode="External"/><Relationship Id="rId3" Type="http://schemas.openxmlformats.org/officeDocument/2006/relationships/hyperlink" Target="https://www.mightybytes.com/blog/how-many-people-with-disabilities-use-my-website/" TargetMode="External"/><Relationship Id="rId4" Type="http://schemas.openxmlformats.org/officeDocument/2006/relationships/hyperlink" Target="https://empathyprompts.net/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en_g-Nev9tJ2m0pj9ZsGcwSOvxciCEMvrOtMwxwo5lY/edit#gid=0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en_g-Nev9tJ2m0pj9ZsGcwSOvxciCEMvrOtMwxwo5lY/edit#gid=1505126897" TargetMode="Externa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en_g-Nev9tJ2m0pj9ZsGcwSOvxciCEMvrOtMwxwo5lY/edit#gid=1353985763" TargetMode="Externa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en_g-Nev9tJ2m0pj9ZsGcwSOvxciCEMvrOtMwxwo5lY/edit#gid=1353985763" TargetMode="Externa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exastribune.org/2017/03/23/harris-county-loses-residents-other-areas-suburban-population-continue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exastribune.org/2017/02/07/texas-tuition-increasing-state-funding-falling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ensusreporter.org/profiles/04000US48-texas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cfcourier.com/app/special/cornbelt/" TargetMode="External"/><Relationship Id="rId3" Type="http://schemas.openxmlformats.org/officeDocument/2006/relationships/hyperlink" Target="http://www.thegazette.com/data/i380-accidents" TargetMode="External"/><Relationship Id="rId4" Type="http://schemas.openxmlformats.org/officeDocument/2006/relationships/hyperlink" Target="https://www.washingtonpost.com/graphics/national/maps-of-american-infrastrucure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pewresearch.org/fact-tank/2014/12/30/having-a-typical-day-in-2014-youre-not-alone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ytimes.com/interactive/2015/02/17/upshot/what-do-people-actually-order-at-chipotle.html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Practices and photos from Nathan Yau: </a:t>
            </a:r>
            <a:r>
              <a:rPr lang="en" u="sng">
                <a:solidFill>
                  <a:schemeClr val="accent5"/>
                </a:solidFill>
                <a:hlinkClick r:id="rId2"/>
              </a:rPr>
              <a:t>https://flowingdata.com/2017/02/09/how-to-spot-visualization-lies/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Photo taken from Twitter: https://twitter.com/Dave_Andrade/status/799359846407688192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Photo taken from xkcd: https://xkcd.com/1138/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Photo taken from Visually: http://visual.ly/divided-states-stem-education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Photo taken from WTF Viz: http://viz.wtf/post/154556355923/from-the-city-of-minneapolis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Photo taken from WTF Viz: http://viz.wtf/post/154556355923/from-the-city-of-minneapolis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info: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https://earthobservatory.nasa.gov/blogs/elegantfigures/2013/08/05/subtleties-of-color-part-1-of-6/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info: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https://earthobservatory.nasa.gov/blogs/elegantfigures/2013/08/05/subtleties-of-color-part-1-of-6/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info: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https://blog.graphiq.com/finding-the-right-color-palettes-for-data-visualizations-fcd4e707a283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https://www.vis4.net/blog/posts/avoid-equidistant-hsv-colors/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https://earthobservatory.nasa.gov/blogs/elegantfigures/2013/08/06/subtleties-of-color-part-2-of-6/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MIT study: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http://cvcl.mit.edu/papers/Borkin_etal_MemorableVisualization_TVCG2013.pdf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info: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https://blog.graphiq.com/finding-the-right-color-palettes-for-data-visualizations-fcd4e707a283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https://www.vis4.net/blog/posts/avoid-equidistant-hsv-colors/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info: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http://www.colourblindawareness.org/colour-blindness/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info: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http://www.afb.org/prodBrowseCatResults.aspx?CatID=49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https://www.mightybytes.com/blog/how-many-people-with-disabilities-use-my-website/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https://empathyprompts.net/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https://docs.google.com/spreadsheets/d/1en_g-Nev9tJ2m0pj9ZsGcwSOvxciCEMvrOtMwxwo5lY/edit#gid=0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https://docs.google.com/spreadsheets/d/1en_g-Nev9tJ2m0pj9ZsGcwSOvxciCEMvrOtMwxwo5lY/edit#gid=1505126897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https://docs.google.com/spreadsheets/d/1en_g-Nev9tJ2m0pj9ZsGcwSOvxciCEMvrOtMwxwo5lY/edit#gid=1353985763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https://docs.google.com/spreadsheets/d/1en_g-Nev9tJ2m0pj9ZsGcwSOvxciCEMvrOtMwxwo5lY/edit#gid=1353985763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Chart from: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https://www.texastribune.org/2017/03/23/harris-county-loses-residents-other-areas-suburban-population-continue/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Chart from: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https://www.texastribune.org/2017/02/07/texas-tuition-increasing-state-funding-falling/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Chart from: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https://censusreporter.org/profiles/04000US48-texas/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Maps from: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http://wcfcourier.com/app/special/cornbelt/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http://www.thegazette.com/data/i380-accidents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https://www.washingtonpost.com/graphics/national/maps-of-american-infrastrucure/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Chart: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http://www.pewresearch.org/fact-tank/2014/12/30/having-a-typical-day-in-2014-youre-not-alone/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Chart: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https://www.nytimes.com/interactive/2015/02/17/upshot/what-do-people-actually-order-at-chipotle.html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Infographics and data visualization </a:t>
            </a:r>
            <a:r>
              <a:rPr lang="en"/>
              <a:t>definitions</a:t>
            </a:r>
            <a:r>
              <a:rPr lang="en"/>
              <a:t> from Alberto Cairo: http://www.thefunctionalart.com/2014/03/infographics-to-reveal-visualizations.html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colorbrewer2.org/" TargetMode="External"/><Relationship Id="rId4" Type="http://schemas.openxmlformats.org/officeDocument/2006/relationships/hyperlink" Target="https://leaverou.github.io/contrast-ratio/" TargetMode="External"/><Relationship Id="rId5" Type="http://schemas.openxmlformats.org/officeDocument/2006/relationships/hyperlink" Target="http://tristen.ca/hcl-picker/#/hlc/6/1/15534C/E2E062" TargetMode="External"/><Relationship Id="rId6" Type="http://schemas.openxmlformats.org/officeDocument/2006/relationships/hyperlink" Target="https://www.paciellogroup.com/resources/contrastanalyser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colororacle.org/" TargetMode="External"/><Relationship Id="rId4" Type="http://schemas.openxmlformats.org/officeDocument/2006/relationships/hyperlink" Target="https://michelf.ca/projects/sim-daltonism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nvaccess.org/" TargetMode="External"/><Relationship Id="rId4" Type="http://schemas.openxmlformats.org/officeDocument/2006/relationships/hyperlink" Target="https://help.apple.com/voiceover/info/guide/10.12/" TargetMode="External"/><Relationship Id="rId5" Type="http://schemas.openxmlformats.org/officeDocument/2006/relationships/hyperlink" Target="https://addons.mozilla.org/en-US/firefox/addon/fangs-screen-reader-emulator/contribute/roadblock/?src=dp-btn-primary&amp;version=1.0.8.1-signed.1-signed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demographics.texas.gov/Data/TPEPP/Estimates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soupfin.tdh.state.tx.us/deathdoc.htm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demographics.texas.gov/Data/TPEPP/Estimates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census.gov/geo/reference/ua/urban-rural-2010.htm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github.com/csessig86/intro-to-js" TargetMode="External"/><Relationship Id="rId4" Type="http://schemas.openxmlformats.org/officeDocument/2006/relationships/hyperlink" Target="https://www.datawrapper.de/" TargetMode="External"/><Relationship Id="rId10" Type="http://schemas.openxmlformats.org/officeDocument/2006/relationships/hyperlink" Target="https://www.mapbox.com/" TargetMode="External"/><Relationship Id="rId9" Type="http://schemas.openxmlformats.org/officeDocument/2006/relationships/hyperlink" Target="https://github.com/csessig86/leaflet-maps-intro" TargetMode="External"/><Relationship Id="rId5" Type="http://schemas.openxmlformats.org/officeDocument/2006/relationships/hyperlink" Target="https://www.highcharts.com/" TargetMode="External"/><Relationship Id="rId6" Type="http://schemas.openxmlformats.org/officeDocument/2006/relationships/hyperlink" Target="https://developers.google.com/chart/" TargetMode="External"/><Relationship Id="rId7" Type="http://schemas.openxmlformats.org/officeDocument/2006/relationships/hyperlink" Target="https://d3js.org/" TargetMode="External"/><Relationship Id="rId8" Type="http://schemas.openxmlformats.org/officeDocument/2006/relationships/hyperlink" Target="http://leafletjs.com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cessig@texastribune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texastribune.org/2017/03/23/harris-county-loses-residents-other-areas-suburban-population-continue/" TargetMode="External"/><Relationship Id="rId4" Type="http://schemas.openxmlformats.org/officeDocument/2006/relationships/hyperlink" Target="https://www.texastribune.org/2017/02/07/texas-tuition-increasing-state-funding-falling/" TargetMode="External"/><Relationship Id="rId10" Type="http://schemas.openxmlformats.org/officeDocument/2006/relationships/hyperlink" Target="https://trial-and-terror.theintercept.com/" TargetMode="External"/><Relationship Id="rId9" Type="http://schemas.openxmlformats.org/officeDocument/2006/relationships/hyperlink" Target="https://projects.propublica.org/docdollars/" TargetMode="External"/><Relationship Id="rId5" Type="http://schemas.openxmlformats.org/officeDocument/2006/relationships/hyperlink" Target="https://www.washingtonpost.com/graphics/national/sanctuary-cities/" TargetMode="External"/><Relationship Id="rId6" Type="http://schemas.openxmlformats.org/officeDocument/2006/relationships/hyperlink" Target="https://www.vox.com/policy-and-politics/2017/4/20/15343720/housing-income-limits" TargetMode="External"/><Relationship Id="rId7" Type="http://schemas.openxmlformats.org/officeDocument/2006/relationships/hyperlink" Target="https://pudding.cool/2017/03/westbrook/" TargetMode="External"/><Relationship Id="rId8" Type="http://schemas.openxmlformats.org/officeDocument/2006/relationships/hyperlink" Target="https://college-sports.texastribun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Bring your data to life through visuals 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Chris Essig, Texas Tribune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@CEssig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Best practices</a:t>
            </a:r>
          </a:p>
        </p:txBody>
      </p:sp>
      <p:sp>
        <p:nvSpPr>
          <p:cNvPr id="129" name="Shape 129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Line charts: Begin your x-axis with zero</a:t>
            </a:r>
          </a:p>
        </p:txBody>
      </p:sp>
      <p:pic>
        <p:nvPicPr>
          <p:cNvPr descr="truncated-axis.png"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799" y="1853624"/>
            <a:ext cx="5053548" cy="31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Best practices</a:t>
            </a:r>
          </a:p>
        </p:txBody>
      </p:sp>
      <p:sp>
        <p:nvSpPr>
          <p:cNvPr id="136" name="Shape 136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Pie charts: Make sure the items add up to 100%</a:t>
            </a:r>
          </a:p>
        </p:txBody>
      </p:sp>
      <p:pic>
        <p:nvPicPr>
          <p:cNvPr descr="pie-pie.jpg"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3687" y="1850230"/>
            <a:ext cx="2155776" cy="306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Best practices</a:t>
            </a:r>
          </a:p>
        </p:txBody>
      </p:sp>
      <p:sp>
        <p:nvSpPr>
          <p:cNvPr id="143" name="Shape 143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Maps: Avoid making population maps when you’re not trying to	</a:t>
            </a:r>
          </a:p>
        </p:txBody>
      </p:sp>
      <p:pic>
        <p:nvPicPr>
          <p:cNvPr descr="population-map.png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712" y="1947105"/>
            <a:ext cx="2824580" cy="306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Best practices</a:t>
            </a:r>
          </a:p>
        </p:txBody>
      </p:sp>
      <p:sp>
        <p:nvSpPr>
          <p:cNvPr id="150" name="Shape 150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Avoid chart junk</a:t>
            </a:r>
          </a:p>
        </p:txBody>
      </p:sp>
      <p:pic>
        <p:nvPicPr>
          <p:cNvPr descr="chart-junk.png"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412" y="1839430"/>
            <a:ext cx="4739178" cy="3064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Best practices</a:t>
            </a:r>
          </a:p>
        </p:txBody>
      </p:sp>
      <p:sp>
        <p:nvSpPr>
          <p:cNvPr id="157" name="Shape 157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Make sure your charts are one dimensional</a:t>
            </a:r>
          </a:p>
        </p:txBody>
      </p:sp>
      <p:pic>
        <p:nvPicPr>
          <p:cNvPr descr="3d.jpg"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562" y="1870905"/>
            <a:ext cx="5018883" cy="306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Best practices</a:t>
            </a:r>
          </a:p>
        </p:txBody>
      </p:sp>
      <p:sp>
        <p:nvSpPr>
          <p:cNvPr id="164" name="Shape 164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Make sure your charts aren’t limited in scope</a:t>
            </a:r>
          </a:p>
        </p:txBody>
      </p:sp>
      <p:pic>
        <p:nvPicPr>
          <p:cNvPr descr="limited-scope.png"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550" y="1870905"/>
            <a:ext cx="5504900" cy="3064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Simple or complicated?</a:t>
            </a:r>
          </a:p>
        </p:txBody>
      </p:sp>
      <p:sp>
        <p:nvSpPr>
          <p:cNvPr id="171" name="Shape 171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Pros: Simple charts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"/>
              <a:t>Easier to build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"/>
              <a:t>Readers understand them quickly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Cons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"/>
              <a:t>May bore reader, cause them to skip over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Pros: Complicated charts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"/>
              <a:t>Novel, unexpected visualizations are more memorable than common chart types, MIT study found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Cons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"/>
              <a:t>Time consuming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"/>
              <a:t>May confuse readers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importance of color</a:t>
            </a:r>
          </a:p>
        </p:txBody>
      </p:sp>
      <p:sp>
        <p:nvSpPr>
          <p:cNvPr id="177" name="Shape 177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Char char="●"/>
            </a:pPr>
            <a:r>
              <a:rPr lang="en"/>
              <a:t>“</a:t>
            </a:r>
            <a:r>
              <a:rPr lang="en"/>
              <a:t>Careful use of color enhances clarity, aids storytelling, and draws a viewer into your dataset. Poor use of color can obscure data, or even mislead.” - NASA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Color principles have been developed for more than a century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/>
              <a:t>Cartographers and chart makers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Basic color theory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/>
              <a:t>Humans perceive color in terms of lightness, hue and saturation.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/>
              <a:t>Computers process colors in terms of red, green and blue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/>
              <a:t>Specifications have been created to find palettes readable for most humans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Lightness, hue, saturation</a:t>
            </a:r>
          </a:p>
        </p:txBody>
      </p:sp>
      <p:pic>
        <p:nvPicPr>
          <p:cNvPr descr="lightness_hue_saturation_618.png"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350" y="1646825"/>
            <a:ext cx="588645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Color palettes</a:t>
            </a:r>
          </a:p>
        </p:txBody>
      </p:sp>
      <p:sp>
        <p:nvSpPr>
          <p:cNvPr id="189" name="Shape 189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Color contrast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Make sure the r</a:t>
            </a:r>
            <a:r>
              <a:rPr lang="en"/>
              <a:t>ange varies in both hue, saturation and brightness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If you’re trying to show a range of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/>
              <a:t>something, use a sequential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/>
              <a:t>color palette: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equential.png"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351" y="2944850"/>
            <a:ext cx="1169650" cy="19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4519125" y="2381050"/>
            <a:ext cx="4093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If you’re trying to compare unique entities, use a </a:t>
            </a: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qualitative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color palette:</a:t>
            </a:r>
          </a:p>
        </p:txBody>
      </p:sp>
      <p:pic>
        <p:nvPicPr>
          <p:cNvPr descr="qualitative.png"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3513" y="2885025"/>
            <a:ext cx="1042262" cy="201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Why visualize data?</a:t>
            </a:r>
          </a:p>
        </p:txBody>
      </p:sp>
      <p:sp>
        <p:nvSpPr>
          <p:cNvPr id="74" name="Shape 74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MIT study: “Visualizations are intrinsically memorable with consistency across people”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They are as memorable as images of faces, the study found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Color and “human recognizable object(s) enhance memorability”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Put another way: Imagine if the data was presented in tabular form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"/>
              <a:t>Would it work as well?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"/>
              <a:t>Would you remember it?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Color palette tools</a:t>
            </a:r>
          </a:p>
        </p:txBody>
      </p:sp>
      <p:sp>
        <p:nvSpPr>
          <p:cNvPr id="198" name="Shape 198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Tools available online: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ColorBrewer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 u="sng">
                <a:solidFill>
                  <a:schemeClr val="accent5"/>
                </a:solidFill>
                <a:hlinkClick r:id="rId4"/>
              </a:rPr>
              <a:t>Contrast Ratio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 u="sng">
                <a:solidFill>
                  <a:schemeClr val="hlink"/>
                </a:solidFill>
                <a:hlinkClick r:id="rId5"/>
              </a:rPr>
              <a:t>Colorpicker for data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 u="sng">
                <a:solidFill>
                  <a:schemeClr val="accent5"/>
                </a:solidFill>
                <a:hlinkClick r:id="rId6"/>
              </a:rPr>
              <a:t>Colour Contrast Analyser</a:t>
            </a:r>
            <a:r>
              <a:rPr lang="en"/>
              <a:t> (download)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Color blindness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Color vision </a:t>
            </a:r>
            <a:r>
              <a:rPr lang="en"/>
              <a:t>deficiency</a:t>
            </a:r>
            <a:r>
              <a:rPr lang="en"/>
              <a:t> causing one to perceive colors differently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Affects </a:t>
            </a:r>
            <a:r>
              <a:rPr lang="en"/>
              <a:t>1 in 12 men and 1 in 200 women in the world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Three main types of color blindness you can test for: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Deuteranopia (common)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Protanopia (rare)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Tritanopia (very rare)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Simulation tools are available online: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 u="sng">
                <a:solidFill>
                  <a:schemeClr val="hlink"/>
                </a:solidFill>
                <a:hlinkClick r:id="rId3"/>
              </a:rPr>
              <a:t>Color Oracle</a:t>
            </a:r>
            <a:r>
              <a:rPr lang="en"/>
              <a:t> (download)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 u="sng">
                <a:solidFill>
                  <a:schemeClr val="hlink"/>
                </a:solidFill>
                <a:hlinkClick r:id="rId4"/>
              </a:rPr>
              <a:t>Sim Daltonism</a:t>
            </a:r>
            <a:r>
              <a:rPr lang="en"/>
              <a:t> (download)</a:t>
            </a:r>
          </a:p>
        </p:txBody>
      </p:sp>
      <p:sp>
        <p:nvSpPr>
          <p:cNvPr id="204" name="Shape 204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Accessibility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Screen readers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Allows blind or visually-impaired people to read text on CPU screens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Currently, it’s impossible to determine how many people with screen readers are using your site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Screen readers interact with browsers and aren’t User Agents, like mobile phones or tablets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Close your eyes and use a screen reader emulator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 u="sng">
                <a:solidFill>
                  <a:schemeClr val="hlink"/>
                </a:solidFill>
                <a:hlinkClick r:id="rId3"/>
              </a:rPr>
              <a:t>NVDA</a:t>
            </a:r>
            <a:r>
              <a:rPr lang="en"/>
              <a:t> for Windows and </a:t>
            </a:r>
            <a:r>
              <a:rPr lang="en" u="sng">
                <a:solidFill>
                  <a:schemeClr val="hlink"/>
                </a:solidFill>
                <a:hlinkClick r:id="rId4"/>
              </a:rPr>
              <a:t>VoiceOver</a:t>
            </a:r>
            <a:r>
              <a:rPr lang="en"/>
              <a:t> for Mac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Not many tools online, unfortunately: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 u="sng">
                <a:solidFill>
                  <a:schemeClr val="hlink"/>
                </a:solidFill>
                <a:hlinkClick r:id="rId5"/>
              </a:rPr>
              <a:t>Fangs Firefox extension</a:t>
            </a:r>
          </a:p>
        </p:txBody>
      </p:sp>
      <p:sp>
        <p:nvSpPr>
          <p:cNvPr id="210" name="Shape 210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Accessibility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Creating a bar chart</a:t>
            </a:r>
          </a:p>
        </p:txBody>
      </p:sp>
      <p:sp>
        <p:nvSpPr>
          <p:cNvPr id="216" name="Shape 216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Fastest growing cities in Texas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http://demographics.texas.gov/Data/TPEPP/Estimates/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Total Population By Place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Download the data (csv)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Filter for places with population more than 100,00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Sort by percent change from 2010 to 2016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Copy the top 10 and paste into a Google spreadsheet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Highlight the data and then click Insert &gt; Chart…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Create and style the bar chart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Creating a line chart</a:t>
            </a:r>
          </a:p>
        </p:txBody>
      </p:sp>
      <p:sp>
        <p:nvSpPr>
          <p:cNvPr id="222" name="Shape 222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Char char="●"/>
            </a:pPr>
            <a:r>
              <a:rPr lang="en"/>
              <a:t>Births v. deaths in Texas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http://soupfin.tdh.state.tx.us/</a:t>
            </a:r>
          </a:p>
          <a:p>
            <a: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■"/>
            </a:pPr>
            <a:r>
              <a:rPr lang="en"/>
              <a:t>Select Birth &gt; Birth Data (2005-2014) &gt; Select all the years and then hit submit</a:t>
            </a:r>
          </a:p>
          <a:p>
            <a: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Copy and paste into Google Doc and clean up</a:t>
            </a:r>
          </a:p>
          <a:p>
            <a: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■"/>
            </a:pPr>
            <a:r>
              <a:rPr lang="en"/>
              <a:t>Go back and select Death &gt; Death Tables (1999 - 2014) &gt; Select 2005 through 2014 and hit submit</a:t>
            </a:r>
          </a:p>
          <a:p>
            <a: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Copy and paste into the same Google Doc</a:t>
            </a:r>
          </a:p>
          <a:p>
            <a: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/>
              <a:t>Create a column for “births”</a:t>
            </a:r>
          </a:p>
          <a:p>
            <a: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/>
              <a:t>Create a column for “deaths”</a:t>
            </a:r>
          </a:p>
          <a:p>
            <a:pPr indent="-228600" lvl="3" marL="1828800" rtl="0">
              <a:spcBef>
                <a:spcPts val="0"/>
              </a:spcBef>
              <a:buChar char="●"/>
            </a:pPr>
            <a:r>
              <a:rPr lang="en"/>
              <a:t>Highlight the data and then click Insert &gt; Chart…</a:t>
            </a:r>
          </a:p>
          <a:p>
            <a:pPr indent="-228600" lvl="3" marL="1828800" rtl="0">
              <a:spcBef>
                <a:spcPts val="0"/>
              </a:spcBef>
              <a:buChar char="●"/>
            </a:pPr>
            <a:r>
              <a:rPr lang="en"/>
              <a:t>Create and style the line chart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Creating a pie chart</a:t>
            </a:r>
          </a:p>
        </p:txBody>
      </p:sp>
      <p:sp>
        <p:nvSpPr>
          <p:cNvPr id="228" name="Shape 228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Racial breakdown of Texas	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 u="sng">
                <a:solidFill>
                  <a:schemeClr val="accent5"/>
                </a:solidFill>
                <a:hlinkClick r:id="rId3"/>
              </a:rPr>
              <a:t>http://demographics.texas.gov/Data/TPEPP/Estimates/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Age, Sex, and Race/Ethnicity for State and Counties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Download the data (csv)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Remove all columns except: County, Anglo Total, Black Total, Other Total, Hispanic Total</a:t>
            </a:r>
          </a:p>
          <a:p>
            <a: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■"/>
            </a:pPr>
            <a:r>
              <a:rPr lang="en"/>
              <a:t>Copy first two rows and paste into Google spreadsheet</a:t>
            </a:r>
          </a:p>
          <a:p>
            <a: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■"/>
            </a:pPr>
            <a:r>
              <a:rPr lang="en"/>
              <a:t>Rename columns</a:t>
            </a:r>
          </a:p>
          <a:p>
            <a: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County &gt; state,</a:t>
            </a:r>
          </a:p>
          <a:p>
            <a: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Remove the word “Total” from all columns </a:t>
            </a:r>
          </a:p>
          <a:p>
            <a: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■"/>
            </a:pPr>
            <a:r>
              <a:rPr lang="en"/>
              <a:t>Rename “STATE OF TEXAS” to Texas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Highlight the data and then click Insert &gt; Chart…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Create and style the chart	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Creating a map</a:t>
            </a:r>
          </a:p>
        </p:txBody>
      </p:sp>
      <p:sp>
        <p:nvSpPr>
          <p:cNvPr id="234" name="Shape 234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Rural populations in the U.S.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https://www.census.gov/geo/reference/ua/urban-rural-2010.html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Lists of Population, Land Area, and Percent Urban and Rural in 2010 and Changes from 2000 to 2010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Percent urban and rural in 2010 by state &gt; XLS</a:t>
            </a:r>
          </a:p>
          <a:p>
            <a:pPr indent="-228600" lvl="3" marL="1828800" rtl="0">
              <a:spcBef>
                <a:spcPts val="0"/>
              </a:spcBef>
              <a:buChar char="●"/>
            </a:pPr>
            <a:r>
              <a:rPr lang="en"/>
              <a:t>Remove all columns except STATENAME and POPPCT_RURAL</a:t>
            </a:r>
          </a:p>
          <a:p>
            <a:pPr indent="-228600" lvl="3" marL="1828800" rtl="0">
              <a:spcBef>
                <a:spcPts val="0"/>
              </a:spcBef>
              <a:buChar char="●"/>
            </a:pPr>
            <a:r>
              <a:rPr lang="en"/>
              <a:t>Paste into Google spreadsheet, highlight and data and insert a chart</a:t>
            </a:r>
          </a:p>
          <a:p>
            <a:pPr indent="-228600" lvl="3" marL="1828800" rtl="0">
              <a:spcBef>
                <a:spcPts val="0"/>
              </a:spcBef>
              <a:buChar char="●"/>
            </a:pPr>
            <a:r>
              <a:rPr lang="en"/>
              <a:t>Select map</a:t>
            </a:r>
          </a:p>
          <a:p>
            <a:pPr indent="-228600" lvl="3" marL="1828800" rtl="0">
              <a:spcBef>
                <a:spcPts val="0"/>
              </a:spcBef>
              <a:buChar char="●"/>
            </a:pPr>
            <a:r>
              <a:rPr lang="en"/>
              <a:t>Change colors so min is a light blue and max is dark blue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Coding</a:t>
            </a:r>
          </a:p>
        </p:txBody>
      </p:sp>
      <p:sp>
        <p:nvSpPr>
          <p:cNvPr id="240" name="Shape 240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Charts: </a:t>
            </a:r>
            <a:r>
              <a:rPr lang="en"/>
              <a:t>Simpler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HTML and CSS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Javascript (check out </a:t>
            </a:r>
            <a:r>
              <a:rPr lang="en" u="sng">
                <a:solidFill>
                  <a:schemeClr val="hlink"/>
                </a:solidFill>
                <a:hlinkClick r:id="rId3"/>
              </a:rPr>
              <a:t>my walkthrough</a:t>
            </a:r>
            <a:r>
              <a:rPr lang="en"/>
              <a:t>)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 u="sng">
                <a:solidFill>
                  <a:schemeClr val="hlink"/>
                </a:solidFill>
                <a:hlinkClick r:id="rId4"/>
              </a:rPr>
              <a:t>Datawrapper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 u="sng">
                <a:solidFill>
                  <a:schemeClr val="hlink"/>
                </a:solidFill>
                <a:hlinkClick r:id="rId5"/>
              </a:rPr>
              <a:t>Highcharts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 u="sng">
                <a:solidFill>
                  <a:schemeClr val="hlink"/>
                </a:solidFill>
                <a:hlinkClick r:id="rId6"/>
              </a:rPr>
              <a:t>Google Charts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Charts: More complicated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 u="sng">
                <a:solidFill>
                  <a:schemeClr val="hlink"/>
                </a:solidFill>
                <a:hlinkClick r:id="rId7"/>
              </a:rPr>
              <a:t>D3.js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Maps: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 u="sng">
                <a:solidFill>
                  <a:schemeClr val="hlink"/>
                </a:solidFill>
                <a:hlinkClick r:id="rId8"/>
              </a:rPr>
              <a:t>Leaflet.js</a:t>
            </a:r>
            <a:r>
              <a:rPr lang="en"/>
              <a:t> (check out </a:t>
            </a:r>
            <a:r>
              <a:rPr lang="en" u="sng">
                <a:solidFill>
                  <a:schemeClr val="hlink"/>
                </a:solidFill>
                <a:hlinkClick r:id="rId9"/>
              </a:rPr>
              <a:t>my walkthrough</a:t>
            </a:r>
            <a:r>
              <a:rPr lang="en"/>
              <a:t>)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 u="sng">
                <a:solidFill>
                  <a:schemeClr val="hlink"/>
                </a:solidFill>
                <a:hlinkClick r:id="rId10"/>
              </a:rPr>
              <a:t>Mapbox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Questions?	</a:t>
            </a:r>
          </a:p>
        </p:txBody>
      </p:sp>
      <p:sp>
        <p:nvSpPr>
          <p:cNvPr id="246" name="Shape 246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Chris Essig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cessig@texastribune.org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@CEssig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Basic chart type: Bar</a:t>
            </a:r>
          </a:p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Used to compare quantities of data: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bar-chart.png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862" y="1870905"/>
            <a:ext cx="4886271" cy="306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Basic chart type: Line</a:t>
            </a:r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Used to show time-series data: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line-chart.png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74" y="1850230"/>
            <a:ext cx="4021596" cy="306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Basic chart type: Pie</a:t>
            </a:r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Used to compare fractions of 100%: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hildren-poverty.png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4350" y="1896580"/>
            <a:ext cx="4795307" cy="306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Basic chart type: Map</a:t>
            </a:r>
          </a:p>
        </p:txBody>
      </p:sp>
      <p:sp>
        <p:nvSpPr>
          <p:cNvPr id="101" name="Shape 101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Used when geography is important. Many types of maps: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eat-map.jpg"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075" y="1828555"/>
            <a:ext cx="4539779" cy="3064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loropleth-map.png"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150" y="1828555"/>
            <a:ext cx="4107961" cy="306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Basic chart type: Scatter plot</a:t>
            </a:r>
          </a:p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Used to compare two variables and see if there’s a correlation: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atter-chart.png"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0200" y="1926430"/>
            <a:ext cx="4263610" cy="306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Basic chart type: Histogram</a:t>
            </a:r>
          </a:p>
        </p:txBody>
      </p:sp>
      <p:sp>
        <p:nvSpPr>
          <p:cNvPr id="116" name="Shape 116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Used to show concentrations. Each bar’s length is equal to the frequency of a variable: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istogram.png"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287" y="2122325"/>
            <a:ext cx="5272575" cy="28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ctrTitle"/>
          </p:nvPr>
        </p:nvSpPr>
        <p:spPr>
          <a:xfrm>
            <a:off x="390525" y="2344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terminology</a:t>
            </a:r>
          </a:p>
        </p:txBody>
      </p:sp>
      <p:sp>
        <p:nvSpPr>
          <p:cNvPr id="123" name="Shape 123"/>
          <p:cNvSpPr txBox="1"/>
          <p:nvPr>
            <p:ph idx="1" type="subTitle"/>
          </p:nvPr>
        </p:nvSpPr>
        <p:spPr>
          <a:xfrm>
            <a:off x="460950" y="1341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Infographics: Tries to make a point visually with data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"/>
              <a:t>Examples: </a:t>
            </a:r>
            <a:r>
              <a:rPr lang="en" u="sng">
                <a:solidFill>
                  <a:schemeClr val="hlink"/>
                </a:solidFill>
                <a:hlinkClick r:id="rId3"/>
              </a:rPr>
              <a:t>bar charts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4"/>
              </a:rPr>
              <a:t>line charts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5"/>
              </a:rPr>
              <a:t>maps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Data visualizations: Allows the readers to explore the data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"/>
              <a:t>Examples: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6"/>
              </a:rPr>
              <a:t>Low-income explorer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7"/>
              </a:rPr>
              <a:t>basketball line charts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News apps: Displays data over multiple pages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"/>
              <a:t>Examples: </a:t>
            </a:r>
            <a:r>
              <a:rPr lang="en" u="sng">
                <a:solidFill>
                  <a:schemeClr val="hlink"/>
                </a:solidFill>
                <a:hlinkClick r:id="rId8"/>
              </a:rPr>
              <a:t>College sports funding app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9"/>
              </a:rPr>
              <a:t>Doctors payments app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"/>
              <a:t>Some </a:t>
            </a:r>
            <a:r>
              <a:rPr lang="en" u="sng">
                <a:solidFill>
                  <a:schemeClr val="hlink"/>
                </a:solidFill>
                <a:hlinkClick r:id="rId10"/>
              </a:rPr>
              <a:t>apps</a:t>
            </a:r>
            <a:r>
              <a:rPr lang="en"/>
              <a:t> behave like multiple pages but are actually one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Visuals: Umbrella term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"/>
              <a:t>We use at the Texas Tribune to describe all things visual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