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jpg" ContentType="image/jpg"/>
  <Override PartName="/ppt/slides/slide2.xml" ContentType="application/vnd.openxmlformats-officedocument.presentationml.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12192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p:txBody>
      </p:sp>
      <p:sp>
        <p:nvSpPr>
          <p:cNvPr id="3" name="Holder 3"/>
          <p:cNvSpPr>
            <a:spLocks noGrp="1"/>
          </p:cNvSpPr>
          <p:nvPr>
            <p:ph type="body" idx="1"/>
          </p:nvPr>
        </p:nvSpPr>
        <p:spPr/>
        <p:txBody>
          <a:bodyPr lIns="0" tIns="0" rIns="0" bIns="0"/>
          <a:lstStyle>
            <a:lvl1pPr>
              <a:defRPr sz="2000" b="0" i="0">
                <a:solidFill>
                  <a:srgbClr val="BFBFBF"/>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6126" y="1802212"/>
            <a:ext cx="9599747" cy="325119"/>
          </a:xfrm>
          <a:prstGeom prst="rect">
            <a:avLst/>
          </a:prstGeom>
        </p:spPr>
        <p:txBody>
          <a:bodyPr wrap="square" lIns="0" tIns="0" rIns="0" bIns="0">
            <a:spAutoFit/>
          </a:bodyPr>
          <a:lstStyle>
            <a:lvl1pPr>
              <a:defRPr sz="2000" b="1" i="0">
                <a:solidFill>
                  <a:schemeClr val="tx1"/>
                </a:solidFill>
                <a:latin typeface="Arial"/>
                <a:cs typeface="Arial"/>
              </a:defRPr>
            </a:lvl1pPr>
          </a:lstStyle>
          <a:p/>
        </p:txBody>
      </p:sp>
      <p:sp>
        <p:nvSpPr>
          <p:cNvPr id="3" name="Holder 3"/>
          <p:cNvSpPr>
            <a:spLocks noGrp="1"/>
          </p:cNvSpPr>
          <p:nvPr>
            <p:ph type="body" idx="1"/>
          </p:nvPr>
        </p:nvSpPr>
        <p:spPr>
          <a:xfrm>
            <a:off x="980348" y="2505988"/>
            <a:ext cx="10231302" cy="2755265"/>
          </a:xfrm>
          <a:prstGeom prst="rect">
            <a:avLst/>
          </a:prstGeom>
        </p:spPr>
        <p:txBody>
          <a:bodyPr wrap="square" lIns="0" tIns="0" rIns="0" bIns="0">
            <a:spAutoFit/>
          </a:bodyPr>
          <a:lstStyle>
            <a:lvl1pPr>
              <a:defRPr sz="2000" b="0" i="0">
                <a:solidFill>
                  <a:srgbClr val="BFBFBF"/>
                </a:solidFill>
                <a:latin typeface="Arial"/>
                <a:cs typeface="Arial"/>
              </a:defRPr>
            </a:lvl1pPr>
          </a:lstStyle>
          <a:p/>
        </p:txBody>
      </p:sp>
      <p:sp>
        <p:nvSpPr>
          <p:cNvPr id="4" name="Holder 4"/>
          <p:cNvSpPr>
            <a:spLocks noGrp="1"/>
          </p:cNvSpPr>
          <p:nvPr>
            <p:ph type="ftr" idx="5" sz="quarter"/>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572" y="1504847"/>
            <a:ext cx="10377170" cy="3453765"/>
          </a:xfrm>
          <a:prstGeom prst="rect">
            <a:avLst/>
          </a:prstGeom>
        </p:spPr>
        <p:txBody>
          <a:bodyPr wrap="square" lIns="0" tIns="0" rIns="0" bIns="0" rtlCol="0" vert="horz">
            <a:spAutoFit/>
          </a:bodyPr>
          <a:lstStyle/>
          <a:p>
            <a:pPr marL="12700">
              <a:lnSpc>
                <a:spcPct val="100000"/>
              </a:lnSpc>
            </a:pPr>
            <a:r>
              <a:rPr dirty="0" sz="2000" spc="-5" b="1">
                <a:latin typeface="Arial"/>
                <a:cs typeface="Arial"/>
              </a:rPr>
              <a:t>Establishing </a:t>
            </a:r>
            <a:r>
              <a:rPr dirty="0" sz="2000" b="1">
                <a:latin typeface="Arial"/>
                <a:cs typeface="Arial"/>
              </a:rPr>
              <a:t>a </a:t>
            </a:r>
            <a:r>
              <a:rPr dirty="0" sz="2000" spc="-5" b="1">
                <a:latin typeface="Arial"/>
                <a:cs typeface="Arial"/>
              </a:rPr>
              <a:t>Historical Model for Suburban Growth in San Antonio, </a:t>
            </a:r>
            <a:r>
              <a:rPr dirty="0" sz="2000" spc="-35" b="1">
                <a:latin typeface="Arial"/>
                <a:cs typeface="Arial"/>
              </a:rPr>
              <a:t>Texas</a:t>
            </a:r>
            <a:r>
              <a:rPr dirty="0" sz="2000" spc="-60" b="1">
                <a:latin typeface="Arial"/>
                <a:cs typeface="Arial"/>
              </a:rPr>
              <a:t> </a:t>
            </a:r>
            <a:r>
              <a:rPr dirty="0" sz="2000" spc="-5" b="1">
                <a:latin typeface="Arial"/>
                <a:cs typeface="Arial"/>
              </a:rPr>
              <a:t>1890-2010</a:t>
            </a:r>
            <a:endParaRPr sz="2000">
              <a:latin typeface="Arial"/>
              <a:cs typeface="Arial"/>
            </a:endParaRPr>
          </a:p>
          <a:p>
            <a:pPr>
              <a:lnSpc>
                <a:spcPct val="100000"/>
              </a:lnSpc>
              <a:spcBef>
                <a:spcPts val="5"/>
              </a:spcBef>
            </a:pPr>
            <a:endParaRPr sz="2200">
              <a:latin typeface="Times New Roman"/>
              <a:cs typeface="Times New Roman"/>
            </a:endParaRPr>
          </a:p>
          <a:p>
            <a:pPr marL="12700" marR="5281930">
              <a:lnSpc>
                <a:spcPct val="115199"/>
              </a:lnSpc>
            </a:pPr>
            <a:r>
              <a:rPr dirty="0" sz="2000" spc="-5" i="1">
                <a:latin typeface="Arial"/>
                <a:cs typeface="Arial"/>
              </a:rPr>
              <a:t>Ian Caine, University of </a:t>
            </a:r>
            <a:r>
              <a:rPr dirty="0" sz="2000" spc="-50" i="1">
                <a:latin typeface="Arial"/>
                <a:cs typeface="Arial"/>
              </a:rPr>
              <a:t>Texas </a:t>
            </a:r>
            <a:r>
              <a:rPr dirty="0" sz="2000" spc="-5" i="1">
                <a:latin typeface="Arial"/>
                <a:cs typeface="Arial"/>
              </a:rPr>
              <a:t>at San Antonio  </a:t>
            </a:r>
            <a:r>
              <a:rPr dirty="0" sz="2000" spc="-5" i="1">
                <a:latin typeface="Arial"/>
                <a:cs typeface="Arial"/>
              </a:rPr>
              <a:t>Assistant Professor of</a:t>
            </a:r>
            <a:r>
              <a:rPr dirty="0" sz="2000" spc="-175" i="1">
                <a:latin typeface="Arial"/>
                <a:cs typeface="Arial"/>
              </a:rPr>
              <a:t> </a:t>
            </a:r>
            <a:r>
              <a:rPr dirty="0" sz="2000" spc="-5" i="1">
                <a:latin typeface="Arial"/>
                <a:cs typeface="Arial"/>
              </a:rPr>
              <a:t>Architecture</a:t>
            </a:r>
            <a:endParaRPr sz="2000">
              <a:latin typeface="Arial"/>
              <a:cs typeface="Arial"/>
            </a:endParaRPr>
          </a:p>
          <a:p>
            <a:pPr>
              <a:lnSpc>
                <a:spcPct val="100000"/>
              </a:lnSpc>
              <a:spcBef>
                <a:spcPts val="30"/>
              </a:spcBef>
            </a:pPr>
            <a:endParaRPr sz="2350">
              <a:latin typeface="Times New Roman"/>
              <a:cs typeface="Times New Roman"/>
            </a:endParaRPr>
          </a:p>
          <a:p>
            <a:pPr marL="12700" marR="3950335" indent="-635">
              <a:lnSpc>
                <a:spcPct val="115300"/>
              </a:lnSpc>
            </a:pPr>
            <a:r>
              <a:rPr dirty="0" sz="2000" spc="-5" i="1">
                <a:latin typeface="Arial"/>
                <a:cs typeface="Arial"/>
              </a:rPr>
              <a:t>Rebecca </a:t>
            </a:r>
            <a:r>
              <a:rPr dirty="0" sz="2000" spc="-30" i="1">
                <a:latin typeface="Arial"/>
                <a:cs typeface="Arial"/>
              </a:rPr>
              <a:t>Walter, </a:t>
            </a:r>
            <a:r>
              <a:rPr dirty="0" sz="2000" i="1">
                <a:latin typeface="Arial"/>
                <a:cs typeface="Arial"/>
              </a:rPr>
              <a:t>PhD, </a:t>
            </a:r>
            <a:r>
              <a:rPr dirty="0" sz="2000" spc="-5" i="1">
                <a:latin typeface="Arial"/>
                <a:cs typeface="Arial"/>
              </a:rPr>
              <a:t>University of </a:t>
            </a:r>
            <a:r>
              <a:rPr dirty="0" sz="2000" spc="-50" i="1">
                <a:latin typeface="Arial"/>
                <a:cs typeface="Arial"/>
              </a:rPr>
              <a:t>Texas </a:t>
            </a:r>
            <a:r>
              <a:rPr dirty="0" sz="2000" spc="-5" i="1">
                <a:latin typeface="Arial"/>
                <a:cs typeface="Arial"/>
              </a:rPr>
              <a:t>at San Antonio  </a:t>
            </a:r>
            <a:r>
              <a:rPr dirty="0" sz="2000" spc="-5" i="1">
                <a:latin typeface="Arial"/>
                <a:cs typeface="Arial"/>
              </a:rPr>
              <a:t>Assistant Professor of Urban and Regional</a:t>
            </a:r>
            <a:r>
              <a:rPr dirty="0" sz="2000" spc="-15" i="1">
                <a:latin typeface="Arial"/>
                <a:cs typeface="Arial"/>
              </a:rPr>
              <a:t> </a:t>
            </a:r>
            <a:r>
              <a:rPr dirty="0" sz="2000" spc="-5" i="1">
                <a:latin typeface="Arial"/>
                <a:cs typeface="Arial"/>
              </a:rPr>
              <a:t>Planning</a:t>
            </a:r>
            <a:endParaRPr sz="2000">
              <a:latin typeface="Arial"/>
              <a:cs typeface="Arial"/>
            </a:endParaRPr>
          </a:p>
          <a:p>
            <a:pPr>
              <a:lnSpc>
                <a:spcPct val="100000"/>
              </a:lnSpc>
              <a:spcBef>
                <a:spcPts val="25"/>
              </a:spcBef>
            </a:pPr>
            <a:endParaRPr sz="2700">
              <a:latin typeface="Times New Roman"/>
              <a:cs typeface="Times New Roman"/>
            </a:endParaRPr>
          </a:p>
          <a:p>
            <a:pPr marL="12700">
              <a:lnSpc>
                <a:spcPct val="100000"/>
              </a:lnSpc>
              <a:spcBef>
                <a:spcPts val="5"/>
              </a:spcBef>
            </a:pPr>
            <a:r>
              <a:rPr dirty="0" sz="2000" spc="-5" i="1">
                <a:latin typeface="Arial"/>
                <a:cs typeface="Arial"/>
              </a:rPr>
              <a:t>Nathan Foote, Rutgers</a:t>
            </a:r>
            <a:r>
              <a:rPr dirty="0" sz="2000" spc="-50" i="1">
                <a:latin typeface="Arial"/>
                <a:cs typeface="Arial"/>
              </a:rPr>
              <a:t> </a:t>
            </a:r>
            <a:r>
              <a:rPr dirty="0" sz="2000" spc="-5" i="1">
                <a:latin typeface="Arial"/>
                <a:cs typeface="Arial"/>
              </a:rPr>
              <a:t>University</a:t>
            </a:r>
            <a:endParaRPr sz="2000">
              <a:latin typeface="Arial"/>
              <a:cs typeface="Arial"/>
            </a:endParaRPr>
          </a:p>
          <a:p>
            <a:pPr marL="12700">
              <a:lnSpc>
                <a:spcPct val="100000"/>
              </a:lnSpc>
              <a:spcBef>
                <a:spcPts val="365"/>
              </a:spcBef>
            </a:pPr>
            <a:r>
              <a:rPr dirty="0" sz="2000" spc="-5" i="1">
                <a:latin typeface="Arial"/>
                <a:cs typeface="Arial"/>
              </a:rPr>
              <a:t>Bloustein </a:t>
            </a:r>
            <a:r>
              <a:rPr dirty="0" sz="2000" i="1">
                <a:latin typeface="Arial"/>
                <a:cs typeface="Arial"/>
              </a:rPr>
              <a:t>School </a:t>
            </a:r>
            <a:r>
              <a:rPr dirty="0" sz="2000" spc="-5" i="1">
                <a:latin typeface="Arial"/>
                <a:cs typeface="Arial"/>
              </a:rPr>
              <a:t>of Planning and </a:t>
            </a:r>
            <a:r>
              <a:rPr dirty="0" sz="2000" i="1">
                <a:latin typeface="Arial"/>
                <a:cs typeface="Arial"/>
              </a:rPr>
              <a:t>Public</a:t>
            </a:r>
            <a:r>
              <a:rPr dirty="0" sz="2000" spc="-65" i="1">
                <a:latin typeface="Arial"/>
                <a:cs typeface="Arial"/>
              </a:rPr>
              <a:t> </a:t>
            </a:r>
            <a:r>
              <a:rPr dirty="0" sz="2000" i="1">
                <a:latin typeface="Arial"/>
                <a:cs typeface="Arial"/>
              </a:rPr>
              <a:t>Policy</a:t>
            </a:r>
            <a:endParaRPr sz="2000">
              <a:latin typeface="Arial"/>
              <a:cs typeface="Arial"/>
            </a:endParaRPr>
          </a:p>
        </p:txBody>
      </p:sp>
      <p:sp>
        <p:nvSpPr>
          <p:cNvPr id="3" name="object 3"/>
          <p:cNvSpPr/>
          <p:nvPr/>
        </p:nvSpPr>
        <p:spPr>
          <a:xfrm>
            <a:off x="990549" y="5407113"/>
            <a:ext cx="3047994" cy="101599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826" y="1887942"/>
            <a:ext cx="9139555" cy="325120"/>
          </a:xfrm>
          <a:prstGeom prst="rect"/>
        </p:spPr>
        <p:txBody>
          <a:bodyPr wrap="square" lIns="0" tIns="0" rIns="0" bIns="0" rtlCol="0" vert="horz">
            <a:spAutoFit/>
          </a:bodyPr>
          <a:lstStyle/>
          <a:p>
            <a:pPr marL="12700">
              <a:lnSpc>
                <a:spcPct val="100000"/>
              </a:lnSpc>
            </a:pPr>
            <a:r>
              <a:rPr dirty="0"/>
              <a:t>New </a:t>
            </a:r>
            <a:r>
              <a:rPr dirty="0" spc="-5"/>
              <a:t>Suburbanism accepts inherent form </a:t>
            </a:r>
            <a:r>
              <a:rPr dirty="0"/>
              <a:t>and </a:t>
            </a:r>
            <a:r>
              <a:rPr dirty="0" spc="-5"/>
              <a:t>logic </a:t>
            </a:r>
            <a:r>
              <a:rPr dirty="0"/>
              <a:t>of </a:t>
            </a:r>
            <a:r>
              <a:rPr dirty="0" spc="-5"/>
              <a:t>suburban</a:t>
            </a:r>
            <a:r>
              <a:rPr dirty="0" spc="-20"/>
              <a:t> </a:t>
            </a:r>
            <a:r>
              <a:rPr dirty="0" spc="-5"/>
              <a:t>landscapes</a:t>
            </a:r>
          </a:p>
        </p:txBody>
      </p:sp>
      <p:sp>
        <p:nvSpPr>
          <p:cNvPr id="3" name="object 3"/>
          <p:cNvSpPr txBox="1"/>
          <p:nvPr/>
        </p:nvSpPr>
        <p:spPr>
          <a:xfrm>
            <a:off x="1181826" y="2802342"/>
            <a:ext cx="2832735" cy="2153920"/>
          </a:xfrm>
          <a:prstGeom prst="rect">
            <a:avLst/>
          </a:prstGeom>
        </p:spPr>
        <p:txBody>
          <a:bodyPr wrap="square" lIns="0" tIns="0" rIns="0" bIns="0" rtlCol="0" vert="horz">
            <a:spAutoFit/>
          </a:bodyPr>
          <a:lstStyle/>
          <a:p>
            <a:pPr marL="12700">
              <a:lnSpc>
                <a:spcPct val="100000"/>
              </a:lnSpc>
            </a:pPr>
            <a:r>
              <a:rPr dirty="0" sz="2000" spc="-5">
                <a:latin typeface="Arial"/>
                <a:cs typeface="Arial"/>
              </a:rPr>
              <a:t>Robert Bruegman</a:t>
            </a:r>
            <a:r>
              <a:rPr dirty="0" sz="2000" spc="-60">
                <a:latin typeface="Arial"/>
                <a:cs typeface="Arial"/>
              </a:rPr>
              <a:t> </a:t>
            </a:r>
            <a:r>
              <a:rPr dirty="0" sz="2000" spc="-5">
                <a:latin typeface="Arial"/>
                <a:cs typeface="Arial"/>
              </a:rPr>
              <a:t>(2005)</a:t>
            </a:r>
            <a:endParaRPr sz="2000">
              <a:latin typeface="Arial"/>
              <a:cs typeface="Arial"/>
            </a:endParaRPr>
          </a:p>
          <a:p>
            <a:pPr marL="12700" marR="314960">
              <a:lnSpc>
                <a:spcPct val="300000"/>
              </a:lnSpc>
            </a:pPr>
            <a:r>
              <a:rPr dirty="0" sz="2000">
                <a:latin typeface="Arial"/>
                <a:cs typeface="Arial"/>
              </a:rPr>
              <a:t>Joel </a:t>
            </a:r>
            <a:r>
              <a:rPr dirty="0" sz="2000" spc="-5">
                <a:latin typeface="Arial"/>
                <a:cs typeface="Arial"/>
              </a:rPr>
              <a:t>Kotkin (2005)  Judith </a:t>
            </a:r>
            <a:r>
              <a:rPr dirty="0" sz="2000">
                <a:latin typeface="Arial"/>
                <a:cs typeface="Arial"/>
              </a:rPr>
              <a:t>De Jong</a:t>
            </a:r>
            <a:r>
              <a:rPr dirty="0" sz="2000" spc="-90">
                <a:latin typeface="Arial"/>
                <a:cs typeface="Arial"/>
              </a:rPr>
              <a:t> </a:t>
            </a:r>
            <a:r>
              <a:rPr dirty="0" sz="2000" spc="-5">
                <a:latin typeface="Arial"/>
                <a:cs typeface="Arial"/>
              </a:rPr>
              <a:t>(2014)</a:t>
            </a:r>
            <a:endParaRPr sz="2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6126" y="1802212"/>
            <a:ext cx="9579610" cy="325120"/>
          </a:xfrm>
          <a:prstGeom prst="rect"/>
        </p:spPr>
        <p:txBody>
          <a:bodyPr wrap="square" lIns="0" tIns="0" rIns="0" bIns="0" rtlCol="0" vert="horz">
            <a:spAutoFit/>
          </a:bodyPr>
          <a:lstStyle/>
          <a:p>
            <a:pPr marL="12700">
              <a:lnSpc>
                <a:spcPct val="100000"/>
              </a:lnSpc>
            </a:pPr>
            <a:r>
              <a:rPr dirty="0"/>
              <a:t>New </a:t>
            </a:r>
            <a:r>
              <a:rPr dirty="0" spc="-5"/>
              <a:t>Suburbanism might help </a:t>
            </a:r>
            <a:r>
              <a:rPr dirty="0"/>
              <a:t>San </a:t>
            </a:r>
            <a:r>
              <a:rPr dirty="0" spc="-5"/>
              <a:t>Antonio confront population </a:t>
            </a:r>
            <a:r>
              <a:rPr dirty="0"/>
              <a:t>boom </a:t>
            </a:r>
            <a:r>
              <a:rPr dirty="0" spc="-5"/>
              <a:t>in </a:t>
            </a:r>
            <a:r>
              <a:rPr dirty="0"/>
              <a:t>3</a:t>
            </a:r>
            <a:r>
              <a:rPr dirty="0" spc="-105"/>
              <a:t> </a:t>
            </a:r>
            <a:r>
              <a:rPr dirty="0" spc="-5"/>
              <a:t>ways</a:t>
            </a:r>
          </a:p>
        </p:txBody>
      </p:sp>
      <p:sp>
        <p:nvSpPr>
          <p:cNvPr id="3" name="object 3"/>
          <p:cNvSpPr txBox="1"/>
          <p:nvPr/>
        </p:nvSpPr>
        <p:spPr>
          <a:xfrm>
            <a:off x="1296126" y="2716612"/>
            <a:ext cx="8249284" cy="2153920"/>
          </a:xfrm>
          <a:prstGeom prst="rect">
            <a:avLst/>
          </a:prstGeom>
        </p:spPr>
        <p:txBody>
          <a:bodyPr wrap="square" lIns="0" tIns="0" rIns="0" bIns="0" rtlCol="0" vert="horz">
            <a:spAutoFit/>
          </a:bodyPr>
          <a:lstStyle/>
          <a:p>
            <a:pPr marL="12700">
              <a:lnSpc>
                <a:spcPct val="100000"/>
              </a:lnSpc>
            </a:pPr>
            <a:r>
              <a:rPr dirty="0" sz="2000">
                <a:latin typeface="Arial"/>
                <a:cs typeface="Arial"/>
              </a:rPr>
              <a:t>Allows </a:t>
            </a:r>
            <a:r>
              <a:rPr dirty="0" sz="2000" spc="-5">
                <a:latin typeface="Arial"/>
                <a:cs typeface="Arial"/>
              </a:rPr>
              <a:t>metropolitan area to absorb population, even </a:t>
            </a:r>
            <a:r>
              <a:rPr dirty="0" sz="2000">
                <a:latin typeface="Arial"/>
                <a:cs typeface="Arial"/>
              </a:rPr>
              <a:t>if </a:t>
            </a:r>
            <a:r>
              <a:rPr dirty="0" sz="2000" spc="-5">
                <a:latin typeface="Arial"/>
                <a:cs typeface="Arial"/>
              </a:rPr>
              <a:t>core doesn’t </a:t>
            </a:r>
            <a:r>
              <a:rPr dirty="0" sz="2000">
                <a:latin typeface="Arial"/>
                <a:cs typeface="Arial"/>
              </a:rPr>
              <a:t>fill</a:t>
            </a:r>
            <a:r>
              <a:rPr dirty="0" sz="2000" spc="-75">
                <a:latin typeface="Arial"/>
                <a:cs typeface="Arial"/>
              </a:rPr>
              <a:t> </a:t>
            </a:r>
            <a:r>
              <a:rPr dirty="0" sz="2000" spc="-5">
                <a:latin typeface="Arial"/>
                <a:cs typeface="Arial"/>
              </a:rPr>
              <a:t>out</a:t>
            </a:r>
            <a:endParaRPr sz="2000">
              <a:latin typeface="Arial"/>
              <a:cs typeface="Arial"/>
            </a:endParaRPr>
          </a:p>
          <a:p>
            <a:pPr marL="12700" marR="128905">
              <a:lnSpc>
                <a:spcPct val="300000"/>
              </a:lnSpc>
            </a:pPr>
            <a:r>
              <a:rPr dirty="0" sz="2000" spc="-5">
                <a:latin typeface="Arial"/>
                <a:cs typeface="Arial"/>
              </a:rPr>
              <a:t>Recognizes political climate </a:t>
            </a:r>
            <a:r>
              <a:rPr dirty="0" sz="2000">
                <a:latin typeface="Arial"/>
                <a:cs typeface="Arial"/>
              </a:rPr>
              <a:t>in </a:t>
            </a:r>
            <a:r>
              <a:rPr dirty="0" sz="2000" spc="-40">
                <a:latin typeface="Arial"/>
                <a:cs typeface="Arial"/>
              </a:rPr>
              <a:t>Texas, </a:t>
            </a:r>
            <a:r>
              <a:rPr dirty="0" sz="2000">
                <a:latin typeface="Arial"/>
                <a:cs typeface="Arial"/>
              </a:rPr>
              <a:t>which is </a:t>
            </a:r>
            <a:r>
              <a:rPr dirty="0" sz="2000" spc="-5">
                <a:latin typeface="Arial"/>
                <a:cs typeface="Arial"/>
              </a:rPr>
              <a:t>strongly pro-development  Focuses on inherent possibilities of suburban</a:t>
            </a:r>
            <a:r>
              <a:rPr dirty="0" sz="2000" spc="-30">
                <a:latin typeface="Arial"/>
                <a:cs typeface="Arial"/>
              </a:rPr>
              <a:t> </a:t>
            </a:r>
            <a:r>
              <a:rPr dirty="0" sz="2000">
                <a:latin typeface="Arial"/>
                <a:cs typeface="Arial"/>
              </a:rPr>
              <a:t>infill</a:t>
            </a:r>
            <a:endParaRPr sz="2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572" y="1464588"/>
            <a:ext cx="9180830" cy="3449320"/>
          </a:xfrm>
          <a:prstGeom prst="rect">
            <a:avLst/>
          </a:prstGeom>
        </p:spPr>
        <p:txBody>
          <a:bodyPr wrap="square" lIns="0" tIns="0" rIns="0" bIns="0" rtlCol="0" vert="horz">
            <a:spAutoFit/>
          </a:bodyPr>
          <a:lstStyle/>
          <a:p>
            <a:pPr marL="12700">
              <a:lnSpc>
                <a:spcPct val="100000"/>
              </a:lnSpc>
            </a:pPr>
            <a:r>
              <a:rPr dirty="0" sz="2000" spc="-5" b="1">
                <a:latin typeface="Arial"/>
                <a:cs typeface="Arial"/>
              </a:rPr>
              <a:t>Question</a:t>
            </a:r>
            <a:r>
              <a:rPr dirty="0" sz="2000" spc="-100" b="1">
                <a:latin typeface="Arial"/>
                <a:cs typeface="Arial"/>
              </a:rPr>
              <a:t> </a:t>
            </a:r>
            <a:r>
              <a:rPr dirty="0" sz="2000" b="1">
                <a:latin typeface="Arial"/>
                <a:cs typeface="Arial"/>
              </a:rPr>
              <a:t>1</a:t>
            </a:r>
            <a:endParaRPr sz="2000">
              <a:latin typeface="Arial"/>
              <a:cs typeface="Arial"/>
            </a:endParaRPr>
          </a:p>
          <a:p>
            <a:pPr>
              <a:lnSpc>
                <a:spcPct val="100000"/>
              </a:lnSpc>
              <a:spcBef>
                <a:spcPts val="20"/>
              </a:spcBef>
            </a:pPr>
            <a:endParaRPr sz="2650">
              <a:latin typeface="Times New Roman"/>
              <a:cs typeface="Times New Roman"/>
            </a:endParaRPr>
          </a:p>
          <a:p>
            <a:pPr marL="12700">
              <a:lnSpc>
                <a:spcPct val="100000"/>
              </a:lnSpc>
            </a:pPr>
            <a:r>
              <a:rPr dirty="0" sz="2000" b="1">
                <a:latin typeface="Arial"/>
                <a:cs typeface="Arial"/>
              </a:rPr>
              <a:t>How </a:t>
            </a:r>
            <a:r>
              <a:rPr dirty="0" sz="2000" spc="-5" b="1">
                <a:latin typeface="Arial"/>
                <a:cs typeface="Arial"/>
              </a:rPr>
              <a:t>did the </a:t>
            </a:r>
            <a:r>
              <a:rPr dirty="0" sz="2000" spc="-5" b="1" i="1">
                <a:latin typeface="Arial"/>
                <a:cs typeface="Arial"/>
              </a:rPr>
              <a:t>form </a:t>
            </a:r>
            <a:r>
              <a:rPr dirty="0" sz="2000" b="1">
                <a:latin typeface="Arial"/>
                <a:cs typeface="Arial"/>
              </a:rPr>
              <a:t>of </a:t>
            </a:r>
            <a:r>
              <a:rPr dirty="0" sz="2000" spc="-5" b="1">
                <a:latin typeface="Arial"/>
                <a:cs typeface="Arial"/>
              </a:rPr>
              <a:t>suburban growth shift </a:t>
            </a:r>
            <a:r>
              <a:rPr dirty="0" sz="2000" spc="-10" b="1">
                <a:latin typeface="Arial"/>
                <a:cs typeface="Arial"/>
              </a:rPr>
              <a:t>within </a:t>
            </a:r>
            <a:r>
              <a:rPr dirty="0" sz="2000" b="1">
                <a:latin typeface="Arial"/>
                <a:cs typeface="Arial"/>
              </a:rPr>
              <a:t>Bexar</a:t>
            </a:r>
            <a:r>
              <a:rPr dirty="0" sz="2000" spc="5" b="1">
                <a:latin typeface="Arial"/>
                <a:cs typeface="Arial"/>
              </a:rPr>
              <a:t> </a:t>
            </a:r>
            <a:r>
              <a:rPr dirty="0" sz="2000" spc="-5" b="1">
                <a:latin typeface="Arial"/>
                <a:cs typeface="Arial"/>
              </a:rPr>
              <a:t>County?</a:t>
            </a:r>
            <a:endParaRPr sz="2000">
              <a:latin typeface="Arial"/>
              <a:cs typeface="Arial"/>
            </a:endParaRPr>
          </a:p>
          <a:p>
            <a:pPr marL="12700">
              <a:lnSpc>
                <a:spcPct val="100000"/>
              </a:lnSpc>
              <a:spcBef>
                <a:spcPts val="330"/>
              </a:spcBef>
            </a:pPr>
            <a:r>
              <a:rPr dirty="0" sz="2000" spc="-5">
                <a:latin typeface="Arial"/>
                <a:cs typeface="Arial"/>
              </a:rPr>
              <a:t>Concentric growth </a:t>
            </a:r>
            <a:r>
              <a:rPr dirty="0" sz="2000">
                <a:latin typeface="Arial"/>
                <a:cs typeface="Arial"/>
              </a:rPr>
              <a:t>until late </a:t>
            </a:r>
            <a:r>
              <a:rPr dirty="0" sz="2000" spc="-5">
                <a:latin typeface="Arial"/>
                <a:cs typeface="Arial"/>
              </a:rPr>
              <a:t>late twentieth </a:t>
            </a:r>
            <a:r>
              <a:rPr dirty="0" sz="2000" spc="-25">
                <a:latin typeface="Arial"/>
                <a:cs typeface="Arial"/>
              </a:rPr>
              <a:t>century, </a:t>
            </a:r>
            <a:r>
              <a:rPr dirty="0" sz="2000" spc="-5">
                <a:latin typeface="Arial"/>
                <a:cs typeface="Arial"/>
              </a:rPr>
              <a:t>now polycentric</a:t>
            </a:r>
            <a:r>
              <a:rPr dirty="0" sz="2000" spc="50">
                <a:latin typeface="Arial"/>
                <a:cs typeface="Arial"/>
              </a:rPr>
              <a:t> </a:t>
            </a:r>
            <a:r>
              <a:rPr dirty="0" sz="2000" spc="-5">
                <a:latin typeface="Arial"/>
                <a:cs typeface="Arial"/>
              </a:rPr>
              <a:t>configuration</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spcBef>
                <a:spcPts val="5"/>
              </a:spcBef>
            </a:pPr>
            <a:r>
              <a:rPr dirty="0" sz="2000" spc="-5" b="1">
                <a:latin typeface="Arial"/>
                <a:cs typeface="Arial"/>
              </a:rPr>
              <a:t>Method</a:t>
            </a:r>
            <a:endParaRPr sz="2000">
              <a:latin typeface="Arial"/>
              <a:cs typeface="Arial"/>
            </a:endParaRPr>
          </a:p>
          <a:p>
            <a:pPr marL="12700">
              <a:lnSpc>
                <a:spcPct val="100000"/>
              </a:lnSpc>
              <a:spcBef>
                <a:spcPts val="330"/>
              </a:spcBef>
            </a:pPr>
            <a:r>
              <a:rPr dirty="0" sz="2000" spc="-5">
                <a:latin typeface="Arial"/>
                <a:cs typeface="Arial"/>
              </a:rPr>
              <a:t>Kernel Density </a:t>
            </a:r>
            <a:r>
              <a:rPr dirty="0" sz="2000">
                <a:latin typeface="Arial"/>
                <a:cs typeface="Arial"/>
              </a:rPr>
              <a:t>Analysis </a:t>
            </a:r>
            <a:r>
              <a:rPr dirty="0" sz="2000" spc="-5">
                <a:latin typeface="Arial"/>
                <a:cs typeface="Arial"/>
              </a:rPr>
              <a:t>classifies growth by decade, at the </a:t>
            </a:r>
            <a:r>
              <a:rPr dirty="0" sz="2000">
                <a:latin typeface="Arial"/>
                <a:cs typeface="Arial"/>
              </a:rPr>
              <a:t>scale </a:t>
            </a:r>
            <a:r>
              <a:rPr dirty="0" sz="2000" spc="-5">
                <a:latin typeface="Arial"/>
                <a:cs typeface="Arial"/>
              </a:rPr>
              <a:t>of Bexar</a:t>
            </a:r>
            <a:r>
              <a:rPr dirty="0" sz="2000" spc="-165">
                <a:latin typeface="Arial"/>
                <a:cs typeface="Arial"/>
              </a:rPr>
              <a:t> </a:t>
            </a:r>
            <a:r>
              <a:rPr dirty="0" sz="2000" spc="-5">
                <a:latin typeface="Arial"/>
                <a:cs typeface="Arial"/>
              </a:rPr>
              <a:t>County</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spc="-5" b="1">
                <a:latin typeface="Arial"/>
                <a:cs typeface="Arial"/>
              </a:rPr>
              <a:t>Precedent</a:t>
            </a:r>
            <a:endParaRPr sz="2000">
              <a:latin typeface="Arial"/>
              <a:cs typeface="Arial"/>
            </a:endParaRPr>
          </a:p>
          <a:p>
            <a:pPr marL="12700">
              <a:lnSpc>
                <a:spcPct val="100000"/>
              </a:lnSpc>
              <a:spcBef>
                <a:spcPts val="330"/>
              </a:spcBef>
            </a:pPr>
            <a:r>
              <a:rPr dirty="0" sz="2000">
                <a:latin typeface="Arial"/>
                <a:cs typeface="Arial"/>
              </a:rPr>
              <a:t>Delmelle, </a:t>
            </a:r>
            <a:r>
              <a:rPr dirty="0" sz="2000" spc="-5">
                <a:latin typeface="Arial"/>
                <a:cs typeface="Arial"/>
              </a:rPr>
              <a:t>Zhou, and </a:t>
            </a:r>
            <a:r>
              <a:rPr dirty="0" sz="2000">
                <a:latin typeface="Arial"/>
                <a:cs typeface="Arial"/>
              </a:rPr>
              <a:t>Thill</a:t>
            </a:r>
            <a:r>
              <a:rPr dirty="0" sz="2000" spc="-130">
                <a:latin typeface="Arial"/>
                <a:cs typeface="Arial"/>
              </a:rPr>
              <a:t> </a:t>
            </a:r>
            <a:r>
              <a:rPr dirty="0" sz="2000" spc="-5">
                <a:latin typeface="Arial"/>
                <a:cs typeface="Arial"/>
              </a:rPr>
              <a:t>(2014)</a:t>
            </a:r>
            <a:endParaRPr sz="2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8149" y="6555708"/>
            <a:ext cx="7071359" cy="262890"/>
          </a:xfrm>
          <a:prstGeom prst="rect">
            <a:avLst/>
          </a:prstGeom>
        </p:spPr>
        <p:txBody>
          <a:bodyPr wrap="square" lIns="0" tIns="0" rIns="0" bIns="0" rtlCol="0" vert="horz">
            <a:spAutoFit/>
          </a:bodyPr>
          <a:lstStyle/>
          <a:p>
            <a:pPr marL="12700">
              <a:lnSpc>
                <a:spcPct val="100000"/>
              </a:lnSpc>
            </a:pPr>
            <a:r>
              <a:rPr dirty="0" sz="1600" spc="-5" b="1">
                <a:latin typeface="Arial"/>
                <a:cs typeface="Arial"/>
              </a:rPr>
              <a:t>Figure 2. </a:t>
            </a:r>
            <a:r>
              <a:rPr dirty="0" sz="1600" spc="-5">
                <a:latin typeface="Arial"/>
                <a:cs typeface="Arial"/>
              </a:rPr>
              <a:t>Kernel Density Analysis </a:t>
            </a:r>
            <a:r>
              <a:rPr dirty="0" sz="1600">
                <a:latin typeface="Arial"/>
                <a:cs typeface="Arial"/>
              </a:rPr>
              <a:t>for </a:t>
            </a:r>
            <a:r>
              <a:rPr dirty="0" sz="1600" spc="-5">
                <a:latin typeface="Arial"/>
                <a:cs typeface="Arial"/>
              </a:rPr>
              <a:t>Construction in Bexar County</a:t>
            </a:r>
            <a:r>
              <a:rPr dirty="0" sz="1600">
                <a:latin typeface="Arial"/>
                <a:cs typeface="Arial"/>
              </a:rPr>
              <a:t> </a:t>
            </a:r>
            <a:r>
              <a:rPr dirty="0" sz="1600" spc="-5">
                <a:latin typeface="Arial"/>
                <a:cs typeface="Arial"/>
              </a:rPr>
              <a:t>1890-2010</a:t>
            </a:r>
            <a:endParaRPr sz="1600">
              <a:latin typeface="Arial"/>
              <a:cs typeface="Arial"/>
            </a:endParaRPr>
          </a:p>
        </p:txBody>
      </p:sp>
      <p:sp>
        <p:nvSpPr>
          <p:cNvPr id="3" name="object 3"/>
          <p:cNvSpPr/>
          <p:nvPr/>
        </p:nvSpPr>
        <p:spPr>
          <a:xfrm>
            <a:off x="220078" y="211485"/>
            <a:ext cx="3914432" cy="187041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149344" y="473583"/>
            <a:ext cx="3914432" cy="16083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8117547" y="485000"/>
            <a:ext cx="3914432" cy="151946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234899" y="2418297"/>
            <a:ext cx="3914442" cy="179196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203103" y="2418295"/>
            <a:ext cx="3914439" cy="1621561"/>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277557" y="2473134"/>
            <a:ext cx="3914442" cy="1602168"/>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247790" y="4458893"/>
            <a:ext cx="3914443" cy="1595628"/>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4230819" y="4458893"/>
            <a:ext cx="3914439" cy="1675180"/>
          </a:xfrm>
          <a:prstGeom prst="rect">
            <a:avLst/>
          </a:prstGeom>
          <a:blipFill>
            <a:blip r:embed="rId9"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572" y="1454533"/>
            <a:ext cx="8416925" cy="4495165"/>
          </a:xfrm>
          <a:prstGeom prst="rect">
            <a:avLst/>
          </a:prstGeom>
        </p:spPr>
        <p:txBody>
          <a:bodyPr wrap="square" lIns="0" tIns="0" rIns="0" bIns="0" rtlCol="0" vert="horz">
            <a:spAutoFit/>
          </a:bodyPr>
          <a:lstStyle/>
          <a:p>
            <a:pPr marL="12700">
              <a:lnSpc>
                <a:spcPct val="100000"/>
              </a:lnSpc>
            </a:pPr>
            <a:r>
              <a:rPr dirty="0" sz="2000" spc="-5" b="1">
                <a:latin typeface="Arial"/>
                <a:cs typeface="Arial"/>
              </a:rPr>
              <a:t>Question</a:t>
            </a:r>
            <a:r>
              <a:rPr dirty="0" sz="2000" spc="-100" b="1">
                <a:latin typeface="Arial"/>
                <a:cs typeface="Arial"/>
              </a:rPr>
              <a:t> </a:t>
            </a:r>
            <a:r>
              <a:rPr dirty="0" sz="2000" b="1">
                <a:latin typeface="Arial"/>
                <a:cs typeface="Arial"/>
              </a:rPr>
              <a:t>2</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b="1">
                <a:latin typeface="Arial"/>
                <a:cs typeface="Arial"/>
              </a:rPr>
              <a:t>Has </a:t>
            </a:r>
            <a:r>
              <a:rPr dirty="0" sz="2000" spc="-5" b="1">
                <a:latin typeface="Arial"/>
                <a:cs typeface="Arial"/>
              </a:rPr>
              <a:t>the </a:t>
            </a:r>
            <a:r>
              <a:rPr dirty="0" sz="2000" spc="-5" b="1" i="1">
                <a:latin typeface="Arial"/>
                <a:cs typeface="Arial"/>
              </a:rPr>
              <a:t>location </a:t>
            </a:r>
            <a:r>
              <a:rPr dirty="0" sz="2000" b="1">
                <a:latin typeface="Arial"/>
                <a:cs typeface="Arial"/>
              </a:rPr>
              <a:t>of </a:t>
            </a:r>
            <a:r>
              <a:rPr dirty="0" sz="2000" spc="-5" b="1">
                <a:latin typeface="Arial"/>
                <a:cs typeface="Arial"/>
              </a:rPr>
              <a:t>suburban growth shifted </a:t>
            </a:r>
            <a:r>
              <a:rPr dirty="0" sz="2000" spc="-10" b="1">
                <a:latin typeface="Arial"/>
                <a:cs typeface="Arial"/>
              </a:rPr>
              <a:t>within </a:t>
            </a:r>
            <a:r>
              <a:rPr dirty="0" sz="2000" b="1">
                <a:latin typeface="Arial"/>
                <a:cs typeface="Arial"/>
              </a:rPr>
              <a:t>Bexar</a:t>
            </a:r>
            <a:r>
              <a:rPr dirty="0" sz="2000" spc="-20" b="1">
                <a:latin typeface="Arial"/>
                <a:cs typeface="Arial"/>
              </a:rPr>
              <a:t> </a:t>
            </a:r>
            <a:r>
              <a:rPr dirty="0" sz="2000" b="1">
                <a:latin typeface="Arial"/>
                <a:cs typeface="Arial"/>
              </a:rPr>
              <a:t>County?</a:t>
            </a:r>
            <a:endParaRPr sz="2000">
              <a:latin typeface="Arial"/>
              <a:cs typeface="Arial"/>
            </a:endParaRPr>
          </a:p>
          <a:p>
            <a:pPr marL="12700">
              <a:lnSpc>
                <a:spcPct val="100000"/>
              </a:lnSpc>
              <a:spcBef>
                <a:spcPts val="330"/>
              </a:spcBef>
            </a:pPr>
            <a:r>
              <a:rPr dirty="0" sz="2000" spc="-5">
                <a:latin typeface="Arial"/>
                <a:cs typeface="Arial"/>
              </a:rPr>
              <a:t>Patterns of centrifugal expansion began to accelerate dramatically </a:t>
            </a:r>
            <a:r>
              <a:rPr dirty="0" sz="2000">
                <a:latin typeface="Arial"/>
                <a:cs typeface="Arial"/>
              </a:rPr>
              <a:t>in</a:t>
            </a:r>
            <a:r>
              <a:rPr dirty="0" sz="2000" spc="-40">
                <a:latin typeface="Arial"/>
                <a:cs typeface="Arial"/>
              </a:rPr>
              <a:t> </a:t>
            </a:r>
            <a:r>
              <a:rPr dirty="0" sz="2000" spc="-5">
                <a:latin typeface="Arial"/>
                <a:cs typeface="Arial"/>
              </a:rPr>
              <a:t>2000.</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spc="-5" b="1">
                <a:latin typeface="Arial"/>
                <a:cs typeface="Arial"/>
              </a:rPr>
              <a:t>Method</a:t>
            </a:r>
            <a:endParaRPr sz="2000">
              <a:latin typeface="Arial"/>
              <a:cs typeface="Arial"/>
            </a:endParaRPr>
          </a:p>
          <a:p>
            <a:pPr marL="12700">
              <a:lnSpc>
                <a:spcPct val="100000"/>
              </a:lnSpc>
              <a:spcBef>
                <a:spcPts val="330"/>
              </a:spcBef>
            </a:pPr>
            <a:r>
              <a:rPr dirty="0" sz="2000" spc="-5">
                <a:latin typeface="Arial"/>
                <a:cs typeface="Arial"/>
              </a:rPr>
              <a:t>Examine construction permits by </a:t>
            </a:r>
            <a:r>
              <a:rPr dirty="0" sz="2000">
                <a:latin typeface="Arial"/>
                <a:cs typeface="Arial"/>
              </a:rPr>
              <a:t>year built </a:t>
            </a:r>
            <a:r>
              <a:rPr dirty="0" sz="2000" spc="-5">
                <a:latin typeface="Arial"/>
                <a:cs typeface="Arial"/>
              </a:rPr>
              <a:t>and distance from</a:t>
            </a:r>
            <a:r>
              <a:rPr dirty="0" sz="2000" spc="-55">
                <a:latin typeface="Arial"/>
                <a:cs typeface="Arial"/>
              </a:rPr>
              <a:t> </a:t>
            </a:r>
            <a:r>
              <a:rPr dirty="0" sz="2000" spc="-5">
                <a:latin typeface="Arial"/>
                <a:cs typeface="Arial"/>
              </a:rPr>
              <a:t>center</a:t>
            </a:r>
            <a:endParaRPr sz="2000">
              <a:latin typeface="Arial"/>
              <a:cs typeface="Arial"/>
            </a:endParaRPr>
          </a:p>
          <a:p>
            <a:pPr>
              <a:lnSpc>
                <a:spcPct val="100000"/>
              </a:lnSpc>
              <a:spcBef>
                <a:spcPts val="15"/>
              </a:spcBef>
            </a:pPr>
            <a:endParaRPr sz="2350">
              <a:latin typeface="Times New Roman"/>
              <a:cs typeface="Times New Roman"/>
            </a:endParaRPr>
          </a:p>
          <a:p>
            <a:pPr marL="12700" marR="5956300">
              <a:lnSpc>
                <a:spcPct val="114399"/>
              </a:lnSpc>
            </a:pPr>
            <a:r>
              <a:rPr dirty="0" sz="2000" spc="-5" b="1">
                <a:latin typeface="Arial"/>
                <a:cs typeface="Arial"/>
              </a:rPr>
              <a:t>Precedent  </a:t>
            </a:r>
            <a:r>
              <a:rPr dirty="0" sz="2000" spc="-5">
                <a:latin typeface="Arial"/>
                <a:cs typeface="Arial"/>
              </a:rPr>
              <a:t>Blumenfeld (1954)  Hart (1991) </a:t>
            </a:r>
            <a:r>
              <a:rPr dirty="0" sz="2000">
                <a:latin typeface="Arial"/>
                <a:cs typeface="Arial"/>
              </a:rPr>
              <a:t>and</a:t>
            </a:r>
            <a:r>
              <a:rPr dirty="0" sz="2000" spc="-70">
                <a:latin typeface="Arial"/>
                <a:cs typeface="Arial"/>
              </a:rPr>
              <a:t> </a:t>
            </a:r>
            <a:r>
              <a:rPr dirty="0" sz="2000" spc="-5">
                <a:latin typeface="Arial"/>
                <a:cs typeface="Arial"/>
              </a:rPr>
              <a:t>Pond  </a:t>
            </a:r>
            <a:r>
              <a:rPr dirty="0" sz="2000" spc="-35">
                <a:latin typeface="Arial"/>
                <a:cs typeface="Arial"/>
              </a:rPr>
              <a:t>Yeates </a:t>
            </a:r>
            <a:r>
              <a:rPr dirty="0" sz="2000" spc="-5">
                <a:latin typeface="Arial"/>
                <a:cs typeface="Arial"/>
              </a:rPr>
              <a:t>(1993,</a:t>
            </a:r>
            <a:r>
              <a:rPr dirty="0" sz="2000" spc="-45">
                <a:latin typeface="Arial"/>
                <a:cs typeface="Arial"/>
              </a:rPr>
              <a:t> </a:t>
            </a:r>
            <a:r>
              <a:rPr dirty="0" sz="2000">
                <a:latin typeface="Arial"/>
                <a:cs typeface="Arial"/>
              </a:rPr>
              <a:t>1994)</a:t>
            </a:r>
            <a:endParaRPr sz="2000">
              <a:latin typeface="Arial"/>
              <a:cs typeface="Arial"/>
            </a:endParaRPr>
          </a:p>
          <a:p>
            <a:pPr marL="12700">
              <a:lnSpc>
                <a:spcPct val="100000"/>
              </a:lnSpc>
              <a:spcBef>
                <a:spcPts val="330"/>
              </a:spcBef>
            </a:pPr>
            <a:r>
              <a:rPr dirty="0" sz="2000" spc="-5">
                <a:latin typeface="Arial"/>
                <a:cs typeface="Arial"/>
              </a:rPr>
              <a:t>Gober and Burns</a:t>
            </a:r>
            <a:r>
              <a:rPr dirty="0" sz="2000" spc="-105">
                <a:latin typeface="Arial"/>
                <a:cs typeface="Arial"/>
              </a:rPr>
              <a:t> </a:t>
            </a:r>
            <a:r>
              <a:rPr dirty="0" sz="2000" spc="-5">
                <a:latin typeface="Arial"/>
                <a:cs typeface="Arial"/>
              </a:rPr>
              <a:t>(2002)</a:t>
            </a:r>
            <a:endParaRPr sz="2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29060" y="6555708"/>
            <a:ext cx="8934450" cy="262890"/>
          </a:xfrm>
          <a:prstGeom prst="rect">
            <a:avLst/>
          </a:prstGeom>
        </p:spPr>
        <p:txBody>
          <a:bodyPr wrap="square" lIns="0" tIns="0" rIns="0" bIns="0" rtlCol="0" vert="horz">
            <a:spAutoFit/>
          </a:bodyPr>
          <a:lstStyle/>
          <a:p>
            <a:pPr marL="12700">
              <a:lnSpc>
                <a:spcPct val="100000"/>
              </a:lnSpc>
            </a:pPr>
            <a:r>
              <a:rPr dirty="0" sz="1600" spc="-25" b="1">
                <a:latin typeface="Arial"/>
                <a:cs typeface="Arial"/>
              </a:rPr>
              <a:t>Table </a:t>
            </a:r>
            <a:r>
              <a:rPr dirty="0" sz="1600" spc="-5" b="1">
                <a:latin typeface="Arial"/>
                <a:cs typeface="Arial"/>
              </a:rPr>
              <a:t>2. </a:t>
            </a:r>
            <a:r>
              <a:rPr dirty="0" sz="1600" spc="-5">
                <a:latin typeface="Arial"/>
                <a:cs typeface="Arial"/>
              </a:rPr>
              <a:t>Number of Construction Completions by Distance </a:t>
            </a:r>
            <a:r>
              <a:rPr dirty="0" sz="1600">
                <a:latin typeface="Arial"/>
                <a:cs typeface="Arial"/>
              </a:rPr>
              <a:t>from </a:t>
            </a:r>
            <a:r>
              <a:rPr dirty="0" sz="1600" spc="-5">
                <a:latin typeface="Arial"/>
                <a:cs typeface="Arial"/>
              </a:rPr>
              <a:t>Center in Bexar County</a:t>
            </a:r>
            <a:r>
              <a:rPr dirty="0" sz="1600" spc="155">
                <a:latin typeface="Arial"/>
                <a:cs typeface="Arial"/>
              </a:rPr>
              <a:t> </a:t>
            </a:r>
            <a:r>
              <a:rPr dirty="0" sz="1600" spc="-5">
                <a:latin typeface="Arial"/>
                <a:cs typeface="Arial"/>
              </a:rPr>
              <a:t>1890-2009</a:t>
            </a:r>
            <a:endParaRPr sz="1600">
              <a:latin typeface="Arial"/>
              <a:cs typeface="Arial"/>
            </a:endParaRPr>
          </a:p>
        </p:txBody>
      </p:sp>
      <p:sp>
        <p:nvSpPr>
          <p:cNvPr id="3" name="object 3"/>
          <p:cNvSpPr/>
          <p:nvPr/>
        </p:nvSpPr>
        <p:spPr>
          <a:xfrm>
            <a:off x="2143125" y="362686"/>
            <a:ext cx="6943725" cy="611505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789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3" name="object 3"/>
          <p:cNvSpPr/>
          <p:nvPr/>
        </p:nvSpPr>
        <p:spPr>
          <a:xfrm>
            <a:off x="885301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4" name="object 4"/>
          <p:cNvSpPr/>
          <p:nvPr/>
        </p:nvSpPr>
        <p:spPr>
          <a:xfrm>
            <a:off x="836675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5" name="object 5"/>
          <p:cNvSpPr/>
          <p:nvPr/>
        </p:nvSpPr>
        <p:spPr>
          <a:xfrm>
            <a:off x="788049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6" name="object 6"/>
          <p:cNvSpPr/>
          <p:nvPr/>
        </p:nvSpPr>
        <p:spPr>
          <a:xfrm>
            <a:off x="739423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7" name="object 7"/>
          <p:cNvSpPr/>
          <p:nvPr/>
        </p:nvSpPr>
        <p:spPr>
          <a:xfrm>
            <a:off x="690797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8" name="object 8"/>
          <p:cNvSpPr/>
          <p:nvPr/>
        </p:nvSpPr>
        <p:spPr>
          <a:xfrm>
            <a:off x="642171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9" name="object 9"/>
          <p:cNvSpPr/>
          <p:nvPr/>
        </p:nvSpPr>
        <p:spPr>
          <a:xfrm>
            <a:off x="593545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 name="object 10"/>
          <p:cNvSpPr/>
          <p:nvPr/>
        </p:nvSpPr>
        <p:spPr>
          <a:xfrm>
            <a:off x="544919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 name="object 11"/>
          <p:cNvSpPr/>
          <p:nvPr/>
        </p:nvSpPr>
        <p:spPr>
          <a:xfrm>
            <a:off x="496293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2" name="object 12"/>
          <p:cNvSpPr/>
          <p:nvPr/>
        </p:nvSpPr>
        <p:spPr>
          <a:xfrm>
            <a:off x="447667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3" name="object 13"/>
          <p:cNvSpPr/>
          <p:nvPr/>
        </p:nvSpPr>
        <p:spPr>
          <a:xfrm>
            <a:off x="399041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4" name="object 14"/>
          <p:cNvSpPr/>
          <p:nvPr/>
        </p:nvSpPr>
        <p:spPr>
          <a:xfrm>
            <a:off x="350415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5" name="object 15"/>
          <p:cNvSpPr/>
          <p:nvPr/>
        </p:nvSpPr>
        <p:spPr>
          <a:xfrm>
            <a:off x="2855804" y="5458618"/>
            <a:ext cx="6244590" cy="0"/>
          </a:xfrm>
          <a:custGeom>
            <a:avLst/>
            <a:gdLst/>
            <a:ahLst/>
            <a:cxnLst/>
            <a:rect l="l" t="t" r="r" b="b"/>
            <a:pathLst>
              <a:path w="6244590" h="0">
                <a:moveTo>
                  <a:pt x="0" y="0"/>
                </a:moveTo>
                <a:lnTo>
                  <a:pt x="6244561" y="0"/>
                </a:lnTo>
              </a:path>
            </a:pathLst>
          </a:custGeom>
          <a:ln w="6816">
            <a:solidFill>
              <a:srgbClr val="000000"/>
            </a:solidFill>
          </a:ln>
        </p:spPr>
        <p:txBody>
          <a:bodyPr wrap="square" lIns="0" tIns="0" rIns="0" bIns="0" rtlCol="0"/>
          <a:lstStyle/>
          <a:p/>
        </p:txBody>
      </p:sp>
      <p:sp>
        <p:nvSpPr>
          <p:cNvPr id="16" name="object 16"/>
          <p:cNvSpPr/>
          <p:nvPr/>
        </p:nvSpPr>
        <p:spPr>
          <a:xfrm>
            <a:off x="301789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7" name="object 17"/>
          <p:cNvSpPr/>
          <p:nvPr/>
        </p:nvSpPr>
        <p:spPr>
          <a:xfrm>
            <a:off x="2855804" y="5458618"/>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8" name="object 18"/>
          <p:cNvSpPr/>
          <p:nvPr/>
        </p:nvSpPr>
        <p:spPr>
          <a:xfrm>
            <a:off x="2936847" y="145753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9" name="object 19"/>
          <p:cNvSpPr/>
          <p:nvPr/>
        </p:nvSpPr>
        <p:spPr>
          <a:xfrm>
            <a:off x="2936847" y="155882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0" name="object 20"/>
          <p:cNvSpPr/>
          <p:nvPr/>
        </p:nvSpPr>
        <p:spPr>
          <a:xfrm>
            <a:off x="2936847" y="15081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1" name="object 21"/>
          <p:cNvSpPr/>
          <p:nvPr/>
        </p:nvSpPr>
        <p:spPr>
          <a:xfrm>
            <a:off x="2936847" y="166011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2" name="object 22"/>
          <p:cNvSpPr/>
          <p:nvPr/>
        </p:nvSpPr>
        <p:spPr>
          <a:xfrm>
            <a:off x="2936847" y="17614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3" name="object 23"/>
          <p:cNvSpPr/>
          <p:nvPr/>
        </p:nvSpPr>
        <p:spPr>
          <a:xfrm>
            <a:off x="2936847" y="1710767"/>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4" name="object 24"/>
          <p:cNvSpPr/>
          <p:nvPr/>
        </p:nvSpPr>
        <p:spPr>
          <a:xfrm>
            <a:off x="2936847" y="18627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5" name="object 25"/>
          <p:cNvSpPr/>
          <p:nvPr/>
        </p:nvSpPr>
        <p:spPr>
          <a:xfrm>
            <a:off x="2936847" y="196400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6" name="object 26"/>
          <p:cNvSpPr/>
          <p:nvPr/>
        </p:nvSpPr>
        <p:spPr>
          <a:xfrm>
            <a:off x="2936847" y="19133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7" name="object 27"/>
          <p:cNvSpPr/>
          <p:nvPr/>
        </p:nvSpPr>
        <p:spPr>
          <a:xfrm>
            <a:off x="2936847" y="206529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8" name="object 28"/>
          <p:cNvSpPr/>
          <p:nvPr/>
        </p:nvSpPr>
        <p:spPr>
          <a:xfrm>
            <a:off x="2936847" y="216658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9" name="object 29"/>
          <p:cNvSpPr/>
          <p:nvPr/>
        </p:nvSpPr>
        <p:spPr>
          <a:xfrm>
            <a:off x="2936847" y="21159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0" name="object 30"/>
          <p:cNvSpPr/>
          <p:nvPr/>
        </p:nvSpPr>
        <p:spPr>
          <a:xfrm>
            <a:off x="2936847" y="22678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1" name="object 31"/>
          <p:cNvSpPr/>
          <p:nvPr/>
        </p:nvSpPr>
        <p:spPr>
          <a:xfrm>
            <a:off x="2936847" y="23691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2" name="object 32"/>
          <p:cNvSpPr/>
          <p:nvPr/>
        </p:nvSpPr>
        <p:spPr>
          <a:xfrm>
            <a:off x="2936847" y="231852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3" name="object 33"/>
          <p:cNvSpPr/>
          <p:nvPr/>
        </p:nvSpPr>
        <p:spPr>
          <a:xfrm>
            <a:off x="2936847" y="24704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4" name="object 34"/>
          <p:cNvSpPr/>
          <p:nvPr/>
        </p:nvSpPr>
        <p:spPr>
          <a:xfrm>
            <a:off x="2936847" y="25717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5" name="object 35"/>
          <p:cNvSpPr/>
          <p:nvPr/>
        </p:nvSpPr>
        <p:spPr>
          <a:xfrm>
            <a:off x="2936847" y="25211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6" name="object 36"/>
          <p:cNvSpPr/>
          <p:nvPr/>
        </p:nvSpPr>
        <p:spPr>
          <a:xfrm>
            <a:off x="2936847" y="26730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7" name="object 37"/>
          <p:cNvSpPr/>
          <p:nvPr/>
        </p:nvSpPr>
        <p:spPr>
          <a:xfrm>
            <a:off x="2936847" y="27743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8" name="object 38"/>
          <p:cNvSpPr/>
          <p:nvPr/>
        </p:nvSpPr>
        <p:spPr>
          <a:xfrm>
            <a:off x="2936847" y="27236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9" name="object 39"/>
          <p:cNvSpPr/>
          <p:nvPr/>
        </p:nvSpPr>
        <p:spPr>
          <a:xfrm>
            <a:off x="2936847" y="28756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0" name="object 40"/>
          <p:cNvSpPr/>
          <p:nvPr/>
        </p:nvSpPr>
        <p:spPr>
          <a:xfrm>
            <a:off x="2936847" y="297693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1" name="object 41"/>
          <p:cNvSpPr/>
          <p:nvPr/>
        </p:nvSpPr>
        <p:spPr>
          <a:xfrm>
            <a:off x="2936847" y="29262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2" name="object 42"/>
          <p:cNvSpPr/>
          <p:nvPr/>
        </p:nvSpPr>
        <p:spPr>
          <a:xfrm>
            <a:off x="2936847" y="307822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3" name="object 43"/>
          <p:cNvSpPr/>
          <p:nvPr/>
        </p:nvSpPr>
        <p:spPr>
          <a:xfrm>
            <a:off x="2936847" y="31795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4" name="object 44"/>
          <p:cNvSpPr/>
          <p:nvPr/>
        </p:nvSpPr>
        <p:spPr>
          <a:xfrm>
            <a:off x="2936847" y="31288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5" name="object 45"/>
          <p:cNvSpPr/>
          <p:nvPr/>
        </p:nvSpPr>
        <p:spPr>
          <a:xfrm>
            <a:off x="2936847" y="32808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6" name="object 46"/>
          <p:cNvSpPr/>
          <p:nvPr/>
        </p:nvSpPr>
        <p:spPr>
          <a:xfrm>
            <a:off x="2936847" y="33821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7" name="object 47"/>
          <p:cNvSpPr/>
          <p:nvPr/>
        </p:nvSpPr>
        <p:spPr>
          <a:xfrm>
            <a:off x="2936847" y="33314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8" name="object 48"/>
          <p:cNvSpPr/>
          <p:nvPr/>
        </p:nvSpPr>
        <p:spPr>
          <a:xfrm>
            <a:off x="2936847" y="34833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9" name="object 49"/>
          <p:cNvSpPr/>
          <p:nvPr/>
        </p:nvSpPr>
        <p:spPr>
          <a:xfrm>
            <a:off x="2936847" y="358469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0" name="object 50"/>
          <p:cNvSpPr/>
          <p:nvPr/>
        </p:nvSpPr>
        <p:spPr>
          <a:xfrm>
            <a:off x="2936847" y="35340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1" name="object 51"/>
          <p:cNvSpPr/>
          <p:nvPr/>
        </p:nvSpPr>
        <p:spPr>
          <a:xfrm>
            <a:off x="2936847" y="36859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2" name="object 52"/>
          <p:cNvSpPr/>
          <p:nvPr/>
        </p:nvSpPr>
        <p:spPr>
          <a:xfrm>
            <a:off x="2936847" y="37872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3" name="object 53"/>
          <p:cNvSpPr/>
          <p:nvPr/>
        </p:nvSpPr>
        <p:spPr>
          <a:xfrm>
            <a:off x="2936847" y="373663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4" name="object 54"/>
          <p:cNvSpPr/>
          <p:nvPr/>
        </p:nvSpPr>
        <p:spPr>
          <a:xfrm>
            <a:off x="2936847" y="388857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5" name="object 55"/>
          <p:cNvSpPr/>
          <p:nvPr/>
        </p:nvSpPr>
        <p:spPr>
          <a:xfrm>
            <a:off x="2936847" y="39898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6" name="object 56"/>
          <p:cNvSpPr/>
          <p:nvPr/>
        </p:nvSpPr>
        <p:spPr>
          <a:xfrm>
            <a:off x="2936847" y="39392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7" name="object 57"/>
          <p:cNvSpPr/>
          <p:nvPr/>
        </p:nvSpPr>
        <p:spPr>
          <a:xfrm>
            <a:off x="2936847" y="40911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8" name="object 58"/>
          <p:cNvSpPr/>
          <p:nvPr/>
        </p:nvSpPr>
        <p:spPr>
          <a:xfrm>
            <a:off x="2936847" y="419245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9" name="object 59"/>
          <p:cNvSpPr/>
          <p:nvPr/>
        </p:nvSpPr>
        <p:spPr>
          <a:xfrm>
            <a:off x="2936847" y="414180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0" name="object 60"/>
          <p:cNvSpPr/>
          <p:nvPr/>
        </p:nvSpPr>
        <p:spPr>
          <a:xfrm>
            <a:off x="2936847" y="42937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1" name="object 61"/>
          <p:cNvSpPr/>
          <p:nvPr/>
        </p:nvSpPr>
        <p:spPr>
          <a:xfrm>
            <a:off x="2936847" y="439503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2" name="object 62"/>
          <p:cNvSpPr/>
          <p:nvPr/>
        </p:nvSpPr>
        <p:spPr>
          <a:xfrm>
            <a:off x="2936847" y="43443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3" name="object 63"/>
          <p:cNvSpPr/>
          <p:nvPr/>
        </p:nvSpPr>
        <p:spPr>
          <a:xfrm>
            <a:off x="2936847" y="449633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4" name="object 64"/>
          <p:cNvSpPr/>
          <p:nvPr/>
        </p:nvSpPr>
        <p:spPr>
          <a:xfrm>
            <a:off x="2936847" y="459762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5" name="object 65"/>
          <p:cNvSpPr/>
          <p:nvPr/>
        </p:nvSpPr>
        <p:spPr>
          <a:xfrm>
            <a:off x="2936847" y="45469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6" name="object 66"/>
          <p:cNvSpPr/>
          <p:nvPr/>
        </p:nvSpPr>
        <p:spPr>
          <a:xfrm>
            <a:off x="2936847" y="46989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7" name="object 67"/>
          <p:cNvSpPr/>
          <p:nvPr/>
        </p:nvSpPr>
        <p:spPr>
          <a:xfrm>
            <a:off x="2936847" y="48002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8" name="object 68"/>
          <p:cNvSpPr/>
          <p:nvPr/>
        </p:nvSpPr>
        <p:spPr>
          <a:xfrm>
            <a:off x="2936847" y="47495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9" name="object 69"/>
          <p:cNvSpPr/>
          <p:nvPr/>
        </p:nvSpPr>
        <p:spPr>
          <a:xfrm>
            <a:off x="2936847" y="490150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0" name="object 70"/>
          <p:cNvSpPr/>
          <p:nvPr/>
        </p:nvSpPr>
        <p:spPr>
          <a:xfrm>
            <a:off x="2936847" y="50027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1" name="object 71"/>
          <p:cNvSpPr/>
          <p:nvPr/>
        </p:nvSpPr>
        <p:spPr>
          <a:xfrm>
            <a:off x="2936847" y="495215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2" name="object 72"/>
          <p:cNvSpPr/>
          <p:nvPr/>
        </p:nvSpPr>
        <p:spPr>
          <a:xfrm>
            <a:off x="2936847" y="510409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3" name="object 73"/>
          <p:cNvSpPr/>
          <p:nvPr/>
        </p:nvSpPr>
        <p:spPr>
          <a:xfrm>
            <a:off x="2936847" y="52053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4" name="object 74"/>
          <p:cNvSpPr/>
          <p:nvPr/>
        </p:nvSpPr>
        <p:spPr>
          <a:xfrm>
            <a:off x="2936847" y="515473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5" name="object 75"/>
          <p:cNvSpPr/>
          <p:nvPr/>
        </p:nvSpPr>
        <p:spPr>
          <a:xfrm>
            <a:off x="2936847" y="530667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6" name="object 76"/>
          <p:cNvSpPr/>
          <p:nvPr/>
        </p:nvSpPr>
        <p:spPr>
          <a:xfrm>
            <a:off x="2936847" y="540797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7" name="object 77"/>
          <p:cNvSpPr/>
          <p:nvPr/>
        </p:nvSpPr>
        <p:spPr>
          <a:xfrm>
            <a:off x="2936847" y="535732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8" name="object 78"/>
          <p:cNvSpPr/>
          <p:nvPr/>
        </p:nvSpPr>
        <p:spPr>
          <a:xfrm>
            <a:off x="3017890" y="393952"/>
            <a:ext cx="0" cy="5064760"/>
          </a:xfrm>
          <a:custGeom>
            <a:avLst/>
            <a:gdLst/>
            <a:ahLst/>
            <a:cxnLst/>
            <a:rect l="l" t="t" r="r" b="b"/>
            <a:pathLst>
              <a:path w="0" h="5064760">
                <a:moveTo>
                  <a:pt x="0" y="5064666"/>
                </a:moveTo>
                <a:lnTo>
                  <a:pt x="0" y="0"/>
                </a:lnTo>
              </a:path>
            </a:pathLst>
          </a:custGeom>
          <a:ln w="6816">
            <a:solidFill>
              <a:srgbClr val="231F20"/>
            </a:solidFill>
          </a:ln>
        </p:spPr>
        <p:txBody>
          <a:bodyPr wrap="square" lIns="0" tIns="0" rIns="0" bIns="0" rtlCol="0"/>
          <a:lstStyle/>
          <a:p/>
        </p:txBody>
      </p:sp>
      <p:sp>
        <p:nvSpPr>
          <p:cNvPr id="79" name="object 79"/>
          <p:cNvSpPr/>
          <p:nvPr/>
        </p:nvSpPr>
        <p:spPr>
          <a:xfrm>
            <a:off x="2855804" y="525603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0" name="object 80"/>
          <p:cNvSpPr/>
          <p:nvPr/>
        </p:nvSpPr>
        <p:spPr>
          <a:xfrm>
            <a:off x="2855804" y="505344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1" name="object 81"/>
          <p:cNvSpPr/>
          <p:nvPr/>
        </p:nvSpPr>
        <p:spPr>
          <a:xfrm>
            <a:off x="2855804" y="4850858"/>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2" name="object 82"/>
          <p:cNvSpPr/>
          <p:nvPr/>
        </p:nvSpPr>
        <p:spPr>
          <a:xfrm>
            <a:off x="2855804" y="464827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3" name="object 83"/>
          <p:cNvSpPr/>
          <p:nvPr/>
        </p:nvSpPr>
        <p:spPr>
          <a:xfrm>
            <a:off x="2855804" y="444568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4" name="object 84"/>
          <p:cNvSpPr/>
          <p:nvPr/>
        </p:nvSpPr>
        <p:spPr>
          <a:xfrm>
            <a:off x="2855804" y="424309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5" name="object 85"/>
          <p:cNvSpPr/>
          <p:nvPr/>
        </p:nvSpPr>
        <p:spPr>
          <a:xfrm>
            <a:off x="2855804" y="404051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6" name="object 86"/>
          <p:cNvSpPr/>
          <p:nvPr/>
        </p:nvSpPr>
        <p:spPr>
          <a:xfrm>
            <a:off x="2855804" y="383792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7" name="object 87"/>
          <p:cNvSpPr/>
          <p:nvPr/>
        </p:nvSpPr>
        <p:spPr>
          <a:xfrm>
            <a:off x="2855804" y="363533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8" name="object 88"/>
          <p:cNvSpPr/>
          <p:nvPr/>
        </p:nvSpPr>
        <p:spPr>
          <a:xfrm>
            <a:off x="2855804" y="343275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9" name="object 89"/>
          <p:cNvSpPr/>
          <p:nvPr/>
        </p:nvSpPr>
        <p:spPr>
          <a:xfrm>
            <a:off x="2855804" y="323016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0" name="object 90"/>
          <p:cNvSpPr/>
          <p:nvPr/>
        </p:nvSpPr>
        <p:spPr>
          <a:xfrm>
            <a:off x="2855804" y="302757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1" name="object 91"/>
          <p:cNvSpPr/>
          <p:nvPr/>
        </p:nvSpPr>
        <p:spPr>
          <a:xfrm>
            <a:off x="2855804" y="2824993"/>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2" name="object 92"/>
          <p:cNvSpPr/>
          <p:nvPr/>
        </p:nvSpPr>
        <p:spPr>
          <a:xfrm>
            <a:off x="2855804" y="262240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3" name="object 93"/>
          <p:cNvSpPr/>
          <p:nvPr/>
        </p:nvSpPr>
        <p:spPr>
          <a:xfrm>
            <a:off x="2855804" y="241981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4" name="object 94"/>
          <p:cNvSpPr/>
          <p:nvPr/>
        </p:nvSpPr>
        <p:spPr>
          <a:xfrm>
            <a:off x="2855804" y="221723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5" name="object 95"/>
          <p:cNvSpPr/>
          <p:nvPr/>
        </p:nvSpPr>
        <p:spPr>
          <a:xfrm>
            <a:off x="2855804" y="201464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6" name="object 96"/>
          <p:cNvSpPr/>
          <p:nvPr/>
        </p:nvSpPr>
        <p:spPr>
          <a:xfrm>
            <a:off x="2855804" y="1812060"/>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7" name="object 97"/>
          <p:cNvSpPr/>
          <p:nvPr/>
        </p:nvSpPr>
        <p:spPr>
          <a:xfrm>
            <a:off x="2855804" y="1609473"/>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8" name="object 98"/>
          <p:cNvSpPr/>
          <p:nvPr/>
        </p:nvSpPr>
        <p:spPr>
          <a:xfrm>
            <a:off x="2855804" y="140688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9" name="object 99"/>
          <p:cNvSpPr/>
          <p:nvPr/>
        </p:nvSpPr>
        <p:spPr>
          <a:xfrm>
            <a:off x="910036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0" name="object 100"/>
          <p:cNvSpPr/>
          <p:nvPr/>
        </p:nvSpPr>
        <p:spPr>
          <a:xfrm>
            <a:off x="861410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1" name="object 101"/>
          <p:cNvSpPr/>
          <p:nvPr/>
        </p:nvSpPr>
        <p:spPr>
          <a:xfrm>
            <a:off x="81278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2" name="object 102"/>
          <p:cNvSpPr/>
          <p:nvPr/>
        </p:nvSpPr>
        <p:spPr>
          <a:xfrm>
            <a:off x="764158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3" name="object 103"/>
          <p:cNvSpPr/>
          <p:nvPr/>
        </p:nvSpPr>
        <p:spPr>
          <a:xfrm>
            <a:off x="715532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4" name="object 104"/>
          <p:cNvSpPr/>
          <p:nvPr/>
        </p:nvSpPr>
        <p:spPr>
          <a:xfrm>
            <a:off x="666906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5" name="object 105"/>
          <p:cNvSpPr/>
          <p:nvPr/>
        </p:nvSpPr>
        <p:spPr>
          <a:xfrm>
            <a:off x="618280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6" name="object 106"/>
          <p:cNvSpPr/>
          <p:nvPr/>
        </p:nvSpPr>
        <p:spPr>
          <a:xfrm>
            <a:off x="56965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7" name="object 107"/>
          <p:cNvSpPr/>
          <p:nvPr/>
        </p:nvSpPr>
        <p:spPr>
          <a:xfrm>
            <a:off x="521028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8" name="object 108"/>
          <p:cNvSpPr/>
          <p:nvPr/>
        </p:nvSpPr>
        <p:spPr>
          <a:xfrm>
            <a:off x="4724027"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9" name="object 109"/>
          <p:cNvSpPr/>
          <p:nvPr/>
        </p:nvSpPr>
        <p:spPr>
          <a:xfrm>
            <a:off x="423776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0" name="object 110"/>
          <p:cNvSpPr/>
          <p:nvPr/>
        </p:nvSpPr>
        <p:spPr>
          <a:xfrm>
            <a:off x="32652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1" name="object 111"/>
          <p:cNvSpPr/>
          <p:nvPr/>
        </p:nvSpPr>
        <p:spPr>
          <a:xfrm>
            <a:off x="375150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2" name="object 112"/>
          <p:cNvSpPr/>
          <p:nvPr/>
        </p:nvSpPr>
        <p:spPr>
          <a:xfrm>
            <a:off x="2936847" y="44460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3" name="object 113"/>
          <p:cNvSpPr/>
          <p:nvPr/>
        </p:nvSpPr>
        <p:spPr>
          <a:xfrm>
            <a:off x="2855804" y="393954"/>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14" name="object 114"/>
          <p:cNvSpPr/>
          <p:nvPr/>
        </p:nvSpPr>
        <p:spPr>
          <a:xfrm>
            <a:off x="2936847" y="5458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5" name="object 115"/>
          <p:cNvSpPr/>
          <p:nvPr/>
        </p:nvSpPr>
        <p:spPr>
          <a:xfrm>
            <a:off x="2936847" y="49524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6" name="object 116"/>
          <p:cNvSpPr/>
          <p:nvPr/>
        </p:nvSpPr>
        <p:spPr>
          <a:xfrm>
            <a:off x="2936847" y="64718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7" name="object 117"/>
          <p:cNvSpPr/>
          <p:nvPr/>
        </p:nvSpPr>
        <p:spPr>
          <a:xfrm>
            <a:off x="2936847" y="7484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8" name="object 118"/>
          <p:cNvSpPr/>
          <p:nvPr/>
        </p:nvSpPr>
        <p:spPr>
          <a:xfrm>
            <a:off x="2936847" y="69783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9" name="object 119"/>
          <p:cNvSpPr/>
          <p:nvPr/>
        </p:nvSpPr>
        <p:spPr>
          <a:xfrm>
            <a:off x="2936847" y="8497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0" name="object 120"/>
          <p:cNvSpPr/>
          <p:nvPr/>
        </p:nvSpPr>
        <p:spPr>
          <a:xfrm>
            <a:off x="2936847" y="951067"/>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1" name="object 121"/>
          <p:cNvSpPr/>
          <p:nvPr/>
        </p:nvSpPr>
        <p:spPr>
          <a:xfrm>
            <a:off x="2936847" y="90041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2" name="object 122"/>
          <p:cNvSpPr/>
          <p:nvPr/>
        </p:nvSpPr>
        <p:spPr>
          <a:xfrm>
            <a:off x="2936847" y="10523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3" name="object 123"/>
          <p:cNvSpPr/>
          <p:nvPr/>
        </p:nvSpPr>
        <p:spPr>
          <a:xfrm>
            <a:off x="2936847" y="11536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4" name="object 124"/>
          <p:cNvSpPr/>
          <p:nvPr/>
        </p:nvSpPr>
        <p:spPr>
          <a:xfrm>
            <a:off x="2936847" y="11030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5" name="object 125"/>
          <p:cNvSpPr/>
          <p:nvPr/>
        </p:nvSpPr>
        <p:spPr>
          <a:xfrm>
            <a:off x="2936847" y="125494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6" name="object 126"/>
          <p:cNvSpPr/>
          <p:nvPr/>
        </p:nvSpPr>
        <p:spPr>
          <a:xfrm>
            <a:off x="2936847" y="13562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7" name="object 127"/>
          <p:cNvSpPr/>
          <p:nvPr/>
        </p:nvSpPr>
        <p:spPr>
          <a:xfrm>
            <a:off x="2936847" y="13055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8" name="object 128"/>
          <p:cNvSpPr/>
          <p:nvPr/>
        </p:nvSpPr>
        <p:spPr>
          <a:xfrm>
            <a:off x="2855804" y="140688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29" name="object 129"/>
          <p:cNvSpPr/>
          <p:nvPr/>
        </p:nvSpPr>
        <p:spPr>
          <a:xfrm>
            <a:off x="2855804" y="120429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0" name="object 130"/>
          <p:cNvSpPr/>
          <p:nvPr/>
        </p:nvSpPr>
        <p:spPr>
          <a:xfrm>
            <a:off x="2855804" y="100171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1" name="object 131"/>
          <p:cNvSpPr/>
          <p:nvPr/>
        </p:nvSpPr>
        <p:spPr>
          <a:xfrm>
            <a:off x="2855804" y="79912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2" name="object 132"/>
          <p:cNvSpPr/>
          <p:nvPr/>
        </p:nvSpPr>
        <p:spPr>
          <a:xfrm>
            <a:off x="2855804" y="596540"/>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3" name="object 133"/>
          <p:cNvSpPr/>
          <p:nvPr/>
        </p:nvSpPr>
        <p:spPr>
          <a:xfrm>
            <a:off x="3017890" y="1254945"/>
            <a:ext cx="6082665" cy="4203700"/>
          </a:xfrm>
          <a:custGeom>
            <a:avLst/>
            <a:gdLst/>
            <a:ahLst/>
            <a:cxnLst/>
            <a:rect l="l" t="t" r="r" b="b"/>
            <a:pathLst>
              <a:path w="6082665" h="4203700">
                <a:moveTo>
                  <a:pt x="0" y="4203673"/>
                </a:moveTo>
                <a:lnTo>
                  <a:pt x="247358" y="4153029"/>
                </a:lnTo>
                <a:lnTo>
                  <a:pt x="486263" y="3899794"/>
                </a:lnTo>
                <a:lnTo>
                  <a:pt x="733622" y="3292037"/>
                </a:lnTo>
                <a:lnTo>
                  <a:pt x="972513" y="2228454"/>
                </a:lnTo>
                <a:lnTo>
                  <a:pt x="1219872" y="1063582"/>
                </a:lnTo>
                <a:lnTo>
                  <a:pt x="1458777" y="0"/>
                </a:lnTo>
                <a:lnTo>
                  <a:pt x="1706136" y="2431044"/>
                </a:lnTo>
                <a:lnTo>
                  <a:pt x="1945041" y="3494627"/>
                </a:lnTo>
                <a:lnTo>
                  <a:pt x="2192399" y="4102385"/>
                </a:lnTo>
                <a:lnTo>
                  <a:pt x="2431305" y="4001083"/>
                </a:lnTo>
                <a:lnTo>
                  <a:pt x="2678649" y="4102385"/>
                </a:lnTo>
                <a:lnTo>
                  <a:pt x="2917555" y="4102385"/>
                </a:lnTo>
                <a:lnTo>
                  <a:pt x="3164913" y="4102385"/>
                </a:lnTo>
                <a:lnTo>
                  <a:pt x="3403819" y="4153029"/>
                </a:lnTo>
                <a:lnTo>
                  <a:pt x="3651177" y="4153029"/>
                </a:lnTo>
                <a:lnTo>
                  <a:pt x="3890082" y="4102385"/>
                </a:lnTo>
                <a:lnTo>
                  <a:pt x="4137441" y="4153029"/>
                </a:lnTo>
                <a:lnTo>
                  <a:pt x="4376346" y="4153029"/>
                </a:lnTo>
                <a:lnTo>
                  <a:pt x="4623691" y="4153029"/>
                </a:lnTo>
                <a:lnTo>
                  <a:pt x="4862596" y="4203673"/>
                </a:lnTo>
                <a:lnTo>
                  <a:pt x="5109955" y="4203673"/>
                </a:lnTo>
                <a:lnTo>
                  <a:pt x="5348860" y="4203673"/>
                </a:lnTo>
                <a:lnTo>
                  <a:pt x="5596218" y="4203673"/>
                </a:lnTo>
                <a:lnTo>
                  <a:pt x="5835124" y="4203673"/>
                </a:lnTo>
                <a:lnTo>
                  <a:pt x="6082469" y="4203673"/>
                </a:lnTo>
              </a:path>
            </a:pathLst>
          </a:custGeom>
          <a:ln w="13632">
            <a:solidFill>
              <a:srgbClr val="7F807F"/>
            </a:solidFill>
          </a:ln>
        </p:spPr>
        <p:txBody>
          <a:bodyPr wrap="square" lIns="0" tIns="0" rIns="0" bIns="0" rtlCol="0"/>
          <a:lstStyle/>
          <a:p/>
        </p:txBody>
      </p:sp>
      <p:sp>
        <p:nvSpPr>
          <p:cNvPr id="134" name="object 134"/>
          <p:cNvSpPr/>
          <p:nvPr/>
        </p:nvSpPr>
        <p:spPr>
          <a:xfrm>
            <a:off x="3017890" y="3382110"/>
            <a:ext cx="5835650" cy="2077085"/>
          </a:xfrm>
          <a:custGeom>
            <a:avLst/>
            <a:gdLst/>
            <a:ahLst/>
            <a:cxnLst/>
            <a:rect l="l" t="t" r="r" b="b"/>
            <a:pathLst>
              <a:path w="5835650" h="2077085">
                <a:moveTo>
                  <a:pt x="0" y="2076507"/>
                </a:moveTo>
                <a:lnTo>
                  <a:pt x="247358" y="1975219"/>
                </a:lnTo>
                <a:lnTo>
                  <a:pt x="486263" y="1873917"/>
                </a:lnTo>
                <a:lnTo>
                  <a:pt x="733622" y="1823273"/>
                </a:lnTo>
                <a:lnTo>
                  <a:pt x="972513" y="1418105"/>
                </a:lnTo>
                <a:lnTo>
                  <a:pt x="1219872" y="911636"/>
                </a:lnTo>
                <a:lnTo>
                  <a:pt x="1458777" y="455811"/>
                </a:lnTo>
                <a:lnTo>
                  <a:pt x="1706136" y="101288"/>
                </a:lnTo>
                <a:lnTo>
                  <a:pt x="1945041" y="253234"/>
                </a:lnTo>
                <a:lnTo>
                  <a:pt x="2192399" y="0"/>
                </a:lnTo>
                <a:lnTo>
                  <a:pt x="2431305" y="709046"/>
                </a:lnTo>
                <a:lnTo>
                  <a:pt x="2678649" y="1823273"/>
                </a:lnTo>
                <a:lnTo>
                  <a:pt x="2917555" y="1873917"/>
                </a:lnTo>
                <a:lnTo>
                  <a:pt x="3164913" y="1772629"/>
                </a:lnTo>
                <a:lnTo>
                  <a:pt x="3403819" y="1873917"/>
                </a:lnTo>
                <a:lnTo>
                  <a:pt x="3651177" y="1772629"/>
                </a:lnTo>
                <a:lnTo>
                  <a:pt x="3890082" y="1823273"/>
                </a:lnTo>
                <a:lnTo>
                  <a:pt x="4137441" y="1975219"/>
                </a:lnTo>
                <a:lnTo>
                  <a:pt x="4376346" y="1975219"/>
                </a:lnTo>
                <a:lnTo>
                  <a:pt x="4623691" y="2025863"/>
                </a:lnTo>
                <a:lnTo>
                  <a:pt x="4862596" y="1975219"/>
                </a:lnTo>
                <a:lnTo>
                  <a:pt x="5109955" y="2025863"/>
                </a:lnTo>
                <a:lnTo>
                  <a:pt x="5348860" y="2076507"/>
                </a:lnTo>
                <a:lnTo>
                  <a:pt x="5835124" y="2076507"/>
                </a:lnTo>
              </a:path>
            </a:pathLst>
          </a:custGeom>
          <a:ln w="13632">
            <a:solidFill>
              <a:srgbClr val="666666"/>
            </a:solidFill>
          </a:ln>
        </p:spPr>
        <p:txBody>
          <a:bodyPr wrap="square" lIns="0" tIns="0" rIns="0" bIns="0" rtlCol="0"/>
          <a:lstStyle/>
          <a:p/>
        </p:txBody>
      </p:sp>
      <p:sp>
        <p:nvSpPr>
          <p:cNvPr id="135" name="object 135"/>
          <p:cNvSpPr/>
          <p:nvPr/>
        </p:nvSpPr>
        <p:spPr>
          <a:xfrm>
            <a:off x="3017890" y="2722440"/>
            <a:ext cx="6082665" cy="2736215"/>
          </a:xfrm>
          <a:custGeom>
            <a:avLst/>
            <a:gdLst/>
            <a:ahLst/>
            <a:cxnLst/>
            <a:rect l="l" t="t" r="r" b="b"/>
            <a:pathLst>
              <a:path w="6082665" h="2736215">
                <a:moveTo>
                  <a:pt x="0" y="2736177"/>
                </a:moveTo>
                <a:lnTo>
                  <a:pt x="247358" y="2736177"/>
                </a:lnTo>
                <a:lnTo>
                  <a:pt x="486263" y="2634889"/>
                </a:lnTo>
                <a:lnTo>
                  <a:pt x="733622" y="2634889"/>
                </a:lnTo>
                <a:lnTo>
                  <a:pt x="972513" y="2482943"/>
                </a:lnTo>
                <a:lnTo>
                  <a:pt x="1219872" y="2381654"/>
                </a:lnTo>
                <a:lnTo>
                  <a:pt x="1458777" y="2179064"/>
                </a:lnTo>
                <a:lnTo>
                  <a:pt x="1706136" y="1267427"/>
                </a:lnTo>
                <a:lnTo>
                  <a:pt x="1945041" y="1216783"/>
                </a:lnTo>
                <a:lnTo>
                  <a:pt x="2192399" y="760958"/>
                </a:lnTo>
                <a:lnTo>
                  <a:pt x="2431305" y="912904"/>
                </a:lnTo>
                <a:lnTo>
                  <a:pt x="2678649" y="0"/>
                </a:lnTo>
                <a:lnTo>
                  <a:pt x="2917555" y="609025"/>
                </a:lnTo>
                <a:lnTo>
                  <a:pt x="3164913" y="1470017"/>
                </a:lnTo>
                <a:lnTo>
                  <a:pt x="3403819" y="2229708"/>
                </a:lnTo>
                <a:lnTo>
                  <a:pt x="3651177" y="2381654"/>
                </a:lnTo>
                <a:lnTo>
                  <a:pt x="3890082" y="2533587"/>
                </a:lnTo>
                <a:lnTo>
                  <a:pt x="4137441" y="2584231"/>
                </a:lnTo>
                <a:lnTo>
                  <a:pt x="4376346" y="2634889"/>
                </a:lnTo>
                <a:lnTo>
                  <a:pt x="4623691" y="2584231"/>
                </a:lnTo>
                <a:lnTo>
                  <a:pt x="4856843" y="2584231"/>
                </a:lnTo>
                <a:lnTo>
                  <a:pt x="5109955" y="2685533"/>
                </a:lnTo>
                <a:lnTo>
                  <a:pt x="5348860" y="2685533"/>
                </a:lnTo>
                <a:lnTo>
                  <a:pt x="5596218" y="2685533"/>
                </a:lnTo>
                <a:lnTo>
                  <a:pt x="5835124" y="2685533"/>
                </a:lnTo>
                <a:lnTo>
                  <a:pt x="6082469" y="2736177"/>
                </a:lnTo>
              </a:path>
            </a:pathLst>
          </a:custGeom>
          <a:ln w="14995">
            <a:solidFill>
              <a:srgbClr val="4C4D4C"/>
            </a:solidFill>
          </a:ln>
        </p:spPr>
        <p:txBody>
          <a:bodyPr wrap="square" lIns="0" tIns="0" rIns="0" bIns="0" rtlCol="0"/>
          <a:lstStyle/>
          <a:p/>
        </p:txBody>
      </p:sp>
      <p:sp>
        <p:nvSpPr>
          <p:cNvPr id="136" name="object 136"/>
          <p:cNvSpPr/>
          <p:nvPr/>
        </p:nvSpPr>
        <p:spPr>
          <a:xfrm>
            <a:off x="3017890" y="2217239"/>
            <a:ext cx="6082665" cy="3241675"/>
          </a:xfrm>
          <a:custGeom>
            <a:avLst/>
            <a:gdLst/>
            <a:ahLst/>
            <a:cxnLst/>
            <a:rect l="l" t="t" r="r" b="b"/>
            <a:pathLst>
              <a:path w="6082665" h="3241675">
                <a:moveTo>
                  <a:pt x="0" y="3241379"/>
                </a:moveTo>
                <a:lnTo>
                  <a:pt x="247358" y="3190735"/>
                </a:lnTo>
                <a:lnTo>
                  <a:pt x="486263" y="3140090"/>
                </a:lnTo>
                <a:lnTo>
                  <a:pt x="733622" y="3089432"/>
                </a:lnTo>
                <a:lnTo>
                  <a:pt x="972513" y="2988144"/>
                </a:lnTo>
                <a:lnTo>
                  <a:pt x="1219872" y="2937500"/>
                </a:lnTo>
                <a:lnTo>
                  <a:pt x="1458777" y="2785554"/>
                </a:lnTo>
                <a:lnTo>
                  <a:pt x="1706136" y="2481675"/>
                </a:lnTo>
                <a:lnTo>
                  <a:pt x="1945041" y="2076507"/>
                </a:lnTo>
                <a:lnTo>
                  <a:pt x="2192399" y="2025863"/>
                </a:lnTo>
                <a:lnTo>
                  <a:pt x="2431305" y="1620682"/>
                </a:lnTo>
                <a:lnTo>
                  <a:pt x="2678649" y="709046"/>
                </a:lnTo>
                <a:lnTo>
                  <a:pt x="2917555" y="0"/>
                </a:lnTo>
                <a:lnTo>
                  <a:pt x="3164913" y="455811"/>
                </a:lnTo>
                <a:lnTo>
                  <a:pt x="3403819" y="1823273"/>
                </a:lnTo>
                <a:lnTo>
                  <a:pt x="3651177" y="2582977"/>
                </a:lnTo>
                <a:lnTo>
                  <a:pt x="3890082" y="2836211"/>
                </a:lnTo>
                <a:lnTo>
                  <a:pt x="4137441" y="2988144"/>
                </a:lnTo>
                <a:lnTo>
                  <a:pt x="4376346" y="2988144"/>
                </a:lnTo>
                <a:lnTo>
                  <a:pt x="4623691" y="2988144"/>
                </a:lnTo>
                <a:lnTo>
                  <a:pt x="4862596" y="3038788"/>
                </a:lnTo>
                <a:lnTo>
                  <a:pt x="5109955" y="3140090"/>
                </a:lnTo>
                <a:lnTo>
                  <a:pt x="5348860" y="3190735"/>
                </a:lnTo>
                <a:lnTo>
                  <a:pt x="5596218" y="3140090"/>
                </a:lnTo>
                <a:lnTo>
                  <a:pt x="5835124" y="3140090"/>
                </a:lnTo>
                <a:lnTo>
                  <a:pt x="6082469" y="3241379"/>
                </a:lnTo>
              </a:path>
            </a:pathLst>
          </a:custGeom>
          <a:ln w="16359">
            <a:solidFill>
              <a:srgbClr val="333333"/>
            </a:solidFill>
          </a:ln>
        </p:spPr>
        <p:txBody>
          <a:bodyPr wrap="square" lIns="0" tIns="0" rIns="0" bIns="0" rtlCol="0"/>
          <a:lstStyle/>
          <a:p/>
        </p:txBody>
      </p:sp>
      <p:sp>
        <p:nvSpPr>
          <p:cNvPr id="137" name="object 137"/>
          <p:cNvSpPr/>
          <p:nvPr/>
        </p:nvSpPr>
        <p:spPr>
          <a:xfrm>
            <a:off x="3017890" y="2774353"/>
            <a:ext cx="6082665" cy="2684780"/>
          </a:xfrm>
          <a:custGeom>
            <a:avLst/>
            <a:gdLst/>
            <a:ahLst/>
            <a:cxnLst/>
            <a:rect l="l" t="t" r="r" b="b"/>
            <a:pathLst>
              <a:path w="6082665" h="2684779">
                <a:moveTo>
                  <a:pt x="0" y="2684265"/>
                </a:moveTo>
                <a:lnTo>
                  <a:pt x="247358" y="2684265"/>
                </a:lnTo>
                <a:lnTo>
                  <a:pt x="486263" y="2582977"/>
                </a:lnTo>
                <a:lnTo>
                  <a:pt x="733622" y="2582977"/>
                </a:lnTo>
                <a:lnTo>
                  <a:pt x="972513" y="2481675"/>
                </a:lnTo>
                <a:lnTo>
                  <a:pt x="1219872" y="2431031"/>
                </a:lnTo>
                <a:lnTo>
                  <a:pt x="1458777" y="2431031"/>
                </a:lnTo>
                <a:lnTo>
                  <a:pt x="1706136" y="2380386"/>
                </a:lnTo>
                <a:lnTo>
                  <a:pt x="1945041" y="2228440"/>
                </a:lnTo>
                <a:lnTo>
                  <a:pt x="2192399" y="2177796"/>
                </a:lnTo>
                <a:lnTo>
                  <a:pt x="2431305" y="1671327"/>
                </a:lnTo>
                <a:lnTo>
                  <a:pt x="2678649" y="911636"/>
                </a:lnTo>
                <a:lnTo>
                  <a:pt x="2917555" y="202576"/>
                </a:lnTo>
                <a:lnTo>
                  <a:pt x="3164913" y="0"/>
                </a:lnTo>
                <a:lnTo>
                  <a:pt x="3403819" y="911636"/>
                </a:lnTo>
                <a:lnTo>
                  <a:pt x="3651177" y="1620682"/>
                </a:lnTo>
                <a:lnTo>
                  <a:pt x="3890082" y="2076507"/>
                </a:lnTo>
                <a:lnTo>
                  <a:pt x="4137441" y="2329742"/>
                </a:lnTo>
                <a:lnTo>
                  <a:pt x="4376346" y="2279098"/>
                </a:lnTo>
                <a:lnTo>
                  <a:pt x="4623691" y="2329742"/>
                </a:lnTo>
                <a:lnTo>
                  <a:pt x="4862596" y="2481675"/>
                </a:lnTo>
                <a:lnTo>
                  <a:pt x="5109955" y="2582977"/>
                </a:lnTo>
                <a:lnTo>
                  <a:pt x="5348860" y="2633621"/>
                </a:lnTo>
                <a:lnTo>
                  <a:pt x="5596218" y="2582977"/>
                </a:lnTo>
                <a:lnTo>
                  <a:pt x="5835124" y="2532319"/>
                </a:lnTo>
                <a:lnTo>
                  <a:pt x="6082469" y="2684265"/>
                </a:lnTo>
              </a:path>
            </a:pathLst>
          </a:custGeom>
          <a:ln w="17040">
            <a:solidFill>
              <a:srgbClr val="191A19"/>
            </a:solidFill>
          </a:ln>
        </p:spPr>
        <p:txBody>
          <a:bodyPr wrap="square" lIns="0" tIns="0" rIns="0" bIns="0" rtlCol="0"/>
          <a:lstStyle/>
          <a:p/>
        </p:txBody>
      </p:sp>
      <p:sp>
        <p:nvSpPr>
          <p:cNvPr id="138" name="object 138"/>
          <p:cNvSpPr/>
          <p:nvPr/>
        </p:nvSpPr>
        <p:spPr>
          <a:xfrm>
            <a:off x="3017890" y="2115937"/>
            <a:ext cx="6082665" cy="3343275"/>
          </a:xfrm>
          <a:custGeom>
            <a:avLst/>
            <a:gdLst/>
            <a:ahLst/>
            <a:cxnLst/>
            <a:rect l="l" t="t" r="r" b="b"/>
            <a:pathLst>
              <a:path w="6082665" h="3343275">
                <a:moveTo>
                  <a:pt x="0" y="3342681"/>
                </a:moveTo>
                <a:lnTo>
                  <a:pt x="247358" y="3342681"/>
                </a:lnTo>
                <a:lnTo>
                  <a:pt x="486263" y="3241392"/>
                </a:lnTo>
                <a:lnTo>
                  <a:pt x="733622" y="3241392"/>
                </a:lnTo>
                <a:lnTo>
                  <a:pt x="972513" y="3089446"/>
                </a:lnTo>
                <a:lnTo>
                  <a:pt x="1219872" y="2988158"/>
                </a:lnTo>
                <a:lnTo>
                  <a:pt x="1458777" y="2836211"/>
                </a:lnTo>
                <a:lnTo>
                  <a:pt x="1706136" y="2582977"/>
                </a:lnTo>
                <a:lnTo>
                  <a:pt x="1945041" y="2684279"/>
                </a:lnTo>
                <a:lnTo>
                  <a:pt x="2192399" y="2025863"/>
                </a:lnTo>
                <a:lnTo>
                  <a:pt x="2431305" y="1772629"/>
                </a:lnTo>
                <a:lnTo>
                  <a:pt x="2678649" y="1316817"/>
                </a:lnTo>
                <a:lnTo>
                  <a:pt x="2917555" y="1215529"/>
                </a:lnTo>
                <a:lnTo>
                  <a:pt x="3164913" y="860992"/>
                </a:lnTo>
                <a:lnTo>
                  <a:pt x="3403819" y="506469"/>
                </a:lnTo>
                <a:lnTo>
                  <a:pt x="3651177" y="0"/>
                </a:lnTo>
                <a:lnTo>
                  <a:pt x="3890082" y="1012938"/>
                </a:lnTo>
                <a:lnTo>
                  <a:pt x="4137441" y="1873931"/>
                </a:lnTo>
                <a:lnTo>
                  <a:pt x="4376346" y="2076521"/>
                </a:lnTo>
                <a:lnTo>
                  <a:pt x="4623691" y="2380400"/>
                </a:lnTo>
                <a:lnTo>
                  <a:pt x="4862596" y="2836211"/>
                </a:lnTo>
                <a:lnTo>
                  <a:pt x="5109955" y="3190735"/>
                </a:lnTo>
                <a:lnTo>
                  <a:pt x="5348860" y="3241392"/>
                </a:lnTo>
                <a:lnTo>
                  <a:pt x="5596218" y="3190735"/>
                </a:lnTo>
                <a:lnTo>
                  <a:pt x="5835124" y="3292037"/>
                </a:lnTo>
                <a:lnTo>
                  <a:pt x="6082469" y="3342681"/>
                </a:lnTo>
              </a:path>
            </a:pathLst>
          </a:custGeom>
          <a:ln w="23857">
            <a:solidFill>
              <a:srgbClr val="000000"/>
            </a:solidFill>
          </a:ln>
        </p:spPr>
        <p:txBody>
          <a:bodyPr wrap="square" lIns="0" tIns="0" rIns="0" bIns="0" rtlCol="0"/>
          <a:lstStyle/>
          <a:p/>
        </p:txBody>
      </p:sp>
      <p:sp>
        <p:nvSpPr>
          <p:cNvPr id="139" name="object 139"/>
          <p:cNvSpPr/>
          <p:nvPr/>
        </p:nvSpPr>
        <p:spPr>
          <a:xfrm>
            <a:off x="4476671" y="395894"/>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0" name="object 140"/>
          <p:cNvSpPr/>
          <p:nvPr/>
        </p:nvSpPr>
        <p:spPr>
          <a:xfrm>
            <a:off x="5449191" y="396416"/>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1" name="object 141"/>
          <p:cNvSpPr/>
          <p:nvPr/>
        </p:nvSpPr>
        <p:spPr>
          <a:xfrm>
            <a:off x="7155328" y="393868"/>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2" name="object 142"/>
          <p:cNvSpPr/>
          <p:nvPr/>
        </p:nvSpPr>
        <p:spPr>
          <a:xfrm>
            <a:off x="8366751" y="386580"/>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3" name="object 143"/>
          <p:cNvSpPr/>
          <p:nvPr/>
        </p:nvSpPr>
        <p:spPr>
          <a:xfrm>
            <a:off x="9100369" y="391491"/>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4" name="object 144"/>
          <p:cNvSpPr txBox="1"/>
          <p:nvPr/>
        </p:nvSpPr>
        <p:spPr>
          <a:xfrm>
            <a:off x="2358363" y="2520725"/>
            <a:ext cx="189230" cy="2971165"/>
          </a:xfrm>
          <a:prstGeom prst="rect">
            <a:avLst/>
          </a:prstGeom>
        </p:spPr>
        <p:txBody>
          <a:bodyPr wrap="square" lIns="0" tIns="0" rIns="0" bIns="0" rtlCol="0" vert="vert270">
            <a:spAutoFit/>
          </a:bodyPr>
          <a:lstStyle/>
          <a:p>
            <a:pPr marL="12700">
              <a:lnSpc>
                <a:spcPts val="1340"/>
              </a:lnSpc>
            </a:pPr>
            <a:r>
              <a:rPr dirty="0" sz="1250" spc="-5">
                <a:latin typeface="Arial"/>
                <a:cs typeface="Arial"/>
              </a:rPr>
              <a:t>Numbe</a:t>
            </a:r>
            <a:r>
              <a:rPr dirty="0" sz="1250">
                <a:latin typeface="Arial"/>
                <a:cs typeface="Arial"/>
              </a:rPr>
              <a:t>r</a:t>
            </a:r>
            <a:r>
              <a:rPr dirty="0" sz="1250" spc="10">
                <a:latin typeface="Arial"/>
                <a:cs typeface="Arial"/>
              </a:rPr>
              <a:t> </a:t>
            </a:r>
            <a:r>
              <a:rPr dirty="0" sz="1250" spc="-5">
                <a:latin typeface="Arial"/>
                <a:cs typeface="Arial"/>
              </a:rPr>
              <a:t>o</a:t>
            </a:r>
            <a:r>
              <a:rPr dirty="0" sz="1250">
                <a:latin typeface="Arial"/>
                <a:cs typeface="Arial"/>
              </a:rPr>
              <a:t>f</a:t>
            </a:r>
            <a:r>
              <a:rPr dirty="0" sz="1250" spc="10">
                <a:latin typeface="Arial"/>
                <a:cs typeface="Arial"/>
              </a:rPr>
              <a:t> </a:t>
            </a:r>
            <a:r>
              <a:rPr dirty="0" sz="1250" spc="-5">
                <a:latin typeface="Arial"/>
                <a:cs typeface="Arial"/>
              </a:rPr>
              <a:t>Constructio</a:t>
            </a:r>
            <a:r>
              <a:rPr dirty="0" sz="1250">
                <a:latin typeface="Arial"/>
                <a:cs typeface="Arial"/>
              </a:rPr>
              <a:t>n</a:t>
            </a:r>
            <a:r>
              <a:rPr dirty="0" sz="1250" spc="10">
                <a:latin typeface="Arial"/>
                <a:cs typeface="Arial"/>
              </a:rPr>
              <a:t> </a:t>
            </a:r>
            <a:r>
              <a:rPr dirty="0" sz="1250" spc="-5">
                <a:latin typeface="Arial"/>
                <a:cs typeface="Arial"/>
              </a:rPr>
              <a:t>Completion</a:t>
            </a:r>
            <a:r>
              <a:rPr dirty="0" sz="1250">
                <a:latin typeface="Arial"/>
                <a:cs typeface="Arial"/>
              </a:rPr>
              <a:t>s</a:t>
            </a:r>
            <a:r>
              <a:rPr dirty="0" sz="1250" spc="10">
                <a:latin typeface="Arial"/>
                <a:cs typeface="Arial"/>
              </a:rPr>
              <a:t> </a:t>
            </a:r>
            <a:r>
              <a:rPr dirty="0" sz="1250">
                <a:latin typeface="Arial"/>
                <a:cs typeface="Arial"/>
              </a:rPr>
              <a:t>(K)</a:t>
            </a:r>
            <a:endParaRPr sz="1250">
              <a:latin typeface="Arial"/>
              <a:cs typeface="Arial"/>
            </a:endParaRPr>
          </a:p>
        </p:txBody>
      </p:sp>
      <p:sp>
        <p:nvSpPr>
          <p:cNvPr id="161" name="object 161"/>
          <p:cNvSpPr txBox="1"/>
          <p:nvPr/>
        </p:nvSpPr>
        <p:spPr>
          <a:xfrm>
            <a:off x="1576387" y="6513822"/>
            <a:ext cx="903922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3. </a:t>
            </a:r>
            <a:r>
              <a:rPr dirty="0" sz="1600" spc="-5">
                <a:latin typeface="Arial"/>
                <a:cs typeface="Arial"/>
              </a:rPr>
              <a:t>Number of Construction Completions by Distance </a:t>
            </a:r>
            <a:r>
              <a:rPr dirty="0" sz="1600">
                <a:latin typeface="Arial"/>
                <a:cs typeface="Arial"/>
              </a:rPr>
              <a:t>from </a:t>
            </a:r>
            <a:r>
              <a:rPr dirty="0" sz="1600" spc="-5">
                <a:latin typeface="Arial"/>
                <a:cs typeface="Arial"/>
              </a:rPr>
              <a:t>Center in Bexar County</a:t>
            </a:r>
            <a:r>
              <a:rPr dirty="0" sz="1600" spc="155">
                <a:latin typeface="Arial"/>
                <a:cs typeface="Arial"/>
              </a:rPr>
              <a:t> </a:t>
            </a:r>
            <a:r>
              <a:rPr dirty="0" sz="1600" spc="-5">
                <a:latin typeface="Arial"/>
                <a:cs typeface="Arial"/>
              </a:rPr>
              <a:t>1950-2009</a:t>
            </a:r>
            <a:endParaRPr sz="1600">
              <a:latin typeface="Arial"/>
              <a:cs typeface="Arial"/>
            </a:endParaRPr>
          </a:p>
        </p:txBody>
      </p:sp>
      <p:sp>
        <p:nvSpPr>
          <p:cNvPr id="145" name="object 145"/>
          <p:cNvSpPr txBox="1"/>
          <p:nvPr/>
        </p:nvSpPr>
        <p:spPr>
          <a:xfrm>
            <a:off x="2972995" y="5638714"/>
            <a:ext cx="2278380" cy="410845"/>
          </a:xfrm>
          <a:prstGeom prst="rect">
            <a:avLst/>
          </a:prstGeom>
        </p:spPr>
        <p:txBody>
          <a:bodyPr wrap="square" lIns="0" tIns="0" rIns="0" bIns="0" rtlCol="0" vert="horz">
            <a:spAutoFit/>
          </a:bodyPr>
          <a:lstStyle/>
          <a:p>
            <a:pPr marL="12700">
              <a:lnSpc>
                <a:spcPct val="100000"/>
              </a:lnSpc>
              <a:tabLst>
                <a:tab pos="259715" algn="l"/>
                <a:tab pos="498475" algn="l"/>
                <a:tab pos="746125" algn="l"/>
                <a:tab pos="984885" algn="l"/>
                <a:tab pos="1231900" algn="l"/>
                <a:tab pos="1471295" algn="l"/>
                <a:tab pos="1718310" algn="l"/>
                <a:tab pos="1957070" algn="l"/>
                <a:tab pos="2204720" algn="l"/>
              </a:tabLst>
            </a:pPr>
            <a:r>
              <a:rPr dirty="0" sz="850" spc="5">
                <a:latin typeface="Arial"/>
                <a:cs typeface="Arial"/>
              </a:rPr>
              <a:t>0</a:t>
            </a:r>
            <a:r>
              <a:rPr dirty="0" sz="850" spc="5">
                <a:latin typeface="Arial"/>
                <a:cs typeface="Arial"/>
              </a:rPr>
              <a:t>	</a:t>
            </a:r>
            <a:r>
              <a:rPr dirty="0" sz="850" spc="5">
                <a:latin typeface="Arial"/>
                <a:cs typeface="Arial"/>
              </a:rPr>
              <a:t>1</a:t>
            </a:r>
            <a:r>
              <a:rPr dirty="0" sz="850" spc="5">
                <a:latin typeface="Arial"/>
                <a:cs typeface="Arial"/>
              </a:rPr>
              <a:t>	</a:t>
            </a:r>
            <a:r>
              <a:rPr dirty="0" sz="850" spc="5">
                <a:latin typeface="Arial"/>
                <a:cs typeface="Arial"/>
              </a:rPr>
              <a:t>2</a:t>
            </a:r>
            <a:r>
              <a:rPr dirty="0" sz="850" spc="5">
                <a:latin typeface="Arial"/>
                <a:cs typeface="Arial"/>
              </a:rPr>
              <a:t>	</a:t>
            </a:r>
            <a:r>
              <a:rPr dirty="0" sz="850" spc="5">
                <a:latin typeface="Arial"/>
                <a:cs typeface="Arial"/>
              </a:rPr>
              <a:t>3</a:t>
            </a:r>
            <a:r>
              <a:rPr dirty="0" sz="850" spc="5">
                <a:latin typeface="Arial"/>
                <a:cs typeface="Arial"/>
              </a:rPr>
              <a:t>	</a:t>
            </a:r>
            <a:r>
              <a:rPr dirty="0" sz="850" spc="5">
                <a:latin typeface="Arial"/>
                <a:cs typeface="Arial"/>
              </a:rPr>
              <a:t>4</a:t>
            </a:r>
            <a:r>
              <a:rPr dirty="0" sz="850" spc="5">
                <a:latin typeface="Arial"/>
                <a:cs typeface="Arial"/>
              </a:rPr>
              <a:t>	</a:t>
            </a:r>
            <a:r>
              <a:rPr dirty="0" sz="850" spc="5">
                <a:latin typeface="Arial"/>
                <a:cs typeface="Arial"/>
              </a:rPr>
              <a:t>5</a:t>
            </a:r>
            <a:r>
              <a:rPr dirty="0" sz="850" spc="5">
                <a:latin typeface="Arial"/>
                <a:cs typeface="Arial"/>
              </a:rPr>
              <a:t>	</a:t>
            </a:r>
            <a:r>
              <a:rPr dirty="0" sz="850" spc="5">
                <a:latin typeface="Arial"/>
                <a:cs typeface="Arial"/>
              </a:rPr>
              <a:t>6</a:t>
            </a:r>
            <a:r>
              <a:rPr dirty="0" sz="850" spc="5">
                <a:latin typeface="Arial"/>
                <a:cs typeface="Arial"/>
              </a:rPr>
              <a:t>	</a:t>
            </a:r>
            <a:r>
              <a:rPr dirty="0" sz="850" spc="5">
                <a:latin typeface="Arial"/>
                <a:cs typeface="Arial"/>
              </a:rPr>
              <a:t>7</a:t>
            </a:r>
            <a:r>
              <a:rPr dirty="0" sz="850" spc="5">
                <a:latin typeface="Arial"/>
                <a:cs typeface="Arial"/>
              </a:rPr>
              <a:t>	</a:t>
            </a:r>
            <a:r>
              <a:rPr dirty="0" sz="850" spc="5">
                <a:latin typeface="Arial"/>
                <a:cs typeface="Arial"/>
              </a:rPr>
              <a:t>8</a:t>
            </a:r>
            <a:r>
              <a:rPr dirty="0" sz="850" spc="5">
                <a:latin typeface="Arial"/>
                <a:cs typeface="Arial"/>
              </a:rPr>
              <a:t>	</a:t>
            </a:r>
            <a:r>
              <a:rPr dirty="0" sz="850" spc="5">
                <a:latin typeface="Arial"/>
                <a:cs typeface="Arial"/>
              </a:rPr>
              <a:t>9</a:t>
            </a:r>
            <a:endParaRPr sz="850">
              <a:latin typeface="Arial"/>
              <a:cs typeface="Arial"/>
            </a:endParaRPr>
          </a:p>
          <a:p>
            <a:pPr marL="31115">
              <a:lnSpc>
                <a:spcPct val="100000"/>
              </a:lnSpc>
              <a:spcBef>
                <a:spcPts val="565"/>
              </a:spcBef>
            </a:pPr>
            <a:r>
              <a:rPr dirty="0" sz="1250" spc="10">
                <a:latin typeface="Arial"/>
                <a:cs typeface="Arial"/>
              </a:rPr>
              <a:t>Distance </a:t>
            </a:r>
            <a:r>
              <a:rPr dirty="0" sz="1250" spc="15">
                <a:latin typeface="Arial"/>
                <a:cs typeface="Arial"/>
              </a:rPr>
              <a:t>from Center</a:t>
            </a:r>
            <a:r>
              <a:rPr dirty="0" sz="1250" spc="-45">
                <a:latin typeface="Arial"/>
                <a:cs typeface="Arial"/>
              </a:rPr>
              <a:t> </a:t>
            </a:r>
            <a:r>
              <a:rPr dirty="0" sz="1250" spc="15">
                <a:latin typeface="Arial"/>
                <a:cs typeface="Arial"/>
              </a:rPr>
              <a:t>(Miles)</a:t>
            </a:r>
            <a:endParaRPr sz="1250">
              <a:latin typeface="Arial"/>
              <a:cs typeface="Arial"/>
            </a:endParaRPr>
          </a:p>
        </p:txBody>
      </p:sp>
      <p:sp>
        <p:nvSpPr>
          <p:cNvPr id="146" name="object 146"/>
          <p:cNvSpPr txBox="1"/>
          <p:nvPr/>
        </p:nvSpPr>
        <p:spPr>
          <a:xfrm>
            <a:off x="5404168" y="5638714"/>
            <a:ext cx="880744" cy="146050"/>
          </a:xfrm>
          <a:prstGeom prst="rect">
            <a:avLst/>
          </a:prstGeom>
        </p:spPr>
        <p:txBody>
          <a:bodyPr wrap="square" lIns="0" tIns="0" rIns="0" bIns="0" rtlCol="0" vert="horz">
            <a:spAutoFit/>
          </a:bodyPr>
          <a:lstStyle/>
          <a:p>
            <a:pPr marL="12700">
              <a:lnSpc>
                <a:spcPct val="100000"/>
              </a:lnSpc>
            </a:pPr>
            <a:r>
              <a:rPr dirty="0" sz="850">
                <a:latin typeface="Arial"/>
                <a:cs typeface="Arial"/>
              </a:rPr>
              <a:t>10    </a:t>
            </a:r>
            <a:r>
              <a:rPr dirty="0" sz="850" spc="-30">
                <a:latin typeface="Arial"/>
                <a:cs typeface="Arial"/>
              </a:rPr>
              <a:t>11     </a:t>
            </a:r>
            <a:r>
              <a:rPr dirty="0" sz="850">
                <a:latin typeface="Arial"/>
                <a:cs typeface="Arial"/>
              </a:rPr>
              <a:t>12  </a:t>
            </a:r>
            <a:r>
              <a:rPr dirty="0" sz="850" spc="190">
                <a:latin typeface="Arial"/>
                <a:cs typeface="Arial"/>
              </a:rPr>
              <a:t> </a:t>
            </a:r>
            <a:r>
              <a:rPr dirty="0" sz="850">
                <a:latin typeface="Arial"/>
                <a:cs typeface="Arial"/>
              </a:rPr>
              <a:t>13</a:t>
            </a:r>
            <a:endParaRPr sz="850">
              <a:latin typeface="Arial"/>
              <a:cs typeface="Arial"/>
            </a:endParaRPr>
          </a:p>
        </p:txBody>
      </p:sp>
      <p:sp>
        <p:nvSpPr>
          <p:cNvPr id="147" name="object 147"/>
          <p:cNvSpPr txBox="1"/>
          <p:nvPr/>
        </p:nvSpPr>
        <p:spPr>
          <a:xfrm>
            <a:off x="6376637" y="5638714"/>
            <a:ext cx="633095" cy="146050"/>
          </a:xfrm>
          <a:prstGeom prst="rect">
            <a:avLst/>
          </a:prstGeom>
        </p:spPr>
        <p:txBody>
          <a:bodyPr wrap="square" lIns="0" tIns="0" rIns="0" bIns="0" rtlCol="0" vert="horz">
            <a:spAutoFit/>
          </a:bodyPr>
          <a:lstStyle/>
          <a:p>
            <a:pPr marL="12700">
              <a:lnSpc>
                <a:spcPct val="100000"/>
              </a:lnSpc>
            </a:pPr>
            <a:r>
              <a:rPr dirty="0" sz="850">
                <a:latin typeface="Arial"/>
                <a:cs typeface="Arial"/>
              </a:rPr>
              <a:t>14    15  </a:t>
            </a:r>
            <a:r>
              <a:rPr dirty="0" sz="850" spc="170">
                <a:latin typeface="Arial"/>
                <a:cs typeface="Arial"/>
              </a:rPr>
              <a:t> </a:t>
            </a:r>
            <a:r>
              <a:rPr dirty="0" sz="850">
                <a:latin typeface="Arial"/>
                <a:cs typeface="Arial"/>
              </a:rPr>
              <a:t>16</a:t>
            </a:r>
            <a:endParaRPr sz="850">
              <a:latin typeface="Arial"/>
              <a:cs typeface="Arial"/>
            </a:endParaRPr>
          </a:p>
        </p:txBody>
      </p:sp>
      <p:sp>
        <p:nvSpPr>
          <p:cNvPr id="148" name="object 148"/>
          <p:cNvSpPr txBox="1"/>
          <p:nvPr/>
        </p:nvSpPr>
        <p:spPr>
          <a:xfrm>
            <a:off x="7110243" y="5638714"/>
            <a:ext cx="2091689" cy="146050"/>
          </a:xfrm>
          <a:prstGeom prst="rect">
            <a:avLst/>
          </a:prstGeom>
        </p:spPr>
        <p:txBody>
          <a:bodyPr wrap="square" lIns="0" tIns="0" rIns="0" bIns="0" rtlCol="0" vert="horz">
            <a:spAutoFit/>
          </a:bodyPr>
          <a:lstStyle/>
          <a:p>
            <a:pPr marL="12700">
              <a:lnSpc>
                <a:spcPct val="100000"/>
              </a:lnSpc>
            </a:pPr>
            <a:r>
              <a:rPr dirty="0" sz="850">
                <a:latin typeface="Arial"/>
                <a:cs typeface="Arial"/>
              </a:rPr>
              <a:t>17    18    19    20    21    22    23    24   </a:t>
            </a:r>
            <a:r>
              <a:rPr dirty="0" sz="850" spc="35">
                <a:latin typeface="Arial"/>
                <a:cs typeface="Arial"/>
              </a:rPr>
              <a:t> </a:t>
            </a:r>
            <a:r>
              <a:rPr dirty="0" sz="850">
                <a:latin typeface="Arial"/>
                <a:cs typeface="Arial"/>
              </a:rPr>
              <a:t>25</a:t>
            </a:r>
            <a:endParaRPr sz="850">
              <a:latin typeface="Arial"/>
              <a:cs typeface="Arial"/>
            </a:endParaRPr>
          </a:p>
        </p:txBody>
      </p:sp>
      <p:sp>
        <p:nvSpPr>
          <p:cNvPr id="149" name="object 149"/>
          <p:cNvSpPr txBox="1"/>
          <p:nvPr/>
        </p:nvSpPr>
        <p:spPr>
          <a:xfrm>
            <a:off x="2670652" y="2547990"/>
            <a:ext cx="149860" cy="2982595"/>
          </a:xfrm>
          <a:prstGeom prst="rect">
            <a:avLst/>
          </a:prstGeom>
        </p:spPr>
        <p:txBody>
          <a:bodyPr wrap="square" lIns="0" tIns="0" rIns="0" bIns="0" rtlCol="0" vert="horz">
            <a:spAutoFit/>
          </a:bodyPr>
          <a:lstStyle/>
          <a:p>
            <a:pPr algn="ctr">
              <a:lnSpc>
                <a:spcPct val="100000"/>
              </a:lnSpc>
            </a:pPr>
            <a:r>
              <a:rPr dirty="0" sz="850">
                <a:latin typeface="Arial"/>
                <a:cs typeface="Arial"/>
              </a:rPr>
              <a:t>14</a:t>
            </a:r>
            <a:endParaRPr sz="850">
              <a:latin typeface="Arial"/>
              <a:cs typeface="Arial"/>
            </a:endParaRPr>
          </a:p>
          <a:p>
            <a:pPr algn="ctr">
              <a:lnSpc>
                <a:spcPct val="100000"/>
              </a:lnSpc>
              <a:spcBef>
                <a:spcPts val="575"/>
              </a:spcBef>
            </a:pPr>
            <a:r>
              <a:rPr dirty="0" sz="850">
                <a:latin typeface="Arial"/>
                <a:cs typeface="Arial"/>
              </a:rPr>
              <a:t>13</a:t>
            </a:r>
            <a:endParaRPr sz="850">
              <a:latin typeface="Arial"/>
              <a:cs typeface="Arial"/>
            </a:endParaRPr>
          </a:p>
          <a:p>
            <a:pPr algn="ctr">
              <a:lnSpc>
                <a:spcPct val="100000"/>
              </a:lnSpc>
              <a:spcBef>
                <a:spcPts val="575"/>
              </a:spcBef>
            </a:pPr>
            <a:r>
              <a:rPr dirty="0" sz="850">
                <a:latin typeface="Arial"/>
                <a:cs typeface="Arial"/>
              </a:rPr>
              <a:t>12</a:t>
            </a:r>
            <a:endParaRPr sz="850">
              <a:latin typeface="Arial"/>
              <a:cs typeface="Arial"/>
            </a:endParaRPr>
          </a:p>
          <a:p>
            <a:pPr algn="ctr" marR="11430">
              <a:lnSpc>
                <a:spcPct val="100000"/>
              </a:lnSpc>
              <a:spcBef>
                <a:spcPts val="575"/>
              </a:spcBef>
            </a:pPr>
            <a:r>
              <a:rPr dirty="0" sz="850" spc="-60">
                <a:latin typeface="Arial"/>
                <a:cs typeface="Arial"/>
              </a:rPr>
              <a:t>11</a:t>
            </a:r>
            <a:endParaRPr sz="850">
              <a:latin typeface="Arial"/>
              <a:cs typeface="Arial"/>
            </a:endParaRPr>
          </a:p>
          <a:p>
            <a:pPr algn="ctr">
              <a:lnSpc>
                <a:spcPct val="100000"/>
              </a:lnSpc>
              <a:spcBef>
                <a:spcPts val="575"/>
              </a:spcBef>
            </a:pPr>
            <a:r>
              <a:rPr dirty="0" sz="850">
                <a:latin typeface="Arial"/>
                <a:cs typeface="Arial"/>
              </a:rPr>
              <a:t>10</a:t>
            </a:r>
            <a:endParaRPr sz="850">
              <a:latin typeface="Arial"/>
              <a:cs typeface="Arial"/>
            </a:endParaRPr>
          </a:p>
          <a:p>
            <a:pPr algn="ctr" marL="63500">
              <a:lnSpc>
                <a:spcPct val="100000"/>
              </a:lnSpc>
              <a:spcBef>
                <a:spcPts val="575"/>
              </a:spcBef>
            </a:pPr>
            <a:r>
              <a:rPr dirty="0" sz="850" spc="5">
                <a:latin typeface="Arial"/>
                <a:cs typeface="Arial"/>
              </a:rPr>
              <a:t>9</a:t>
            </a:r>
            <a:endParaRPr sz="850">
              <a:latin typeface="Arial"/>
              <a:cs typeface="Arial"/>
            </a:endParaRPr>
          </a:p>
          <a:p>
            <a:pPr algn="ctr" marL="63500">
              <a:lnSpc>
                <a:spcPct val="100000"/>
              </a:lnSpc>
              <a:spcBef>
                <a:spcPts val="575"/>
              </a:spcBef>
            </a:pPr>
            <a:r>
              <a:rPr dirty="0" sz="850" spc="5">
                <a:latin typeface="Arial"/>
                <a:cs typeface="Arial"/>
              </a:rPr>
              <a:t>8</a:t>
            </a:r>
            <a:endParaRPr sz="850">
              <a:latin typeface="Arial"/>
              <a:cs typeface="Arial"/>
            </a:endParaRPr>
          </a:p>
          <a:p>
            <a:pPr algn="ctr" marL="63500">
              <a:lnSpc>
                <a:spcPct val="100000"/>
              </a:lnSpc>
              <a:spcBef>
                <a:spcPts val="575"/>
              </a:spcBef>
            </a:pPr>
            <a:r>
              <a:rPr dirty="0" sz="850" spc="5">
                <a:latin typeface="Arial"/>
                <a:cs typeface="Arial"/>
              </a:rPr>
              <a:t>7</a:t>
            </a:r>
            <a:endParaRPr sz="850">
              <a:latin typeface="Arial"/>
              <a:cs typeface="Arial"/>
            </a:endParaRPr>
          </a:p>
          <a:p>
            <a:pPr algn="ctr" marL="63500">
              <a:lnSpc>
                <a:spcPct val="100000"/>
              </a:lnSpc>
              <a:spcBef>
                <a:spcPts val="575"/>
              </a:spcBef>
            </a:pPr>
            <a:r>
              <a:rPr dirty="0" sz="850" spc="5">
                <a:latin typeface="Arial"/>
                <a:cs typeface="Arial"/>
              </a:rPr>
              <a:t>6</a:t>
            </a:r>
            <a:endParaRPr sz="850">
              <a:latin typeface="Arial"/>
              <a:cs typeface="Arial"/>
            </a:endParaRPr>
          </a:p>
          <a:p>
            <a:pPr algn="ctr" marL="63500">
              <a:lnSpc>
                <a:spcPct val="100000"/>
              </a:lnSpc>
              <a:spcBef>
                <a:spcPts val="575"/>
              </a:spcBef>
            </a:pPr>
            <a:r>
              <a:rPr dirty="0" sz="850" spc="5">
                <a:latin typeface="Arial"/>
                <a:cs typeface="Arial"/>
              </a:rPr>
              <a:t>5</a:t>
            </a:r>
            <a:endParaRPr sz="850">
              <a:latin typeface="Arial"/>
              <a:cs typeface="Arial"/>
            </a:endParaRPr>
          </a:p>
          <a:p>
            <a:pPr algn="ctr" marL="63500">
              <a:lnSpc>
                <a:spcPct val="100000"/>
              </a:lnSpc>
              <a:spcBef>
                <a:spcPts val="575"/>
              </a:spcBef>
            </a:pPr>
            <a:r>
              <a:rPr dirty="0" sz="850" spc="5">
                <a:latin typeface="Arial"/>
                <a:cs typeface="Arial"/>
              </a:rPr>
              <a:t>4</a:t>
            </a:r>
            <a:endParaRPr sz="850">
              <a:latin typeface="Arial"/>
              <a:cs typeface="Arial"/>
            </a:endParaRPr>
          </a:p>
          <a:p>
            <a:pPr algn="ctr" marL="63500">
              <a:lnSpc>
                <a:spcPct val="100000"/>
              </a:lnSpc>
              <a:spcBef>
                <a:spcPts val="575"/>
              </a:spcBef>
            </a:pPr>
            <a:r>
              <a:rPr dirty="0" sz="850" spc="5">
                <a:latin typeface="Arial"/>
                <a:cs typeface="Arial"/>
              </a:rPr>
              <a:t>3</a:t>
            </a:r>
            <a:endParaRPr sz="850">
              <a:latin typeface="Arial"/>
              <a:cs typeface="Arial"/>
            </a:endParaRPr>
          </a:p>
          <a:p>
            <a:pPr algn="ctr" marL="63500">
              <a:lnSpc>
                <a:spcPct val="100000"/>
              </a:lnSpc>
              <a:spcBef>
                <a:spcPts val="575"/>
              </a:spcBef>
            </a:pPr>
            <a:r>
              <a:rPr dirty="0" sz="850" spc="5">
                <a:latin typeface="Arial"/>
                <a:cs typeface="Arial"/>
              </a:rPr>
              <a:t>2</a:t>
            </a:r>
            <a:endParaRPr sz="850">
              <a:latin typeface="Arial"/>
              <a:cs typeface="Arial"/>
            </a:endParaRPr>
          </a:p>
          <a:p>
            <a:pPr algn="ctr" marL="63500">
              <a:lnSpc>
                <a:spcPct val="100000"/>
              </a:lnSpc>
              <a:spcBef>
                <a:spcPts val="575"/>
              </a:spcBef>
            </a:pPr>
            <a:r>
              <a:rPr dirty="0" sz="850" spc="5">
                <a:latin typeface="Arial"/>
                <a:cs typeface="Arial"/>
              </a:rPr>
              <a:t>1</a:t>
            </a:r>
            <a:endParaRPr sz="850">
              <a:latin typeface="Arial"/>
              <a:cs typeface="Arial"/>
            </a:endParaRPr>
          </a:p>
          <a:p>
            <a:pPr algn="ctr" marL="63500">
              <a:lnSpc>
                <a:spcPct val="100000"/>
              </a:lnSpc>
              <a:spcBef>
                <a:spcPts val="575"/>
              </a:spcBef>
            </a:pPr>
            <a:r>
              <a:rPr dirty="0" sz="850" spc="5">
                <a:latin typeface="Arial"/>
                <a:cs typeface="Arial"/>
              </a:rPr>
              <a:t>0</a:t>
            </a:r>
            <a:endParaRPr sz="850">
              <a:latin typeface="Arial"/>
              <a:cs typeface="Arial"/>
            </a:endParaRPr>
          </a:p>
        </p:txBody>
      </p:sp>
      <p:sp>
        <p:nvSpPr>
          <p:cNvPr id="150" name="object 150"/>
          <p:cNvSpPr txBox="1"/>
          <p:nvPr/>
        </p:nvSpPr>
        <p:spPr>
          <a:xfrm>
            <a:off x="2670652" y="2345359"/>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15</a:t>
            </a:r>
            <a:endParaRPr sz="850">
              <a:latin typeface="Arial"/>
              <a:cs typeface="Arial"/>
            </a:endParaRPr>
          </a:p>
        </p:txBody>
      </p:sp>
      <p:sp>
        <p:nvSpPr>
          <p:cNvPr id="151" name="object 151"/>
          <p:cNvSpPr txBox="1"/>
          <p:nvPr/>
        </p:nvSpPr>
        <p:spPr>
          <a:xfrm>
            <a:off x="2670652" y="2142728"/>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16</a:t>
            </a:r>
            <a:endParaRPr sz="850">
              <a:latin typeface="Arial"/>
              <a:cs typeface="Arial"/>
            </a:endParaRPr>
          </a:p>
        </p:txBody>
      </p:sp>
      <p:sp>
        <p:nvSpPr>
          <p:cNvPr id="152" name="object 152"/>
          <p:cNvSpPr txBox="1"/>
          <p:nvPr/>
        </p:nvSpPr>
        <p:spPr>
          <a:xfrm>
            <a:off x="2670652" y="1940097"/>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17</a:t>
            </a:r>
            <a:endParaRPr sz="850">
              <a:latin typeface="Arial"/>
              <a:cs typeface="Arial"/>
            </a:endParaRPr>
          </a:p>
        </p:txBody>
      </p:sp>
      <p:sp>
        <p:nvSpPr>
          <p:cNvPr id="153" name="object 153"/>
          <p:cNvSpPr txBox="1"/>
          <p:nvPr/>
        </p:nvSpPr>
        <p:spPr>
          <a:xfrm>
            <a:off x="2670652" y="1332204"/>
            <a:ext cx="146685" cy="551180"/>
          </a:xfrm>
          <a:prstGeom prst="rect">
            <a:avLst/>
          </a:prstGeom>
        </p:spPr>
        <p:txBody>
          <a:bodyPr wrap="square" lIns="0" tIns="0" rIns="0" bIns="0" rtlCol="0" vert="horz">
            <a:spAutoFit/>
          </a:bodyPr>
          <a:lstStyle/>
          <a:p>
            <a:pPr marL="12700">
              <a:lnSpc>
                <a:spcPct val="100000"/>
              </a:lnSpc>
            </a:pPr>
            <a:r>
              <a:rPr dirty="0" sz="850">
                <a:latin typeface="Arial"/>
                <a:cs typeface="Arial"/>
              </a:rPr>
              <a:t>20</a:t>
            </a:r>
            <a:endParaRPr sz="850">
              <a:latin typeface="Arial"/>
              <a:cs typeface="Arial"/>
            </a:endParaRPr>
          </a:p>
          <a:p>
            <a:pPr marL="12700">
              <a:lnSpc>
                <a:spcPct val="100000"/>
              </a:lnSpc>
              <a:spcBef>
                <a:spcPts val="575"/>
              </a:spcBef>
            </a:pPr>
            <a:r>
              <a:rPr dirty="0" sz="850">
                <a:latin typeface="Arial"/>
                <a:cs typeface="Arial"/>
              </a:rPr>
              <a:t>19</a:t>
            </a:r>
            <a:endParaRPr sz="850">
              <a:latin typeface="Arial"/>
              <a:cs typeface="Arial"/>
            </a:endParaRPr>
          </a:p>
          <a:p>
            <a:pPr marL="12700">
              <a:lnSpc>
                <a:spcPct val="100000"/>
              </a:lnSpc>
              <a:spcBef>
                <a:spcPts val="575"/>
              </a:spcBef>
            </a:pPr>
            <a:r>
              <a:rPr dirty="0" sz="850">
                <a:latin typeface="Arial"/>
                <a:cs typeface="Arial"/>
              </a:rPr>
              <a:t>18</a:t>
            </a:r>
            <a:endParaRPr sz="850">
              <a:latin typeface="Arial"/>
              <a:cs typeface="Arial"/>
            </a:endParaRPr>
          </a:p>
        </p:txBody>
      </p:sp>
      <p:sp>
        <p:nvSpPr>
          <p:cNvPr id="154" name="object 154"/>
          <p:cNvSpPr txBox="1"/>
          <p:nvPr/>
        </p:nvSpPr>
        <p:spPr>
          <a:xfrm>
            <a:off x="2670652" y="319049"/>
            <a:ext cx="146685" cy="956310"/>
          </a:xfrm>
          <a:prstGeom prst="rect">
            <a:avLst/>
          </a:prstGeom>
        </p:spPr>
        <p:txBody>
          <a:bodyPr wrap="square" lIns="0" tIns="0" rIns="0" bIns="0" rtlCol="0" vert="horz">
            <a:spAutoFit/>
          </a:bodyPr>
          <a:lstStyle/>
          <a:p>
            <a:pPr marL="12700">
              <a:lnSpc>
                <a:spcPct val="100000"/>
              </a:lnSpc>
            </a:pPr>
            <a:r>
              <a:rPr dirty="0" sz="850">
                <a:latin typeface="Arial"/>
                <a:cs typeface="Arial"/>
              </a:rPr>
              <a:t>25</a:t>
            </a:r>
            <a:endParaRPr sz="850">
              <a:latin typeface="Arial"/>
              <a:cs typeface="Arial"/>
            </a:endParaRPr>
          </a:p>
          <a:p>
            <a:pPr marL="12700">
              <a:lnSpc>
                <a:spcPct val="100000"/>
              </a:lnSpc>
              <a:spcBef>
                <a:spcPts val="575"/>
              </a:spcBef>
            </a:pPr>
            <a:r>
              <a:rPr dirty="0" sz="850">
                <a:latin typeface="Arial"/>
                <a:cs typeface="Arial"/>
              </a:rPr>
              <a:t>24</a:t>
            </a:r>
            <a:endParaRPr sz="850">
              <a:latin typeface="Arial"/>
              <a:cs typeface="Arial"/>
            </a:endParaRPr>
          </a:p>
          <a:p>
            <a:pPr marL="12700">
              <a:lnSpc>
                <a:spcPct val="100000"/>
              </a:lnSpc>
              <a:spcBef>
                <a:spcPts val="575"/>
              </a:spcBef>
            </a:pPr>
            <a:r>
              <a:rPr dirty="0" sz="850">
                <a:latin typeface="Arial"/>
                <a:cs typeface="Arial"/>
              </a:rPr>
              <a:t>23</a:t>
            </a:r>
            <a:endParaRPr sz="850">
              <a:latin typeface="Arial"/>
              <a:cs typeface="Arial"/>
            </a:endParaRPr>
          </a:p>
          <a:p>
            <a:pPr marL="12700">
              <a:lnSpc>
                <a:spcPct val="100000"/>
              </a:lnSpc>
              <a:spcBef>
                <a:spcPts val="575"/>
              </a:spcBef>
            </a:pPr>
            <a:r>
              <a:rPr dirty="0" sz="850">
                <a:latin typeface="Arial"/>
                <a:cs typeface="Arial"/>
              </a:rPr>
              <a:t>22</a:t>
            </a:r>
            <a:endParaRPr sz="850">
              <a:latin typeface="Arial"/>
              <a:cs typeface="Arial"/>
            </a:endParaRPr>
          </a:p>
          <a:p>
            <a:pPr marL="12700">
              <a:lnSpc>
                <a:spcPct val="100000"/>
              </a:lnSpc>
              <a:spcBef>
                <a:spcPts val="575"/>
              </a:spcBef>
            </a:pPr>
            <a:r>
              <a:rPr dirty="0" sz="850">
                <a:latin typeface="Arial"/>
                <a:cs typeface="Arial"/>
              </a:rPr>
              <a:t>21</a:t>
            </a:r>
            <a:endParaRPr sz="850">
              <a:latin typeface="Arial"/>
              <a:cs typeface="Arial"/>
            </a:endParaRPr>
          </a:p>
        </p:txBody>
      </p:sp>
      <p:sp>
        <p:nvSpPr>
          <p:cNvPr id="155" name="object 155"/>
          <p:cNvSpPr txBox="1"/>
          <p:nvPr/>
        </p:nvSpPr>
        <p:spPr>
          <a:xfrm>
            <a:off x="4297279" y="107294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1950s</a:t>
            </a:r>
            <a:endParaRPr sz="1050">
              <a:latin typeface="Arial"/>
              <a:cs typeface="Arial"/>
            </a:endParaRPr>
          </a:p>
        </p:txBody>
      </p:sp>
      <p:sp>
        <p:nvSpPr>
          <p:cNvPr id="156" name="object 156"/>
          <p:cNvSpPr txBox="1"/>
          <p:nvPr/>
        </p:nvSpPr>
        <p:spPr>
          <a:xfrm>
            <a:off x="5050957" y="321703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1960s</a:t>
            </a:r>
            <a:endParaRPr sz="1050">
              <a:latin typeface="Arial"/>
              <a:cs typeface="Arial"/>
            </a:endParaRPr>
          </a:p>
        </p:txBody>
      </p:sp>
      <p:sp>
        <p:nvSpPr>
          <p:cNvPr id="157" name="object 157"/>
          <p:cNvSpPr txBox="1"/>
          <p:nvPr/>
        </p:nvSpPr>
        <p:spPr>
          <a:xfrm>
            <a:off x="5353083" y="253596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1970s</a:t>
            </a:r>
            <a:endParaRPr sz="1050">
              <a:latin typeface="Arial"/>
              <a:cs typeface="Arial"/>
            </a:endParaRPr>
          </a:p>
        </p:txBody>
      </p:sp>
      <p:sp>
        <p:nvSpPr>
          <p:cNvPr id="158" name="object 158"/>
          <p:cNvSpPr txBox="1"/>
          <p:nvPr/>
        </p:nvSpPr>
        <p:spPr>
          <a:xfrm>
            <a:off x="5772324" y="2030747"/>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1980s</a:t>
            </a:r>
            <a:endParaRPr sz="1050">
              <a:latin typeface="Arial"/>
              <a:cs typeface="Arial"/>
            </a:endParaRPr>
          </a:p>
        </p:txBody>
      </p:sp>
      <p:sp>
        <p:nvSpPr>
          <p:cNvPr id="159" name="object 159"/>
          <p:cNvSpPr txBox="1"/>
          <p:nvPr/>
        </p:nvSpPr>
        <p:spPr>
          <a:xfrm>
            <a:off x="5792502" y="2637794"/>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1990s</a:t>
            </a:r>
            <a:endParaRPr sz="1050">
              <a:latin typeface="Arial"/>
              <a:cs typeface="Arial"/>
            </a:endParaRPr>
          </a:p>
        </p:txBody>
      </p:sp>
      <p:sp>
        <p:nvSpPr>
          <p:cNvPr id="160" name="object 160"/>
          <p:cNvSpPr txBox="1"/>
          <p:nvPr/>
        </p:nvSpPr>
        <p:spPr>
          <a:xfrm>
            <a:off x="6506778" y="1931640"/>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2000s</a:t>
            </a:r>
            <a:endParaRPr sz="10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789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3" name="object 3"/>
          <p:cNvSpPr/>
          <p:nvPr/>
        </p:nvSpPr>
        <p:spPr>
          <a:xfrm>
            <a:off x="885301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4" name="object 4"/>
          <p:cNvSpPr/>
          <p:nvPr/>
        </p:nvSpPr>
        <p:spPr>
          <a:xfrm>
            <a:off x="836675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5" name="object 5"/>
          <p:cNvSpPr/>
          <p:nvPr/>
        </p:nvSpPr>
        <p:spPr>
          <a:xfrm>
            <a:off x="788049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6" name="object 6"/>
          <p:cNvSpPr/>
          <p:nvPr/>
        </p:nvSpPr>
        <p:spPr>
          <a:xfrm>
            <a:off x="739423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7" name="object 7"/>
          <p:cNvSpPr/>
          <p:nvPr/>
        </p:nvSpPr>
        <p:spPr>
          <a:xfrm>
            <a:off x="6907972"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8" name="object 8"/>
          <p:cNvSpPr/>
          <p:nvPr/>
        </p:nvSpPr>
        <p:spPr>
          <a:xfrm>
            <a:off x="642171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9" name="object 9"/>
          <p:cNvSpPr/>
          <p:nvPr/>
        </p:nvSpPr>
        <p:spPr>
          <a:xfrm>
            <a:off x="593545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 name="object 10"/>
          <p:cNvSpPr/>
          <p:nvPr/>
        </p:nvSpPr>
        <p:spPr>
          <a:xfrm>
            <a:off x="544919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 name="object 11"/>
          <p:cNvSpPr/>
          <p:nvPr/>
        </p:nvSpPr>
        <p:spPr>
          <a:xfrm>
            <a:off x="496293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2" name="object 12"/>
          <p:cNvSpPr/>
          <p:nvPr/>
        </p:nvSpPr>
        <p:spPr>
          <a:xfrm>
            <a:off x="447667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3" name="object 13"/>
          <p:cNvSpPr/>
          <p:nvPr/>
        </p:nvSpPr>
        <p:spPr>
          <a:xfrm>
            <a:off x="3990411"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4" name="object 14"/>
          <p:cNvSpPr/>
          <p:nvPr/>
        </p:nvSpPr>
        <p:spPr>
          <a:xfrm>
            <a:off x="350415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5" name="object 15"/>
          <p:cNvSpPr/>
          <p:nvPr/>
        </p:nvSpPr>
        <p:spPr>
          <a:xfrm>
            <a:off x="2855804" y="5458618"/>
            <a:ext cx="6244590" cy="0"/>
          </a:xfrm>
          <a:custGeom>
            <a:avLst/>
            <a:gdLst/>
            <a:ahLst/>
            <a:cxnLst/>
            <a:rect l="l" t="t" r="r" b="b"/>
            <a:pathLst>
              <a:path w="6244590" h="0">
                <a:moveTo>
                  <a:pt x="0" y="0"/>
                </a:moveTo>
                <a:lnTo>
                  <a:pt x="6244561" y="0"/>
                </a:lnTo>
              </a:path>
            </a:pathLst>
          </a:custGeom>
          <a:ln w="6816">
            <a:solidFill>
              <a:srgbClr val="000000"/>
            </a:solidFill>
          </a:ln>
        </p:spPr>
        <p:txBody>
          <a:bodyPr wrap="square" lIns="0" tIns="0" rIns="0" bIns="0" rtlCol="0"/>
          <a:lstStyle/>
          <a:p/>
        </p:txBody>
      </p:sp>
      <p:sp>
        <p:nvSpPr>
          <p:cNvPr id="16" name="object 16"/>
          <p:cNvSpPr/>
          <p:nvPr/>
        </p:nvSpPr>
        <p:spPr>
          <a:xfrm>
            <a:off x="3017890"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7" name="object 17"/>
          <p:cNvSpPr/>
          <p:nvPr/>
        </p:nvSpPr>
        <p:spPr>
          <a:xfrm>
            <a:off x="2855804" y="5458618"/>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8" name="object 18"/>
          <p:cNvSpPr/>
          <p:nvPr/>
        </p:nvSpPr>
        <p:spPr>
          <a:xfrm>
            <a:off x="2936847" y="145753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9" name="object 19"/>
          <p:cNvSpPr/>
          <p:nvPr/>
        </p:nvSpPr>
        <p:spPr>
          <a:xfrm>
            <a:off x="2936847" y="155882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0" name="object 20"/>
          <p:cNvSpPr/>
          <p:nvPr/>
        </p:nvSpPr>
        <p:spPr>
          <a:xfrm>
            <a:off x="2936847" y="15081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1" name="object 21"/>
          <p:cNvSpPr/>
          <p:nvPr/>
        </p:nvSpPr>
        <p:spPr>
          <a:xfrm>
            <a:off x="2936847" y="166011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2" name="object 22"/>
          <p:cNvSpPr/>
          <p:nvPr/>
        </p:nvSpPr>
        <p:spPr>
          <a:xfrm>
            <a:off x="2936847" y="17614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3" name="object 23"/>
          <p:cNvSpPr/>
          <p:nvPr/>
        </p:nvSpPr>
        <p:spPr>
          <a:xfrm>
            <a:off x="2936847" y="1710767"/>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4" name="object 24"/>
          <p:cNvSpPr/>
          <p:nvPr/>
        </p:nvSpPr>
        <p:spPr>
          <a:xfrm>
            <a:off x="2936847" y="18627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5" name="object 25"/>
          <p:cNvSpPr/>
          <p:nvPr/>
        </p:nvSpPr>
        <p:spPr>
          <a:xfrm>
            <a:off x="2936847" y="196400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6" name="object 26"/>
          <p:cNvSpPr/>
          <p:nvPr/>
        </p:nvSpPr>
        <p:spPr>
          <a:xfrm>
            <a:off x="2936847" y="19133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7" name="object 27"/>
          <p:cNvSpPr/>
          <p:nvPr/>
        </p:nvSpPr>
        <p:spPr>
          <a:xfrm>
            <a:off x="2936847" y="206529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8" name="object 28"/>
          <p:cNvSpPr/>
          <p:nvPr/>
        </p:nvSpPr>
        <p:spPr>
          <a:xfrm>
            <a:off x="2936847" y="216658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29" name="object 29"/>
          <p:cNvSpPr/>
          <p:nvPr/>
        </p:nvSpPr>
        <p:spPr>
          <a:xfrm>
            <a:off x="2936847" y="21159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0" name="object 30"/>
          <p:cNvSpPr/>
          <p:nvPr/>
        </p:nvSpPr>
        <p:spPr>
          <a:xfrm>
            <a:off x="2936847" y="22678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1" name="object 31"/>
          <p:cNvSpPr/>
          <p:nvPr/>
        </p:nvSpPr>
        <p:spPr>
          <a:xfrm>
            <a:off x="2936847" y="23691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2" name="object 32"/>
          <p:cNvSpPr/>
          <p:nvPr/>
        </p:nvSpPr>
        <p:spPr>
          <a:xfrm>
            <a:off x="2936847" y="231852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3" name="object 33"/>
          <p:cNvSpPr/>
          <p:nvPr/>
        </p:nvSpPr>
        <p:spPr>
          <a:xfrm>
            <a:off x="2936847" y="24704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4" name="object 34"/>
          <p:cNvSpPr/>
          <p:nvPr/>
        </p:nvSpPr>
        <p:spPr>
          <a:xfrm>
            <a:off x="2936847" y="25717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5" name="object 35"/>
          <p:cNvSpPr/>
          <p:nvPr/>
        </p:nvSpPr>
        <p:spPr>
          <a:xfrm>
            <a:off x="2936847" y="25211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6" name="object 36"/>
          <p:cNvSpPr/>
          <p:nvPr/>
        </p:nvSpPr>
        <p:spPr>
          <a:xfrm>
            <a:off x="2936847" y="26730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7" name="object 37"/>
          <p:cNvSpPr/>
          <p:nvPr/>
        </p:nvSpPr>
        <p:spPr>
          <a:xfrm>
            <a:off x="2936847" y="27743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8" name="object 38"/>
          <p:cNvSpPr/>
          <p:nvPr/>
        </p:nvSpPr>
        <p:spPr>
          <a:xfrm>
            <a:off x="2936847" y="27236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39" name="object 39"/>
          <p:cNvSpPr/>
          <p:nvPr/>
        </p:nvSpPr>
        <p:spPr>
          <a:xfrm>
            <a:off x="2936847" y="28756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0" name="object 40"/>
          <p:cNvSpPr/>
          <p:nvPr/>
        </p:nvSpPr>
        <p:spPr>
          <a:xfrm>
            <a:off x="2936847" y="297693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1" name="object 41"/>
          <p:cNvSpPr/>
          <p:nvPr/>
        </p:nvSpPr>
        <p:spPr>
          <a:xfrm>
            <a:off x="2936847" y="29262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2" name="object 42"/>
          <p:cNvSpPr/>
          <p:nvPr/>
        </p:nvSpPr>
        <p:spPr>
          <a:xfrm>
            <a:off x="2936847" y="307822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3" name="object 43"/>
          <p:cNvSpPr/>
          <p:nvPr/>
        </p:nvSpPr>
        <p:spPr>
          <a:xfrm>
            <a:off x="2936847" y="31795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4" name="object 44"/>
          <p:cNvSpPr/>
          <p:nvPr/>
        </p:nvSpPr>
        <p:spPr>
          <a:xfrm>
            <a:off x="2936847" y="31288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5" name="object 45"/>
          <p:cNvSpPr/>
          <p:nvPr/>
        </p:nvSpPr>
        <p:spPr>
          <a:xfrm>
            <a:off x="2936847" y="32808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6" name="object 46"/>
          <p:cNvSpPr/>
          <p:nvPr/>
        </p:nvSpPr>
        <p:spPr>
          <a:xfrm>
            <a:off x="2936847" y="33821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7" name="object 47"/>
          <p:cNvSpPr/>
          <p:nvPr/>
        </p:nvSpPr>
        <p:spPr>
          <a:xfrm>
            <a:off x="2936847" y="33314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8" name="object 48"/>
          <p:cNvSpPr/>
          <p:nvPr/>
        </p:nvSpPr>
        <p:spPr>
          <a:xfrm>
            <a:off x="2936847" y="34833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49" name="object 49"/>
          <p:cNvSpPr/>
          <p:nvPr/>
        </p:nvSpPr>
        <p:spPr>
          <a:xfrm>
            <a:off x="2936847" y="358469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0" name="object 50"/>
          <p:cNvSpPr/>
          <p:nvPr/>
        </p:nvSpPr>
        <p:spPr>
          <a:xfrm>
            <a:off x="2936847" y="35340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1" name="object 51"/>
          <p:cNvSpPr/>
          <p:nvPr/>
        </p:nvSpPr>
        <p:spPr>
          <a:xfrm>
            <a:off x="2936847" y="36859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2" name="object 52"/>
          <p:cNvSpPr/>
          <p:nvPr/>
        </p:nvSpPr>
        <p:spPr>
          <a:xfrm>
            <a:off x="2936847" y="37872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3" name="object 53"/>
          <p:cNvSpPr/>
          <p:nvPr/>
        </p:nvSpPr>
        <p:spPr>
          <a:xfrm>
            <a:off x="2936847" y="373663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4" name="object 54"/>
          <p:cNvSpPr/>
          <p:nvPr/>
        </p:nvSpPr>
        <p:spPr>
          <a:xfrm>
            <a:off x="2936847" y="388857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5" name="object 55"/>
          <p:cNvSpPr/>
          <p:nvPr/>
        </p:nvSpPr>
        <p:spPr>
          <a:xfrm>
            <a:off x="2936847" y="39898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6" name="object 56"/>
          <p:cNvSpPr/>
          <p:nvPr/>
        </p:nvSpPr>
        <p:spPr>
          <a:xfrm>
            <a:off x="2936847" y="39392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7" name="object 57"/>
          <p:cNvSpPr/>
          <p:nvPr/>
        </p:nvSpPr>
        <p:spPr>
          <a:xfrm>
            <a:off x="2936847" y="40911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8" name="object 58"/>
          <p:cNvSpPr/>
          <p:nvPr/>
        </p:nvSpPr>
        <p:spPr>
          <a:xfrm>
            <a:off x="2936847" y="419245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59" name="object 59"/>
          <p:cNvSpPr/>
          <p:nvPr/>
        </p:nvSpPr>
        <p:spPr>
          <a:xfrm>
            <a:off x="2936847" y="414180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0" name="object 60"/>
          <p:cNvSpPr/>
          <p:nvPr/>
        </p:nvSpPr>
        <p:spPr>
          <a:xfrm>
            <a:off x="2936847" y="429374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1" name="object 61"/>
          <p:cNvSpPr/>
          <p:nvPr/>
        </p:nvSpPr>
        <p:spPr>
          <a:xfrm>
            <a:off x="2936847" y="439503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2" name="object 62"/>
          <p:cNvSpPr/>
          <p:nvPr/>
        </p:nvSpPr>
        <p:spPr>
          <a:xfrm>
            <a:off x="2936847" y="43443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3" name="object 63"/>
          <p:cNvSpPr/>
          <p:nvPr/>
        </p:nvSpPr>
        <p:spPr>
          <a:xfrm>
            <a:off x="2936847" y="449633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4" name="object 64"/>
          <p:cNvSpPr/>
          <p:nvPr/>
        </p:nvSpPr>
        <p:spPr>
          <a:xfrm>
            <a:off x="2936847" y="459762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5" name="object 65"/>
          <p:cNvSpPr/>
          <p:nvPr/>
        </p:nvSpPr>
        <p:spPr>
          <a:xfrm>
            <a:off x="2936847" y="45469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6" name="object 66"/>
          <p:cNvSpPr/>
          <p:nvPr/>
        </p:nvSpPr>
        <p:spPr>
          <a:xfrm>
            <a:off x="2936847" y="469891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7" name="object 67"/>
          <p:cNvSpPr/>
          <p:nvPr/>
        </p:nvSpPr>
        <p:spPr>
          <a:xfrm>
            <a:off x="2936847" y="480021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8" name="object 68"/>
          <p:cNvSpPr/>
          <p:nvPr/>
        </p:nvSpPr>
        <p:spPr>
          <a:xfrm>
            <a:off x="2936847" y="474956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69" name="object 69"/>
          <p:cNvSpPr/>
          <p:nvPr/>
        </p:nvSpPr>
        <p:spPr>
          <a:xfrm>
            <a:off x="2936847" y="490150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0" name="object 70"/>
          <p:cNvSpPr/>
          <p:nvPr/>
        </p:nvSpPr>
        <p:spPr>
          <a:xfrm>
            <a:off x="2936847" y="500279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1" name="object 71"/>
          <p:cNvSpPr/>
          <p:nvPr/>
        </p:nvSpPr>
        <p:spPr>
          <a:xfrm>
            <a:off x="2936847" y="495215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2" name="object 72"/>
          <p:cNvSpPr/>
          <p:nvPr/>
        </p:nvSpPr>
        <p:spPr>
          <a:xfrm>
            <a:off x="2936847" y="5104091"/>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3" name="object 73"/>
          <p:cNvSpPr/>
          <p:nvPr/>
        </p:nvSpPr>
        <p:spPr>
          <a:xfrm>
            <a:off x="2936847" y="5205385"/>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4" name="object 74"/>
          <p:cNvSpPr/>
          <p:nvPr/>
        </p:nvSpPr>
        <p:spPr>
          <a:xfrm>
            <a:off x="2936847" y="515473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5" name="object 75"/>
          <p:cNvSpPr/>
          <p:nvPr/>
        </p:nvSpPr>
        <p:spPr>
          <a:xfrm>
            <a:off x="2936847" y="5306678"/>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6" name="object 76"/>
          <p:cNvSpPr/>
          <p:nvPr/>
        </p:nvSpPr>
        <p:spPr>
          <a:xfrm>
            <a:off x="2936847" y="540797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7" name="object 77"/>
          <p:cNvSpPr/>
          <p:nvPr/>
        </p:nvSpPr>
        <p:spPr>
          <a:xfrm>
            <a:off x="2936847" y="535732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78" name="object 78"/>
          <p:cNvSpPr/>
          <p:nvPr/>
        </p:nvSpPr>
        <p:spPr>
          <a:xfrm>
            <a:off x="3017890" y="393952"/>
            <a:ext cx="0" cy="5064760"/>
          </a:xfrm>
          <a:custGeom>
            <a:avLst/>
            <a:gdLst/>
            <a:ahLst/>
            <a:cxnLst/>
            <a:rect l="l" t="t" r="r" b="b"/>
            <a:pathLst>
              <a:path w="0" h="5064760">
                <a:moveTo>
                  <a:pt x="0" y="5064666"/>
                </a:moveTo>
                <a:lnTo>
                  <a:pt x="0" y="0"/>
                </a:lnTo>
              </a:path>
            </a:pathLst>
          </a:custGeom>
          <a:ln w="6816">
            <a:solidFill>
              <a:srgbClr val="231F20"/>
            </a:solidFill>
          </a:ln>
        </p:spPr>
        <p:txBody>
          <a:bodyPr wrap="square" lIns="0" tIns="0" rIns="0" bIns="0" rtlCol="0"/>
          <a:lstStyle/>
          <a:p/>
        </p:txBody>
      </p:sp>
      <p:sp>
        <p:nvSpPr>
          <p:cNvPr id="79" name="object 79"/>
          <p:cNvSpPr/>
          <p:nvPr/>
        </p:nvSpPr>
        <p:spPr>
          <a:xfrm>
            <a:off x="2855804" y="525603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0" name="object 80"/>
          <p:cNvSpPr/>
          <p:nvPr/>
        </p:nvSpPr>
        <p:spPr>
          <a:xfrm>
            <a:off x="2855804" y="505344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1" name="object 81"/>
          <p:cNvSpPr/>
          <p:nvPr/>
        </p:nvSpPr>
        <p:spPr>
          <a:xfrm>
            <a:off x="2855804" y="4850858"/>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2" name="object 82"/>
          <p:cNvSpPr/>
          <p:nvPr/>
        </p:nvSpPr>
        <p:spPr>
          <a:xfrm>
            <a:off x="2855804" y="464827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3" name="object 83"/>
          <p:cNvSpPr/>
          <p:nvPr/>
        </p:nvSpPr>
        <p:spPr>
          <a:xfrm>
            <a:off x="2855804" y="444568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4" name="object 84"/>
          <p:cNvSpPr/>
          <p:nvPr/>
        </p:nvSpPr>
        <p:spPr>
          <a:xfrm>
            <a:off x="2855804" y="424309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5" name="object 85"/>
          <p:cNvSpPr/>
          <p:nvPr/>
        </p:nvSpPr>
        <p:spPr>
          <a:xfrm>
            <a:off x="2855804" y="404051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6" name="object 86"/>
          <p:cNvSpPr/>
          <p:nvPr/>
        </p:nvSpPr>
        <p:spPr>
          <a:xfrm>
            <a:off x="2855804" y="383792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7" name="object 87"/>
          <p:cNvSpPr/>
          <p:nvPr/>
        </p:nvSpPr>
        <p:spPr>
          <a:xfrm>
            <a:off x="2855804" y="363533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8" name="object 88"/>
          <p:cNvSpPr/>
          <p:nvPr/>
        </p:nvSpPr>
        <p:spPr>
          <a:xfrm>
            <a:off x="2855804" y="343275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89" name="object 89"/>
          <p:cNvSpPr/>
          <p:nvPr/>
        </p:nvSpPr>
        <p:spPr>
          <a:xfrm>
            <a:off x="2855804" y="323016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0" name="object 90"/>
          <p:cNvSpPr/>
          <p:nvPr/>
        </p:nvSpPr>
        <p:spPr>
          <a:xfrm>
            <a:off x="2855804" y="302757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1" name="object 91"/>
          <p:cNvSpPr/>
          <p:nvPr/>
        </p:nvSpPr>
        <p:spPr>
          <a:xfrm>
            <a:off x="2855804" y="2824993"/>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2" name="object 92"/>
          <p:cNvSpPr/>
          <p:nvPr/>
        </p:nvSpPr>
        <p:spPr>
          <a:xfrm>
            <a:off x="2855804" y="262240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3" name="object 93"/>
          <p:cNvSpPr/>
          <p:nvPr/>
        </p:nvSpPr>
        <p:spPr>
          <a:xfrm>
            <a:off x="2855804" y="241981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4" name="object 94"/>
          <p:cNvSpPr/>
          <p:nvPr/>
        </p:nvSpPr>
        <p:spPr>
          <a:xfrm>
            <a:off x="2855804" y="221723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5" name="object 95"/>
          <p:cNvSpPr/>
          <p:nvPr/>
        </p:nvSpPr>
        <p:spPr>
          <a:xfrm>
            <a:off x="2855804" y="201464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6" name="object 96"/>
          <p:cNvSpPr/>
          <p:nvPr/>
        </p:nvSpPr>
        <p:spPr>
          <a:xfrm>
            <a:off x="2855804" y="1812060"/>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7" name="object 97"/>
          <p:cNvSpPr/>
          <p:nvPr/>
        </p:nvSpPr>
        <p:spPr>
          <a:xfrm>
            <a:off x="2855804" y="1609473"/>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8" name="object 98"/>
          <p:cNvSpPr/>
          <p:nvPr/>
        </p:nvSpPr>
        <p:spPr>
          <a:xfrm>
            <a:off x="2855804" y="140688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99" name="object 99"/>
          <p:cNvSpPr/>
          <p:nvPr/>
        </p:nvSpPr>
        <p:spPr>
          <a:xfrm>
            <a:off x="910036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0" name="object 100"/>
          <p:cNvSpPr/>
          <p:nvPr/>
        </p:nvSpPr>
        <p:spPr>
          <a:xfrm>
            <a:off x="861410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1" name="object 101"/>
          <p:cNvSpPr/>
          <p:nvPr/>
        </p:nvSpPr>
        <p:spPr>
          <a:xfrm>
            <a:off x="81278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2" name="object 102"/>
          <p:cNvSpPr/>
          <p:nvPr/>
        </p:nvSpPr>
        <p:spPr>
          <a:xfrm>
            <a:off x="764158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3" name="object 103"/>
          <p:cNvSpPr/>
          <p:nvPr/>
        </p:nvSpPr>
        <p:spPr>
          <a:xfrm>
            <a:off x="715532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4" name="object 104"/>
          <p:cNvSpPr/>
          <p:nvPr/>
        </p:nvSpPr>
        <p:spPr>
          <a:xfrm>
            <a:off x="666906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5" name="object 105"/>
          <p:cNvSpPr/>
          <p:nvPr/>
        </p:nvSpPr>
        <p:spPr>
          <a:xfrm>
            <a:off x="6182809"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6" name="object 106"/>
          <p:cNvSpPr/>
          <p:nvPr/>
        </p:nvSpPr>
        <p:spPr>
          <a:xfrm>
            <a:off x="56965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7" name="object 107"/>
          <p:cNvSpPr/>
          <p:nvPr/>
        </p:nvSpPr>
        <p:spPr>
          <a:xfrm>
            <a:off x="521028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8" name="object 108"/>
          <p:cNvSpPr/>
          <p:nvPr/>
        </p:nvSpPr>
        <p:spPr>
          <a:xfrm>
            <a:off x="4724027"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09" name="object 109"/>
          <p:cNvSpPr/>
          <p:nvPr/>
        </p:nvSpPr>
        <p:spPr>
          <a:xfrm>
            <a:off x="423776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0" name="object 110"/>
          <p:cNvSpPr/>
          <p:nvPr/>
        </p:nvSpPr>
        <p:spPr>
          <a:xfrm>
            <a:off x="326524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1" name="object 111"/>
          <p:cNvSpPr/>
          <p:nvPr/>
        </p:nvSpPr>
        <p:spPr>
          <a:xfrm>
            <a:off x="3751508" y="5458618"/>
            <a:ext cx="0" cy="162560"/>
          </a:xfrm>
          <a:custGeom>
            <a:avLst/>
            <a:gdLst/>
            <a:ahLst/>
            <a:cxnLst/>
            <a:rect l="l" t="t" r="r" b="b"/>
            <a:pathLst>
              <a:path w="0" h="162560">
                <a:moveTo>
                  <a:pt x="0" y="0"/>
                </a:moveTo>
                <a:lnTo>
                  <a:pt x="0" y="162075"/>
                </a:lnTo>
              </a:path>
            </a:pathLst>
          </a:custGeom>
          <a:ln w="6816">
            <a:solidFill>
              <a:srgbClr val="000000"/>
            </a:solidFill>
          </a:ln>
        </p:spPr>
        <p:txBody>
          <a:bodyPr wrap="square" lIns="0" tIns="0" rIns="0" bIns="0" rtlCol="0"/>
          <a:lstStyle/>
          <a:p/>
        </p:txBody>
      </p:sp>
      <p:sp>
        <p:nvSpPr>
          <p:cNvPr id="112" name="object 112"/>
          <p:cNvSpPr/>
          <p:nvPr/>
        </p:nvSpPr>
        <p:spPr>
          <a:xfrm>
            <a:off x="2936847" y="44460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3" name="object 113"/>
          <p:cNvSpPr/>
          <p:nvPr/>
        </p:nvSpPr>
        <p:spPr>
          <a:xfrm>
            <a:off x="2855804" y="393954"/>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14" name="object 114"/>
          <p:cNvSpPr/>
          <p:nvPr/>
        </p:nvSpPr>
        <p:spPr>
          <a:xfrm>
            <a:off x="2936847" y="5458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5" name="object 115"/>
          <p:cNvSpPr/>
          <p:nvPr/>
        </p:nvSpPr>
        <p:spPr>
          <a:xfrm>
            <a:off x="2936847" y="49524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6" name="object 116"/>
          <p:cNvSpPr/>
          <p:nvPr/>
        </p:nvSpPr>
        <p:spPr>
          <a:xfrm>
            <a:off x="2936847" y="64718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7" name="object 117"/>
          <p:cNvSpPr/>
          <p:nvPr/>
        </p:nvSpPr>
        <p:spPr>
          <a:xfrm>
            <a:off x="2936847" y="74847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8" name="object 118"/>
          <p:cNvSpPr/>
          <p:nvPr/>
        </p:nvSpPr>
        <p:spPr>
          <a:xfrm>
            <a:off x="2936847" y="69783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19" name="object 119"/>
          <p:cNvSpPr/>
          <p:nvPr/>
        </p:nvSpPr>
        <p:spPr>
          <a:xfrm>
            <a:off x="2936847" y="849773"/>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0" name="object 120"/>
          <p:cNvSpPr/>
          <p:nvPr/>
        </p:nvSpPr>
        <p:spPr>
          <a:xfrm>
            <a:off x="2936847" y="951067"/>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1" name="object 121"/>
          <p:cNvSpPr/>
          <p:nvPr/>
        </p:nvSpPr>
        <p:spPr>
          <a:xfrm>
            <a:off x="2936847" y="90041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2" name="object 122"/>
          <p:cNvSpPr/>
          <p:nvPr/>
        </p:nvSpPr>
        <p:spPr>
          <a:xfrm>
            <a:off x="2936847" y="1052360"/>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3" name="object 123"/>
          <p:cNvSpPr/>
          <p:nvPr/>
        </p:nvSpPr>
        <p:spPr>
          <a:xfrm>
            <a:off x="2936847" y="1153654"/>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4" name="object 124"/>
          <p:cNvSpPr/>
          <p:nvPr/>
        </p:nvSpPr>
        <p:spPr>
          <a:xfrm>
            <a:off x="2936847" y="110300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5" name="object 125"/>
          <p:cNvSpPr/>
          <p:nvPr/>
        </p:nvSpPr>
        <p:spPr>
          <a:xfrm>
            <a:off x="2936847" y="1254946"/>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6" name="object 126"/>
          <p:cNvSpPr/>
          <p:nvPr/>
        </p:nvSpPr>
        <p:spPr>
          <a:xfrm>
            <a:off x="2936847" y="1356239"/>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7" name="object 127"/>
          <p:cNvSpPr/>
          <p:nvPr/>
        </p:nvSpPr>
        <p:spPr>
          <a:xfrm>
            <a:off x="2936847" y="1305592"/>
            <a:ext cx="81280" cy="0"/>
          </a:xfrm>
          <a:custGeom>
            <a:avLst/>
            <a:gdLst/>
            <a:ahLst/>
            <a:cxnLst/>
            <a:rect l="l" t="t" r="r" b="b"/>
            <a:pathLst>
              <a:path w="81280" h="0">
                <a:moveTo>
                  <a:pt x="0" y="0"/>
                </a:moveTo>
                <a:lnTo>
                  <a:pt x="81039" y="0"/>
                </a:lnTo>
              </a:path>
            </a:pathLst>
          </a:custGeom>
          <a:ln w="6816">
            <a:solidFill>
              <a:srgbClr val="000000"/>
            </a:solidFill>
          </a:ln>
        </p:spPr>
        <p:txBody>
          <a:bodyPr wrap="square" lIns="0" tIns="0" rIns="0" bIns="0" rtlCol="0"/>
          <a:lstStyle/>
          <a:p/>
        </p:txBody>
      </p:sp>
      <p:sp>
        <p:nvSpPr>
          <p:cNvPr id="128" name="object 128"/>
          <p:cNvSpPr/>
          <p:nvPr/>
        </p:nvSpPr>
        <p:spPr>
          <a:xfrm>
            <a:off x="2855804" y="1406886"/>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29" name="object 129"/>
          <p:cNvSpPr/>
          <p:nvPr/>
        </p:nvSpPr>
        <p:spPr>
          <a:xfrm>
            <a:off x="2855804" y="1204299"/>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0" name="object 130"/>
          <p:cNvSpPr/>
          <p:nvPr/>
        </p:nvSpPr>
        <p:spPr>
          <a:xfrm>
            <a:off x="2855804" y="1001712"/>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1" name="object 131"/>
          <p:cNvSpPr/>
          <p:nvPr/>
        </p:nvSpPr>
        <p:spPr>
          <a:xfrm>
            <a:off x="2855804" y="799125"/>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2" name="object 132"/>
          <p:cNvSpPr/>
          <p:nvPr/>
        </p:nvSpPr>
        <p:spPr>
          <a:xfrm>
            <a:off x="2855804" y="596540"/>
            <a:ext cx="162560" cy="0"/>
          </a:xfrm>
          <a:custGeom>
            <a:avLst/>
            <a:gdLst/>
            <a:ahLst/>
            <a:cxnLst/>
            <a:rect l="l" t="t" r="r" b="b"/>
            <a:pathLst>
              <a:path w="162560" h="0">
                <a:moveTo>
                  <a:pt x="0" y="0"/>
                </a:moveTo>
                <a:lnTo>
                  <a:pt x="162092" y="0"/>
                </a:lnTo>
              </a:path>
            </a:pathLst>
          </a:custGeom>
          <a:ln w="6816">
            <a:solidFill>
              <a:srgbClr val="000000"/>
            </a:solidFill>
          </a:ln>
        </p:spPr>
        <p:txBody>
          <a:bodyPr wrap="square" lIns="0" tIns="0" rIns="0" bIns="0" rtlCol="0"/>
          <a:lstStyle/>
          <a:p/>
        </p:txBody>
      </p:sp>
      <p:sp>
        <p:nvSpPr>
          <p:cNvPr id="133" name="object 133"/>
          <p:cNvSpPr/>
          <p:nvPr/>
        </p:nvSpPr>
        <p:spPr>
          <a:xfrm>
            <a:off x="3017890" y="1254945"/>
            <a:ext cx="6082665" cy="4203700"/>
          </a:xfrm>
          <a:custGeom>
            <a:avLst/>
            <a:gdLst/>
            <a:ahLst/>
            <a:cxnLst/>
            <a:rect l="l" t="t" r="r" b="b"/>
            <a:pathLst>
              <a:path w="6082665" h="4203700">
                <a:moveTo>
                  <a:pt x="0" y="4203673"/>
                </a:moveTo>
                <a:lnTo>
                  <a:pt x="247358" y="4153029"/>
                </a:lnTo>
                <a:lnTo>
                  <a:pt x="486263" y="3899794"/>
                </a:lnTo>
                <a:lnTo>
                  <a:pt x="733622" y="3292037"/>
                </a:lnTo>
                <a:lnTo>
                  <a:pt x="972513" y="2228454"/>
                </a:lnTo>
                <a:lnTo>
                  <a:pt x="1219872" y="1063582"/>
                </a:lnTo>
                <a:lnTo>
                  <a:pt x="1458777" y="0"/>
                </a:lnTo>
                <a:lnTo>
                  <a:pt x="1706136" y="2431044"/>
                </a:lnTo>
                <a:lnTo>
                  <a:pt x="1945041" y="3494627"/>
                </a:lnTo>
                <a:lnTo>
                  <a:pt x="2192399" y="4102385"/>
                </a:lnTo>
                <a:lnTo>
                  <a:pt x="2431305" y="4001083"/>
                </a:lnTo>
                <a:lnTo>
                  <a:pt x="2678649" y="4102385"/>
                </a:lnTo>
                <a:lnTo>
                  <a:pt x="2917555" y="4102385"/>
                </a:lnTo>
                <a:lnTo>
                  <a:pt x="3164913" y="4102385"/>
                </a:lnTo>
                <a:lnTo>
                  <a:pt x="3403819" y="4153029"/>
                </a:lnTo>
                <a:lnTo>
                  <a:pt x="3651177" y="4153029"/>
                </a:lnTo>
                <a:lnTo>
                  <a:pt x="3890082" y="4102385"/>
                </a:lnTo>
                <a:lnTo>
                  <a:pt x="4137441" y="4153029"/>
                </a:lnTo>
                <a:lnTo>
                  <a:pt x="4376346" y="4153029"/>
                </a:lnTo>
                <a:lnTo>
                  <a:pt x="4623691" y="4153029"/>
                </a:lnTo>
                <a:lnTo>
                  <a:pt x="4862596" y="4203673"/>
                </a:lnTo>
                <a:lnTo>
                  <a:pt x="5109955" y="4203673"/>
                </a:lnTo>
                <a:lnTo>
                  <a:pt x="5348860" y="4203673"/>
                </a:lnTo>
                <a:lnTo>
                  <a:pt x="5596218" y="4203673"/>
                </a:lnTo>
                <a:lnTo>
                  <a:pt x="5835124" y="4203673"/>
                </a:lnTo>
                <a:lnTo>
                  <a:pt x="6082469" y="4203673"/>
                </a:lnTo>
              </a:path>
            </a:pathLst>
          </a:custGeom>
          <a:ln w="13632">
            <a:solidFill>
              <a:srgbClr val="7F807F"/>
            </a:solidFill>
          </a:ln>
        </p:spPr>
        <p:txBody>
          <a:bodyPr wrap="square" lIns="0" tIns="0" rIns="0" bIns="0" rtlCol="0"/>
          <a:lstStyle/>
          <a:p/>
        </p:txBody>
      </p:sp>
      <p:sp>
        <p:nvSpPr>
          <p:cNvPr id="134" name="object 134"/>
          <p:cNvSpPr/>
          <p:nvPr/>
        </p:nvSpPr>
        <p:spPr>
          <a:xfrm>
            <a:off x="3017890" y="3382110"/>
            <a:ext cx="5835650" cy="2077085"/>
          </a:xfrm>
          <a:custGeom>
            <a:avLst/>
            <a:gdLst/>
            <a:ahLst/>
            <a:cxnLst/>
            <a:rect l="l" t="t" r="r" b="b"/>
            <a:pathLst>
              <a:path w="5835650" h="2077085">
                <a:moveTo>
                  <a:pt x="0" y="2076507"/>
                </a:moveTo>
                <a:lnTo>
                  <a:pt x="247358" y="1975219"/>
                </a:lnTo>
                <a:lnTo>
                  <a:pt x="486263" y="1873917"/>
                </a:lnTo>
                <a:lnTo>
                  <a:pt x="733622" y="1823273"/>
                </a:lnTo>
                <a:lnTo>
                  <a:pt x="972513" y="1418105"/>
                </a:lnTo>
                <a:lnTo>
                  <a:pt x="1219872" y="911636"/>
                </a:lnTo>
                <a:lnTo>
                  <a:pt x="1458777" y="455811"/>
                </a:lnTo>
                <a:lnTo>
                  <a:pt x="1706136" y="101288"/>
                </a:lnTo>
                <a:lnTo>
                  <a:pt x="1945041" y="253234"/>
                </a:lnTo>
                <a:lnTo>
                  <a:pt x="2192399" y="0"/>
                </a:lnTo>
                <a:lnTo>
                  <a:pt x="2431305" y="709046"/>
                </a:lnTo>
                <a:lnTo>
                  <a:pt x="2678649" y="1823273"/>
                </a:lnTo>
                <a:lnTo>
                  <a:pt x="2917555" y="1873917"/>
                </a:lnTo>
                <a:lnTo>
                  <a:pt x="3164913" y="1772629"/>
                </a:lnTo>
                <a:lnTo>
                  <a:pt x="3403819" y="1873917"/>
                </a:lnTo>
                <a:lnTo>
                  <a:pt x="3651177" y="1772629"/>
                </a:lnTo>
                <a:lnTo>
                  <a:pt x="3890082" y="1823273"/>
                </a:lnTo>
                <a:lnTo>
                  <a:pt x="4137441" y="1975219"/>
                </a:lnTo>
                <a:lnTo>
                  <a:pt x="4376346" y="1975219"/>
                </a:lnTo>
                <a:lnTo>
                  <a:pt x="4623691" y="2025863"/>
                </a:lnTo>
                <a:lnTo>
                  <a:pt x="4862596" y="1975219"/>
                </a:lnTo>
                <a:lnTo>
                  <a:pt x="5109955" y="2025863"/>
                </a:lnTo>
                <a:lnTo>
                  <a:pt x="5348860" y="2076507"/>
                </a:lnTo>
                <a:lnTo>
                  <a:pt x="5835124" y="2076507"/>
                </a:lnTo>
              </a:path>
            </a:pathLst>
          </a:custGeom>
          <a:ln w="13632">
            <a:solidFill>
              <a:srgbClr val="666666"/>
            </a:solidFill>
          </a:ln>
        </p:spPr>
        <p:txBody>
          <a:bodyPr wrap="square" lIns="0" tIns="0" rIns="0" bIns="0" rtlCol="0"/>
          <a:lstStyle/>
          <a:p/>
        </p:txBody>
      </p:sp>
      <p:sp>
        <p:nvSpPr>
          <p:cNvPr id="135" name="object 135"/>
          <p:cNvSpPr/>
          <p:nvPr/>
        </p:nvSpPr>
        <p:spPr>
          <a:xfrm>
            <a:off x="3017890" y="2722440"/>
            <a:ext cx="6082665" cy="2736215"/>
          </a:xfrm>
          <a:custGeom>
            <a:avLst/>
            <a:gdLst/>
            <a:ahLst/>
            <a:cxnLst/>
            <a:rect l="l" t="t" r="r" b="b"/>
            <a:pathLst>
              <a:path w="6082665" h="2736215">
                <a:moveTo>
                  <a:pt x="0" y="2736177"/>
                </a:moveTo>
                <a:lnTo>
                  <a:pt x="247358" y="2736177"/>
                </a:lnTo>
                <a:lnTo>
                  <a:pt x="486263" y="2634889"/>
                </a:lnTo>
                <a:lnTo>
                  <a:pt x="733622" y="2634889"/>
                </a:lnTo>
                <a:lnTo>
                  <a:pt x="972513" y="2482943"/>
                </a:lnTo>
                <a:lnTo>
                  <a:pt x="1219872" y="2381654"/>
                </a:lnTo>
                <a:lnTo>
                  <a:pt x="1458777" y="2179064"/>
                </a:lnTo>
                <a:lnTo>
                  <a:pt x="1706136" y="1267427"/>
                </a:lnTo>
                <a:lnTo>
                  <a:pt x="1945041" y="1216783"/>
                </a:lnTo>
                <a:lnTo>
                  <a:pt x="2192399" y="760958"/>
                </a:lnTo>
                <a:lnTo>
                  <a:pt x="2431305" y="912904"/>
                </a:lnTo>
                <a:lnTo>
                  <a:pt x="2678649" y="0"/>
                </a:lnTo>
                <a:lnTo>
                  <a:pt x="2917555" y="609025"/>
                </a:lnTo>
                <a:lnTo>
                  <a:pt x="3164913" y="1470017"/>
                </a:lnTo>
                <a:lnTo>
                  <a:pt x="3403819" y="2229708"/>
                </a:lnTo>
                <a:lnTo>
                  <a:pt x="3651177" y="2381654"/>
                </a:lnTo>
                <a:lnTo>
                  <a:pt x="3890082" y="2533587"/>
                </a:lnTo>
                <a:lnTo>
                  <a:pt x="4137441" y="2584231"/>
                </a:lnTo>
                <a:lnTo>
                  <a:pt x="4376346" y="2634889"/>
                </a:lnTo>
                <a:lnTo>
                  <a:pt x="4623691" y="2584231"/>
                </a:lnTo>
                <a:lnTo>
                  <a:pt x="4856843" y="2584231"/>
                </a:lnTo>
                <a:lnTo>
                  <a:pt x="5109955" y="2685533"/>
                </a:lnTo>
                <a:lnTo>
                  <a:pt x="5348860" y="2685533"/>
                </a:lnTo>
                <a:lnTo>
                  <a:pt x="5596218" y="2685533"/>
                </a:lnTo>
                <a:lnTo>
                  <a:pt x="5835124" y="2685533"/>
                </a:lnTo>
                <a:lnTo>
                  <a:pt x="6082469" y="2736177"/>
                </a:lnTo>
              </a:path>
            </a:pathLst>
          </a:custGeom>
          <a:ln w="14995">
            <a:solidFill>
              <a:srgbClr val="4C4D4C"/>
            </a:solidFill>
          </a:ln>
        </p:spPr>
        <p:txBody>
          <a:bodyPr wrap="square" lIns="0" tIns="0" rIns="0" bIns="0" rtlCol="0"/>
          <a:lstStyle/>
          <a:p/>
        </p:txBody>
      </p:sp>
      <p:sp>
        <p:nvSpPr>
          <p:cNvPr id="136" name="object 136"/>
          <p:cNvSpPr/>
          <p:nvPr/>
        </p:nvSpPr>
        <p:spPr>
          <a:xfrm>
            <a:off x="3017890" y="2217239"/>
            <a:ext cx="6082665" cy="3241675"/>
          </a:xfrm>
          <a:custGeom>
            <a:avLst/>
            <a:gdLst/>
            <a:ahLst/>
            <a:cxnLst/>
            <a:rect l="l" t="t" r="r" b="b"/>
            <a:pathLst>
              <a:path w="6082665" h="3241675">
                <a:moveTo>
                  <a:pt x="0" y="3241379"/>
                </a:moveTo>
                <a:lnTo>
                  <a:pt x="247358" y="3190735"/>
                </a:lnTo>
                <a:lnTo>
                  <a:pt x="486263" y="3140090"/>
                </a:lnTo>
                <a:lnTo>
                  <a:pt x="733622" y="3089432"/>
                </a:lnTo>
                <a:lnTo>
                  <a:pt x="972513" y="2988144"/>
                </a:lnTo>
                <a:lnTo>
                  <a:pt x="1219872" y="2937500"/>
                </a:lnTo>
                <a:lnTo>
                  <a:pt x="1458777" y="2785554"/>
                </a:lnTo>
                <a:lnTo>
                  <a:pt x="1706136" y="2481675"/>
                </a:lnTo>
                <a:lnTo>
                  <a:pt x="1945041" y="2076507"/>
                </a:lnTo>
                <a:lnTo>
                  <a:pt x="2192399" y="2025863"/>
                </a:lnTo>
                <a:lnTo>
                  <a:pt x="2431305" y="1620682"/>
                </a:lnTo>
                <a:lnTo>
                  <a:pt x="2678649" y="709046"/>
                </a:lnTo>
                <a:lnTo>
                  <a:pt x="2917555" y="0"/>
                </a:lnTo>
                <a:lnTo>
                  <a:pt x="3164913" y="455811"/>
                </a:lnTo>
                <a:lnTo>
                  <a:pt x="3403819" y="1823273"/>
                </a:lnTo>
                <a:lnTo>
                  <a:pt x="3651177" y="2582977"/>
                </a:lnTo>
                <a:lnTo>
                  <a:pt x="3890082" y="2836211"/>
                </a:lnTo>
                <a:lnTo>
                  <a:pt x="4137441" y="2988144"/>
                </a:lnTo>
                <a:lnTo>
                  <a:pt x="4376346" y="2988144"/>
                </a:lnTo>
                <a:lnTo>
                  <a:pt x="4623691" y="2988144"/>
                </a:lnTo>
                <a:lnTo>
                  <a:pt x="4862596" y="3038788"/>
                </a:lnTo>
                <a:lnTo>
                  <a:pt x="5109955" y="3140090"/>
                </a:lnTo>
                <a:lnTo>
                  <a:pt x="5348860" y="3190735"/>
                </a:lnTo>
                <a:lnTo>
                  <a:pt x="5596218" y="3140090"/>
                </a:lnTo>
                <a:lnTo>
                  <a:pt x="5835124" y="3140090"/>
                </a:lnTo>
                <a:lnTo>
                  <a:pt x="6082469" y="3241379"/>
                </a:lnTo>
              </a:path>
            </a:pathLst>
          </a:custGeom>
          <a:ln w="16359">
            <a:solidFill>
              <a:srgbClr val="333333"/>
            </a:solidFill>
          </a:ln>
        </p:spPr>
        <p:txBody>
          <a:bodyPr wrap="square" lIns="0" tIns="0" rIns="0" bIns="0" rtlCol="0"/>
          <a:lstStyle/>
          <a:p/>
        </p:txBody>
      </p:sp>
      <p:sp>
        <p:nvSpPr>
          <p:cNvPr id="137" name="object 137"/>
          <p:cNvSpPr/>
          <p:nvPr/>
        </p:nvSpPr>
        <p:spPr>
          <a:xfrm>
            <a:off x="3017890" y="2774353"/>
            <a:ext cx="6082665" cy="2684780"/>
          </a:xfrm>
          <a:custGeom>
            <a:avLst/>
            <a:gdLst/>
            <a:ahLst/>
            <a:cxnLst/>
            <a:rect l="l" t="t" r="r" b="b"/>
            <a:pathLst>
              <a:path w="6082665" h="2684779">
                <a:moveTo>
                  <a:pt x="0" y="2684265"/>
                </a:moveTo>
                <a:lnTo>
                  <a:pt x="247358" y="2684265"/>
                </a:lnTo>
                <a:lnTo>
                  <a:pt x="486263" y="2582977"/>
                </a:lnTo>
                <a:lnTo>
                  <a:pt x="733622" y="2582977"/>
                </a:lnTo>
                <a:lnTo>
                  <a:pt x="972513" y="2481675"/>
                </a:lnTo>
                <a:lnTo>
                  <a:pt x="1219872" y="2431031"/>
                </a:lnTo>
                <a:lnTo>
                  <a:pt x="1458777" y="2431031"/>
                </a:lnTo>
                <a:lnTo>
                  <a:pt x="1706136" y="2380386"/>
                </a:lnTo>
                <a:lnTo>
                  <a:pt x="1945041" y="2228440"/>
                </a:lnTo>
                <a:lnTo>
                  <a:pt x="2192399" y="2177796"/>
                </a:lnTo>
                <a:lnTo>
                  <a:pt x="2431305" y="1671327"/>
                </a:lnTo>
                <a:lnTo>
                  <a:pt x="2678649" y="911636"/>
                </a:lnTo>
                <a:lnTo>
                  <a:pt x="2917555" y="202576"/>
                </a:lnTo>
                <a:lnTo>
                  <a:pt x="3164913" y="0"/>
                </a:lnTo>
                <a:lnTo>
                  <a:pt x="3403819" y="911636"/>
                </a:lnTo>
                <a:lnTo>
                  <a:pt x="3651177" y="1620682"/>
                </a:lnTo>
                <a:lnTo>
                  <a:pt x="3890082" y="2076507"/>
                </a:lnTo>
                <a:lnTo>
                  <a:pt x="4137441" y="2329742"/>
                </a:lnTo>
                <a:lnTo>
                  <a:pt x="4376346" y="2279098"/>
                </a:lnTo>
                <a:lnTo>
                  <a:pt x="4623691" y="2329742"/>
                </a:lnTo>
                <a:lnTo>
                  <a:pt x="4862596" y="2481675"/>
                </a:lnTo>
                <a:lnTo>
                  <a:pt x="5109955" y="2582977"/>
                </a:lnTo>
                <a:lnTo>
                  <a:pt x="5348860" y="2633621"/>
                </a:lnTo>
                <a:lnTo>
                  <a:pt x="5596218" y="2582977"/>
                </a:lnTo>
                <a:lnTo>
                  <a:pt x="5835124" y="2532319"/>
                </a:lnTo>
                <a:lnTo>
                  <a:pt x="6082469" y="2684265"/>
                </a:lnTo>
              </a:path>
            </a:pathLst>
          </a:custGeom>
          <a:ln w="17040">
            <a:solidFill>
              <a:srgbClr val="191A19"/>
            </a:solidFill>
          </a:ln>
        </p:spPr>
        <p:txBody>
          <a:bodyPr wrap="square" lIns="0" tIns="0" rIns="0" bIns="0" rtlCol="0"/>
          <a:lstStyle/>
          <a:p/>
        </p:txBody>
      </p:sp>
      <p:sp>
        <p:nvSpPr>
          <p:cNvPr id="138" name="object 138"/>
          <p:cNvSpPr/>
          <p:nvPr/>
        </p:nvSpPr>
        <p:spPr>
          <a:xfrm>
            <a:off x="3017890" y="2115937"/>
            <a:ext cx="6082665" cy="3343275"/>
          </a:xfrm>
          <a:custGeom>
            <a:avLst/>
            <a:gdLst/>
            <a:ahLst/>
            <a:cxnLst/>
            <a:rect l="l" t="t" r="r" b="b"/>
            <a:pathLst>
              <a:path w="6082665" h="3343275">
                <a:moveTo>
                  <a:pt x="0" y="3342681"/>
                </a:moveTo>
                <a:lnTo>
                  <a:pt x="247358" y="3342681"/>
                </a:lnTo>
                <a:lnTo>
                  <a:pt x="486263" y="3241392"/>
                </a:lnTo>
                <a:lnTo>
                  <a:pt x="733622" y="3241392"/>
                </a:lnTo>
                <a:lnTo>
                  <a:pt x="972513" y="3089446"/>
                </a:lnTo>
                <a:lnTo>
                  <a:pt x="1219872" y="2988158"/>
                </a:lnTo>
                <a:lnTo>
                  <a:pt x="1458777" y="2836211"/>
                </a:lnTo>
                <a:lnTo>
                  <a:pt x="1706136" y="2582977"/>
                </a:lnTo>
                <a:lnTo>
                  <a:pt x="1945041" y="2684279"/>
                </a:lnTo>
                <a:lnTo>
                  <a:pt x="2192399" y="2025863"/>
                </a:lnTo>
                <a:lnTo>
                  <a:pt x="2431305" y="1772629"/>
                </a:lnTo>
                <a:lnTo>
                  <a:pt x="2678649" y="1316817"/>
                </a:lnTo>
                <a:lnTo>
                  <a:pt x="2917555" y="1215529"/>
                </a:lnTo>
                <a:lnTo>
                  <a:pt x="3164913" y="860992"/>
                </a:lnTo>
                <a:lnTo>
                  <a:pt x="3403819" y="506469"/>
                </a:lnTo>
                <a:lnTo>
                  <a:pt x="3651177" y="0"/>
                </a:lnTo>
                <a:lnTo>
                  <a:pt x="3890082" y="1012938"/>
                </a:lnTo>
                <a:lnTo>
                  <a:pt x="4137441" y="1873931"/>
                </a:lnTo>
                <a:lnTo>
                  <a:pt x="4376346" y="2076521"/>
                </a:lnTo>
                <a:lnTo>
                  <a:pt x="4623691" y="2380400"/>
                </a:lnTo>
                <a:lnTo>
                  <a:pt x="4862596" y="2836211"/>
                </a:lnTo>
                <a:lnTo>
                  <a:pt x="5109955" y="3190735"/>
                </a:lnTo>
                <a:lnTo>
                  <a:pt x="5348860" y="3241392"/>
                </a:lnTo>
                <a:lnTo>
                  <a:pt x="5596218" y="3190735"/>
                </a:lnTo>
                <a:lnTo>
                  <a:pt x="5835124" y="3292037"/>
                </a:lnTo>
                <a:lnTo>
                  <a:pt x="6082469" y="3342681"/>
                </a:lnTo>
              </a:path>
            </a:pathLst>
          </a:custGeom>
          <a:ln w="23857">
            <a:solidFill>
              <a:srgbClr val="000000"/>
            </a:solidFill>
          </a:ln>
        </p:spPr>
        <p:txBody>
          <a:bodyPr wrap="square" lIns="0" tIns="0" rIns="0" bIns="0" rtlCol="0"/>
          <a:lstStyle/>
          <a:p/>
        </p:txBody>
      </p:sp>
      <p:sp>
        <p:nvSpPr>
          <p:cNvPr id="139" name="object 139"/>
          <p:cNvSpPr/>
          <p:nvPr/>
        </p:nvSpPr>
        <p:spPr>
          <a:xfrm>
            <a:off x="4476671" y="395894"/>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0" name="object 140"/>
          <p:cNvSpPr/>
          <p:nvPr/>
        </p:nvSpPr>
        <p:spPr>
          <a:xfrm>
            <a:off x="5449191" y="396416"/>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1" name="object 141"/>
          <p:cNvSpPr/>
          <p:nvPr/>
        </p:nvSpPr>
        <p:spPr>
          <a:xfrm>
            <a:off x="7155328" y="393868"/>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2" name="object 142"/>
          <p:cNvSpPr/>
          <p:nvPr/>
        </p:nvSpPr>
        <p:spPr>
          <a:xfrm>
            <a:off x="8366751" y="386580"/>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3" name="object 143"/>
          <p:cNvSpPr/>
          <p:nvPr/>
        </p:nvSpPr>
        <p:spPr>
          <a:xfrm>
            <a:off x="9100369" y="391491"/>
            <a:ext cx="0" cy="5064760"/>
          </a:xfrm>
          <a:custGeom>
            <a:avLst/>
            <a:gdLst/>
            <a:ahLst/>
            <a:cxnLst/>
            <a:rect l="l" t="t" r="r" b="b"/>
            <a:pathLst>
              <a:path w="0" h="5064760">
                <a:moveTo>
                  <a:pt x="0" y="5064666"/>
                </a:moveTo>
                <a:lnTo>
                  <a:pt x="0" y="0"/>
                </a:lnTo>
              </a:path>
            </a:pathLst>
          </a:custGeom>
          <a:ln w="6816">
            <a:solidFill>
              <a:srgbClr val="B2B3B2"/>
            </a:solidFill>
          </a:ln>
        </p:spPr>
        <p:txBody>
          <a:bodyPr wrap="square" lIns="0" tIns="0" rIns="0" bIns="0" rtlCol="0"/>
          <a:lstStyle/>
          <a:p/>
        </p:txBody>
      </p:sp>
      <p:sp>
        <p:nvSpPr>
          <p:cNvPr id="144" name="object 144"/>
          <p:cNvSpPr txBox="1"/>
          <p:nvPr/>
        </p:nvSpPr>
        <p:spPr>
          <a:xfrm>
            <a:off x="2358363" y="2520725"/>
            <a:ext cx="189230" cy="2971165"/>
          </a:xfrm>
          <a:prstGeom prst="rect">
            <a:avLst/>
          </a:prstGeom>
        </p:spPr>
        <p:txBody>
          <a:bodyPr wrap="square" lIns="0" tIns="0" rIns="0" bIns="0" rtlCol="0" vert="vert270">
            <a:spAutoFit/>
          </a:bodyPr>
          <a:lstStyle/>
          <a:p>
            <a:pPr marL="12700">
              <a:lnSpc>
                <a:spcPts val="1340"/>
              </a:lnSpc>
            </a:pPr>
            <a:r>
              <a:rPr dirty="0" sz="1250" spc="-5">
                <a:latin typeface="Arial"/>
                <a:cs typeface="Arial"/>
              </a:rPr>
              <a:t>Numbe</a:t>
            </a:r>
            <a:r>
              <a:rPr dirty="0" sz="1250">
                <a:latin typeface="Arial"/>
                <a:cs typeface="Arial"/>
              </a:rPr>
              <a:t>r</a:t>
            </a:r>
            <a:r>
              <a:rPr dirty="0" sz="1250" spc="10">
                <a:latin typeface="Arial"/>
                <a:cs typeface="Arial"/>
              </a:rPr>
              <a:t> </a:t>
            </a:r>
            <a:r>
              <a:rPr dirty="0" sz="1250" spc="-5">
                <a:latin typeface="Arial"/>
                <a:cs typeface="Arial"/>
              </a:rPr>
              <a:t>o</a:t>
            </a:r>
            <a:r>
              <a:rPr dirty="0" sz="1250">
                <a:latin typeface="Arial"/>
                <a:cs typeface="Arial"/>
              </a:rPr>
              <a:t>f</a:t>
            </a:r>
            <a:r>
              <a:rPr dirty="0" sz="1250" spc="10">
                <a:latin typeface="Arial"/>
                <a:cs typeface="Arial"/>
              </a:rPr>
              <a:t> </a:t>
            </a:r>
            <a:r>
              <a:rPr dirty="0" sz="1250" spc="-5">
                <a:latin typeface="Arial"/>
                <a:cs typeface="Arial"/>
              </a:rPr>
              <a:t>Constructio</a:t>
            </a:r>
            <a:r>
              <a:rPr dirty="0" sz="1250">
                <a:latin typeface="Arial"/>
                <a:cs typeface="Arial"/>
              </a:rPr>
              <a:t>n</a:t>
            </a:r>
            <a:r>
              <a:rPr dirty="0" sz="1250" spc="10">
                <a:latin typeface="Arial"/>
                <a:cs typeface="Arial"/>
              </a:rPr>
              <a:t> </a:t>
            </a:r>
            <a:r>
              <a:rPr dirty="0" sz="1250" spc="-5">
                <a:latin typeface="Arial"/>
                <a:cs typeface="Arial"/>
              </a:rPr>
              <a:t>Completion</a:t>
            </a:r>
            <a:r>
              <a:rPr dirty="0" sz="1250">
                <a:latin typeface="Arial"/>
                <a:cs typeface="Arial"/>
              </a:rPr>
              <a:t>s</a:t>
            </a:r>
            <a:r>
              <a:rPr dirty="0" sz="1250" spc="10">
                <a:latin typeface="Arial"/>
                <a:cs typeface="Arial"/>
              </a:rPr>
              <a:t> </a:t>
            </a:r>
            <a:r>
              <a:rPr dirty="0" sz="1250">
                <a:latin typeface="Arial"/>
                <a:cs typeface="Arial"/>
              </a:rPr>
              <a:t>(K)</a:t>
            </a:r>
            <a:endParaRPr sz="1250">
              <a:latin typeface="Arial"/>
              <a:cs typeface="Arial"/>
            </a:endParaRPr>
          </a:p>
        </p:txBody>
      </p:sp>
      <p:sp>
        <p:nvSpPr>
          <p:cNvPr id="161" name="object 161"/>
          <p:cNvSpPr txBox="1"/>
          <p:nvPr/>
        </p:nvSpPr>
        <p:spPr>
          <a:xfrm>
            <a:off x="1576387" y="6513822"/>
            <a:ext cx="903922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3. </a:t>
            </a:r>
            <a:r>
              <a:rPr dirty="0" sz="1600" spc="-5">
                <a:latin typeface="Arial"/>
                <a:cs typeface="Arial"/>
              </a:rPr>
              <a:t>Number of Construction Completions by Distance </a:t>
            </a:r>
            <a:r>
              <a:rPr dirty="0" sz="1600">
                <a:latin typeface="Arial"/>
                <a:cs typeface="Arial"/>
              </a:rPr>
              <a:t>from </a:t>
            </a:r>
            <a:r>
              <a:rPr dirty="0" sz="1600" spc="-5">
                <a:latin typeface="Arial"/>
                <a:cs typeface="Arial"/>
              </a:rPr>
              <a:t>Center in Bexar County</a:t>
            </a:r>
            <a:r>
              <a:rPr dirty="0" sz="1600" spc="155">
                <a:latin typeface="Arial"/>
                <a:cs typeface="Arial"/>
              </a:rPr>
              <a:t> </a:t>
            </a:r>
            <a:r>
              <a:rPr dirty="0" sz="1600" spc="-5">
                <a:latin typeface="Arial"/>
                <a:cs typeface="Arial"/>
              </a:rPr>
              <a:t>1950-2009</a:t>
            </a:r>
            <a:endParaRPr sz="1600">
              <a:latin typeface="Arial"/>
              <a:cs typeface="Arial"/>
            </a:endParaRPr>
          </a:p>
        </p:txBody>
      </p:sp>
      <p:sp>
        <p:nvSpPr>
          <p:cNvPr id="145" name="object 145"/>
          <p:cNvSpPr txBox="1"/>
          <p:nvPr/>
        </p:nvSpPr>
        <p:spPr>
          <a:xfrm>
            <a:off x="2972995" y="5638714"/>
            <a:ext cx="2278380" cy="410845"/>
          </a:xfrm>
          <a:prstGeom prst="rect">
            <a:avLst/>
          </a:prstGeom>
        </p:spPr>
        <p:txBody>
          <a:bodyPr wrap="square" lIns="0" tIns="0" rIns="0" bIns="0" rtlCol="0" vert="horz">
            <a:spAutoFit/>
          </a:bodyPr>
          <a:lstStyle/>
          <a:p>
            <a:pPr marL="12700">
              <a:lnSpc>
                <a:spcPct val="100000"/>
              </a:lnSpc>
              <a:tabLst>
                <a:tab pos="259715" algn="l"/>
                <a:tab pos="498475" algn="l"/>
                <a:tab pos="746125" algn="l"/>
                <a:tab pos="984885" algn="l"/>
                <a:tab pos="1231900" algn="l"/>
                <a:tab pos="1471295" algn="l"/>
                <a:tab pos="1718310" algn="l"/>
                <a:tab pos="1957070" algn="l"/>
                <a:tab pos="2204720" algn="l"/>
              </a:tabLst>
            </a:pPr>
            <a:r>
              <a:rPr dirty="0" sz="850" spc="5">
                <a:latin typeface="Arial"/>
                <a:cs typeface="Arial"/>
              </a:rPr>
              <a:t>0</a:t>
            </a:r>
            <a:r>
              <a:rPr dirty="0" sz="850" spc="5">
                <a:latin typeface="Arial"/>
                <a:cs typeface="Arial"/>
              </a:rPr>
              <a:t>	</a:t>
            </a:r>
            <a:r>
              <a:rPr dirty="0" sz="850" spc="5">
                <a:latin typeface="Arial"/>
                <a:cs typeface="Arial"/>
              </a:rPr>
              <a:t>1</a:t>
            </a:r>
            <a:r>
              <a:rPr dirty="0" sz="850" spc="5">
                <a:latin typeface="Arial"/>
                <a:cs typeface="Arial"/>
              </a:rPr>
              <a:t>	</a:t>
            </a:r>
            <a:r>
              <a:rPr dirty="0" sz="850" spc="5">
                <a:latin typeface="Arial"/>
                <a:cs typeface="Arial"/>
              </a:rPr>
              <a:t>2</a:t>
            </a:r>
            <a:r>
              <a:rPr dirty="0" sz="850" spc="5">
                <a:latin typeface="Arial"/>
                <a:cs typeface="Arial"/>
              </a:rPr>
              <a:t>	</a:t>
            </a:r>
            <a:r>
              <a:rPr dirty="0" sz="850" spc="5">
                <a:latin typeface="Arial"/>
                <a:cs typeface="Arial"/>
              </a:rPr>
              <a:t>3</a:t>
            </a:r>
            <a:r>
              <a:rPr dirty="0" sz="850" spc="5">
                <a:latin typeface="Arial"/>
                <a:cs typeface="Arial"/>
              </a:rPr>
              <a:t>	</a:t>
            </a:r>
            <a:r>
              <a:rPr dirty="0" sz="850" spc="5">
                <a:latin typeface="Arial"/>
                <a:cs typeface="Arial"/>
              </a:rPr>
              <a:t>4</a:t>
            </a:r>
            <a:r>
              <a:rPr dirty="0" sz="850" spc="5">
                <a:latin typeface="Arial"/>
                <a:cs typeface="Arial"/>
              </a:rPr>
              <a:t>	</a:t>
            </a:r>
            <a:r>
              <a:rPr dirty="0" sz="850" spc="5">
                <a:latin typeface="Arial"/>
                <a:cs typeface="Arial"/>
              </a:rPr>
              <a:t>5</a:t>
            </a:r>
            <a:r>
              <a:rPr dirty="0" sz="850" spc="5">
                <a:latin typeface="Arial"/>
                <a:cs typeface="Arial"/>
              </a:rPr>
              <a:t>	</a:t>
            </a:r>
            <a:r>
              <a:rPr dirty="0" sz="850" spc="5">
                <a:latin typeface="Arial"/>
                <a:cs typeface="Arial"/>
              </a:rPr>
              <a:t>6</a:t>
            </a:r>
            <a:r>
              <a:rPr dirty="0" sz="850" spc="5">
                <a:latin typeface="Arial"/>
                <a:cs typeface="Arial"/>
              </a:rPr>
              <a:t>	</a:t>
            </a:r>
            <a:r>
              <a:rPr dirty="0" sz="850" spc="5">
                <a:latin typeface="Arial"/>
                <a:cs typeface="Arial"/>
              </a:rPr>
              <a:t>7</a:t>
            </a:r>
            <a:r>
              <a:rPr dirty="0" sz="850" spc="5">
                <a:latin typeface="Arial"/>
                <a:cs typeface="Arial"/>
              </a:rPr>
              <a:t>	</a:t>
            </a:r>
            <a:r>
              <a:rPr dirty="0" sz="850" spc="5">
                <a:latin typeface="Arial"/>
                <a:cs typeface="Arial"/>
              </a:rPr>
              <a:t>8</a:t>
            </a:r>
            <a:r>
              <a:rPr dirty="0" sz="850" spc="5">
                <a:latin typeface="Arial"/>
                <a:cs typeface="Arial"/>
              </a:rPr>
              <a:t>	</a:t>
            </a:r>
            <a:r>
              <a:rPr dirty="0" sz="850" spc="5">
                <a:latin typeface="Arial"/>
                <a:cs typeface="Arial"/>
              </a:rPr>
              <a:t>9</a:t>
            </a:r>
            <a:endParaRPr sz="850">
              <a:latin typeface="Arial"/>
              <a:cs typeface="Arial"/>
            </a:endParaRPr>
          </a:p>
          <a:p>
            <a:pPr marL="31115">
              <a:lnSpc>
                <a:spcPct val="100000"/>
              </a:lnSpc>
              <a:spcBef>
                <a:spcPts val="565"/>
              </a:spcBef>
            </a:pPr>
            <a:r>
              <a:rPr dirty="0" sz="1250" spc="10">
                <a:latin typeface="Arial"/>
                <a:cs typeface="Arial"/>
              </a:rPr>
              <a:t>Distance </a:t>
            </a:r>
            <a:r>
              <a:rPr dirty="0" sz="1250" spc="15">
                <a:latin typeface="Arial"/>
                <a:cs typeface="Arial"/>
              </a:rPr>
              <a:t>from Center</a:t>
            </a:r>
            <a:r>
              <a:rPr dirty="0" sz="1250" spc="-45">
                <a:latin typeface="Arial"/>
                <a:cs typeface="Arial"/>
              </a:rPr>
              <a:t> </a:t>
            </a:r>
            <a:r>
              <a:rPr dirty="0" sz="1250" spc="15">
                <a:latin typeface="Arial"/>
                <a:cs typeface="Arial"/>
              </a:rPr>
              <a:t>(Miles)</a:t>
            </a:r>
            <a:endParaRPr sz="1250">
              <a:latin typeface="Arial"/>
              <a:cs typeface="Arial"/>
            </a:endParaRPr>
          </a:p>
        </p:txBody>
      </p:sp>
      <p:sp>
        <p:nvSpPr>
          <p:cNvPr id="146" name="object 146"/>
          <p:cNvSpPr txBox="1"/>
          <p:nvPr/>
        </p:nvSpPr>
        <p:spPr>
          <a:xfrm>
            <a:off x="5404168" y="5638714"/>
            <a:ext cx="880744" cy="146050"/>
          </a:xfrm>
          <a:prstGeom prst="rect">
            <a:avLst/>
          </a:prstGeom>
        </p:spPr>
        <p:txBody>
          <a:bodyPr wrap="square" lIns="0" tIns="0" rIns="0" bIns="0" rtlCol="0" vert="horz">
            <a:spAutoFit/>
          </a:bodyPr>
          <a:lstStyle/>
          <a:p>
            <a:pPr marL="12700">
              <a:lnSpc>
                <a:spcPct val="100000"/>
              </a:lnSpc>
            </a:pPr>
            <a:r>
              <a:rPr dirty="0" sz="850">
                <a:latin typeface="Arial"/>
                <a:cs typeface="Arial"/>
              </a:rPr>
              <a:t>10    </a:t>
            </a:r>
            <a:r>
              <a:rPr dirty="0" sz="850" spc="-30">
                <a:latin typeface="Arial"/>
                <a:cs typeface="Arial"/>
              </a:rPr>
              <a:t>11     </a:t>
            </a:r>
            <a:r>
              <a:rPr dirty="0" sz="850">
                <a:latin typeface="Arial"/>
                <a:cs typeface="Arial"/>
              </a:rPr>
              <a:t>12  </a:t>
            </a:r>
            <a:r>
              <a:rPr dirty="0" sz="850" spc="190">
                <a:latin typeface="Arial"/>
                <a:cs typeface="Arial"/>
              </a:rPr>
              <a:t> </a:t>
            </a:r>
            <a:r>
              <a:rPr dirty="0" sz="850">
                <a:latin typeface="Arial"/>
                <a:cs typeface="Arial"/>
              </a:rPr>
              <a:t>13</a:t>
            </a:r>
            <a:endParaRPr sz="850">
              <a:latin typeface="Arial"/>
              <a:cs typeface="Arial"/>
            </a:endParaRPr>
          </a:p>
        </p:txBody>
      </p:sp>
      <p:sp>
        <p:nvSpPr>
          <p:cNvPr id="147" name="object 147"/>
          <p:cNvSpPr txBox="1"/>
          <p:nvPr/>
        </p:nvSpPr>
        <p:spPr>
          <a:xfrm>
            <a:off x="6376637" y="5638714"/>
            <a:ext cx="633095" cy="146050"/>
          </a:xfrm>
          <a:prstGeom prst="rect">
            <a:avLst/>
          </a:prstGeom>
        </p:spPr>
        <p:txBody>
          <a:bodyPr wrap="square" lIns="0" tIns="0" rIns="0" bIns="0" rtlCol="0" vert="horz">
            <a:spAutoFit/>
          </a:bodyPr>
          <a:lstStyle/>
          <a:p>
            <a:pPr marL="12700">
              <a:lnSpc>
                <a:spcPct val="100000"/>
              </a:lnSpc>
            </a:pPr>
            <a:r>
              <a:rPr dirty="0" sz="850">
                <a:latin typeface="Arial"/>
                <a:cs typeface="Arial"/>
              </a:rPr>
              <a:t>14    15  </a:t>
            </a:r>
            <a:r>
              <a:rPr dirty="0" sz="850" spc="170">
                <a:latin typeface="Arial"/>
                <a:cs typeface="Arial"/>
              </a:rPr>
              <a:t> </a:t>
            </a:r>
            <a:r>
              <a:rPr dirty="0" sz="850">
                <a:latin typeface="Arial"/>
                <a:cs typeface="Arial"/>
              </a:rPr>
              <a:t>16</a:t>
            </a:r>
            <a:endParaRPr sz="850">
              <a:latin typeface="Arial"/>
              <a:cs typeface="Arial"/>
            </a:endParaRPr>
          </a:p>
        </p:txBody>
      </p:sp>
      <p:sp>
        <p:nvSpPr>
          <p:cNvPr id="148" name="object 148"/>
          <p:cNvSpPr txBox="1"/>
          <p:nvPr/>
        </p:nvSpPr>
        <p:spPr>
          <a:xfrm>
            <a:off x="7110243" y="5638714"/>
            <a:ext cx="2091689" cy="146050"/>
          </a:xfrm>
          <a:prstGeom prst="rect">
            <a:avLst/>
          </a:prstGeom>
        </p:spPr>
        <p:txBody>
          <a:bodyPr wrap="square" lIns="0" tIns="0" rIns="0" bIns="0" rtlCol="0" vert="horz">
            <a:spAutoFit/>
          </a:bodyPr>
          <a:lstStyle/>
          <a:p>
            <a:pPr marL="12700">
              <a:lnSpc>
                <a:spcPct val="100000"/>
              </a:lnSpc>
            </a:pPr>
            <a:r>
              <a:rPr dirty="0" sz="850">
                <a:latin typeface="Arial"/>
                <a:cs typeface="Arial"/>
              </a:rPr>
              <a:t>17    18    19    20    21    22    23    24   </a:t>
            </a:r>
            <a:r>
              <a:rPr dirty="0" sz="850" spc="35">
                <a:latin typeface="Arial"/>
                <a:cs typeface="Arial"/>
              </a:rPr>
              <a:t> </a:t>
            </a:r>
            <a:r>
              <a:rPr dirty="0" sz="850">
                <a:latin typeface="Arial"/>
                <a:cs typeface="Arial"/>
              </a:rPr>
              <a:t>25</a:t>
            </a:r>
            <a:endParaRPr sz="850">
              <a:latin typeface="Arial"/>
              <a:cs typeface="Arial"/>
            </a:endParaRPr>
          </a:p>
        </p:txBody>
      </p:sp>
      <p:sp>
        <p:nvSpPr>
          <p:cNvPr id="149" name="object 149"/>
          <p:cNvSpPr txBox="1"/>
          <p:nvPr/>
        </p:nvSpPr>
        <p:spPr>
          <a:xfrm>
            <a:off x="2670652" y="2547990"/>
            <a:ext cx="149860" cy="2982595"/>
          </a:xfrm>
          <a:prstGeom prst="rect">
            <a:avLst/>
          </a:prstGeom>
        </p:spPr>
        <p:txBody>
          <a:bodyPr wrap="square" lIns="0" tIns="0" rIns="0" bIns="0" rtlCol="0" vert="horz">
            <a:spAutoFit/>
          </a:bodyPr>
          <a:lstStyle/>
          <a:p>
            <a:pPr algn="ctr">
              <a:lnSpc>
                <a:spcPct val="100000"/>
              </a:lnSpc>
            </a:pPr>
            <a:r>
              <a:rPr dirty="0" sz="850">
                <a:latin typeface="Arial"/>
                <a:cs typeface="Arial"/>
              </a:rPr>
              <a:t>14</a:t>
            </a:r>
            <a:endParaRPr sz="850">
              <a:latin typeface="Arial"/>
              <a:cs typeface="Arial"/>
            </a:endParaRPr>
          </a:p>
          <a:p>
            <a:pPr algn="ctr">
              <a:lnSpc>
                <a:spcPct val="100000"/>
              </a:lnSpc>
              <a:spcBef>
                <a:spcPts val="575"/>
              </a:spcBef>
            </a:pPr>
            <a:r>
              <a:rPr dirty="0" sz="850">
                <a:latin typeface="Arial"/>
                <a:cs typeface="Arial"/>
              </a:rPr>
              <a:t>13</a:t>
            </a:r>
            <a:endParaRPr sz="850">
              <a:latin typeface="Arial"/>
              <a:cs typeface="Arial"/>
            </a:endParaRPr>
          </a:p>
          <a:p>
            <a:pPr algn="ctr">
              <a:lnSpc>
                <a:spcPct val="100000"/>
              </a:lnSpc>
              <a:spcBef>
                <a:spcPts val="575"/>
              </a:spcBef>
            </a:pPr>
            <a:r>
              <a:rPr dirty="0" sz="850">
                <a:latin typeface="Arial"/>
                <a:cs typeface="Arial"/>
              </a:rPr>
              <a:t>12</a:t>
            </a:r>
            <a:endParaRPr sz="850">
              <a:latin typeface="Arial"/>
              <a:cs typeface="Arial"/>
            </a:endParaRPr>
          </a:p>
          <a:p>
            <a:pPr algn="ctr" marR="11430">
              <a:lnSpc>
                <a:spcPct val="100000"/>
              </a:lnSpc>
              <a:spcBef>
                <a:spcPts val="575"/>
              </a:spcBef>
            </a:pPr>
            <a:r>
              <a:rPr dirty="0" sz="850" spc="-60">
                <a:latin typeface="Arial"/>
                <a:cs typeface="Arial"/>
              </a:rPr>
              <a:t>11</a:t>
            </a:r>
            <a:endParaRPr sz="850">
              <a:latin typeface="Arial"/>
              <a:cs typeface="Arial"/>
            </a:endParaRPr>
          </a:p>
          <a:p>
            <a:pPr algn="ctr">
              <a:lnSpc>
                <a:spcPct val="100000"/>
              </a:lnSpc>
              <a:spcBef>
                <a:spcPts val="575"/>
              </a:spcBef>
            </a:pPr>
            <a:r>
              <a:rPr dirty="0" sz="850">
                <a:latin typeface="Arial"/>
                <a:cs typeface="Arial"/>
              </a:rPr>
              <a:t>10</a:t>
            </a:r>
            <a:endParaRPr sz="850">
              <a:latin typeface="Arial"/>
              <a:cs typeface="Arial"/>
            </a:endParaRPr>
          </a:p>
          <a:p>
            <a:pPr algn="ctr" marL="63500">
              <a:lnSpc>
                <a:spcPct val="100000"/>
              </a:lnSpc>
              <a:spcBef>
                <a:spcPts val="575"/>
              </a:spcBef>
            </a:pPr>
            <a:r>
              <a:rPr dirty="0" sz="850" spc="5">
                <a:latin typeface="Arial"/>
                <a:cs typeface="Arial"/>
              </a:rPr>
              <a:t>9</a:t>
            </a:r>
            <a:endParaRPr sz="850">
              <a:latin typeface="Arial"/>
              <a:cs typeface="Arial"/>
            </a:endParaRPr>
          </a:p>
          <a:p>
            <a:pPr algn="ctr" marL="63500">
              <a:lnSpc>
                <a:spcPct val="100000"/>
              </a:lnSpc>
              <a:spcBef>
                <a:spcPts val="575"/>
              </a:spcBef>
            </a:pPr>
            <a:r>
              <a:rPr dirty="0" sz="850" spc="5">
                <a:latin typeface="Arial"/>
                <a:cs typeface="Arial"/>
              </a:rPr>
              <a:t>8</a:t>
            </a:r>
            <a:endParaRPr sz="850">
              <a:latin typeface="Arial"/>
              <a:cs typeface="Arial"/>
            </a:endParaRPr>
          </a:p>
          <a:p>
            <a:pPr algn="ctr" marL="63500">
              <a:lnSpc>
                <a:spcPct val="100000"/>
              </a:lnSpc>
              <a:spcBef>
                <a:spcPts val="575"/>
              </a:spcBef>
            </a:pPr>
            <a:r>
              <a:rPr dirty="0" sz="850" spc="5">
                <a:latin typeface="Arial"/>
                <a:cs typeface="Arial"/>
              </a:rPr>
              <a:t>7</a:t>
            </a:r>
            <a:endParaRPr sz="850">
              <a:latin typeface="Arial"/>
              <a:cs typeface="Arial"/>
            </a:endParaRPr>
          </a:p>
          <a:p>
            <a:pPr algn="ctr" marL="63500">
              <a:lnSpc>
                <a:spcPct val="100000"/>
              </a:lnSpc>
              <a:spcBef>
                <a:spcPts val="575"/>
              </a:spcBef>
            </a:pPr>
            <a:r>
              <a:rPr dirty="0" sz="850" spc="5">
                <a:latin typeface="Arial"/>
                <a:cs typeface="Arial"/>
              </a:rPr>
              <a:t>6</a:t>
            </a:r>
            <a:endParaRPr sz="850">
              <a:latin typeface="Arial"/>
              <a:cs typeface="Arial"/>
            </a:endParaRPr>
          </a:p>
          <a:p>
            <a:pPr algn="ctr" marL="63500">
              <a:lnSpc>
                <a:spcPct val="100000"/>
              </a:lnSpc>
              <a:spcBef>
                <a:spcPts val="575"/>
              </a:spcBef>
            </a:pPr>
            <a:r>
              <a:rPr dirty="0" sz="850" spc="5">
                <a:latin typeface="Arial"/>
                <a:cs typeface="Arial"/>
              </a:rPr>
              <a:t>5</a:t>
            </a:r>
            <a:endParaRPr sz="850">
              <a:latin typeface="Arial"/>
              <a:cs typeface="Arial"/>
            </a:endParaRPr>
          </a:p>
          <a:p>
            <a:pPr algn="ctr" marL="63500">
              <a:lnSpc>
                <a:spcPct val="100000"/>
              </a:lnSpc>
              <a:spcBef>
                <a:spcPts val="575"/>
              </a:spcBef>
            </a:pPr>
            <a:r>
              <a:rPr dirty="0" sz="850" spc="5">
                <a:latin typeface="Arial"/>
                <a:cs typeface="Arial"/>
              </a:rPr>
              <a:t>4</a:t>
            </a:r>
            <a:endParaRPr sz="850">
              <a:latin typeface="Arial"/>
              <a:cs typeface="Arial"/>
            </a:endParaRPr>
          </a:p>
          <a:p>
            <a:pPr algn="ctr" marL="63500">
              <a:lnSpc>
                <a:spcPct val="100000"/>
              </a:lnSpc>
              <a:spcBef>
                <a:spcPts val="575"/>
              </a:spcBef>
            </a:pPr>
            <a:r>
              <a:rPr dirty="0" sz="850" spc="5">
                <a:latin typeface="Arial"/>
                <a:cs typeface="Arial"/>
              </a:rPr>
              <a:t>3</a:t>
            </a:r>
            <a:endParaRPr sz="850">
              <a:latin typeface="Arial"/>
              <a:cs typeface="Arial"/>
            </a:endParaRPr>
          </a:p>
          <a:p>
            <a:pPr algn="ctr" marL="63500">
              <a:lnSpc>
                <a:spcPct val="100000"/>
              </a:lnSpc>
              <a:spcBef>
                <a:spcPts val="575"/>
              </a:spcBef>
            </a:pPr>
            <a:r>
              <a:rPr dirty="0" sz="850" spc="5">
                <a:latin typeface="Arial"/>
                <a:cs typeface="Arial"/>
              </a:rPr>
              <a:t>2</a:t>
            </a:r>
            <a:endParaRPr sz="850">
              <a:latin typeface="Arial"/>
              <a:cs typeface="Arial"/>
            </a:endParaRPr>
          </a:p>
          <a:p>
            <a:pPr algn="ctr" marL="63500">
              <a:lnSpc>
                <a:spcPct val="100000"/>
              </a:lnSpc>
              <a:spcBef>
                <a:spcPts val="575"/>
              </a:spcBef>
            </a:pPr>
            <a:r>
              <a:rPr dirty="0" sz="850" spc="5">
                <a:latin typeface="Arial"/>
                <a:cs typeface="Arial"/>
              </a:rPr>
              <a:t>1</a:t>
            </a:r>
            <a:endParaRPr sz="850">
              <a:latin typeface="Arial"/>
              <a:cs typeface="Arial"/>
            </a:endParaRPr>
          </a:p>
          <a:p>
            <a:pPr algn="ctr" marL="63500">
              <a:lnSpc>
                <a:spcPct val="100000"/>
              </a:lnSpc>
              <a:spcBef>
                <a:spcPts val="575"/>
              </a:spcBef>
            </a:pPr>
            <a:r>
              <a:rPr dirty="0" sz="850" spc="5">
                <a:latin typeface="Arial"/>
                <a:cs typeface="Arial"/>
              </a:rPr>
              <a:t>0</a:t>
            </a:r>
            <a:endParaRPr sz="850">
              <a:latin typeface="Arial"/>
              <a:cs typeface="Arial"/>
            </a:endParaRPr>
          </a:p>
        </p:txBody>
      </p:sp>
      <p:sp>
        <p:nvSpPr>
          <p:cNvPr id="150" name="object 150"/>
          <p:cNvSpPr txBox="1"/>
          <p:nvPr/>
        </p:nvSpPr>
        <p:spPr>
          <a:xfrm>
            <a:off x="2670652" y="2345359"/>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15</a:t>
            </a:r>
            <a:endParaRPr sz="850">
              <a:latin typeface="Arial"/>
              <a:cs typeface="Arial"/>
            </a:endParaRPr>
          </a:p>
        </p:txBody>
      </p:sp>
      <p:sp>
        <p:nvSpPr>
          <p:cNvPr id="151" name="object 151"/>
          <p:cNvSpPr txBox="1"/>
          <p:nvPr/>
        </p:nvSpPr>
        <p:spPr>
          <a:xfrm>
            <a:off x="2670652" y="2142728"/>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16</a:t>
            </a:r>
            <a:endParaRPr sz="850">
              <a:latin typeface="Arial"/>
              <a:cs typeface="Arial"/>
            </a:endParaRPr>
          </a:p>
        </p:txBody>
      </p:sp>
      <p:sp>
        <p:nvSpPr>
          <p:cNvPr id="152" name="object 152"/>
          <p:cNvSpPr txBox="1"/>
          <p:nvPr/>
        </p:nvSpPr>
        <p:spPr>
          <a:xfrm>
            <a:off x="2670652" y="1940097"/>
            <a:ext cx="146685" cy="146050"/>
          </a:xfrm>
          <a:prstGeom prst="rect">
            <a:avLst/>
          </a:prstGeom>
        </p:spPr>
        <p:txBody>
          <a:bodyPr wrap="square" lIns="0" tIns="0" rIns="0" bIns="0" rtlCol="0" vert="horz">
            <a:spAutoFit/>
          </a:bodyPr>
          <a:lstStyle/>
          <a:p>
            <a:pPr marL="12700">
              <a:lnSpc>
                <a:spcPct val="100000"/>
              </a:lnSpc>
            </a:pPr>
            <a:r>
              <a:rPr dirty="0" sz="850">
                <a:latin typeface="Arial"/>
                <a:cs typeface="Arial"/>
              </a:rPr>
              <a:t>17</a:t>
            </a:r>
            <a:endParaRPr sz="850">
              <a:latin typeface="Arial"/>
              <a:cs typeface="Arial"/>
            </a:endParaRPr>
          </a:p>
        </p:txBody>
      </p:sp>
      <p:sp>
        <p:nvSpPr>
          <p:cNvPr id="153" name="object 153"/>
          <p:cNvSpPr txBox="1"/>
          <p:nvPr/>
        </p:nvSpPr>
        <p:spPr>
          <a:xfrm>
            <a:off x="2670652" y="1332204"/>
            <a:ext cx="146685" cy="551180"/>
          </a:xfrm>
          <a:prstGeom prst="rect">
            <a:avLst/>
          </a:prstGeom>
        </p:spPr>
        <p:txBody>
          <a:bodyPr wrap="square" lIns="0" tIns="0" rIns="0" bIns="0" rtlCol="0" vert="horz">
            <a:spAutoFit/>
          </a:bodyPr>
          <a:lstStyle/>
          <a:p>
            <a:pPr marL="12700">
              <a:lnSpc>
                <a:spcPct val="100000"/>
              </a:lnSpc>
            </a:pPr>
            <a:r>
              <a:rPr dirty="0" sz="850">
                <a:latin typeface="Arial"/>
                <a:cs typeface="Arial"/>
              </a:rPr>
              <a:t>20</a:t>
            </a:r>
            <a:endParaRPr sz="850">
              <a:latin typeface="Arial"/>
              <a:cs typeface="Arial"/>
            </a:endParaRPr>
          </a:p>
          <a:p>
            <a:pPr marL="12700">
              <a:lnSpc>
                <a:spcPct val="100000"/>
              </a:lnSpc>
              <a:spcBef>
                <a:spcPts val="575"/>
              </a:spcBef>
            </a:pPr>
            <a:r>
              <a:rPr dirty="0" sz="850">
                <a:latin typeface="Arial"/>
                <a:cs typeface="Arial"/>
              </a:rPr>
              <a:t>19</a:t>
            </a:r>
            <a:endParaRPr sz="850">
              <a:latin typeface="Arial"/>
              <a:cs typeface="Arial"/>
            </a:endParaRPr>
          </a:p>
          <a:p>
            <a:pPr marL="12700">
              <a:lnSpc>
                <a:spcPct val="100000"/>
              </a:lnSpc>
              <a:spcBef>
                <a:spcPts val="575"/>
              </a:spcBef>
            </a:pPr>
            <a:r>
              <a:rPr dirty="0" sz="850">
                <a:latin typeface="Arial"/>
                <a:cs typeface="Arial"/>
              </a:rPr>
              <a:t>18</a:t>
            </a:r>
            <a:endParaRPr sz="850">
              <a:latin typeface="Arial"/>
              <a:cs typeface="Arial"/>
            </a:endParaRPr>
          </a:p>
        </p:txBody>
      </p:sp>
      <p:sp>
        <p:nvSpPr>
          <p:cNvPr id="154" name="object 154"/>
          <p:cNvSpPr txBox="1"/>
          <p:nvPr/>
        </p:nvSpPr>
        <p:spPr>
          <a:xfrm>
            <a:off x="2670652" y="319049"/>
            <a:ext cx="146685" cy="956310"/>
          </a:xfrm>
          <a:prstGeom prst="rect">
            <a:avLst/>
          </a:prstGeom>
        </p:spPr>
        <p:txBody>
          <a:bodyPr wrap="square" lIns="0" tIns="0" rIns="0" bIns="0" rtlCol="0" vert="horz">
            <a:spAutoFit/>
          </a:bodyPr>
          <a:lstStyle/>
          <a:p>
            <a:pPr marL="12700">
              <a:lnSpc>
                <a:spcPct val="100000"/>
              </a:lnSpc>
            </a:pPr>
            <a:r>
              <a:rPr dirty="0" sz="850">
                <a:latin typeface="Arial"/>
                <a:cs typeface="Arial"/>
              </a:rPr>
              <a:t>25</a:t>
            </a:r>
            <a:endParaRPr sz="850">
              <a:latin typeface="Arial"/>
              <a:cs typeface="Arial"/>
            </a:endParaRPr>
          </a:p>
          <a:p>
            <a:pPr marL="12700">
              <a:lnSpc>
                <a:spcPct val="100000"/>
              </a:lnSpc>
              <a:spcBef>
                <a:spcPts val="575"/>
              </a:spcBef>
            </a:pPr>
            <a:r>
              <a:rPr dirty="0" sz="850">
                <a:latin typeface="Arial"/>
                <a:cs typeface="Arial"/>
              </a:rPr>
              <a:t>24</a:t>
            </a:r>
            <a:endParaRPr sz="850">
              <a:latin typeface="Arial"/>
              <a:cs typeface="Arial"/>
            </a:endParaRPr>
          </a:p>
          <a:p>
            <a:pPr marL="12700">
              <a:lnSpc>
                <a:spcPct val="100000"/>
              </a:lnSpc>
              <a:spcBef>
                <a:spcPts val="575"/>
              </a:spcBef>
            </a:pPr>
            <a:r>
              <a:rPr dirty="0" sz="850">
                <a:latin typeface="Arial"/>
                <a:cs typeface="Arial"/>
              </a:rPr>
              <a:t>23</a:t>
            </a:r>
            <a:endParaRPr sz="850">
              <a:latin typeface="Arial"/>
              <a:cs typeface="Arial"/>
            </a:endParaRPr>
          </a:p>
          <a:p>
            <a:pPr marL="12700">
              <a:lnSpc>
                <a:spcPct val="100000"/>
              </a:lnSpc>
              <a:spcBef>
                <a:spcPts val="575"/>
              </a:spcBef>
            </a:pPr>
            <a:r>
              <a:rPr dirty="0" sz="850">
                <a:latin typeface="Arial"/>
                <a:cs typeface="Arial"/>
              </a:rPr>
              <a:t>22</a:t>
            </a:r>
            <a:endParaRPr sz="850">
              <a:latin typeface="Arial"/>
              <a:cs typeface="Arial"/>
            </a:endParaRPr>
          </a:p>
          <a:p>
            <a:pPr marL="12700">
              <a:lnSpc>
                <a:spcPct val="100000"/>
              </a:lnSpc>
              <a:spcBef>
                <a:spcPts val="575"/>
              </a:spcBef>
            </a:pPr>
            <a:r>
              <a:rPr dirty="0" sz="850">
                <a:latin typeface="Arial"/>
                <a:cs typeface="Arial"/>
              </a:rPr>
              <a:t>21</a:t>
            </a:r>
            <a:endParaRPr sz="850">
              <a:latin typeface="Arial"/>
              <a:cs typeface="Arial"/>
            </a:endParaRPr>
          </a:p>
        </p:txBody>
      </p:sp>
      <p:sp>
        <p:nvSpPr>
          <p:cNvPr id="155" name="object 155"/>
          <p:cNvSpPr txBox="1"/>
          <p:nvPr/>
        </p:nvSpPr>
        <p:spPr>
          <a:xfrm>
            <a:off x="4297279" y="107294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1950s</a:t>
            </a:r>
            <a:endParaRPr sz="1050">
              <a:latin typeface="Arial"/>
              <a:cs typeface="Arial"/>
            </a:endParaRPr>
          </a:p>
        </p:txBody>
      </p:sp>
      <p:sp>
        <p:nvSpPr>
          <p:cNvPr id="156" name="object 156"/>
          <p:cNvSpPr txBox="1"/>
          <p:nvPr/>
        </p:nvSpPr>
        <p:spPr>
          <a:xfrm>
            <a:off x="5050957" y="321703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1960s</a:t>
            </a:r>
            <a:endParaRPr sz="1050">
              <a:latin typeface="Arial"/>
              <a:cs typeface="Arial"/>
            </a:endParaRPr>
          </a:p>
        </p:txBody>
      </p:sp>
      <p:sp>
        <p:nvSpPr>
          <p:cNvPr id="157" name="object 157"/>
          <p:cNvSpPr txBox="1"/>
          <p:nvPr/>
        </p:nvSpPr>
        <p:spPr>
          <a:xfrm>
            <a:off x="5353083" y="2535961"/>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1970s</a:t>
            </a:r>
            <a:endParaRPr sz="1050">
              <a:latin typeface="Arial"/>
              <a:cs typeface="Arial"/>
            </a:endParaRPr>
          </a:p>
        </p:txBody>
      </p:sp>
      <p:sp>
        <p:nvSpPr>
          <p:cNvPr id="158" name="object 158"/>
          <p:cNvSpPr txBox="1"/>
          <p:nvPr/>
        </p:nvSpPr>
        <p:spPr>
          <a:xfrm>
            <a:off x="5772324" y="2030747"/>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1980s</a:t>
            </a:r>
            <a:endParaRPr sz="1050">
              <a:latin typeface="Arial"/>
              <a:cs typeface="Arial"/>
            </a:endParaRPr>
          </a:p>
        </p:txBody>
      </p:sp>
      <p:sp>
        <p:nvSpPr>
          <p:cNvPr id="159" name="object 159"/>
          <p:cNvSpPr txBox="1"/>
          <p:nvPr/>
        </p:nvSpPr>
        <p:spPr>
          <a:xfrm>
            <a:off x="5792502" y="2637794"/>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1990s</a:t>
            </a:r>
            <a:endParaRPr sz="1050">
              <a:latin typeface="Arial"/>
              <a:cs typeface="Arial"/>
            </a:endParaRPr>
          </a:p>
        </p:txBody>
      </p:sp>
      <p:sp>
        <p:nvSpPr>
          <p:cNvPr id="160" name="object 160"/>
          <p:cNvSpPr txBox="1"/>
          <p:nvPr/>
        </p:nvSpPr>
        <p:spPr>
          <a:xfrm>
            <a:off x="6506778" y="1931640"/>
            <a:ext cx="396875" cy="177800"/>
          </a:xfrm>
          <a:prstGeom prst="rect">
            <a:avLst/>
          </a:prstGeom>
        </p:spPr>
        <p:txBody>
          <a:bodyPr wrap="square" lIns="0" tIns="0" rIns="0" bIns="0" rtlCol="0" vert="horz">
            <a:spAutoFit/>
          </a:bodyPr>
          <a:lstStyle/>
          <a:p>
            <a:pPr marL="12700">
              <a:lnSpc>
                <a:spcPct val="100000"/>
              </a:lnSpc>
            </a:pPr>
            <a:r>
              <a:rPr dirty="0" sz="1050" spc="5">
                <a:latin typeface="Arial"/>
                <a:cs typeface="Arial"/>
              </a:rPr>
              <a:t>2000s</a:t>
            </a:r>
            <a:endParaRPr sz="105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572" y="1454533"/>
            <a:ext cx="9234805" cy="3449320"/>
          </a:xfrm>
          <a:prstGeom prst="rect">
            <a:avLst/>
          </a:prstGeom>
        </p:spPr>
        <p:txBody>
          <a:bodyPr wrap="square" lIns="0" tIns="0" rIns="0" bIns="0" rtlCol="0" vert="horz">
            <a:spAutoFit/>
          </a:bodyPr>
          <a:lstStyle/>
          <a:p>
            <a:pPr marL="12700">
              <a:lnSpc>
                <a:spcPct val="100000"/>
              </a:lnSpc>
            </a:pPr>
            <a:r>
              <a:rPr dirty="0" sz="2000" spc="-5" b="1">
                <a:latin typeface="Arial"/>
                <a:cs typeface="Arial"/>
              </a:rPr>
              <a:t>Question</a:t>
            </a:r>
            <a:r>
              <a:rPr dirty="0" sz="2000" spc="-100" b="1">
                <a:latin typeface="Arial"/>
                <a:cs typeface="Arial"/>
              </a:rPr>
              <a:t> </a:t>
            </a:r>
            <a:r>
              <a:rPr dirty="0" sz="2000" b="1">
                <a:latin typeface="Arial"/>
                <a:cs typeface="Arial"/>
              </a:rPr>
              <a:t>3</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b="1">
                <a:latin typeface="Arial"/>
                <a:cs typeface="Arial"/>
              </a:rPr>
              <a:t>Has </a:t>
            </a:r>
            <a:r>
              <a:rPr dirty="0" sz="2000" spc="-5" b="1">
                <a:latin typeface="Arial"/>
                <a:cs typeface="Arial"/>
              </a:rPr>
              <a:t>the </a:t>
            </a:r>
            <a:r>
              <a:rPr dirty="0" sz="2000" spc="-5" b="1" i="1">
                <a:latin typeface="Arial"/>
                <a:cs typeface="Arial"/>
              </a:rPr>
              <a:t>type </a:t>
            </a:r>
            <a:r>
              <a:rPr dirty="0" sz="2000" b="1">
                <a:latin typeface="Arial"/>
                <a:cs typeface="Arial"/>
              </a:rPr>
              <a:t>of </a:t>
            </a:r>
            <a:r>
              <a:rPr dirty="0" sz="2000" spc="-5" b="1">
                <a:latin typeface="Arial"/>
                <a:cs typeface="Arial"/>
              </a:rPr>
              <a:t>suburban growth shifted </a:t>
            </a:r>
            <a:r>
              <a:rPr dirty="0" sz="2000" spc="-10" b="1">
                <a:latin typeface="Arial"/>
                <a:cs typeface="Arial"/>
              </a:rPr>
              <a:t>within </a:t>
            </a:r>
            <a:r>
              <a:rPr dirty="0" sz="2000" b="1">
                <a:latin typeface="Arial"/>
                <a:cs typeface="Arial"/>
              </a:rPr>
              <a:t>Bexar</a:t>
            </a:r>
            <a:r>
              <a:rPr dirty="0" sz="2000" spc="-15" b="1">
                <a:latin typeface="Arial"/>
                <a:cs typeface="Arial"/>
              </a:rPr>
              <a:t> </a:t>
            </a:r>
            <a:r>
              <a:rPr dirty="0" sz="2000" b="1">
                <a:latin typeface="Arial"/>
                <a:cs typeface="Arial"/>
              </a:rPr>
              <a:t>County?</a:t>
            </a:r>
            <a:endParaRPr sz="2000">
              <a:latin typeface="Arial"/>
              <a:cs typeface="Arial"/>
            </a:endParaRPr>
          </a:p>
          <a:p>
            <a:pPr marL="12700">
              <a:lnSpc>
                <a:spcPct val="100000"/>
              </a:lnSpc>
              <a:spcBef>
                <a:spcPts val="330"/>
              </a:spcBef>
            </a:pPr>
            <a:r>
              <a:rPr dirty="0" sz="2000" spc="-5">
                <a:latin typeface="Arial"/>
                <a:cs typeface="Arial"/>
              </a:rPr>
              <a:t>The relative import of multifamily completions increased </a:t>
            </a:r>
            <a:r>
              <a:rPr dirty="0" sz="2000">
                <a:latin typeface="Arial"/>
                <a:cs typeface="Arial"/>
              </a:rPr>
              <a:t>in </a:t>
            </a:r>
            <a:r>
              <a:rPr dirty="0" sz="2000" spc="-5">
                <a:latin typeface="Arial"/>
                <a:cs typeface="Arial"/>
              </a:rPr>
              <a:t>five of last </a:t>
            </a:r>
            <a:r>
              <a:rPr dirty="0" sz="2000">
                <a:latin typeface="Arial"/>
                <a:cs typeface="Arial"/>
              </a:rPr>
              <a:t>six </a:t>
            </a:r>
            <a:r>
              <a:rPr dirty="0" sz="2000" spc="-5">
                <a:latin typeface="Arial"/>
                <a:cs typeface="Arial"/>
              </a:rPr>
              <a:t>decades.</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spc="-5" b="1">
                <a:latin typeface="Arial"/>
                <a:cs typeface="Arial"/>
              </a:rPr>
              <a:t>Method</a:t>
            </a:r>
            <a:endParaRPr sz="2000">
              <a:latin typeface="Arial"/>
              <a:cs typeface="Arial"/>
            </a:endParaRPr>
          </a:p>
          <a:p>
            <a:pPr marL="12700">
              <a:lnSpc>
                <a:spcPct val="100000"/>
              </a:lnSpc>
              <a:spcBef>
                <a:spcPts val="330"/>
              </a:spcBef>
            </a:pPr>
            <a:r>
              <a:rPr dirty="0" sz="2000" spc="-5">
                <a:latin typeface="Arial"/>
                <a:cs typeface="Arial"/>
              </a:rPr>
              <a:t>Examine location and quantity of single- </a:t>
            </a:r>
            <a:r>
              <a:rPr dirty="0" sz="2000">
                <a:latin typeface="Arial"/>
                <a:cs typeface="Arial"/>
              </a:rPr>
              <a:t>and </a:t>
            </a:r>
            <a:r>
              <a:rPr dirty="0" sz="2000" spc="-5">
                <a:latin typeface="Arial"/>
                <a:cs typeface="Arial"/>
              </a:rPr>
              <a:t>multi-family housing</a:t>
            </a:r>
            <a:r>
              <a:rPr dirty="0" sz="2000" spc="25">
                <a:latin typeface="Arial"/>
                <a:cs typeface="Arial"/>
              </a:rPr>
              <a:t> </a:t>
            </a:r>
            <a:r>
              <a:rPr dirty="0" sz="2000" spc="-5">
                <a:latin typeface="Arial"/>
                <a:cs typeface="Arial"/>
              </a:rPr>
              <a:t>types</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spc="-5" b="1">
                <a:latin typeface="Arial"/>
                <a:cs typeface="Arial"/>
              </a:rPr>
              <a:t>Precedent</a:t>
            </a:r>
            <a:endParaRPr sz="2000">
              <a:latin typeface="Arial"/>
              <a:cs typeface="Arial"/>
            </a:endParaRPr>
          </a:p>
          <a:p>
            <a:pPr marL="12700">
              <a:lnSpc>
                <a:spcPct val="100000"/>
              </a:lnSpc>
              <a:spcBef>
                <a:spcPts val="330"/>
              </a:spcBef>
            </a:pPr>
            <a:r>
              <a:rPr dirty="0" sz="2000" spc="-5">
                <a:latin typeface="Arial"/>
                <a:cs typeface="Arial"/>
              </a:rPr>
              <a:t>Atkinson-Palombo</a:t>
            </a:r>
            <a:r>
              <a:rPr dirty="0" sz="2000" spc="-40">
                <a:latin typeface="Arial"/>
                <a:cs typeface="Arial"/>
              </a:rPr>
              <a:t> </a:t>
            </a:r>
            <a:r>
              <a:rPr dirty="0" sz="2000" spc="-5">
                <a:latin typeface="Arial"/>
                <a:cs typeface="Arial"/>
              </a:rPr>
              <a:t>(2010)</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3627" y="486435"/>
            <a:ext cx="10429875" cy="5481053"/>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1256258" y="6301534"/>
            <a:ext cx="9679940" cy="504190"/>
          </a:xfrm>
          <a:prstGeom prst="rect">
            <a:avLst/>
          </a:prstGeom>
        </p:spPr>
        <p:txBody>
          <a:bodyPr wrap="square" lIns="0" tIns="0" rIns="0" bIns="0" rtlCol="0" vert="horz">
            <a:spAutoFit/>
          </a:bodyPr>
          <a:lstStyle/>
          <a:p>
            <a:pPr algn="ctr">
              <a:lnSpc>
                <a:spcPts val="1910"/>
              </a:lnSpc>
            </a:pPr>
            <a:r>
              <a:rPr dirty="0" sz="1600" spc="-25" b="1">
                <a:latin typeface="Arial"/>
                <a:cs typeface="Arial"/>
              </a:rPr>
              <a:t>Table </a:t>
            </a:r>
            <a:r>
              <a:rPr dirty="0" sz="1600" spc="-5" b="1">
                <a:latin typeface="Arial"/>
                <a:cs typeface="Arial"/>
              </a:rPr>
              <a:t>3. </a:t>
            </a:r>
            <a:r>
              <a:rPr dirty="0" sz="1600" spc="-10">
                <a:latin typeface="Arial"/>
                <a:cs typeface="Arial"/>
              </a:rPr>
              <a:t>Average </a:t>
            </a:r>
            <a:r>
              <a:rPr dirty="0" sz="1600" spc="-5">
                <a:latin typeface="Arial"/>
                <a:cs typeface="Arial"/>
              </a:rPr>
              <a:t>Distance </a:t>
            </a:r>
            <a:r>
              <a:rPr dirty="0" sz="1600">
                <a:latin typeface="Arial"/>
                <a:cs typeface="Arial"/>
              </a:rPr>
              <a:t>from the </a:t>
            </a:r>
            <a:r>
              <a:rPr dirty="0" sz="1600" spc="-5">
                <a:latin typeface="Arial"/>
                <a:cs typeface="Arial"/>
              </a:rPr>
              <a:t>City Center</a:t>
            </a:r>
            <a:r>
              <a:rPr dirty="0" sz="1600" spc="-45">
                <a:latin typeface="Arial"/>
                <a:cs typeface="Arial"/>
              </a:rPr>
              <a:t> </a:t>
            </a:r>
            <a:r>
              <a:rPr dirty="0" sz="1600" spc="-5">
                <a:latin typeface="Arial"/>
                <a:cs typeface="Arial"/>
              </a:rPr>
              <a:t>of</a:t>
            </a:r>
            <a:endParaRPr sz="1600">
              <a:latin typeface="Arial"/>
              <a:cs typeface="Arial"/>
            </a:endParaRPr>
          </a:p>
          <a:p>
            <a:pPr algn="ctr">
              <a:lnSpc>
                <a:spcPts val="1910"/>
              </a:lnSpc>
            </a:pPr>
            <a:r>
              <a:rPr dirty="0" sz="1600" spc="-15">
                <a:latin typeface="Arial"/>
                <a:cs typeface="Arial"/>
              </a:rPr>
              <a:t>Single-Family, Multifamily, </a:t>
            </a:r>
            <a:r>
              <a:rPr dirty="0" sz="1600" spc="-5">
                <a:latin typeface="Arial"/>
                <a:cs typeface="Arial"/>
              </a:rPr>
              <a:t>Commercial and Industrial Construction Completions in Bexar County</a:t>
            </a:r>
            <a:r>
              <a:rPr dirty="0" sz="1600" spc="180">
                <a:latin typeface="Arial"/>
                <a:cs typeface="Arial"/>
              </a:rPr>
              <a:t> </a:t>
            </a:r>
            <a:r>
              <a:rPr dirty="0" sz="1600" spc="-5">
                <a:latin typeface="Arial"/>
                <a:cs typeface="Arial"/>
              </a:rPr>
              <a:t>1890-2009</a:t>
            </a:r>
            <a:endParaRPr sz="1600">
              <a:latin typeface="Arial"/>
              <a:cs typeface="Arial"/>
            </a:endParaRPr>
          </a:p>
        </p:txBody>
      </p:sp>
      <p:sp>
        <p:nvSpPr>
          <p:cNvPr id="4" name="object 4"/>
          <p:cNvSpPr/>
          <p:nvPr/>
        </p:nvSpPr>
        <p:spPr>
          <a:xfrm>
            <a:off x="1724154" y="3033787"/>
            <a:ext cx="1605915" cy="332105"/>
          </a:xfrm>
          <a:custGeom>
            <a:avLst/>
            <a:gdLst/>
            <a:ahLst/>
            <a:cxnLst/>
            <a:rect l="l" t="t" r="r" b="b"/>
            <a:pathLst>
              <a:path w="1605914" h="332104">
                <a:moveTo>
                  <a:pt x="0" y="0"/>
                </a:moveTo>
                <a:lnTo>
                  <a:pt x="1605775" y="0"/>
                </a:lnTo>
                <a:lnTo>
                  <a:pt x="1605775" y="331825"/>
                </a:lnTo>
                <a:lnTo>
                  <a:pt x="0" y="331825"/>
                </a:lnTo>
                <a:lnTo>
                  <a:pt x="0" y="0"/>
                </a:lnTo>
                <a:close/>
              </a:path>
            </a:pathLst>
          </a:custGeom>
          <a:solidFill>
            <a:srgbClr val="FFFF00">
              <a:alpha val="39999"/>
            </a:srgbClr>
          </a:solidFill>
        </p:spPr>
        <p:txBody>
          <a:bodyPr wrap="square" lIns="0" tIns="0" rIns="0" bIns="0" rtlCol="0"/>
          <a:lstStyle/>
          <a:p/>
        </p:txBody>
      </p:sp>
      <p:sp>
        <p:nvSpPr>
          <p:cNvPr id="5" name="object 5"/>
          <p:cNvSpPr/>
          <p:nvPr/>
        </p:nvSpPr>
        <p:spPr>
          <a:xfrm>
            <a:off x="1724153" y="3365615"/>
            <a:ext cx="1605915" cy="314325"/>
          </a:xfrm>
          <a:custGeom>
            <a:avLst/>
            <a:gdLst/>
            <a:ahLst/>
            <a:cxnLst/>
            <a:rect l="l" t="t" r="r" b="b"/>
            <a:pathLst>
              <a:path w="1605914" h="314325">
                <a:moveTo>
                  <a:pt x="0" y="0"/>
                </a:moveTo>
                <a:lnTo>
                  <a:pt x="1605775" y="0"/>
                </a:lnTo>
                <a:lnTo>
                  <a:pt x="1605775" y="313969"/>
                </a:lnTo>
                <a:lnTo>
                  <a:pt x="0" y="313969"/>
                </a:lnTo>
                <a:lnTo>
                  <a:pt x="0" y="0"/>
                </a:lnTo>
                <a:close/>
              </a:path>
            </a:pathLst>
          </a:custGeom>
          <a:solidFill>
            <a:srgbClr val="FFFF00">
              <a:alpha val="39999"/>
            </a:srgbClr>
          </a:solidFill>
        </p:spPr>
        <p:txBody>
          <a:bodyPr wrap="square" lIns="0" tIns="0" rIns="0" bIns="0" rtlCol="0"/>
          <a:lstStyle/>
          <a:p/>
        </p:txBody>
      </p:sp>
      <p:sp>
        <p:nvSpPr>
          <p:cNvPr id="6" name="object 6"/>
          <p:cNvSpPr/>
          <p:nvPr/>
        </p:nvSpPr>
        <p:spPr>
          <a:xfrm>
            <a:off x="1739393" y="5229821"/>
            <a:ext cx="1605915" cy="332105"/>
          </a:xfrm>
          <a:custGeom>
            <a:avLst/>
            <a:gdLst/>
            <a:ahLst/>
            <a:cxnLst/>
            <a:rect l="l" t="t" r="r" b="b"/>
            <a:pathLst>
              <a:path w="1605914" h="332104">
                <a:moveTo>
                  <a:pt x="0" y="0"/>
                </a:moveTo>
                <a:lnTo>
                  <a:pt x="1605775" y="0"/>
                </a:lnTo>
                <a:lnTo>
                  <a:pt x="1605775" y="331825"/>
                </a:lnTo>
                <a:lnTo>
                  <a:pt x="0" y="331825"/>
                </a:lnTo>
                <a:lnTo>
                  <a:pt x="0" y="0"/>
                </a:lnTo>
                <a:close/>
              </a:path>
            </a:pathLst>
          </a:custGeom>
          <a:solidFill>
            <a:srgbClr val="FFFF00">
              <a:alpha val="39999"/>
            </a:srgbClr>
          </a:solidFill>
        </p:spPr>
        <p:txBody>
          <a:bodyPr wrap="square" lIns="0" tIns="0" rIns="0" bIns="0" rtlCol="0"/>
          <a:lstStyle/>
          <a:p/>
        </p:txBody>
      </p:sp>
      <p:sp>
        <p:nvSpPr>
          <p:cNvPr id="7" name="object 7"/>
          <p:cNvSpPr/>
          <p:nvPr/>
        </p:nvSpPr>
        <p:spPr>
          <a:xfrm>
            <a:off x="3588405" y="3033787"/>
            <a:ext cx="1614805" cy="332105"/>
          </a:xfrm>
          <a:custGeom>
            <a:avLst/>
            <a:gdLst/>
            <a:ahLst/>
            <a:cxnLst/>
            <a:rect l="l" t="t" r="r" b="b"/>
            <a:pathLst>
              <a:path w="1614804" h="332104">
                <a:moveTo>
                  <a:pt x="0" y="0"/>
                </a:moveTo>
                <a:lnTo>
                  <a:pt x="1614551" y="0"/>
                </a:lnTo>
                <a:lnTo>
                  <a:pt x="1614551" y="331825"/>
                </a:lnTo>
                <a:lnTo>
                  <a:pt x="0" y="331825"/>
                </a:lnTo>
                <a:lnTo>
                  <a:pt x="0" y="0"/>
                </a:lnTo>
                <a:close/>
              </a:path>
            </a:pathLst>
          </a:custGeom>
          <a:solidFill>
            <a:srgbClr val="FFFF00">
              <a:alpha val="39999"/>
            </a:srgbClr>
          </a:solidFill>
        </p:spPr>
        <p:txBody>
          <a:bodyPr wrap="square" lIns="0" tIns="0" rIns="0" bIns="0" rtlCol="0"/>
          <a:lstStyle/>
          <a:p/>
        </p:txBody>
      </p:sp>
      <p:sp>
        <p:nvSpPr>
          <p:cNvPr id="8" name="object 8"/>
          <p:cNvSpPr/>
          <p:nvPr/>
        </p:nvSpPr>
        <p:spPr>
          <a:xfrm>
            <a:off x="3588404" y="3365615"/>
            <a:ext cx="1614805" cy="314325"/>
          </a:xfrm>
          <a:custGeom>
            <a:avLst/>
            <a:gdLst/>
            <a:ahLst/>
            <a:cxnLst/>
            <a:rect l="l" t="t" r="r" b="b"/>
            <a:pathLst>
              <a:path w="1614804" h="314325">
                <a:moveTo>
                  <a:pt x="0" y="0"/>
                </a:moveTo>
                <a:lnTo>
                  <a:pt x="1614551" y="0"/>
                </a:lnTo>
                <a:lnTo>
                  <a:pt x="1614551" y="313969"/>
                </a:lnTo>
                <a:lnTo>
                  <a:pt x="0" y="313969"/>
                </a:lnTo>
                <a:lnTo>
                  <a:pt x="0" y="0"/>
                </a:lnTo>
                <a:close/>
              </a:path>
            </a:pathLst>
          </a:custGeom>
          <a:solidFill>
            <a:srgbClr val="FFFF00">
              <a:alpha val="39999"/>
            </a:srgbClr>
          </a:solidFill>
        </p:spPr>
        <p:txBody>
          <a:bodyPr wrap="square" lIns="0" tIns="0" rIns="0" bIns="0" rtlCol="0"/>
          <a:lstStyle/>
          <a:p/>
        </p:txBody>
      </p:sp>
      <p:sp>
        <p:nvSpPr>
          <p:cNvPr id="9" name="object 9"/>
          <p:cNvSpPr/>
          <p:nvPr/>
        </p:nvSpPr>
        <p:spPr>
          <a:xfrm>
            <a:off x="3603643" y="5229821"/>
            <a:ext cx="1614805" cy="332105"/>
          </a:xfrm>
          <a:custGeom>
            <a:avLst/>
            <a:gdLst/>
            <a:ahLst/>
            <a:cxnLst/>
            <a:rect l="l" t="t" r="r" b="b"/>
            <a:pathLst>
              <a:path w="1614804" h="332104">
                <a:moveTo>
                  <a:pt x="0" y="0"/>
                </a:moveTo>
                <a:lnTo>
                  <a:pt x="1614563" y="0"/>
                </a:lnTo>
                <a:lnTo>
                  <a:pt x="1614563" y="331825"/>
                </a:lnTo>
                <a:lnTo>
                  <a:pt x="0" y="331825"/>
                </a:lnTo>
                <a:lnTo>
                  <a:pt x="0" y="0"/>
                </a:lnTo>
                <a:close/>
              </a:path>
            </a:pathLst>
          </a:custGeom>
          <a:solidFill>
            <a:srgbClr val="FFFF00">
              <a:alpha val="39999"/>
            </a:srgbClr>
          </a:solid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176" y="859256"/>
            <a:ext cx="4644948" cy="49557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443287" y="6370739"/>
            <a:ext cx="3514725" cy="25717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760865" y="6452267"/>
            <a:ext cx="266890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1. </a:t>
            </a:r>
            <a:r>
              <a:rPr dirty="0" sz="1600" spc="-5">
                <a:latin typeface="Arial"/>
                <a:cs typeface="Arial"/>
              </a:rPr>
              <a:t>Bexar County</a:t>
            </a:r>
            <a:r>
              <a:rPr dirty="0" sz="1600" spc="-10">
                <a:latin typeface="Arial"/>
                <a:cs typeface="Arial"/>
              </a:rPr>
              <a:t> </a:t>
            </a:r>
            <a:r>
              <a:rPr dirty="0" sz="1600" spc="-5">
                <a:latin typeface="Arial"/>
                <a:cs typeface="Arial"/>
              </a:rPr>
              <a:t>2010</a:t>
            </a:r>
            <a:endParaRPr sz="1600">
              <a:latin typeface="Arial"/>
              <a:cs typeface="Arial"/>
            </a:endParaRPr>
          </a:p>
        </p:txBody>
      </p:sp>
      <p:sp>
        <p:nvSpPr>
          <p:cNvPr id="5" name="object 5"/>
          <p:cNvSpPr txBox="1"/>
          <p:nvPr/>
        </p:nvSpPr>
        <p:spPr>
          <a:xfrm>
            <a:off x="3691166" y="6669166"/>
            <a:ext cx="96520" cy="152400"/>
          </a:xfrm>
          <a:prstGeom prst="rect">
            <a:avLst/>
          </a:prstGeom>
        </p:spPr>
        <p:txBody>
          <a:bodyPr wrap="square" lIns="0" tIns="0" rIns="0" bIns="0" rtlCol="0" vert="horz">
            <a:spAutoFit/>
          </a:bodyPr>
          <a:lstStyle/>
          <a:p>
            <a:pPr marL="12700">
              <a:lnSpc>
                <a:spcPts val="1070"/>
              </a:lnSpc>
            </a:pPr>
            <a:r>
              <a:rPr dirty="0" sz="1000">
                <a:latin typeface="Arial"/>
                <a:cs typeface="Arial"/>
              </a:rPr>
              <a:t>0</a:t>
            </a:r>
            <a:endParaRPr sz="1000">
              <a:latin typeface="Arial"/>
              <a:cs typeface="Arial"/>
            </a:endParaRPr>
          </a:p>
        </p:txBody>
      </p:sp>
      <p:sp>
        <p:nvSpPr>
          <p:cNvPr id="6" name="object 6"/>
          <p:cNvSpPr txBox="1"/>
          <p:nvPr/>
        </p:nvSpPr>
        <p:spPr>
          <a:xfrm>
            <a:off x="6205766" y="6669166"/>
            <a:ext cx="335280" cy="152400"/>
          </a:xfrm>
          <a:prstGeom prst="rect">
            <a:avLst/>
          </a:prstGeom>
        </p:spPr>
        <p:txBody>
          <a:bodyPr wrap="square" lIns="0" tIns="0" rIns="0" bIns="0" rtlCol="0" vert="horz">
            <a:spAutoFit/>
          </a:bodyPr>
          <a:lstStyle/>
          <a:p>
            <a:pPr marL="12700">
              <a:lnSpc>
                <a:spcPts val="1070"/>
              </a:lnSpc>
            </a:pPr>
            <a:r>
              <a:rPr dirty="0" sz="1000" spc="-5">
                <a:latin typeface="Arial"/>
                <a:cs typeface="Arial"/>
              </a:rPr>
              <a:t>25</a:t>
            </a:r>
            <a:r>
              <a:rPr dirty="0" sz="1000" spc="-105">
                <a:latin typeface="Arial"/>
                <a:cs typeface="Arial"/>
              </a:rPr>
              <a:t> </a:t>
            </a:r>
            <a:r>
              <a:rPr dirty="0" sz="1000">
                <a:latin typeface="Arial"/>
                <a:cs typeface="Arial"/>
              </a:rPr>
              <a:t>mi</a:t>
            </a:r>
            <a:endParaRPr sz="1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3627" y="486435"/>
            <a:ext cx="10429875" cy="5481053"/>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883629" y="5551186"/>
            <a:ext cx="6381750" cy="416559"/>
          </a:xfrm>
          <a:prstGeom prst="rect">
            <a:avLst/>
          </a:prstGeom>
          <a:solidFill>
            <a:srgbClr val="FFFF00">
              <a:alpha val="39999"/>
            </a:srgbClr>
          </a:solidFill>
        </p:spPr>
        <p:txBody>
          <a:bodyPr wrap="square" lIns="0" tIns="99060" rIns="0" bIns="0" rtlCol="0" vert="horz">
            <a:spAutoFit/>
          </a:bodyPr>
          <a:lstStyle/>
          <a:p>
            <a:pPr marL="210820">
              <a:lnSpc>
                <a:spcPct val="100000"/>
              </a:lnSpc>
              <a:spcBef>
                <a:spcPts val="780"/>
              </a:spcBef>
              <a:tabLst>
                <a:tab pos="5947410" algn="l"/>
              </a:tabLst>
            </a:pPr>
            <a:r>
              <a:rPr dirty="0" sz="1200" spc="-5">
                <a:latin typeface="Arial"/>
                <a:cs typeface="Arial"/>
              </a:rPr>
              <a:t>2009</a:t>
            </a:r>
            <a:r>
              <a:rPr dirty="0" sz="1200">
                <a:latin typeface="Arial"/>
                <a:cs typeface="Arial"/>
              </a:rPr>
              <a:t> -	</a:t>
            </a:r>
            <a:r>
              <a:rPr dirty="0" baseline="-6944" sz="1800" spc="-7">
                <a:latin typeface="Arial"/>
                <a:cs typeface="Arial"/>
              </a:rPr>
              <a:t>9.0</a:t>
            </a:r>
            <a:endParaRPr baseline="-6944" sz="1800">
              <a:latin typeface="Arial"/>
              <a:cs typeface="Arial"/>
            </a:endParaRPr>
          </a:p>
        </p:txBody>
      </p:sp>
      <p:sp>
        <p:nvSpPr>
          <p:cNvPr id="4" name="object 4"/>
          <p:cNvSpPr txBox="1"/>
          <p:nvPr/>
        </p:nvSpPr>
        <p:spPr>
          <a:xfrm>
            <a:off x="1142701" y="6301534"/>
            <a:ext cx="9906000" cy="504190"/>
          </a:xfrm>
          <a:prstGeom prst="rect">
            <a:avLst/>
          </a:prstGeom>
        </p:spPr>
        <p:txBody>
          <a:bodyPr wrap="square" lIns="0" tIns="0" rIns="0" bIns="0" rtlCol="0" vert="horz">
            <a:spAutoFit/>
          </a:bodyPr>
          <a:lstStyle/>
          <a:p>
            <a:pPr algn="ctr">
              <a:lnSpc>
                <a:spcPts val="1910"/>
              </a:lnSpc>
            </a:pPr>
            <a:r>
              <a:rPr dirty="0" sz="1600" spc="-25" b="1">
                <a:latin typeface="Arial"/>
                <a:cs typeface="Arial"/>
              </a:rPr>
              <a:t>Table </a:t>
            </a:r>
            <a:r>
              <a:rPr dirty="0" sz="1600" spc="-5" b="1">
                <a:latin typeface="Arial"/>
                <a:cs typeface="Arial"/>
              </a:rPr>
              <a:t>4. </a:t>
            </a:r>
            <a:r>
              <a:rPr dirty="0" sz="1600" spc="-10">
                <a:latin typeface="Arial"/>
                <a:cs typeface="Arial"/>
              </a:rPr>
              <a:t>Average </a:t>
            </a:r>
            <a:r>
              <a:rPr dirty="0" sz="1600" spc="-5">
                <a:latin typeface="Arial"/>
                <a:cs typeface="Arial"/>
              </a:rPr>
              <a:t>Distance </a:t>
            </a:r>
            <a:r>
              <a:rPr dirty="0" sz="1600">
                <a:latin typeface="Arial"/>
                <a:cs typeface="Arial"/>
              </a:rPr>
              <a:t>from the </a:t>
            </a:r>
            <a:r>
              <a:rPr dirty="0" sz="1600" spc="-5">
                <a:latin typeface="Arial"/>
                <a:cs typeface="Arial"/>
              </a:rPr>
              <a:t>City Center</a:t>
            </a:r>
            <a:r>
              <a:rPr dirty="0" sz="1600" spc="-45">
                <a:latin typeface="Arial"/>
                <a:cs typeface="Arial"/>
              </a:rPr>
              <a:t> </a:t>
            </a:r>
            <a:r>
              <a:rPr dirty="0" sz="1600" spc="-5">
                <a:latin typeface="Arial"/>
                <a:cs typeface="Arial"/>
              </a:rPr>
              <a:t>of</a:t>
            </a:r>
            <a:endParaRPr sz="1600">
              <a:latin typeface="Arial"/>
              <a:cs typeface="Arial"/>
            </a:endParaRPr>
          </a:p>
          <a:p>
            <a:pPr algn="ctr">
              <a:lnSpc>
                <a:spcPts val="1910"/>
              </a:lnSpc>
            </a:pPr>
            <a:r>
              <a:rPr dirty="0" sz="1600" spc="-15">
                <a:latin typeface="Arial"/>
                <a:cs typeface="Arial"/>
              </a:rPr>
              <a:t>Single-Family, Multifamily, </a:t>
            </a:r>
            <a:r>
              <a:rPr dirty="0" sz="1600" spc="-5">
                <a:latin typeface="Arial"/>
                <a:cs typeface="Arial"/>
              </a:rPr>
              <a:t>Commercial and Industrial Construction Completions in Bexar County</a:t>
            </a:r>
            <a:r>
              <a:rPr dirty="0" sz="1600" spc="195">
                <a:latin typeface="Arial"/>
                <a:cs typeface="Arial"/>
              </a:rPr>
              <a:t> </a:t>
            </a:r>
            <a:r>
              <a:rPr dirty="0" sz="1600" spc="-5">
                <a:latin typeface="Arial"/>
                <a:cs typeface="Arial"/>
              </a:rPr>
              <a:t>1890-present</a:t>
            </a:r>
            <a:endParaRPr sz="1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176" y="859256"/>
            <a:ext cx="4644948" cy="49557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443287" y="6370739"/>
            <a:ext cx="3514725" cy="25717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725121" y="1464588"/>
            <a:ext cx="4989830" cy="1713864"/>
          </a:xfrm>
          <a:prstGeom prst="rect">
            <a:avLst/>
          </a:prstGeom>
        </p:spPr>
        <p:txBody>
          <a:bodyPr wrap="square" lIns="0" tIns="0" rIns="0" bIns="0" rtlCol="0" vert="horz">
            <a:spAutoFit/>
          </a:bodyPr>
          <a:lstStyle/>
          <a:p>
            <a:pPr marL="12700">
              <a:lnSpc>
                <a:spcPct val="100000"/>
              </a:lnSpc>
            </a:pPr>
            <a:r>
              <a:rPr dirty="0" sz="2000" spc="-5" b="1">
                <a:latin typeface="Arial"/>
                <a:cs typeface="Arial"/>
              </a:rPr>
              <a:t>Decade </a:t>
            </a:r>
            <a:r>
              <a:rPr dirty="0" sz="2000" b="1">
                <a:latin typeface="Arial"/>
                <a:cs typeface="Arial"/>
              </a:rPr>
              <a:t>of</a:t>
            </a:r>
            <a:r>
              <a:rPr dirty="0" sz="2000" spc="-70" b="1">
                <a:latin typeface="Arial"/>
                <a:cs typeface="Arial"/>
              </a:rPr>
              <a:t> </a:t>
            </a:r>
            <a:r>
              <a:rPr dirty="0" sz="2000" spc="-5" b="1">
                <a:latin typeface="Arial"/>
                <a:cs typeface="Arial"/>
              </a:rPr>
              <a:t>Downtown?</a:t>
            </a:r>
            <a:endParaRPr sz="2000">
              <a:latin typeface="Arial"/>
              <a:cs typeface="Arial"/>
            </a:endParaRPr>
          </a:p>
          <a:p>
            <a:pPr marL="12700" marR="5080">
              <a:lnSpc>
                <a:spcPct val="227800"/>
              </a:lnSpc>
            </a:pPr>
            <a:r>
              <a:rPr dirty="0" sz="2000" spc="-15">
                <a:latin typeface="Arial"/>
                <a:cs typeface="Arial"/>
              </a:rPr>
              <a:t>Avg </a:t>
            </a:r>
            <a:r>
              <a:rPr dirty="0" sz="2000" spc="-5">
                <a:latin typeface="Arial"/>
                <a:cs typeface="Arial"/>
              </a:rPr>
              <a:t>Multi-family </a:t>
            </a:r>
            <a:r>
              <a:rPr dirty="0" sz="2000">
                <a:latin typeface="Arial"/>
                <a:cs typeface="Arial"/>
              </a:rPr>
              <a:t>is 9 miles </a:t>
            </a:r>
            <a:r>
              <a:rPr dirty="0" sz="2000" spc="-5">
                <a:latin typeface="Arial"/>
                <a:cs typeface="Arial"/>
              </a:rPr>
              <a:t>from downtown  </a:t>
            </a:r>
            <a:r>
              <a:rPr dirty="0" sz="2000" spc="-15">
                <a:latin typeface="Arial"/>
                <a:cs typeface="Arial"/>
              </a:rPr>
              <a:t>Avg </a:t>
            </a:r>
            <a:r>
              <a:rPr dirty="0" sz="2000" spc="-5">
                <a:latin typeface="Arial"/>
                <a:cs typeface="Arial"/>
              </a:rPr>
              <a:t>Single-Family </a:t>
            </a:r>
            <a:r>
              <a:rPr dirty="0" sz="2000">
                <a:latin typeface="Arial"/>
                <a:cs typeface="Arial"/>
              </a:rPr>
              <a:t>is 1 miles </a:t>
            </a:r>
            <a:r>
              <a:rPr dirty="0" sz="2000" spc="-5">
                <a:latin typeface="Arial"/>
                <a:cs typeface="Arial"/>
              </a:rPr>
              <a:t>from</a:t>
            </a:r>
            <a:r>
              <a:rPr dirty="0" sz="2000" spc="-40">
                <a:latin typeface="Arial"/>
                <a:cs typeface="Arial"/>
              </a:rPr>
              <a:t> </a:t>
            </a:r>
            <a:r>
              <a:rPr dirty="0" sz="2000" spc="-5">
                <a:latin typeface="Arial"/>
                <a:cs typeface="Arial"/>
              </a:rPr>
              <a:t>downtown</a:t>
            </a:r>
            <a:endParaRPr sz="2000">
              <a:latin typeface="Arial"/>
              <a:cs typeface="Arial"/>
            </a:endParaRPr>
          </a:p>
        </p:txBody>
      </p:sp>
      <p:sp>
        <p:nvSpPr>
          <p:cNvPr id="5" name="object 5"/>
          <p:cNvSpPr txBox="1"/>
          <p:nvPr/>
        </p:nvSpPr>
        <p:spPr>
          <a:xfrm>
            <a:off x="760865" y="6452267"/>
            <a:ext cx="266890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1. </a:t>
            </a:r>
            <a:r>
              <a:rPr dirty="0" sz="1600" spc="-5">
                <a:latin typeface="Arial"/>
                <a:cs typeface="Arial"/>
              </a:rPr>
              <a:t>Bexar County</a:t>
            </a:r>
            <a:r>
              <a:rPr dirty="0" sz="1600" spc="-10">
                <a:latin typeface="Arial"/>
                <a:cs typeface="Arial"/>
              </a:rPr>
              <a:t> </a:t>
            </a:r>
            <a:r>
              <a:rPr dirty="0" sz="1600" spc="-5">
                <a:latin typeface="Arial"/>
                <a:cs typeface="Arial"/>
              </a:rPr>
              <a:t>2010</a:t>
            </a:r>
            <a:endParaRPr sz="1600">
              <a:latin typeface="Arial"/>
              <a:cs typeface="Arial"/>
            </a:endParaRPr>
          </a:p>
        </p:txBody>
      </p:sp>
      <p:sp>
        <p:nvSpPr>
          <p:cNvPr id="6" name="object 6"/>
          <p:cNvSpPr txBox="1"/>
          <p:nvPr/>
        </p:nvSpPr>
        <p:spPr>
          <a:xfrm>
            <a:off x="3691166" y="6669166"/>
            <a:ext cx="96520" cy="152400"/>
          </a:xfrm>
          <a:prstGeom prst="rect">
            <a:avLst/>
          </a:prstGeom>
        </p:spPr>
        <p:txBody>
          <a:bodyPr wrap="square" lIns="0" tIns="0" rIns="0" bIns="0" rtlCol="0" vert="horz">
            <a:spAutoFit/>
          </a:bodyPr>
          <a:lstStyle/>
          <a:p>
            <a:pPr marL="12700">
              <a:lnSpc>
                <a:spcPts val="1070"/>
              </a:lnSpc>
            </a:pPr>
            <a:r>
              <a:rPr dirty="0" sz="1000">
                <a:latin typeface="Arial"/>
                <a:cs typeface="Arial"/>
              </a:rPr>
              <a:t>0</a:t>
            </a:r>
            <a:endParaRPr sz="1000">
              <a:latin typeface="Arial"/>
              <a:cs typeface="Arial"/>
            </a:endParaRPr>
          </a:p>
        </p:txBody>
      </p:sp>
      <p:sp>
        <p:nvSpPr>
          <p:cNvPr id="7" name="object 7"/>
          <p:cNvSpPr txBox="1"/>
          <p:nvPr/>
        </p:nvSpPr>
        <p:spPr>
          <a:xfrm>
            <a:off x="6205766" y="6669166"/>
            <a:ext cx="335280" cy="152400"/>
          </a:xfrm>
          <a:prstGeom prst="rect">
            <a:avLst/>
          </a:prstGeom>
        </p:spPr>
        <p:txBody>
          <a:bodyPr wrap="square" lIns="0" tIns="0" rIns="0" bIns="0" rtlCol="0" vert="horz">
            <a:spAutoFit/>
          </a:bodyPr>
          <a:lstStyle/>
          <a:p>
            <a:pPr marL="12700">
              <a:lnSpc>
                <a:spcPts val="1070"/>
              </a:lnSpc>
            </a:pPr>
            <a:r>
              <a:rPr dirty="0" sz="1000" spc="-5">
                <a:latin typeface="Arial"/>
                <a:cs typeface="Arial"/>
              </a:rPr>
              <a:t>25</a:t>
            </a:r>
            <a:r>
              <a:rPr dirty="0" sz="1000" spc="-105">
                <a:latin typeface="Arial"/>
                <a:cs typeface="Arial"/>
              </a:rPr>
              <a:t> </a:t>
            </a:r>
            <a:r>
              <a:rPr dirty="0" sz="1000">
                <a:latin typeface="Arial"/>
                <a:cs typeface="Arial"/>
              </a:rPr>
              <a:t>mi</a:t>
            </a:r>
            <a:endParaRPr sz="10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176" y="859256"/>
            <a:ext cx="4644948" cy="49557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443287" y="6370739"/>
            <a:ext cx="3514725" cy="25717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725375" y="1464588"/>
            <a:ext cx="3837304" cy="3102610"/>
          </a:xfrm>
          <a:prstGeom prst="rect">
            <a:avLst/>
          </a:prstGeom>
        </p:spPr>
        <p:txBody>
          <a:bodyPr wrap="square" lIns="0" tIns="0" rIns="0" bIns="0" rtlCol="0" vert="horz">
            <a:spAutoFit/>
          </a:bodyPr>
          <a:lstStyle/>
          <a:p>
            <a:pPr marL="12700">
              <a:lnSpc>
                <a:spcPct val="100000"/>
              </a:lnSpc>
            </a:pPr>
            <a:r>
              <a:rPr dirty="0" sz="2000" spc="-5" b="1">
                <a:latin typeface="Arial"/>
                <a:cs typeface="Arial"/>
              </a:rPr>
              <a:t>San</a:t>
            </a:r>
            <a:r>
              <a:rPr dirty="0" sz="2000" spc="-140" b="1">
                <a:latin typeface="Arial"/>
                <a:cs typeface="Arial"/>
              </a:rPr>
              <a:t> </a:t>
            </a:r>
            <a:r>
              <a:rPr dirty="0" sz="2000" spc="-5" b="1">
                <a:latin typeface="Arial"/>
                <a:cs typeface="Arial"/>
              </a:rPr>
              <a:t>Antonio</a:t>
            </a:r>
            <a:endParaRPr sz="2000">
              <a:latin typeface="Arial"/>
              <a:cs typeface="Arial"/>
            </a:endParaRPr>
          </a:p>
          <a:p>
            <a:pPr marL="12700" marR="1429385">
              <a:lnSpc>
                <a:spcPct val="227800"/>
              </a:lnSpc>
            </a:pPr>
            <a:r>
              <a:rPr dirty="0" sz="2000" spc="-5">
                <a:latin typeface="Arial"/>
                <a:cs typeface="Arial"/>
              </a:rPr>
              <a:t>rapidly expanding  rapidly</a:t>
            </a:r>
            <a:r>
              <a:rPr dirty="0" sz="2000" spc="-55">
                <a:latin typeface="Arial"/>
                <a:cs typeface="Arial"/>
              </a:rPr>
              <a:t> </a:t>
            </a:r>
            <a:r>
              <a:rPr dirty="0" sz="2000" spc="-5">
                <a:latin typeface="Arial"/>
                <a:cs typeface="Arial"/>
              </a:rPr>
              <a:t>decentralizing</a:t>
            </a:r>
            <a:endParaRPr sz="2000">
              <a:latin typeface="Arial"/>
              <a:cs typeface="Arial"/>
            </a:endParaRPr>
          </a:p>
          <a:p>
            <a:pPr marL="12700" marR="5080">
              <a:lnSpc>
                <a:spcPts val="5470"/>
              </a:lnSpc>
              <a:spcBef>
                <a:spcPts val="690"/>
              </a:spcBef>
            </a:pPr>
            <a:r>
              <a:rPr dirty="0" sz="2000">
                <a:latin typeface="Arial"/>
                <a:cs typeface="Arial"/>
              </a:rPr>
              <a:t>will </a:t>
            </a:r>
            <a:r>
              <a:rPr dirty="0" sz="2000" spc="-5">
                <a:latin typeface="Arial"/>
                <a:cs typeface="Arial"/>
              </a:rPr>
              <a:t>resist geographic containment  increasingly</a:t>
            </a:r>
            <a:r>
              <a:rPr dirty="0" sz="2000" spc="-55">
                <a:latin typeface="Arial"/>
                <a:cs typeface="Arial"/>
              </a:rPr>
              <a:t> </a:t>
            </a:r>
            <a:r>
              <a:rPr dirty="0" sz="2000" spc="-5">
                <a:latin typeface="Arial"/>
                <a:cs typeface="Arial"/>
              </a:rPr>
              <a:t>suburban</a:t>
            </a:r>
            <a:endParaRPr sz="2000">
              <a:latin typeface="Arial"/>
              <a:cs typeface="Arial"/>
            </a:endParaRPr>
          </a:p>
        </p:txBody>
      </p:sp>
      <p:sp>
        <p:nvSpPr>
          <p:cNvPr id="5" name="object 5"/>
          <p:cNvSpPr txBox="1"/>
          <p:nvPr/>
        </p:nvSpPr>
        <p:spPr>
          <a:xfrm>
            <a:off x="760865" y="6452267"/>
            <a:ext cx="266890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1. </a:t>
            </a:r>
            <a:r>
              <a:rPr dirty="0" sz="1600" spc="-5">
                <a:latin typeface="Arial"/>
                <a:cs typeface="Arial"/>
              </a:rPr>
              <a:t>Bexar County</a:t>
            </a:r>
            <a:r>
              <a:rPr dirty="0" sz="1600" spc="-10">
                <a:latin typeface="Arial"/>
                <a:cs typeface="Arial"/>
              </a:rPr>
              <a:t> </a:t>
            </a:r>
            <a:r>
              <a:rPr dirty="0" sz="1600" spc="-5">
                <a:latin typeface="Arial"/>
                <a:cs typeface="Arial"/>
              </a:rPr>
              <a:t>2010</a:t>
            </a:r>
            <a:endParaRPr sz="1600">
              <a:latin typeface="Arial"/>
              <a:cs typeface="Arial"/>
            </a:endParaRPr>
          </a:p>
        </p:txBody>
      </p:sp>
      <p:sp>
        <p:nvSpPr>
          <p:cNvPr id="6" name="object 6"/>
          <p:cNvSpPr txBox="1"/>
          <p:nvPr/>
        </p:nvSpPr>
        <p:spPr>
          <a:xfrm>
            <a:off x="3691166" y="6669166"/>
            <a:ext cx="96520" cy="152400"/>
          </a:xfrm>
          <a:prstGeom prst="rect">
            <a:avLst/>
          </a:prstGeom>
        </p:spPr>
        <p:txBody>
          <a:bodyPr wrap="square" lIns="0" tIns="0" rIns="0" bIns="0" rtlCol="0" vert="horz">
            <a:spAutoFit/>
          </a:bodyPr>
          <a:lstStyle/>
          <a:p>
            <a:pPr marL="12700">
              <a:lnSpc>
                <a:spcPts val="1070"/>
              </a:lnSpc>
            </a:pPr>
            <a:r>
              <a:rPr dirty="0" sz="1000">
                <a:latin typeface="Arial"/>
                <a:cs typeface="Arial"/>
              </a:rPr>
              <a:t>0</a:t>
            </a:r>
            <a:endParaRPr sz="1000">
              <a:latin typeface="Arial"/>
              <a:cs typeface="Arial"/>
            </a:endParaRPr>
          </a:p>
        </p:txBody>
      </p:sp>
      <p:sp>
        <p:nvSpPr>
          <p:cNvPr id="7" name="object 7"/>
          <p:cNvSpPr txBox="1"/>
          <p:nvPr/>
        </p:nvSpPr>
        <p:spPr>
          <a:xfrm>
            <a:off x="6205766" y="6669166"/>
            <a:ext cx="335280" cy="152400"/>
          </a:xfrm>
          <a:prstGeom prst="rect">
            <a:avLst/>
          </a:prstGeom>
        </p:spPr>
        <p:txBody>
          <a:bodyPr wrap="square" lIns="0" tIns="0" rIns="0" bIns="0" rtlCol="0" vert="horz">
            <a:spAutoFit/>
          </a:bodyPr>
          <a:lstStyle/>
          <a:p>
            <a:pPr marL="12700">
              <a:lnSpc>
                <a:spcPts val="1070"/>
              </a:lnSpc>
            </a:pPr>
            <a:r>
              <a:rPr dirty="0" sz="1000" spc="-5">
                <a:latin typeface="Arial"/>
                <a:cs typeface="Arial"/>
              </a:rPr>
              <a:t>25</a:t>
            </a:r>
            <a:r>
              <a:rPr dirty="0" sz="1000" spc="-105">
                <a:latin typeface="Arial"/>
                <a:cs typeface="Arial"/>
              </a:rPr>
              <a:t> </a:t>
            </a:r>
            <a:r>
              <a:rPr dirty="0" sz="1000">
                <a:latin typeface="Arial"/>
                <a:cs typeface="Arial"/>
              </a:rPr>
              <a:t>mi</a:t>
            </a:r>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176" y="859256"/>
            <a:ext cx="4644948" cy="49557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443287" y="6370739"/>
            <a:ext cx="3514725" cy="25717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725376" y="1464588"/>
            <a:ext cx="4711700" cy="2407920"/>
          </a:xfrm>
          <a:prstGeom prst="rect">
            <a:avLst/>
          </a:prstGeom>
        </p:spPr>
        <p:txBody>
          <a:bodyPr wrap="square" lIns="0" tIns="0" rIns="0" bIns="0" rtlCol="0" vert="horz">
            <a:spAutoFit/>
          </a:bodyPr>
          <a:lstStyle/>
          <a:p>
            <a:pPr marL="12700">
              <a:lnSpc>
                <a:spcPct val="100000"/>
              </a:lnSpc>
            </a:pPr>
            <a:r>
              <a:rPr dirty="0" sz="2000" spc="-5" b="1">
                <a:latin typeface="Arial"/>
                <a:cs typeface="Arial"/>
              </a:rPr>
              <a:t>Metropolitan</a:t>
            </a:r>
            <a:r>
              <a:rPr dirty="0" sz="2000" spc="-60" b="1">
                <a:latin typeface="Arial"/>
                <a:cs typeface="Arial"/>
              </a:rPr>
              <a:t> </a:t>
            </a:r>
            <a:r>
              <a:rPr dirty="0" sz="2000" spc="-10" b="1">
                <a:latin typeface="Arial"/>
                <a:cs typeface="Arial"/>
              </a:rPr>
              <a:t>Growth</a:t>
            </a:r>
            <a:endParaRPr sz="2000">
              <a:latin typeface="Arial"/>
              <a:cs typeface="Arial"/>
            </a:endParaRPr>
          </a:p>
          <a:p>
            <a:pPr marL="12700" marR="257810" indent="-635">
              <a:lnSpc>
                <a:spcPct val="227700"/>
              </a:lnSpc>
            </a:pPr>
            <a:r>
              <a:rPr dirty="0" sz="2000">
                <a:latin typeface="Arial"/>
                <a:cs typeface="Arial"/>
              </a:rPr>
              <a:t>SA </a:t>
            </a:r>
            <a:r>
              <a:rPr dirty="0" sz="2000" spc="-5">
                <a:latin typeface="Arial"/>
                <a:cs typeface="Arial"/>
              </a:rPr>
              <a:t>pop </a:t>
            </a:r>
            <a:r>
              <a:rPr dirty="0" sz="2000">
                <a:latin typeface="Arial"/>
                <a:cs typeface="Arial"/>
              </a:rPr>
              <a:t>of </a:t>
            </a:r>
            <a:r>
              <a:rPr dirty="0" sz="2000" spc="-5">
                <a:latin typeface="Arial"/>
                <a:cs typeface="Arial"/>
              </a:rPr>
              <a:t>1.47M </a:t>
            </a:r>
            <a:r>
              <a:rPr dirty="0" sz="2000">
                <a:latin typeface="Arial"/>
                <a:cs typeface="Arial"/>
              </a:rPr>
              <a:t>= </a:t>
            </a:r>
            <a:r>
              <a:rPr dirty="0" sz="2000" spc="5">
                <a:latin typeface="Arial"/>
                <a:cs typeface="Arial"/>
              </a:rPr>
              <a:t>7</a:t>
            </a:r>
            <a:r>
              <a:rPr dirty="0" baseline="25641" sz="1950" spc="7">
                <a:latin typeface="Arial"/>
                <a:cs typeface="Arial"/>
              </a:rPr>
              <a:t>th </a:t>
            </a:r>
            <a:r>
              <a:rPr dirty="0" sz="2000" spc="-5">
                <a:latin typeface="Arial"/>
                <a:cs typeface="Arial"/>
              </a:rPr>
              <a:t>Largest U.S. </a:t>
            </a:r>
            <a:r>
              <a:rPr dirty="0" sz="2000">
                <a:latin typeface="Arial"/>
                <a:cs typeface="Arial"/>
              </a:rPr>
              <a:t>City  SA will </a:t>
            </a:r>
            <a:r>
              <a:rPr dirty="0" sz="2000" spc="-5">
                <a:latin typeface="Arial"/>
                <a:cs typeface="Arial"/>
              </a:rPr>
              <a:t>add 500K jobs by</a:t>
            </a:r>
            <a:r>
              <a:rPr dirty="0" sz="2000" spc="-185">
                <a:latin typeface="Arial"/>
                <a:cs typeface="Arial"/>
              </a:rPr>
              <a:t> </a:t>
            </a:r>
            <a:r>
              <a:rPr dirty="0" sz="2000" spc="-5">
                <a:latin typeface="Arial"/>
                <a:cs typeface="Arial"/>
              </a:rPr>
              <a:t>2040</a:t>
            </a:r>
            <a:endParaRPr sz="2000">
              <a:latin typeface="Arial"/>
              <a:cs typeface="Arial"/>
            </a:endParaRPr>
          </a:p>
          <a:p>
            <a:pPr>
              <a:lnSpc>
                <a:spcPct val="100000"/>
              </a:lnSpc>
              <a:spcBef>
                <a:spcPts val="15"/>
              </a:spcBef>
            </a:pPr>
            <a:endParaRPr sz="2650">
              <a:latin typeface="Times New Roman"/>
              <a:cs typeface="Times New Roman"/>
            </a:endParaRPr>
          </a:p>
          <a:p>
            <a:pPr marL="12700">
              <a:lnSpc>
                <a:spcPct val="100000"/>
              </a:lnSpc>
            </a:pPr>
            <a:r>
              <a:rPr dirty="0" sz="2000">
                <a:latin typeface="Arial"/>
                <a:cs typeface="Arial"/>
              </a:rPr>
              <a:t>SA will </a:t>
            </a:r>
            <a:r>
              <a:rPr dirty="0" sz="2000" spc="-5">
                <a:latin typeface="Arial"/>
                <a:cs typeface="Arial"/>
              </a:rPr>
              <a:t>add 500k units of housing by</a:t>
            </a:r>
            <a:r>
              <a:rPr dirty="0" sz="2000" spc="-190">
                <a:latin typeface="Arial"/>
                <a:cs typeface="Arial"/>
              </a:rPr>
              <a:t> </a:t>
            </a:r>
            <a:r>
              <a:rPr dirty="0" sz="2000" spc="-5">
                <a:latin typeface="Arial"/>
                <a:cs typeface="Arial"/>
              </a:rPr>
              <a:t>2040</a:t>
            </a:r>
            <a:endParaRPr sz="2000">
              <a:latin typeface="Arial"/>
              <a:cs typeface="Arial"/>
            </a:endParaRPr>
          </a:p>
        </p:txBody>
      </p:sp>
      <p:sp>
        <p:nvSpPr>
          <p:cNvPr id="5" name="object 5"/>
          <p:cNvSpPr txBox="1"/>
          <p:nvPr/>
        </p:nvSpPr>
        <p:spPr>
          <a:xfrm>
            <a:off x="760865" y="6452267"/>
            <a:ext cx="266890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1. </a:t>
            </a:r>
            <a:r>
              <a:rPr dirty="0" sz="1600" spc="-5">
                <a:latin typeface="Arial"/>
                <a:cs typeface="Arial"/>
              </a:rPr>
              <a:t>Bexar County</a:t>
            </a:r>
            <a:r>
              <a:rPr dirty="0" sz="1600" spc="-10">
                <a:latin typeface="Arial"/>
                <a:cs typeface="Arial"/>
              </a:rPr>
              <a:t> </a:t>
            </a:r>
            <a:r>
              <a:rPr dirty="0" sz="1600" spc="-5">
                <a:latin typeface="Arial"/>
                <a:cs typeface="Arial"/>
              </a:rPr>
              <a:t>2010</a:t>
            </a:r>
            <a:endParaRPr sz="1600">
              <a:latin typeface="Arial"/>
              <a:cs typeface="Arial"/>
            </a:endParaRPr>
          </a:p>
        </p:txBody>
      </p:sp>
      <p:sp>
        <p:nvSpPr>
          <p:cNvPr id="6" name="object 6"/>
          <p:cNvSpPr txBox="1"/>
          <p:nvPr/>
        </p:nvSpPr>
        <p:spPr>
          <a:xfrm>
            <a:off x="3691166" y="6669166"/>
            <a:ext cx="96520" cy="152400"/>
          </a:xfrm>
          <a:prstGeom prst="rect">
            <a:avLst/>
          </a:prstGeom>
        </p:spPr>
        <p:txBody>
          <a:bodyPr wrap="square" lIns="0" tIns="0" rIns="0" bIns="0" rtlCol="0" vert="horz">
            <a:spAutoFit/>
          </a:bodyPr>
          <a:lstStyle/>
          <a:p>
            <a:pPr marL="12700">
              <a:lnSpc>
                <a:spcPts val="1070"/>
              </a:lnSpc>
            </a:pPr>
            <a:r>
              <a:rPr dirty="0" sz="1000">
                <a:latin typeface="Arial"/>
                <a:cs typeface="Arial"/>
              </a:rPr>
              <a:t>0</a:t>
            </a:r>
            <a:endParaRPr sz="1000">
              <a:latin typeface="Arial"/>
              <a:cs typeface="Arial"/>
            </a:endParaRPr>
          </a:p>
        </p:txBody>
      </p:sp>
      <p:sp>
        <p:nvSpPr>
          <p:cNvPr id="7" name="object 7"/>
          <p:cNvSpPr txBox="1"/>
          <p:nvPr/>
        </p:nvSpPr>
        <p:spPr>
          <a:xfrm>
            <a:off x="6205766" y="6669166"/>
            <a:ext cx="335280" cy="152400"/>
          </a:xfrm>
          <a:prstGeom prst="rect">
            <a:avLst/>
          </a:prstGeom>
        </p:spPr>
        <p:txBody>
          <a:bodyPr wrap="square" lIns="0" tIns="0" rIns="0" bIns="0" rtlCol="0" vert="horz">
            <a:spAutoFit/>
          </a:bodyPr>
          <a:lstStyle/>
          <a:p>
            <a:pPr marL="12700">
              <a:lnSpc>
                <a:spcPts val="1070"/>
              </a:lnSpc>
            </a:pPr>
            <a:r>
              <a:rPr dirty="0" sz="1000" spc="-5">
                <a:latin typeface="Arial"/>
                <a:cs typeface="Arial"/>
              </a:rPr>
              <a:t>25</a:t>
            </a:r>
            <a:r>
              <a:rPr dirty="0" sz="1000" spc="-105">
                <a:latin typeface="Arial"/>
                <a:cs typeface="Arial"/>
              </a:rPr>
              <a:t> </a:t>
            </a:r>
            <a:r>
              <a:rPr dirty="0" sz="1000">
                <a:latin typeface="Arial"/>
                <a:cs typeface="Arial"/>
              </a:rPr>
              <a:t>mi</a:t>
            </a:r>
            <a:endParaRPr sz="1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176" y="859256"/>
            <a:ext cx="4644948" cy="495575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443287" y="6370739"/>
            <a:ext cx="3514725" cy="25717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725376" y="1464588"/>
            <a:ext cx="4711700" cy="3796665"/>
          </a:xfrm>
          <a:prstGeom prst="rect">
            <a:avLst/>
          </a:prstGeom>
        </p:spPr>
        <p:txBody>
          <a:bodyPr wrap="square" lIns="0" tIns="0" rIns="0" bIns="0" rtlCol="0" vert="horz">
            <a:spAutoFit/>
          </a:bodyPr>
          <a:lstStyle/>
          <a:p>
            <a:pPr algn="just" marL="12700">
              <a:lnSpc>
                <a:spcPct val="100000"/>
              </a:lnSpc>
            </a:pPr>
            <a:r>
              <a:rPr dirty="0" sz="2000" spc="-5" b="1">
                <a:latin typeface="Arial"/>
                <a:cs typeface="Arial"/>
              </a:rPr>
              <a:t>Metropolitan</a:t>
            </a:r>
            <a:r>
              <a:rPr dirty="0" sz="2000" spc="-60" b="1">
                <a:latin typeface="Arial"/>
                <a:cs typeface="Arial"/>
              </a:rPr>
              <a:t> </a:t>
            </a:r>
            <a:r>
              <a:rPr dirty="0" sz="2000" spc="-10" b="1">
                <a:latin typeface="Arial"/>
                <a:cs typeface="Arial"/>
              </a:rPr>
              <a:t>Growth</a:t>
            </a:r>
            <a:endParaRPr sz="2000">
              <a:latin typeface="Arial"/>
              <a:cs typeface="Arial"/>
            </a:endParaRPr>
          </a:p>
          <a:p>
            <a:pPr marL="12700" marR="257810" indent="-635">
              <a:lnSpc>
                <a:spcPct val="227700"/>
              </a:lnSpc>
            </a:pPr>
            <a:r>
              <a:rPr dirty="0" sz="2000">
                <a:solidFill>
                  <a:srgbClr val="BFBFBF"/>
                </a:solidFill>
                <a:latin typeface="Arial"/>
                <a:cs typeface="Arial"/>
              </a:rPr>
              <a:t>SA </a:t>
            </a:r>
            <a:r>
              <a:rPr dirty="0" sz="2000" spc="-5">
                <a:solidFill>
                  <a:srgbClr val="BFBFBF"/>
                </a:solidFill>
                <a:latin typeface="Arial"/>
                <a:cs typeface="Arial"/>
              </a:rPr>
              <a:t>pop </a:t>
            </a:r>
            <a:r>
              <a:rPr dirty="0" sz="2000">
                <a:solidFill>
                  <a:srgbClr val="BFBFBF"/>
                </a:solidFill>
                <a:latin typeface="Arial"/>
                <a:cs typeface="Arial"/>
              </a:rPr>
              <a:t>of </a:t>
            </a:r>
            <a:r>
              <a:rPr dirty="0" sz="2000" spc="-5">
                <a:solidFill>
                  <a:srgbClr val="BFBFBF"/>
                </a:solidFill>
                <a:latin typeface="Arial"/>
                <a:cs typeface="Arial"/>
              </a:rPr>
              <a:t>1.47M </a:t>
            </a:r>
            <a:r>
              <a:rPr dirty="0" sz="2000">
                <a:solidFill>
                  <a:srgbClr val="BFBFBF"/>
                </a:solidFill>
                <a:latin typeface="Arial"/>
                <a:cs typeface="Arial"/>
              </a:rPr>
              <a:t>= </a:t>
            </a:r>
            <a:r>
              <a:rPr dirty="0" sz="2000" spc="5">
                <a:solidFill>
                  <a:srgbClr val="BFBFBF"/>
                </a:solidFill>
                <a:latin typeface="Arial"/>
                <a:cs typeface="Arial"/>
              </a:rPr>
              <a:t>7</a:t>
            </a:r>
            <a:r>
              <a:rPr dirty="0" baseline="25641" sz="1950" spc="7">
                <a:solidFill>
                  <a:srgbClr val="BFBFBF"/>
                </a:solidFill>
                <a:latin typeface="Arial"/>
                <a:cs typeface="Arial"/>
              </a:rPr>
              <a:t>th </a:t>
            </a:r>
            <a:r>
              <a:rPr dirty="0" sz="2000" spc="-5">
                <a:solidFill>
                  <a:srgbClr val="BFBFBF"/>
                </a:solidFill>
                <a:latin typeface="Arial"/>
                <a:cs typeface="Arial"/>
              </a:rPr>
              <a:t>Largest U.S. </a:t>
            </a:r>
            <a:r>
              <a:rPr dirty="0" sz="2000">
                <a:solidFill>
                  <a:srgbClr val="BFBFBF"/>
                </a:solidFill>
                <a:latin typeface="Arial"/>
                <a:cs typeface="Arial"/>
              </a:rPr>
              <a:t>City  SA will </a:t>
            </a:r>
            <a:r>
              <a:rPr dirty="0" sz="2000" spc="-5">
                <a:solidFill>
                  <a:srgbClr val="BFBFBF"/>
                </a:solidFill>
                <a:latin typeface="Arial"/>
                <a:cs typeface="Arial"/>
              </a:rPr>
              <a:t>add 500K jobs by</a:t>
            </a:r>
            <a:r>
              <a:rPr dirty="0" sz="2000" spc="-185">
                <a:solidFill>
                  <a:srgbClr val="BFBFBF"/>
                </a:solidFill>
                <a:latin typeface="Arial"/>
                <a:cs typeface="Arial"/>
              </a:rPr>
              <a:t> </a:t>
            </a:r>
            <a:r>
              <a:rPr dirty="0" sz="2000" spc="-5">
                <a:solidFill>
                  <a:srgbClr val="BFBFBF"/>
                </a:solidFill>
                <a:latin typeface="Arial"/>
                <a:cs typeface="Arial"/>
              </a:rPr>
              <a:t>2040</a:t>
            </a:r>
            <a:endParaRPr sz="2000">
              <a:latin typeface="Arial"/>
              <a:cs typeface="Arial"/>
            </a:endParaRPr>
          </a:p>
          <a:p>
            <a:pPr algn="just" marL="12700" marR="5080">
              <a:lnSpc>
                <a:spcPts val="5470"/>
              </a:lnSpc>
              <a:spcBef>
                <a:spcPts val="685"/>
              </a:spcBef>
            </a:pPr>
            <a:r>
              <a:rPr dirty="0" sz="2000">
                <a:solidFill>
                  <a:srgbClr val="BFBFBF"/>
                </a:solidFill>
                <a:latin typeface="Arial"/>
                <a:cs typeface="Arial"/>
              </a:rPr>
              <a:t>SA will </a:t>
            </a:r>
            <a:r>
              <a:rPr dirty="0" sz="2000" spc="-5">
                <a:solidFill>
                  <a:srgbClr val="BFBFBF"/>
                </a:solidFill>
                <a:latin typeface="Arial"/>
                <a:cs typeface="Arial"/>
              </a:rPr>
              <a:t>add 500k units of housing by</a:t>
            </a:r>
            <a:r>
              <a:rPr dirty="0" sz="2000" spc="-190">
                <a:solidFill>
                  <a:srgbClr val="BFBFBF"/>
                </a:solidFill>
                <a:latin typeface="Arial"/>
                <a:cs typeface="Arial"/>
              </a:rPr>
              <a:t> </a:t>
            </a:r>
            <a:r>
              <a:rPr dirty="0" sz="2000" spc="-5">
                <a:solidFill>
                  <a:srgbClr val="BFBFBF"/>
                </a:solidFill>
                <a:latin typeface="Arial"/>
                <a:cs typeface="Arial"/>
              </a:rPr>
              <a:t>2040  </a:t>
            </a:r>
            <a:r>
              <a:rPr dirty="0" sz="2000" spc="-5">
                <a:latin typeface="Arial"/>
                <a:cs typeface="Arial"/>
              </a:rPr>
              <a:t>Current footprint covers 467 square miles  </a:t>
            </a:r>
            <a:r>
              <a:rPr dirty="0" sz="2000">
                <a:latin typeface="Arial"/>
                <a:cs typeface="Arial"/>
              </a:rPr>
              <a:t>Could </a:t>
            </a:r>
            <a:r>
              <a:rPr dirty="0" sz="2000" spc="-5">
                <a:latin typeface="Arial"/>
                <a:cs typeface="Arial"/>
              </a:rPr>
              <a:t>expand to over 1,000 square</a:t>
            </a:r>
            <a:r>
              <a:rPr dirty="0" sz="2000" spc="-80">
                <a:latin typeface="Arial"/>
                <a:cs typeface="Arial"/>
              </a:rPr>
              <a:t> </a:t>
            </a:r>
            <a:r>
              <a:rPr dirty="0" sz="2000" spc="-5">
                <a:latin typeface="Arial"/>
                <a:cs typeface="Arial"/>
              </a:rPr>
              <a:t>miles</a:t>
            </a:r>
            <a:endParaRPr sz="2000">
              <a:latin typeface="Arial"/>
              <a:cs typeface="Arial"/>
            </a:endParaRPr>
          </a:p>
        </p:txBody>
      </p:sp>
      <p:sp>
        <p:nvSpPr>
          <p:cNvPr id="5" name="object 5"/>
          <p:cNvSpPr txBox="1"/>
          <p:nvPr/>
        </p:nvSpPr>
        <p:spPr>
          <a:xfrm>
            <a:off x="760865" y="6452267"/>
            <a:ext cx="2668905" cy="228600"/>
          </a:xfrm>
          <a:prstGeom prst="rect">
            <a:avLst/>
          </a:prstGeom>
        </p:spPr>
        <p:txBody>
          <a:bodyPr wrap="square" lIns="0" tIns="0" rIns="0" bIns="0" rtlCol="0" vert="horz">
            <a:spAutoFit/>
          </a:bodyPr>
          <a:lstStyle/>
          <a:p>
            <a:pPr marL="12700">
              <a:lnSpc>
                <a:spcPts val="1650"/>
              </a:lnSpc>
            </a:pPr>
            <a:r>
              <a:rPr dirty="0" sz="1600" spc="-5" b="1">
                <a:latin typeface="Arial"/>
                <a:cs typeface="Arial"/>
              </a:rPr>
              <a:t>Figure 1. </a:t>
            </a:r>
            <a:r>
              <a:rPr dirty="0" sz="1600" spc="-5">
                <a:latin typeface="Arial"/>
                <a:cs typeface="Arial"/>
              </a:rPr>
              <a:t>Bexar County</a:t>
            </a:r>
            <a:r>
              <a:rPr dirty="0" sz="1600" spc="-10">
                <a:latin typeface="Arial"/>
                <a:cs typeface="Arial"/>
              </a:rPr>
              <a:t> </a:t>
            </a:r>
            <a:r>
              <a:rPr dirty="0" sz="1600" spc="-5">
                <a:latin typeface="Arial"/>
                <a:cs typeface="Arial"/>
              </a:rPr>
              <a:t>2010</a:t>
            </a:r>
            <a:endParaRPr sz="1600">
              <a:latin typeface="Arial"/>
              <a:cs typeface="Arial"/>
            </a:endParaRPr>
          </a:p>
        </p:txBody>
      </p:sp>
      <p:sp>
        <p:nvSpPr>
          <p:cNvPr id="6" name="object 6"/>
          <p:cNvSpPr txBox="1"/>
          <p:nvPr/>
        </p:nvSpPr>
        <p:spPr>
          <a:xfrm>
            <a:off x="3691166" y="6669166"/>
            <a:ext cx="96520" cy="152400"/>
          </a:xfrm>
          <a:prstGeom prst="rect">
            <a:avLst/>
          </a:prstGeom>
        </p:spPr>
        <p:txBody>
          <a:bodyPr wrap="square" lIns="0" tIns="0" rIns="0" bIns="0" rtlCol="0" vert="horz">
            <a:spAutoFit/>
          </a:bodyPr>
          <a:lstStyle/>
          <a:p>
            <a:pPr marL="12700">
              <a:lnSpc>
                <a:spcPts val="1070"/>
              </a:lnSpc>
            </a:pPr>
            <a:r>
              <a:rPr dirty="0" sz="1000">
                <a:latin typeface="Arial"/>
                <a:cs typeface="Arial"/>
              </a:rPr>
              <a:t>0</a:t>
            </a:r>
            <a:endParaRPr sz="1000">
              <a:latin typeface="Arial"/>
              <a:cs typeface="Arial"/>
            </a:endParaRPr>
          </a:p>
        </p:txBody>
      </p:sp>
      <p:sp>
        <p:nvSpPr>
          <p:cNvPr id="7" name="object 7"/>
          <p:cNvSpPr txBox="1"/>
          <p:nvPr/>
        </p:nvSpPr>
        <p:spPr>
          <a:xfrm>
            <a:off x="6205766" y="6669166"/>
            <a:ext cx="335280" cy="152400"/>
          </a:xfrm>
          <a:prstGeom prst="rect">
            <a:avLst/>
          </a:prstGeom>
        </p:spPr>
        <p:txBody>
          <a:bodyPr wrap="square" lIns="0" tIns="0" rIns="0" bIns="0" rtlCol="0" vert="horz">
            <a:spAutoFit/>
          </a:bodyPr>
          <a:lstStyle/>
          <a:p>
            <a:pPr marL="12700">
              <a:lnSpc>
                <a:spcPts val="1070"/>
              </a:lnSpc>
            </a:pPr>
            <a:r>
              <a:rPr dirty="0" sz="1000" spc="-5">
                <a:latin typeface="Arial"/>
                <a:cs typeface="Arial"/>
              </a:rPr>
              <a:t>25</a:t>
            </a:r>
            <a:r>
              <a:rPr dirty="0" sz="1000" spc="-105">
                <a:latin typeface="Arial"/>
                <a:cs typeface="Arial"/>
              </a:rPr>
              <a:t> </a:t>
            </a:r>
            <a:r>
              <a:rPr dirty="0" sz="1000">
                <a:latin typeface="Arial"/>
                <a:cs typeface="Arial"/>
              </a:rPr>
              <a:t>mi</a:t>
            </a:r>
            <a:endParaRPr sz="1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826" y="1464588"/>
            <a:ext cx="1478280" cy="325120"/>
          </a:xfrm>
          <a:prstGeom prst="rect"/>
        </p:spPr>
        <p:txBody>
          <a:bodyPr wrap="square" lIns="0" tIns="0" rIns="0" bIns="0" rtlCol="0" vert="horz">
            <a:spAutoFit/>
          </a:bodyPr>
          <a:lstStyle/>
          <a:p>
            <a:pPr marL="12700">
              <a:lnSpc>
                <a:spcPct val="100000"/>
              </a:lnSpc>
            </a:pPr>
            <a:r>
              <a:rPr dirty="0"/>
              <a:t>3</a:t>
            </a:r>
            <a:r>
              <a:rPr dirty="0" spc="-75"/>
              <a:t> </a:t>
            </a:r>
            <a:r>
              <a:rPr dirty="0" spc="-5"/>
              <a:t>Questions</a:t>
            </a:r>
          </a:p>
        </p:txBody>
      </p:sp>
      <p:sp>
        <p:nvSpPr>
          <p:cNvPr id="3" name="object 3"/>
          <p:cNvSpPr txBox="1"/>
          <p:nvPr/>
        </p:nvSpPr>
        <p:spPr>
          <a:xfrm>
            <a:off x="1181826" y="2505988"/>
            <a:ext cx="7190105" cy="325120"/>
          </a:xfrm>
          <a:prstGeom prst="rect">
            <a:avLst/>
          </a:prstGeom>
        </p:spPr>
        <p:txBody>
          <a:bodyPr wrap="square" lIns="0" tIns="0" rIns="0" bIns="0" rtlCol="0" vert="horz">
            <a:spAutoFit/>
          </a:bodyPr>
          <a:lstStyle/>
          <a:p>
            <a:pPr marL="12700">
              <a:lnSpc>
                <a:spcPct val="100000"/>
              </a:lnSpc>
            </a:pPr>
            <a:r>
              <a:rPr dirty="0" sz="2000">
                <a:latin typeface="Arial"/>
                <a:cs typeface="Arial"/>
              </a:rPr>
              <a:t>How did </a:t>
            </a:r>
            <a:r>
              <a:rPr dirty="0" sz="2000" spc="-5">
                <a:latin typeface="Arial"/>
                <a:cs typeface="Arial"/>
              </a:rPr>
              <a:t>the </a:t>
            </a:r>
            <a:r>
              <a:rPr dirty="0" sz="2000" spc="-5" i="1">
                <a:latin typeface="Arial"/>
                <a:cs typeface="Arial"/>
              </a:rPr>
              <a:t>form </a:t>
            </a:r>
            <a:r>
              <a:rPr dirty="0" sz="2000" spc="-5">
                <a:latin typeface="Arial"/>
                <a:cs typeface="Arial"/>
              </a:rPr>
              <a:t>of suburban growth shift </a:t>
            </a:r>
            <a:r>
              <a:rPr dirty="0" sz="2000">
                <a:latin typeface="Arial"/>
                <a:cs typeface="Arial"/>
              </a:rPr>
              <a:t>within </a:t>
            </a:r>
            <a:r>
              <a:rPr dirty="0" sz="2000" spc="-5">
                <a:latin typeface="Arial"/>
                <a:cs typeface="Arial"/>
              </a:rPr>
              <a:t>Bexar</a:t>
            </a:r>
            <a:r>
              <a:rPr dirty="0" sz="2000" spc="-75">
                <a:latin typeface="Arial"/>
                <a:cs typeface="Arial"/>
              </a:rPr>
              <a:t> </a:t>
            </a:r>
            <a:r>
              <a:rPr dirty="0" sz="2000" spc="-5">
                <a:latin typeface="Arial"/>
                <a:cs typeface="Arial"/>
              </a:rPr>
              <a:t>County?</a:t>
            </a:r>
            <a:endParaRPr sz="2000">
              <a:latin typeface="Arial"/>
              <a:cs typeface="Arial"/>
            </a:endParaRPr>
          </a:p>
        </p:txBody>
      </p:sp>
      <p:sp>
        <p:nvSpPr>
          <p:cNvPr id="4" name="object 4"/>
          <p:cNvSpPr txBox="1"/>
          <p:nvPr/>
        </p:nvSpPr>
        <p:spPr>
          <a:xfrm>
            <a:off x="1181826" y="3547388"/>
            <a:ext cx="7375525" cy="325120"/>
          </a:xfrm>
          <a:prstGeom prst="rect">
            <a:avLst/>
          </a:prstGeom>
        </p:spPr>
        <p:txBody>
          <a:bodyPr wrap="square" lIns="0" tIns="0" rIns="0" bIns="0" rtlCol="0" vert="horz">
            <a:spAutoFit/>
          </a:bodyPr>
          <a:lstStyle/>
          <a:p>
            <a:pPr marL="12700">
              <a:lnSpc>
                <a:spcPct val="100000"/>
              </a:lnSpc>
            </a:pPr>
            <a:r>
              <a:rPr dirty="0" sz="2000">
                <a:latin typeface="Arial"/>
                <a:cs typeface="Arial"/>
              </a:rPr>
              <a:t>Has </a:t>
            </a:r>
            <a:r>
              <a:rPr dirty="0" sz="2000" spc="-5">
                <a:latin typeface="Arial"/>
                <a:cs typeface="Arial"/>
              </a:rPr>
              <a:t>the </a:t>
            </a:r>
            <a:r>
              <a:rPr dirty="0" sz="2000" spc="-5" i="1">
                <a:latin typeface="Arial"/>
                <a:cs typeface="Arial"/>
              </a:rPr>
              <a:t>location </a:t>
            </a:r>
            <a:r>
              <a:rPr dirty="0" sz="2000" spc="-5">
                <a:latin typeface="Arial"/>
                <a:cs typeface="Arial"/>
              </a:rPr>
              <a:t>of suburban growth shifted </a:t>
            </a:r>
            <a:r>
              <a:rPr dirty="0" sz="2000">
                <a:latin typeface="Arial"/>
                <a:cs typeface="Arial"/>
              </a:rPr>
              <a:t>within </a:t>
            </a:r>
            <a:r>
              <a:rPr dirty="0" sz="2000" spc="-5">
                <a:latin typeface="Arial"/>
                <a:cs typeface="Arial"/>
              </a:rPr>
              <a:t>Bexar</a:t>
            </a:r>
            <a:r>
              <a:rPr dirty="0" sz="2000" spc="-30">
                <a:latin typeface="Arial"/>
                <a:cs typeface="Arial"/>
              </a:rPr>
              <a:t> </a:t>
            </a:r>
            <a:r>
              <a:rPr dirty="0" sz="2000" spc="-5">
                <a:latin typeface="Arial"/>
                <a:cs typeface="Arial"/>
              </a:rPr>
              <a:t>County?</a:t>
            </a:r>
            <a:endParaRPr sz="2000">
              <a:latin typeface="Arial"/>
              <a:cs typeface="Arial"/>
            </a:endParaRPr>
          </a:p>
        </p:txBody>
      </p:sp>
      <p:sp>
        <p:nvSpPr>
          <p:cNvPr id="5" name="object 5"/>
          <p:cNvSpPr txBox="1"/>
          <p:nvPr/>
        </p:nvSpPr>
        <p:spPr>
          <a:xfrm>
            <a:off x="1182080" y="4588788"/>
            <a:ext cx="6977380" cy="325120"/>
          </a:xfrm>
          <a:prstGeom prst="rect">
            <a:avLst/>
          </a:prstGeom>
        </p:spPr>
        <p:txBody>
          <a:bodyPr wrap="square" lIns="0" tIns="0" rIns="0" bIns="0" rtlCol="0" vert="horz">
            <a:spAutoFit/>
          </a:bodyPr>
          <a:lstStyle/>
          <a:p>
            <a:pPr marL="12700">
              <a:lnSpc>
                <a:spcPct val="100000"/>
              </a:lnSpc>
            </a:pPr>
            <a:r>
              <a:rPr dirty="0" sz="2000">
                <a:latin typeface="Arial"/>
                <a:cs typeface="Arial"/>
              </a:rPr>
              <a:t>Has </a:t>
            </a:r>
            <a:r>
              <a:rPr dirty="0" sz="2000" spc="-5">
                <a:latin typeface="Arial"/>
                <a:cs typeface="Arial"/>
              </a:rPr>
              <a:t>the </a:t>
            </a:r>
            <a:r>
              <a:rPr dirty="0" sz="2000" spc="-5" i="1">
                <a:latin typeface="Arial"/>
                <a:cs typeface="Arial"/>
              </a:rPr>
              <a:t>type </a:t>
            </a:r>
            <a:r>
              <a:rPr dirty="0" sz="2000" spc="-5">
                <a:latin typeface="Arial"/>
                <a:cs typeface="Arial"/>
              </a:rPr>
              <a:t>of suburban growth shifted </a:t>
            </a:r>
            <a:r>
              <a:rPr dirty="0" sz="2000">
                <a:latin typeface="Arial"/>
                <a:cs typeface="Arial"/>
              </a:rPr>
              <a:t>within </a:t>
            </a:r>
            <a:r>
              <a:rPr dirty="0" sz="2000" spc="-5">
                <a:latin typeface="Arial"/>
                <a:cs typeface="Arial"/>
              </a:rPr>
              <a:t>Bexar</a:t>
            </a:r>
            <a:r>
              <a:rPr dirty="0" sz="2000" spc="-70">
                <a:latin typeface="Arial"/>
                <a:cs typeface="Arial"/>
              </a:rPr>
              <a:t> </a:t>
            </a:r>
            <a:r>
              <a:rPr dirty="0" sz="2000" spc="-5">
                <a:latin typeface="Arial"/>
                <a:cs typeface="Arial"/>
              </a:rPr>
              <a:t>County?</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0277" y="347416"/>
            <a:ext cx="1069975" cy="325120"/>
          </a:xfrm>
          <a:prstGeom prst="rect"/>
        </p:spPr>
        <p:txBody>
          <a:bodyPr wrap="square" lIns="0" tIns="0" rIns="0" bIns="0" rtlCol="0" vert="horz">
            <a:spAutoFit/>
          </a:bodyPr>
          <a:lstStyle/>
          <a:p>
            <a:pPr marL="12700">
              <a:lnSpc>
                <a:spcPct val="100000"/>
              </a:lnSpc>
            </a:pPr>
            <a:r>
              <a:rPr dirty="0" spc="-5"/>
              <a:t>Methods</a:t>
            </a:r>
          </a:p>
        </p:txBody>
      </p:sp>
      <p:sp>
        <p:nvSpPr>
          <p:cNvPr id="3" name="object 3"/>
          <p:cNvSpPr txBox="1"/>
          <p:nvPr/>
        </p:nvSpPr>
        <p:spPr>
          <a:xfrm>
            <a:off x="950277" y="893516"/>
            <a:ext cx="10240645" cy="5353685"/>
          </a:xfrm>
          <a:prstGeom prst="rect">
            <a:avLst/>
          </a:prstGeom>
        </p:spPr>
        <p:txBody>
          <a:bodyPr wrap="square" lIns="0" tIns="0" rIns="0" bIns="0" rtlCol="0" vert="horz">
            <a:spAutoFit/>
          </a:bodyPr>
          <a:lstStyle/>
          <a:p>
            <a:pPr marL="12700">
              <a:lnSpc>
                <a:spcPct val="100000"/>
              </a:lnSpc>
            </a:pPr>
            <a:r>
              <a:rPr dirty="0" sz="1400" spc="-5">
                <a:latin typeface="Arial"/>
                <a:cs typeface="Arial"/>
              </a:rPr>
              <a:t>2015 parcel shapefile for San Antonio from the Bexar County Property Appraiser</a:t>
            </a:r>
            <a:r>
              <a:rPr dirty="0" sz="1400" spc="50">
                <a:latin typeface="Arial"/>
                <a:cs typeface="Arial"/>
              </a:rPr>
              <a:t> </a:t>
            </a:r>
            <a:r>
              <a:rPr dirty="0" sz="1400" spc="-5">
                <a:latin typeface="Arial"/>
                <a:cs typeface="Arial"/>
              </a:rPr>
              <a:t>providing</a:t>
            </a:r>
            <a:endParaRPr sz="1400">
              <a:latin typeface="Arial"/>
              <a:cs typeface="Arial"/>
            </a:endParaRPr>
          </a:p>
          <a:p>
            <a:pPr marL="12700" marR="64135">
              <a:lnSpc>
                <a:spcPts val="1670"/>
              </a:lnSpc>
              <a:spcBef>
                <a:spcPts val="80"/>
              </a:spcBef>
            </a:pPr>
            <a:r>
              <a:rPr dirty="0" sz="1400" spc="-5">
                <a:latin typeface="Arial"/>
                <a:cs typeface="Arial"/>
              </a:rPr>
              <a:t>property ownership, year first building was constructed on the lot, the assessed value of building(s) and lot, land use, and the total  acreage for the</a:t>
            </a:r>
            <a:r>
              <a:rPr dirty="0" sz="1400" spc="-70">
                <a:latin typeface="Arial"/>
                <a:cs typeface="Arial"/>
              </a:rPr>
              <a:t> </a:t>
            </a:r>
            <a:r>
              <a:rPr dirty="0" sz="1400" spc="-5">
                <a:latin typeface="Arial"/>
                <a:cs typeface="Arial"/>
              </a:rPr>
              <a:t>parcel.</a:t>
            </a:r>
            <a:endParaRPr sz="1400">
              <a:latin typeface="Arial"/>
              <a:cs typeface="Arial"/>
            </a:endParaRPr>
          </a:p>
          <a:p>
            <a:pPr>
              <a:lnSpc>
                <a:spcPct val="100000"/>
              </a:lnSpc>
              <a:spcBef>
                <a:spcPts val="15"/>
              </a:spcBef>
            </a:pPr>
            <a:endParaRPr sz="1400">
              <a:latin typeface="Times New Roman"/>
              <a:cs typeface="Times New Roman"/>
            </a:endParaRPr>
          </a:p>
          <a:p>
            <a:pPr marL="12700">
              <a:lnSpc>
                <a:spcPct val="100000"/>
              </a:lnSpc>
            </a:pPr>
            <a:r>
              <a:rPr dirty="0" sz="1400" spc="-5">
                <a:latin typeface="Arial"/>
                <a:cs typeface="Arial"/>
              </a:rPr>
              <a:t>Shapefile with San Antonio building footprints from the Texas Sustainable Energy Research</a:t>
            </a:r>
            <a:r>
              <a:rPr dirty="0" sz="1400" spc="60">
                <a:latin typeface="Arial"/>
                <a:cs typeface="Arial"/>
              </a:rPr>
              <a:t> </a:t>
            </a:r>
            <a:r>
              <a:rPr dirty="0" sz="1400" spc="-5">
                <a:latin typeface="Arial"/>
                <a:cs typeface="Arial"/>
              </a:rPr>
              <a:t>Institute</a:t>
            </a:r>
            <a:endParaRPr sz="1400">
              <a:latin typeface="Arial"/>
              <a:cs typeface="Arial"/>
            </a:endParaRPr>
          </a:p>
          <a:p>
            <a:pPr>
              <a:lnSpc>
                <a:spcPct val="100000"/>
              </a:lnSpc>
              <a:spcBef>
                <a:spcPts val="20"/>
              </a:spcBef>
            </a:pPr>
            <a:endParaRPr sz="1500">
              <a:latin typeface="Times New Roman"/>
              <a:cs typeface="Times New Roman"/>
            </a:endParaRPr>
          </a:p>
          <a:p>
            <a:pPr marL="12700" marR="100965" indent="-635">
              <a:lnSpc>
                <a:spcPts val="1670"/>
              </a:lnSpc>
            </a:pPr>
            <a:r>
              <a:rPr dirty="0" sz="1400" spc="-5">
                <a:latin typeface="Arial"/>
                <a:cs typeface="Arial"/>
              </a:rPr>
              <a:t>Spatial join of the parcel shapefile and building footprints, assigning all of the attributes from the Bexar County Property Appraiser  dataset to the</a:t>
            </a:r>
            <a:r>
              <a:rPr dirty="0" sz="1400" spc="-75">
                <a:latin typeface="Arial"/>
                <a:cs typeface="Arial"/>
              </a:rPr>
              <a:t> </a:t>
            </a:r>
            <a:r>
              <a:rPr dirty="0" sz="1400" spc="-5">
                <a:latin typeface="Arial"/>
                <a:cs typeface="Arial"/>
              </a:rPr>
              <a:t>buildings</a:t>
            </a:r>
            <a:endParaRPr sz="1400">
              <a:latin typeface="Arial"/>
              <a:cs typeface="Arial"/>
            </a:endParaRPr>
          </a:p>
          <a:p>
            <a:pPr>
              <a:lnSpc>
                <a:spcPct val="100000"/>
              </a:lnSpc>
              <a:spcBef>
                <a:spcPts val="15"/>
              </a:spcBef>
            </a:pPr>
            <a:endParaRPr sz="1400">
              <a:latin typeface="Times New Roman"/>
              <a:cs typeface="Times New Roman"/>
            </a:endParaRPr>
          </a:p>
          <a:p>
            <a:pPr marL="12700">
              <a:lnSpc>
                <a:spcPct val="100000"/>
              </a:lnSpc>
            </a:pPr>
            <a:r>
              <a:rPr dirty="0" sz="1400" spc="-5">
                <a:latin typeface="Arial"/>
                <a:cs typeface="Arial"/>
              </a:rPr>
              <a:t>Sample </a:t>
            </a:r>
            <a:r>
              <a:rPr dirty="0" sz="1400">
                <a:latin typeface="Arial"/>
                <a:cs typeface="Arial"/>
              </a:rPr>
              <a:t>size </a:t>
            </a:r>
            <a:r>
              <a:rPr dirty="0" sz="1400" spc="-5">
                <a:latin typeface="Arial"/>
                <a:cs typeface="Arial"/>
              </a:rPr>
              <a:t>of 609,006 buildings and 475,127</a:t>
            </a:r>
            <a:r>
              <a:rPr dirty="0" sz="1400" spc="-50">
                <a:latin typeface="Arial"/>
                <a:cs typeface="Arial"/>
              </a:rPr>
              <a:t> </a:t>
            </a:r>
            <a:r>
              <a:rPr dirty="0" sz="1400" spc="-5">
                <a:latin typeface="Arial"/>
                <a:cs typeface="Arial"/>
              </a:rPr>
              <a:t>parcel</a:t>
            </a:r>
            <a:endParaRPr sz="1400">
              <a:latin typeface="Arial"/>
              <a:cs typeface="Arial"/>
            </a:endParaRPr>
          </a:p>
          <a:p>
            <a:pPr>
              <a:lnSpc>
                <a:spcPct val="100000"/>
              </a:lnSpc>
              <a:spcBef>
                <a:spcPts val="15"/>
              </a:spcBef>
            </a:pPr>
            <a:endParaRPr sz="1450">
              <a:latin typeface="Times New Roman"/>
              <a:cs typeface="Times New Roman"/>
            </a:endParaRPr>
          </a:p>
          <a:p>
            <a:pPr marL="12700">
              <a:lnSpc>
                <a:spcPts val="1675"/>
              </a:lnSpc>
            </a:pPr>
            <a:r>
              <a:rPr dirty="0" sz="1400" spc="-5">
                <a:latin typeface="Arial"/>
                <a:cs typeface="Arial"/>
              </a:rPr>
              <a:t>Converted the polygon building footprint shapefiles for each decade into point shapefiles </a:t>
            </a:r>
            <a:r>
              <a:rPr dirty="0" sz="1400">
                <a:latin typeface="Arial"/>
                <a:cs typeface="Arial"/>
              </a:rPr>
              <a:t>in</a:t>
            </a:r>
            <a:r>
              <a:rPr dirty="0" sz="1400" spc="-15">
                <a:latin typeface="Arial"/>
                <a:cs typeface="Arial"/>
              </a:rPr>
              <a:t> </a:t>
            </a:r>
            <a:r>
              <a:rPr dirty="0" sz="1400" spc="-5">
                <a:latin typeface="Arial"/>
                <a:cs typeface="Arial"/>
              </a:rPr>
              <a:t>ArcGIS.</a:t>
            </a:r>
            <a:endParaRPr sz="1400">
              <a:latin typeface="Arial"/>
              <a:cs typeface="Arial"/>
            </a:endParaRPr>
          </a:p>
          <a:p>
            <a:pPr marL="12700" marR="386080">
              <a:lnSpc>
                <a:spcPts val="1670"/>
              </a:lnSpc>
              <a:spcBef>
                <a:spcPts val="55"/>
              </a:spcBef>
            </a:pPr>
            <a:r>
              <a:rPr dirty="0" sz="1400" spc="-5">
                <a:latin typeface="Arial"/>
                <a:cs typeface="Arial"/>
              </a:rPr>
              <a:t>Used the kernel density spatial analyst tool on the point building footprint shapefiles to calculate the concentration of buildings  within an</a:t>
            </a:r>
            <a:r>
              <a:rPr dirty="0" sz="1400" spc="-75">
                <a:latin typeface="Arial"/>
                <a:cs typeface="Arial"/>
              </a:rPr>
              <a:t> </a:t>
            </a:r>
            <a:r>
              <a:rPr dirty="0" sz="1400" spc="-5">
                <a:latin typeface="Arial"/>
                <a:cs typeface="Arial"/>
              </a:rPr>
              <a:t>area.</a:t>
            </a:r>
            <a:endParaRPr sz="1400">
              <a:latin typeface="Arial"/>
              <a:cs typeface="Arial"/>
            </a:endParaRPr>
          </a:p>
          <a:p>
            <a:pPr>
              <a:lnSpc>
                <a:spcPct val="100000"/>
              </a:lnSpc>
              <a:spcBef>
                <a:spcPts val="20"/>
              </a:spcBef>
            </a:pPr>
            <a:endParaRPr sz="1400">
              <a:latin typeface="Times New Roman"/>
              <a:cs typeface="Times New Roman"/>
            </a:endParaRPr>
          </a:p>
          <a:p>
            <a:pPr marL="12700">
              <a:lnSpc>
                <a:spcPct val="100000"/>
              </a:lnSpc>
            </a:pPr>
            <a:r>
              <a:rPr dirty="0" sz="1400" spc="-5">
                <a:latin typeface="Arial"/>
                <a:cs typeface="Arial"/>
              </a:rPr>
              <a:t>This created </a:t>
            </a:r>
            <a:r>
              <a:rPr dirty="0" sz="1400">
                <a:latin typeface="Arial"/>
                <a:cs typeface="Arial"/>
              </a:rPr>
              <a:t>a </a:t>
            </a:r>
            <a:r>
              <a:rPr dirty="0" sz="1400" spc="-5">
                <a:latin typeface="Arial"/>
                <a:cs typeface="Arial"/>
              </a:rPr>
              <a:t>development surface for each time</a:t>
            </a:r>
            <a:r>
              <a:rPr dirty="0" sz="1400" spc="-30">
                <a:latin typeface="Arial"/>
                <a:cs typeface="Arial"/>
              </a:rPr>
              <a:t> </a:t>
            </a:r>
            <a:r>
              <a:rPr dirty="0" sz="1400" spc="-5">
                <a:latin typeface="Arial"/>
                <a:cs typeface="Arial"/>
              </a:rPr>
              <a:t>period.</a:t>
            </a:r>
            <a:endParaRPr sz="1400">
              <a:latin typeface="Arial"/>
              <a:cs typeface="Arial"/>
            </a:endParaRPr>
          </a:p>
          <a:p>
            <a:pPr>
              <a:lnSpc>
                <a:spcPct val="100000"/>
              </a:lnSpc>
              <a:spcBef>
                <a:spcPts val="20"/>
              </a:spcBef>
            </a:pPr>
            <a:endParaRPr sz="1500">
              <a:latin typeface="Times New Roman"/>
              <a:cs typeface="Times New Roman"/>
            </a:endParaRPr>
          </a:p>
          <a:p>
            <a:pPr marL="12700" marR="5080">
              <a:lnSpc>
                <a:spcPts val="1670"/>
              </a:lnSpc>
              <a:spcBef>
                <a:spcPts val="5"/>
              </a:spcBef>
            </a:pPr>
            <a:r>
              <a:rPr dirty="0" sz="1400" spc="-5">
                <a:latin typeface="Arial"/>
                <a:cs typeface="Arial"/>
              </a:rPr>
              <a:t>The team utilized total building coverage as </a:t>
            </a:r>
            <a:r>
              <a:rPr dirty="0" sz="1400">
                <a:latin typeface="Arial"/>
                <a:cs typeface="Arial"/>
              </a:rPr>
              <a:t>a </a:t>
            </a:r>
            <a:r>
              <a:rPr dirty="0" sz="1400" spc="-5">
                <a:latin typeface="Arial"/>
                <a:cs typeface="Arial"/>
              </a:rPr>
              <a:t>weight </a:t>
            </a:r>
            <a:r>
              <a:rPr dirty="0" sz="1400">
                <a:latin typeface="Arial"/>
                <a:cs typeface="Arial"/>
              </a:rPr>
              <a:t>in </a:t>
            </a:r>
            <a:r>
              <a:rPr dirty="0" sz="1400" spc="-5">
                <a:latin typeface="Arial"/>
                <a:cs typeface="Arial"/>
              </a:rPr>
              <a:t>the population field of the kernel density function </a:t>
            </a:r>
            <a:r>
              <a:rPr dirty="0" sz="1400">
                <a:latin typeface="Arial"/>
                <a:cs typeface="Arial"/>
              </a:rPr>
              <a:t>in </a:t>
            </a:r>
            <a:r>
              <a:rPr dirty="0" sz="1400" spc="-5">
                <a:latin typeface="Arial"/>
                <a:cs typeface="Arial"/>
              </a:rPr>
              <a:t>order to account for the  </a:t>
            </a:r>
            <a:r>
              <a:rPr dirty="0" sz="1400">
                <a:latin typeface="Arial"/>
                <a:cs typeface="Arial"/>
              </a:rPr>
              <a:t>size </a:t>
            </a:r>
            <a:r>
              <a:rPr dirty="0" sz="1400" spc="-5">
                <a:latin typeface="Arial"/>
                <a:cs typeface="Arial"/>
              </a:rPr>
              <a:t>of each completed</a:t>
            </a:r>
            <a:r>
              <a:rPr dirty="0" sz="1400" spc="-60">
                <a:latin typeface="Arial"/>
                <a:cs typeface="Arial"/>
              </a:rPr>
              <a:t> </a:t>
            </a:r>
            <a:r>
              <a:rPr dirty="0" sz="1400" spc="-5">
                <a:latin typeface="Arial"/>
                <a:cs typeface="Arial"/>
              </a:rPr>
              <a:t>building.</a:t>
            </a:r>
            <a:endParaRPr sz="1400">
              <a:latin typeface="Arial"/>
              <a:cs typeface="Arial"/>
            </a:endParaRPr>
          </a:p>
          <a:p>
            <a:pPr>
              <a:lnSpc>
                <a:spcPct val="100000"/>
              </a:lnSpc>
            </a:pPr>
            <a:endParaRPr sz="1400">
              <a:latin typeface="Times New Roman"/>
              <a:cs typeface="Times New Roman"/>
            </a:endParaRPr>
          </a:p>
          <a:p>
            <a:pPr marL="12700" marR="157480">
              <a:lnSpc>
                <a:spcPct val="101200"/>
              </a:lnSpc>
            </a:pPr>
            <a:r>
              <a:rPr dirty="0" sz="1400" spc="-5">
                <a:latin typeface="Arial"/>
                <a:cs typeface="Arial"/>
              </a:rPr>
              <a:t>creating maps from the results and classifying them using the equal interval method. The team then compared the kernel density  maps across decades to determine how the concentration of development changed </a:t>
            </a:r>
            <a:r>
              <a:rPr dirty="0" sz="1400">
                <a:latin typeface="Arial"/>
                <a:cs typeface="Arial"/>
              </a:rPr>
              <a:t>in </a:t>
            </a:r>
            <a:r>
              <a:rPr dirty="0" sz="1400" spc="-5">
                <a:latin typeface="Arial"/>
                <a:cs typeface="Arial"/>
              </a:rPr>
              <a:t>San Antonio over</a:t>
            </a:r>
            <a:r>
              <a:rPr dirty="0" sz="1400" spc="-40">
                <a:latin typeface="Arial"/>
                <a:cs typeface="Arial"/>
              </a:rPr>
              <a:t> </a:t>
            </a:r>
            <a:r>
              <a:rPr dirty="0" sz="1400" spc="-5">
                <a:latin typeface="Arial"/>
                <a:cs typeface="Arial"/>
              </a:rPr>
              <a:t>time.</a:t>
            </a:r>
            <a:endParaRPr sz="1400">
              <a:latin typeface="Arial"/>
              <a:cs typeface="Arial"/>
            </a:endParaRPr>
          </a:p>
          <a:p>
            <a:pPr>
              <a:lnSpc>
                <a:spcPct val="100000"/>
              </a:lnSpc>
              <a:spcBef>
                <a:spcPts val="20"/>
              </a:spcBef>
            </a:pPr>
            <a:endParaRPr sz="1400">
              <a:latin typeface="Times New Roman"/>
              <a:cs typeface="Times New Roman"/>
            </a:endParaRPr>
          </a:p>
          <a:p>
            <a:pPr marL="12700" marR="133350">
              <a:lnSpc>
                <a:spcPct val="101200"/>
              </a:lnSpc>
            </a:pPr>
            <a:r>
              <a:rPr dirty="0" sz="1400" spc="-5">
                <a:latin typeface="Arial"/>
                <a:cs typeface="Arial"/>
              </a:rPr>
              <a:t>Using ArcGIS near tool to calculate the distance from the center of each building </a:t>
            </a:r>
            <a:r>
              <a:rPr dirty="0" sz="1400">
                <a:latin typeface="Arial"/>
                <a:cs typeface="Arial"/>
              </a:rPr>
              <a:t>in </a:t>
            </a:r>
            <a:r>
              <a:rPr dirty="0" sz="1400" spc="-5">
                <a:latin typeface="Arial"/>
                <a:cs typeface="Arial"/>
              </a:rPr>
              <a:t>the data set to the center of </a:t>
            </a:r>
            <a:r>
              <a:rPr dirty="0" sz="1400" spc="-10">
                <a:latin typeface="Arial"/>
                <a:cs typeface="Arial"/>
              </a:rPr>
              <a:t>downtown’s </a:t>
            </a:r>
            <a:r>
              <a:rPr dirty="0" sz="1400" spc="-5">
                <a:latin typeface="Arial"/>
                <a:cs typeface="Arial"/>
              </a:rPr>
              <a:t>Main  Plaza</a:t>
            </a:r>
            <a:endParaRPr sz="1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826" y="1464588"/>
            <a:ext cx="1154430" cy="325120"/>
          </a:xfrm>
          <a:prstGeom prst="rect"/>
        </p:spPr>
        <p:txBody>
          <a:bodyPr wrap="square" lIns="0" tIns="0" rIns="0" bIns="0" rtlCol="0" vert="horz">
            <a:spAutoFit/>
          </a:bodyPr>
          <a:lstStyle/>
          <a:p>
            <a:pPr marL="12700">
              <a:lnSpc>
                <a:spcPct val="100000"/>
              </a:lnSpc>
            </a:pPr>
            <a:r>
              <a:rPr dirty="0"/>
              <a:t>3</a:t>
            </a:r>
            <a:r>
              <a:rPr dirty="0" spc="-75"/>
              <a:t> </a:t>
            </a:r>
            <a:r>
              <a:rPr dirty="0" spc="-5"/>
              <a:t>Results</a:t>
            </a:r>
          </a:p>
        </p:txBody>
      </p:sp>
      <p:sp>
        <p:nvSpPr>
          <p:cNvPr id="3" name="object 3"/>
          <p:cNvSpPr txBox="1">
            <a:spLocks noGrp="1"/>
          </p:cNvSpPr>
          <p:nvPr>
            <p:ph type="body" idx="1"/>
          </p:nvPr>
        </p:nvSpPr>
        <p:spPr>
          <a:prstGeom prst="rect"/>
        </p:spPr>
        <p:txBody>
          <a:bodyPr wrap="square" lIns="0" tIns="0" rIns="0" bIns="0" rtlCol="0" vert="horz">
            <a:spAutoFit/>
          </a:bodyPr>
          <a:lstStyle/>
          <a:p>
            <a:pPr marL="213995">
              <a:lnSpc>
                <a:spcPct val="100000"/>
              </a:lnSpc>
            </a:pPr>
            <a:r>
              <a:rPr dirty="0"/>
              <a:t>How did </a:t>
            </a:r>
            <a:r>
              <a:rPr dirty="0" spc="-5"/>
              <a:t>the </a:t>
            </a:r>
            <a:r>
              <a:rPr dirty="0" spc="-5" i="1">
                <a:latin typeface="Arial"/>
                <a:cs typeface="Arial"/>
              </a:rPr>
              <a:t>form </a:t>
            </a:r>
            <a:r>
              <a:rPr dirty="0" spc="-5"/>
              <a:t>of suburban growth shift </a:t>
            </a:r>
            <a:r>
              <a:rPr dirty="0"/>
              <a:t>within </a:t>
            </a:r>
            <a:r>
              <a:rPr dirty="0" spc="-5"/>
              <a:t>Bexar</a:t>
            </a:r>
            <a:r>
              <a:rPr dirty="0" spc="-75"/>
              <a:t> </a:t>
            </a:r>
            <a:r>
              <a:rPr dirty="0" spc="-5"/>
              <a:t>County?</a:t>
            </a:r>
          </a:p>
          <a:p>
            <a:pPr marL="213995">
              <a:lnSpc>
                <a:spcPct val="100000"/>
              </a:lnSpc>
              <a:spcBef>
                <a:spcPts val="330"/>
              </a:spcBef>
            </a:pPr>
            <a:r>
              <a:rPr dirty="0" spc="-5" b="1">
                <a:solidFill>
                  <a:srgbClr val="000000"/>
                </a:solidFill>
                <a:latin typeface="Arial"/>
                <a:cs typeface="Arial"/>
              </a:rPr>
              <a:t>Concentric growth until late late twentieth </a:t>
            </a:r>
            <a:r>
              <a:rPr dirty="0" spc="-20" b="1">
                <a:solidFill>
                  <a:srgbClr val="000000"/>
                </a:solidFill>
                <a:latin typeface="Arial"/>
                <a:cs typeface="Arial"/>
              </a:rPr>
              <a:t>century, </a:t>
            </a:r>
            <a:r>
              <a:rPr dirty="0" b="1">
                <a:solidFill>
                  <a:srgbClr val="000000"/>
                </a:solidFill>
                <a:latin typeface="Arial"/>
                <a:cs typeface="Arial"/>
              </a:rPr>
              <a:t>now </a:t>
            </a:r>
            <a:r>
              <a:rPr dirty="0" spc="-5" b="1">
                <a:solidFill>
                  <a:srgbClr val="000000"/>
                </a:solidFill>
                <a:latin typeface="Arial"/>
                <a:cs typeface="Arial"/>
              </a:rPr>
              <a:t>polycentric</a:t>
            </a:r>
            <a:r>
              <a:rPr dirty="0" spc="5" b="1">
                <a:solidFill>
                  <a:srgbClr val="000000"/>
                </a:solidFill>
                <a:latin typeface="Arial"/>
                <a:cs typeface="Arial"/>
              </a:rPr>
              <a:t> </a:t>
            </a:r>
            <a:r>
              <a:rPr dirty="0" spc="-5" b="1">
                <a:solidFill>
                  <a:srgbClr val="000000"/>
                </a:solidFill>
                <a:latin typeface="Arial"/>
                <a:cs typeface="Arial"/>
              </a:rPr>
              <a:t>configuration</a:t>
            </a:r>
          </a:p>
          <a:p>
            <a:pPr marL="201295">
              <a:lnSpc>
                <a:spcPct val="100000"/>
              </a:lnSpc>
              <a:spcBef>
                <a:spcPts val="10"/>
              </a:spcBef>
            </a:pPr>
            <a:endParaRPr sz="2650">
              <a:latin typeface="Times New Roman"/>
              <a:cs typeface="Times New Roman"/>
            </a:endParaRPr>
          </a:p>
          <a:p>
            <a:pPr marL="213995">
              <a:lnSpc>
                <a:spcPct val="100000"/>
              </a:lnSpc>
              <a:spcBef>
                <a:spcPts val="5"/>
              </a:spcBef>
            </a:pPr>
            <a:r>
              <a:rPr dirty="0"/>
              <a:t>Has </a:t>
            </a:r>
            <a:r>
              <a:rPr dirty="0" spc="-5"/>
              <a:t>the </a:t>
            </a:r>
            <a:r>
              <a:rPr dirty="0" spc="-5" i="1">
                <a:latin typeface="Arial"/>
                <a:cs typeface="Arial"/>
              </a:rPr>
              <a:t>location </a:t>
            </a:r>
            <a:r>
              <a:rPr dirty="0" spc="-5"/>
              <a:t>of suburban growth shifted </a:t>
            </a:r>
            <a:r>
              <a:rPr dirty="0"/>
              <a:t>within </a:t>
            </a:r>
            <a:r>
              <a:rPr dirty="0" spc="-5"/>
              <a:t>Bexar</a:t>
            </a:r>
            <a:r>
              <a:rPr dirty="0" spc="-30"/>
              <a:t> </a:t>
            </a:r>
            <a:r>
              <a:rPr dirty="0" spc="-5"/>
              <a:t>County?</a:t>
            </a:r>
          </a:p>
          <a:p>
            <a:pPr marL="213995">
              <a:lnSpc>
                <a:spcPct val="100000"/>
              </a:lnSpc>
              <a:spcBef>
                <a:spcPts val="334"/>
              </a:spcBef>
            </a:pPr>
            <a:r>
              <a:rPr dirty="0" spc="-5" b="1">
                <a:solidFill>
                  <a:srgbClr val="000000"/>
                </a:solidFill>
                <a:latin typeface="Arial"/>
                <a:cs typeface="Arial"/>
              </a:rPr>
              <a:t>Patterns </a:t>
            </a:r>
            <a:r>
              <a:rPr dirty="0" b="1">
                <a:solidFill>
                  <a:srgbClr val="000000"/>
                </a:solidFill>
                <a:latin typeface="Arial"/>
                <a:cs typeface="Arial"/>
              </a:rPr>
              <a:t>of </a:t>
            </a:r>
            <a:r>
              <a:rPr dirty="0" spc="-5" b="1">
                <a:solidFill>
                  <a:srgbClr val="000000"/>
                </a:solidFill>
                <a:latin typeface="Arial"/>
                <a:cs typeface="Arial"/>
              </a:rPr>
              <a:t>centrifugal expansion </a:t>
            </a:r>
            <a:r>
              <a:rPr dirty="0" b="1">
                <a:solidFill>
                  <a:srgbClr val="000000"/>
                </a:solidFill>
                <a:latin typeface="Arial"/>
                <a:cs typeface="Arial"/>
              </a:rPr>
              <a:t>began </a:t>
            </a:r>
            <a:r>
              <a:rPr dirty="0" spc="-5" b="1">
                <a:solidFill>
                  <a:srgbClr val="000000"/>
                </a:solidFill>
                <a:latin typeface="Arial"/>
                <a:cs typeface="Arial"/>
              </a:rPr>
              <a:t>to accelerate dramatically in</a:t>
            </a:r>
            <a:r>
              <a:rPr dirty="0" spc="10" b="1">
                <a:solidFill>
                  <a:srgbClr val="000000"/>
                </a:solidFill>
                <a:latin typeface="Arial"/>
                <a:cs typeface="Arial"/>
              </a:rPr>
              <a:t> </a:t>
            </a:r>
            <a:r>
              <a:rPr dirty="0" spc="-5" b="1">
                <a:solidFill>
                  <a:srgbClr val="000000"/>
                </a:solidFill>
                <a:latin typeface="Arial"/>
                <a:cs typeface="Arial"/>
              </a:rPr>
              <a:t>2000.</a:t>
            </a:r>
          </a:p>
          <a:p>
            <a:pPr marL="201295">
              <a:lnSpc>
                <a:spcPct val="100000"/>
              </a:lnSpc>
              <a:spcBef>
                <a:spcPts val="15"/>
              </a:spcBef>
            </a:pPr>
            <a:endParaRPr sz="2650">
              <a:latin typeface="Times New Roman"/>
              <a:cs typeface="Times New Roman"/>
            </a:endParaRPr>
          </a:p>
          <a:p>
            <a:pPr marL="213995">
              <a:lnSpc>
                <a:spcPct val="100000"/>
              </a:lnSpc>
              <a:spcBef>
                <a:spcPts val="5"/>
              </a:spcBef>
            </a:pPr>
            <a:r>
              <a:rPr dirty="0"/>
              <a:t>Has </a:t>
            </a:r>
            <a:r>
              <a:rPr dirty="0" spc="-5"/>
              <a:t>the </a:t>
            </a:r>
            <a:r>
              <a:rPr dirty="0" spc="-5" i="1">
                <a:latin typeface="Arial"/>
                <a:cs typeface="Arial"/>
              </a:rPr>
              <a:t>type </a:t>
            </a:r>
            <a:r>
              <a:rPr dirty="0" spc="-5"/>
              <a:t>of suburban growth shifted </a:t>
            </a:r>
            <a:r>
              <a:rPr dirty="0"/>
              <a:t>within </a:t>
            </a:r>
            <a:r>
              <a:rPr dirty="0" spc="-5"/>
              <a:t>Bexar</a:t>
            </a:r>
            <a:r>
              <a:rPr dirty="0" spc="-65"/>
              <a:t> </a:t>
            </a:r>
            <a:r>
              <a:rPr dirty="0" spc="-5"/>
              <a:t>County?</a:t>
            </a:r>
          </a:p>
          <a:p>
            <a:pPr marL="213995">
              <a:lnSpc>
                <a:spcPct val="100000"/>
              </a:lnSpc>
              <a:spcBef>
                <a:spcPts val="334"/>
              </a:spcBef>
            </a:pPr>
            <a:r>
              <a:rPr dirty="0" b="1">
                <a:solidFill>
                  <a:srgbClr val="000000"/>
                </a:solidFill>
                <a:latin typeface="Arial"/>
                <a:cs typeface="Arial"/>
              </a:rPr>
              <a:t>The </a:t>
            </a:r>
            <a:r>
              <a:rPr dirty="0" spc="-5" b="1">
                <a:solidFill>
                  <a:srgbClr val="000000"/>
                </a:solidFill>
                <a:latin typeface="Arial"/>
                <a:cs typeface="Arial"/>
              </a:rPr>
              <a:t>relative import </a:t>
            </a:r>
            <a:r>
              <a:rPr dirty="0" b="1">
                <a:solidFill>
                  <a:srgbClr val="000000"/>
                </a:solidFill>
                <a:latin typeface="Arial"/>
                <a:cs typeface="Arial"/>
              </a:rPr>
              <a:t>of </a:t>
            </a:r>
            <a:r>
              <a:rPr dirty="0" spc="-10" b="1">
                <a:solidFill>
                  <a:srgbClr val="000000"/>
                </a:solidFill>
                <a:latin typeface="Arial"/>
                <a:cs typeface="Arial"/>
              </a:rPr>
              <a:t>multifamily </a:t>
            </a:r>
            <a:r>
              <a:rPr dirty="0" spc="-5" b="1">
                <a:solidFill>
                  <a:srgbClr val="000000"/>
                </a:solidFill>
                <a:latin typeface="Arial"/>
                <a:cs typeface="Arial"/>
              </a:rPr>
              <a:t>completions increased in five </a:t>
            </a:r>
            <a:r>
              <a:rPr dirty="0" b="1">
                <a:solidFill>
                  <a:srgbClr val="000000"/>
                </a:solidFill>
                <a:latin typeface="Arial"/>
                <a:cs typeface="Arial"/>
              </a:rPr>
              <a:t>of </a:t>
            </a:r>
            <a:r>
              <a:rPr dirty="0" spc="-5" b="1">
                <a:solidFill>
                  <a:srgbClr val="000000"/>
                </a:solidFill>
                <a:latin typeface="Arial"/>
                <a:cs typeface="Arial"/>
              </a:rPr>
              <a:t>last six</a:t>
            </a:r>
            <a:r>
              <a:rPr dirty="0" spc="-50" b="1">
                <a:solidFill>
                  <a:srgbClr val="000000"/>
                </a:solidFill>
                <a:latin typeface="Arial"/>
                <a:cs typeface="Arial"/>
              </a:rPr>
              <a:t> </a:t>
            </a:r>
            <a:r>
              <a:rPr dirty="0" b="1">
                <a:solidFill>
                  <a:srgbClr val="000000"/>
                </a:solidFill>
                <a:latin typeface="Arial"/>
                <a:cs typeface="Arial"/>
              </a:rPr>
              <a:t>decades.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826" y="1887942"/>
            <a:ext cx="5575935" cy="325120"/>
          </a:xfrm>
          <a:prstGeom prst="rect"/>
        </p:spPr>
        <p:txBody>
          <a:bodyPr wrap="square" lIns="0" tIns="0" rIns="0" bIns="0" rtlCol="0" vert="horz">
            <a:spAutoFit/>
          </a:bodyPr>
          <a:lstStyle/>
          <a:p>
            <a:pPr marL="12700">
              <a:lnSpc>
                <a:spcPct val="100000"/>
              </a:lnSpc>
            </a:pPr>
            <a:r>
              <a:rPr dirty="0" spc="-5"/>
              <a:t>Rise </a:t>
            </a:r>
            <a:r>
              <a:rPr dirty="0"/>
              <a:t>of </a:t>
            </a:r>
            <a:r>
              <a:rPr dirty="0" spc="-5"/>
              <a:t>the suburbs, decline </a:t>
            </a:r>
            <a:r>
              <a:rPr dirty="0"/>
              <a:t>of </a:t>
            </a:r>
            <a:r>
              <a:rPr dirty="0" spc="-5"/>
              <a:t>the central</a:t>
            </a:r>
            <a:r>
              <a:rPr dirty="0" spc="-95"/>
              <a:t> </a:t>
            </a:r>
            <a:r>
              <a:rPr dirty="0" spc="-5"/>
              <a:t>city</a:t>
            </a:r>
          </a:p>
        </p:txBody>
      </p:sp>
      <p:sp>
        <p:nvSpPr>
          <p:cNvPr id="3" name="object 3"/>
          <p:cNvSpPr txBox="1"/>
          <p:nvPr/>
        </p:nvSpPr>
        <p:spPr>
          <a:xfrm>
            <a:off x="1181826" y="2802342"/>
            <a:ext cx="7632700" cy="2153920"/>
          </a:xfrm>
          <a:prstGeom prst="rect">
            <a:avLst/>
          </a:prstGeom>
        </p:spPr>
        <p:txBody>
          <a:bodyPr wrap="square" lIns="0" tIns="0" rIns="0" bIns="0" rtlCol="0" vert="horz">
            <a:spAutoFit/>
          </a:bodyPr>
          <a:lstStyle/>
          <a:p>
            <a:pPr marL="12700" indent="-635">
              <a:lnSpc>
                <a:spcPct val="100000"/>
              </a:lnSpc>
              <a:tabLst>
                <a:tab pos="1506220" algn="l"/>
              </a:tabLst>
            </a:pPr>
            <a:r>
              <a:rPr dirty="0" sz="2000" spc="-5">
                <a:latin typeface="Arial"/>
                <a:cs typeface="Arial"/>
              </a:rPr>
              <a:t>1950-1990</a:t>
            </a:r>
            <a:r>
              <a:rPr dirty="0" sz="2000" spc="5">
                <a:latin typeface="Arial"/>
                <a:cs typeface="Arial"/>
              </a:rPr>
              <a:t> </a:t>
            </a:r>
            <a:r>
              <a:rPr dirty="0" sz="2000">
                <a:latin typeface="Arial"/>
                <a:cs typeface="Arial"/>
              </a:rPr>
              <a:t>:	% of </a:t>
            </a:r>
            <a:r>
              <a:rPr dirty="0" sz="2000" spc="-5" b="1">
                <a:latin typeface="Arial"/>
                <a:cs typeface="Arial"/>
              </a:rPr>
              <a:t>people in central cities declines </a:t>
            </a:r>
            <a:r>
              <a:rPr dirty="0" sz="2000" spc="-5">
                <a:latin typeface="Arial"/>
                <a:cs typeface="Arial"/>
              </a:rPr>
              <a:t>from 1/2 to</a:t>
            </a:r>
            <a:r>
              <a:rPr dirty="0" sz="2000" spc="-85">
                <a:latin typeface="Arial"/>
                <a:cs typeface="Arial"/>
              </a:rPr>
              <a:t> </a:t>
            </a:r>
            <a:r>
              <a:rPr dirty="0" sz="2000" spc="-10">
                <a:latin typeface="Arial"/>
                <a:cs typeface="Arial"/>
              </a:rPr>
              <a:t>1/3</a:t>
            </a:r>
            <a:endParaRPr sz="2000">
              <a:latin typeface="Arial"/>
              <a:cs typeface="Arial"/>
            </a:endParaRPr>
          </a:p>
          <a:p>
            <a:pPr marL="12700" marR="5080" indent="-635">
              <a:lnSpc>
                <a:spcPct val="300000"/>
              </a:lnSpc>
              <a:tabLst>
                <a:tab pos="1506220" algn="l"/>
              </a:tabLst>
            </a:pPr>
            <a:r>
              <a:rPr dirty="0" sz="2000" spc="-5">
                <a:latin typeface="Arial"/>
                <a:cs typeface="Arial"/>
              </a:rPr>
              <a:t>1950-1990</a:t>
            </a:r>
            <a:r>
              <a:rPr dirty="0" sz="2000" spc="5">
                <a:latin typeface="Arial"/>
                <a:cs typeface="Arial"/>
              </a:rPr>
              <a:t> </a:t>
            </a:r>
            <a:r>
              <a:rPr dirty="0" sz="2000">
                <a:latin typeface="Arial"/>
                <a:cs typeface="Arial"/>
              </a:rPr>
              <a:t>:	% of </a:t>
            </a:r>
            <a:r>
              <a:rPr dirty="0" sz="2000" spc="-5" b="1">
                <a:latin typeface="Arial"/>
                <a:cs typeface="Arial"/>
              </a:rPr>
              <a:t>jobs in central cities declines </a:t>
            </a:r>
            <a:r>
              <a:rPr dirty="0" sz="2000" spc="-5">
                <a:latin typeface="Arial"/>
                <a:cs typeface="Arial"/>
              </a:rPr>
              <a:t>from </a:t>
            </a:r>
            <a:r>
              <a:rPr dirty="0" sz="2000">
                <a:latin typeface="Arial"/>
                <a:cs typeface="Arial"/>
              </a:rPr>
              <a:t>70%</a:t>
            </a:r>
            <a:r>
              <a:rPr dirty="0" sz="2000" spc="-75">
                <a:latin typeface="Arial"/>
                <a:cs typeface="Arial"/>
              </a:rPr>
              <a:t> </a:t>
            </a:r>
            <a:r>
              <a:rPr dirty="0" sz="2000" spc="-5">
                <a:latin typeface="Arial"/>
                <a:cs typeface="Arial"/>
              </a:rPr>
              <a:t>to</a:t>
            </a:r>
            <a:r>
              <a:rPr dirty="0" sz="2000" spc="-10">
                <a:latin typeface="Arial"/>
                <a:cs typeface="Arial"/>
              </a:rPr>
              <a:t> </a:t>
            </a:r>
            <a:r>
              <a:rPr dirty="0" sz="2000">
                <a:latin typeface="Arial"/>
                <a:cs typeface="Arial"/>
              </a:rPr>
              <a:t>45%  </a:t>
            </a:r>
            <a:r>
              <a:rPr dirty="0" sz="2000" spc="-5">
                <a:latin typeface="Arial"/>
                <a:cs typeface="Arial"/>
              </a:rPr>
              <a:t>Mieszkowski and </a:t>
            </a:r>
            <a:r>
              <a:rPr dirty="0" sz="2000">
                <a:latin typeface="Arial"/>
                <a:cs typeface="Arial"/>
              </a:rPr>
              <a:t>Mills </a:t>
            </a:r>
            <a:r>
              <a:rPr dirty="0" sz="2000" spc="-5">
                <a:latin typeface="Arial"/>
                <a:cs typeface="Arial"/>
              </a:rPr>
              <a:t>(1993) Wheeler (2008) Farris</a:t>
            </a:r>
            <a:r>
              <a:rPr dirty="0" sz="2000" spc="-25">
                <a:latin typeface="Arial"/>
                <a:cs typeface="Arial"/>
              </a:rPr>
              <a:t> </a:t>
            </a:r>
            <a:r>
              <a:rPr dirty="0" sz="2000" spc="-5">
                <a:latin typeface="Arial"/>
                <a:cs typeface="Arial"/>
              </a:rPr>
              <a:t>(2001)</a:t>
            </a:r>
            <a:endParaRP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826" y="1887942"/>
            <a:ext cx="9734550" cy="325120"/>
          </a:xfrm>
          <a:prstGeom prst="rect"/>
        </p:spPr>
        <p:txBody>
          <a:bodyPr wrap="square" lIns="0" tIns="0" rIns="0" bIns="0" rtlCol="0" vert="horz">
            <a:spAutoFit/>
          </a:bodyPr>
          <a:lstStyle/>
          <a:p>
            <a:pPr marL="12700">
              <a:lnSpc>
                <a:spcPct val="100000"/>
              </a:lnSpc>
            </a:pPr>
            <a:r>
              <a:rPr dirty="0" spc="-5"/>
              <a:t>These shifts mobilize </a:t>
            </a:r>
            <a:r>
              <a:rPr dirty="0"/>
              <a:t>a </a:t>
            </a:r>
            <a:r>
              <a:rPr dirty="0" spc="-5"/>
              <a:t>critique, today known as </a:t>
            </a:r>
            <a:r>
              <a:rPr dirty="0"/>
              <a:t>New </a:t>
            </a:r>
            <a:r>
              <a:rPr dirty="0" spc="-5"/>
              <a:t>Urbanism </a:t>
            </a:r>
            <a:r>
              <a:rPr dirty="0"/>
              <a:t>or </a:t>
            </a:r>
            <a:r>
              <a:rPr dirty="0" spc="-5"/>
              <a:t>Smart</a:t>
            </a:r>
            <a:r>
              <a:rPr dirty="0" spc="-95"/>
              <a:t> </a:t>
            </a:r>
            <a:r>
              <a:rPr dirty="0" spc="-5"/>
              <a:t>Growth</a:t>
            </a:r>
          </a:p>
        </p:txBody>
      </p:sp>
      <p:sp>
        <p:nvSpPr>
          <p:cNvPr id="3" name="object 3"/>
          <p:cNvSpPr txBox="1"/>
          <p:nvPr/>
        </p:nvSpPr>
        <p:spPr>
          <a:xfrm>
            <a:off x="1181826" y="2802342"/>
            <a:ext cx="4069715" cy="3068320"/>
          </a:xfrm>
          <a:prstGeom prst="rect">
            <a:avLst/>
          </a:prstGeom>
        </p:spPr>
        <p:txBody>
          <a:bodyPr wrap="square" lIns="0" tIns="0" rIns="0" bIns="0" rtlCol="0" vert="horz">
            <a:spAutoFit/>
          </a:bodyPr>
          <a:lstStyle/>
          <a:p>
            <a:pPr marL="12700">
              <a:lnSpc>
                <a:spcPct val="100000"/>
              </a:lnSpc>
            </a:pPr>
            <a:r>
              <a:rPr dirty="0" sz="2000" spc="-5">
                <a:latin typeface="Arial"/>
                <a:cs typeface="Arial"/>
              </a:rPr>
              <a:t>Blake</a:t>
            </a:r>
            <a:r>
              <a:rPr dirty="0" sz="2000" spc="-85">
                <a:latin typeface="Arial"/>
                <a:cs typeface="Arial"/>
              </a:rPr>
              <a:t> </a:t>
            </a:r>
            <a:r>
              <a:rPr dirty="0" sz="2000" spc="-5">
                <a:latin typeface="Arial"/>
                <a:cs typeface="Arial"/>
              </a:rPr>
              <a:t>(1964)</a:t>
            </a:r>
            <a:endParaRPr sz="2000">
              <a:latin typeface="Arial"/>
              <a:cs typeface="Arial"/>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12700">
              <a:lnSpc>
                <a:spcPct val="100000"/>
              </a:lnSpc>
            </a:pPr>
            <a:r>
              <a:rPr dirty="0" sz="2000" spc="-5">
                <a:latin typeface="Arial"/>
                <a:cs typeface="Arial"/>
              </a:rPr>
              <a:t>Calthorpe (1993,</a:t>
            </a:r>
            <a:r>
              <a:rPr dirty="0" sz="2000" spc="-70">
                <a:latin typeface="Arial"/>
                <a:cs typeface="Arial"/>
              </a:rPr>
              <a:t> </a:t>
            </a:r>
            <a:r>
              <a:rPr dirty="0" sz="2000">
                <a:latin typeface="Arial"/>
                <a:cs typeface="Arial"/>
              </a:rPr>
              <a:t>2001)</a:t>
            </a:r>
            <a:endParaRPr sz="2000">
              <a:latin typeface="Arial"/>
              <a:cs typeface="Arial"/>
            </a:endParaRPr>
          </a:p>
          <a:p>
            <a:pPr marL="12700" marR="5080" indent="-635">
              <a:lnSpc>
                <a:spcPct val="300000"/>
              </a:lnSpc>
            </a:pPr>
            <a:r>
              <a:rPr dirty="0" sz="2000" spc="-30">
                <a:latin typeface="Arial"/>
                <a:cs typeface="Arial"/>
              </a:rPr>
              <a:t>Duany, </a:t>
            </a:r>
            <a:r>
              <a:rPr dirty="0" sz="2000" spc="-5">
                <a:latin typeface="Arial"/>
                <a:cs typeface="Arial"/>
              </a:rPr>
              <a:t>Plater-Zyberg, Speck (2000)  </a:t>
            </a:r>
            <a:r>
              <a:rPr dirty="0" sz="2000" spc="-30">
                <a:latin typeface="Arial"/>
                <a:cs typeface="Arial"/>
              </a:rPr>
              <a:t>Duany, </a:t>
            </a:r>
            <a:r>
              <a:rPr dirty="0" sz="2000" spc="-5">
                <a:latin typeface="Arial"/>
                <a:cs typeface="Arial"/>
              </a:rPr>
              <a:t>Speck, </a:t>
            </a:r>
            <a:r>
              <a:rPr dirty="0" sz="2000" spc="-15">
                <a:latin typeface="Arial"/>
                <a:cs typeface="Arial"/>
              </a:rPr>
              <a:t>Lydon</a:t>
            </a:r>
            <a:r>
              <a:rPr dirty="0" sz="2000" spc="-40">
                <a:latin typeface="Arial"/>
                <a:cs typeface="Arial"/>
              </a:rPr>
              <a:t> </a:t>
            </a:r>
            <a:r>
              <a:rPr dirty="0" sz="2000" spc="-5">
                <a:latin typeface="Arial"/>
                <a:cs typeface="Arial"/>
              </a:rPr>
              <a:t>(2010)</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terms:created xsi:type="dcterms:W3CDTF">2017-06-28T12:53:31Z</dcterms:created>
  <dcterms:modified xsi:type="dcterms:W3CDTF">2017-06-28T12:53:31Z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2017-05-27T00:00:00Z</vt:filetime>
  </property>
  <property fmtid="{D5CDD505-2E9C-101B-9397-08002B2CF9AE}" pid="3" name="Creator">
    <vt:lpwstr>PowerPoint</vt:lpwstr>
  </property>
  <property fmtid="{D5CDD505-2E9C-101B-9397-08002B2CF9AE}" pid="4" name="LastSaved">
    <vt:filetime>2017-06-28T00:00:00Z</vt:filetime>
  </property>
</Properties>
</file>