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34"/>
  </p:notesMasterIdLst>
  <p:sldIdLst>
    <p:sldId id="305" r:id="rId5"/>
    <p:sldId id="306" r:id="rId6"/>
    <p:sldId id="307" r:id="rId7"/>
    <p:sldId id="337" r:id="rId8"/>
    <p:sldId id="327" r:id="rId9"/>
    <p:sldId id="308" r:id="rId10"/>
    <p:sldId id="309" r:id="rId11"/>
    <p:sldId id="310" r:id="rId12"/>
    <p:sldId id="311" r:id="rId13"/>
    <p:sldId id="312" r:id="rId14"/>
    <p:sldId id="313" r:id="rId15"/>
    <p:sldId id="314" r:id="rId16"/>
    <p:sldId id="315" r:id="rId17"/>
    <p:sldId id="316" r:id="rId18"/>
    <p:sldId id="336" r:id="rId19"/>
    <p:sldId id="325" r:id="rId20"/>
    <p:sldId id="328" r:id="rId21"/>
    <p:sldId id="329" r:id="rId22"/>
    <p:sldId id="330" r:id="rId23"/>
    <p:sldId id="331" r:id="rId24"/>
    <p:sldId id="326" r:id="rId25"/>
    <p:sldId id="332" r:id="rId26"/>
    <p:sldId id="324" r:id="rId27"/>
    <p:sldId id="333" r:id="rId28"/>
    <p:sldId id="301" r:id="rId29"/>
    <p:sldId id="334" r:id="rId30"/>
    <p:sldId id="340" r:id="rId31"/>
    <p:sldId id="338" r:id="rId32"/>
    <p:sldId id="339"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500000"/>
    <a:srgbClr val="4C0000"/>
    <a:srgbClr val="2E0000"/>
    <a:srgbClr val="4B77B6"/>
    <a:srgbClr val="8FAA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656" y="60"/>
      </p:cViewPr>
      <p:guideLst>
        <p:guide orient="horz" pos="2160"/>
        <p:guide pos="2880"/>
      </p:guideLst>
    </p:cSldViewPr>
  </p:slideViewPr>
  <p:notesTextViewPr>
    <p:cViewPr>
      <p:scale>
        <a:sx n="1" d="1"/>
        <a:sy n="1" d="1"/>
      </p:scale>
      <p:origin x="0" y="0"/>
    </p:cViewPr>
  </p:notesTextViewPr>
  <p:sorterViewPr>
    <p:cViewPr>
      <p:scale>
        <a:sx n="100" d="100"/>
        <a:sy n="100" d="100"/>
      </p:scale>
      <p:origin x="0" y="24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F002C2-6942-4189-87BE-49B0795180CD}" type="datetimeFigureOut">
              <a:rPr lang="en-US" smtClean="0"/>
              <a:t>6/7/2017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81D614-7CD3-41B7-844C-80B5F1C38C87}" type="slidenum">
              <a:rPr lang="en-US" smtClean="0"/>
              <a:t>‹#›</a:t>
            </a:fld>
            <a:endParaRPr lang="en-US"/>
          </a:p>
        </p:txBody>
      </p:sp>
    </p:spTree>
    <p:extLst>
      <p:ext uri="{BB962C8B-B14F-4D97-AF65-F5344CB8AC3E}">
        <p14:creationId xmlns:p14="http://schemas.microsoft.com/office/powerpoint/2010/main" val="461941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ags" Target="../tags/tag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Crystal Palace Exhibition, New York, 1854, Elisha Graves Otis</a:t>
            </a:r>
            <a:endParaRPr lang="en-US" dirty="0"/>
          </a:p>
        </p:txBody>
      </p:sp>
      <p:sp>
        <p:nvSpPr>
          <p:cNvPr id="4" name="Slide Number Placeholder 3"/>
          <p:cNvSpPr>
            <a:spLocks noGrp="1"/>
          </p:cNvSpPr>
          <p:nvPr>
            <p:ph type="sldNum" sz="quarter" idx="10"/>
          </p:nvPr>
        </p:nvSpPr>
        <p:spPr/>
        <p:txBody>
          <a:bodyPr/>
          <a:lstStyle/>
          <a:p>
            <a:fld id="{F2E84594-9912-4D06-8E84-74B2C7638013}" type="slidenum">
              <a:rPr lang="en-US" smtClean="0"/>
              <a:pPr/>
              <a:t>9</a:t>
            </a:fld>
            <a:endParaRPr lang="en-US" dirty="0"/>
          </a:p>
        </p:txBody>
      </p:sp>
    </p:spTree>
    <p:extLst>
      <p:ext uri="{BB962C8B-B14F-4D97-AF65-F5344CB8AC3E}">
        <p14:creationId xmlns:p14="http://schemas.microsoft.com/office/powerpoint/2010/main" val="3009664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9D29E5FB-E651-456D-957E-0DE91CD13BA9}" type="slidenum">
              <a:rPr lang="en-US" smtClean="0"/>
              <a:t>10</a:t>
            </a:fld>
            <a:endParaRPr lang="en-US"/>
          </a:p>
        </p:txBody>
      </p:sp>
    </p:spTree>
    <p:extLst>
      <p:ext uri="{BB962C8B-B14F-4D97-AF65-F5344CB8AC3E}">
        <p14:creationId xmlns:p14="http://schemas.microsoft.com/office/powerpoint/2010/main" val="65434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B121C3F5-97B4-4C77-9CB3-509871784D48}" type="slidenum">
              <a:rPr lang="en-US" smtClean="0"/>
              <a:t>11</a:t>
            </a:fld>
            <a:endParaRPr lang="en-US"/>
          </a:p>
        </p:txBody>
      </p:sp>
    </p:spTree>
    <p:extLst>
      <p:ext uri="{BB962C8B-B14F-4D97-AF65-F5344CB8AC3E}">
        <p14:creationId xmlns:p14="http://schemas.microsoft.com/office/powerpoint/2010/main" val="684788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B121C3F5-97B4-4C77-9CB3-509871784D48}" type="slidenum">
              <a:rPr lang="en-US" smtClean="0"/>
              <a:t>28</a:t>
            </a:fld>
            <a:endParaRPr lang="en-US"/>
          </a:p>
        </p:txBody>
      </p:sp>
    </p:spTree>
    <p:extLst>
      <p:ext uri="{BB962C8B-B14F-4D97-AF65-F5344CB8AC3E}">
        <p14:creationId xmlns:p14="http://schemas.microsoft.com/office/powerpoint/2010/main" val="2985021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12FECFAD-5401-814B-85CE-EC51AE032045}" type="datetimeFigureOut">
              <a:rPr lang="en-US" smtClean="0"/>
              <a:t>6/7/2017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4EE17E-049E-C347-AF35-84308FC01E71}" type="slidenum">
              <a:rPr lang="en-US" smtClean="0"/>
              <a:t>‹#›</a:t>
            </a:fld>
            <a:endParaRPr lang="en-US"/>
          </a:p>
        </p:txBody>
      </p:sp>
    </p:spTree>
    <p:extLst>
      <p:ext uri="{BB962C8B-B14F-4D97-AF65-F5344CB8AC3E}">
        <p14:creationId xmlns:p14="http://schemas.microsoft.com/office/powerpoint/2010/main" val="377512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C702D4B6-D6B2-4777-A114-58CFED74EEF6}" type="datetimeFigureOut">
              <a:rPr lang="en-US" smtClean="0"/>
              <a:t>6/7/2017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14B16D-3C07-4354-BD57-C2A46F0B6918}" type="slidenum">
              <a:rPr lang="en-US" smtClean="0"/>
              <a:t>‹#›</a:t>
            </a:fld>
            <a:endParaRPr lang="en-US"/>
          </a:p>
        </p:txBody>
      </p:sp>
      <p:sp>
        <p:nvSpPr>
          <p:cNvPr id="7" name="Text Placeholder 6"/>
          <p:cNvSpPr>
            <a:spLocks noGrp="1"/>
          </p:cNvSpPr>
          <p:nvPr>
            <p:ph type="body" sz="quarter" idx="13"/>
          </p:nvPr>
        </p:nvSpPr>
        <p:spPr>
          <a:xfrm>
            <a:off x="457200" y="1752600"/>
            <a:ext cx="8229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66769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D8CA2A-7E6B-4EA9-9B6E-25B7F08772F2}" type="datetimeFigureOut">
              <a:rPr lang="en-US" smtClean="0"/>
              <a:t>6/7/2017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EC6A59-D578-42C7-914D-6BB1F813FBA6}" type="slidenum">
              <a:rPr lang="en-US" smtClean="0"/>
              <a:t>‹#›</a:t>
            </a:fld>
            <a:endParaRPr lang="en-US"/>
          </a:p>
        </p:txBody>
      </p:sp>
    </p:spTree>
    <p:extLst>
      <p:ext uri="{BB962C8B-B14F-4D97-AF65-F5344CB8AC3E}">
        <p14:creationId xmlns:p14="http://schemas.microsoft.com/office/powerpoint/2010/main" val="4175485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F0D091-0D77-4AF9-B2DE-21C434E34830}" type="datetimeFigureOut">
              <a:rPr lang="en-US" smtClean="0"/>
              <a:t>6/7/2017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37FB1D-E5C0-4DB6-A62A-FFCB90F4F892}" type="slidenum">
              <a:rPr lang="en-US" smtClean="0"/>
              <a:t>‹#›</a:t>
            </a:fld>
            <a:endParaRPr lang="en-US"/>
          </a:p>
        </p:txBody>
      </p:sp>
    </p:spTree>
    <p:extLst>
      <p:ext uri="{BB962C8B-B14F-4D97-AF65-F5344CB8AC3E}">
        <p14:creationId xmlns:p14="http://schemas.microsoft.com/office/powerpoint/2010/main" val="4184822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800000"/>
            </a:gs>
            <a:gs pos="45000">
              <a:srgbClr val="4C0000"/>
            </a:gs>
            <a:gs pos="100000">
              <a:srgbClr val="2E0000"/>
            </a:gs>
          </a:gsLst>
          <a:lin ang="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02D4B6-D6B2-4777-A114-58CFED74EEF6}" type="datetimeFigureOut">
              <a:rPr lang="en-US" smtClean="0"/>
              <a:t>6/7/2017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14B16D-3C07-4354-BD57-C2A46F0B6918}" type="slidenum">
              <a:rPr lang="en-US" smtClean="0"/>
              <a:t>‹#›</a:t>
            </a:fld>
            <a:endParaRPr lang="en-US"/>
          </a:p>
        </p:txBody>
      </p:sp>
      <p:sp>
        <p:nvSpPr>
          <p:cNvPr id="7" name="Rectangle 6"/>
          <p:cNvSpPr/>
          <p:nvPr userDrawn="1"/>
        </p:nvSpPr>
        <p:spPr>
          <a:xfrm>
            <a:off x="0" y="6324600"/>
            <a:ext cx="91440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Ins="640080" rtlCol="0" anchor="ctr"/>
          <a:lstStyle/>
          <a:p>
            <a:pPr algn="l"/>
            <a:endParaRPr lang="en-US" b="1" dirty="0">
              <a:solidFill>
                <a:srgbClr val="500000"/>
              </a:solidFill>
            </a:endParaRPr>
          </a:p>
        </p:txBody>
      </p:sp>
      <p:pic>
        <p:nvPicPr>
          <p:cNvPr id="8" name="Picture 7" descr="TTI-Color.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3987" y="6400800"/>
            <a:ext cx="2125813" cy="410423"/>
          </a:xfrm>
          <a:prstGeom prst="rect">
            <a:avLst/>
          </a:prstGeom>
        </p:spPr>
      </p:pic>
      <p:pic>
        <p:nvPicPr>
          <p:cNvPr id="9" name="Picture 8" descr="TTI slogan.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962400" y="6400800"/>
            <a:ext cx="5029200" cy="358496"/>
          </a:xfrm>
          <a:prstGeom prst="rect">
            <a:avLst/>
          </a:prstGeom>
        </p:spPr>
      </p:pic>
    </p:spTree>
    <p:extLst>
      <p:ext uri="{BB962C8B-B14F-4D97-AF65-F5344CB8AC3E}">
        <p14:creationId xmlns:p14="http://schemas.microsoft.com/office/powerpoint/2010/main" val="1820723175"/>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3.jpe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ieeexplore.ieee.org/stamp/stamp.jsp?tp=&amp;arnumber=5213898"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artisticGlowEdges/>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itle 1"/>
          <p:cNvSpPr>
            <a:spLocks noGrp="1"/>
          </p:cNvSpPr>
          <p:nvPr>
            <p:ph type="ctrTitle"/>
          </p:nvPr>
        </p:nvSpPr>
        <p:spPr>
          <a:xfrm>
            <a:off x="685800" y="1524000"/>
            <a:ext cx="7772400" cy="1470025"/>
          </a:xfrm>
        </p:spPr>
        <p:txBody>
          <a:bodyPr>
            <a:noAutofit/>
          </a:bodyPr>
          <a:lstStyle/>
          <a:p>
            <a:r>
              <a:rPr lang="en-US" sz="4800" b="1" dirty="0"/>
              <a:t>Preparing for the Impacts of Connected and Automated </a:t>
            </a:r>
            <a:r>
              <a:rPr lang="en-US" sz="4800" b="1" dirty="0" smtClean="0"/>
              <a:t>Vehicles: </a:t>
            </a:r>
            <a:br>
              <a:rPr lang="en-US" sz="4800" b="1" dirty="0" smtClean="0"/>
            </a:br>
            <a:r>
              <a:rPr lang="en-US" sz="4800" b="1" dirty="0" smtClean="0"/>
              <a:t>(non) Driver of Change?</a:t>
            </a:r>
            <a:endParaRPr lang="en-US" sz="4800" dirty="0"/>
          </a:p>
        </p:txBody>
      </p:sp>
      <p:sp>
        <p:nvSpPr>
          <p:cNvPr id="3" name="Subtitle 2"/>
          <p:cNvSpPr>
            <a:spLocks noGrp="1"/>
          </p:cNvSpPr>
          <p:nvPr>
            <p:ph type="subTitle" idx="1"/>
          </p:nvPr>
        </p:nvSpPr>
        <p:spPr>
          <a:xfrm>
            <a:off x="1371600" y="4191000"/>
            <a:ext cx="6400800" cy="1752600"/>
          </a:xfrm>
        </p:spPr>
        <p:txBody>
          <a:bodyPr>
            <a:normAutofit fontScale="85000" lnSpcReduction="20000"/>
          </a:bodyPr>
          <a:lstStyle/>
          <a:p>
            <a:r>
              <a:rPr lang="en-US" b="1" dirty="0" smtClean="0">
                <a:solidFill>
                  <a:srgbClr val="FFFF00"/>
                </a:solidFill>
              </a:rPr>
              <a:t>Texas Demographic Conference</a:t>
            </a:r>
          </a:p>
          <a:p>
            <a:r>
              <a:rPr lang="en-US" b="1" dirty="0" smtClean="0">
                <a:solidFill>
                  <a:srgbClr val="FFFF00"/>
                </a:solidFill>
              </a:rPr>
              <a:t>May  2017</a:t>
            </a:r>
          </a:p>
          <a:p>
            <a:r>
              <a:rPr lang="en-US" b="1" dirty="0" smtClean="0">
                <a:solidFill>
                  <a:srgbClr val="FFFF00"/>
                </a:solidFill>
              </a:rPr>
              <a:t>Tom Williams</a:t>
            </a:r>
          </a:p>
          <a:p>
            <a:r>
              <a:rPr lang="en-US" b="1" dirty="0" smtClean="0">
                <a:solidFill>
                  <a:srgbClr val="FFFF00"/>
                </a:solidFill>
              </a:rPr>
              <a:t>Texas A&amp;M Transportation Institute</a:t>
            </a:r>
            <a:endParaRPr lang="en-US" b="1" dirty="0">
              <a:solidFill>
                <a:srgbClr val="FFFF00"/>
              </a:solidFill>
            </a:endParaRPr>
          </a:p>
        </p:txBody>
      </p:sp>
    </p:spTree>
    <p:extLst>
      <p:ext uri="{BB962C8B-B14F-4D97-AF65-F5344CB8AC3E}">
        <p14:creationId xmlns:p14="http://schemas.microsoft.com/office/powerpoint/2010/main" val="40729145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smtClean="0"/>
              <a:t>AV/CV Technology is Likely to…</a:t>
            </a:r>
            <a:endParaRPr lang="en-US" dirty="0"/>
          </a:p>
        </p:txBody>
      </p:sp>
      <p:sp>
        <p:nvSpPr>
          <p:cNvPr id="3" name="Content Placeholder 2"/>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a:normAutofit fontScale="92500" lnSpcReduction="10000"/>
          </a:bodyPr>
          <a:lstStyle/>
          <a:p>
            <a:r>
              <a:rPr lang="en-US" dirty="0" smtClean="0"/>
              <a:t>Dramatically Improve Safety</a:t>
            </a:r>
          </a:p>
          <a:p>
            <a:r>
              <a:rPr lang="en-US" dirty="0" smtClean="0"/>
              <a:t>Enhance Capacity</a:t>
            </a:r>
          </a:p>
          <a:p>
            <a:r>
              <a:rPr lang="en-US" dirty="0" smtClean="0"/>
              <a:t>Allow Greater Mobility for Traditionally </a:t>
            </a:r>
            <a:r>
              <a:rPr lang="en-US" dirty="0"/>
              <a:t>M</a:t>
            </a:r>
            <a:r>
              <a:rPr lang="en-US" dirty="0" smtClean="0"/>
              <a:t>obility-limited </a:t>
            </a:r>
            <a:r>
              <a:rPr lang="en-US" dirty="0"/>
              <a:t>P</a:t>
            </a:r>
            <a:r>
              <a:rPr lang="en-US" dirty="0" smtClean="0"/>
              <a:t>ersons</a:t>
            </a:r>
          </a:p>
          <a:p>
            <a:r>
              <a:rPr lang="en-US" dirty="0" smtClean="0"/>
              <a:t>Change Vehicle Ownership/Cost </a:t>
            </a:r>
            <a:r>
              <a:rPr lang="en-US" dirty="0"/>
              <a:t>S</a:t>
            </a:r>
            <a:r>
              <a:rPr lang="en-US" dirty="0" smtClean="0"/>
              <a:t>tructures</a:t>
            </a:r>
          </a:p>
          <a:p>
            <a:r>
              <a:rPr lang="en-US" dirty="0" smtClean="0"/>
              <a:t>Enhance System Management, including Congestion </a:t>
            </a:r>
            <a:r>
              <a:rPr lang="en-US" dirty="0"/>
              <a:t>P</a:t>
            </a:r>
            <a:r>
              <a:rPr lang="en-US" dirty="0" smtClean="0"/>
              <a:t>ricing</a:t>
            </a:r>
          </a:p>
          <a:p>
            <a:r>
              <a:rPr lang="en-US" dirty="0" smtClean="0"/>
              <a:t>Reduce </a:t>
            </a:r>
            <a:r>
              <a:rPr lang="en-US" dirty="0"/>
              <a:t>P</a:t>
            </a:r>
            <a:r>
              <a:rPr lang="en-US" dirty="0" smtClean="0"/>
              <a:t>arking Requirements</a:t>
            </a:r>
          </a:p>
          <a:p>
            <a:r>
              <a:rPr lang="en-US" dirty="0" smtClean="0"/>
              <a:t>….</a:t>
            </a:r>
            <a:r>
              <a:rPr lang="en-US" dirty="0"/>
              <a:t>P</a:t>
            </a:r>
            <a:r>
              <a:rPr lang="en-US" dirty="0" smtClean="0"/>
              <a:t>otentially </a:t>
            </a:r>
            <a:r>
              <a:rPr lang="en-US" dirty="0"/>
              <a:t>T</a:t>
            </a:r>
            <a:r>
              <a:rPr lang="en-US" dirty="0" smtClean="0"/>
              <a:t>ransformative Changes</a:t>
            </a:r>
            <a:endParaRPr lang="en-US" dirty="0"/>
          </a:p>
        </p:txBody>
      </p:sp>
    </p:spTree>
    <p:extLst>
      <p:ext uri="{BB962C8B-B14F-4D97-AF65-F5344CB8AC3E}">
        <p14:creationId xmlns:p14="http://schemas.microsoft.com/office/powerpoint/2010/main" val="25710076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t-williams\AppData\Local\Microsoft\Windows\Temporary Internet Files\Content.IE5\TL6EFJOE\lgi01a2013110719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28360" y="2053585"/>
            <a:ext cx="2170321" cy="180365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t-williams\AppData\Local\Microsoft\Windows\Temporary Internet Files\Content.IE5\0Q62R59D\220px-Frontage_road.svg[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9900" y="2926080"/>
            <a:ext cx="1676400" cy="222504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t-williams\AppData\Local\Microsoft\Windows\Temporary Internet Files\Content.IE5\GYRH1PSI\texting-woman-simple-pic-using-smartphone-43947911[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838200"/>
            <a:ext cx="2037080" cy="183337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13740" y="443941"/>
            <a:ext cx="1828800" cy="400110"/>
          </a:xfrm>
          <a:prstGeom prst="rect">
            <a:avLst/>
          </a:prstGeom>
          <a:noFill/>
        </p:spPr>
        <p:txBody>
          <a:bodyPr wrap="square" rtlCol="0">
            <a:spAutoFit/>
          </a:bodyPr>
          <a:lstStyle/>
          <a:p>
            <a:r>
              <a:rPr lang="en-US" sz="2000" b="1" dirty="0" smtClean="0">
                <a:solidFill>
                  <a:schemeClr val="bg1"/>
                </a:solidFill>
              </a:rPr>
              <a:t>Smart Traveler</a:t>
            </a:r>
            <a:endParaRPr lang="en-US" sz="2000" b="1" dirty="0">
              <a:solidFill>
                <a:schemeClr val="bg1"/>
              </a:solidFill>
            </a:endParaRPr>
          </a:p>
        </p:txBody>
      </p:sp>
      <p:sp>
        <p:nvSpPr>
          <p:cNvPr id="12" name="TextBox 11"/>
          <p:cNvSpPr txBox="1"/>
          <p:nvPr/>
        </p:nvSpPr>
        <p:spPr>
          <a:xfrm>
            <a:off x="3999120" y="1653475"/>
            <a:ext cx="1828800" cy="400110"/>
          </a:xfrm>
          <a:prstGeom prst="rect">
            <a:avLst/>
          </a:prstGeom>
          <a:noFill/>
        </p:spPr>
        <p:txBody>
          <a:bodyPr wrap="square" rtlCol="0">
            <a:spAutoFit/>
          </a:bodyPr>
          <a:lstStyle/>
          <a:p>
            <a:r>
              <a:rPr lang="en-US" sz="2000" b="1" dirty="0" smtClean="0">
                <a:solidFill>
                  <a:schemeClr val="bg1"/>
                </a:solidFill>
              </a:rPr>
              <a:t>Smart Vehicles</a:t>
            </a:r>
            <a:endParaRPr lang="en-US" sz="2000" b="1" dirty="0">
              <a:solidFill>
                <a:schemeClr val="bg1"/>
              </a:solidFill>
            </a:endParaRPr>
          </a:p>
        </p:txBody>
      </p:sp>
      <p:sp>
        <p:nvSpPr>
          <p:cNvPr id="13" name="TextBox 12"/>
          <p:cNvSpPr txBox="1"/>
          <p:nvPr/>
        </p:nvSpPr>
        <p:spPr>
          <a:xfrm>
            <a:off x="6774633" y="2258803"/>
            <a:ext cx="2209800" cy="707886"/>
          </a:xfrm>
          <a:prstGeom prst="rect">
            <a:avLst/>
          </a:prstGeom>
          <a:noFill/>
        </p:spPr>
        <p:txBody>
          <a:bodyPr wrap="square" rtlCol="0">
            <a:spAutoFit/>
          </a:bodyPr>
          <a:lstStyle/>
          <a:p>
            <a:pPr algn="ctr"/>
            <a:r>
              <a:rPr lang="en-US" sz="2000" b="1" dirty="0" smtClean="0">
                <a:solidFill>
                  <a:schemeClr val="bg1"/>
                </a:solidFill>
              </a:rPr>
              <a:t>Smart Infrastructure</a:t>
            </a:r>
            <a:endParaRPr lang="en-US" sz="2000" b="1" dirty="0">
              <a:solidFill>
                <a:schemeClr val="bg1"/>
              </a:solidFill>
            </a:endParaRPr>
          </a:p>
        </p:txBody>
      </p:sp>
      <p:sp>
        <p:nvSpPr>
          <p:cNvPr id="5" name="Plus 4"/>
          <p:cNvSpPr/>
          <p:nvPr/>
        </p:nvSpPr>
        <p:spPr>
          <a:xfrm>
            <a:off x="2753008" y="2743200"/>
            <a:ext cx="762000" cy="762000"/>
          </a:xfrm>
          <a:prstGeom prst="mathPlus">
            <a:avLst/>
          </a:prstGeom>
          <a:solidFill>
            <a:schemeClr val="bg2">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Plus 14"/>
          <p:cNvSpPr/>
          <p:nvPr/>
        </p:nvSpPr>
        <p:spPr>
          <a:xfrm>
            <a:off x="6012633" y="3766066"/>
            <a:ext cx="762000" cy="762000"/>
          </a:xfrm>
          <a:prstGeom prst="mathPlus">
            <a:avLst/>
          </a:prstGeom>
          <a:solidFill>
            <a:schemeClr val="bg2">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TextBox 15"/>
          <p:cNvSpPr txBox="1"/>
          <p:nvPr/>
        </p:nvSpPr>
        <p:spPr>
          <a:xfrm>
            <a:off x="632234" y="2955412"/>
            <a:ext cx="1828800"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i="1" dirty="0" smtClean="0"/>
              <a:t>Happening Now</a:t>
            </a:r>
            <a:endParaRPr lang="en-US" i="1" dirty="0"/>
          </a:p>
        </p:txBody>
      </p:sp>
      <p:sp>
        <p:nvSpPr>
          <p:cNvPr id="17" name="TextBox 16"/>
          <p:cNvSpPr txBox="1"/>
          <p:nvPr/>
        </p:nvSpPr>
        <p:spPr>
          <a:xfrm>
            <a:off x="3828360" y="4142424"/>
            <a:ext cx="1828800"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i="1" dirty="0" smtClean="0"/>
              <a:t>Prototyping</a:t>
            </a:r>
            <a:endParaRPr lang="en-US" i="1" dirty="0"/>
          </a:p>
        </p:txBody>
      </p:sp>
      <p:sp>
        <p:nvSpPr>
          <p:cNvPr id="18" name="TextBox 17"/>
          <p:cNvSpPr txBox="1"/>
          <p:nvPr/>
        </p:nvSpPr>
        <p:spPr>
          <a:xfrm>
            <a:off x="6819900" y="5332014"/>
            <a:ext cx="1828800"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i="1" dirty="0" smtClean="0"/>
              <a:t>Prototyping</a:t>
            </a:r>
            <a:endParaRPr lang="en-US" i="1" dirty="0"/>
          </a:p>
        </p:txBody>
      </p:sp>
      <p:sp>
        <p:nvSpPr>
          <p:cNvPr id="19" name="Title 1"/>
          <p:cNvSpPr>
            <a:spLocks noGrp="1"/>
          </p:cNvSpPr>
          <p:nvPr>
            <p:ph type="title"/>
          </p:nvPr>
        </p:nvSpPr>
        <p:spPr>
          <a:xfrm>
            <a:off x="2983573" y="-230853"/>
            <a:ext cx="6131560" cy="1600200"/>
          </a:xfrm>
        </p:spPr>
        <p:txBody>
          <a:bodyPr>
            <a:noAutofit/>
          </a:bodyPr>
          <a:lstStyle/>
          <a:p>
            <a:r>
              <a:rPr lang="en-US" sz="3600" b="1" dirty="0" smtClean="0"/>
              <a:t>Automated </a:t>
            </a:r>
            <a:r>
              <a:rPr lang="en-US" sz="3600" b="1" dirty="0"/>
              <a:t>P</a:t>
            </a:r>
            <a:r>
              <a:rPr lang="en-US" sz="3600" b="1" dirty="0" smtClean="0"/>
              <a:t>ersonal Mobility</a:t>
            </a:r>
            <a:endParaRPr lang="en-US" sz="3600" b="1" dirty="0"/>
          </a:p>
        </p:txBody>
      </p:sp>
    </p:spTree>
    <p:extLst>
      <p:ext uri="{BB962C8B-B14F-4D97-AF65-F5344CB8AC3E}">
        <p14:creationId xmlns:p14="http://schemas.microsoft.com/office/powerpoint/2010/main" val="1273420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Automated Personal Mobility Environment</a:t>
            </a:r>
            <a:endParaRPr lang="en-US" sz="3600"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1654628"/>
            <a:ext cx="6575847" cy="4230688"/>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2071764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Automated Mobility Environment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48084431"/>
              </p:ext>
            </p:extLst>
          </p:nvPr>
        </p:nvGraphicFramePr>
        <p:xfrm>
          <a:off x="457200" y="1716246"/>
          <a:ext cx="8229600" cy="4293870"/>
        </p:xfrm>
        <a:graphic>
          <a:graphicData uri="http://schemas.openxmlformats.org/drawingml/2006/table">
            <a:tbl>
              <a:tblPr firstRow="1" firstCol="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241342">
                <a:tc>
                  <a:txBody>
                    <a:bodyPr/>
                    <a:lstStyle/>
                    <a:p>
                      <a:pPr marL="0" marR="0">
                        <a:lnSpc>
                          <a:spcPct val="115000"/>
                        </a:lnSpc>
                        <a:spcBef>
                          <a:spcPts val="0"/>
                        </a:spcBef>
                        <a:spcAft>
                          <a:spcPts val="0"/>
                        </a:spcAft>
                      </a:pPr>
                      <a:r>
                        <a:rPr lang="en-US" sz="1400" dirty="0">
                          <a:effectLst/>
                        </a:rPr>
                        <a:t>Technologies…</a:t>
                      </a:r>
                      <a:endParaRPr lang="en-US" sz="1100" dirty="0">
                        <a:effectLst/>
                        <a:latin typeface="Calibri"/>
                        <a:ea typeface="Calibri"/>
                        <a:cs typeface="Times New Roman"/>
                      </a:endParaRPr>
                    </a:p>
                  </a:txBody>
                  <a:tcPr marL="67456" marR="67456" marT="0" marB="0"/>
                </a:tc>
                <a:tc>
                  <a:txBody>
                    <a:bodyPr/>
                    <a:lstStyle/>
                    <a:p>
                      <a:pPr marL="0" marR="0">
                        <a:lnSpc>
                          <a:spcPct val="115000"/>
                        </a:lnSpc>
                        <a:spcBef>
                          <a:spcPts val="0"/>
                        </a:spcBef>
                        <a:spcAft>
                          <a:spcPts val="0"/>
                        </a:spcAft>
                      </a:pPr>
                      <a:r>
                        <a:rPr lang="en-US" sz="1400">
                          <a:effectLst/>
                        </a:rPr>
                        <a:t>Change Behavior/Environment… </a:t>
                      </a:r>
                      <a:endParaRPr lang="en-US" sz="1100">
                        <a:effectLst/>
                        <a:latin typeface="Calibri"/>
                        <a:ea typeface="Calibri"/>
                        <a:cs typeface="Times New Roman"/>
                      </a:endParaRPr>
                    </a:p>
                  </a:txBody>
                  <a:tcPr marL="67456" marR="67456" marT="0" marB="0"/>
                </a:tc>
                <a:tc>
                  <a:txBody>
                    <a:bodyPr/>
                    <a:lstStyle/>
                    <a:p>
                      <a:pPr marL="0" marR="0">
                        <a:lnSpc>
                          <a:spcPct val="115000"/>
                        </a:lnSpc>
                        <a:spcBef>
                          <a:spcPts val="0"/>
                        </a:spcBef>
                        <a:spcAft>
                          <a:spcPts val="0"/>
                        </a:spcAft>
                      </a:pPr>
                      <a:r>
                        <a:rPr lang="en-US" sz="1400">
                          <a:effectLst/>
                        </a:rPr>
                        <a:t>With these potential Outcomes</a:t>
                      </a:r>
                      <a:endParaRPr lang="en-US" sz="1100">
                        <a:effectLst/>
                        <a:latin typeface="Calibri"/>
                        <a:ea typeface="Calibri"/>
                        <a:cs typeface="Times New Roman"/>
                      </a:endParaRPr>
                    </a:p>
                  </a:txBody>
                  <a:tcPr marL="67456" marR="67456" marT="0" marB="0"/>
                </a:tc>
                <a:extLst>
                  <a:ext uri="{0D108BD9-81ED-4DB2-BD59-A6C34878D82A}">
                    <a16:rowId xmlns:a16="http://schemas.microsoft.com/office/drawing/2014/main" val="10000"/>
                  </a:ext>
                </a:extLst>
              </a:tr>
              <a:tr h="3792511">
                <a:tc>
                  <a:txBody>
                    <a:bodyPr/>
                    <a:lstStyle/>
                    <a:p>
                      <a:pPr marL="0" marR="0">
                        <a:lnSpc>
                          <a:spcPct val="115000"/>
                        </a:lnSpc>
                        <a:spcBef>
                          <a:spcPts val="0"/>
                        </a:spcBef>
                        <a:spcAft>
                          <a:spcPts val="0"/>
                        </a:spcAft>
                      </a:pPr>
                      <a:r>
                        <a:rPr lang="en-US" sz="1100">
                          <a:effectLst/>
                        </a:rPr>
                        <a:t>Autonomous Vehicles</a:t>
                      </a:r>
                    </a:p>
                    <a:p>
                      <a:pPr marL="0" marR="0">
                        <a:lnSpc>
                          <a:spcPct val="115000"/>
                        </a:lnSpc>
                        <a:spcBef>
                          <a:spcPts val="0"/>
                        </a:spcBef>
                        <a:spcAft>
                          <a:spcPts val="0"/>
                        </a:spcAft>
                      </a:pPr>
                      <a:r>
                        <a:rPr lang="en-US" sz="1100">
                          <a:effectLst/>
                        </a:rPr>
                        <a:t>Connected Vehicles</a:t>
                      </a:r>
                    </a:p>
                    <a:p>
                      <a:pPr marL="0" marR="0">
                        <a:lnSpc>
                          <a:spcPct val="115000"/>
                        </a:lnSpc>
                        <a:spcBef>
                          <a:spcPts val="0"/>
                        </a:spcBef>
                        <a:spcAft>
                          <a:spcPts val="0"/>
                        </a:spcAft>
                      </a:pPr>
                      <a:r>
                        <a:rPr lang="en-US" sz="1100">
                          <a:effectLst/>
                        </a:rPr>
                        <a:t>Mobile Workplace</a:t>
                      </a:r>
                    </a:p>
                    <a:p>
                      <a:pPr marL="0" marR="0">
                        <a:lnSpc>
                          <a:spcPct val="115000"/>
                        </a:lnSpc>
                        <a:spcBef>
                          <a:spcPts val="0"/>
                        </a:spcBef>
                        <a:spcAft>
                          <a:spcPts val="0"/>
                        </a:spcAft>
                      </a:pPr>
                      <a:r>
                        <a:rPr lang="en-US" sz="1100">
                          <a:effectLst/>
                        </a:rPr>
                        <a:t>Mobile Social Activity</a:t>
                      </a:r>
                    </a:p>
                    <a:p>
                      <a:pPr marL="0" marR="0">
                        <a:lnSpc>
                          <a:spcPct val="115000"/>
                        </a:lnSpc>
                        <a:spcBef>
                          <a:spcPts val="0"/>
                        </a:spcBef>
                        <a:spcAft>
                          <a:spcPts val="0"/>
                        </a:spcAft>
                      </a:pPr>
                      <a:r>
                        <a:rPr lang="en-US" sz="1100">
                          <a:effectLst/>
                        </a:rPr>
                        <a:t>Mobile Shopping</a:t>
                      </a:r>
                    </a:p>
                    <a:p>
                      <a:pPr marL="0" marR="0">
                        <a:lnSpc>
                          <a:spcPct val="115000"/>
                        </a:lnSpc>
                        <a:spcBef>
                          <a:spcPts val="0"/>
                        </a:spcBef>
                        <a:spcAft>
                          <a:spcPts val="0"/>
                        </a:spcAft>
                      </a:pPr>
                      <a:r>
                        <a:rPr lang="en-US" sz="1100">
                          <a:effectLst/>
                        </a:rPr>
                        <a:t>Shared Cars</a:t>
                      </a:r>
                    </a:p>
                    <a:p>
                      <a:pPr marL="0" marR="0">
                        <a:lnSpc>
                          <a:spcPct val="115000"/>
                        </a:lnSpc>
                        <a:spcBef>
                          <a:spcPts val="0"/>
                        </a:spcBef>
                        <a:spcAft>
                          <a:spcPts val="0"/>
                        </a:spcAft>
                      </a:pPr>
                      <a:r>
                        <a:rPr lang="en-US" sz="1100">
                          <a:effectLst/>
                        </a:rPr>
                        <a:t>Shared Rides</a:t>
                      </a:r>
                    </a:p>
                    <a:p>
                      <a:pPr marL="0" marR="0">
                        <a:lnSpc>
                          <a:spcPct val="115000"/>
                        </a:lnSpc>
                        <a:spcBef>
                          <a:spcPts val="0"/>
                        </a:spcBef>
                        <a:spcAft>
                          <a:spcPts val="0"/>
                        </a:spcAft>
                      </a:pPr>
                      <a:r>
                        <a:rPr lang="en-US" sz="1100">
                          <a:effectLst/>
                        </a:rPr>
                        <a:t>Shared Bikes</a:t>
                      </a:r>
                    </a:p>
                    <a:p>
                      <a:pPr marL="0" marR="0">
                        <a:lnSpc>
                          <a:spcPct val="115000"/>
                        </a:lnSpc>
                        <a:spcBef>
                          <a:spcPts val="0"/>
                        </a:spcBef>
                        <a:spcAft>
                          <a:spcPts val="0"/>
                        </a:spcAft>
                      </a:pPr>
                      <a:r>
                        <a:rPr lang="en-US" sz="1100">
                          <a:effectLst/>
                        </a:rPr>
                        <a:t>Shared Desks/Offices</a:t>
                      </a:r>
                    </a:p>
                    <a:p>
                      <a:pPr marL="0" marR="0">
                        <a:lnSpc>
                          <a:spcPct val="115000"/>
                        </a:lnSpc>
                        <a:spcBef>
                          <a:spcPts val="0"/>
                        </a:spcBef>
                        <a:spcAft>
                          <a:spcPts val="0"/>
                        </a:spcAft>
                      </a:pPr>
                      <a:r>
                        <a:rPr lang="en-US" sz="1100">
                          <a:effectLst/>
                        </a:rPr>
                        <a:t>Automated Home/Office Delivery</a:t>
                      </a:r>
                    </a:p>
                    <a:p>
                      <a:pPr marL="0" marR="0">
                        <a:lnSpc>
                          <a:spcPct val="115000"/>
                        </a:lnSpc>
                        <a:spcBef>
                          <a:spcPts val="0"/>
                        </a:spcBef>
                        <a:spcAft>
                          <a:spcPts val="0"/>
                        </a:spcAft>
                      </a:pPr>
                      <a:r>
                        <a:rPr lang="en-US" sz="1100">
                          <a:effectLst/>
                        </a:rPr>
                        <a:t>Automated Freight Planning</a:t>
                      </a:r>
                    </a:p>
                    <a:p>
                      <a:pPr marL="0" marR="0">
                        <a:lnSpc>
                          <a:spcPct val="115000"/>
                        </a:lnSpc>
                        <a:spcBef>
                          <a:spcPts val="0"/>
                        </a:spcBef>
                        <a:spcAft>
                          <a:spcPts val="0"/>
                        </a:spcAft>
                      </a:pPr>
                      <a:r>
                        <a:rPr lang="en-US" sz="1100">
                          <a:effectLst/>
                        </a:rPr>
                        <a:t>Autonomous/Connected Trucks</a:t>
                      </a:r>
                    </a:p>
                    <a:p>
                      <a:pPr marL="0" marR="0">
                        <a:lnSpc>
                          <a:spcPct val="115000"/>
                        </a:lnSpc>
                        <a:spcBef>
                          <a:spcPts val="0"/>
                        </a:spcBef>
                        <a:spcAft>
                          <a:spcPts val="0"/>
                        </a:spcAft>
                      </a:pPr>
                      <a:r>
                        <a:rPr lang="en-US" sz="1100">
                          <a:effectLst/>
                        </a:rPr>
                        <a:t>Automated Container Transport</a:t>
                      </a:r>
                    </a:p>
                    <a:p>
                      <a:pPr marL="0" marR="0">
                        <a:lnSpc>
                          <a:spcPct val="115000"/>
                        </a:lnSpc>
                        <a:spcBef>
                          <a:spcPts val="0"/>
                        </a:spcBef>
                        <a:spcAft>
                          <a:spcPts val="0"/>
                        </a:spcAft>
                      </a:pPr>
                      <a:r>
                        <a:rPr lang="en-US" sz="1100">
                          <a:effectLst/>
                        </a:rPr>
                        <a:t>Automated Road/Network Pricing</a:t>
                      </a:r>
                    </a:p>
                    <a:p>
                      <a:pPr marL="0" marR="0">
                        <a:lnSpc>
                          <a:spcPct val="115000"/>
                        </a:lnSpc>
                        <a:spcBef>
                          <a:spcPts val="0"/>
                        </a:spcBef>
                        <a:spcAft>
                          <a:spcPts val="0"/>
                        </a:spcAft>
                      </a:pPr>
                      <a:r>
                        <a:rPr lang="en-US" sz="1100">
                          <a:effectLst/>
                        </a:rPr>
                        <a:t>Electrification</a:t>
                      </a:r>
                    </a:p>
                    <a:p>
                      <a:pPr marL="0" marR="0">
                        <a:lnSpc>
                          <a:spcPct val="115000"/>
                        </a:lnSpc>
                        <a:spcBef>
                          <a:spcPts val="0"/>
                        </a:spcBef>
                        <a:spcAft>
                          <a:spcPts val="0"/>
                        </a:spcAft>
                      </a:pPr>
                      <a:r>
                        <a:rPr lang="en-US" sz="1100">
                          <a:effectLst/>
                        </a:rPr>
                        <a:t>Alternative Fuels</a:t>
                      </a:r>
                    </a:p>
                    <a:p>
                      <a:pPr marL="0" marR="0">
                        <a:lnSpc>
                          <a:spcPct val="115000"/>
                        </a:lnSpc>
                        <a:spcBef>
                          <a:spcPts val="0"/>
                        </a:spcBef>
                        <a:spcAft>
                          <a:spcPts val="0"/>
                        </a:spcAft>
                      </a:pPr>
                      <a:r>
                        <a:rPr lang="en-US" sz="1100">
                          <a:effectLst/>
                        </a:rPr>
                        <a:t>Transit System Automation</a:t>
                      </a:r>
                    </a:p>
                    <a:p>
                      <a:pPr marL="0" marR="0">
                        <a:lnSpc>
                          <a:spcPct val="115000"/>
                        </a:lnSpc>
                        <a:spcBef>
                          <a:spcPts val="0"/>
                        </a:spcBef>
                        <a:spcAft>
                          <a:spcPts val="0"/>
                        </a:spcAft>
                      </a:pPr>
                      <a:r>
                        <a:rPr lang="en-US" sz="1100">
                          <a:effectLst/>
                        </a:rPr>
                        <a:t>Multimodal Tour/Trip Planning Automation</a:t>
                      </a:r>
                    </a:p>
                    <a:p>
                      <a:pPr marL="0" marR="0">
                        <a:lnSpc>
                          <a:spcPct val="115000"/>
                        </a:lnSpc>
                        <a:spcBef>
                          <a:spcPts val="0"/>
                        </a:spcBef>
                        <a:spcAft>
                          <a:spcPts val="0"/>
                        </a:spcAft>
                      </a:pPr>
                      <a:r>
                        <a:rPr lang="en-US" sz="1100">
                          <a:effectLst/>
                        </a:rPr>
                        <a:t>Automated Parking</a:t>
                      </a:r>
                      <a:endParaRPr lang="en-US" sz="1100">
                        <a:effectLst/>
                        <a:latin typeface="Calibri"/>
                        <a:ea typeface="Calibri"/>
                        <a:cs typeface="Times New Roman"/>
                      </a:endParaRPr>
                    </a:p>
                  </a:txBody>
                  <a:tcPr marL="67456" marR="67456" marT="0" marB="0"/>
                </a:tc>
                <a:tc>
                  <a:txBody>
                    <a:bodyPr/>
                    <a:lstStyle/>
                    <a:p>
                      <a:pPr marL="0" marR="0">
                        <a:lnSpc>
                          <a:spcPct val="115000"/>
                        </a:lnSpc>
                        <a:spcBef>
                          <a:spcPts val="0"/>
                        </a:spcBef>
                        <a:spcAft>
                          <a:spcPts val="0"/>
                        </a:spcAft>
                      </a:pPr>
                      <a:r>
                        <a:rPr lang="en-US" sz="1100" dirty="0">
                          <a:effectLst/>
                        </a:rPr>
                        <a:t>Personal Safety</a:t>
                      </a:r>
                    </a:p>
                    <a:p>
                      <a:pPr marL="0" marR="0">
                        <a:lnSpc>
                          <a:spcPct val="115000"/>
                        </a:lnSpc>
                        <a:spcBef>
                          <a:spcPts val="0"/>
                        </a:spcBef>
                        <a:spcAft>
                          <a:spcPts val="0"/>
                        </a:spcAft>
                      </a:pPr>
                      <a:r>
                        <a:rPr lang="en-US" sz="1100" dirty="0">
                          <a:effectLst/>
                        </a:rPr>
                        <a:t>Non-recurring Congestion</a:t>
                      </a:r>
                    </a:p>
                    <a:p>
                      <a:pPr marL="0" marR="0">
                        <a:lnSpc>
                          <a:spcPct val="115000"/>
                        </a:lnSpc>
                        <a:spcBef>
                          <a:spcPts val="0"/>
                        </a:spcBef>
                        <a:spcAft>
                          <a:spcPts val="0"/>
                        </a:spcAft>
                      </a:pPr>
                      <a:r>
                        <a:rPr lang="en-US" sz="1100" dirty="0">
                          <a:effectLst/>
                        </a:rPr>
                        <a:t>Hazardous/oversize materials transport</a:t>
                      </a:r>
                    </a:p>
                    <a:p>
                      <a:pPr marL="0" marR="0">
                        <a:lnSpc>
                          <a:spcPct val="115000"/>
                        </a:lnSpc>
                        <a:spcBef>
                          <a:spcPts val="0"/>
                        </a:spcBef>
                        <a:spcAft>
                          <a:spcPts val="0"/>
                        </a:spcAft>
                      </a:pPr>
                      <a:r>
                        <a:rPr lang="en-US" sz="1100" dirty="0">
                          <a:effectLst/>
                        </a:rPr>
                        <a:t>Freight Security</a:t>
                      </a:r>
                    </a:p>
                    <a:p>
                      <a:pPr marL="0" marR="0">
                        <a:lnSpc>
                          <a:spcPct val="115000"/>
                        </a:lnSpc>
                        <a:spcBef>
                          <a:spcPts val="0"/>
                        </a:spcBef>
                        <a:spcAft>
                          <a:spcPts val="0"/>
                        </a:spcAft>
                      </a:pPr>
                      <a:r>
                        <a:rPr lang="en-US" sz="1100" dirty="0">
                          <a:effectLst/>
                        </a:rPr>
                        <a:t>Personal Security</a:t>
                      </a:r>
                    </a:p>
                    <a:p>
                      <a:pPr marL="0" marR="0">
                        <a:lnSpc>
                          <a:spcPct val="115000"/>
                        </a:lnSpc>
                        <a:spcBef>
                          <a:spcPts val="0"/>
                        </a:spcBef>
                        <a:spcAft>
                          <a:spcPts val="0"/>
                        </a:spcAft>
                      </a:pPr>
                      <a:r>
                        <a:rPr lang="en-US" sz="1100" dirty="0">
                          <a:effectLst/>
                        </a:rPr>
                        <a:t>Expanded Mobile Population</a:t>
                      </a:r>
                    </a:p>
                    <a:p>
                      <a:pPr marL="0" marR="0">
                        <a:lnSpc>
                          <a:spcPct val="115000"/>
                        </a:lnSpc>
                        <a:spcBef>
                          <a:spcPts val="0"/>
                        </a:spcBef>
                        <a:spcAft>
                          <a:spcPts val="0"/>
                        </a:spcAft>
                      </a:pPr>
                      <a:r>
                        <a:rPr lang="en-US" sz="1100" dirty="0">
                          <a:effectLst/>
                        </a:rPr>
                        <a:t>Dynamic Workplace Choice</a:t>
                      </a:r>
                    </a:p>
                    <a:p>
                      <a:pPr marL="0" marR="0">
                        <a:lnSpc>
                          <a:spcPct val="115000"/>
                        </a:lnSpc>
                        <a:spcBef>
                          <a:spcPts val="0"/>
                        </a:spcBef>
                        <a:spcAft>
                          <a:spcPts val="0"/>
                        </a:spcAft>
                      </a:pPr>
                      <a:r>
                        <a:rPr lang="en-US" sz="1100" dirty="0">
                          <a:effectLst/>
                        </a:rPr>
                        <a:t>Retail Shopping</a:t>
                      </a:r>
                    </a:p>
                    <a:p>
                      <a:pPr marL="0" marR="0">
                        <a:lnSpc>
                          <a:spcPct val="115000"/>
                        </a:lnSpc>
                        <a:spcBef>
                          <a:spcPts val="0"/>
                        </a:spcBef>
                        <a:spcAft>
                          <a:spcPts val="0"/>
                        </a:spcAft>
                      </a:pPr>
                      <a:r>
                        <a:rPr lang="en-US" sz="1100" dirty="0">
                          <a:effectLst/>
                        </a:rPr>
                        <a:t>Commercial Land Use</a:t>
                      </a:r>
                    </a:p>
                    <a:p>
                      <a:pPr marL="0" marR="0">
                        <a:lnSpc>
                          <a:spcPct val="115000"/>
                        </a:lnSpc>
                        <a:spcBef>
                          <a:spcPts val="0"/>
                        </a:spcBef>
                        <a:spcAft>
                          <a:spcPts val="0"/>
                        </a:spcAft>
                      </a:pPr>
                      <a:r>
                        <a:rPr lang="en-US" sz="1100" dirty="0">
                          <a:effectLst/>
                        </a:rPr>
                        <a:t>Parking Land Use</a:t>
                      </a:r>
                    </a:p>
                    <a:p>
                      <a:pPr marL="0" marR="0">
                        <a:lnSpc>
                          <a:spcPct val="115000"/>
                        </a:lnSpc>
                        <a:spcBef>
                          <a:spcPts val="0"/>
                        </a:spcBef>
                        <a:spcAft>
                          <a:spcPts val="0"/>
                        </a:spcAft>
                      </a:pPr>
                      <a:r>
                        <a:rPr lang="en-US" sz="1100" dirty="0">
                          <a:effectLst/>
                        </a:rPr>
                        <a:t>Residential Location Choice</a:t>
                      </a:r>
                    </a:p>
                    <a:p>
                      <a:pPr marL="0" marR="0">
                        <a:lnSpc>
                          <a:spcPct val="115000"/>
                        </a:lnSpc>
                        <a:spcBef>
                          <a:spcPts val="0"/>
                        </a:spcBef>
                        <a:spcAft>
                          <a:spcPts val="0"/>
                        </a:spcAft>
                      </a:pPr>
                      <a:r>
                        <a:rPr lang="en-US" sz="1100" dirty="0">
                          <a:effectLst/>
                        </a:rPr>
                        <a:t>Automated Vehicle Regulation</a:t>
                      </a:r>
                    </a:p>
                    <a:p>
                      <a:pPr marL="0" marR="0">
                        <a:lnSpc>
                          <a:spcPct val="115000"/>
                        </a:lnSpc>
                        <a:spcBef>
                          <a:spcPts val="0"/>
                        </a:spcBef>
                        <a:spcAft>
                          <a:spcPts val="0"/>
                        </a:spcAft>
                      </a:pPr>
                      <a:r>
                        <a:rPr lang="en-US" sz="1100" dirty="0">
                          <a:effectLst/>
                        </a:rPr>
                        <a:t>Vehicle Ownership</a:t>
                      </a:r>
                    </a:p>
                    <a:p>
                      <a:pPr marL="0" marR="0">
                        <a:lnSpc>
                          <a:spcPct val="115000"/>
                        </a:lnSpc>
                        <a:spcBef>
                          <a:spcPts val="0"/>
                        </a:spcBef>
                        <a:spcAft>
                          <a:spcPts val="0"/>
                        </a:spcAft>
                      </a:pPr>
                      <a:r>
                        <a:rPr lang="en-US" sz="1100" dirty="0">
                          <a:effectLst/>
                        </a:rPr>
                        <a:t>Crash Liability</a:t>
                      </a:r>
                    </a:p>
                    <a:p>
                      <a:pPr marL="0" marR="0">
                        <a:lnSpc>
                          <a:spcPct val="115000"/>
                        </a:lnSpc>
                        <a:spcBef>
                          <a:spcPts val="0"/>
                        </a:spcBef>
                        <a:spcAft>
                          <a:spcPts val="0"/>
                        </a:spcAft>
                      </a:pPr>
                      <a:r>
                        <a:rPr lang="en-US" sz="1100" dirty="0">
                          <a:effectLst/>
                        </a:rPr>
                        <a:t>Departure Time Choice</a:t>
                      </a:r>
                    </a:p>
                    <a:p>
                      <a:pPr marL="0" marR="0">
                        <a:lnSpc>
                          <a:spcPct val="115000"/>
                        </a:lnSpc>
                        <a:spcBef>
                          <a:spcPts val="0"/>
                        </a:spcBef>
                        <a:spcAft>
                          <a:spcPts val="0"/>
                        </a:spcAft>
                      </a:pPr>
                      <a:r>
                        <a:rPr lang="en-US" sz="1100" dirty="0">
                          <a:effectLst/>
                        </a:rPr>
                        <a:t>Route Speed Choice</a:t>
                      </a:r>
                    </a:p>
                    <a:p>
                      <a:pPr marL="0" marR="0">
                        <a:lnSpc>
                          <a:spcPct val="115000"/>
                        </a:lnSpc>
                        <a:spcBef>
                          <a:spcPts val="0"/>
                        </a:spcBef>
                        <a:spcAft>
                          <a:spcPts val="0"/>
                        </a:spcAft>
                      </a:pPr>
                      <a:r>
                        <a:rPr lang="en-US" sz="1100" dirty="0">
                          <a:effectLst/>
                        </a:rPr>
                        <a:t>Expanded Tech Sector Economy</a:t>
                      </a:r>
                    </a:p>
                    <a:p>
                      <a:pPr marL="0" marR="0">
                        <a:lnSpc>
                          <a:spcPct val="115000"/>
                        </a:lnSpc>
                        <a:spcBef>
                          <a:spcPts val="0"/>
                        </a:spcBef>
                        <a:spcAft>
                          <a:spcPts val="0"/>
                        </a:spcAft>
                      </a:pPr>
                      <a:r>
                        <a:rPr lang="en-US" sz="1100" dirty="0">
                          <a:effectLst/>
                        </a:rPr>
                        <a:t>Fewer On-road Vehicles</a:t>
                      </a:r>
                    </a:p>
                    <a:p>
                      <a:pPr marL="0" marR="0">
                        <a:lnSpc>
                          <a:spcPct val="115000"/>
                        </a:lnSpc>
                        <a:spcBef>
                          <a:spcPts val="0"/>
                        </a:spcBef>
                        <a:spcAft>
                          <a:spcPts val="0"/>
                        </a:spcAft>
                      </a:pPr>
                      <a:r>
                        <a:rPr lang="en-US" sz="1100" dirty="0">
                          <a:effectLst/>
                        </a:rPr>
                        <a:t>Less Vehicle Idle Time</a:t>
                      </a:r>
                    </a:p>
                    <a:p>
                      <a:pPr marL="0" marR="0">
                        <a:lnSpc>
                          <a:spcPct val="115000"/>
                        </a:lnSpc>
                        <a:spcBef>
                          <a:spcPts val="0"/>
                        </a:spcBef>
                        <a:spcAft>
                          <a:spcPts val="0"/>
                        </a:spcAft>
                      </a:pPr>
                      <a:r>
                        <a:rPr lang="en-US" sz="1100" dirty="0">
                          <a:effectLst/>
                        </a:rPr>
                        <a:t>Empty Office Space</a:t>
                      </a:r>
                      <a:endParaRPr lang="en-US" sz="1100" dirty="0">
                        <a:effectLst/>
                        <a:latin typeface="Calibri"/>
                        <a:ea typeface="Calibri"/>
                        <a:cs typeface="Times New Roman"/>
                      </a:endParaRPr>
                    </a:p>
                  </a:txBody>
                  <a:tcPr marL="67456" marR="67456" marT="0" marB="0"/>
                </a:tc>
                <a:tc>
                  <a:txBody>
                    <a:bodyPr/>
                    <a:lstStyle/>
                    <a:p>
                      <a:pPr marL="0" marR="0">
                        <a:lnSpc>
                          <a:spcPct val="115000"/>
                        </a:lnSpc>
                        <a:spcBef>
                          <a:spcPts val="0"/>
                        </a:spcBef>
                        <a:spcAft>
                          <a:spcPts val="0"/>
                        </a:spcAft>
                      </a:pPr>
                      <a:r>
                        <a:rPr lang="en-US" sz="1100" dirty="0">
                          <a:effectLst/>
                        </a:rPr>
                        <a:t>Reduced Congestion</a:t>
                      </a:r>
                    </a:p>
                    <a:p>
                      <a:pPr marL="0" marR="0">
                        <a:lnSpc>
                          <a:spcPct val="115000"/>
                        </a:lnSpc>
                        <a:spcBef>
                          <a:spcPts val="0"/>
                        </a:spcBef>
                        <a:spcAft>
                          <a:spcPts val="0"/>
                        </a:spcAft>
                      </a:pPr>
                      <a:r>
                        <a:rPr lang="en-US" sz="1100" dirty="0">
                          <a:effectLst/>
                        </a:rPr>
                        <a:t>Improved Quality of Life</a:t>
                      </a:r>
                    </a:p>
                    <a:p>
                      <a:pPr marL="0" marR="0">
                        <a:lnSpc>
                          <a:spcPct val="115000"/>
                        </a:lnSpc>
                        <a:spcBef>
                          <a:spcPts val="0"/>
                        </a:spcBef>
                        <a:spcAft>
                          <a:spcPts val="0"/>
                        </a:spcAft>
                      </a:pPr>
                      <a:r>
                        <a:rPr lang="en-US" sz="1100" dirty="0">
                          <a:effectLst/>
                        </a:rPr>
                        <a:t>Improved Public Health</a:t>
                      </a:r>
                    </a:p>
                    <a:p>
                      <a:pPr marL="0" marR="0">
                        <a:lnSpc>
                          <a:spcPct val="115000"/>
                        </a:lnSpc>
                        <a:spcBef>
                          <a:spcPts val="0"/>
                        </a:spcBef>
                        <a:spcAft>
                          <a:spcPts val="0"/>
                        </a:spcAft>
                      </a:pPr>
                      <a:r>
                        <a:rPr lang="en-US" sz="1100" dirty="0">
                          <a:effectLst/>
                        </a:rPr>
                        <a:t>Increased Personal Leisure Time</a:t>
                      </a:r>
                    </a:p>
                    <a:p>
                      <a:pPr marL="0" marR="0">
                        <a:lnSpc>
                          <a:spcPct val="115000"/>
                        </a:lnSpc>
                        <a:spcBef>
                          <a:spcPts val="0"/>
                        </a:spcBef>
                        <a:spcAft>
                          <a:spcPts val="0"/>
                        </a:spcAft>
                      </a:pPr>
                      <a:r>
                        <a:rPr lang="en-US" sz="1100" dirty="0">
                          <a:effectLst/>
                        </a:rPr>
                        <a:t>Lower Cost of Mobility</a:t>
                      </a:r>
                    </a:p>
                    <a:p>
                      <a:pPr marL="0" marR="0">
                        <a:lnSpc>
                          <a:spcPct val="115000"/>
                        </a:lnSpc>
                        <a:spcBef>
                          <a:spcPts val="0"/>
                        </a:spcBef>
                        <a:spcAft>
                          <a:spcPts val="0"/>
                        </a:spcAft>
                      </a:pPr>
                      <a:r>
                        <a:rPr lang="en-US" sz="1100" dirty="0">
                          <a:effectLst/>
                        </a:rPr>
                        <a:t>Increased Access to Services (from Home/Business)</a:t>
                      </a:r>
                    </a:p>
                    <a:p>
                      <a:pPr marL="0" marR="0">
                        <a:lnSpc>
                          <a:spcPct val="115000"/>
                        </a:lnSpc>
                        <a:spcBef>
                          <a:spcPts val="0"/>
                        </a:spcBef>
                        <a:spcAft>
                          <a:spcPts val="0"/>
                        </a:spcAft>
                      </a:pPr>
                      <a:r>
                        <a:rPr lang="en-US" sz="1100" dirty="0">
                          <a:effectLst/>
                        </a:rPr>
                        <a:t>Increase Service Provision (to Home/Business)</a:t>
                      </a:r>
                    </a:p>
                    <a:p>
                      <a:pPr marL="0" marR="0">
                        <a:lnSpc>
                          <a:spcPct val="115000"/>
                        </a:lnSpc>
                        <a:spcBef>
                          <a:spcPts val="0"/>
                        </a:spcBef>
                        <a:spcAft>
                          <a:spcPts val="0"/>
                        </a:spcAft>
                      </a:pPr>
                      <a:r>
                        <a:rPr lang="en-US" sz="1100" dirty="0">
                          <a:effectLst/>
                        </a:rPr>
                        <a:t>Improved Air/Water Quality</a:t>
                      </a:r>
                    </a:p>
                    <a:p>
                      <a:pPr marL="0" marR="0">
                        <a:lnSpc>
                          <a:spcPct val="115000"/>
                        </a:lnSpc>
                        <a:spcBef>
                          <a:spcPts val="0"/>
                        </a:spcBef>
                        <a:spcAft>
                          <a:spcPts val="0"/>
                        </a:spcAft>
                      </a:pPr>
                      <a:r>
                        <a:rPr lang="en-US" sz="1100" dirty="0">
                          <a:effectLst/>
                        </a:rPr>
                        <a:t>Lower Greenhouse Gas Emissions</a:t>
                      </a:r>
                    </a:p>
                    <a:p>
                      <a:pPr marL="0" marR="0">
                        <a:lnSpc>
                          <a:spcPct val="115000"/>
                        </a:lnSpc>
                        <a:spcBef>
                          <a:spcPts val="0"/>
                        </a:spcBef>
                        <a:spcAft>
                          <a:spcPts val="0"/>
                        </a:spcAft>
                      </a:pPr>
                      <a:r>
                        <a:rPr lang="en-US" sz="1100" dirty="0">
                          <a:effectLst/>
                        </a:rPr>
                        <a:t>Improved use of Existing Infrastructure</a:t>
                      </a:r>
                    </a:p>
                    <a:p>
                      <a:pPr marL="0" marR="0">
                        <a:lnSpc>
                          <a:spcPct val="115000"/>
                        </a:lnSpc>
                        <a:spcBef>
                          <a:spcPts val="0"/>
                        </a:spcBef>
                        <a:spcAft>
                          <a:spcPts val="0"/>
                        </a:spcAft>
                      </a:pPr>
                      <a:r>
                        <a:rPr lang="en-US" sz="1100" dirty="0">
                          <a:effectLst/>
                        </a:rPr>
                        <a:t>Lower Public Expense on new Infrastructure</a:t>
                      </a:r>
                    </a:p>
                    <a:p>
                      <a:pPr marL="0" marR="0">
                        <a:lnSpc>
                          <a:spcPct val="115000"/>
                        </a:lnSpc>
                        <a:spcBef>
                          <a:spcPts val="0"/>
                        </a:spcBef>
                        <a:spcAft>
                          <a:spcPts val="0"/>
                        </a:spcAft>
                      </a:pPr>
                      <a:r>
                        <a:rPr lang="en-US" sz="1100" dirty="0">
                          <a:effectLst/>
                        </a:rPr>
                        <a:t>Lower Cost of Goods</a:t>
                      </a:r>
                    </a:p>
                    <a:p>
                      <a:pPr marL="0" marR="0">
                        <a:lnSpc>
                          <a:spcPct val="115000"/>
                        </a:lnSpc>
                        <a:spcBef>
                          <a:spcPts val="0"/>
                        </a:spcBef>
                        <a:spcAft>
                          <a:spcPts val="0"/>
                        </a:spcAft>
                      </a:pPr>
                      <a:r>
                        <a:rPr lang="en-US" sz="1100" dirty="0">
                          <a:effectLst/>
                        </a:rPr>
                        <a:t>Lower Cost of Raw Materials</a:t>
                      </a:r>
                    </a:p>
                    <a:p>
                      <a:pPr marL="0" marR="0">
                        <a:lnSpc>
                          <a:spcPct val="115000"/>
                        </a:lnSpc>
                        <a:spcBef>
                          <a:spcPts val="0"/>
                        </a:spcBef>
                        <a:spcAft>
                          <a:spcPts val="0"/>
                        </a:spcAft>
                      </a:pPr>
                      <a:r>
                        <a:rPr lang="en-US" sz="1100" dirty="0">
                          <a:effectLst/>
                        </a:rPr>
                        <a:t>Route Based Speed Harmonization</a:t>
                      </a:r>
                    </a:p>
                    <a:p>
                      <a:pPr marL="0" marR="0">
                        <a:lnSpc>
                          <a:spcPct val="115000"/>
                        </a:lnSpc>
                        <a:spcBef>
                          <a:spcPts val="0"/>
                        </a:spcBef>
                        <a:spcAft>
                          <a:spcPts val="0"/>
                        </a:spcAft>
                      </a:pPr>
                      <a:r>
                        <a:rPr lang="en-US" sz="1100" dirty="0">
                          <a:effectLst/>
                        </a:rPr>
                        <a:t>Improved Worker Productivity</a:t>
                      </a:r>
                    </a:p>
                    <a:p>
                      <a:pPr marL="0" marR="0">
                        <a:lnSpc>
                          <a:spcPct val="115000"/>
                        </a:lnSpc>
                        <a:spcBef>
                          <a:spcPts val="0"/>
                        </a:spcBef>
                        <a:spcAft>
                          <a:spcPts val="0"/>
                        </a:spcAft>
                      </a:pPr>
                      <a:r>
                        <a:rPr lang="en-US" sz="1100" dirty="0">
                          <a:effectLst/>
                        </a:rPr>
                        <a:t>Reduced Commute Times</a:t>
                      </a:r>
                    </a:p>
                    <a:p>
                      <a:pPr marL="0" marR="0">
                        <a:lnSpc>
                          <a:spcPct val="115000"/>
                        </a:lnSpc>
                        <a:spcBef>
                          <a:spcPts val="0"/>
                        </a:spcBef>
                        <a:spcAft>
                          <a:spcPts val="0"/>
                        </a:spcAft>
                      </a:pPr>
                      <a:r>
                        <a:rPr lang="en-US" sz="1100" dirty="0">
                          <a:effectLst/>
                        </a:rPr>
                        <a:t>Reduced need for New Office Space</a:t>
                      </a:r>
                    </a:p>
                    <a:p>
                      <a:pPr marL="0" marR="0">
                        <a:lnSpc>
                          <a:spcPct val="115000"/>
                        </a:lnSpc>
                        <a:spcBef>
                          <a:spcPts val="0"/>
                        </a:spcBef>
                        <a:spcAft>
                          <a:spcPts val="0"/>
                        </a:spcAft>
                      </a:pPr>
                      <a:r>
                        <a:rPr lang="en-US" sz="1100" dirty="0">
                          <a:effectLst/>
                        </a:rPr>
                        <a:t>Repurposed Land use (parking)</a:t>
                      </a:r>
                    </a:p>
                    <a:p>
                      <a:pPr marL="0" marR="0">
                        <a:lnSpc>
                          <a:spcPct val="115000"/>
                        </a:lnSpc>
                        <a:spcBef>
                          <a:spcPts val="0"/>
                        </a:spcBef>
                        <a:spcAft>
                          <a:spcPts val="0"/>
                        </a:spcAft>
                      </a:pPr>
                      <a:r>
                        <a:rPr lang="en-US" sz="1100" dirty="0">
                          <a:effectLst/>
                        </a:rPr>
                        <a:t>Repurposed Roadway Space</a:t>
                      </a:r>
                      <a:endParaRPr lang="en-US" sz="1100" dirty="0">
                        <a:effectLst/>
                        <a:latin typeface="Calibri"/>
                        <a:ea typeface="Calibri"/>
                        <a:cs typeface="Times New Roman"/>
                      </a:endParaRPr>
                    </a:p>
                  </a:txBody>
                  <a:tcPr marL="67456" marR="67456" marT="0" marB="0">
                    <a:solidFill>
                      <a:schemeClr val="accent5">
                        <a:lumMod val="60000"/>
                        <a:lumOff val="4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6488906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 of Shared Things</a:t>
            </a:r>
            <a:endParaRPr lang="en-US" dirty="0"/>
          </a:p>
        </p:txBody>
      </p:sp>
      <p:sp>
        <p:nvSpPr>
          <p:cNvPr id="3" name="Content Placeholder 2"/>
          <p:cNvSpPr>
            <a:spLocks noGrp="1"/>
          </p:cNvSpPr>
          <p:nvPr>
            <p:ph idx="1"/>
          </p:nvPr>
        </p:nvSpPr>
        <p:spPr>
          <a:xfrm>
            <a:off x="457200" y="1600201"/>
            <a:ext cx="8229600" cy="2133600"/>
          </a:xfrm>
        </p:spPr>
        <p:txBody>
          <a:bodyPr/>
          <a:lstStyle/>
          <a:p>
            <a:pPr marL="0" indent="0">
              <a:buNone/>
            </a:pPr>
            <a:r>
              <a:rPr lang="en-US" dirty="0" smtClean="0"/>
              <a:t>Buses, trains, airplanes, elevators, escalators, taxis, shuttles, grocery stores, offices, streets, restaurants, water, electricity, land, bicycles, sidewalks, movies, tools, donuts…</a:t>
            </a:r>
          </a:p>
        </p:txBody>
      </p:sp>
      <p:pic>
        <p:nvPicPr>
          <p:cNvPr id="2050" name="Picture 2" descr="C:\Users\t-williams\AppData\Local\Microsoft\Windows\Temporary Internet Files\Content.IE5\LQJKBXXL\multicultural_kid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733800"/>
            <a:ext cx="2857500" cy="2638425"/>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5867400" y="3962400"/>
            <a:ext cx="2819400" cy="175260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rgbClr val="FFFF00"/>
                </a:solidFill>
              </a:rPr>
              <a:t>We are a cooperative species…</a:t>
            </a:r>
          </a:p>
        </p:txBody>
      </p:sp>
    </p:spTree>
    <p:extLst>
      <p:ext uri="{BB962C8B-B14F-4D97-AF65-F5344CB8AC3E}">
        <p14:creationId xmlns:p14="http://schemas.microsoft.com/office/powerpoint/2010/main" val="35044177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Terms…</a:t>
            </a:r>
            <a:endParaRPr lang="en-US" dirty="0"/>
          </a:p>
        </p:txBody>
      </p:sp>
      <p:sp>
        <p:nvSpPr>
          <p:cNvPr id="3" name="Content Placeholder 2"/>
          <p:cNvSpPr>
            <a:spLocks noGrp="1"/>
          </p:cNvSpPr>
          <p:nvPr>
            <p:ph idx="1"/>
          </p:nvPr>
        </p:nvSpPr>
        <p:spPr/>
        <p:txBody>
          <a:bodyPr/>
          <a:lstStyle/>
          <a:p>
            <a:r>
              <a:rPr lang="en-US" dirty="0" smtClean="0"/>
              <a:t>Automated vs. Autonomous</a:t>
            </a:r>
          </a:p>
          <a:p>
            <a:r>
              <a:rPr lang="en-US" dirty="0" smtClean="0"/>
              <a:t>Connected</a:t>
            </a:r>
          </a:p>
          <a:p>
            <a:r>
              <a:rPr lang="en-US" dirty="0" smtClean="0"/>
              <a:t>Shared Autonomous Vehicle (SAV)</a:t>
            </a:r>
          </a:p>
          <a:p>
            <a:r>
              <a:rPr lang="en-US" dirty="0" smtClean="0"/>
              <a:t>Zero Occupant Vehicle (ZOV) – Driverless</a:t>
            </a:r>
          </a:p>
          <a:p>
            <a:r>
              <a:rPr lang="en-US" dirty="0" smtClean="0"/>
              <a:t>Highly Automated Vehicle (HAV)</a:t>
            </a:r>
            <a:endParaRPr lang="en-US" dirty="0"/>
          </a:p>
        </p:txBody>
      </p:sp>
    </p:spTree>
    <p:extLst>
      <p:ext uri="{BB962C8B-B14F-4D97-AF65-F5344CB8AC3E}">
        <p14:creationId xmlns:p14="http://schemas.microsoft.com/office/powerpoint/2010/main" val="29931662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in Cars</a:t>
            </a:r>
            <a:endParaRPr lang="en-US" dirty="0"/>
          </a:p>
        </p:txBody>
      </p:sp>
      <p:sp>
        <p:nvSpPr>
          <p:cNvPr id="3" name="Content Placeholder 2"/>
          <p:cNvSpPr>
            <a:spLocks noGrp="1"/>
          </p:cNvSpPr>
          <p:nvPr>
            <p:ph idx="1"/>
          </p:nvPr>
        </p:nvSpPr>
        <p:spPr/>
        <p:txBody>
          <a:bodyPr/>
          <a:lstStyle/>
          <a:p>
            <a:r>
              <a:rPr lang="en-US" dirty="0" smtClean="0"/>
              <a:t>American Time Use Survey, 2015: 1.13 hours per person spent in travel related to activities during the day</a:t>
            </a:r>
          </a:p>
          <a:p>
            <a:r>
              <a:rPr lang="en-US" dirty="0" smtClean="0"/>
              <a:t>Cars sit 95.3% of the day IDLE in a parking space</a:t>
            </a:r>
          </a:p>
          <a:p>
            <a:r>
              <a:rPr lang="en-US" dirty="0" smtClean="0"/>
              <a:t>412 hours per year in our cars</a:t>
            </a:r>
          </a:p>
          <a:p>
            <a:r>
              <a:rPr lang="en-US" dirty="0" smtClean="0"/>
              <a:t>42 hours “wasted” in congestion</a:t>
            </a:r>
          </a:p>
          <a:p>
            <a:endParaRPr lang="en-US" dirty="0"/>
          </a:p>
        </p:txBody>
      </p:sp>
    </p:spTree>
    <p:extLst>
      <p:ext uri="{BB962C8B-B14F-4D97-AF65-F5344CB8AC3E}">
        <p14:creationId xmlns:p14="http://schemas.microsoft.com/office/powerpoint/2010/main" val="37100495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and Employment</a:t>
            </a:r>
            <a:endParaRPr lang="en-US" dirty="0"/>
          </a:p>
        </p:txBody>
      </p:sp>
      <p:sp>
        <p:nvSpPr>
          <p:cNvPr id="3" name="Content Placeholder 2"/>
          <p:cNvSpPr>
            <a:spLocks noGrp="1"/>
          </p:cNvSpPr>
          <p:nvPr>
            <p:ph idx="1"/>
          </p:nvPr>
        </p:nvSpPr>
        <p:spPr/>
        <p:txBody>
          <a:bodyPr/>
          <a:lstStyle/>
          <a:p>
            <a:r>
              <a:rPr lang="en-US" dirty="0" smtClean="0"/>
              <a:t>Level of employment: AV/CV is perhaps the most impactful of the “coming of the robots”</a:t>
            </a:r>
          </a:p>
          <a:p>
            <a:r>
              <a:rPr lang="en-US" dirty="0" smtClean="0"/>
              <a:t>Taxi, TNC drivers</a:t>
            </a:r>
          </a:p>
          <a:p>
            <a:r>
              <a:rPr lang="en-US" dirty="0" smtClean="0"/>
              <a:t>Truck drivers</a:t>
            </a:r>
          </a:p>
          <a:p>
            <a:r>
              <a:rPr lang="en-US" dirty="0" smtClean="0"/>
              <a:t>Delivery</a:t>
            </a:r>
          </a:p>
          <a:p>
            <a:r>
              <a:rPr lang="en-US" dirty="0" smtClean="0"/>
              <a:t>History shows – always a replacement</a:t>
            </a:r>
          </a:p>
          <a:p>
            <a:pPr lvl="1"/>
            <a:r>
              <a:rPr lang="en-US" dirty="0" smtClean="0"/>
              <a:t>Automated systems managers?</a:t>
            </a:r>
          </a:p>
          <a:p>
            <a:pPr lvl="1"/>
            <a:r>
              <a:rPr lang="en-US" dirty="0" smtClean="0"/>
              <a:t>But, who gets left behind?</a:t>
            </a:r>
            <a:endParaRPr lang="en-US" dirty="0"/>
          </a:p>
        </p:txBody>
      </p:sp>
    </p:spTree>
    <p:extLst>
      <p:ext uri="{BB962C8B-B14F-4D97-AF65-F5344CB8AC3E}">
        <p14:creationId xmlns:p14="http://schemas.microsoft.com/office/powerpoint/2010/main" val="38234100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and Employment</a:t>
            </a:r>
            <a:endParaRPr lang="en-US" dirty="0"/>
          </a:p>
        </p:txBody>
      </p:sp>
      <p:sp>
        <p:nvSpPr>
          <p:cNvPr id="3" name="Content Placeholder 2"/>
          <p:cNvSpPr>
            <a:spLocks noGrp="1"/>
          </p:cNvSpPr>
          <p:nvPr>
            <p:ph idx="1"/>
          </p:nvPr>
        </p:nvSpPr>
        <p:spPr/>
        <p:txBody>
          <a:bodyPr/>
          <a:lstStyle/>
          <a:p>
            <a:r>
              <a:rPr lang="en-US" dirty="0" smtClean="0"/>
              <a:t>Work patterns</a:t>
            </a:r>
          </a:p>
          <a:p>
            <a:pPr lvl="1"/>
            <a:r>
              <a:rPr lang="en-US" dirty="0" smtClean="0"/>
              <a:t>8 to 5, “commuting” home to work goes away?</a:t>
            </a:r>
          </a:p>
          <a:p>
            <a:r>
              <a:rPr lang="en-US" dirty="0" smtClean="0"/>
              <a:t>Lowering disutility of travel – removing the driving task</a:t>
            </a:r>
          </a:p>
          <a:p>
            <a:r>
              <a:rPr lang="en-US" dirty="0" smtClean="0"/>
              <a:t>Will it matter </a:t>
            </a:r>
            <a:r>
              <a:rPr lang="en-US" u="sng" dirty="0" smtClean="0"/>
              <a:t>where or when</a:t>
            </a:r>
            <a:r>
              <a:rPr lang="en-US" dirty="0" smtClean="0"/>
              <a:t> work is done?</a:t>
            </a:r>
          </a:p>
          <a:p>
            <a:pPr lvl="1"/>
            <a:r>
              <a:rPr lang="en-US" dirty="0" smtClean="0"/>
              <a:t>Dynamic Workplace becomes prevalent?</a:t>
            </a:r>
          </a:p>
        </p:txBody>
      </p:sp>
    </p:spTree>
    <p:extLst>
      <p:ext uri="{BB962C8B-B14F-4D97-AF65-F5344CB8AC3E}">
        <p14:creationId xmlns:p14="http://schemas.microsoft.com/office/powerpoint/2010/main" val="33810049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Trip and Delivery Patterns</a:t>
            </a:r>
            <a:endParaRPr lang="en-US" dirty="0"/>
          </a:p>
        </p:txBody>
      </p:sp>
      <p:sp>
        <p:nvSpPr>
          <p:cNvPr id="3" name="Content Placeholder 2"/>
          <p:cNvSpPr>
            <a:spLocks noGrp="1"/>
          </p:cNvSpPr>
          <p:nvPr>
            <p:ph idx="1"/>
          </p:nvPr>
        </p:nvSpPr>
        <p:spPr/>
        <p:txBody>
          <a:bodyPr>
            <a:normAutofit lnSpcReduction="10000"/>
          </a:bodyPr>
          <a:lstStyle/>
          <a:p>
            <a:r>
              <a:rPr lang="en-US" dirty="0" smtClean="0"/>
              <a:t>Today, 9.6 Daily Person Trips per Household</a:t>
            </a:r>
          </a:p>
          <a:p>
            <a:r>
              <a:rPr lang="en-US" dirty="0" smtClean="0"/>
              <a:t>15% work, 53% non-work, 32% non-home based</a:t>
            </a:r>
          </a:p>
          <a:p>
            <a:r>
              <a:rPr lang="en-US" dirty="0" smtClean="0"/>
              <a:t>Automation – Delivery Vehicles come to you</a:t>
            </a:r>
          </a:p>
          <a:p>
            <a:pPr lvl="1"/>
            <a:r>
              <a:rPr lang="en-US" dirty="0" smtClean="0"/>
              <a:t>Economics of drivers vs. technology vs. brick &amp; mortar stores</a:t>
            </a:r>
          </a:p>
          <a:p>
            <a:r>
              <a:rPr lang="en-US" dirty="0" smtClean="0"/>
              <a:t>2016, Expenditures on Retail Food exceeded Grocery Stores for 1</a:t>
            </a:r>
            <a:r>
              <a:rPr lang="en-US" baseline="30000" dirty="0" smtClean="0"/>
              <a:t>st</a:t>
            </a:r>
            <a:r>
              <a:rPr lang="en-US" dirty="0" smtClean="0"/>
              <a:t> time</a:t>
            </a:r>
          </a:p>
          <a:p>
            <a:pPr lvl="1"/>
            <a:r>
              <a:rPr lang="en-US" dirty="0" smtClean="0"/>
              <a:t>“</a:t>
            </a:r>
            <a:r>
              <a:rPr lang="en-US" dirty="0" err="1" smtClean="0"/>
              <a:t>InstaCart</a:t>
            </a:r>
            <a:r>
              <a:rPr lang="en-US" dirty="0" smtClean="0"/>
              <a:t>” and Prepared Meals are popularizing</a:t>
            </a:r>
          </a:p>
          <a:p>
            <a:pPr lvl="1"/>
            <a:endParaRPr lang="en-US" dirty="0" smtClean="0"/>
          </a:p>
          <a:p>
            <a:endParaRPr lang="en-US" dirty="0"/>
          </a:p>
        </p:txBody>
      </p:sp>
    </p:spTree>
    <p:extLst>
      <p:ext uri="{BB962C8B-B14F-4D97-AF65-F5344CB8AC3E}">
        <p14:creationId xmlns:p14="http://schemas.microsoft.com/office/powerpoint/2010/main" val="6450778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Presentation</a:t>
            </a:r>
            <a:endParaRPr lang="en-US" dirty="0"/>
          </a:p>
        </p:txBody>
      </p:sp>
      <p:sp>
        <p:nvSpPr>
          <p:cNvPr id="3" name="Text Placeholder 2"/>
          <p:cNvSpPr>
            <a:spLocks noGrp="1"/>
          </p:cNvSpPr>
          <p:nvPr>
            <p:ph type="body" sz="quarter" idx="13"/>
          </p:nvPr>
        </p:nvSpPr>
        <p:spPr/>
        <p:txBody>
          <a:bodyPr/>
          <a:lstStyle/>
          <a:p>
            <a:r>
              <a:rPr lang="en-US" dirty="0" smtClean="0"/>
              <a:t>Technology, Adoption and Change</a:t>
            </a:r>
          </a:p>
          <a:p>
            <a:r>
              <a:rPr lang="en-US" dirty="0" smtClean="0"/>
              <a:t>Planning Goals and CAV Impacts</a:t>
            </a:r>
          </a:p>
          <a:p>
            <a:r>
              <a:rPr lang="en-US" dirty="0" smtClean="0"/>
              <a:t>Broad Issues about CAV Data</a:t>
            </a:r>
          </a:p>
          <a:p>
            <a:r>
              <a:rPr lang="en-US" dirty="0" smtClean="0"/>
              <a:t>Scenario Planning</a:t>
            </a:r>
          </a:p>
          <a:p>
            <a:r>
              <a:rPr lang="en-US" dirty="0" smtClean="0"/>
              <a:t>Conceptual Use Cases</a:t>
            </a:r>
          </a:p>
          <a:p>
            <a:endParaRPr lang="en-US" dirty="0" smtClean="0"/>
          </a:p>
          <a:p>
            <a:endParaRPr lang="en-US" dirty="0" smtClean="0"/>
          </a:p>
          <a:p>
            <a:endParaRPr lang="en-US" dirty="0"/>
          </a:p>
        </p:txBody>
      </p:sp>
    </p:spTree>
    <p:extLst>
      <p:ext uri="{BB962C8B-B14F-4D97-AF65-F5344CB8AC3E}">
        <p14:creationId xmlns:p14="http://schemas.microsoft.com/office/powerpoint/2010/main" val="8259466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Fuel</a:t>
            </a:r>
            <a:endParaRPr lang="en-US" dirty="0"/>
          </a:p>
        </p:txBody>
      </p:sp>
      <p:sp>
        <p:nvSpPr>
          <p:cNvPr id="3" name="Content Placeholder 2"/>
          <p:cNvSpPr>
            <a:spLocks noGrp="1"/>
          </p:cNvSpPr>
          <p:nvPr>
            <p:ph idx="1"/>
          </p:nvPr>
        </p:nvSpPr>
        <p:spPr/>
        <p:txBody>
          <a:bodyPr/>
          <a:lstStyle/>
          <a:p>
            <a:r>
              <a:rPr lang="en-US" dirty="0" smtClean="0"/>
              <a:t>The economics of running a Fleet of Shared Autonomous Vehicles (SAVs)</a:t>
            </a:r>
          </a:p>
          <a:p>
            <a:pPr lvl="1"/>
            <a:r>
              <a:rPr lang="en-US" dirty="0" smtClean="0"/>
              <a:t>Leading to Widespread Electrification</a:t>
            </a:r>
          </a:p>
          <a:p>
            <a:r>
              <a:rPr lang="en-US" dirty="0" smtClean="0"/>
              <a:t>Fuel Delivery changes from Rail/Trucking to Wire</a:t>
            </a:r>
          </a:p>
          <a:p>
            <a:pPr lvl="1"/>
            <a:r>
              <a:rPr lang="en-US" dirty="0" smtClean="0"/>
              <a:t>Significant supply chain impacts</a:t>
            </a:r>
          </a:p>
          <a:p>
            <a:r>
              <a:rPr lang="en-US" dirty="0" smtClean="0"/>
              <a:t>Land use for Refueling?</a:t>
            </a:r>
            <a:endParaRPr lang="en-US" dirty="0"/>
          </a:p>
        </p:txBody>
      </p:sp>
    </p:spTree>
    <p:extLst>
      <p:ext uri="{BB962C8B-B14F-4D97-AF65-F5344CB8AC3E}">
        <p14:creationId xmlns:p14="http://schemas.microsoft.com/office/powerpoint/2010/main" val="40503237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Parking and CAV Effects</a:t>
            </a:r>
            <a:endParaRPr lang="en-US" dirty="0"/>
          </a:p>
        </p:txBody>
      </p:sp>
      <p:sp>
        <p:nvSpPr>
          <p:cNvPr id="3" name="Content Placeholder 2"/>
          <p:cNvSpPr>
            <a:spLocks noGrp="1"/>
          </p:cNvSpPr>
          <p:nvPr>
            <p:ph idx="1"/>
          </p:nvPr>
        </p:nvSpPr>
        <p:spPr/>
        <p:txBody>
          <a:bodyPr/>
          <a:lstStyle/>
          <a:p>
            <a:r>
              <a:rPr lang="en-US" dirty="0" smtClean="0"/>
              <a:t>Land space in core of cities: doubled?</a:t>
            </a:r>
          </a:p>
          <a:p>
            <a:r>
              <a:rPr lang="en-US" dirty="0" smtClean="0"/>
              <a:t>Could be more dense if built vertically</a:t>
            </a:r>
          </a:p>
          <a:p>
            <a:r>
              <a:rPr lang="en-US" dirty="0" smtClean="0"/>
              <a:t>Could be used for open space</a:t>
            </a:r>
          </a:p>
          <a:p>
            <a:pPr lvl="1"/>
            <a:r>
              <a:rPr lang="en-US" dirty="0" smtClean="0"/>
              <a:t>“Heat Island” effect</a:t>
            </a:r>
          </a:p>
          <a:p>
            <a:r>
              <a:rPr lang="en-US" dirty="0" smtClean="0"/>
              <a:t>If built:</a:t>
            </a:r>
          </a:p>
          <a:p>
            <a:pPr lvl="1"/>
            <a:r>
              <a:rPr lang="en-US" dirty="0" smtClean="0"/>
              <a:t>Re-Orientation of work commuting</a:t>
            </a:r>
          </a:p>
          <a:p>
            <a:pPr lvl="1"/>
            <a:r>
              <a:rPr lang="en-US" dirty="0" smtClean="0"/>
              <a:t>Adjustment to cost of land -&gt; residential location choice</a:t>
            </a:r>
            <a:endParaRPr lang="en-US" dirty="0"/>
          </a:p>
        </p:txBody>
      </p:sp>
    </p:spTree>
    <p:extLst>
      <p:ext uri="{BB962C8B-B14F-4D97-AF65-F5344CB8AC3E}">
        <p14:creationId xmlns:p14="http://schemas.microsoft.com/office/powerpoint/2010/main" val="23016102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Parking Impacts</a:t>
            </a:r>
            <a:endParaRPr lang="en-US" dirty="0"/>
          </a:p>
        </p:txBody>
      </p:sp>
      <p:sp>
        <p:nvSpPr>
          <p:cNvPr id="3" name="Content Placeholder 2"/>
          <p:cNvSpPr>
            <a:spLocks noGrp="1"/>
          </p:cNvSpPr>
          <p:nvPr>
            <p:ph idx="1"/>
          </p:nvPr>
        </p:nvSpPr>
        <p:spPr/>
        <p:txBody>
          <a:bodyPr/>
          <a:lstStyle/>
          <a:p>
            <a:r>
              <a:rPr lang="en-US" dirty="0" smtClean="0"/>
              <a:t>Several Changes, Depending on Auto Ownership Trends</a:t>
            </a:r>
          </a:p>
          <a:p>
            <a:r>
              <a:rPr lang="en-US" dirty="0" smtClean="0"/>
              <a:t>Searching for Parking</a:t>
            </a:r>
            <a:endParaRPr lang="en-US" dirty="0"/>
          </a:p>
          <a:p>
            <a:r>
              <a:rPr lang="en-US" dirty="0" smtClean="0"/>
              <a:t>Revenue Impacts to Cities</a:t>
            </a:r>
          </a:p>
          <a:p>
            <a:r>
              <a:rPr lang="en-US" dirty="0" smtClean="0"/>
              <a:t>Reduced Land needed for Parking (Huge!)</a:t>
            </a:r>
          </a:p>
          <a:p>
            <a:r>
              <a:rPr lang="en-US" dirty="0" smtClean="0"/>
              <a:t>Zero Occupant Vehicles (ZOVs) – added Vehicle Miles of Travel?</a:t>
            </a:r>
          </a:p>
        </p:txBody>
      </p:sp>
    </p:spTree>
    <p:extLst>
      <p:ext uri="{BB962C8B-B14F-4D97-AF65-F5344CB8AC3E}">
        <p14:creationId xmlns:p14="http://schemas.microsoft.com/office/powerpoint/2010/main" val="13353704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Parking: A Land Gobble</a:t>
            </a:r>
            <a:endParaRPr lang="en-US" dirty="0"/>
          </a:p>
        </p:txBody>
      </p:sp>
      <p:sp>
        <p:nvSpPr>
          <p:cNvPr id="3" name="Content Placeholder 2"/>
          <p:cNvSpPr>
            <a:spLocks noGrp="1"/>
          </p:cNvSpPr>
          <p:nvPr>
            <p:ph idx="1"/>
          </p:nvPr>
        </p:nvSpPr>
        <p:spPr/>
        <p:txBody>
          <a:bodyPr/>
          <a:lstStyle/>
          <a:p>
            <a:r>
              <a:rPr lang="en-US" dirty="0" smtClean="0"/>
              <a:t>Studies Show up to 60% of Vehicles in CBD searching for parking</a:t>
            </a:r>
          </a:p>
          <a:p>
            <a:r>
              <a:rPr lang="en-US" dirty="0" smtClean="0"/>
              <a:t>Between 2 and 6 Spaces per Vehicle</a:t>
            </a:r>
          </a:p>
          <a:p>
            <a:r>
              <a:rPr lang="en-US" dirty="0" smtClean="0"/>
              <a:t>Land Required for Parking? 10% - 50%?</a:t>
            </a:r>
          </a:p>
          <a:p>
            <a:r>
              <a:rPr lang="en-US" dirty="0" smtClean="0"/>
              <a:t>Much Variability in Data and Research Study Results</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1800" y="4419600"/>
            <a:ext cx="2730500" cy="1768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97616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Residential Location Choice?</a:t>
            </a:r>
            <a:endParaRPr lang="en-US" dirty="0"/>
          </a:p>
        </p:txBody>
      </p:sp>
      <p:sp>
        <p:nvSpPr>
          <p:cNvPr id="3" name="Content Placeholder 2"/>
          <p:cNvSpPr>
            <a:spLocks noGrp="1"/>
          </p:cNvSpPr>
          <p:nvPr>
            <p:ph idx="1"/>
          </p:nvPr>
        </p:nvSpPr>
        <p:spPr/>
        <p:txBody>
          <a:bodyPr/>
          <a:lstStyle/>
          <a:p>
            <a:r>
              <a:rPr lang="en-US" dirty="0" smtClean="0"/>
              <a:t>As disutility to travel declines…</a:t>
            </a:r>
          </a:p>
          <a:p>
            <a:pPr lvl="1"/>
            <a:r>
              <a:rPr lang="en-US" dirty="0" smtClean="0"/>
              <a:t>Will we live further out, since the commute is “easier”?</a:t>
            </a:r>
          </a:p>
          <a:p>
            <a:pPr lvl="1"/>
            <a:r>
              <a:rPr lang="en-US" dirty="0" smtClean="0"/>
              <a:t>Will land prices drop, from conversion of parking land uses (increasing inner-city land supply?)</a:t>
            </a:r>
          </a:p>
          <a:p>
            <a:pPr lvl="2"/>
            <a:r>
              <a:rPr lang="en-US" dirty="0" smtClean="0"/>
              <a:t>Prompting an already trending urban residential growth </a:t>
            </a:r>
            <a:endParaRPr lang="en-US" dirty="0"/>
          </a:p>
        </p:txBody>
      </p:sp>
    </p:spTree>
    <p:extLst>
      <p:ext uri="{BB962C8B-B14F-4D97-AF65-F5344CB8AC3E}">
        <p14:creationId xmlns:p14="http://schemas.microsoft.com/office/powerpoint/2010/main" val="5809655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Adding to Vehicle Miles of Travel?</a:t>
            </a:r>
            <a:endParaRPr lang="en-US" dirty="0"/>
          </a:p>
        </p:txBody>
      </p:sp>
      <p:sp>
        <p:nvSpPr>
          <p:cNvPr id="3" name="Text Placeholder 2"/>
          <p:cNvSpPr>
            <a:spLocks noGrp="1"/>
          </p:cNvSpPr>
          <p:nvPr>
            <p:ph type="body" sz="quarter" idx="13"/>
          </p:nvPr>
        </p:nvSpPr>
        <p:spPr/>
        <p:txBody>
          <a:bodyPr/>
          <a:lstStyle/>
          <a:p>
            <a:r>
              <a:rPr lang="en-US" dirty="0" smtClean="0"/>
              <a:t>Age 12-16 cohort</a:t>
            </a:r>
          </a:p>
          <a:p>
            <a:r>
              <a:rPr lang="en-US" dirty="0" smtClean="0"/>
              <a:t>Age 75+ cohort</a:t>
            </a:r>
          </a:p>
          <a:p>
            <a:r>
              <a:rPr lang="en-US" dirty="0" smtClean="0"/>
              <a:t>Mobility-limited Persons</a:t>
            </a:r>
          </a:p>
          <a:p>
            <a:r>
              <a:rPr lang="en-US" dirty="0" smtClean="0"/>
              <a:t>Shift from Shared Ride/Transit to SAV</a:t>
            </a:r>
          </a:p>
          <a:p>
            <a:r>
              <a:rPr lang="en-US" dirty="0" smtClean="0"/>
              <a:t> Transportation Equity – will automation bring a leveling of accessibility to healthcare, jobs, goods, food, and services?</a:t>
            </a:r>
            <a:endParaRPr lang="en-US" dirty="0"/>
          </a:p>
        </p:txBody>
      </p:sp>
    </p:spTree>
    <p:extLst>
      <p:ext uri="{BB962C8B-B14F-4D97-AF65-F5344CB8AC3E}">
        <p14:creationId xmlns:p14="http://schemas.microsoft.com/office/powerpoint/2010/main" val="26093585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Perhaps the least discussed issue…</a:t>
            </a:r>
            <a:endParaRPr lang="en-US" dirty="0"/>
          </a:p>
        </p:txBody>
      </p:sp>
      <p:sp>
        <p:nvSpPr>
          <p:cNvPr id="3" name="Content Placeholder 2"/>
          <p:cNvSpPr>
            <a:spLocks noGrp="1"/>
          </p:cNvSpPr>
          <p:nvPr>
            <p:ph idx="1"/>
          </p:nvPr>
        </p:nvSpPr>
        <p:spPr/>
        <p:txBody>
          <a:bodyPr/>
          <a:lstStyle/>
          <a:p>
            <a:r>
              <a:rPr lang="en-US" dirty="0" smtClean="0"/>
              <a:t>CAV brings about a fundamental change: Moving “route plans” and “activity plans” from our heads to a common-access system</a:t>
            </a:r>
          </a:p>
          <a:p>
            <a:r>
              <a:rPr lang="en-US" dirty="0" smtClean="0"/>
              <a:t>The conglomeration of infrastructure, vehicles, and activity needs can be coordinated</a:t>
            </a:r>
          </a:p>
          <a:p>
            <a:r>
              <a:rPr lang="en-US" dirty="0" smtClean="0"/>
              <a:t>…IF we choose to do it…</a:t>
            </a:r>
            <a:endParaRPr lang="en-US" dirty="0"/>
          </a:p>
        </p:txBody>
      </p:sp>
    </p:spTree>
    <p:extLst>
      <p:ext uri="{BB962C8B-B14F-4D97-AF65-F5344CB8AC3E}">
        <p14:creationId xmlns:p14="http://schemas.microsoft.com/office/powerpoint/2010/main" val="38797035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p:cNvSpPr txBox="1">
            <a:spLocks noChangeArrowheads="1"/>
          </p:cNvSpPr>
          <p:nvPr/>
        </p:nvSpPr>
        <p:spPr>
          <a:xfrm>
            <a:off x="228600" y="1295400"/>
            <a:ext cx="8686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b="0" kern="1200">
                <a:solidFill>
                  <a:schemeClr val="bg1"/>
                </a:solidFill>
                <a:latin typeface="HelvLight" pitchFamily="2" charset="0"/>
                <a:ea typeface="+mj-ea"/>
                <a:cs typeface="Arial" pitchFamily="34" charset="0"/>
              </a:defRPr>
            </a:lvl1pPr>
          </a:lstStyle>
          <a:p>
            <a:r>
              <a:rPr lang="en-US" sz="4400" dirty="0" smtClean="0"/>
              <a:t>METROPIA – Incentive based App</a:t>
            </a:r>
            <a:endParaRPr lang="en-US" sz="4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33600"/>
            <a:ext cx="9144000" cy="3533117"/>
          </a:xfrm>
          <a:prstGeom prst="rect">
            <a:avLst/>
          </a:prstGeom>
        </p:spPr>
      </p:pic>
      <p:sp>
        <p:nvSpPr>
          <p:cNvPr id="4" name="TextBox 3"/>
          <p:cNvSpPr txBox="1"/>
          <p:nvPr/>
        </p:nvSpPr>
        <p:spPr>
          <a:xfrm>
            <a:off x="3352800" y="5758934"/>
            <a:ext cx="2389437" cy="369332"/>
          </a:xfrm>
          <a:prstGeom prst="rect">
            <a:avLst/>
          </a:prstGeom>
          <a:noFill/>
        </p:spPr>
        <p:txBody>
          <a:bodyPr wrap="none" rtlCol="0">
            <a:spAutoFit/>
          </a:bodyPr>
          <a:lstStyle/>
          <a:p>
            <a:r>
              <a:rPr lang="en-US" dirty="0" smtClean="0">
                <a:solidFill>
                  <a:schemeClr val="bg1"/>
                </a:solidFill>
              </a:rPr>
              <a:t>Ye-Tian@metropia.com</a:t>
            </a:r>
            <a:endParaRPr lang="en-US" dirty="0">
              <a:solidFill>
                <a:schemeClr val="bg1"/>
              </a:solidFill>
            </a:endParaRPr>
          </a:p>
        </p:txBody>
      </p:sp>
      <p:sp>
        <p:nvSpPr>
          <p:cNvPr id="8" name="Title 1"/>
          <p:cNvSpPr txBox="1">
            <a:spLocks/>
          </p:cNvSpPr>
          <p:nvPr/>
        </p:nvSpPr>
        <p:spPr>
          <a:xfrm>
            <a:off x="457200" y="274638"/>
            <a:ext cx="8229600" cy="1143000"/>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en-US" dirty="0" smtClean="0"/>
              <a:t>CAV Route Plans - &gt; Coordinated Arrivals</a:t>
            </a:r>
            <a:endParaRPr lang="en-US" dirty="0"/>
          </a:p>
        </p:txBody>
      </p:sp>
      <p:sp>
        <p:nvSpPr>
          <p:cNvPr id="9" name="Title 1"/>
          <p:cNvSpPr txBox="1">
            <a:spLocks/>
          </p:cNvSpPr>
          <p:nvPr/>
        </p:nvSpPr>
        <p:spPr>
          <a:xfrm>
            <a:off x="674914" y="3505200"/>
            <a:ext cx="8229600" cy="1143000"/>
          </a:xfrm>
          <a:prstGeom prst="rect">
            <a:avLst/>
          </a:prstGeom>
        </p:spPr>
        <p:style>
          <a:lnRef idx="1">
            <a:schemeClr val="accent1"/>
          </a:lnRef>
          <a:fillRef idx="2">
            <a:schemeClr val="accent1"/>
          </a:fillRef>
          <a:effectRef idx="1">
            <a:schemeClr val="accent1"/>
          </a:effectRef>
          <a:fontRef idx="minor">
            <a:schemeClr val="dk1"/>
          </a:fontRef>
        </p:style>
        <p:txBody>
          <a:bodyPr>
            <a:normAutofit fontScale="90000" lnSpcReduction="20000"/>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en-US" dirty="0" smtClean="0">
                <a:solidFill>
                  <a:schemeClr val="tx1"/>
                </a:solidFill>
              </a:rPr>
              <a:t>Can we solve congestion through automated-coordinated travel?</a:t>
            </a:r>
            <a:endParaRPr lang="en-US" dirty="0">
              <a:solidFill>
                <a:schemeClr val="tx1"/>
              </a:solidFill>
            </a:endParaRPr>
          </a:p>
        </p:txBody>
      </p:sp>
    </p:spTree>
    <p:extLst>
      <p:ext uri="{BB962C8B-B14F-4D97-AF65-F5344CB8AC3E}">
        <p14:creationId xmlns:p14="http://schemas.microsoft.com/office/powerpoint/2010/main" val="2338938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b="1" i="1" dirty="0" smtClean="0"/>
              <a:t>Making decisions based on past certainty when faced with knowledge of an uncertain future is </a:t>
            </a:r>
            <a:r>
              <a:rPr lang="en-US" b="1" i="1" u="sng" dirty="0" smtClean="0"/>
              <a:t>folly</a:t>
            </a:r>
            <a:r>
              <a:rPr lang="en-US" b="1" i="1" dirty="0" smtClean="0"/>
              <a:t>.</a:t>
            </a:r>
            <a:endParaRPr lang="en-US" b="1" i="1" dirty="0"/>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20487707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3"/>
          </p:nvPr>
        </p:nvSpPr>
        <p:spPr/>
        <p:txBody>
          <a:bodyPr/>
          <a:lstStyle/>
          <a:p>
            <a:pPr marL="0" indent="0">
              <a:buNone/>
            </a:pPr>
            <a:r>
              <a:rPr lang="en-US" dirty="0" smtClean="0"/>
              <a:t>Contact</a:t>
            </a:r>
          </a:p>
          <a:p>
            <a:pPr marL="0" indent="0">
              <a:buNone/>
            </a:pPr>
            <a:endParaRPr lang="en-US" dirty="0"/>
          </a:p>
          <a:p>
            <a:pPr marL="0" indent="0">
              <a:buNone/>
            </a:pPr>
            <a:r>
              <a:rPr lang="en-US" dirty="0" smtClean="0"/>
              <a:t>Tom Williams</a:t>
            </a:r>
          </a:p>
          <a:p>
            <a:pPr marL="0" indent="0">
              <a:buNone/>
            </a:pPr>
            <a:r>
              <a:rPr lang="en-US" dirty="0" smtClean="0"/>
              <a:t>Research Scientist, TTI-Austin</a:t>
            </a:r>
          </a:p>
          <a:p>
            <a:pPr marL="0" indent="0">
              <a:buNone/>
            </a:pPr>
            <a:r>
              <a:rPr lang="en-US" dirty="0" smtClean="0"/>
              <a:t>512-407-1124</a:t>
            </a:r>
          </a:p>
          <a:p>
            <a:pPr marL="0" indent="0">
              <a:buNone/>
            </a:pPr>
            <a:r>
              <a:rPr lang="en-US" dirty="0" smtClean="0"/>
              <a:t>t-williams@tti.tamu.edu</a:t>
            </a:r>
            <a:endParaRPr lang="en-US" dirty="0"/>
          </a:p>
        </p:txBody>
      </p:sp>
    </p:spTree>
    <p:extLst>
      <p:ext uri="{BB962C8B-B14F-4D97-AF65-F5344CB8AC3E}">
        <p14:creationId xmlns:p14="http://schemas.microsoft.com/office/powerpoint/2010/main" val="5969827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0" y="672629"/>
            <a:ext cx="4572000" cy="5078313"/>
          </a:xfrm>
          <a:prstGeom prst="rect">
            <a:avLst/>
          </a:prstGeom>
        </p:spPr>
        <p:style>
          <a:lnRef idx="3">
            <a:schemeClr val="lt1"/>
          </a:lnRef>
          <a:fillRef idx="1">
            <a:schemeClr val="accent4"/>
          </a:fillRef>
          <a:effectRef idx="1">
            <a:schemeClr val="accent4"/>
          </a:effectRef>
          <a:fontRef idx="minor">
            <a:schemeClr val="lt1"/>
          </a:fontRef>
        </p:style>
        <p:txBody>
          <a:bodyPr>
            <a:spAutoFit/>
          </a:bodyPr>
          <a:lstStyle/>
          <a:p>
            <a:r>
              <a:rPr lang="en-US" dirty="0"/>
              <a:t>There seems little question that vehicle automation is technologically feasible; however, a tremendous amount of effort in both research and development will be required before a satisfactory automatic system is in operation. This effort must involve not only vehicle-control studies, but also an intensive investigation of the present driver-vehicle complex, since the knowledge gained will be necessary for the proper specification and introduction of the control system components. Further, the need exists for intensive overall system studies so that optimum strategies can be chosen for headway spacing control, merging and lane changing, and the interfacing of automated highways with other modes of future transportation.</a:t>
            </a:r>
          </a:p>
        </p:txBody>
      </p:sp>
      <p:sp>
        <p:nvSpPr>
          <p:cNvPr id="5" name="Rectangle 4"/>
          <p:cNvSpPr/>
          <p:nvPr/>
        </p:nvSpPr>
        <p:spPr>
          <a:xfrm>
            <a:off x="2304861" y="533400"/>
            <a:ext cx="4572000" cy="1569660"/>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r>
              <a:rPr lang="en-US" sz="2400" dirty="0"/>
              <a:t>July 1969, </a:t>
            </a:r>
            <a:r>
              <a:rPr lang="en-US" sz="2400" i="1" dirty="0"/>
              <a:t>IEEE Spectrum</a:t>
            </a:r>
            <a:r>
              <a:rPr lang="en-US" sz="2400" dirty="0"/>
              <a:t> </a:t>
            </a:r>
            <a:endParaRPr lang="en-US" sz="2400" dirty="0" smtClean="0"/>
          </a:p>
          <a:p>
            <a:r>
              <a:rPr lang="en-US" sz="2400" dirty="0" smtClean="0">
                <a:hlinkClick r:id="rId2"/>
              </a:rPr>
              <a:t>The </a:t>
            </a:r>
            <a:r>
              <a:rPr lang="en-US" sz="2400" dirty="0">
                <a:hlinkClick r:id="rId2"/>
              </a:rPr>
              <a:t>Electronic Highway</a:t>
            </a:r>
            <a:r>
              <a:rPr lang="en-US" sz="2400" dirty="0"/>
              <a:t>, by Robert E. Fenton and Karl W. Olson, </a:t>
            </a:r>
            <a:r>
              <a:rPr lang="en-US" sz="2400" dirty="0" smtClean="0"/>
              <a:t>Ohio </a:t>
            </a:r>
            <a:r>
              <a:rPr lang="en-US" sz="2400" dirty="0"/>
              <a:t>State University</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3955" y="2103060"/>
            <a:ext cx="4753811" cy="37582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143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676400"/>
            <a:ext cx="6657975"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2286000"/>
            <a:ext cx="800100" cy="408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394960" y="1618178"/>
            <a:ext cx="1066800" cy="646331"/>
          </a:xfrm>
          <a:prstGeom prst="rect">
            <a:avLst/>
          </a:prstGeom>
          <a:noFill/>
        </p:spPr>
        <p:txBody>
          <a:bodyPr wrap="square" rtlCol="0">
            <a:spAutoFit/>
          </a:bodyPr>
          <a:lstStyle/>
          <a:p>
            <a:r>
              <a:rPr lang="en-US" dirty="0" smtClean="0"/>
              <a:t>Existing Practice</a:t>
            </a:r>
            <a:endParaRPr lang="en-US" dirty="0"/>
          </a:p>
        </p:txBody>
      </p:sp>
      <p:sp>
        <p:nvSpPr>
          <p:cNvPr id="9" name="TextBox 8"/>
          <p:cNvSpPr txBox="1"/>
          <p:nvPr/>
        </p:nvSpPr>
        <p:spPr>
          <a:xfrm>
            <a:off x="2438400" y="3276600"/>
            <a:ext cx="1752600" cy="830997"/>
          </a:xfrm>
          <a:prstGeom prst="rect">
            <a:avLst/>
          </a:prstGeom>
          <a:noFill/>
        </p:spPr>
        <p:txBody>
          <a:bodyPr wrap="square" rtlCol="0">
            <a:spAutoFit/>
          </a:bodyPr>
          <a:lstStyle/>
          <a:p>
            <a:r>
              <a:rPr lang="en-US" sz="2400" b="1" dirty="0" smtClean="0"/>
              <a:t>Potential Impacts?</a:t>
            </a:r>
            <a:endParaRPr lang="en-US" sz="2400" b="1" dirty="0"/>
          </a:p>
        </p:txBody>
      </p:sp>
    </p:spTree>
    <p:extLst>
      <p:ext uri="{BB962C8B-B14F-4D97-AF65-F5344CB8AC3E}">
        <p14:creationId xmlns:p14="http://schemas.microsoft.com/office/powerpoint/2010/main" val="39501653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1900 to Today: What’s Different?</a:t>
            </a:r>
            <a:endParaRPr lang="en-US" dirty="0"/>
          </a:p>
        </p:txBody>
      </p:sp>
      <p:sp>
        <p:nvSpPr>
          <p:cNvPr id="3" name="Text Placeholder 2"/>
          <p:cNvSpPr>
            <a:spLocks noGrp="1"/>
          </p:cNvSpPr>
          <p:nvPr>
            <p:ph type="body" sz="quarter" idx="13"/>
          </p:nvPr>
        </p:nvSpPr>
        <p:spPr/>
        <p:txBody>
          <a:bodyPr>
            <a:normAutofit lnSpcReduction="10000"/>
          </a:bodyPr>
          <a:lstStyle/>
          <a:p>
            <a:pPr marL="0" indent="0" algn="ctr">
              <a:buNone/>
            </a:pPr>
            <a:r>
              <a:rPr lang="en-US" sz="2800" u="sng" dirty="0" smtClean="0"/>
              <a:t>Horses </a:t>
            </a:r>
            <a:r>
              <a:rPr lang="en-US" sz="2800" u="sng" dirty="0" smtClean="0">
                <a:sym typeface="Wingdings" panose="05000000000000000000" pitchFamily="2" charset="2"/>
              </a:rPr>
              <a:t>  Automobiles  Autonomous Vehicles</a:t>
            </a:r>
            <a:endParaRPr lang="en-US" u="sng" dirty="0" smtClean="0"/>
          </a:p>
          <a:p>
            <a:r>
              <a:rPr lang="en-US" dirty="0" smtClean="0"/>
              <a:t>We aren’t starting in the mud: we have massive infrastructure ready for use</a:t>
            </a:r>
          </a:p>
          <a:p>
            <a:r>
              <a:rPr lang="en-US" dirty="0" smtClean="0"/>
              <a:t>We don’t have a vast, unlimited landscape to develop</a:t>
            </a:r>
          </a:p>
          <a:p>
            <a:r>
              <a:rPr lang="en-US" dirty="0" smtClean="0"/>
              <a:t>We have the overriding factor of sustainability and climate change</a:t>
            </a:r>
          </a:p>
          <a:p>
            <a:r>
              <a:rPr lang="en-US" dirty="0" smtClean="0"/>
              <a:t>Horses lost jobs; now, people will lose jobs</a:t>
            </a:r>
          </a:p>
          <a:p>
            <a:endParaRPr lang="en-US" dirty="0"/>
          </a:p>
        </p:txBody>
      </p:sp>
    </p:spTree>
    <p:extLst>
      <p:ext uri="{BB962C8B-B14F-4D97-AF65-F5344CB8AC3E}">
        <p14:creationId xmlns:p14="http://schemas.microsoft.com/office/powerpoint/2010/main" val="18464062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Polling Probable Usage, 2016</a:t>
            </a:r>
            <a:endParaRPr lang="en-US" dirty="0"/>
          </a:p>
        </p:txBody>
      </p:sp>
      <p:sp>
        <p:nvSpPr>
          <p:cNvPr id="3" name="Text Placeholder 2"/>
          <p:cNvSpPr>
            <a:spLocks noGrp="1"/>
          </p:cNvSpPr>
          <p:nvPr>
            <p:ph type="body" sz="quarter" idx="13"/>
          </p:nvPr>
        </p:nvSpPr>
        <p:spPr/>
        <p:txBody>
          <a:bodyPr/>
          <a:lstStyle/>
          <a:p>
            <a:r>
              <a:rPr lang="en-US" dirty="0"/>
              <a:t>Consumer Technology </a:t>
            </a:r>
            <a:r>
              <a:rPr lang="en-US" dirty="0" smtClean="0"/>
              <a:t>Association</a:t>
            </a:r>
            <a:endParaRPr lang="en-US" dirty="0"/>
          </a:p>
          <a:p>
            <a:r>
              <a:rPr lang="en-US" dirty="0"/>
              <a:t>The CTA questioned 2,001 people and found that 70 percent of them were ready to test-drive an autonomous car and almost as many were interested in replacing the car they own, lease or rent with a vehicle that drives itself.</a:t>
            </a:r>
          </a:p>
          <a:p>
            <a:endParaRPr lang="en-US" dirty="0"/>
          </a:p>
        </p:txBody>
      </p:sp>
    </p:spTree>
    <p:extLst>
      <p:ext uri="{BB962C8B-B14F-4D97-AF65-F5344CB8AC3E}">
        <p14:creationId xmlns:p14="http://schemas.microsoft.com/office/powerpoint/2010/main" val="22482365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Intent to Use, 2015-2016</a:t>
            </a:r>
            <a:endParaRPr lang="en-US" dirty="0"/>
          </a:p>
        </p:txBody>
      </p:sp>
      <p:sp>
        <p:nvSpPr>
          <p:cNvPr id="3" name="Text Placeholder 2"/>
          <p:cNvSpPr>
            <a:spLocks noGrp="1"/>
          </p:cNvSpPr>
          <p:nvPr>
            <p:ph type="body" sz="quarter" idx="13"/>
          </p:nvPr>
        </p:nvSpPr>
        <p:spPr>
          <a:xfrm>
            <a:off x="1905000" y="5772416"/>
            <a:ext cx="6705600" cy="609600"/>
          </a:xfrm>
        </p:spPr>
        <p:txBody>
          <a:bodyPr/>
          <a:lstStyle/>
          <a:p>
            <a:pPr marL="0" indent="0">
              <a:buNone/>
            </a:pPr>
            <a:r>
              <a:rPr lang="en-US" dirty="0" err="1" smtClean="0"/>
              <a:t>TxDOT</a:t>
            </a:r>
            <a:r>
              <a:rPr lang="en-US" dirty="0" smtClean="0"/>
              <a:t> 0-6848, 2016</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066800"/>
            <a:ext cx="6692900" cy="4716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74291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Reasons for NOT Intending to Use, 2015-2016</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524000"/>
            <a:ext cx="6844180" cy="435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Placeholder 2"/>
          <p:cNvSpPr txBox="1">
            <a:spLocks/>
          </p:cNvSpPr>
          <p:nvPr/>
        </p:nvSpPr>
        <p:spPr>
          <a:xfrm>
            <a:off x="1905000" y="5772416"/>
            <a:ext cx="67056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mtClean="0"/>
              <a:t>TxDOT 0-6848, 2016</a:t>
            </a:r>
            <a:endParaRPr lang="en-US" dirty="0"/>
          </a:p>
        </p:txBody>
      </p:sp>
    </p:spTree>
    <p:extLst>
      <p:ext uri="{BB962C8B-B14F-4D97-AF65-F5344CB8AC3E}">
        <p14:creationId xmlns:p14="http://schemas.microsoft.com/office/powerpoint/2010/main" val="15589773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idx="1"/>
          </p:nvPr>
        </p:nvSpPr>
        <p:spPr/>
        <p:txBody>
          <a:bodyPr/>
          <a:lstStyle/>
          <a:p>
            <a:r>
              <a:rPr lang="en-US" dirty="0" smtClean="0"/>
              <a:t>What autonomous vehicle has been around for &gt;100 years, is used by millions every day around the world, and has an impeccable safety record?</a:t>
            </a:r>
            <a:endParaRPr lang="en-US" dirty="0"/>
          </a:p>
        </p:txBody>
      </p:sp>
      <p:sp>
        <p:nvSpPr>
          <p:cNvPr id="4" name="Slide Number Placeholder 3"/>
          <p:cNvSpPr>
            <a:spLocks noGrp="1"/>
          </p:cNvSpPr>
          <p:nvPr>
            <p:ph type="sldNum" sz="quarter" idx="12"/>
          </p:nvPr>
        </p:nvSpPr>
        <p:spPr/>
        <p:txBody>
          <a:bodyPr/>
          <a:lstStyle/>
          <a:p>
            <a:fld id="{B0A82157-CBC7-428D-8F73-B16C38E73789}" type="slidenum">
              <a:rPr lang="en-US" smtClean="0"/>
              <a:pPr/>
              <a:t>9</a:t>
            </a:fld>
            <a:endParaRPr lang="en-US" dirty="0"/>
          </a:p>
        </p:txBody>
      </p:sp>
      <p:grpSp>
        <p:nvGrpSpPr>
          <p:cNvPr id="5" name="Group 4"/>
          <p:cNvGrpSpPr/>
          <p:nvPr/>
        </p:nvGrpSpPr>
        <p:grpSpPr>
          <a:xfrm>
            <a:off x="3733800" y="3134882"/>
            <a:ext cx="4687149" cy="2765425"/>
            <a:chOff x="3733800" y="3134882"/>
            <a:chExt cx="4687149" cy="2765425"/>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3134882"/>
              <a:ext cx="1820863" cy="276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3134882"/>
              <a:ext cx="2629749" cy="276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268591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DC72832795194D83090711D7870F82" ma:contentTypeVersion="0" ma:contentTypeDescription="Create a new document." ma:contentTypeScope="" ma:versionID="61f18a64f5663e6f7758984b3c3e779f">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14AAA43-7C14-4A24-8F4B-4085D2C69B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15288AD2-926D-49E1-B193-345CE9A140A3}">
  <ds:schemaRefs>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955476CF-76A1-4878-9C16-E5506DE7A0C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7797</TotalTime>
  <Words>1236</Words>
  <Application>Microsoft Office PowerPoint</Application>
  <PresentationFormat>On-screen Show (4:3)</PresentationFormat>
  <Paragraphs>202</Paragraphs>
  <Slides>29</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HelvLight</vt:lpstr>
      <vt:lpstr>Times New Roman</vt:lpstr>
      <vt:lpstr>Wingdings</vt:lpstr>
      <vt:lpstr>1_Custom Design</vt:lpstr>
      <vt:lpstr>Preparing for the Impacts of Connected and Automated Vehicles:  (non) Driver of Change?</vt:lpstr>
      <vt:lpstr>Today’s Presentation</vt:lpstr>
      <vt:lpstr>PowerPoint Presentation</vt:lpstr>
      <vt:lpstr>PowerPoint Presentation</vt:lpstr>
      <vt:lpstr>1900 to Today: What’s Different?</vt:lpstr>
      <vt:lpstr>Polling Probable Usage, 2016</vt:lpstr>
      <vt:lpstr>Intent to Use, 2015-2016</vt:lpstr>
      <vt:lpstr>Reasons for NOT Intending to Use, 2015-2016</vt:lpstr>
      <vt:lpstr>Question</vt:lpstr>
      <vt:lpstr>AV/CV Technology is Likely to…</vt:lpstr>
      <vt:lpstr>Automated Personal Mobility</vt:lpstr>
      <vt:lpstr>Automated Personal Mobility Environment</vt:lpstr>
      <vt:lpstr>Automated Mobility Environment</vt:lpstr>
      <vt:lpstr>List of Shared Things</vt:lpstr>
      <vt:lpstr>Some Terms…</vt:lpstr>
      <vt:lpstr>Time in Cars</vt:lpstr>
      <vt:lpstr>Work and Employment</vt:lpstr>
      <vt:lpstr>Work and Employment</vt:lpstr>
      <vt:lpstr>Trip and Delivery Patterns</vt:lpstr>
      <vt:lpstr>Fuel</vt:lpstr>
      <vt:lpstr>Parking and CAV Effects</vt:lpstr>
      <vt:lpstr>Parking Impacts</vt:lpstr>
      <vt:lpstr>Parking: A Land Gobble</vt:lpstr>
      <vt:lpstr>Residential Location Choice?</vt:lpstr>
      <vt:lpstr>Adding to Vehicle Miles of Travel?</vt:lpstr>
      <vt:lpstr>Perhaps the least discussed issue…</vt:lpstr>
      <vt:lpstr>PowerPoint Presentation</vt:lpstr>
      <vt:lpstr>PowerPoint Presentation</vt:lpstr>
      <vt:lpstr>PowerPoint Presentation</vt:lpstr>
    </vt:vector>
  </TitlesOfParts>
  <Company>tti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Materials and Pavements</dc:title>
  <dc:creator>s-yates</dc:creator>
  <cp:lastModifiedBy>Beverly Pecotte</cp:lastModifiedBy>
  <cp:revision>138</cp:revision>
  <dcterms:created xsi:type="dcterms:W3CDTF">2011-11-15T15:55:39Z</dcterms:created>
  <dcterms:modified xsi:type="dcterms:W3CDTF">2017-06-07T15:36:05Z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0x010100E1DC72832795194D83090711D7870F82</vt:lpwstr>
  </property>
</Properties>
</file>