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34"/>
  </p:notesMasterIdLst>
  <p:handoutMasterIdLst>
    <p:handoutMasterId r:id="rId35"/>
  </p:handout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5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4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3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5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9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3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9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5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4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6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2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4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F85-5CE8-F94C-BDC4-D4C18638AA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5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475488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8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00AC-E0E9-7749-83D7-8C3CBAA1DFAF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8D45-00DA-A747-B132-BA13CE28C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1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14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algn="ctr"/>
            <a:fld id="{523972C8-722D-45F6-B4D9-99B5D0CE429E}" type="datetimeFigureOut">
              <a:rPr lang="en-US" smtClean="0"/>
              <a:pPr algn="ctr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3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405735"/>
            <a:ext cx="9846276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6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9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507524" y="368611"/>
            <a:ext cx="9846276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711" r:id="rId5"/>
    <p:sldLayoutId id="2147483681" r:id="rId6"/>
    <p:sldLayoutId id="2147483715" r:id="rId7"/>
    <p:sldLayoutId id="2147483699" r:id="rId8"/>
    <p:sldLayoutId id="2147483712" r:id="rId9"/>
    <p:sldLayoutId id="2147483700" r:id="rId10"/>
    <p:sldLayoutId id="2147483679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>
                <a:solidFill>
                  <a:srgbClr val="0070C0"/>
                </a:solidFill>
              </a:rPr>
              <a:pPr/>
              <a:t>6/8/2017</a:t>
            </a:fld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5" r:id="rId5"/>
    <p:sldLayoutId id="2147483713" r:id="rId6"/>
    <p:sldLayoutId id="2147483716" r:id="rId7"/>
    <p:sldLayoutId id="2147483708" r:id="rId8"/>
    <p:sldLayoutId id="2147483714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96731" y="2524689"/>
            <a:ext cx="8823771" cy="1944087"/>
          </a:xfrm>
        </p:spPr>
        <p:txBody>
          <a:bodyPr/>
          <a:lstStyle/>
          <a:p>
            <a:r>
              <a:rPr lang="en-US" sz="5400" dirty="0" smtClean="0"/>
              <a:t>State Services &amp; Supports for Aging in Texas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Texas Demographics Conference</a:t>
            </a:r>
          </a:p>
          <a:p>
            <a:r>
              <a:rPr lang="en-US" sz="2400" dirty="0"/>
              <a:t>May 26, </a:t>
            </a:r>
            <a:r>
              <a:rPr lang="en-US" sz="2400" dirty="0" smtClean="0"/>
              <a:t>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1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Texas Demographics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00254" cy="517615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Highlights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2016, Texas was 2nd most populous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Between 2010 and 2016 Texas ranked first in total population growth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Natural increase accounted for 49% of the growth while net migration accounted for 51%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63% of net migration was domestic; 37% was international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Texas Demographic Center projects the State’s total population could reach 30.5 million in 2020 and 54.4 million in 2050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39916" y="1178172"/>
            <a:ext cx="7120822" cy="5502928"/>
            <a:chOff x="2539847" y="389541"/>
            <a:chExt cx="7833873" cy="60534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847" y="389541"/>
              <a:ext cx="7833873" cy="60534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15035" y="5722020"/>
              <a:ext cx="2712099" cy="44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7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Source:  U.S. Census Bureau.</a:t>
              </a:r>
            </a:p>
            <a:p>
              <a:pPr algn="ctr"/>
              <a:r>
                <a:rPr lang="en-US" sz="667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 prepared by Center for Analytics and Decision Support </a:t>
              </a:r>
            </a:p>
            <a:p>
              <a:pPr algn="ctr"/>
              <a:r>
                <a:rPr lang="en-US" sz="667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</a:t>
              </a:r>
              <a:r>
                <a:rPr lang="en-US" sz="667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667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2017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7525" y="96714"/>
            <a:ext cx="9846276" cy="81564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Population Growth By State, 2010-2016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738475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1632" y="1681843"/>
            <a:ext cx="8493584" cy="449779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Projected Growth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 Million in 2017, representing 18% of total population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7.7 Million in 2030, representing 21% of total population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12.1 Million in 2050, representing 22% of total population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72" y="1482869"/>
            <a:ext cx="7561682" cy="4683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0880" y="6279804"/>
            <a:ext cx="3209731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667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7525" y="114335"/>
            <a:ext cx="984627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Total Texas Population and Population Age 60 or Older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00021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09046" cy="517615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Impact of Baby Boomers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Baby boomers were born between 1946-1964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Boomer population is projected at 5.6 million in 2017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oldest boomer turns 71 and the youngest turns 53 in 2017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Adults ages 75-84 are projected to represent 20% of the age 60 or older population in 2017. This percent is projected to increase to 26% in 2030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percent of people age 60 or older that are age 85 or older is projected to increase from 7% in 2017 to 13% in 2050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073" y="6377348"/>
            <a:ext cx="3541759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33" y="1416852"/>
            <a:ext cx="5343914" cy="48692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Changes in Texas Population by Age and Sex, </a:t>
            </a:r>
            <a:r>
              <a:rPr lang="en-US" b="1" dirty="0" smtClean="0">
                <a:solidFill>
                  <a:schemeClr val="accent5"/>
                </a:solidFill>
              </a:rPr>
              <a:t>2000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2189" y="6377348"/>
            <a:ext cx="3691228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0" y="1520855"/>
            <a:ext cx="5274240" cy="47759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Changes in Texas Population by Age and Sex, </a:t>
            </a:r>
            <a:r>
              <a:rPr lang="en-US" b="1" dirty="0" smtClean="0">
                <a:solidFill>
                  <a:schemeClr val="accent5"/>
                </a:solidFill>
              </a:rPr>
              <a:t>2017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2189" y="6377348"/>
            <a:ext cx="3576928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58" y="1510234"/>
            <a:ext cx="5271700" cy="47866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Changes in Texas Population by Age and Sex, </a:t>
            </a:r>
            <a:r>
              <a:rPr lang="en-US" b="1" dirty="0" smtClean="0">
                <a:solidFill>
                  <a:schemeClr val="accent5"/>
                </a:solidFill>
              </a:rPr>
              <a:t>2030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3060" y="6377348"/>
            <a:ext cx="3585721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41" y="1565028"/>
            <a:ext cx="5196218" cy="47474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Changes in Texas Population by Age and Sex, </a:t>
            </a:r>
            <a:r>
              <a:rPr lang="en-US" b="1" dirty="0" smtClean="0">
                <a:solidFill>
                  <a:schemeClr val="accent5"/>
                </a:solidFill>
              </a:rPr>
              <a:t>2050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975867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Changes in Race/Ethnic Composition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2017, 61% are White Non-Hispanic, compared to 41% for the population as a whole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By 2050, 34% will be White Non-Hispanic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percent that is Hispanic is projected to increase from 24% in 2017 to 43% in 2050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9260" y="5827080"/>
            <a:ext cx="35779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Overview of Health and Human Services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Demographics of Texans age 60 or older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Panel discussion on state services for older adults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0900" y="6294253"/>
            <a:ext cx="4110388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Population Projections 2010-2050. Texas Demographic Center.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04" y="5391850"/>
            <a:ext cx="4207664" cy="8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24" y="1495739"/>
            <a:ext cx="10059655" cy="38467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7525" y="158299"/>
            <a:ext cx="984627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Total Texas Population and Population Age 60 or Older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43983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Disability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prevalence of chronic disease and disability increases with age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2015,  12% of all Texans lived with a disability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the same year, 35% of persons age 60 or older lived with a disability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63" y="1468903"/>
            <a:ext cx="7404893" cy="4821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9223" y="6324611"/>
            <a:ext cx="3567477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cs typeface="Arial" panose="020B0604020202020204" pitchFamily="34" charset="0"/>
              </a:rPr>
              <a:t>Data Source:  2015 American Community Survey. U.S. Census Bureau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cs typeface="Arial" panose="020B0604020202020204" pitchFamily="34" charset="0"/>
              </a:rPr>
              <a:t>May </a:t>
            </a:r>
            <a:r>
              <a:rPr lang="en-US" sz="667" dirty="0" smtClean="0">
                <a:cs typeface="Arial" panose="020B0604020202020204" pitchFamily="34" charset="0"/>
              </a:rPr>
              <a:t>18</a:t>
            </a:r>
            <a:r>
              <a:rPr lang="en-US" sz="667" dirty="0">
                <a:cs typeface="Arial" panose="020B0604020202020204" pitchFamily="34" charset="0"/>
              </a:rPr>
              <a:t>,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Percent Living With a Disability: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Age 60 or Older, By Age Group, 2015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26398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827692" cy="44977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Socioeconomics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Approximately 481,000  (10%) lived below the Federal Poverty Level (FPL) in 2015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Poverty rate for older females was higher than for older males  (32% compared to 26%)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Poverty rate among minorities was higher than among  Non-Hispanic Whites (17% compared to 6%)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Social security was the most frequently cited source of income in 2015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25" y="1568061"/>
            <a:ext cx="10545947" cy="47702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7525" y="123127"/>
            <a:ext cx="984627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Sources of Income Reported by Adults Age 60 or Older, 2015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298" y="5279529"/>
            <a:ext cx="3950625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solidFill>
                  <a:schemeClr val="tx2"/>
                </a:solidFill>
                <a:cs typeface="Arial" panose="020B0604020202020204" pitchFamily="34" charset="0"/>
              </a:rPr>
              <a:t>Data Source:  2015 American Community Survey. U.S. Census Bureau</a:t>
            </a:r>
          </a:p>
          <a:p>
            <a:pPr algn="ctr"/>
            <a:r>
              <a:rPr lang="en-US" sz="667" dirty="0">
                <a:solidFill>
                  <a:schemeClr val="tx2"/>
                </a:solidFill>
                <a:cs typeface="Arial" panose="020B0604020202020204" pitchFamily="34" charset="0"/>
              </a:rPr>
              <a:t>Prepared by Center for Analytics and Decision Support </a:t>
            </a:r>
          </a:p>
          <a:p>
            <a:pPr algn="ctr"/>
            <a:r>
              <a:rPr lang="en-US" sz="667" dirty="0">
                <a:solidFill>
                  <a:schemeClr val="tx2"/>
                </a:solidFill>
                <a:cs typeface="Arial" panose="020B0604020202020204" pitchFamily="34" charset="0"/>
              </a:rPr>
              <a:t>May </a:t>
            </a:r>
            <a:r>
              <a:rPr lang="en-US" sz="667" dirty="0" smtClean="0">
                <a:solidFill>
                  <a:schemeClr val="tx2"/>
                </a:solidFill>
                <a:cs typeface="Arial" panose="020B0604020202020204" pitchFamily="34" charset="0"/>
              </a:rPr>
              <a:t>18</a:t>
            </a:r>
            <a:r>
              <a:rPr lang="en-US" sz="667" dirty="0">
                <a:solidFill>
                  <a:schemeClr val="tx2"/>
                </a:solidFill>
                <a:cs typeface="Arial" panose="020B0604020202020204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3482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6737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44215" cy="51146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Socioeconomics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Approximately 14% were enrolled in Medicaid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Female Medicaid enrollees outnumbered male enrollees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Approximately 22% of those living at home lived alone, the majority of them were female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Approximately 5% of grandparents age 60 or older lived with their grandchildren.  Of these, 40% had primary responsibility for the grandchildren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703306" cy="743000"/>
          </a:xfrm>
        </p:spPr>
        <p:txBody>
          <a:bodyPr/>
          <a:lstStyle/>
          <a:p>
            <a:r>
              <a:rPr lang="en-US" dirty="0" smtClean="0"/>
              <a:t>Population Age 60 or Older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284892" cy="5070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Employment and Old-Age Dependency Ratio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2015, about 29% of persons 60 or older are employed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56% are age 60-64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Old-age dependency ratio measures the number of older adults (those 65 or older) as a share of those of working age (age 15-64)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2017, the projected old-age dependency ratio is 18.4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is projected that in 2050 the old-age dependency ratio will be  27.8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2925" y="664912"/>
            <a:ext cx="9142921" cy="743000"/>
          </a:xfrm>
        </p:spPr>
        <p:txBody>
          <a:bodyPr/>
          <a:lstStyle/>
          <a:p>
            <a:r>
              <a:rPr lang="en-US" dirty="0" smtClean="0"/>
              <a:t>Population Age 60 and Older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915615" cy="48332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Sex Ratio and Life Expectancy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Life expectancy has increased substantially.  A person that reaches age 65 can expect, on average, to live an additional 19 years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 2017, females outnumber males (2.7 million versus 2.3 million)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sex ratio for this population in 2017 is 84.8.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Among those age 75-84, the sex ratio is 77.5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Among persons age 85 or older, the sex ratio is 55.6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2" y="1281641"/>
            <a:ext cx="6977478" cy="539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4884" y="5609433"/>
            <a:ext cx="3010677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Data Source:  2017 Population Projections.  Texas Demographic Center.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Map prepared by Center for Analytics and Decision Support 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667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7525" y="167088"/>
            <a:ext cx="1058189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Total Population Age 60 or Older, </a:t>
            </a:r>
            <a:r>
              <a:rPr lang="en-US" b="1" dirty="0" smtClean="0">
                <a:solidFill>
                  <a:schemeClr val="accent5"/>
                </a:solidFill>
              </a:rPr>
              <a:t>2017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34" y="1274885"/>
            <a:ext cx="7045576" cy="5444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2320" y="5556014"/>
            <a:ext cx="3010677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Data Source:  2017 Population Projections.  Texas Demographic Center.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Map prepared by Center for Analytics and Decision Support </a:t>
            </a:r>
          </a:p>
          <a:p>
            <a:pPr algn="ctr"/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667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667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7525" y="87959"/>
            <a:ext cx="9846276" cy="1325563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Adults Age 60 or Older as Percent of Total County Population, </a:t>
            </a:r>
            <a:r>
              <a:rPr lang="en-US" sz="4400" b="1" dirty="0" smtClean="0">
                <a:solidFill>
                  <a:schemeClr val="accent5"/>
                </a:solidFill>
              </a:rPr>
              <a:t>2017</a:t>
            </a:r>
            <a:endParaRPr lang="en-US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3026" y="5802657"/>
            <a:ext cx="573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https://hhs.texas.gov/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4390" y="5784321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Phone, Call 211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2925" y="708872"/>
            <a:ext cx="8388457" cy="743000"/>
          </a:xfrm>
        </p:spPr>
        <p:txBody>
          <a:bodyPr/>
          <a:lstStyle/>
          <a:p>
            <a:r>
              <a:rPr lang="en-US" dirty="0" smtClean="0"/>
              <a:t>Texas Health and Human Services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Mission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Improving the health, safety and well-being  of Texans with good stewardship of public resources.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Vision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Making a difference in the lives of the people we serve.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290" y="2887965"/>
            <a:ext cx="6197556" cy="111496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290" y="4396581"/>
            <a:ext cx="8703364" cy="202180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Liliana </a:t>
            </a:r>
            <a:r>
              <a:rPr lang="en-US" dirty="0" err="1" smtClean="0">
                <a:solidFill>
                  <a:schemeClr val="accent1"/>
                </a:solidFill>
              </a:rPr>
              <a:t>Santoyo</a:t>
            </a:r>
            <a:r>
              <a:rPr lang="en-US" dirty="0" smtClean="0">
                <a:solidFill>
                  <a:schemeClr val="accent1"/>
                </a:solidFill>
              </a:rPr>
              <a:t>, MA, </a:t>
            </a:r>
            <a:r>
              <a:rPr lang="en-US" i="1" dirty="0" smtClean="0">
                <a:solidFill>
                  <a:schemeClr val="accent1"/>
                </a:solidFill>
              </a:rPr>
              <a:t>Researcher/Demographer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Center for Analytics and Decision Support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Policy and Performance Division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(512) 424-6588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liliana.santoyo@hhsc.state.tx.us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Panelists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61800" cy="50266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Michael Aguirre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MIPPA Program </a:t>
            </a:r>
            <a:r>
              <a:rPr lang="en-US" dirty="0" smtClean="0"/>
              <a:t>Manager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HHSC’s Office of the Area Agencies on Aging.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Julian Christian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Curriculum Designer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HHSC’s Community Care Services Eligibility unit.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Cody Rothschild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Age Well Live Well Coordinator</a:t>
            </a:r>
          </a:p>
          <a:p>
            <a:pPr marL="684212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HHSC’s Aging Services Coordination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9260" y="5827080"/>
            <a:ext cx="35779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717664"/>
            <a:ext cx="8388457" cy="743000"/>
          </a:xfrm>
        </p:spPr>
        <p:txBody>
          <a:bodyPr/>
          <a:lstStyle/>
          <a:p>
            <a:r>
              <a:rPr lang="en-US" dirty="0" smtClean="0"/>
              <a:t>Texas Health and Human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941992" cy="449779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State Agencies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Texas Health and Human Services Commission (HHSC)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Texas Department of Aging and Disability Services (DADS)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Texas Department of Family and Protective Services (DFPS)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Texas Department of State Health Services       (DSHS)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717664"/>
            <a:ext cx="8388457" cy="743000"/>
          </a:xfrm>
        </p:spPr>
        <p:txBody>
          <a:bodyPr/>
          <a:lstStyle/>
          <a:p>
            <a:r>
              <a:rPr lang="en-US" dirty="0" smtClean="0"/>
              <a:t>Texas Health and Human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53007" cy="51761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Protection and Assistance to Victims of Abuse and Neglect and Family Violence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Disaster Assistance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Public Health and Safety, Including Disease Prevention and Disease/Epidemic Surveillance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Care and Information Support for People Age 60 or Older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Acute Health Care for Low Income Children and Parents; Pregnant Women; the Aged and/or Disabled (Medicaid, CHIP Programs)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Long-Term Care for the Low-Income Aged and/or Disabled (Medicaid and Other Programs)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2925" y="717664"/>
            <a:ext cx="8388457" cy="743000"/>
          </a:xfrm>
        </p:spPr>
        <p:txBody>
          <a:bodyPr/>
          <a:lstStyle/>
          <a:p>
            <a:r>
              <a:rPr lang="en-US" dirty="0" smtClean="0"/>
              <a:t>Texas Health and Human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9117838" cy="51761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Food and Nutrition Assistance for Low-Income Households (SNAP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Financial Assistance to Low-Income Families With Dependent Children (TANF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Women's Health Services for Low-Income Women of Reproductive Age (Texas Healthy Women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Food and Nutrition Assistance for Women, Infants, and Children (WIC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Early Childhood Intervention for Children With Developmental Delay (ECI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Comprehensive Rehabilitation for People with Traumatic Brain and Spinal Cord Injuries</a:t>
            </a:r>
          </a:p>
        </p:txBody>
      </p:sp>
    </p:spTree>
    <p:extLst>
      <p:ext uri="{BB962C8B-B14F-4D97-AF65-F5344CB8AC3E}">
        <p14:creationId xmlns:p14="http://schemas.microsoft.com/office/powerpoint/2010/main" val="25126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2925" y="708872"/>
            <a:ext cx="8388457" cy="743000"/>
          </a:xfrm>
        </p:spPr>
        <p:txBody>
          <a:bodyPr/>
          <a:lstStyle/>
          <a:p>
            <a:r>
              <a:rPr lang="en-US" dirty="0" smtClean="0"/>
              <a:t>Texas Health and Human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61631" y="1611507"/>
            <a:ext cx="9451946" cy="51761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Promoting and Improving Access and Independence for the Blind and Visually Impaired and for the Deaf and Hard of Hearing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Services for People Overcoming Mental Health and Substance Abuse Problems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Services for People With Mental Retardation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Regulation and Facility Licensing (Day Care Centers; Nursing Homes;  Hospitals; Health Facilities and Laboratories)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Administration of Vital Records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Collection and Dissemination of Health and Vital Statistics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90" y="2887965"/>
            <a:ext cx="6100841" cy="111496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8580272" cy="1315016"/>
          </a:xfrm>
        </p:spPr>
        <p:txBody>
          <a:bodyPr>
            <a:noAutofit/>
          </a:bodyPr>
          <a:lstStyle/>
          <a:p>
            <a:r>
              <a:rPr lang="en-US" dirty="0" err="1" smtClean="0"/>
              <a:t>Edli</a:t>
            </a:r>
            <a:r>
              <a:rPr lang="en-US" dirty="0" smtClean="0"/>
              <a:t> E. </a:t>
            </a:r>
            <a:r>
              <a:rPr lang="en-US" dirty="0" err="1" smtClean="0"/>
              <a:t>Colberg</a:t>
            </a:r>
            <a:r>
              <a:rPr lang="en-US" dirty="0" smtClean="0"/>
              <a:t>, </a:t>
            </a:r>
            <a:r>
              <a:rPr lang="en-US" i="1" dirty="0" smtClean="0"/>
              <a:t>Demographer</a:t>
            </a:r>
          </a:p>
          <a:p>
            <a:r>
              <a:rPr lang="en-US" dirty="0" smtClean="0"/>
              <a:t>Center for Analytics and Decision Support</a:t>
            </a:r>
          </a:p>
          <a:p>
            <a:r>
              <a:rPr lang="en-US" dirty="0" smtClean="0"/>
              <a:t>(512) 428-1936</a:t>
            </a:r>
          </a:p>
          <a:p>
            <a:r>
              <a:rPr lang="en-US" dirty="0" smtClean="0"/>
              <a:t>edli.colberg@hhsc.state.tx.us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8211240" cy="1944087"/>
          </a:xfrm>
        </p:spPr>
        <p:txBody>
          <a:bodyPr/>
          <a:lstStyle/>
          <a:p>
            <a:r>
              <a:rPr lang="en-US" sz="5400" dirty="0" smtClean="0"/>
              <a:t>Demographics of Texans Age 60 or Older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Liliana </a:t>
            </a:r>
            <a:r>
              <a:rPr lang="en-US" sz="2400" dirty="0" err="1" smtClean="0"/>
              <a:t>Santoyo</a:t>
            </a:r>
            <a:r>
              <a:rPr lang="en-US" sz="2400" dirty="0" smtClean="0"/>
              <a:t>, MA</a:t>
            </a:r>
          </a:p>
          <a:p>
            <a:r>
              <a:rPr lang="en-US" sz="2400" dirty="0" smtClean="0"/>
              <a:t>Center for Analytics and Decision Support</a:t>
            </a:r>
          </a:p>
          <a:p>
            <a:r>
              <a:rPr lang="en-US" sz="2400" dirty="0" smtClean="0"/>
              <a:t>Policy and Performance Division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1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0524_HHS and DemographOfOlderTexans_jms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524_HHS and DemographOfOlderTexans_jms" id="{0DF40C31-151E-436B-B328-69F8068C83C7}" vid="{9B9C263C-4F42-421F-BA89-5F604D323A2A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524_HHS and DemographOfOlderTexans_jms" id="{0DF40C31-151E-436B-B328-69F8068C83C7}" vid="{0E1EFE2A-A9CE-4A59-A878-97AA0D526813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20170524_HHS and DemographOfOlderTexans_jms</Template>
  <TotalTime>67</TotalTime>
  <Words>1442</Words>
  <Application>Microsoft Office PowerPoint</Application>
  <PresentationFormat>Widescreen</PresentationFormat>
  <Paragraphs>217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Rockwell</vt:lpstr>
      <vt:lpstr>Verdana</vt:lpstr>
      <vt:lpstr>20170524_HHS and DemographOfOlderTexans_jms</vt:lpstr>
      <vt:lpstr>Bright Room</vt:lpstr>
      <vt:lpstr>State Services &amp; Supports for Aging in Texas</vt:lpstr>
      <vt:lpstr>Agenda</vt:lpstr>
      <vt:lpstr>Texas Health and Human Services </vt:lpstr>
      <vt:lpstr>Texas Health and Human Services</vt:lpstr>
      <vt:lpstr>Texas Health and Human Services</vt:lpstr>
      <vt:lpstr>Texas Health and Human Services</vt:lpstr>
      <vt:lpstr>Texas Health and Human Services</vt:lpstr>
      <vt:lpstr>Thank You!</vt:lpstr>
      <vt:lpstr>Demographics of Texans Age 60 or Older</vt:lpstr>
      <vt:lpstr>Texas Demographics</vt:lpstr>
      <vt:lpstr>Population Growth By State, 2010-2016</vt:lpstr>
      <vt:lpstr>Population Age 60 or Older</vt:lpstr>
      <vt:lpstr>Total Texas Population and Population Age 60 or Older</vt:lpstr>
      <vt:lpstr>Population Age 60 or Older</vt:lpstr>
      <vt:lpstr>Changes in Texas Population by Age and Sex, 2000</vt:lpstr>
      <vt:lpstr>Changes in Texas Population by Age and Sex, 2017</vt:lpstr>
      <vt:lpstr>Changes in Texas Population by Age and Sex, 2030</vt:lpstr>
      <vt:lpstr>Changes in Texas Population by Age and Sex, 2050</vt:lpstr>
      <vt:lpstr>Population Age 60 or Older</vt:lpstr>
      <vt:lpstr>Total Texas Population and Population Age 60 or Older</vt:lpstr>
      <vt:lpstr>Population Age 60 or Older</vt:lpstr>
      <vt:lpstr>Percent Living With a Disability:  Age 60 or Older, By Age Group, 2015</vt:lpstr>
      <vt:lpstr>Population Age 60 or Older</vt:lpstr>
      <vt:lpstr>Sources of Income Reported by Adults Age 60 or Older, 2015</vt:lpstr>
      <vt:lpstr>Population Age 60 or Older</vt:lpstr>
      <vt:lpstr>Population Age 60 or Older</vt:lpstr>
      <vt:lpstr>Population Age 60 and Older</vt:lpstr>
      <vt:lpstr>Total Population Age 60 or Older, 2017</vt:lpstr>
      <vt:lpstr>Adults Age 60 or Older as Percent of Total County Population, 2017</vt:lpstr>
      <vt:lpstr>Thank You!</vt:lpstr>
      <vt:lpstr>Panelists</vt:lpstr>
    </vt:vector>
  </TitlesOfParts>
  <Company>Texas Department on Ageing and Disability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Services &amp; Supports for Aging in Texas</dc:title>
  <dc:creator>Rothschild,Cody (DADS)</dc:creator>
  <cp:lastModifiedBy>Beverly Pecotte</cp:lastModifiedBy>
  <cp:revision>6</cp:revision>
  <dcterms:created xsi:type="dcterms:W3CDTF">2017-05-24T15:51:02Z</dcterms:created>
  <dcterms:modified xsi:type="dcterms:W3CDTF">2017-06-08T13:20:13Z</dcterms:modified>
</cp:coreProperties>
</file>