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6.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7.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9.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0.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1.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2.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3.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5.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6.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7.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8.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9.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0.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24" r:id="rId5"/>
    <p:sldMasterId id="2147483737" r:id="rId6"/>
    <p:sldMasterId id="2147483750" r:id="rId7"/>
    <p:sldMasterId id="2147483763" r:id="rId8"/>
    <p:sldMasterId id="2147483788" r:id="rId9"/>
    <p:sldMasterId id="2147483801" r:id="rId10"/>
    <p:sldMasterId id="2147483814" r:id="rId11"/>
    <p:sldMasterId id="2147483827" r:id="rId12"/>
    <p:sldMasterId id="2147483840" r:id="rId13"/>
    <p:sldMasterId id="2147483866" r:id="rId14"/>
    <p:sldMasterId id="2147483879" r:id="rId15"/>
    <p:sldMasterId id="2147483892" r:id="rId16"/>
    <p:sldMasterId id="2147483917" r:id="rId17"/>
    <p:sldMasterId id="2147483930" r:id="rId18"/>
    <p:sldMasterId id="2147483955" r:id="rId19"/>
    <p:sldMasterId id="2147483967" r:id="rId20"/>
    <p:sldMasterId id="2147483979" r:id="rId21"/>
    <p:sldMasterId id="2147484015" r:id="rId22"/>
    <p:sldMasterId id="2147484027" r:id="rId23"/>
    <p:sldMasterId id="2147484039" r:id="rId24"/>
    <p:sldMasterId id="2147484051" r:id="rId25"/>
    <p:sldMasterId id="2147484063" r:id="rId26"/>
    <p:sldMasterId id="2147484076" r:id="rId27"/>
    <p:sldMasterId id="2147484089" r:id="rId28"/>
    <p:sldMasterId id="2147484102" r:id="rId29"/>
    <p:sldMasterId id="2147484115" r:id="rId30"/>
    <p:sldMasterId id="2147484127" r:id="rId31"/>
  </p:sldMasterIdLst>
  <p:notesMasterIdLst>
    <p:notesMasterId r:id="rId69"/>
  </p:notesMasterIdLst>
  <p:handoutMasterIdLst>
    <p:handoutMasterId r:id="rId70"/>
  </p:handoutMasterIdLst>
  <p:sldIdLst>
    <p:sldId id="257" r:id="rId32"/>
    <p:sldId id="347" r:id="rId33"/>
    <p:sldId id="411" r:id="rId34"/>
    <p:sldId id="376" r:id="rId35"/>
    <p:sldId id="454" r:id="rId36"/>
    <p:sldId id="468" r:id="rId37"/>
    <p:sldId id="469" r:id="rId38"/>
    <p:sldId id="470" r:id="rId39"/>
    <p:sldId id="471" r:id="rId40"/>
    <p:sldId id="472" r:id="rId41"/>
    <p:sldId id="473" r:id="rId42"/>
    <p:sldId id="474" r:id="rId43"/>
    <p:sldId id="475" r:id="rId44"/>
    <p:sldId id="388" r:id="rId45"/>
    <p:sldId id="423" r:id="rId46"/>
    <p:sldId id="424" r:id="rId47"/>
    <p:sldId id="466" r:id="rId48"/>
    <p:sldId id="467" r:id="rId49"/>
    <p:sldId id="365" r:id="rId50"/>
    <p:sldId id="421" r:id="rId51"/>
    <p:sldId id="453" r:id="rId52"/>
    <p:sldId id="447" r:id="rId53"/>
    <p:sldId id="448" r:id="rId54"/>
    <p:sldId id="450" r:id="rId55"/>
    <p:sldId id="441" r:id="rId56"/>
    <p:sldId id="464" r:id="rId57"/>
    <p:sldId id="463" r:id="rId58"/>
    <p:sldId id="431" r:id="rId59"/>
    <p:sldId id="430" r:id="rId60"/>
    <p:sldId id="432" r:id="rId61"/>
    <p:sldId id="434" r:id="rId62"/>
    <p:sldId id="439" r:id="rId63"/>
    <p:sldId id="437" r:id="rId64"/>
    <p:sldId id="438" r:id="rId65"/>
    <p:sldId id="446" r:id="rId66"/>
    <p:sldId id="455" r:id="rId67"/>
    <p:sldId id="282"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2" autoAdjust="0"/>
    <p:restoredTop sz="83417" autoAdjust="0"/>
  </p:normalViewPr>
  <p:slideViewPr>
    <p:cSldViewPr>
      <p:cViewPr varScale="1">
        <p:scale>
          <a:sx n="107" d="100"/>
          <a:sy n="107" d="100"/>
        </p:scale>
        <p:origin x="-186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8.xml"/><Relationship Id="rId21" Type="http://schemas.openxmlformats.org/officeDocument/2006/relationships/slideMaster" Target="slideMasters/slideMaster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slide" Target="slides/slide19.xml"/><Relationship Id="rId55" Type="http://schemas.openxmlformats.org/officeDocument/2006/relationships/slide" Target="slides/slide24.xml"/><Relationship Id="rId63" Type="http://schemas.openxmlformats.org/officeDocument/2006/relationships/slide" Target="slides/slide32.xml"/><Relationship Id="rId68" Type="http://schemas.openxmlformats.org/officeDocument/2006/relationships/slide" Target="slides/slide37.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61" Type="http://schemas.openxmlformats.org/officeDocument/2006/relationships/slide" Target="slides/slide3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oleObject" Target="file:///\\twdb4aefssvr\division\WSI\WUPP\ALL-ACCESS\Projects%20In%20Process\Projections%20Evaluation\Mfg\IrrPwrMfg-Use%20and%20Demands_03-03-2016.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Sheet2!$B$2</c:f>
              <c:strCache>
                <c:ptCount val="1"/>
                <c:pt idx="0">
                  <c:v>2007 SWP</c:v>
                </c:pt>
              </c:strCache>
            </c:strRef>
          </c:tx>
          <c:spPr>
            <a:ln w="28575">
              <a:solidFill>
                <a:srgbClr val="C00000"/>
              </a:solidFill>
            </a:ln>
          </c:spPr>
          <c:marker>
            <c:symbol val="square"/>
            <c:size val="7"/>
            <c:spPr>
              <a:solidFill>
                <a:srgbClr val="C00000"/>
              </a:solidFill>
              <a:ln>
                <a:noFill/>
              </a:ln>
            </c:spPr>
          </c:marker>
          <c:cat>
            <c:numRef>
              <c:f>Sheet2!$C$1:$AA$1</c:f>
              <c:numCache>
                <c:formatCode>General</c:formatCode>
                <c:ptCount val="2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numCache>
            </c:numRef>
          </c:cat>
          <c:val>
            <c:numRef>
              <c:f>Sheet2!$C$2:$AA$2</c:f>
              <c:numCache>
                <c:formatCode>General</c:formatCode>
                <c:ptCount val="25"/>
                <c:pt idx="4" formatCode="#,##0">
                  <c:v>10345131</c:v>
                </c:pt>
                <c:pt idx="5" formatCode="#,##0">
                  <c:v>10308055.756580999</c:v>
                </c:pt>
                <c:pt idx="6" formatCode="#,##0">
                  <c:v>10271113.384720085</c:v>
                </c:pt>
                <c:pt idx="7" formatCode="#,##0">
                  <c:v>10234303.408227507</c:v>
                </c:pt>
                <c:pt idx="8" formatCode="#,##0">
                  <c:v>10197625.352620095</c:v>
                </c:pt>
                <c:pt idx="9" formatCode="#,##0">
                  <c:v>10161078.745115157</c:v>
                </c:pt>
                <c:pt idx="10" formatCode="#,##0">
                  <c:v>10124663.114624372</c:v>
                </c:pt>
                <c:pt idx="11" formatCode="#,##0">
                  <c:v>10088377.991747718</c:v>
                </c:pt>
                <c:pt idx="12" formatCode="#,##0">
                  <c:v>10052222.908767432</c:v>
                </c:pt>
                <c:pt idx="13" formatCode="#,##0">
                  <c:v>10016197.399641968</c:v>
                </c:pt>
                <c:pt idx="14" formatCode="#,##0">
                  <c:v>9980301</c:v>
                </c:pt>
                <c:pt idx="15" formatCode="#,##0">
                  <c:v>9940134.5133283176</c:v>
                </c:pt>
                <c:pt idx="16" formatCode="#,##0">
                  <c:v>9900129.6797622424</c:v>
                </c:pt>
                <c:pt idx="17" formatCode="#,##0">
                  <c:v>9860285.8487164546</c:v>
                </c:pt>
                <c:pt idx="18" formatCode="#,##0">
                  <c:v>9820602.3722239658</c:v>
                </c:pt>
                <c:pt idx="19" formatCode="#,##0">
                  <c:v>9781078.6049255822</c:v>
                </c:pt>
                <c:pt idx="20" formatCode="#,##0">
                  <c:v>9741713.9040594026</c:v>
                </c:pt>
                <c:pt idx="21" formatCode="#,##0">
                  <c:v>9702507.6294503752</c:v>
                </c:pt>
                <c:pt idx="22" formatCode="#,##0">
                  <c:v>9663459.1434998792</c:v>
                </c:pt>
                <c:pt idx="23" formatCode="#,##0">
                  <c:v>9624567.8111753594</c:v>
                </c:pt>
                <c:pt idx="24" formatCode="#,##0">
                  <c:v>9585833</c:v>
                </c:pt>
              </c:numCache>
            </c:numRef>
          </c:val>
          <c:smooth val="0"/>
          <c:extLst xmlns:c16r2="http://schemas.microsoft.com/office/drawing/2015/06/chart">
            <c:ext xmlns:c16="http://schemas.microsoft.com/office/drawing/2014/chart" uri="{C3380CC4-5D6E-409C-BE32-E72D297353CC}">
              <c16:uniqueId val="{00000000-97B5-4B7A-BC02-432B14664DB6}"/>
            </c:ext>
          </c:extLst>
        </c:ser>
        <c:ser>
          <c:idx val="1"/>
          <c:order val="1"/>
          <c:tx>
            <c:strRef>
              <c:f>Sheet2!$B$3</c:f>
              <c:strCache>
                <c:ptCount val="1"/>
                <c:pt idx="0">
                  <c:v>2012 SWP</c:v>
                </c:pt>
              </c:strCache>
            </c:strRef>
          </c:tx>
          <c:spPr>
            <a:ln w="31750">
              <a:solidFill>
                <a:srgbClr val="00B0F0"/>
              </a:solidFill>
            </a:ln>
          </c:spPr>
          <c:marker>
            <c:symbol val="star"/>
            <c:size val="7"/>
            <c:spPr>
              <a:noFill/>
              <a:ln>
                <a:solidFill>
                  <a:srgbClr val="00B0F0"/>
                </a:solidFill>
              </a:ln>
            </c:spPr>
          </c:marker>
          <c:cat>
            <c:numRef>
              <c:f>Sheet2!$C$1:$AA$1</c:f>
              <c:numCache>
                <c:formatCode>General</c:formatCode>
                <c:ptCount val="2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numCache>
            </c:numRef>
          </c:cat>
          <c:val>
            <c:numRef>
              <c:f>Sheet2!$C$3:$AA$3</c:f>
              <c:numCache>
                <c:formatCode>General</c:formatCode>
                <c:ptCount val="25"/>
                <c:pt idx="4" formatCode="#,##0">
                  <c:v>10079215</c:v>
                </c:pt>
                <c:pt idx="5" formatCode="#,##0">
                  <c:v>10034814.396181839</c:v>
                </c:pt>
                <c:pt idx="6" formatCode="#,##0">
                  <c:v>9990609.3843437489</c:v>
                </c:pt>
                <c:pt idx="7" formatCode="#,##0">
                  <c:v>9946599.1028708126</c:v>
                </c:pt>
                <c:pt idx="8" formatCode="#,##0">
                  <c:v>9902782.6939436644</c:v>
                </c:pt>
                <c:pt idx="9" formatCode="#,##0">
                  <c:v>9859159.3035217766</c:v>
                </c:pt>
                <c:pt idx="10" formatCode="#,##0">
                  <c:v>9815728.0813268144</c:v>
                </c:pt>
                <c:pt idx="11" formatCode="#,##0">
                  <c:v>9772488.1808260512</c:v>
                </c:pt>
                <c:pt idx="12" formatCode="#,##0">
                  <c:v>9729438.7592158839</c:v>
                </c:pt>
                <c:pt idx="13" formatCode="#,##0">
                  <c:v>9686578.9774053954</c:v>
                </c:pt>
                <c:pt idx="14" formatCode="#,##0">
                  <c:v>9643908</c:v>
                </c:pt>
                <c:pt idx="15" formatCode="#,##0">
                  <c:v>9608897.1430356707</c:v>
                </c:pt>
                <c:pt idx="16" formatCode="#,##0">
                  <c:v>9574013.3880828265</c:v>
                </c:pt>
                <c:pt idx="17" formatCode="#,##0">
                  <c:v>9539256.2737154216</c:v>
                </c:pt>
                <c:pt idx="18" formatCode="#,##0">
                  <c:v>9504625.3401825503</c:v>
                </c:pt>
                <c:pt idx="19" formatCode="#,##0">
                  <c:v>9470120.1294023693</c:v>
                </c:pt>
                <c:pt idx="20" formatCode="#,##0">
                  <c:v>9435740.1849560402</c:v>
                </c:pt>
                <c:pt idx="21" formatCode="#,##0">
                  <c:v>9401485.0520816837</c:v>
                </c:pt>
                <c:pt idx="22" formatCode="#,##0">
                  <c:v>9367354.2776683737</c:v>
                </c:pt>
                <c:pt idx="23" formatCode="#,##0">
                  <c:v>9333347.4102501422</c:v>
                </c:pt>
                <c:pt idx="24" formatCode="#,##0">
                  <c:v>9299464</c:v>
                </c:pt>
              </c:numCache>
            </c:numRef>
          </c:val>
          <c:smooth val="0"/>
          <c:extLst xmlns:c16r2="http://schemas.microsoft.com/office/drawing/2015/06/chart">
            <c:ext xmlns:c16="http://schemas.microsoft.com/office/drawing/2014/chart" uri="{C3380CC4-5D6E-409C-BE32-E72D297353CC}">
              <c16:uniqueId val="{00000001-97B5-4B7A-BC02-432B14664DB6}"/>
            </c:ext>
          </c:extLst>
        </c:ser>
        <c:ser>
          <c:idx val="2"/>
          <c:order val="2"/>
          <c:tx>
            <c:strRef>
              <c:f>Sheet2!$B$4</c:f>
              <c:strCache>
                <c:ptCount val="1"/>
                <c:pt idx="0">
                  <c:v>2017 SWP</c:v>
                </c:pt>
              </c:strCache>
            </c:strRef>
          </c:tx>
          <c:spPr>
            <a:ln>
              <a:solidFill>
                <a:srgbClr val="FFC000"/>
              </a:solidFill>
            </a:ln>
          </c:spPr>
          <c:marker>
            <c:symbol val="circle"/>
            <c:size val="8"/>
            <c:spPr>
              <a:solidFill>
                <a:srgbClr val="FFC000"/>
              </a:solidFill>
              <a:ln>
                <a:noFill/>
              </a:ln>
            </c:spPr>
          </c:marker>
          <c:cat>
            <c:numRef>
              <c:f>Sheet2!$C$1:$AA$1</c:f>
              <c:numCache>
                <c:formatCode>General</c:formatCode>
                <c:ptCount val="2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numCache>
            </c:numRef>
          </c:cat>
          <c:val>
            <c:numRef>
              <c:f>Sheet2!$C$4:$AA$4</c:f>
              <c:numCache>
                <c:formatCode>General</c:formatCode>
                <c:ptCount val="25"/>
                <c:pt idx="14" formatCode="#,##0">
                  <c:v>9437959</c:v>
                </c:pt>
                <c:pt idx="15" formatCode="#,##0">
                  <c:v>9407564.7916647792</c:v>
                </c:pt>
                <c:pt idx="16" formatCode="#,##0">
                  <c:v>9377268.4654988199</c:v>
                </c:pt>
                <c:pt idx="17" formatCode="#,##0">
                  <c:v>9347069.7062802576</c:v>
                </c:pt>
                <c:pt idx="18" formatCode="#,##0">
                  <c:v>9316968.1998023726</c:v>
                </c:pt>
                <c:pt idx="19" formatCode="#,##0">
                  <c:v>9286963.6328703258</c:v>
                </c:pt>
                <c:pt idx="20" formatCode="#,##0">
                  <c:v>9257055.6932978947</c:v>
                </c:pt>
                <c:pt idx="21" formatCode="#,##0">
                  <c:v>9227244.0699042324</c:v>
                </c:pt>
                <c:pt idx="22" formatCode="#,##0">
                  <c:v>9197528.4525106195</c:v>
                </c:pt>
                <c:pt idx="23" formatCode="#,##0">
                  <c:v>9167908.531937249</c:v>
                </c:pt>
                <c:pt idx="24" formatCode="#,##0">
                  <c:v>9138384</c:v>
                </c:pt>
              </c:numCache>
            </c:numRef>
          </c:val>
          <c:smooth val="0"/>
          <c:extLst xmlns:c16r2="http://schemas.microsoft.com/office/drawing/2015/06/chart">
            <c:ext xmlns:c16="http://schemas.microsoft.com/office/drawing/2014/chart" uri="{C3380CC4-5D6E-409C-BE32-E72D297353CC}">
              <c16:uniqueId val="{00000002-97B5-4B7A-BC02-432B14664DB6}"/>
            </c:ext>
          </c:extLst>
        </c:ser>
        <c:ser>
          <c:idx val="3"/>
          <c:order val="3"/>
          <c:tx>
            <c:strRef>
              <c:f>Sheet2!$B$5</c:f>
              <c:strCache>
                <c:ptCount val="1"/>
                <c:pt idx="0">
                  <c:v>Water Use</c:v>
                </c:pt>
              </c:strCache>
            </c:strRef>
          </c:tx>
          <c:spPr>
            <a:ln w="31750">
              <a:solidFill>
                <a:schemeClr val="tx1"/>
              </a:solidFill>
            </a:ln>
          </c:spPr>
          <c:marker>
            <c:symbol val="x"/>
            <c:size val="8"/>
            <c:spPr>
              <a:noFill/>
              <a:ln>
                <a:solidFill>
                  <a:schemeClr val="tx1"/>
                </a:solidFill>
              </a:ln>
            </c:spPr>
          </c:marker>
          <c:cat>
            <c:numRef>
              <c:f>Sheet2!$C$1:$AA$1</c:f>
              <c:numCache>
                <c:formatCode>General</c:formatCode>
                <c:ptCount val="2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numCache>
            </c:numRef>
          </c:cat>
          <c:val>
            <c:numRef>
              <c:f>Sheet2!$C$5:$AA$5</c:f>
              <c:numCache>
                <c:formatCode>#,##0</c:formatCode>
                <c:ptCount val="25"/>
                <c:pt idx="0">
                  <c:v>8069889</c:v>
                </c:pt>
                <c:pt idx="1">
                  <c:v>9079881</c:v>
                </c:pt>
                <c:pt idx="2">
                  <c:v>9934806</c:v>
                </c:pt>
                <c:pt idx="3">
                  <c:v>9256426</c:v>
                </c:pt>
                <c:pt idx="4">
                  <c:v>7603253</c:v>
                </c:pt>
                <c:pt idx="5">
                  <c:v>11082577</c:v>
                </c:pt>
                <c:pt idx="6">
                  <c:v>9490008</c:v>
                </c:pt>
                <c:pt idx="7">
                  <c:v>8435201</c:v>
                </c:pt>
              </c:numCache>
            </c:numRef>
          </c:val>
          <c:smooth val="0"/>
          <c:extLst xmlns:c16r2="http://schemas.microsoft.com/office/drawing/2015/06/chart">
            <c:ext xmlns:c16="http://schemas.microsoft.com/office/drawing/2014/chart" uri="{C3380CC4-5D6E-409C-BE32-E72D297353CC}">
              <c16:uniqueId val="{00000003-97B5-4B7A-BC02-432B14664DB6}"/>
            </c:ext>
          </c:extLst>
        </c:ser>
        <c:dLbls>
          <c:showLegendKey val="0"/>
          <c:showVal val="0"/>
          <c:showCatName val="0"/>
          <c:showSerName val="0"/>
          <c:showPercent val="0"/>
          <c:showBubbleSize val="0"/>
        </c:dLbls>
        <c:marker val="1"/>
        <c:smooth val="0"/>
        <c:axId val="135560576"/>
        <c:axId val="135567232"/>
      </c:lineChart>
      <c:catAx>
        <c:axId val="135560576"/>
        <c:scaling>
          <c:orientation val="minMax"/>
        </c:scaling>
        <c:delete val="0"/>
        <c:axPos val="b"/>
        <c:numFmt formatCode="General" sourceLinked="1"/>
        <c:majorTickMark val="none"/>
        <c:minorTickMark val="none"/>
        <c:tickLblPos val="nextTo"/>
        <c:txPr>
          <a:bodyPr/>
          <a:lstStyle/>
          <a:p>
            <a:pPr>
              <a:defRPr sz="1600"/>
            </a:pPr>
            <a:endParaRPr lang="en-US"/>
          </a:p>
        </c:txPr>
        <c:crossAx val="135567232"/>
        <c:crosses val="autoZero"/>
        <c:auto val="1"/>
        <c:lblAlgn val="ctr"/>
        <c:lblOffset val="100"/>
        <c:tickLblSkip val="1"/>
        <c:noMultiLvlLbl val="0"/>
      </c:catAx>
      <c:valAx>
        <c:axId val="135567232"/>
        <c:scaling>
          <c:orientation val="minMax"/>
        </c:scaling>
        <c:delete val="0"/>
        <c:axPos val="l"/>
        <c:majorGridlines/>
        <c:title>
          <c:tx>
            <c:rich>
              <a:bodyPr/>
              <a:lstStyle/>
              <a:p>
                <a:pPr>
                  <a:defRPr/>
                </a:pPr>
                <a:r>
                  <a:rPr lang="en-US" sz="2000"/>
                  <a:t>Acre-Feet</a:t>
                </a:r>
                <a:r>
                  <a:rPr lang="en-US" sz="2000" baseline="0"/>
                  <a:t> of Water</a:t>
                </a:r>
              </a:p>
            </c:rich>
          </c:tx>
          <c:layout/>
          <c:overlay val="0"/>
        </c:title>
        <c:numFmt formatCode="#,##0" sourceLinked="0"/>
        <c:majorTickMark val="none"/>
        <c:minorTickMark val="none"/>
        <c:tickLblPos val="nextTo"/>
        <c:txPr>
          <a:bodyPr/>
          <a:lstStyle/>
          <a:p>
            <a:pPr>
              <a:defRPr sz="1800"/>
            </a:pPr>
            <a:endParaRPr lang="en-US"/>
          </a:p>
        </c:txPr>
        <c:crossAx val="135560576"/>
        <c:crosses val="autoZero"/>
        <c:crossBetween val="between"/>
      </c:valAx>
    </c:plotArea>
    <c:legend>
      <c:legendPos val="r"/>
      <c:layout>
        <c:manualLayout>
          <c:xMode val="edge"/>
          <c:yMode val="edge"/>
          <c:x val="0.81165966986089744"/>
          <c:y val="0.41475236689930811"/>
          <c:w val="0.1795403407189966"/>
          <c:h val="0.33404903702747413"/>
        </c:manualLayout>
      </c:layout>
      <c:overlay val="0"/>
      <c:txPr>
        <a:bodyPr/>
        <a:lstStyle/>
        <a:p>
          <a:pPr>
            <a:defRPr sz="18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'MFG data'!$B$2</c:f>
              <c:strCache>
                <c:ptCount val="1"/>
                <c:pt idx="0">
                  <c:v>2007 SWP</c:v>
                </c:pt>
              </c:strCache>
            </c:strRef>
          </c:tx>
          <c:spPr>
            <a:ln>
              <a:solidFill>
                <a:srgbClr val="C00000"/>
              </a:solidFill>
            </a:ln>
          </c:spPr>
          <c:marker>
            <c:symbol val="square"/>
            <c:size val="7"/>
            <c:spPr>
              <a:solidFill>
                <a:srgbClr val="C00000"/>
              </a:solidFill>
              <a:ln>
                <a:noFill/>
              </a:ln>
            </c:spPr>
          </c:marker>
          <c:cat>
            <c:numRef>
              <c:f>'MFG data'!$C$1:$AA$1</c:f>
              <c:numCache>
                <c:formatCode>General</c:formatCode>
                <c:ptCount val="2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numCache>
            </c:numRef>
          </c:cat>
          <c:val>
            <c:numRef>
              <c:f>'MFG data'!$C$2:$AA$2</c:f>
              <c:numCache>
                <c:formatCode>General</c:formatCode>
                <c:ptCount val="25"/>
                <c:pt idx="4" formatCode="#,##0">
                  <c:v>1825686</c:v>
                </c:pt>
                <c:pt idx="5" formatCode="#,##0">
                  <c:v>1842840.2073661292</c:v>
                </c:pt>
                <c:pt idx="6" formatCode="#,##0">
                  <c:v>1860155.5962445009</c:v>
                </c:pt>
                <c:pt idx="7" formatCode="#,##0">
                  <c:v>1877633.6811020528</c:v>
                </c:pt>
                <c:pt idx="8" formatCode="#,##0">
                  <c:v>1895275.9906357038</c:v>
                </c:pt>
                <c:pt idx="9" formatCode="#,##0">
                  <c:v>1913084.0679060619</c:v>
                </c:pt>
                <c:pt idx="10" formatCode="#,##0">
                  <c:v>1931059.470472384</c:v>
                </c:pt>
                <c:pt idx="11" formatCode="#,##0">
                  <c:v>1949203.7705288071</c:v>
                </c:pt>
                <c:pt idx="12" formatCode="#,##0">
                  <c:v>1967518.5550418573</c:v>
                </c:pt>
                <c:pt idx="13" formatCode="#,##0">
                  <c:v>1986005.4258892508</c:v>
                </c:pt>
                <c:pt idx="14" formatCode="#,##0">
                  <c:v>2004666</c:v>
                </c:pt>
                <c:pt idx="15" formatCode="#,##0">
                  <c:v>2020002.5898529193</c:v>
                </c:pt>
                <c:pt idx="16" formatCode="#,##0">
                  <c:v>2035456.5114650028</c:v>
                </c:pt>
                <c:pt idx="17" formatCode="#,##0">
                  <c:v>2051028.662476589</c:v>
                </c:pt>
                <c:pt idx="18" formatCode="#,##0">
                  <c:v>2066719.9473953659</c:v>
                </c:pt>
                <c:pt idx="19" formatCode="#,##0">
                  <c:v>2082531.2776489095</c:v>
                </c:pt>
                <c:pt idx="20" formatCode="#,##0">
                  <c:v>2098463.5716376221</c:v>
                </c:pt>
                <c:pt idx="21" formatCode="#,##0">
                  <c:v>2114517.7547880816</c:v>
                </c:pt>
                <c:pt idx="22" formatCode="#,##0">
                  <c:v>2130694.7596067893</c:v>
                </c:pt>
                <c:pt idx="23" formatCode="#,##0">
                  <c:v>2146995.5257343412</c:v>
                </c:pt>
                <c:pt idx="24" formatCode="#,##0">
                  <c:v>2163421</c:v>
                </c:pt>
              </c:numCache>
            </c:numRef>
          </c:val>
          <c:smooth val="0"/>
        </c:ser>
        <c:ser>
          <c:idx val="1"/>
          <c:order val="1"/>
          <c:tx>
            <c:strRef>
              <c:f>'MFG data'!$B$3</c:f>
              <c:strCache>
                <c:ptCount val="1"/>
                <c:pt idx="0">
                  <c:v>2012 SWP</c:v>
                </c:pt>
              </c:strCache>
            </c:strRef>
          </c:tx>
          <c:spPr>
            <a:ln>
              <a:solidFill>
                <a:srgbClr val="00B0F0"/>
              </a:solidFill>
            </a:ln>
          </c:spPr>
          <c:marker>
            <c:symbol val="star"/>
            <c:size val="7"/>
            <c:spPr>
              <a:ln>
                <a:solidFill>
                  <a:srgbClr val="00B0F0"/>
                </a:solidFill>
              </a:ln>
            </c:spPr>
          </c:marker>
          <c:cat>
            <c:numRef>
              <c:f>'MFG data'!$C$1:$AA$1</c:f>
              <c:numCache>
                <c:formatCode>General</c:formatCode>
                <c:ptCount val="2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numCache>
            </c:numRef>
          </c:cat>
          <c:val>
            <c:numRef>
              <c:f>'MFG data'!$C$3:$AA$3</c:f>
              <c:numCache>
                <c:formatCode>General</c:formatCode>
                <c:ptCount val="25"/>
                <c:pt idx="4" formatCode="#,##0">
                  <c:v>1727808</c:v>
                </c:pt>
                <c:pt idx="5" formatCode="#,##0">
                  <c:v>1766287.7160786202</c:v>
                </c:pt>
                <c:pt idx="6" formatCode="#,##0">
                  <c:v>1805624.4073243258</c:v>
                </c:pt>
                <c:pt idx="7" formatCode="#,##0">
                  <c:v>1845837.1592843044</c:v>
                </c:pt>
                <c:pt idx="8" formatCode="#,##0">
                  <c:v>1886945.4825566977</c:v>
                </c:pt>
                <c:pt idx="9" formatCode="#,##0">
                  <c:v>1928969.3222568361</c:v>
                </c:pt>
                <c:pt idx="10" formatCode="#,##0">
                  <c:v>1971929.0676942987</c:v>
                </c:pt>
                <c:pt idx="11" formatCode="#,##0">
                  <c:v>2015845.5622654865</c:v>
                </c:pt>
                <c:pt idx="12" formatCode="#,##0">
                  <c:v>2060740.1135665122</c:v>
                </c:pt>
                <c:pt idx="13" formatCode="#,##0">
                  <c:v>2106634.5037313127</c:v>
                </c:pt>
                <c:pt idx="14" formatCode="#,##0">
                  <c:v>2153551</c:v>
                </c:pt>
                <c:pt idx="15" formatCode="#,##0">
                  <c:v>2182907.0127774444</c:v>
                </c:pt>
                <c:pt idx="16" formatCode="#,##0">
                  <c:v>2212663.1904389295</c:v>
                </c:pt>
                <c:pt idx="17" formatCode="#,##0">
                  <c:v>2242824.9878102043</c:v>
                </c:pt>
                <c:pt idx="18" formatCode="#,##0">
                  <c:v>2273397.9340741788</c:v>
                </c:pt>
                <c:pt idx="19" formatCode="#,##0">
                  <c:v>2304387.6337845167</c:v>
                </c:pt>
                <c:pt idx="20" formatCode="#,##0">
                  <c:v>2335799.7678930494</c:v>
                </c:pt>
                <c:pt idx="21" formatCode="#,##0">
                  <c:v>2367640.0947911907</c:v>
                </c:pt>
                <c:pt idx="22" formatCode="#,##0">
                  <c:v>2399914.4513655561</c:v>
                </c:pt>
                <c:pt idx="23" formatCode="#,##0">
                  <c:v>2432628.7540679583</c:v>
                </c:pt>
                <c:pt idx="24" formatCode="#,##0">
                  <c:v>2465789</c:v>
                </c:pt>
              </c:numCache>
            </c:numRef>
          </c:val>
          <c:smooth val="0"/>
        </c:ser>
        <c:ser>
          <c:idx val="2"/>
          <c:order val="2"/>
          <c:tx>
            <c:strRef>
              <c:f>'MFG data'!$B$4</c:f>
              <c:strCache>
                <c:ptCount val="1"/>
                <c:pt idx="0">
                  <c:v>2017 SWP</c:v>
                </c:pt>
              </c:strCache>
            </c:strRef>
          </c:tx>
          <c:spPr>
            <a:ln>
              <a:solidFill>
                <a:schemeClr val="accent6"/>
              </a:solidFill>
            </a:ln>
          </c:spPr>
          <c:marker>
            <c:symbol val="circle"/>
            <c:size val="7"/>
            <c:spPr>
              <a:solidFill>
                <a:schemeClr val="accent6"/>
              </a:solidFill>
              <a:ln>
                <a:noFill/>
              </a:ln>
            </c:spPr>
          </c:marker>
          <c:cat>
            <c:numRef>
              <c:f>'MFG data'!$C$1:$AA$1</c:f>
              <c:numCache>
                <c:formatCode>General</c:formatCode>
                <c:ptCount val="2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numCache>
            </c:numRef>
          </c:cat>
          <c:val>
            <c:numRef>
              <c:f>'MFG data'!$C$4:$AA$4</c:f>
              <c:numCache>
                <c:formatCode>General</c:formatCode>
                <c:ptCount val="25"/>
                <c:pt idx="14" formatCode="#,##0">
                  <c:v>2177056</c:v>
                </c:pt>
                <c:pt idx="15" formatCode="#,##0">
                  <c:v>2206379.2116159466</c:v>
                </c:pt>
                <c:pt idx="16" formatCode="#,##0">
                  <c:v>2236097.383554216</c:v>
                </c:pt>
                <c:pt idx="17" formatCode="#,##0">
                  <c:v>2266215.8356160028</c:v>
                </c:pt>
                <c:pt idx="18" formatCode="#,##0">
                  <c:v>2296739.9592559906</c:v>
                </c:pt>
                <c:pt idx="19" formatCode="#,##0">
                  <c:v>2327675.2185474671</c:v>
                </c:pt>
                <c:pt idx="20" formatCode="#,##0">
                  <c:v>2359027.1511604376</c:v>
                </c:pt>
                <c:pt idx="21" formatCode="#,##0">
                  <c:v>2390801.3693529149</c:v>
                </c:pt>
                <c:pt idx="22" formatCode="#,##0">
                  <c:v>2423003.5609755609</c:v>
                </c:pt>
                <c:pt idx="23" formatCode="#,##0">
                  <c:v>2455639.4904898587</c:v>
                </c:pt>
                <c:pt idx="24" formatCode="#,##0">
                  <c:v>2488715</c:v>
                </c:pt>
              </c:numCache>
            </c:numRef>
          </c:val>
          <c:smooth val="0"/>
        </c:ser>
        <c:ser>
          <c:idx val="3"/>
          <c:order val="3"/>
          <c:tx>
            <c:strRef>
              <c:f>'MFG data'!$B$5</c:f>
              <c:strCache>
                <c:ptCount val="1"/>
                <c:pt idx="0">
                  <c:v>Water Use</c:v>
                </c:pt>
              </c:strCache>
            </c:strRef>
          </c:tx>
          <c:spPr>
            <a:ln w="38100">
              <a:solidFill>
                <a:schemeClr val="tx1"/>
              </a:solidFill>
            </a:ln>
          </c:spPr>
          <c:marker>
            <c:spPr>
              <a:noFill/>
              <a:ln>
                <a:solidFill>
                  <a:schemeClr val="tx1"/>
                </a:solidFill>
              </a:ln>
            </c:spPr>
          </c:marker>
          <c:cat>
            <c:numRef>
              <c:f>'MFG data'!$C$1:$AA$1</c:f>
              <c:numCache>
                <c:formatCode>General</c:formatCode>
                <c:ptCount val="2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numCache>
            </c:numRef>
          </c:cat>
          <c:val>
            <c:numRef>
              <c:f>'MFG data'!$C$5:$AA$5</c:f>
              <c:numCache>
                <c:formatCode>#,##0</c:formatCode>
                <c:ptCount val="25"/>
                <c:pt idx="0">
                  <c:v>1326158</c:v>
                </c:pt>
                <c:pt idx="1">
                  <c:v>1278666</c:v>
                </c:pt>
                <c:pt idx="2">
                  <c:v>1149919</c:v>
                </c:pt>
                <c:pt idx="3">
                  <c:v>1126300</c:v>
                </c:pt>
                <c:pt idx="4">
                  <c:v>1091319</c:v>
                </c:pt>
                <c:pt idx="5">
                  <c:v>1062233</c:v>
                </c:pt>
                <c:pt idx="6">
                  <c:v>1059215</c:v>
                </c:pt>
                <c:pt idx="7">
                  <c:v>916730</c:v>
                </c:pt>
                <c:pt idx="8">
                  <c:v>884941</c:v>
                </c:pt>
              </c:numCache>
            </c:numRef>
          </c:val>
          <c:smooth val="0"/>
        </c:ser>
        <c:dLbls>
          <c:showLegendKey val="0"/>
          <c:showVal val="0"/>
          <c:showCatName val="0"/>
          <c:showSerName val="0"/>
          <c:showPercent val="0"/>
          <c:showBubbleSize val="0"/>
        </c:dLbls>
        <c:marker val="1"/>
        <c:smooth val="0"/>
        <c:axId val="135596288"/>
        <c:axId val="135599232"/>
      </c:lineChart>
      <c:catAx>
        <c:axId val="135596288"/>
        <c:scaling>
          <c:orientation val="minMax"/>
        </c:scaling>
        <c:delete val="0"/>
        <c:axPos val="b"/>
        <c:numFmt formatCode="General" sourceLinked="1"/>
        <c:majorTickMark val="none"/>
        <c:minorTickMark val="none"/>
        <c:tickLblPos val="nextTo"/>
        <c:txPr>
          <a:bodyPr/>
          <a:lstStyle/>
          <a:p>
            <a:pPr>
              <a:defRPr sz="2000"/>
            </a:pPr>
            <a:endParaRPr lang="en-US"/>
          </a:p>
        </c:txPr>
        <c:crossAx val="135599232"/>
        <c:crosses val="autoZero"/>
        <c:auto val="1"/>
        <c:lblAlgn val="ctr"/>
        <c:lblOffset val="100"/>
        <c:noMultiLvlLbl val="0"/>
      </c:catAx>
      <c:valAx>
        <c:axId val="135599232"/>
        <c:scaling>
          <c:orientation val="minMax"/>
        </c:scaling>
        <c:delete val="0"/>
        <c:axPos val="l"/>
        <c:majorGridlines/>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n-US" sz="1800" b="1" i="0" baseline="0">
                    <a:effectLst/>
                  </a:rPr>
                  <a:t>Acre-Feet of Water</a:t>
                </a:r>
                <a:endParaRPr lang="en-US">
                  <a:effectLst/>
                </a:endParaRPr>
              </a:p>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endParaRPr lang="en-US"/>
              </a:p>
            </c:rich>
          </c:tx>
          <c:layout/>
          <c:overlay val="0"/>
        </c:title>
        <c:numFmt formatCode="#,##0" sourceLinked="0"/>
        <c:majorTickMark val="none"/>
        <c:minorTickMark val="none"/>
        <c:tickLblPos val="nextTo"/>
        <c:txPr>
          <a:bodyPr/>
          <a:lstStyle/>
          <a:p>
            <a:pPr>
              <a:defRPr sz="2000"/>
            </a:pPr>
            <a:endParaRPr lang="en-US"/>
          </a:p>
        </c:txPr>
        <c:crossAx val="135596288"/>
        <c:crosses val="autoZero"/>
        <c:crossBetween val="between"/>
      </c:valAx>
    </c:plotArea>
    <c:legend>
      <c:legendPos val="r"/>
      <c:layout/>
      <c:overlay val="0"/>
      <c:txPr>
        <a:bodyPr/>
        <a:lstStyle/>
        <a:p>
          <a:pPr>
            <a:defRPr sz="20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'PWR data'!$A$3</c:f>
              <c:strCache>
                <c:ptCount val="1"/>
                <c:pt idx="0">
                  <c:v>2007 SWP</c:v>
                </c:pt>
              </c:strCache>
            </c:strRef>
          </c:tx>
          <c:cat>
            <c:numRef>
              <c:f>'PWR data'!$B$1:$Z$1</c:f>
              <c:numCache>
                <c:formatCode>General</c:formatCode>
                <c:ptCount val="2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numCache>
            </c:numRef>
          </c:cat>
          <c:val>
            <c:numRef>
              <c:f>'PWR data'!$B$3:$Z$3</c:f>
              <c:numCache>
                <c:formatCode>General</c:formatCode>
                <c:ptCount val="25"/>
                <c:pt idx="4" formatCode="#,##0">
                  <c:v>755170</c:v>
                </c:pt>
                <c:pt idx="5" formatCode="#,##0">
                  <c:v>772556.25581099442</c:v>
                </c:pt>
                <c:pt idx="6" formatCode="#,##0">
                  <c:v>790342.79485771758</c:v>
                </c:pt>
                <c:pt idx="7" formatCode="#,##0">
                  <c:v>808538.83284886205</c:v>
                </c:pt>
                <c:pt idx="8" formatCode="#,##0">
                  <c:v>827153.79766609939</c:v>
                </c:pt>
                <c:pt idx="9" formatCode="#,##0">
                  <c:v>846197.33424893278</c:v>
                </c:pt>
                <c:pt idx="10" formatCode="#,##0">
                  <c:v>865679.30959201255</c:v>
                </c:pt>
                <c:pt idx="11" formatCode="#,##0">
                  <c:v>885609.81785750482</c:v>
                </c:pt>
                <c:pt idx="12" formatCode="#,##0">
                  <c:v>905999.18560516252</c:v>
                </c:pt>
                <c:pt idx="13" formatCode="#,##0">
                  <c:v>926857.97714280826</c:v>
                </c:pt>
                <c:pt idx="14" formatCode="#,##0">
                  <c:v>948197</c:v>
                </c:pt>
                <c:pt idx="15" formatCode="#,##0">
                  <c:v>961665.82300236786</c:v>
                </c:pt>
                <c:pt idx="16" formatCode="#,##0">
                  <c:v>975325.96615557908</c:v>
                </c:pt>
                <c:pt idx="17" formatCode="#,##0">
                  <c:v>989180.14709874045</c:v>
                </c:pt>
                <c:pt idx="18" formatCode="#,##0">
                  <c:v>1003231.1220741193</c:v>
                </c:pt>
                <c:pt idx="19" formatCode="#,##0">
                  <c:v>1017481.6864754866</c:v>
                </c:pt>
                <c:pt idx="20" formatCode="#,##0">
                  <c:v>1031934.6754042526</c:v>
                </c:pt>
                <c:pt idx="21" formatCode="#,##0">
                  <c:v>1046592.9642334998</c:v>
                </c:pt>
                <c:pt idx="22" formatCode="#,##0">
                  <c:v>1061459.4691800294</c:v>
                </c:pt>
                <c:pt idx="23" formatCode="#,##0">
                  <c:v>1076537.1478845319</c:v>
                </c:pt>
                <c:pt idx="24" formatCode="#,##0">
                  <c:v>1091829</c:v>
                </c:pt>
              </c:numCache>
            </c:numRef>
          </c:val>
          <c:smooth val="0"/>
        </c:ser>
        <c:ser>
          <c:idx val="4"/>
          <c:order val="1"/>
          <c:tx>
            <c:strRef>
              <c:f>'PWR data'!$A$6</c:f>
              <c:strCache>
                <c:ptCount val="1"/>
                <c:pt idx="0">
                  <c:v>2012 SWP</c:v>
                </c:pt>
              </c:strCache>
            </c:strRef>
          </c:tx>
          <c:cat>
            <c:numRef>
              <c:f>'PWR data'!$B$1:$Z$1</c:f>
              <c:numCache>
                <c:formatCode>General</c:formatCode>
                <c:ptCount val="2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numCache>
            </c:numRef>
          </c:cat>
          <c:val>
            <c:numRef>
              <c:f>'PWR data'!$B$6:$Z$6</c:f>
              <c:numCache>
                <c:formatCode>General</c:formatCode>
                <c:ptCount val="25"/>
                <c:pt idx="4" formatCode="#,##0">
                  <c:v>733179</c:v>
                </c:pt>
                <c:pt idx="5" formatCode="#,##0">
                  <c:v>757085.64390205476</c:v>
                </c:pt>
                <c:pt idx="6" formatCode="#,##0">
                  <c:v>781771.80770669761</c:v>
                </c:pt>
                <c:pt idx="7" formatCode="#,##0">
                  <c:v>807262.90908781963</c:v>
                </c:pt>
                <c:pt idx="8" formatCode="#,##0">
                  <c:v>833585.19450911414</c:v>
                </c:pt>
                <c:pt idx="9" formatCode="#,##0">
                  <c:v>860765.76624828624</c:v>
                </c:pt>
                <c:pt idx="10" formatCode="#,##0">
                  <c:v>888832.61030243547</c:v>
                </c:pt>
                <c:pt idx="11" formatCode="#,##0">
                  <c:v>917814.62520334532</c:v>
                </c:pt>
                <c:pt idx="12" formatCode="#,##0">
                  <c:v>947741.65177234716</c:v>
                </c:pt>
                <c:pt idx="13" formatCode="#,##0">
                  <c:v>978644.50384539703</c:v>
                </c:pt>
                <c:pt idx="14" formatCode="#,##0">
                  <c:v>1010555</c:v>
                </c:pt>
                <c:pt idx="15" formatCode="#,##0">
                  <c:v>1024624.5777578523</c:v>
                </c:pt>
                <c:pt idx="16" formatCode="#,##0">
                  <c:v>1038890.0409630917</c:v>
                </c:pt>
                <c:pt idx="17" formatCode="#,##0">
                  <c:v>1053354.1168552386</c:v>
                </c:pt>
                <c:pt idx="18" formatCode="#,##0">
                  <c:v>1068019.5706441451</c:v>
                </c:pt>
                <c:pt idx="19" formatCode="#,##0">
                  <c:v>1082889.2060386422</c:v>
                </c:pt>
                <c:pt idx="20" formatCode="#,##0">
                  <c:v>1097965.8657825447</c:v>
                </c:pt>
                <c:pt idx="21" formatCode="#,##0">
                  <c:v>1113252.4321981233</c:v>
                </c:pt>
                <c:pt idx="22" formatCode="#,##0">
                  <c:v>1128751.8277371386</c:v>
                </c:pt>
                <c:pt idx="23" formatCode="#,##0">
                  <c:v>1144467.0155395495</c:v>
                </c:pt>
                <c:pt idx="24" formatCode="#,##0">
                  <c:v>1160401</c:v>
                </c:pt>
              </c:numCache>
            </c:numRef>
          </c:val>
          <c:smooth val="0"/>
        </c:ser>
        <c:ser>
          <c:idx val="5"/>
          <c:order val="2"/>
          <c:tx>
            <c:strRef>
              <c:f>'PWR data'!$A$7</c:f>
              <c:strCache>
                <c:ptCount val="1"/>
                <c:pt idx="0">
                  <c:v>2017 SWP</c:v>
                </c:pt>
              </c:strCache>
            </c:strRef>
          </c:tx>
          <c:cat>
            <c:numRef>
              <c:f>'PWR data'!$B$1:$Z$1</c:f>
              <c:numCache>
                <c:formatCode>General</c:formatCode>
                <c:ptCount val="2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numCache>
            </c:numRef>
          </c:cat>
          <c:val>
            <c:numRef>
              <c:f>'PWR data'!$B$7:$Z$7</c:f>
              <c:numCache>
                <c:formatCode>General</c:formatCode>
                <c:ptCount val="25"/>
                <c:pt idx="14" formatCode="#,##0">
                  <c:v>952695</c:v>
                </c:pt>
                <c:pt idx="15" formatCode="#,##0">
                  <c:v>967194.38555236557</c:v>
                </c:pt>
                <c:pt idx="16" formatCode="#,##0">
                  <c:v>981914.4421289271</c:v>
                </c:pt>
                <c:pt idx="17" formatCode="#,##0">
                  <c:v>996858.52819620271</c:v>
                </c:pt>
                <c:pt idx="18" formatCode="#,##0">
                  <c:v>1012030.053334343</c:v>
                </c:pt>
                <c:pt idx="19" formatCode="#,##0">
                  <c:v>1027432.4790150445</c:v>
                </c:pt>
                <c:pt idx="20" formatCode="#,##0">
                  <c:v>1043069.3193913053</c:v>
                </c:pt>
                <c:pt idx="21" formatCode="#,##0">
                  <c:v>1058944.1420992005</c:v>
                </c:pt>
                <c:pt idx="22" formatCode="#,##0">
                  <c:v>1075060.5690718575</c:v>
                </c:pt>
                <c:pt idx="23" formatCode="#,##0">
                  <c:v>1091422.2773658219</c:v>
                </c:pt>
                <c:pt idx="24" formatCode="#,##0">
                  <c:v>1108033</c:v>
                </c:pt>
              </c:numCache>
            </c:numRef>
          </c:val>
          <c:smooth val="0"/>
        </c:ser>
        <c:ser>
          <c:idx val="0"/>
          <c:order val="3"/>
          <c:tx>
            <c:strRef>
              <c:f>'PWR data'!$A$2</c:f>
              <c:strCache>
                <c:ptCount val="1"/>
                <c:pt idx="0">
                  <c:v>2003 I-OUC of Texas</c:v>
                </c:pt>
              </c:strCache>
            </c:strRef>
          </c:tx>
          <c:cat>
            <c:numRef>
              <c:f>'PWR data'!$B$1:$Z$1</c:f>
              <c:numCache>
                <c:formatCode>General</c:formatCode>
                <c:ptCount val="2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numCache>
            </c:numRef>
          </c:cat>
          <c:val>
            <c:numRef>
              <c:f>'PWR data'!$B$2:$Z$2</c:f>
              <c:numCache>
                <c:formatCode>General</c:formatCode>
                <c:ptCount val="25"/>
                <c:pt idx="4" formatCode="#,##0">
                  <c:v>418623</c:v>
                </c:pt>
                <c:pt idx="5" formatCode="#,##0">
                  <c:v>426995.45154195442</c:v>
                </c:pt>
                <c:pt idx="6" formatCode="#,##0">
                  <c:v>435535.35194558726</c:v>
                </c:pt>
                <c:pt idx="7" formatCode="#,##0">
                  <c:v>444246.05018474872</c:v>
                </c:pt>
                <c:pt idx="8" formatCode="#,##0">
                  <c:v>453130.96221269871</c:v>
                </c:pt>
                <c:pt idx="9" formatCode="#,##0">
                  <c:v>462193.57230169285</c:v>
                </c:pt>
                <c:pt idx="10" formatCode="#,##0">
                  <c:v>471437.43440936197</c:v>
                </c:pt>
                <c:pt idx="11" formatCode="#,##0">
                  <c:v>480866.17357241729</c:v>
                </c:pt>
                <c:pt idx="12" formatCode="#,##0">
                  <c:v>490483.48732823133</c:v>
                </c:pt>
                <c:pt idx="13" formatCode="#,##0">
                  <c:v>500293.14716484904</c:v>
                </c:pt>
                <c:pt idx="14" formatCode="#,##0">
                  <c:v>510299</c:v>
                </c:pt>
                <c:pt idx="15" formatCode="#,##0">
                  <c:v>520505.01066465379</c:v>
                </c:pt>
                <c:pt idx="16" formatCode="#,##0">
                  <c:v>530915.14215589548</c:v>
                </c:pt>
                <c:pt idx="17" formatCode="#,##0">
                  <c:v>541533.47690252296</c:v>
                </c:pt>
                <c:pt idx="18" formatCode="#,##0">
                  <c:v>552364.17898215505</c:v>
                </c:pt>
                <c:pt idx="19" formatCode="#,##0">
                  <c:v>563411.49575421342</c:v>
                </c:pt>
                <c:pt idx="20" formatCode="#,##0">
                  <c:v>574679.7595255631</c:v>
                </c:pt>
                <c:pt idx="21" formatCode="#,##0">
                  <c:v>586173.38924946741</c:v>
                </c:pt>
                <c:pt idx="22" formatCode="#,##0">
                  <c:v>597896.89225851954</c:v>
                </c:pt>
                <c:pt idx="23" formatCode="#,##0">
                  <c:v>609854.86603223614</c:v>
                </c:pt>
                <c:pt idx="24" formatCode="#,##0">
                  <c:v>622052</c:v>
                </c:pt>
              </c:numCache>
            </c:numRef>
          </c:val>
          <c:smooth val="0"/>
        </c:ser>
        <c:ser>
          <c:idx val="2"/>
          <c:order val="4"/>
          <c:tx>
            <c:strRef>
              <c:f>'PWR data'!$A$4</c:f>
              <c:strCache>
                <c:ptCount val="1"/>
                <c:pt idx="0">
                  <c:v>2008 UT BEG - Low</c:v>
                </c:pt>
              </c:strCache>
            </c:strRef>
          </c:tx>
          <c:cat>
            <c:numRef>
              <c:f>'PWR data'!$B$1:$Z$1</c:f>
              <c:numCache>
                <c:formatCode>General</c:formatCode>
                <c:ptCount val="2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numCache>
            </c:numRef>
          </c:cat>
          <c:val>
            <c:numRef>
              <c:f>'PWR data'!$B$4:$Z$4</c:f>
              <c:numCache>
                <c:formatCode>General</c:formatCode>
                <c:ptCount val="25"/>
                <c:pt idx="4" formatCode="#,##0">
                  <c:v>471762</c:v>
                </c:pt>
                <c:pt idx="5" formatCode="#,##0">
                  <c:v>473240.57148250408</c:v>
                </c:pt>
                <c:pt idx="6" formatCode="#,##0">
                  <c:v>474723.77702546417</c:v>
                </c:pt>
                <c:pt idx="7" formatCode="#,##0">
                  <c:v>476211.63115270721</c:v>
                </c:pt>
                <c:pt idx="8" formatCode="#,##0">
                  <c:v>477704.14843358018</c:v>
                </c:pt>
                <c:pt idx="9" formatCode="#,##0">
                  <c:v>479201.34348309191</c:v>
                </c:pt>
                <c:pt idx="10" formatCode="#,##0">
                  <c:v>480703.23096205748</c:v>
                </c:pt>
                <c:pt idx="11" formatCode="#,##0">
                  <c:v>482209.82557724055</c:v>
                </c:pt>
                <c:pt idx="12" formatCode="#,##0">
                  <c:v>483721.14208149863</c:v>
                </c:pt>
                <c:pt idx="13" formatCode="#,##0">
                  <c:v>485237.19527392619</c:v>
                </c:pt>
                <c:pt idx="14" formatCode="#,##0">
                  <c:v>486758</c:v>
                </c:pt>
                <c:pt idx="15" formatCode="#,##0">
                  <c:v>490491.84028691944</c:v>
                </c:pt>
                <c:pt idx="16" formatCode="#,##0">
                  <c:v>494254.32224647334</c:v>
                </c:pt>
                <c:pt idx="17" formatCode="#,##0">
                  <c:v>498045.66558420571</c:v>
                </c:pt>
                <c:pt idx="18" formatCode="#,##0">
                  <c:v>501866.09169098549</c:v>
                </c:pt>
                <c:pt idx="19" formatCode="#,##0">
                  <c:v>505715.82365593436</c:v>
                </c:pt>
                <c:pt idx="20" formatCode="#,##0">
                  <c:v>509595.086279454</c:v>
                </c:pt>
                <c:pt idx="21" formatCode="#,##0">
                  <c:v>513504.10608635278</c:v>
                </c:pt>
                <c:pt idx="22" formatCode="#,##0">
                  <c:v>517443.11133907334</c:v>
                </c:pt>
                <c:pt idx="23" formatCode="#,##0">
                  <c:v>521412.33205102204</c:v>
                </c:pt>
                <c:pt idx="24" formatCode="#,##0">
                  <c:v>525412</c:v>
                </c:pt>
              </c:numCache>
            </c:numRef>
          </c:val>
          <c:smooth val="0"/>
        </c:ser>
        <c:ser>
          <c:idx val="3"/>
          <c:order val="5"/>
          <c:tx>
            <c:strRef>
              <c:f>'PWR data'!$A$5</c:f>
              <c:strCache>
                <c:ptCount val="1"/>
                <c:pt idx="0">
                  <c:v>2008 UT BEG - High</c:v>
                </c:pt>
              </c:strCache>
            </c:strRef>
          </c:tx>
          <c:cat>
            <c:numRef>
              <c:f>'PWR data'!$B$1:$Z$1</c:f>
              <c:numCache>
                <c:formatCode>General</c:formatCode>
                <c:ptCount val="2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numCache>
            </c:numRef>
          </c:cat>
          <c:val>
            <c:numRef>
              <c:f>'PWR data'!$B$5:$Z$5</c:f>
              <c:numCache>
                <c:formatCode>General</c:formatCode>
                <c:ptCount val="25"/>
                <c:pt idx="4" formatCode="#,##0">
                  <c:v>471762</c:v>
                </c:pt>
                <c:pt idx="5" formatCode="#,##0">
                  <c:v>476129.30034067383</c:v>
                </c:pt>
                <c:pt idx="6" formatCode="#,##0">
                  <c:v>480537.03062751895</c:v>
                </c:pt>
                <c:pt idx="7" formatCode="#,##0">
                  <c:v>484985.56513764476</c:v>
                </c:pt>
                <c:pt idx="8" formatCode="#,##0">
                  <c:v>489475.28161300201</c:v>
                </c:pt>
                <c:pt idx="9" formatCode="#,##0">
                  <c:v>494006.56129245885</c:v>
                </c:pt>
                <c:pt idx="10" formatCode="#,##0">
                  <c:v>498579.78894417227</c:v>
                </c:pt>
                <c:pt idx="11" formatCode="#,##0">
                  <c:v>503195.35289826139</c:v>
                </c:pt>
                <c:pt idx="12" formatCode="#,##0">
                  <c:v>507853.64507978101</c:v>
                </c:pt>
                <c:pt idx="13" formatCode="#,##0">
                  <c:v>512555.06104200217</c:v>
                </c:pt>
                <c:pt idx="14" formatCode="#,##0">
                  <c:v>517300</c:v>
                </c:pt>
                <c:pt idx="15" formatCode="#,##0">
                  <c:v>521895.28610356548</c:v>
                </c:pt>
                <c:pt idx="16" formatCode="#,##0">
                  <c:v>526531.39311255072</c:v>
                </c:pt>
                <c:pt idx="17" formatCode="#,##0">
                  <c:v>531208.68364775483</c:v>
                </c:pt>
                <c:pt idx="18" formatCode="#,##0">
                  <c:v>535927.52355121472</c:v>
                </c:pt>
                <c:pt idx="19" formatCode="#,##0">
                  <c:v>540688.28191482031</c:v>
                </c:pt>
                <c:pt idx="20" formatCode="#,##0">
                  <c:v>545491.33110918314</c:v>
                </c:pt>
                <c:pt idx="21" formatCode="#,##0">
                  <c:v>550337.04681276227</c:v>
                </c:pt>
                <c:pt idx="22" formatCode="#,##0">
                  <c:v>555225.80804124847</c:v>
                </c:pt>
                <c:pt idx="23" formatCode="#,##0">
                  <c:v>560157.99717720994</c:v>
                </c:pt>
                <c:pt idx="24" formatCode="#,##0">
                  <c:v>565134</c:v>
                </c:pt>
              </c:numCache>
            </c:numRef>
          </c:val>
          <c:smooth val="0"/>
        </c:ser>
        <c:ser>
          <c:idx val="6"/>
          <c:order val="6"/>
          <c:tx>
            <c:strRef>
              <c:f>'PWR data'!$A$9</c:f>
              <c:strCache>
                <c:ptCount val="1"/>
                <c:pt idx="0">
                  <c:v>Water Use</c:v>
                </c:pt>
              </c:strCache>
            </c:strRef>
          </c:tx>
          <c:spPr>
            <a:ln>
              <a:solidFill>
                <a:schemeClr val="tx1"/>
              </a:solidFill>
            </a:ln>
          </c:spPr>
          <c:marker>
            <c:spPr>
              <a:ln>
                <a:solidFill>
                  <a:schemeClr val="tx1"/>
                </a:solidFill>
              </a:ln>
            </c:spPr>
          </c:marker>
          <c:cat>
            <c:numRef>
              <c:f>'PWR data'!$B$1:$Z$1</c:f>
              <c:numCache>
                <c:formatCode>General</c:formatCode>
                <c:ptCount val="2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numCache>
            </c:numRef>
          </c:cat>
          <c:val>
            <c:numRef>
              <c:f>'PWR data'!$B$9:$P$9</c:f>
              <c:numCache>
                <c:formatCode>#,##0</c:formatCode>
                <c:ptCount val="15"/>
                <c:pt idx="0">
                  <c:v>395634</c:v>
                </c:pt>
                <c:pt idx="1">
                  <c:v>343065</c:v>
                </c:pt>
                <c:pt idx="2">
                  <c:v>348256</c:v>
                </c:pt>
                <c:pt idx="3">
                  <c:v>389725</c:v>
                </c:pt>
                <c:pt idx="4">
                  <c:v>416334</c:v>
                </c:pt>
                <c:pt idx="5">
                  <c:v>473177</c:v>
                </c:pt>
                <c:pt idx="6">
                  <c:v>522824</c:v>
                </c:pt>
                <c:pt idx="7">
                  <c:v>444260</c:v>
                </c:pt>
                <c:pt idx="8">
                  <c:v>410041</c:v>
                </c:pt>
              </c:numCache>
            </c:numRef>
          </c:val>
          <c:smooth val="0"/>
        </c:ser>
        <c:dLbls>
          <c:showLegendKey val="0"/>
          <c:showVal val="0"/>
          <c:showCatName val="0"/>
          <c:showSerName val="0"/>
          <c:showPercent val="0"/>
          <c:showBubbleSize val="0"/>
        </c:dLbls>
        <c:marker val="1"/>
        <c:smooth val="0"/>
        <c:axId val="36928512"/>
        <c:axId val="36959360"/>
      </c:lineChart>
      <c:catAx>
        <c:axId val="36928512"/>
        <c:scaling>
          <c:orientation val="minMax"/>
        </c:scaling>
        <c:delete val="0"/>
        <c:axPos val="b"/>
        <c:numFmt formatCode="General" sourceLinked="1"/>
        <c:majorTickMark val="none"/>
        <c:minorTickMark val="none"/>
        <c:tickLblPos val="nextTo"/>
        <c:txPr>
          <a:bodyPr/>
          <a:lstStyle/>
          <a:p>
            <a:pPr>
              <a:defRPr sz="1600"/>
            </a:pPr>
            <a:endParaRPr lang="en-US"/>
          </a:p>
        </c:txPr>
        <c:crossAx val="36959360"/>
        <c:crosses val="autoZero"/>
        <c:auto val="1"/>
        <c:lblAlgn val="ctr"/>
        <c:lblOffset val="100"/>
        <c:noMultiLvlLbl val="0"/>
      </c:catAx>
      <c:valAx>
        <c:axId val="36959360"/>
        <c:scaling>
          <c:orientation val="minMax"/>
          <c:min val="0"/>
        </c:scaling>
        <c:delete val="0"/>
        <c:axPos val="l"/>
        <c:majorGridlines/>
        <c:title>
          <c:tx>
            <c:rich>
              <a:bodyPr/>
              <a:lstStyle/>
              <a:p>
                <a:pPr>
                  <a:defRPr sz="1600"/>
                </a:pPr>
                <a:r>
                  <a:rPr lang="en-US" sz="1600"/>
                  <a:t>Acre-Feet</a:t>
                </a:r>
                <a:r>
                  <a:rPr lang="en-US" sz="1600" baseline="0"/>
                  <a:t> of Water</a:t>
                </a:r>
                <a:endParaRPr lang="en-US" sz="1600"/>
              </a:p>
            </c:rich>
          </c:tx>
          <c:layout/>
          <c:overlay val="0"/>
        </c:title>
        <c:numFmt formatCode="#,##0" sourceLinked="0"/>
        <c:majorTickMark val="none"/>
        <c:minorTickMark val="none"/>
        <c:tickLblPos val="nextTo"/>
        <c:txPr>
          <a:bodyPr/>
          <a:lstStyle/>
          <a:p>
            <a:pPr>
              <a:defRPr sz="1600"/>
            </a:pPr>
            <a:endParaRPr lang="en-US"/>
          </a:p>
        </c:txPr>
        <c:crossAx val="36928512"/>
        <c:crosses val="autoZero"/>
        <c:crossBetween val="between"/>
      </c:valAx>
    </c:plotArea>
    <c:legend>
      <c:legendPos val="r"/>
      <c:layout/>
      <c:overlay val="0"/>
      <c:txPr>
        <a:bodyPr/>
        <a:lstStyle/>
        <a:p>
          <a:pPr>
            <a:defRPr sz="16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823787421813682"/>
          <c:y val="6.3228860327408515E-2"/>
          <c:w val="0.49909089828957842"/>
          <c:h val="0.69123232636672771"/>
        </c:manualLayout>
      </c:layout>
      <c:pieChart>
        <c:varyColors val="1"/>
        <c:ser>
          <c:idx val="0"/>
          <c:order val="0"/>
          <c:spPr>
            <a:solidFill>
              <a:srgbClr val="002060"/>
            </a:solidFill>
            <a:ln w="25400" cmpd="sng">
              <a:solidFill>
                <a:schemeClr val="bg1"/>
              </a:solidFill>
            </a:ln>
          </c:spPr>
          <c:dPt>
            <c:idx val="0"/>
            <c:bubble3D val="0"/>
            <c:extLst xmlns:c16r2="http://schemas.microsoft.com/office/drawing/2015/06/chart">
              <c:ext xmlns:c16="http://schemas.microsoft.com/office/drawing/2014/chart" uri="{C3380CC4-5D6E-409C-BE32-E72D297353CC}">
                <c16:uniqueId val="{00000001-CB21-437B-90AC-8669663FAE57}"/>
              </c:ext>
            </c:extLst>
          </c:dPt>
          <c:dPt>
            <c:idx val="1"/>
            <c:bubble3D val="0"/>
            <c:spPr>
              <a:solidFill>
                <a:schemeClr val="accent1"/>
              </a:solidFill>
              <a:ln w="25400" cmpd="sng">
                <a:solidFill>
                  <a:schemeClr val="bg1"/>
                </a:solidFill>
              </a:ln>
            </c:spPr>
            <c:extLst xmlns:c16r2="http://schemas.microsoft.com/office/drawing/2015/06/chart">
              <c:ext xmlns:c16="http://schemas.microsoft.com/office/drawing/2014/chart" uri="{C3380CC4-5D6E-409C-BE32-E72D297353CC}">
                <c16:uniqueId val="{00000003-CB21-437B-90AC-8669663FAE57}"/>
              </c:ext>
            </c:extLst>
          </c:dPt>
          <c:dPt>
            <c:idx val="2"/>
            <c:bubble3D val="0"/>
            <c:extLst xmlns:c16r2="http://schemas.microsoft.com/office/drawing/2015/06/chart">
              <c:ext xmlns:c16="http://schemas.microsoft.com/office/drawing/2014/chart" uri="{C3380CC4-5D6E-409C-BE32-E72D297353CC}">
                <c16:uniqueId val="{00000005-CB21-437B-90AC-8669663FAE57}"/>
              </c:ext>
            </c:extLst>
          </c:dPt>
          <c:dPt>
            <c:idx val="3"/>
            <c:bubble3D val="0"/>
            <c:spPr>
              <a:solidFill>
                <a:schemeClr val="accent1"/>
              </a:solidFill>
              <a:ln w="25400" cmpd="sng">
                <a:solidFill>
                  <a:schemeClr val="bg1"/>
                </a:solidFill>
              </a:ln>
            </c:spPr>
            <c:extLst xmlns:c16r2="http://schemas.microsoft.com/office/drawing/2015/06/chart">
              <c:ext xmlns:c16="http://schemas.microsoft.com/office/drawing/2014/chart" uri="{C3380CC4-5D6E-409C-BE32-E72D297353CC}">
                <c16:uniqueId val="{00000007-CB21-437B-90AC-8669663FAE57}"/>
              </c:ext>
            </c:extLst>
          </c:dPt>
          <c:dPt>
            <c:idx val="4"/>
            <c:bubble3D val="0"/>
            <c:extLst xmlns:c16r2="http://schemas.microsoft.com/office/drawing/2015/06/chart">
              <c:ext xmlns:c16="http://schemas.microsoft.com/office/drawing/2014/chart" uri="{C3380CC4-5D6E-409C-BE32-E72D297353CC}">
                <c16:uniqueId val="{00000009-CB21-437B-90AC-8669663FAE57}"/>
              </c:ext>
            </c:extLst>
          </c:dPt>
          <c:dPt>
            <c:idx val="5"/>
            <c:bubble3D val="0"/>
            <c:extLst xmlns:c16r2="http://schemas.microsoft.com/office/drawing/2015/06/chart">
              <c:ext xmlns:c16="http://schemas.microsoft.com/office/drawing/2014/chart" uri="{C3380CC4-5D6E-409C-BE32-E72D297353CC}">
                <c16:uniqueId val="{0000000B-CB21-437B-90AC-8669663FAE57}"/>
              </c:ext>
            </c:extLst>
          </c:dPt>
          <c:dPt>
            <c:idx val="6"/>
            <c:bubble3D val="0"/>
            <c:extLst xmlns:c16r2="http://schemas.microsoft.com/office/drawing/2015/06/chart">
              <c:ext xmlns:c16="http://schemas.microsoft.com/office/drawing/2014/chart" uri="{C3380CC4-5D6E-409C-BE32-E72D297353CC}">
                <c16:uniqueId val="{0000000D-CB21-437B-90AC-8669663FAE57}"/>
              </c:ext>
            </c:extLst>
          </c:dPt>
          <c:dPt>
            <c:idx val="7"/>
            <c:bubble3D val="0"/>
            <c:spPr>
              <a:solidFill>
                <a:schemeClr val="accent1"/>
              </a:solidFill>
              <a:ln w="25400" cmpd="sng">
                <a:solidFill>
                  <a:schemeClr val="bg1"/>
                </a:solidFill>
              </a:ln>
            </c:spPr>
            <c:extLst xmlns:c16r2="http://schemas.microsoft.com/office/drawing/2015/06/chart">
              <c:ext xmlns:c16="http://schemas.microsoft.com/office/drawing/2014/chart" uri="{C3380CC4-5D6E-409C-BE32-E72D297353CC}">
                <c16:uniqueId val="{0000000F-CB21-437B-90AC-8669663FAE57}"/>
              </c:ext>
            </c:extLst>
          </c:dPt>
          <c:dPt>
            <c:idx val="8"/>
            <c:bubble3D val="0"/>
            <c:spPr>
              <a:solidFill>
                <a:schemeClr val="accent1"/>
              </a:solidFill>
              <a:ln w="25400" cmpd="sng">
                <a:solidFill>
                  <a:schemeClr val="bg1"/>
                </a:solidFill>
              </a:ln>
            </c:spPr>
            <c:extLst xmlns:c16r2="http://schemas.microsoft.com/office/drawing/2015/06/chart">
              <c:ext xmlns:c16="http://schemas.microsoft.com/office/drawing/2014/chart" uri="{C3380CC4-5D6E-409C-BE32-E72D297353CC}">
                <c16:uniqueId val="{00000011-CB21-437B-90AC-8669663FAE57}"/>
              </c:ext>
            </c:extLst>
          </c:dPt>
          <c:dPt>
            <c:idx val="9"/>
            <c:bubble3D val="0"/>
            <c:extLst xmlns:c16r2="http://schemas.microsoft.com/office/drawing/2015/06/chart">
              <c:ext xmlns:c16="http://schemas.microsoft.com/office/drawing/2014/chart" uri="{C3380CC4-5D6E-409C-BE32-E72D297353CC}">
                <c16:uniqueId val="{00000013-CB21-437B-90AC-8669663FAE57}"/>
              </c:ext>
            </c:extLst>
          </c:dPt>
          <c:dPt>
            <c:idx val="10"/>
            <c:bubble3D val="0"/>
            <c:extLst xmlns:c16r2="http://schemas.microsoft.com/office/drawing/2015/06/chart">
              <c:ext xmlns:c16="http://schemas.microsoft.com/office/drawing/2014/chart" uri="{C3380CC4-5D6E-409C-BE32-E72D297353CC}">
                <c16:uniqueId val="{00000015-CB21-437B-90AC-8669663FAE57}"/>
              </c:ext>
            </c:extLst>
          </c:dPt>
          <c:dPt>
            <c:idx val="11"/>
            <c:bubble3D val="0"/>
            <c:extLst xmlns:c16r2="http://schemas.microsoft.com/office/drawing/2015/06/chart">
              <c:ext xmlns:c16="http://schemas.microsoft.com/office/drawing/2014/chart" uri="{C3380CC4-5D6E-409C-BE32-E72D297353CC}">
                <c16:uniqueId val="{00000017-CB21-437B-90AC-8669663FAE57}"/>
              </c:ext>
            </c:extLst>
          </c:dPt>
          <c:dPt>
            <c:idx val="12"/>
            <c:bubble3D val="0"/>
            <c:extLst xmlns:c16r2="http://schemas.microsoft.com/office/drawing/2015/06/chart">
              <c:ext xmlns:c16="http://schemas.microsoft.com/office/drawing/2014/chart" uri="{C3380CC4-5D6E-409C-BE32-E72D297353CC}">
                <c16:uniqueId val="{00000019-CB21-437B-90AC-8669663FAE57}"/>
              </c:ext>
            </c:extLst>
          </c:dPt>
          <c:dPt>
            <c:idx val="13"/>
            <c:bubble3D val="0"/>
            <c:extLst xmlns:c16r2="http://schemas.microsoft.com/office/drawing/2015/06/chart">
              <c:ext xmlns:c16="http://schemas.microsoft.com/office/drawing/2014/chart" uri="{C3380CC4-5D6E-409C-BE32-E72D297353CC}">
                <c16:uniqueId val="{0000001B-CB21-437B-90AC-8669663FAE57}"/>
              </c:ext>
            </c:extLst>
          </c:dPt>
          <c:dPt>
            <c:idx val="14"/>
            <c:bubble3D val="0"/>
            <c:extLst xmlns:c16r2="http://schemas.microsoft.com/office/drawing/2015/06/chart">
              <c:ext xmlns:c16="http://schemas.microsoft.com/office/drawing/2014/chart" uri="{C3380CC4-5D6E-409C-BE32-E72D297353CC}">
                <c16:uniqueId val="{0000001D-CB21-437B-90AC-8669663FAE57}"/>
              </c:ext>
            </c:extLst>
          </c:dPt>
          <c:dPt>
            <c:idx val="15"/>
            <c:bubble3D val="0"/>
            <c:spPr>
              <a:solidFill>
                <a:schemeClr val="accent1"/>
              </a:solidFill>
              <a:ln w="25400" cmpd="sng">
                <a:solidFill>
                  <a:schemeClr val="accent1"/>
                </a:solidFill>
              </a:ln>
            </c:spPr>
            <c:extLst xmlns:c16r2="http://schemas.microsoft.com/office/drawing/2015/06/chart">
              <c:ext xmlns:c16="http://schemas.microsoft.com/office/drawing/2014/chart" uri="{C3380CC4-5D6E-409C-BE32-E72D297353CC}">
                <c16:uniqueId val="{0000001F-CB21-437B-90AC-8669663FAE57}"/>
              </c:ext>
            </c:extLst>
          </c:dPt>
          <c:dPt>
            <c:idx val="16"/>
            <c:bubble3D val="0"/>
            <c:spPr>
              <a:solidFill>
                <a:srgbClr val="002060"/>
              </a:solidFill>
              <a:ln w="25400" cmpd="sng">
                <a:solidFill>
                  <a:srgbClr val="002060"/>
                </a:solidFill>
              </a:ln>
            </c:spPr>
            <c:extLst xmlns:c16r2="http://schemas.microsoft.com/office/drawing/2015/06/chart">
              <c:ext xmlns:c16="http://schemas.microsoft.com/office/drawing/2014/chart" uri="{C3380CC4-5D6E-409C-BE32-E72D297353CC}">
                <c16:uniqueId val="{00000021-CB21-437B-90AC-8669663FAE57}"/>
              </c:ext>
            </c:extLst>
          </c:dPt>
          <c:dLbls>
            <c:dLbl>
              <c:idx val="0"/>
              <c:layout>
                <c:manualLayout>
                  <c:x val="-1.8078605558920501E-2"/>
                  <c:y val="1.6257755766394925E-3"/>
                </c:manualLayout>
              </c:layout>
              <c:dLblPos val="bestFit"/>
              <c:showLegendKey val="0"/>
              <c:showVal val="0"/>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B21-437B-90AC-8669663FAE57}"/>
                </c:ext>
              </c:extLst>
            </c:dLbl>
            <c:dLbl>
              <c:idx val="1"/>
              <c:layout>
                <c:manualLayout>
                  <c:x val="9.744137779828287E-3"/>
                  <c:y val="-5.6570002317201905E-3"/>
                </c:manualLayout>
              </c:layout>
              <c:dLblPos val="bestFit"/>
              <c:showLegendKey val="0"/>
              <c:showVal val="0"/>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B21-437B-90AC-8669663FAE57}"/>
                </c:ext>
              </c:extLst>
            </c:dLbl>
            <c:dLbl>
              <c:idx val="2"/>
              <c:layout>
                <c:manualLayout>
                  <c:x val="0"/>
                  <c:y val="-5.9848142020221762E-2"/>
                </c:manualLayout>
              </c:layout>
              <c:tx>
                <c:rich>
                  <a:bodyPr/>
                  <a:lstStyle/>
                  <a:p>
                    <a:pPr>
                      <a:defRPr/>
                    </a:pPr>
                    <a:r>
                      <a:rPr lang="en-US" dirty="0"/>
                      <a:t>New major </a:t>
                    </a:r>
                  </a:p>
                  <a:p>
                    <a:pPr>
                      <a:defRPr/>
                    </a:pPr>
                    <a:r>
                      <a:rPr lang="en-US" dirty="0"/>
                      <a:t>reservoir 13.0%</a:t>
                    </a:r>
                  </a:p>
                </c:rich>
              </c:tx>
              <c:numFmt formatCode="0.0%" sourceLinked="0"/>
              <c:spPr/>
              <c:dLblPos val="bestFit"/>
              <c:showLegendKey val="0"/>
              <c:showVal val="0"/>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B21-437B-90AC-8669663FAE57}"/>
                </c:ext>
              </c:extLst>
            </c:dLbl>
            <c:dLbl>
              <c:idx val="3"/>
              <c:layout>
                <c:manualLayout>
                  <c:x val="3.2155452910563903E-2"/>
                  <c:y val="-3.4304384186309274E-2"/>
                </c:manualLayout>
              </c:layout>
              <c:dLblPos val="bestFit"/>
              <c:showLegendKey val="0"/>
              <c:showVal val="0"/>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CB21-437B-90AC-8669663FAE57}"/>
                </c:ext>
              </c:extLst>
            </c:dLbl>
            <c:dLbl>
              <c:idx val="4"/>
              <c:layout>
                <c:manualLayout>
                  <c:x val="6.0850135526264455E-2"/>
                  <c:y val="2.6785647106623428E-3"/>
                </c:manualLayout>
              </c:layout>
              <c:dLblPos val="bestFit"/>
              <c:showLegendKey val="0"/>
              <c:showVal val="0"/>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CB21-437B-90AC-8669663FAE57}"/>
                </c:ext>
              </c:extLst>
            </c:dLbl>
            <c:dLbl>
              <c:idx val="5"/>
              <c:layout>
                <c:manualLayout>
                  <c:x val="0.14354071858106623"/>
                  <c:y val="4.9701829923637995E-2"/>
                </c:manualLayout>
              </c:layout>
              <c:dLblPos val="bestFit"/>
              <c:showLegendKey val="0"/>
              <c:showVal val="0"/>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CB21-437B-90AC-8669663FAE57}"/>
                </c:ext>
              </c:extLst>
            </c:dLbl>
            <c:dLbl>
              <c:idx val="6"/>
              <c:layout>
                <c:manualLayout>
                  <c:x val="4.0458309239590443E-2"/>
                  <c:y val="0.10003060686214311"/>
                </c:manualLayout>
              </c:layout>
              <c:dLblPos val="bestFit"/>
              <c:showLegendKey val="0"/>
              <c:showVal val="0"/>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CB21-437B-90AC-8669663FAE57}"/>
                </c:ext>
              </c:extLst>
            </c:dLbl>
            <c:dLbl>
              <c:idx val="7"/>
              <c:layout>
                <c:manualLayout>
                  <c:x val="-1.1143571778081734E-2"/>
                  <c:y val="9.2658631464230409E-2"/>
                </c:manualLayout>
              </c:layout>
              <c:dLblPos val="bestFit"/>
              <c:showLegendKey val="0"/>
              <c:showVal val="0"/>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CB21-437B-90AC-8669663FAE57}"/>
                </c:ext>
              </c:extLst>
            </c:dLbl>
            <c:dLbl>
              <c:idx val="8"/>
              <c:layout>
                <c:manualLayout>
                  <c:x val="-4.2995004851561894E-2"/>
                  <c:y val="8.2411209539937955E-2"/>
                </c:manualLayout>
              </c:layout>
              <c:dLblPos val="bestFit"/>
              <c:showLegendKey val="0"/>
              <c:showVal val="0"/>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CB21-437B-90AC-8669663FAE57}"/>
                </c:ext>
              </c:extLst>
            </c:dLbl>
            <c:dLbl>
              <c:idx val="9"/>
              <c:layout>
                <c:manualLayout>
                  <c:x val="-4.5365031449017358E-2"/>
                  <c:y val="5.3837987676389087E-2"/>
                </c:manualLayout>
              </c:layout>
              <c:dLblPos val="bestFit"/>
              <c:showLegendKey val="0"/>
              <c:showVal val="0"/>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CB21-437B-90AC-8669663FAE57}"/>
                </c:ext>
              </c:extLst>
            </c:dLbl>
            <c:dLbl>
              <c:idx val="10"/>
              <c:layout>
                <c:manualLayout>
                  <c:x val="-2.504481987780887E-2"/>
                  <c:y val="2.3437522038351196E-2"/>
                </c:manualLayout>
              </c:layout>
              <c:dLblPos val="bestFit"/>
              <c:showLegendKey val="0"/>
              <c:showVal val="0"/>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CB21-437B-90AC-8669663FAE57}"/>
                </c:ext>
              </c:extLst>
            </c:dLbl>
            <c:dLbl>
              <c:idx val="11"/>
              <c:layout>
                <c:manualLayout>
                  <c:x val="-4.0912490790348879E-2"/>
                  <c:y val="-2.1544927206444405E-2"/>
                </c:manualLayout>
              </c:layout>
              <c:dLblPos val="bestFit"/>
              <c:showLegendKey val="0"/>
              <c:showVal val="0"/>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CB21-437B-90AC-8669663FAE57}"/>
                </c:ext>
              </c:extLst>
            </c:dLbl>
            <c:dLbl>
              <c:idx val="12"/>
              <c:layout>
                <c:manualLayout>
                  <c:x val="-2.9956294360562106E-2"/>
                  <c:y val="-6.5141134776447673E-2"/>
                </c:manualLayout>
              </c:layout>
              <c:dLblPos val="bestFit"/>
              <c:showLegendKey val="0"/>
              <c:showVal val="0"/>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CB21-437B-90AC-8669663FAE57}"/>
                </c:ext>
              </c:extLst>
            </c:dLbl>
            <c:dLbl>
              <c:idx val="13"/>
              <c:layout>
                <c:manualLayout>
                  <c:x val="-4.2453415416408617E-2"/>
                  <c:y val="-0.11289935843127373"/>
                </c:manualLayout>
              </c:layout>
              <c:tx>
                <c:rich>
                  <a:bodyPr/>
                  <a:lstStyle/>
                  <a:p>
                    <a:pPr>
                      <a:defRPr/>
                    </a:pPr>
                    <a:r>
                      <a:rPr lang="en-US" dirty="0"/>
                      <a:t>Conjunctive use </a:t>
                    </a:r>
                  </a:p>
                  <a:p>
                    <a:pPr>
                      <a:defRPr/>
                    </a:pPr>
                    <a:r>
                      <a:rPr lang="en-US" dirty="0"/>
                      <a:t>0.8%</a:t>
                    </a:r>
                  </a:p>
                </c:rich>
              </c:tx>
              <c:numFmt formatCode="0.0%" sourceLinked="0"/>
              <c:spPr/>
              <c:dLblPos val="bestFit"/>
              <c:showLegendKey val="0"/>
              <c:showVal val="0"/>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CB21-437B-90AC-8669663FAE57}"/>
                </c:ext>
              </c:extLst>
            </c:dLbl>
            <c:dLbl>
              <c:idx val="14"/>
              <c:layout>
                <c:manualLayout>
                  <c:x val="-6.2207257841548009E-3"/>
                  <c:y val="-0.17722713112619148"/>
                </c:manualLayout>
              </c:layout>
              <c:dLblPos val="bestFit"/>
              <c:showLegendKey val="0"/>
              <c:showVal val="0"/>
              <c:showCatName val="1"/>
              <c:showSerName val="0"/>
              <c:showPercent val="1"/>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CB21-437B-90AC-8669663FAE57}"/>
                </c:ext>
              </c:extLst>
            </c:dLbl>
            <c:numFmt formatCode="0.0%" sourceLinked="0"/>
            <c:spPr>
              <a:noFill/>
              <a:ln>
                <a:noFill/>
              </a:ln>
              <a:effectLst/>
            </c:spPr>
            <c:dLblPos val="bestFit"/>
            <c:showLegendKey val="0"/>
            <c:showVal val="0"/>
            <c:showCatName val="1"/>
            <c:showSerName val="0"/>
            <c:showPercent val="1"/>
            <c:showBubbleSize val="0"/>
            <c:separator> </c:separator>
            <c:showLeaderLines val="1"/>
            <c:extLst xmlns:c16r2="http://schemas.microsoft.com/office/drawing/2015/06/chart">
              <c:ext xmlns:c15="http://schemas.microsoft.com/office/drawing/2012/chart" uri="{CE6537A1-D6FC-4f65-9D91-7224C49458BB}"/>
            </c:extLst>
          </c:dLbls>
          <c:cat>
            <c:strRef>
              <c:f>'Figure 8-3'!$D$33:$D$49</c:f>
              <c:strCache>
                <c:ptCount val="17"/>
                <c:pt idx="0">
                  <c:v>Other surface water</c:v>
                </c:pt>
                <c:pt idx="1">
                  <c:v>Irrigation conservation</c:v>
                </c:pt>
                <c:pt idx="2">
                  <c:v>New major reservoir</c:v>
                </c:pt>
                <c:pt idx="3">
                  <c:v>Municipal conservation</c:v>
                </c:pt>
                <c:pt idx="4">
                  <c:v>Indirect reuse</c:v>
                </c:pt>
                <c:pt idx="5">
                  <c:v>Groundwater wells &amp; other</c:v>
                </c:pt>
                <c:pt idx="6">
                  <c:v>Other direct reuse</c:v>
                </c:pt>
                <c:pt idx="7">
                  <c:v>Drought management</c:v>
                </c:pt>
                <c:pt idx="8">
                  <c:v>Other conservation</c:v>
                </c:pt>
                <c:pt idx="9">
                  <c:v>Aquifer storage &amp; recovery</c:v>
                </c:pt>
                <c:pt idx="10">
                  <c:v>Seawater desalination</c:v>
                </c:pt>
                <c:pt idx="11">
                  <c:v>Groundwater desalination</c:v>
                </c:pt>
                <c:pt idx="12">
                  <c:v>Direct potable reuse</c:v>
                </c:pt>
                <c:pt idx="13">
                  <c:v>Conjunctive use</c:v>
                </c:pt>
                <c:pt idx="14">
                  <c:v>Other strategies</c:v>
                </c:pt>
                <c:pt idx="15">
                  <c:v>Demand management</c:v>
                </c:pt>
                <c:pt idx="16">
                  <c:v>Water supply</c:v>
                </c:pt>
              </c:strCache>
            </c:strRef>
          </c:cat>
          <c:val>
            <c:numRef>
              <c:f>'Figure 8-3'!$E$33:$E$49</c:f>
              <c:numCache>
                <c:formatCode>_(* #,##0_);_(* \(#,##0\);_(* "-"??_);_(@_)</c:formatCode>
                <c:ptCount val="17"/>
                <c:pt idx="0">
                  <c:v>2584449</c:v>
                </c:pt>
                <c:pt idx="1">
                  <c:v>1330279</c:v>
                </c:pt>
                <c:pt idx="2">
                  <c:v>1099975</c:v>
                </c:pt>
                <c:pt idx="3">
                  <c:v>811224</c:v>
                </c:pt>
                <c:pt idx="4">
                  <c:v>649131</c:v>
                </c:pt>
                <c:pt idx="5">
                  <c:v>631168</c:v>
                </c:pt>
                <c:pt idx="6">
                  <c:v>370654</c:v>
                </c:pt>
                <c:pt idx="7">
                  <c:v>226206</c:v>
                </c:pt>
                <c:pt idx="8">
                  <c:v>203038</c:v>
                </c:pt>
                <c:pt idx="9">
                  <c:v>152040</c:v>
                </c:pt>
                <c:pt idx="10">
                  <c:v>115598</c:v>
                </c:pt>
                <c:pt idx="11">
                  <c:v>110773</c:v>
                </c:pt>
                <c:pt idx="12">
                  <c:v>86829</c:v>
                </c:pt>
                <c:pt idx="13">
                  <c:v>64256</c:v>
                </c:pt>
                <c:pt idx="14">
                  <c:v>50595</c:v>
                </c:pt>
              </c:numCache>
            </c:numRef>
          </c:val>
          <c:extLst xmlns:c16r2="http://schemas.microsoft.com/office/drawing/2015/06/chart">
            <c:ext xmlns:c16="http://schemas.microsoft.com/office/drawing/2014/chart" uri="{C3380CC4-5D6E-409C-BE32-E72D297353CC}">
              <c16:uniqueId val="{00000022-CB21-437B-90AC-8669663FAE57}"/>
            </c:ext>
          </c:extLst>
        </c:ser>
        <c:dLbls>
          <c:showLegendKey val="0"/>
          <c:showVal val="0"/>
          <c:showCatName val="0"/>
          <c:showSerName val="0"/>
          <c:showPercent val="0"/>
          <c:showBubbleSize val="0"/>
          <c:showLeaderLines val="1"/>
        </c:dLbls>
        <c:firstSliceAng val="270"/>
      </c:pieChart>
    </c:plotArea>
    <c:legend>
      <c:legendPos val="b"/>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ayout/>
      <c:overlay val="1"/>
    </c:legend>
    <c:plotVisOnly val="1"/>
    <c:dispBlanksAs val="gap"/>
    <c:showDLblsOverMax val="0"/>
  </c:chart>
  <c:spPr>
    <a:ln>
      <a:noFill/>
    </a:ln>
  </c:spPr>
  <c:txPr>
    <a:bodyPr/>
    <a:lstStyle/>
    <a:p>
      <a:pPr>
        <a:defRPr sz="1400" b="1">
          <a:latin typeface="+mj-lt"/>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EB0205-E3DA-4949-9860-64852E3D3F74}"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CB87DBCB-B58E-433B-9812-3D39019B4812}">
      <dgm:prSet custT="1"/>
      <dgm:spPr/>
      <dgm:t>
        <a:bodyPr/>
        <a:lstStyle/>
        <a:p>
          <a:pPr rtl="0">
            <a:spcAft>
              <a:spcPts val="0"/>
            </a:spcAft>
          </a:pPr>
          <a:r>
            <a:rPr lang="en-US" sz="3200" dirty="0" smtClean="0">
              <a:latin typeface="Times New Roman" panose="02020603050405020304" pitchFamily="18" charset="0"/>
              <a:cs typeface="Times New Roman" panose="02020603050405020304" pitchFamily="18" charset="0"/>
            </a:rPr>
            <a:t>City of Marfa</a:t>
          </a:r>
          <a:endParaRPr lang="en-US" sz="3200" dirty="0">
            <a:latin typeface="Times New Roman" panose="02020603050405020304" pitchFamily="18" charset="0"/>
            <a:cs typeface="Times New Roman" panose="02020603050405020304" pitchFamily="18" charset="0"/>
          </a:endParaRPr>
        </a:p>
        <a:p>
          <a:pPr rtl="0">
            <a:spcAft>
              <a:spcPct val="35000"/>
            </a:spcAft>
          </a:pPr>
          <a:r>
            <a:rPr lang="en-US" sz="2400" i="1" dirty="0" smtClean="0">
              <a:latin typeface="Times New Roman" panose="02020603050405020304" pitchFamily="18" charset="0"/>
              <a:cs typeface="Times New Roman" panose="02020603050405020304" pitchFamily="18" charset="0"/>
            </a:rPr>
            <a:t>Additional Water Well</a:t>
          </a:r>
          <a:endParaRPr lang="en-US" sz="2400" i="1" dirty="0">
            <a:latin typeface="Times New Roman" panose="02020603050405020304" pitchFamily="18" charset="0"/>
            <a:cs typeface="Times New Roman" panose="02020603050405020304" pitchFamily="18" charset="0"/>
          </a:endParaRPr>
        </a:p>
      </dgm:t>
    </dgm:pt>
    <dgm:pt modelId="{81E7778C-415B-48D1-B244-B4DF5C37B025}" type="parTrans" cxnId="{055EE000-1680-465C-8EF8-2DF6E827899F}">
      <dgm:prSet/>
      <dgm:spPr/>
      <dgm:t>
        <a:bodyPr/>
        <a:lstStyle/>
        <a:p>
          <a:endParaRPr lang="en-US"/>
        </a:p>
      </dgm:t>
    </dgm:pt>
    <dgm:pt modelId="{82853E6B-0854-4E4D-A770-DD0424DC8E2E}" type="sibTrans" cxnId="{055EE000-1680-465C-8EF8-2DF6E827899F}">
      <dgm:prSet/>
      <dgm:spPr/>
      <dgm:t>
        <a:bodyPr/>
        <a:lstStyle/>
        <a:p>
          <a:endParaRPr lang="en-US"/>
        </a:p>
      </dgm:t>
    </dgm:pt>
    <dgm:pt modelId="{A1DBA5CA-C71A-4A18-A8EF-6E71CA89E498}">
      <dgm:prSet custT="1"/>
      <dgm:spPr/>
      <dgm:t>
        <a:bodyPr/>
        <a:lstStyle/>
        <a:p>
          <a:pPr algn="l" rtl="0"/>
          <a:r>
            <a:rPr lang="en-US" sz="2600" dirty="0" smtClean="0">
              <a:latin typeface="Times New Roman" panose="02020603050405020304" pitchFamily="18" charset="0"/>
              <a:cs typeface="Times New Roman" panose="02020603050405020304" pitchFamily="18" charset="0"/>
            </a:rPr>
            <a:t>Drill and equip a new water well to replace existing well that has reached the end of its projected useful life</a:t>
          </a:r>
          <a:endParaRPr lang="en-US" sz="2600" dirty="0">
            <a:latin typeface="Times New Roman" panose="02020603050405020304" pitchFamily="18" charset="0"/>
            <a:cs typeface="Times New Roman" panose="02020603050405020304" pitchFamily="18" charset="0"/>
          </a:endParaRPr>
        </a:p>
      </dgm:t>
    </dgm:pt>
    <dgm:pt modelId="{7FF6C4A0-B6C6-4563-812F-28F15EC917F5}" type="parTrans" cxnId="{B82AAC34-DAAE-40A6-8095-96D1EE352981}">
      <dgm:prSet/>
      <dgm:spPr/>
      <dgm:t>
        <a:bodyPr/>
        <a:lstStyle/>
        <a:p>
          <a:endParaRPr lang="en-US"/>
        </a:p>
      </dgm:t>
    </dgm:pt>
    <dgm:pt modelId="{3E513C84-20F5-4385-81D0-31286E616369}" type="sibTrans" cxnId="{B82AAC34-DAAE-40A6-8095-96D1EE352981}">
      <dgm:prSet/>
      <dgm:spPr/>
      <dgm:t>
        <a:bodyPr/>
        <a:lstStyle/>
        <a:p>
          <a:endParaRPr lang="en-US"/>
        </a:p>
      </dgm:t>
    </dgm:pt>
    <dgm:pt modelId="{57D39706-5E5D-4AA6-A692-779622C5C8E9}">
      <dgm:prSet custT="1"/>
      <dgm:spPr/>
      <dgm:t>
        <a:bodyPr/>
        <a:lstStyle/>
        <a:p>
          <a:pPr algn="l" rtl="0"/>
          <a:r>
            <a:rPr lang="en-US" sz="2600" dirty="0" smtClean="0">
              <a:latin typeface="Times New Roman" panose="02020603050405020304" pitchFamily="18" charset="0"/>
              <a:cs typeface="Times New Roman" panose="02020603050405020304" pitchFamily="18" charset="0"/>
            </a:rPr>
            <a:t>$705,000 through first round of State Water Implementation Fund for Texas (SWIFT) funding </a:t>
          </a:r>
          <a:endParaRPr lang="en-US" sz="2600" dirty="0">
            <a:latin typeface="Times New Roman" panose="02020603050405020304" pitchFamily="18" charset="0"/>
            <a:cs typeface="Times New Roman" panose="02020603050405020304" pitchFamily="18" charset="0"/>
          </a:endParaRPr>
        </a:p>
      </dgm:t>
    </dgm:pt>
    <dgm:pt modelId="{36CE78F0-A24C-49D0-9C5A-B2A60583E68E}" type="parTrans" cxnId="{78D072A1-1FA0-43F0-B8C0-2F396C488E71}">
      <dgm:prSet/>
      <dgm:spPr/>
      <dgm:t>
        <a:bodyPr/>
        <a:lstStyle/>
        <a:p>
          <a:endParaRPr lang="en-US"/>
        </a:p>
      </dgm:t>
    </dgm:pt>
    <dgm:pt modelId="{6E97867B-4379-4300-BD02-F5FE67B58E48}" type="sibTrans" cxnId="{78D072A1-1FA0-43F0-B8C0-2F396C488E71}">
      <dgm:prSet/>
      <dgm:spPr/>
      <dgm:t>
        <a:bodyPr/>
        <a:lstStyle/>
        <a:p>
          <a:endParaRPr lang="en-US"/>
        </a:p>
      </dgm:t>
    </dgm:pt>
    <dgm:pt modelId="{5C5F9BB7-0312-4A97-9A09-004C8F8DC7A2}">
      <dgm:prSet custT="1"/>
      <dgm:spPr/>
      <dgm:t>
        <a:bodyPr/>
        <a:lstStyle/>
        <a:p>
          <a:pPr algn="l" rtl="0"/>
          <a:r>
            <a:rPr lang="en-US" sz="2600" dirty="0" smtClean="0">
              <a:latin typeface="Times New Roman" panose="02020603050405020304" pitchFamily="18" charset="0"/>
              <a:cs typeface="Times New Roman" panose="02020603050405020304" pitchFamily="18" charset="0"/>
            </a:rPr>
            <a:t>City currently operates 2 water wells</a:t>
          </a:r>
          <a:endParaRPr lang="en-US" sz="2600" dirty="0">
            <a:latin typeface="Times New Roman" panose="02020603050405020304" pitchFamily="18" charset="0"/>
            <a:cs typeface="Times New Roman" panose="02020603050405020304" pitchFamily="18" charset="0"/>
          </a:endParaRPr>
        </a:p>
      </dgm:t>
    </dgm:pt>
    <dgm:pt modelId="{774E7DDE-0E22-4210-BA2C-062DDABFD66E}" type="parTrans" cxnId="{62CBDDD2-A323-4605-9ADB-E969898EA590}">
      <dgm:prSet/>
      <dgm:spPr/>
      <dgm:t>
        <a:bodyPr/>
        <a:lstStyle/>
        <a:p>
          <a:endParaRPr lang="en-US"/>
        </a:p>
      </dgm:t>
    </dgm:pt>
    <dgm:pt modelId="{11F3EFBC-7C53-4FEA-9696-B1A4315678AC}" type="sibTrans" cxnId="{62CBDDD2-A323-4605-9ADB-E969898EA590}">
      <dgm:prSet/>
      <dgm:spPr/>
      <dgm:t>
        <a:bodyPr/>
        <a:lstStyle/>
        <a:p>
          <a:endParaRPr lang="en-US"/>
        </a:p>
      </dgm:t>
    </dgm:pt>
    <dgm:pt modelId="{D223616A-43A1-40A1-AC4D-EBD3F16481C1}">
      <dgm:prSet custT="1"/>
      <dgm:spPr/>
      <dgm:t>
        <a:bodyPr/>
        <a:lstStyle/>
        <a:p>
          <a:pPr algn="l" rtl="0"/>
          <a:r>
            <a:rPr lang="en-US" sz="2600" dirty="0" smtClean="0">
              <a:latin typeface="Times New Roman" panose="02020603050405020304" pitchFamily="18" charset="0"/>
              <a:cs typeface="Times New Roman" panose="02020603050405020304" pitchFamily="18" charset="0"/>
            </a:rPr>
            <a:t>Rural project</a:t>
          </a:r>
          <a:endParaRPr lang="en-US" sz="2600" dirty="0">
            <a:latin typeface="Times New Roman" panose="02020603050405020304" pitchFamily="18" charset="0"/>
            <a:cs typeface="Times New Roman" panose="02020603050405020304" pitchFamily="18" charset="0"/>
          </a:endParaRPr>
        </a:p>
      </dgm:t>
    </dgm:pt>
    <dgm:pt modelId="{9BC4F402-344A-4813-B5BF-A9F894D84091}" type="parTrans" cxnId="{C63B4B88-4FFC-40A0-B342-2668513CBFE9}">
      <dgm:prSet/>
      <dgm:spPr/>
      <dgm:t>
        <a:bodyPr/>
        <a:lstStyle/>
        <a:p>
          <a:endParaRPr lang="en-US"/>
        </a:p>
      </dgm:t>
    </dgm:pt>
    <dgm:pt modelId="{2C9DD613-7CEC-4BEF-87A7-64D4283D93C6}" type="sibTrans" cxnId="{C63B4B88-4FFC-40A0-B342-2668513CBFE9}">
      <dgm:prSet/>
      <dgm:spPr/>
      <dgm:t>
        <a:bodyPr/>
        <a:lstStyle/>
        <a:p>
          <a:endParaRPr lang="en-US"/>
        </a:p>
      </dgm:t>
    </dgm:pt>
    <dgm:pt modelId="{C2BFF17F-7088-45A7-8E10-3C3E2E9F26D9}">
      <dgm:prSet custT="1"/>
      <dgm:spPr/>
      <dgm:t>
        <a:bodyPr/>
        <a:lstStyle/>
        <a:p>
          <a:pPr algn="l" rtl="0"/>
          <a:endParaRPr lang="en-US" sz="2600" dirty="0">
            <a:latin typeface="Times New Roman" panose="02020603050405020304" pitchFamily="18" charset="0"/>
            <a:cs typeface="Times New Roman" panose="02020603050405020304" pitchFamily="18" charset="0"/>
          </a:endParaRPr>
        </a:p>
      </dgm:t>
    </dgm:pt>
    <dgm:pt modelId="{77125964-069B-4A8E-BCC3-67CB223A336A}" type="parTrans" cxnId="{07241E23-5BD4-4D0A-877B-515AAEA1C6F9}">
      <dgm:prSet/>
      <dgm:spPr/>
      <dgm:t>
        <a:bodyPr/>
        <a:lstStyle/>
        <a:p>
          <a:endParaRPr lang="en-US"/>
        </a:p>
      </dgm:t>
    </dgm:pt>
    <dgm:pt modelId="{A4D795BB-48D6-498B-8B10-AFC5331E6410}" type="sibTrans" cxnId="{07241E23-5BD4-4D0A-877B-515AAEA1C6F9}">
      <dgm:prSet/>
      <dgm:spPr/>
      <dgm:t>
        <a:bodyPr/>
        <a:lstStyle/>
        <a:p>
          <a:endParaRPr lang="en-US"/>
        </a:p>
      </dgm:t>
    </dgm:pt>
    <dgm:pt modelId="{3C60AD26-E609-4712-8086-666B495F5AC5}">
      <dgm:prSet custT="1"/>
      <dgm:spPr/>
      <dgm:t>
        <a:bodyPr/>
        <a:lstStyle/>
        <a:p>
          <a:pPr algn="l" rtl="0"/>
          <a:endParaRPr lang="en-US" sz="2600" dirty="0">
            <a:latin typeface="Times New Roman" panose="02020603050405020304" pitchFamily="18" charset="0"/>
            <a:cs typeface="Times New Roman" panose="02020603050405020304" pitchFamily="18" charset="0"/>
          </a:endParaRPr>
        </a:p>
      </dgm:t>
    </dgm:pt>
    <dgm:pt modelId="{03BB703D-CE9C-42EA-9660-C15C21EF9593}" type="parTrans" cxnId="{1EE3A9F9-33B3-411C-BF9B-F3FACFBEB31F}">
      <dgm:prSet/>
      <dgm:spPr/>
      <dgm:t>
        <a:bodyPr/>
        <a:lstStyle/>
        <a:p>
          <a:endParaRPr lang="en-US"/>
        </a:p>
      </dgm:t>
    </dgm:pt>
    <dgm:pt modelId="{5F9E9824-05AB-47D2-931D-436B3DE5F938}" type="sibTrans" cxnId="{1EE3A9F9-33B3-411C-BF9B-F3FACFBEB31F}">
      <dgm:prSet/>
      <dgm:spPr/>
      <dgm:t>
        <a:bodyPr/>
        <a:lstStyle/>
        <a:p>
          <a:endParaRPr lang="en-US"/>
        </a:p>
      </dgm:t>
    </dgm:pt>
    <dgm:pt modelId="{D6047C95-6DF9-4AAC-90FE-17DAB2C3EEF6}">
      <dgm:prSet custT="1"/>
      <dgm:spPr/>
      <dgm:t>
        <a:bodyPr/>
        <a:lstStyle/>
        <a:p>
          <a:pPr algn="l" rtl="0"/>
          <a:endParaRPr lang="en-US" sz="2600" dirty="0">
            <a:latin typeface="Times New Roman" panose="02020603050405020304" pitchFamily="18" charset="0"/>
            <a:cs typeface="Times New Roman" panose="02020603050405020304" pitchFamily="18" charset="0"/>
          </a:endParaRPr>
        </a:p>
      </dgm:t>
    </dgm:pt>
    <dgm:pt modelId="{ECE1B23C-C2FD-4BA0-96C2-FB9AB6589CBC}" type="parTrans" cxnId="{273F6D67-03E3-49B8-BD96-DA696DE115D7}">
      <dgm:prSet/>
      <dgm:spPr/>
      <dgm:t>
        <a:bodyPr/>
        <a:lstStyle/>
        <a:p>
          <a:endParaRPr lang="en-US"/>
        </a:p>
      </dgm:t>
    </dgm:pt>
    <dgm:pt modelId="{E92726DC-2648-4439-8CA3-028E7C88A072}" type="sibTrans" cxnId="{273F6D67-03E3-49B8-BD96-DA696DE115D7}">
      <dgm:prSet/>
      <dgm:spPr/>
      <dgm:t>
        <a:bodyPr/>
        <a:lstStyle/>
        <a:p>
          <a:endParaRPr lang="en-US"/>
        </a:p>
      </dgm:t>
    </dgm:pt>
    <dgm:pt modelId="{3E31C24F-2B2E-4D6C-BC8F-DE881EAE7540}">
      <dgm:prSet custT="1"/>
      <dgm:spPr/>
      <dgm:t>
        <a:bodyPr/>
        <a:lstStyle/>
        <a:p>
          <a:pPr algn="l" rtl="0"/>
          <a:endParaRPr lang="en-US" sz="2600" dirty="0">
            <a:latin typeface="Times New Roman" panose="02020603050405020304" pitchFamily="18" charset="0"/>
            <a:cs typeface="Times New Roman" panose="02020603050405020304" pitchFamily="18" charset="0"/>
          </a:endParaRPr>
        </a:p>
      </dgm:t>
    </dgm:pt>
    <dgm:pt modelId="{832E5512-2230-4356-B348-593AAF65CA1A}" type="parTrans" cxnId="{84E010BE-B5CC-46D1-9736-751C6BD2EC17}">
      <dgm:prSet/>
      <dgm:spPr/>
      <dgm:t>
        <a:bodyPr/>
        <a:lstStyle/>
        <a:p>
          <a:endParaRPr lang="en-US"/>
        </a:p>
      </dgm:t>
    </dgm:pt>
    <dgm:pt modelId="{AA85E70E-07E2-4748-BFF6-14FD9C150BF0}" type="sibTrans" cxnId="{84E010BE-B5CC-46D1-9736-751C6BD2EC17}">
      <dgm:prSet/>
      <dgm:spPr/>
      <dgm:t>
        <a:bodyPr/>
        <a:lstStyle/>
        <a:p>
          <a:endParaRPr lang="en-US"/>
        </a:p>
      </dgm:t>
    </dgm:pt>
    <dgm:pt modelId="{DA1EFB20-8295-4540-B88B-0080C1D2BED1}" type="pres">
      <dgm:prSet presAssocID="{28EB0205-E3DA-4949-9860-64852E3D3F74}" presName="linear" presStyleCnt="0">
        <dgm:presLayoutVars>
          <dgm:dir/>
          <dgm:animLvl val="lvl"/>
          <dgm:resizeHandles val="exact"/>
        </dgm:presLayoutVars>
      </dgm:prSet>
      <dgm:spPr/>
      <dgm:t>
        <a:bodyPr/>
        <a:lstStyle/>
        <a:p>
          <a:endParaRPr lang="en-US"/>
        </a:p>
      </dgm:t>
    </dgm:pt>
    <dgm:pt modelId="{6F716584-AD2C-4254-8D85-2434FA239010}" type="pres">
      <dgm:prSet presAssocID="{CB87DBCB-B58E-433B-9812-3D39019B4812}" presName="parentLin" presStyleCnt="0"/>
      <dgm:spPr/>
    </dgm:pt>
    <dgm:pt modelId="{B36EBF9A-ECDB-46F2-9E62-EC727F408832}" type="pres">
      <dgm:prSet presAssocID="{CB87DBCB-B58E-433B-9812-3D39019B4812}" presName="parentLeftMargin" presStyleLbl="node1" presStyleIdx="0" presStyleCnt="1"/>
      <dgm:spPr/>
      <dgm:t>
        <a:bodyPr/>
        <a:lstStyle/>
        <a:p>
          <a:endParaRPr lang="en-US"/>
        </a:p>
      </dgm:t>
    </dgm:pt>
    <dgm:pt modelId="{35D755B2-65A0-42B1-B056-DE96EC5BC13E}" type="pres">
      <dgm:prSet presAssocID="{CB87DBCB-B58E-433B-9812-3D39019B4812}" presName="parentText" presStyleLbl="node1" presStyleIdx="0" presStyleCnt="1" custScaleX="127283" custLinFactX="-1416" custLinFactNeighborX="-100000" custLinFactNeighborY="-387">
        <dgm:presLayoutVars>
          <dgm:chMax val="0"/>
          <dgm:bulletEnabled val="1"/>
        </dgm:presLayoutVars>
      </dgm:prSet>
      <dgm:spPr/>
      <dgm:t>
        <a:bodyPr/>
        <a:lstStyle/>
        <a:p>
          <a:endParaRPr lang="en-US"/>
        </a:p>
      </dgm:t>
    </dgm:pt>
    <dgm:pt modelId="{A78BF227-69FE-4891-853B-F89C5B70768F}" type="pres">
      <dgm:prSet presAssocID="{CB87DBCB-B58E-433B-9812-3D39019B4812}" presName="negativeSpace" presStyleCnt="0"/>
      <dgm:spPr/>
    </dgm:pt>
    <dgm:pt modelId="{412E1A0A-073E-4A32-9081-699279844B29}" type="pres">
      <dgm:prSet presAssocID="{CB87DBCB-B58E-433B-9812-3D39019B4812}" presName="childText" presStyleLbl="conFgAcc1" presStyleIdx="0" presStyleCnt="1" custScaleX="88833" custScaleY="101039" custLinFactNeighborX="-3636" custLinFactNeighborY="-2361">
        <dgm:presLayoutVars>
          <dgm:bulletEnabled val="1"/>
        </dgm:presLayoutVars>
      </dgm:prSet>
      <dgm:spPr/>
      <dgm:t>
        <a:bodyPr/>
        <a:lstStyle/>
        <a:p>
          <a:endParaRPr lang="en-US"/>
        </a:p>
      </dgm:t>
    </dgm:pt>
  </dgm:ptLst>
  <dgm:cxnLst>
    <dgm:cxn modelId="{607B8E5C-F5D0-426C-AF91-BD38362FBB25}" type="presOf" srcId="{3C60AD26-E609-4712-8086-666B495F5AC5}" destId="{412E1A0A-073E-4A32-9081-699279844B29}" srcOrd="0" destOrd="4" presId="urn:microsoft.com/office/officeart/2005/8/layout/list1"/>
    <dgm:cxn modelId="{15B46A38-92EC-4C53-A3AD-BCE54A92DD51}" type="presOf" srcId="{D223616A-43A1-40A1-AC4D-EBD3F16481C1}" destId="{412E1A0A-073E-4A32-9081-699279844B29}" srcOrd="0" destOrd="7" presId="urn:microsoft.com/office/officeart/2005/8/layout/list1"/>
    <dgm:cxn modelId="{62CBDDD2-A323-4605-9ADB-E969898EA590}" srcId="{CB87DBCB-B58E-433B-9812-3D39019B4812}" destId="{5C5F9BB7-0312-4A97-9A09-004C8F8DC7A2}" srcOrd="3" destOrd="0" parTransId="{774E7DDE-0E22-4210-BA2C-062DDABFD66E}" sibTransId="{11F3EFBC-7C53-4FEA-9696-B1A4315678AC}"/>
    <dgm:cxn modelId="{5DB00971-7E22-4A6F-8EFF-4CE34146AF92}" type="presOf" srcId="{28EB0205-E3DA-4949-9860-64852E3D3F74}" destId="{DA1EFB20-8295-4540-B88B-0080C1D2BED1}" srcOrd="0" destOrd="0" presId="urn:microsoft.com/office/officeart/2005/8/layout/list1"/>
    <dgm:cxn modelId="{C63B4B88-4FFC-40A0-B342-2668513CBFE9}" srcId="{CB87DBCB-B58E-433B-9812-3D39019B4812}" destId="{D223616A-43A1-40A1-AC4D-EBD3F16481C1}" srcOrd="7" destOrd="0" parTransId="{9BC4F402-344A-4813-B5BF-A9F894D84091}" sibTransId="{2C9DD613-7CEC-4BEF-87A7-64D4283D93C6}"/>
    <dgm:cxn modelId="{9BED04BA-8B52-46D8-8E7E-98D721ED64DE}" type="presOf" srcId="{5C5F9BB7-0312-4A97-9A09-004C8F8DC7A2}" destId="{412E1A0A-073E-4A32-9081-699279844B29}" srcOrd="0" destOrd="3" presId="urn:microsoft.com/office/officeart/2005/8/layout/list1"/>
    <dgm:cxn modelId="{055EE000-1680-465C-8EF8-2DF6E827899F}" srcId="{28EB0205-E3DA-4949-9860-64852E3D3F74}" destId="{CB87DBCB-B58E-433B-9812-3D39019B4812}" srcOrd="0" destOrd="0" parTransId="{81E7778C-415B-48D1-B244-B4DF5C37B025}" sibTransId="{82853E6B-0854-4E4D-A770-DD0424DC8E2E}"/>
    <dgm:cxn modelId="{1EE3A9F9-33B3-411C-BF9B-F3FACFBEB31F}" srcId="{CB87DBCB-B58E-433B-9812-3D39019B4812}" destId="{3C60AD26-E609-4712-8086-666B495F5AC5}" srcOrd="4" destOrd="0" parTransId="{03BB703D-CE9C-42EA-9660-C15C21EF9593}" sibTransId="{5F9E9824-05AB-47D2-931D-436B3DE5F938}"/>
    <dgm:cxn modelId="{78D072A1-1FA0-43F0-B8C0-2F396C488E71}" srcId="{CB87DBCB-B58E-433B-9812-3D39019B4812}" destId="{57D39706-5E5D-4AA6-A692-779622C5C8E9}" srcOrd="5" destOrd="0" parTransId="{36CE78F0-A24C-49D0-9C5A-B2A60583E68E}" sibTransId="{6E97867B-4379-4300-BD02-F5FE67B58E48}"/>
    <dgm:cxn modelId="{07241E23-5BD4-4D0A-877B-515AAEA1C6F9}" srcId="{CB87DBCB-B58E-433B-9812-3D39019B4812}" destId="{C2BFF17F-7088-45A7-8E10-3C3E2E9F26D9}" srcOrd="2" destOrd="0" parTransId="{77125964-069B-4A8E-BCC3-67CB223A336A}" sibTransId="{A4D795BB-48D6-498B-8B10-AFC5331E6410}"/>
    <dgm:cxn modelId="{255E6E76-C304-49AB-A442-D21E6ACF8A3D}" type="presOf" srcId="{3E31C24F-2B2E-4D6C-BC8F-DE881EAE7540}" destId="{412E1A0A-073E-4A32-9081-699279844B29}" srcOrd="0" destOrd="0" presId="urn:microsoft.com/office/officeart/2005/8/layout/list1"/>
    <dgm:cxn modelId="{70899F2C-57A1-48E9-84C6-0D999765A5B3}" type="presOf" srcId="{D6047C95-6DF9-4AAC-90FE-17DAB2C3EEF6}" destId="{412E1A0A-073E-4A32-9081-699279844B29}" srcOrd="0" destOrd="6" presId="urn:microsoft.com/office/officeart/2005/8/layout/list1"/>
    <dgm:cxn modelId="{3FADBCD5-9008-4393-8FBD-250B49142426}" type="presOf" srcId="{57D39706-5E5D-4AA6-A692-779622C5C8E9}" destId="{412E1A0A-073E-4A32-9081-699279844B29}" srcOrd="0" destOrd="5" presId="urn:microsoft.com/office/officeart/2005/8/layout/list1"/>
    <dgm:cxn modelId="{69C9337A-65BE-4A3B-BC0E-B823D2CC911E}" type="presOf" srcId="{CB87DBCB-B58E-433B-9812-3D39019B4812}" destId="{35D755B2-65A0-42B1-B056-DE96EC5BC13E}" srcOrd="1" destOrd="0" presId="urn:microsoft.com/office/officeart/2005/8/layout/list1"/>
    <dgm:cxn modelId="{944D40DB-47CA-4B76-A819-9EF8FF57214A}" type="presOf" srcId="{CB87DBCB-B58E-433B-9812-3D39019B4812}" destId="{B36EBF9A-ECDB-46F2-9E62-EC727F408832}" srcOrd="0" destOrd="0" presId="urn:microsoft.com/office/officeart/2005/8/layout/list1"/>
    <dgm:cxn modelId="{B82AAC34-DAAE-40A6-8095-96D1EE352981}" srcId="{CB87DBCB-B58E-433B-9812-3D39019B4812}" destId="{A1DBA5CA-C71A-4A18-A8EF-6E71CA89E498}" srcOrd="1" destOrd="0" parTransId="{7FF6C4A0-B6C6-4563-812F-28F15EC917F5}" sibTransId="{3E513C84-20F5-4385-81D0-31286E616369}"/>
    <dgm:cxn modelId="{273F6D67-03E3-49B8-BD96-DA696DE115D7}" srcId="{CB87DBCB-B58E-433B-9812-3D39019B4812}" destId="{D6047C95-6DF9-4AAC-90FE-17DAB2C3EEF6}" srcOrd="6" destOrd="0" parTransId="{ECE1B23C-C2FD-4BA0-96C2-FB9AB6589CBC}" sibTransId="{E92726DC-2648-4439-8CA3-028E7C88A072}"/>
    <dgm:cxn modelId="{9FF64C5D-E958-41C2-9D0A-98B37C88AD86}" type="presOf" srcId="{C2BFF17F-7088-45A7-8E10-3C3E2E9F26D9}" destId="{412E1A0A-073E-4A32-9081-699279844B29}" srcOrd="0" destOrd="2" presId="urn:microsoft.com/office/officeart/2005/8/layout/list1"/>
    <dgm:cxn modelId="{84E010BE-B5CC-46D1-9736-751C6BD2EC17}" srcId="{CB87DBCB-B58E-433B-9812-3D39019B4812}" destId="{3E31C24F-2B2E-4D6C-BC8F-DE881EAE7540}" srcOrd="0" destOrd="0" parTransId="{832E5512-2230-4356-B348-593AAF65CA1A}" sibTransId="{AA85E70E-07E2-4748-BFF6-14FD9C150BF0}"/>
    <dgm:cxn modelId="{00C764B0-06B8-4D80-9ABD-8ED5A5E16C2C}" type="presOf" srcId="{A1DBA5CA-C71A-4A18-A8EF-6E71CA89E498}" destId="{412E1A0A-073E-4A32-9081-699279844B29}" srcOrd="0" destOrd="1" presId="urn:microsoft.com/office/officeart/2005/8/layout/list1"/>
    <dgm:cxn modelId="{1EC6E7DB-D723-4C58-9548-292E5639ED39}" type="presParOf" srcId="{DA1EFB20-8295-4540-B88B-0080C1D2BED1}" destId="{6F716584-AD2C-4254-8D85-2434FA239010}" srcOrd="0" destOrd="0" presId="urn:microsoft.com/office/officeart/2005/8/layout/list1"/>
    <dgm:cxn modelId="{B582E68D-3835-474F-AF5D-71F6AC18D792}" type="presParOf" srcId="{6F716584-AD2C-4254-8D85-2434FA239010}" destId="{B36EBF9A-ECDB-46F2-9E62-EC727F408832}" srcOrd="0" destOrd="0" presId="urn:microsoft.com/office/officeart/2005/8/layout/list1"/>
    <dgm:cxn modelId="{A3AF2753-7509-4A85-9D80-5B55288668BB}" type="presParOf" srcId="{6F716584-AD2C-4254-8D85-2434FA239010}" destId="{35D755B2-65A0-42B1-B056-DE96EC5BC13E}" srcOrd="1" destOrd="0" presId="urn:microsoft.com/office/officeart/2005/8/layout/list1"/>
    <dgm:cxn modelId="{5D29CA46-3BFB-49B8-BF63-417FA699A219}" type="presParOf" srcId="{DA1EFB20-8295-4540-B88B-0080C1D2BED1}" destId="{A78BF227-69FE-4891-853B-F89C5B70768F}" srcOrd="1" destOrd="0" presId="urn:microsoft.com/office/officeart/2005/8/layout/list1"/>
    <dgm:cxn modelId="{8EF57CD4-4184-4A6B-82DD-226027B364F7}" type="presParOf" srcId="{DA1EFB20-8295-4540-B88B-0080C1D2BED1}" destId="{412E1A0A-073E-4A32-9081-699279844B2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EB0205-E3DA-4949-9860-64852E3D3F74}"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CB87DBCB-B58E-433B-9812-3D39019B4812}">
      <dgm:prSet custT="1"/>
      <dgm:spPr/>
      <dgm:t>
        <a:bodyPr/>
        <a:lstStyle/>
        <a:p>
          <a:pPr rtl="0">
            <a:spcAft>
              <a:spcPts val="0"/>
            </a:spcAft>
          </a:pPr>
          <a:r>
            <a:rPr lang="en-US" sz="2800" dirty="0">
              <a:effectLst/>
              <a:latin typeface="Times New Roman" panose="02020603050405020304" pitchFamily="18" charset="0"/>
              <a:ea typeface="Calibri"/>
              <a:cs typeface="Times New Roman" panose="02020603050405020304" pitchFamily="18" charset="0"/>
            </a:rPr>
            <a:t>Lee County Fresh Water Supply District No. 1</a:t>
          </a:r>
          <a:endParaRPr lang="en-US" sz="2800" dirty="0">
            <a:latin typeface="Times New Roman" panose="02020603050405020304" pitchFamily="18" charset="0"/>
            <a:cs typeface="Times New Roman" panose="02020603050405020304" pitchFamily="18" charset="0"/>
          </a:endParaRPr>
        </a:p>
        <a:p>
          <a:pPr rtl="0">
            <a:spcAft>
              <a:spcPct val="35000"/>
            </a:spcAft>
          </a:pPr>
          <a:r>
            <a:rPr lang="en-US" sz="2400" i="1" dirty="0" smtClean="0">
              <a:latin typeface="Times New Roman" panose="02020603050405020304" pitchFamily="18" charset="0"/>
              <a:cs typeface="Times New Roman" panose="02020603050405020304" pitchFamily="18" charset="0"/>
            </a:rPr>
            <a:t>New Ground </a:t>
          </a:r>
          <a:r>
            <a:rPr lang="en-US" sz="2400" i="1" dirty="0">
              <a:latin typeface="Times New Roman" panose="02020603050405020304" pitchFamily="18" charset="0"/>
              <a:cs typeface="Times New Roman" panose="02020603050405020304" pitchFamily="18" charset="0"/>
            </a:rPr>
            <a:t>Storage &amp; Pump Station</a:t>
          </a:r>
        </a:p>
      </dgm:t>
    </dgm:pt>
    <dgm:pt modelId="{81E7778C-415B-48D1-B244-B4DF5C37B025}" type="parTrans" cxnId="{055EE000-1680-465C-8EF8-2DF6E827899F}">
      <dgm:prSet/>
      <dgm:spPr/>
      <dgm:t>
        <a:bodyPr/>
        <a:lstStyle/>
        <a:p>
          <a:endParaRPr lang="en-US"/>
        </a:p>
      </dgm:t>
    </dgm:pt>
    <dgm:pt modelId="{82853E6B-0854-4E4D-A770-DD0424DC8E2E}" type="sibTrans" cxnId="{055EE000-1680-465C-8EF8-2DF6E827899F}">
      <dgm:prSet/>
      <dgm:spPr/>
      <dgm:t>
        <a:bodyPr/>
        <a:lstStyle/>
        <a:p>
          <a:endParaRPr lang="en-US"/>
        </a:p>
      </dgm:t>
    </dgm:pt>
    <dgm:pt modelId="{A1DBA5CA-C71A-4A18-A8EF-6E71CA89E498}">
      <dgm:prSet/>
      <dgm:spPr/>
      <dgm:t>
        <a:bodyPr/>
        <a:lstStyle/>
        <a:p>
          <a:pPr rtl="0">
            <a:spcAft>
              <a:spcPct val="15000"/>
            </a:spcAft>
          </a:pPr>
          <a:r>
            <a:rPr lang="en-US" dirty="0">
              <a:latin typeface="Times New Roman" panose="02020603050405020304" pitchFamily="18" charset="0"/>
              <a:cs typeface="Times New Roman" panose="02020603050405020304" pitchFamily="18" charset="0"/>
            </a:rPr>
            <a:t>Construct new storage tanks to replace those not meeting TCEQ criteria</a:t>
          </a:r>
        </a:p>
      </dgm:t>
    </dgm:pt>
    <dgm:pt modelId="{7FF6C4A0-B6C6-4563-812F-28F15EC917F5}" type="parTrans" cxnId="{B82AAC34-DAAE-40A6-8095-96D1EE352981}">
      <dgm:prSet/>
      <dgm:spPr/>
      <dgm:t>
        <a:bodyPr/>
        <a:lstStyle/>
        <a:p>
          <a:endParaRPr lang="en-US"/>
        </a:p>
      </dgm:t>
    </dgm:pt>
    <dgm:pt modelId="{3E513C84-20F5-4385-81D0-31286E616369}" type="sibTrans" cxnId="{B82AAC34-DAAE-40A6-8095-96D1EE352981}">
      <dgm:prSet/>
      <dgm:spPr/>
      <dgm:t>
        <a:bodyPr/>
        <a:lstStyle/>
        <a:p>
          <a:endParaRPr lang="en-US"/>
        </a:p>
      </dgm:t>
    </dgm:pt>
    <dgm:pt modelId="{57D39706-5E5D-4AA6-A692-779622C5C8E9}">
      <dgm:prSet/>
      <dgm:spPr/>
      <dgm:t>
        <a:bodyPr/>
        <a:lstStyle/>
        <a:p>
          <a:pPr rtl="0">
            <a:spcAft>
              <a:spcPct val="15000"/>
            </a:spcAft>
          </a:pPr>
          <a:r>
            <a:rPr lang="en-US" dirty="0">
              <a:latin typeface="Times New Roman" panose="02020603050405020304" pitchFamily="18" charset="0"/>
              <a:cs typeface="Times New Roman" panose="02020603050405020304" pitchFamily="18" charset="0"/>
            </a:rPr>
            <a:t>Drinking Water State Revolving Fund (DWSRF) $525,000 and $351,839 Loan Forgiveness </a:t>
          </a:r>
          <a:r>
            <a:rPr lang="en-US" dirty="0" smtClean="0">
              <a:latin typeface="Times New Roman" panose="02020603050405020304" pitchFamily="18" charset="0"/>
              <a:cs typeface="Times New Roman" panose="02020603050405020304" pitchFamily="18" charset="0"/>
            </a:rPr>
            <a:t>(Very Small Systems</a:t>
          </a:r>
          <a:r>
            <a:rPr lang="en-US" dirty="0">
              <a:latin typeface="Times New Roman" panose="02020603050405020304" pitchFamily="18" charset="0"/>
              <a:cs typeface="Times New Roman" panose="02020603050405020304" pitchFamily="18" charset="0"/>
            </a:rPr>
            <a:t>)</a:t>
          </a:r>
        </a:p>
      </dgm:t>
    </dgm:pt>
    <dgm:pt modelId="{36CE78F0-A24C-49D0-9C5A-B2A60583E68E}" type="parTrans" cxnId="{78D072A1-1FA0-43F0-B8C0-2F396C488E71}">
      <dgm:prSet/>
      <dgm:spPr/>
      <dgm:t>
        <a:bodyPr/>
        <a:lstStyle/>
        <a:p>
          <a:endParaRPr lang="en-US"/>
        </a:p>
      </dgm:t>
    </dgm:pt>
    <dgm:pt modelId="{6E97867B-4379-4300-BD02-F5FE67B58E48}" type="sibTrans" cxnId="{78D072A1-1FA0-43F0-B8C0-2F396C488E71}">
      <dgm:prSet/>
      <dgm:spPr/>
      <dgm:t>
        <a:bodyPr/>
        <a:lstStyle/>
        <a:p>
          <a:endParaRPr lang="en-US"/>
        </a:p>
      </dgm:t>
    </dgm:pt>
    <dgm:pt modelId="{7D047DD6-D80E-4E11-8A1A-2F3B03C54CE2}">
      <dgm:prSet/>
      <dgm:spPr/>
      <dgm:t>
        <a:bodyPr/>
        <a:lstStyle/>
        <a:p>
          <a:pPr rtl="0">
            <a:spcAft>
              <a:spcPct val="15000"/>
            </a:spcAft>
          </a:pPr>
          <a:r>
            <a:rPr lang="en-US" dirty="0">
              <a:latin typeface="Times New Roman" panose="02020603050405020304" pitchFamily="18" charset="0"/>
              <a:cs typeface="Times New Roman" panose="02020603050405020304" pitchFamily="18" charset="0"/>
            </a:rPr>
            <a:t>Provides service to Dime Box, TX</a:t>
          </a:r>
        </a:p>
      </dgm:t>
    </dgm:pt>
    <dgm:pt modelId="{FD7E79E8-3A2B-4485-961F-0934ACC5BDF1}" type="parTrans" cxnId="{816BE2DA-C46F-4BAE-9CFD-BB95C8FE9066}">
      <dgm:prSet/>
      <dgm:spPr/>
      <dgm:t>
        <a:bodyPr/>
        <a:lstStyle/>
        <a:p>
          <a:endParaRPr lang="en-US"/>
        </a:p>
      </dgm:t>
    </dgm:pt>
    <dgm:pt modelId="{3498C802-866A-4D73-B177-BD3F3FDD55F8}" type="sibTrans" cxnId="{816BE2DA-C46F-4BAE-9CFD-BB95C8FE9066}">
      <dgm:prSet/>
      <dgm:spPr/>
      <dgm:t>
        <a:bodyPr/>
        <a:lstStyle/>
        <a:p>
          <a:endParaRPr lang="en-US"/>
        </a:p>
      </dgm:t>
    </dgm:pt>
    <dgm:pt modelId="{C8501A60-F5C1-4113-9D73-575A26189BDC}">
      <dgm:prSet/>
      <dgm:spPr/>
      <dgm:t>
        <a:bodyPr/>
        <a:lstStyle/>
        <a:p>
          <a:pPr rtl="0">
            <a:spcAft>
              <a:spcPct val="15000"/>
            </a:spcAft>
          </a:pPr>
          <a:r>
            <a:rPr lang="en-US" dirty="0">
              <a:latin typeface="Times New Roman" panose="02020603050405020304" pitchFamily="18" charset="0"/>
              <a:cs typeface="Times New Roman" panose="02020603050405020304" pitchFamily="18" charset="0"/>
            </a:rPr>
            <a:t>Qualified for very small systems funding</a:t>
          </a:r>
        </a:p>
      </dgm:t>
    </dgm:pt>
    <dgm:pt modelId="{75841C69-1ECE-413B-9B5A-57C2C6DB9A20}" type="parTrans" cxnId="{C7FBE5A5-38B0-4508-BB3B-69224CA27D71}">
      <dgm:prSet/>
      <dgm:spPr/>
      <dgm:t>
        <a:bodyPr/>
        <a:lstStyle/>
        <a:p>
          <a:endParaRPr lang="en-US"/>
        </a:p>
      </dgm:t>
    </dgm:pt>
    <dgm:pt modelId="{B1D29A09-0580-4B44-9B51-4882A1B0B9EF}" type="sibTrans" cxnId="{C7FBE5A5-38B0-4508-BB3B-69224CA27D71}">
      <dgm:prSet/>
      <dgm:spPr/>
      <dgm:t>
        <a:bodyPr/>
        <a:lstStyle/>
        <a:p>
          <a:endParaRPr lang="en-US"/>
        </a:p>
      </dgm:t>
    </dgm:pt>
    <dgm:pt modelId="{11AE59FD-A036-453C-8453-AE5971C3BE0D}">
      <dgm:prSet/>
      <dgm:spPr/>
      <dgm:t>
        <a:bodyPr/>
        <a:lstStyle/>
        <a:p>
          <a:pPr rtl="0">
            <a:spcAft>
              <a:spcPct val="15000"/>
            </a:spcAft>
          </a:pPr>
          <a:r>
            <a:rPr lang="en-US" dirty="0">
              <a:latin typeface="Times New Roman" panose="02020603050405020304" pitchFamily="18" charset="0"/>
              <a:cs typeface="Times New Roman" panose="02020603050405020304" pitchFamily="18" charset="0"/>
            </a:rPr>
            <a:t>Service population of 390</a:t>
          </a:r>
        </a:p>
      </dgm:t>
    </dgm:pt>
    <dgm:pt modelId="{D40FDD5B-C6F4-4DF4-8D7F-3EABEE3105EB}" type="parTrans" cxnId="{49157FFC-72D3-4B1D-B1D0-D63C87A7DF6A}">
      <dgm:prSet/>
      <dgm:spPr/>
      <dgm:t>
        <a:bodyPr/>
        <a:lstStyle/>
        <a:p>
          <a:endParaRPr lang="en-US"/>
        </a:p>
      </dgm:t>
    </dgm:pt>
    <dgm:pt modelId="{9FC062D4-3630-40E9-B7AB-72457547DD91}" type="sibTrans" cxnId="{49157FFC-72D3-4B1D-B1D0-D63C87A7DF6A}">
      <dgm:prSet/>
      <dgm:spPr/>
      <dgm:t>
        <a:bodyPr/>
        <a:lstStyle/>
        <a:p>
          <a:endParaRPr lang="en-US"/>
        </a:p>
      </dgm:t>
    </dgm:pt>
    <dgm:pt modelId="{22EC899C-BBC7-4BE2-8613-878DAC1D21CE}">
      <dgm:prSet/>
      <dgm:spPr/>
      <dgm:t>
        <a:bodyPr/>
        <a:lstStyle/>
        <a:p>
          <a:pPr rtl="0">
            <a:spcAft>
              <a:spcPct val="15000"/>
            </a:spcAft>
          </a:pPr>
          <a:endParaRPr lang="en-US" dirty="0">
            <a:latin typeface="Times New Roman" panose="02020603050405020304" pitchFamily="18" charset="0"/>
            <a:cs typeface="Times New Roman" panose="02020603050405020304" pitchFamily="18" charset="0"/>
          </a:endParaRPr>
        </a:p>
      </dgm:t>
    </dgm:pt>
    <dgm:pt modelId="{2394C141-B2C7-44E0-99F9-C448E26174B8}" type="parTrans" cxnId="{FE10572D-0005-481B-9D6D-C6D6147AE917}">
      <dgm:prSet/>
      <dgm:spPr/>
      <dgm:t>
        <a:bodyPr/>
        <a:lstStyle/>
        <a:p>
          <a:endParaRPr lang="en-US"/>
        </a:p>
      </dgm:t>
    </dgm:pt>
    <dgm:pt modelId="{6F764A21-49F3-499C-A5F0-66F57DF6D0BF}" type="sibTrans" cxnId="{FE10572D-0005-481B-9D6D-C6D6147AE917}">
      <dgm:prSet/>
      <dgm:spPr/>
      <dgm:t>
        <a:bodyPr/>
        <a:lstStyle/>
        <a:p>
          <a:endParaRPr lang="en-US"/>
        </a:p>
      </dgm:t>
    </dgm:pt>
    <dgm:pt modelId="{ABEDFB85-F012-4203-B764-E3B164F56313}">
      <dgm:prSet/>
      <dgm:spPr/>
      <dgm:t>
        <a:bodyPr/>
        <a:lstStyle/>
        <a:p>
          <a:pPr rtl="0">
            <a:spcAft>
              <a:spcPct val="15000"/>
            </a:spcAft>
          </a:pPr>
          <a:endParaRPr lang="en-US" dirty="0">
            <a:latin typeface="Times New Roman" panose="02020603050405020304" pitchFamily="18" charset="0"/>
            <a:cs typeface="Times New Roman" panose="02020603050405020304" pitchFamily="18" charset="0"/>
          </a:endParaRPr>
        </a:p>
      </dgm:t>
    </dgm:pt>
    <dgm:pt modelId="{E8ABC80B-FD16-4930-A10B-B7CBD471315E}" type="parTrans" cxnId="{BD9D8DC5-2290-4A5D-91FC-77637C2DA23B}">
      <dgm:prSet/>
      <dgm:spPr/>
      <dgm:t>
        <a:bodyPr/>
        <a:lstStyle/>
        <a:p>
          <a:endParaRPr lang="en-US"/>
        </a:p>
      </dgm:t>
    </dgm:pt>
    <dgm:pt modelId="{52CB7411-E57F-47B2-8708-121187750351}" type="sibTrans" cxnId="{BD9D8DC5-2290-4A5D-91FC-77637C2DA23B}">
      <dgm:prSet/>
      <dgm:spPr/>
      <dgm:t>
        <a:bodyPr/>
        <a:lstStyle/>
        <a:p>
          <a:endParaRPr lang="en-US"/>
        </a:p>
      </dgm:t>
    </dgm:pt>
    <dgm:pt modelId="{F3524059-F58B-495C-A624-E5C42F0880E7}">
      <dgm:prSet/>
      <dgm:spPr/>
      <dgm:t>
        <a:bodyPr/>
        <a:lstStyle/>
        <a:p>
          <a:pPr rtl="0">
            <a:spcAft>
              <a:spcPct val="15000"/>
            </a:spcAft>
          </a:pPr>
          <a:endParaRPr lang="en-US" dirty="0">
            <a:latin typeface="Times New Roman" panose="02020603050405020304" pitchFamily="18" charset="0"/>
            <a:cs typeface="Times New Roman" panose="02020603050405020304" pitchFamily="18" charset="0"/>
          </a:endParaRPr>
        </a:p>
      </dgm:t>
    </dgm:pt>
    <dgm:pt modelId="{CFD3663F-FBBD-44CB-BFF9-1074F088BD8F}" type="parTrans" cxnId="{1D191DB0-9431-4C10-BC8E-AA897B026F9F}">
      <dgm:prSet/>
      <dgm:spPr/>
      <dgm:t>
        <a:bodyPr/>
        <a:lstStyle/>
        <a:p>
          <a:endParaRPr lang="en-US"/>
        </a:p>
      </dgm:t>
    </dgm:pt>
    <dgm:pt modelId="{5E3FB35C-C06D-4E3C-9067-68E62291D1F7}" type="sibTrans" cxnId="{1D191DB0-9431-4C10-BC8E-AA897B026F9F}">
      <dgm:prSet/>
      <dgm:spPr/>
      <dgm:t>
        <a:bodyPr/>
        <a:lstStyle/>
        <a:p>
          <a:endParaRPr lang="en-US"/>
        </a:p>
      </dgm:t>
    </dgm:pt>
    <dgm:pt modelId="{080AB6EA-3575-406C-8D79-F187AB9B8B82}">
      <dgm:prSet/>
      <dgm:spPr/>
      <dgm:t>
        <a:bodyPr/>
        <a:lstStyle/>
        <a:p>
          <a:pPr rtl="0">
            <a:spcAft>
              <a:spcPct val="15000"/>
            </a:spcAft>
          </a:pPr>
          <a:endParaRPr lang="en-US" dirty="0">
            <a:latin typeface="Times New Roman" panose="02020603050405020304" pitchFamily="18" charset="0"/>
            <a:cs typeface="Times New Roman" panose="02020603050405020304" pitchFamily="18" charset="0"/>
          </a:endParaRPr>
        </a:p>
      </dgm:t>
    </dgm:pt>
    <dgm:pt modelId="{4D72A202-7FCC-4BFA-89A6-83829220B340}" type="parTrans" cxnId="{2D17E416-28E4-4B04-B6F0-43F44FFD3884}">
      <dgm:prSet/>
      <dgm:spPr/>
      <dgm:t>
        <a:bodyPr/>
        <a:lstStyle/>
        <a:p>
          <a:endParaRPr lang="en-US"/>
        </a:p>
      </dgm:t>
    </dgm:pt>
    <dgm:pt modelId="{DB721A46-CD06-43AF-8822-E4DCA5394B88}" type="sibTrans" cxnId="{2D17E416-28E4-4B04-B6F0-43F44FFD3884}">
      <dgm:prSet/>
      <dgm:spPr/>
      <dgm:t>
        <a:bodyPr/>
        <a:lstStyle/>
        <a:p>
          <a:endParaRPr lang="en-US"/>
        </a:p>
      </dgm:t>
    </dgm:pt>
    <dgm:pt modelId="{DA1EFB20-8295-4540-B88B-0080C1D2BED1}" type="pres">
      <dgm:prSet presAssocID="{28EB0205-E3DA-4949-9860-64852E3D3F74}" presName="linear" presStyleCnt="0">
        <dgm:presLayoutVars>
          <dgm:dir/>
          <dgm:animLvl val="lvl"/>
          <dgm:resizeHandles val="exact"/>
        </dgm:presLayoutVars>
      </dgm:prSet>
      <dgm:spPr/>
      <dgm:t>
        <a:bodyPr/>
        <a:lstStyle/>
        <a:p>
          <a:endParaRPr lang="en-US"/>
        </a:p>
      </dgm:t>
    </dgm:pt>
    <dgm:pt modelId="{6F716584-AD2C-4254-8D85-2434FA239010}" type="pres">
      <dgm:prSet presAssocID="{CB87DBCB-B58E-433B-9812-3D39019B4812}" presName="parentLin" presStyleCnt="0"/>
      <dgm:spPr/>
    </dgm:pt>
    <dgm:pt modelId="{B36EBF9A-ECDB-46F2-9E62-EC727F408832}" type="pres">
      <dgm:prSet presAssocID="{CB87DBCB-B58E-433B-9812-3D39019B4812}" presName="parentLeftMargin" presStyleLbl="node1" presStyleIdx="0" presStyleCnt="1"/>
      <dgm:spPr/>
      <dgm:t>
        <a:bodyPr/>
        <a:lstStyle/>
        <a:p>
          <a:endParaRPr lang="en-US"/>
        </a:p>
      </dgm:t>
    </dgm:pt>
    <dgm:pt modelId="{35D755B2-65A0-42B1-B056-DE96EC5BC13E}" type="pres">
      <dgm:prSet presAssocID="{CB87DBCB-B58E-433B-9812-3D39019B4812}" presName="parentText" presStyleLbl="node1" presStyleIdx="0" presStyleCnt="1" custScaleX="123489" custScaleY="115109" custLinFactX="-304" custLinFactNeighborX="-100000" custLinFactNeighborY="-1025">
        <dgm:presLayoutVars>
          <dgm:chMax val="0"/>
          <dgm:bulletEnabled val="1"/>
        </dgm:presLayoutVars>
      </dgm:prSet>
      <dgm:spPr/>
      <dgm:t>
        <a:bodyPr/>
        <a:lstStyle/>
        <a:p>
          <a:endParaRPr lang="en-US"/>
        </a:p>
      </dgm:t>
    </dgm:pt>
    <dgm:pt modelId="{A78BF227-69FE-4891-853B-F89C5B70768F}" type="pres">
      <dgm:prSet presAssocID="{CB87DBCB-B58E-433B-9812-3D39019B4812}" presName="negativeSpace" presStyleCnt="0"/>
      <dgm:spPr/>
    </dgm:pt>
    <dgm:pt modelId="{412E1A0A-073E-4A32-9081-699279844B29}" type="pres">
      <dgm:prSet presAssocID="{CB87DBCB-B58E-433B-9812-3D39019B4812}" presName="childText" presStyleLbl="conFgAcc1" presStyleIdx="0" presStyleCnt="1" custScaleX="85955" custScaleY="101039" custLinFactNeighborY="9407">
        <dgm:presLayoutVars>
          <dgm:bulletEnabled val="1"/>
        </dgm:presLayoutVars>
      </dgm:prSet>
      <dgm:spPr/>
      <dgm:t>
        <a:bodyPr/>
        <a:lstStyle/>
        <a:p>
          <a:endParaRPr lang="en-US"/>
        </a:p>
      </dgm:t>
    </dgm:pt>
  </dgm:ptLst>
  <dgm:cxnLst>
    <dgm:cxn modelId="{2AE7795C-7195-487D-A6BA-323EBF1935E7}" type="presOf" srcId="{F3524059-F58B-495C-A624-E5C42F0880E7}" destId="{412E1A0A-073E-4A32-9081-699279844B29}" srcOrd="0" destOrd="3" presId="urn:microsoft.com/office/officeart/2005/8/layout/list1"/>
    <dgm:cxn modelId="{FE10572D-0005-481B-9D6D-C6D6147AE917}" srcId="{CB87DBCB-B58E-433B-9812-3D39019B4812}" destId="{22EC899C-BBC7-4BE2-8613-878DAC1D21CE}" srcOrd="7" destOrd="0" parTransId="{2394C141-B2C7-44E0-99F9-C448E26174B8}" sibTransId="{6F764A21-49F3-499C-A5F0-66F57DF6D0BF}"/>
    <dgm:cxn modelId="{531E9A58-AD4D-4404-BFA3-2CE37BB34FF8}" type="presOf" srcId="{A1DBA5CA-C71A-4A18-A8EF-6E71CA89E498}" destId="{412E1A0A-073E-4A32-9081-699279844B29}" srcOrd="0" destOrd="0" presId="urn:microsoft.com/office/officeart/2005/8/layout/list1"/>
    <dgm:cxn modelId="{76C0196D-5F45-4F6E-93EE-341AE1AFA7F8}" type="presOf" srcId="{C8501A60-F5C1-4113-9D73-575A26189BDC}" destId="{412E1A0A-073E-4A32-9081-699279844B29}" srcOrd="0" destOrd="6" presId="urn:microsoft.com/office/officeart/2005/8/layout/list1"/>
    <dgm:cxn modelId="{2989C96C-E159-4F35-B295-C97EBD38893F}" type="presOf" srcId="{ABEDFB85-F012-4203-B764-E3B164F56313}" destId="{412E1A0A-073E-4A32-9081-699279844B29}" srcOrd="0" destOrd="5" presId="urn:microsoft.com/office/officeart/2005/8/layout/list1"/>
    <dgm:cxn modelId="{49157FFC-72D3-4B1D-B1D0-D63C87A7DF6A}" srcId="{CB87DBCB-B58E-433B-9812-3D39019B4812}" destId="{11AE59FD-A036-453C-8453-AE5971C3BE0D}" srcOrd="4" destOrd="0" parTransId="{D40FDD5B-C6F4-4DF4-8D7F-3EABEE3105EB}" sibTransId="{9FC062D4-3630-40E9-B7AB-72457547DD91}"/>
    <dgm:cxn modelId="{0702C7F8-64F3-4BA7-9EF0-70D67BF01F08}" type="presOf" srcId="{CB87DBCB-B58E-433B-9812-3D39019B4812}" destId="{B36EBF9A-ECDB-46F2-9E62-EC727F408832}" srcOrd="0" destOrd="0" presId="urn:microsoft.com/office/officeart/2005/8/layout/list1"/>
    <dgm:cxn modelId="{055EE000-1680-465C-8EF8-2DF6E827899F}" srcId="{28EB0205-E3DA-4949-9860-64852E3D3F74}" destId="{CB87DBCB-B58E-433B-9812-3D39019B4812}" srcOrd="0" destOrd="0" parTransId="{81E7778C-415B-48D1-B244-B4DF5C37B025}" sibTransId="{82853E6B-0854-4E4D-A770-DD0424DC8E2E}"/>
    <dgm:cxn modelId="{BD9D8DC5-2290-4A5D-91FC-77637C2DA23B}" srcId="{CB87DBCB-B58E-433B-9812-3D39019B4812}" destId="{ABEDFB85-F012-4203-B764-E3B164F56313}" srcOrd="5" destOrd="0" parTransId="{E8ABC80B-FD16-4930-A10B-B7CBD471315E}" sibTransId="{52CB7411-E57F-47B2-8708-121187750351}"/>
    <dgm:cxn modelId="{78D072A1-1FA0-43F0-B8C0-2F396C488E71}" srcId="{CB87DBCB-B58E-433B-9812-3D39019B4812}" destId="{57D39706-5E5D-4AA6-A692-779622C5C8E9}" srcOrd="8" destOrd="0" parTransId="{36CE78F0-A24C-49D0-9C5A-B2A60583E68E}" sibTransId="{6E97867B-4379-4300-BD02-F5FE67B58E48}"/>
    <dgm:cxn modelId="{6B9F6E74-A585-4617-B46F-3DD815E59042}" type="presOf" srcId="{7D047DD6-D80E-4E11-8A1A-2F3B03C54CE2}" destId="{412E1A0A-073E-4A32-9081-699279844B29}" srcOrd="0" destOrd="2" presId="urn:microsoft.com/office/officeart/2005/8/layout/list1"/>
    <dgm:cxn modelId="{816BE2DA-C46F-4BAE-9CFD-BB95C8FE9066}" srcId="{CB87DBCB-B58E-433B-9812-3D39019B4812}" destId="{7D047DD6-D80E-4E11-8A1A-2F3B03C54CE2}" srcOrd="2" destOrd="0" parTransId="{FD7E79E8-3A2B-4485-961F-0934ACC5BDF1}" sibTransId="{3498C802-866A-4D73-B177-BD3F3FDD55F8}"/>
    <dgm:cxn modelId="{C7FBE5A5-38B0-4508-BB3B-69224CA27D71}" srcId="{CB87DBCB-B58E-433B-9812-3D39019B4812}" destId="{C8501A60-F5C1-4113-9D73-575A26189BDC}" srcOrd="6" destOrd="0" parTransId="{75841C69-1ECE-413B-9B5A-57C2C6DB9A20}" sibTransId="{B1D29A09-0580-4B44-9B51-4882A1B0B9EF}"/>
    <dgm:cxn modelId="{7B2C91B0-5727-497D-8936-C678C636315D}" type="presOf" srcId="{28EB0205-E3DA-4949-9860-64852E3D3F74}" destId="{DA1EFB20-8295-4540-B88B-0080C1D2BED1}" srcOrd="0" destOrd="0" presId="urn:microsoft.com/office/officeart/2005/8/layout/list1"/>
    <dgm:cxn modelId="{C8A76454-4874-4153-B50B-0506DA172CD8}" type="presOf" srcId="{57D39706-5E5D-4AA6-A692-779622C5C8E9}" destId="{412E1A0A-073E-4A32-9081-699279844B29}" srcOrd="0" destOrd="8" presId="urn:microsoft.com/office/officeart/2005/8/layout/list1"/>
    <dgm:cxn modelId="{2D17E416-28E4-4B04-B6F0-43F44FFD3884}" srcId="{CB87DBCB-B58E-433B-9812-3D39019B4812}" destId="{080AB6EA-3575-406C-8D79-F187AB9B8B82}" srcOrd="1" destOrd="0" parTransId="{4D72A202-7FCC-4BFA-89A6-83829220B340}" sibTransId="{DB721A46-CD06-43AF-8822-E4DCA5394B88}"/>
    <dgm:cxn modelId="{1D191DB0-9431-4C10-BC8E-AA897B026F9F}" srcId="{CB87DBCB-B58E-433B-9812-3D39019B4812}" destId="{F3524059-F58B-495C-A624-E5C42F0880E7}" srcOrd="3" destOrd="0" parTransId="{CFD3663F-FBBD-44CB-BFF9-1074F088BD8F}" sibTransId="{5E3FB35C-C06D-4E3C-9067-68E62291D1F7}"/>
    <dgm:cxn modelId="{B881B48E-BCDF-4B82-8407-B356130DE1EA}" type="presOf" srcId="{22EC899C-BBC7-4BE2-8613-878DAC1D21CE}" destId="{412E1A0A-073E-4A32-9081-699279844B29}" srcOrd="0" destOrd="7" presId="urn:microsoft.com/office/officeart/2005/8/layout/list1"/>
    <dgm:cxn modelId="{A3DFF7F9-F3A8-4ADE-B4B2-46A13BBB1685}" type="presOf" srcId="{11AE59FD-A036-453C-8453-AE5971C3BE0D}" destId="{412E1A0A-073E-4A32-9081-699279844B29}" srcOrd="0" destOrd="4" presId="urn:microsoft.com/office/officeart/2005/8/layout/list1"/>
    <dgm:cxn modelId="{B82AAC34-DAAE-40A6-8095-96D1EE352981}" srcId="{CB87DBCB-B58E-433B-9812-3D39019B4812}" destId="{A1DBA5CA-C71A-4A18-A8EF-6E71CA89E498}" srcOrd="0" destOrd="0" parTransId="{7FF6C4A0-B6C6-4563-812F-28F15EC917F5}" sibTransId="{3E513C84-20F5-4385-81D0-31286E616369}"/>
    <dgm:cxn modelId="{4E69BB3A-1D93-4094-BA89-B1D6B973092F}" type="presOf" srcId="{080AB6EA-3575-406C-8D79-F187AB9B8B82}" destId="{412E1A0A-073E-4A32-9081-699279844B29}" srcOrd="0" destOrd="1" presId="urn:microsoft.com/office/officeart/2005/8/layout/list1"/>
    <dgm:cxn modelId="{86C38D8E-50A0-45CA-9A00-EEC0430CAF3C}" type="presOf" srcId="{CB87DBCB-B58E-433B-9812-3D39019B4812}" destId="{35D755B2-65A0-42B1-B056-DE96EC5BC13E}" srcOrd="1" destOrd="0" presId="urn:microsoft.com/office/officeart/2005/8/layout/list1"/>
    <dgm:cxn modelId="{EDE31BB9-4C29-49B5-B552-BB3FA25749CE}" type="presParOf" srcId="{DA1EFB20-8295-4540-B88B-0080C1D2BED1}" destId="{6F716584-AD2C-4254-8D85-2434FA239010}" srcOrd="0" destOrd="0" presId="urn:microsoft.com/office/officeart/2005/8/layout/list1"/>
    <dgm:cxn modelId="{37FBD271-AA5F-4AB2-99E0-D67CCD64B960}" type="presParOf" srcId="{6F716584-AD2C-4254-8D85-2434FA239010}" destId="{B36EBF9A-ECDB-46F2-9E62-EC727F408832}" srcOrd="0" destOrd="0" presId="urn:microsoft.com/office/officeart/2005/8/layout/list1"/>
    <dgm:cxn modelId="{2CE480EF-92A3-404C-834A-256DEF7CCF24}" type="presParOf" srcId="{6F716584-AD2C-4254-8D85-2434FA239010}" destId="{35D755B2-65A0-42B1-B056-DE96EC5BC13E}" srcOrd="1" destOrd="0" presId="urn:microsoft.com/office/officeart/2005/8/layout/list1"/>
    <dgm:cxn modelId="{D9EBC6BF-F13A-4C81-BCD5-969596A15102}" type="presParOf" srcId="{DA1EFB20-8295-4540-B88B-0080C1D2BED1}" destId="{A78BF227-69FE-4891-853B-F89C5B70768F}" srcOrd="1" destOrd="0" presId="urn:microsoft.com/office/officeart/2005/8/layout/list1"/>
    <dgm:cxn modelId="{864E8A6E-E4E4-49AC-B067-29731CEEEB3F}" type="presParOf" srcId="{DA1EFB20-8295-4540-B88B-0080C1D2BED1}" destId="{412E1A0A-073E-4A32-9081-699279844B2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9CEA0E-3307-4B65-A727-13673B2135B1}"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6524523D-529C-4A1F-A8D4-ED6DEA266972}">
      <dgm:prSet custT="1"/>
      <dgm:spPr/>
      <dgm:t>
        <a:bodyPr/>
        <a:lstStyle/>
        <a:p>
          <a:pPr rtl="0">
            <a:spcAft>
              <a:spcPts val="0"/>
            </a:spcAft>
          </a:pPr>
          <a:r>
            <a:rPr lang="en-US" sz="3200" dirty="0" smtClean="0">
              <a:latin typeface="Times New Roman" panose="02020603050405020304" pitchFamily="18" charset="0"/>
              <a:cs typeface="Times New Roman" panose="02020603050405020304" pitchFamily="18" charset="0"/>
            </a:rPr>
            <a:t>City of Arlington</a:t>
          </a:r>
        </a:p>
        <a:p>
          <a:pPr rtl="0">
            <a:spcAft>
              <a:spcPct val="35000"/>
            </a:spcAft>
          </a:pPr>
          <a:r>
            <a:rPr lang="en-US" sz="2400" i="1" dirty="0" smtClean="0">
              <a:latin typeface="Times New Roman" panose="02020603050405020304" pitchFamily="18" charset="0"/>
              <a:cs typeface="Times New Roman" panose="02020603050405020304" pitchFamily="18" charset="0"/>
            </a:rPr>
            <a:t>Replacement of Sanitary Sewer Lines</a:t>
          </a:r>
          <a:endParaRPr lang="en-US" sz="2400" i="1" dirty="0">
            <a:latin typeface="Times New Roman" panose="02020603050405020304" pitchFamily="18" charset="0"/>
            <a:cs typeface="Times New Roman" panose="02020603050405020304" pitchFamily="18" charset="0"/>
          </a:endParaRPr>
        </a:p>
      </dgm:t>
    </dgm:pt>
    <dgm:pt modelId="{7FA2D31F-5C3E-46F3-A5E7-AE2FA09EB54C}" type="parTrans" cxnId="{616BC18D-231C-4D8B-AF59-185D7EE40F91}">
      <dgm:prSet/>
      <dgm:spPr/>
      <dgm:t>
        <a:bodyPr/>
        <a:lstStyle/>
        <a:p>
          <a:endParaRPr lang="en-US"/>
        </a:p>
      </dgm:t>
    </dgm:pt>
    <dgm:pt modelId="{2CC31D76-F91F-4E50-BF13-C53F70B276DC}" type="sibTrans" cxnId="{616BC18D-231C-4D8B-AF59-185D7EE40F91}">
      <dgm:prSet/>
      <dgm:spPr/>
      <dgm:t>
        <a:bodyPr/>
        <a:lstStyle/>
        <a:p>
          <a:endParaRPr lang="en-US"/>
        </a:p>
      </dgm:t>
    </dgm:pt>
    <dgm:pt modelId="{6232796D-C3D6-40D2-87CC-FC0F04BCFF2B}">
      <dgm:prSet custT="1"/>
      <dgm:spPr/>
      <dgm:t>
        <a:bodyPr/>
        <a:lstStyle/>
        <a:p>
          <a:pPr rtl="0">
            <a:spcAft>
              <a:spcPts val="2400"/>
            </a:spcAft>
          </a:pPr>
          <a:r>
            <a:rPr lang="en-US" sz="2400" dirty="0" smtClean="0">
              <a:latin typeface="Times New Roman" panose="02020603050405020304" pitchFamily="18" charset="0"/>
              <a:cs typeface="Times New Roman" panose="02020603050405020304" pitchFamily="18" charset="0"/>
            </a:rPr>
            <a:t>Replacing approx. 19,075 linear feet of water lines with 4 to 24 inch piping  </a:t>
          </a:r>
          <a:endParaRPr lang="en-US" sz="2400" dirty="0">
            <a:latin typeface="Times New Roman" panose="02020603050405020304" pitchFamily="18" charset="0"/>
            <a:cs typeface="Times New Roman" panose="02020603050405020304" pitchFamily="18" charset="0"/>
          </a:endParaRPr>
        </a:p>
      </dgm:t>
    </dgm:pt>
    <dgm:pt modelId="{7F4DBA26-5AEC-43A9-98EB-99A7B672C3A5}" type="parTrans" cxnId="{9D9C78C0-B6FC-406D-A6DA-22810BC3A8BA}">
      <dgm:prSet/>
      <dgm:spPr/>
      <dgm:t>
        <a:bodyPr/>
        <a:lstStyle/>
        <a:p>
          <a:endParaRPr lang="en-US"/>
        </a:p>
      </dgm:t>
    </dgm:pt>
    <dgm:pt modelId="{2791B8B3-4736-4F0D-8EBB-37FE4C3EDA47}" type="sibTrans" cxnId="{9D9C78C0-B6FC-406D-A6DA-22810BC3A8BA}">
      <dgm:prSet/>
      <dgm:spPr/>
      <dgm:t>
        <a:bodyPr/>
        <a:lstStyle/>
        <a:p>
          <a:endParaRPr lang="en-US"/>
        </a:p>
      </dgm:t>
    </dgm:pt>
    <dgm:pt modelId="{63247EF2-6294-433C-9368-910A46B108F3}">
      <dgm:prSet custT="1"/>
      <dgm:spPr/>
      <dgm:t>
        <a:bodyPr/>
        <a:lstStyle/>
        <a:p>
          <a:pPr rtl="0">
            <a:spcAft>
              <a:spcPct val="15000"/>
            </a:spcAft>
          </a:pPr>
          <a:r>
            <a:rPr lang="en-US" sz="2400" i="0" dirty="0" smtClean="0">
              <a:latin typeface="Times New Roman" panose="02020603050405020304" pitchFamily="18" charset="0"/>
              <a:cs typeface="Times New Roman" panose="02020603050405020304" pitchFamily="18" charset="0"/>
            </a:rPr>
            <a:t>Clean Water State Revolving Fund $4,775,000 and $826,861 Loan Forgiveness for Green Project Funding</a:t>
          </a:r>
          <a:endParaRPr lang="en-US" sz="2400" dirty="0">
            <a:latin typeface="Times New Roman" panose="02020603050405020304" pitchFamily="18" charset="0"/>
            <a:cs typeface="Times New Roman" panose="02020603050405020304" pitchFamily="18" charset="0"/>
          </a:endParaRPr>
        </a:p>
      </dgm:t>
    </dgm:pt>
    <dgm:pt modelId="{1577592C-9244-4DBC-8776-1FB92359D4E3}" type="parTrans" cxnId="{0310F1B1-06BE-4483-85BA-F09C1CB8F2BC}">
      <dgm:prSet/>
      <dgm:spPr/>
      <dgm:t>
        <a:bodyPr/>
        <a:lstStyle/>
        <a:p>
          <a:endParaRPr lang="en-US"/>
        </a:p>
      </dgm:t>
    </dgm:pt>
    <dgm:pt modelId="{94BD4CA9-7335-4815-85CB-2A72A219A0F9}" type="sibTrans" cxnId="{0310F1B1-06BE-4483-85BA-F09C1CB8F2BC}">
      <dgm:prSet/>
      <dgm:spPr/>
      <dgm:t>
        <a:bodyPr/>
        <a:lstStyle/>
        <a:p>
          <a:endParaRPr lang="en-US"/>
        </a:p>
      </dgm:t>
    </dgm:pt>
    <dgm:pt modelId="{E2C8FB90-92BD-4A44-BAA9-214007095B8F}">
      <dgm:prSet custT="1"/>
      <dgm:spPr/>
      <dgm:t>
        <a:bodyPr/>
        <a:lstStyle/>
        <a:p>
          <a:pPr rtl="0">
            <a:spcAft>
              <a:spcPts val="2400"/>
            </a:spcAft>
          </a:pPr>
          <a:r>
            <a:rPr lang="en-US" sz="2400" dirty="0" smtClean="0">
              <a:latin typeface="Times New Roman" panose="02020603050405020304" pitchFamily="18" charset="0"/>
              <a:cs typeface="Times New Roman" panose="02020603050405020304" pitchFamily="18" charset="0"/>
            </a:rPr>
            <a:t>Replacing existing sanitary sewer lines in targeted areas that have the most deteriorated lines</a:t>
          </a:r>
          <a:endParaRPr lang="en-US" sz="2400" dirty="0">
            <a:latin typeface="Times New Roman" panose="02020603050405020304" pitchFamily="18" charset="0"/>
            <a:cs typeface="Times New Roman" panose="02020603050405020304" pitchFamily="18" charset="0"/>
          </a:endParaRPr>
        </a:p>
      </dgm:t>
    </dgm:pt>
    <dgm:pt modelId="{37CEB61C-64EF-463B-B4B8-9866E3FFD6B4}" type="parTrans" cxnId="{D481B9F3-B491-42C0-8816-00789775BC10}">
      <dgm:prSet/>
      <dgm:spPr/>
      <dgm:t>
        <a:bodyPr/>
        <a:lstStyle/>
        <a:p>
          <a:endParaRPr lang="en-US"/>
        </a:p>
      </dgm:t>
    </dgm:pt>
    <dgm:pt modelId="{A349359D-719A-4F43-9E25-B1D97FC9463C}" type="sibTrans" cxnId="{D481B9F3-B491-42C0-8816-00789775BC10}">
      <dgm:prSet/>
      <dgm:spPr/>
      <dgm:t>
        <a:bodyPr/>
        <a:lstStyle/>
        <a:p>
          <a:endParaRPr lang="en-US"/>
        </a:p>
      </dgm:t>
    </dgm:pt>
    <dgm:pt modelId="{F950DF5E-09F0-4945-9EE5-2C35641A7080}" type="pres">
      <dgm:prSet presAssocID="{FD9CEA0E-3307-4B65-A727-13673B2135B1}" presName="linear" presStyleCnt="0">
        <dgm:presLayoutVars>
          <dgm:dir/>
          <dgm:animLvl val="lvl"/>
          <dgm:resizeHandles val="exact"/>
        </dgm:presLayoutVars>
      </dgm:prSet>
      <dgm:spPr/>
      <dgm:t>
        <a:bodyPr/>
        <a:lstStyle/>
        <a:p>
          <a:endParaRPr lang="en-US"/>
        </a:p>
      </dgm:t>
    </dgm:pt>
    <dgm:pt modelId="{947255BA-041C-424B-A4A1-888BC35F72DE}" type="pres">
      <dgm:prSet presAssocID="{6524523D-529C-4A1F-A8D4-ED6DEA266972}" presName="parentLin" presStyleCnt="0"/>
      <dgm:spPr/>
    </dgm:pt>
    <dgm:pt modelId="{B63FE83D-F531-4FC8-AD53-3D7E7CE6215A}" type="pres">
      <dgm:prSet presAssocID="{6524523D-529C-4A1F-A8D4-ED6DEA266972}" presName="parentLeftMargin" presStyleLbl="node1" presStyleIdx="0" presStyleCnt="1"/>
      <dgm:spPr/>
      <dgm:t>
        <a:bodyPr/>
        <a:lstStyle/>
        <a:p>
          <a:endParaRPr lang="en-US"/>
        </a:p>
      </dgm:t>
    </dgm:pt>
    <dgm:pt modelId="{67D7C89B-41C8-4109-8717-05A7F38A20D0}" type="pres">
      <dgm:prSet presAssocID="{6524523D-529C-4A1F-A8D4-ED6DEA266972}" presName="parentText" presStyleLbl="node1" presStyleIdx="0" presStyleCnt="1" custScaleX="127443" custScaleY="49844" custLinFactNeighborX="-89931" custLinFactNeighborY="-80634">
        <dgm:presLayoutVars>
          <dgm:chMax val="0"/>
          <dgm:bulletEnabled val="1"/>
        </dgm:presLayoutVars>
      </dgm:prSet>
      <dgm:spPr/>
      <dgm:t>
        <a:bodyPr/>
        <a:lstStyle/>
        <a:p>
          <a:endParaRPr lang="en-US"/>
        </a:p>
      </dgm:t>
    </dgm:pt>
    <dgm:pt modelId="{04B2F3B0-D292-451F-ACB4-9921E6C4F658}" type="pres">
      <dgm:prSet presAssocID="{6524523D-529C-4A1F-A8D4-ED6DEA266972}" presName="negativeSpace" presStyleCnt="0"/>
      <dgm:spPr/>
    </dgm:pt>
    <dgm:pt modelId="{260C2818-B554-451E-87F7-F48C3B6ABD0A}" type="pres">
      <dgm:prSet presAssocID="{6524523D-529C-4A1F-A8D4-ED6DEA266972}" presName="childText" presStyleLbl="conFgAcc1" presStyleIdx="0" presStyleCnt="1" custScaleX="87037" custScaleY="114421" custLinFactY="-3275" custLinFactNeighborX="1702" custLinFactNeighborY="-100000">
        <dgm:presLayoutVars>
          <dgm:bulletEnabled val="1"/>
        </dgm:presLayoutVars>
      </dgm:prSet>
      <dgm:spPr/>
      <dgm:t>
        <a:bodyPr/>
        <a:lstStyle/>
        <a:p>
          <a:endParaRPr lang="en-US"/>
        </a:p>
      </dgm:t>
    </dgm:pt>
  </dgm:ptLst>
  <dgm:cxnLst>
    <dgm:cxn modelId="{0252A6DC-B675-444B-BD6C-BB6F0D62B7E9}" type="presOf" srcId="{6232796D-C3D6-40D2-87CC-FC0F04BCFF2B}" destId="{260C2818-B554-451E-87F7-F48C3B6ABD0A}" srcOrd="0" destOrd="1" presId="urn:microsoft.com/office/officeart/2005/8/layout/list1"/>
    <dgm:cxn modelId="{7F428F7B-F1CC-4B7B-B741-19B6D791464C}" type="presOf" srcId="{FD9CEA0E-3307-4B65-A727-13673B2135B1}" destId="{F950DF5E-09F0-4945-9EE5-2C35641A7080}" srcOrd="0" destOrd="0" presId="urn:microsoft.com/office/officeart/2005/8/layout/list1"/>
    <dgm:cxn modelId="{3E2911CA-645D-46C3-91D3-B03A3DC18BFC}" type="presOf" srcId="{E2C8FB90-92BD-4A44-BAA9-214007095B8F}" destId="{260C2818-B554-451E-87F7-F48C3B6ABD0A}" srcOrd="0" destOrd="0" presId="urn:microsoft.com/office/officeart/2005/8/layout/list1"/>
    <dgm:cxn modelId="{29FDE939-F093-41D3-BA66-32A984C816A2}" type="presOf" srcId="{63247EF2-6294-433C-9368-910A46B108F3}" destId="{260C2818-B554-451E-87F7-F48C3B6ABD0A}" srcOrd="0" destOrd="2" presId="urn:microsoft.com/office/officeart/2005/8/layout/list1"/>
    <dgm:cxn modelId="{B397F418-94AE-4024-89F8-F04891E4C21F}" type="presOf" srcId="{6524523D-529C-4A1F-A8D4-ED6DEA266972}" destId="{67D7C89B-41C8-4109-8717-05A7F38A20D0}" srcOrd="1" destOrd="0" presId="urn:microsoft.com/office/officeart/2005/8/layout/list1"/>
    <dgm:cxn modelId="{0310F1B1-06BE-4483-85BA-F09C1CB8F2BC}" srcId="{6524523D-529C-4A1F-A8D4-ED6DEA266972}" destId="{63247EF2-6294-433C-9368-910A46B108F3}" srcOrd="2" destOrd="0" parTransId="{1577592C-9244-4DBC-8776-1FB92359D4E3}" sibTransId="{94BD4CA9-7335-4815-85CB-2A72A219A0F9}"/>
    <dgm:cxn modelId="{9D9C78C0-B6FC-406D-A6DA-22810BC3A8BA}" srcId="{6524523D-529C-4A1F-A8D4-ED6DEA266972}" destId="{6232796D-C3D6-40D2-87CC-FC0F04BCFF2B}" srcOrd="1" destOrd="0" parTransId="{7F4DBA26-5AEC-43A9-98EB-99A7B672C3A5}" sibTransId="{2791B8B3-4736-4F0D-8EBB-37FE4C3EDA47}"/>
    <dgm:cxn modelId="{616BC18D-231C-4D8B-AF59-185D7EE40F91}" srcId="{FD9CEA0E-3307-4B65-A727-13673B2135B1}" destId="{6524523D-529C-4A1F-A8D4-ED6DEA266972}" srcOrd="0" destOrd="0" parTransId="{7FA2D31F-5C3E-46F3-A5E7-AE2FA09EB54C}" sibTransId="{2CC31D76-F91F-4E50-BF13-C53F70B276DC}"/>
    <dgm:cxn modelId="{D481B9F3-B491-42C0-8816-00789775BC10}" srcId="{6524523D-529C-4A1F-A8D4-ED6DEA266972}" destId="{E2C8FB90-92BD-4A44-BAA9-214007095B8F}" srcOrd="0" destOrd="0" parTransId="{37CEB61C-64EF-463B-B4B8-9866E3FFD6B4}" sibTransId="{A349359D-719A-4F43-9E25-B1D97FC9463C}"/>
    <dgm:cxn modelId="{66B0808F-EBE8-4B55-B0FE-3708019000A0}" type="presOf" srcId="{6524523D-529C-4A1F-A8D4-ED6DEA266972}" destId="{B63FE83D-F531-4FC8-AD53-3D7E7CE6215A}" srcOrd="0" destOrd="0" presId="urn:microsoft.com/office/officeart/2005/8/layout/list1"/>
    <dgm:cxn modelId="{437A41E5-2056-4BA0-B342-4F0FA20D9A4D}" type="presParOf" srcId="{F950DF5E-09F0-4945-9EE5-2C35641A7080}" destId="{947255BA-041C-424B-A4A1-888BC35F72DE}" srcOrd="0" destOrd="0" presId="urn:microsoft.com/office/officeart/2005/8/layout/list1"/>
    <dgm:cxn modelId="{C2E1C13E-7211-4B69-B0DB-5E2B26F8FA7A}" type="presParOf" srcId="{947255BA-041C-424B-A4A1-888BC35F72DE}" destId="{B63FE83D-F531-4FC8-AD53-3D7E7CE6215A}" srcOrd="0" destOrd="0" presId="urn:microsoft.com/office/officeart/2005/8/layout/list1"/>
    <dgm:cxn modelId="{0283B2D1-97EF-4BEA-B5E0-D48EA294BA6B}" type="presParOf" srcId="{947255BA-041C-424B-A4A1-888BC35F72DE}" destId="{67D7C89B-41C8-4109-8717-05A7F38A20D0}" srcOrd="1" destOrd="0" presId="urn:microsoft.com/office/officeart/2005/8/layout/list1"/>
    <dgm:cxn modelId="{004B1F85-A5E6-4210-99A7-3B1B78CA9F2F}" type="presParOf" srcId="{F950DF5E-09F0-4945-9EE5-2C35641A7080}" destId="{04B2F3B0-D292-451F-ACB4-9921E6C4F658}" srcOrd="1" destOrd="0" presId="urn:microsoft.com/office/officeart/2005/8/layout/list1"/>
    <dgm:cxn modelId="{8AF20BC0-57AD-4C95-879D-224B197A6CC5}" type="presParOf" srcId="{F950DF5E-09F0-4945-9EE5-2C35641A7080}" destId="{260C2818-B554-451E-87F7-F48C3B6ABD0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E1A0A-073E-4A32-9081-699279844B29}">
      <dsp:nvSpPr>
        <dsp:cNvPr id="0" name=""/>
        <dsp:cNvSpPr/>
      </dsp:nvSpPr>
      <dsp:spPr>
        <a:xfrm>
          <a:off x="0" y="406723"/>
          <a:ext cx="7445982" cy="4990518"/>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536" tIns="291592" rIns="650536" bIns="184912" numCol="1" spcCol="1270" anchor="t" anchorCtr="0">
          <a:noAutofit/>
        </a:bodyPr>
        <a:lstStyle/>
        <a:p>
          <a:pPr marL="228600" lvl="1" indent="-228600" algn="l" defTabSz="1155700" rtl="0">
            <a:lnSpc>
              <a:spcPct val="90000"/>
            </a:lnSpc>
            <a:spcBef>
              <a:spcPct val="0"/>
            </a:spcBef>
            <a:spcAft>
              <a:spcPct val="15000"/>
            </a:spcAft>
            <a:buChar char="••"/>
          </a:pPr>
          <a:endParaRPr lang="en-US" sz="2600" kern="1200" dirty="0">
            <a:latin typeface="Times New Roman" panose="02020603050405020304" pitchFamily="18" charset="0"/>
            <a:cs typeface="Times New Roman" panose="02020603050405020304" pitchFamily="18" charset="0"/>
          </a:endParaRPr>
        </a:p>
        <a:p>
          <a:pPr marL="228600" lvl="1" indent="-228600" algn="l" defTabSz="1155700" rtl="0">
            <a:lnSpc>
              <a:spcPct val="90000"/>
            </a:lnSpc>
            <a:spcBef>
              <a:spcPct val="0"/>
            </a:spcBef>
            <a:spcAft>
              <a:spcPct val="15000"/>
            </a:spcAft>
            <a:buChar char="••"/>
          </a:pPr>
          <a:r>
            <a:rPr lang="en-US" sz="2600" kern="1200" dirty="0" smtClean="0">
              <a:latin typeface="Times New Roman" panose="02020603050405020304" pitchFamily="18" charset="0"/>
              <a:cs typeface="Times New Roman" panose="02020603050405020304" pitchFamily="18" charset="0"/>
            </a:rPr>
            <a:t>Drill and equip a new water well to replace existing well that has reached the end of its projected useful life</a:t>
          </a:r>
          <a:endParaRPr lang="en-US" sz="2600" kern="1200" dirty="0">
            <a:latin typeface="Times New Roman" panose="02020603050405020304" pitchFamily="18" charset="0"/>
            <a:cs typeface="Times New Roman" panose="02020603050405020304" pitchFamily="18" charset="0"/>
          </a:endParaRPr>
        </a:p>
        <a:p>
          <a:pPr marL="228600" lvl="1" indent="-228600" algn="l" defTabSz="1155700" rtl="0">
            <a:lnSpc>
              <a:spcPct val="90000"/>
            </a:lnSpc>
            <a:spcBef>
              <a:spcPct val="0"/>
            </a:spcBef>
            <a:spcAft>
              <a:spcPct val="15000"/>
            </a:spcAft>
            <a:buChar char="••"/>
          </a:pPr>
          <a:endParaRPr lang="en-US" sz="2600" kern="1200" dirty="0">
            <a:latin typeface="Times New Roman" panose="02020603050405020304" pitchFamily="18" charset="0"/>
            <a:cs typeface="Times New Roman" panose="02020603050405020304" pitchFamily="18" charset="0"/>
          </a:endParaRPr>
        </a:p>
        <a:p>
          <a:pPr marL="228600" lvl="1" indent="-228600" algn="l" defTabSz="1155700" rtl="0">
            <a:lnSpc>
              <a:spcPct val="90000"/>
            </a:lnSpc>
            <a:spcBef>
              <a:spcPct val="0"/>
            </a:spcBef>
            <a:spcAft>
              <a:spcPct val="15000"/>
            </a:spcAft>
            <a:buChar char="••"/>
          </a:pPr>
          <a:r>
            <a:rPr lang="en-US" sz="2600" kern="1200" dirty="0" smtClean="0">
              <a:latin typeface="Times New Roman" panose="02020603050405020304" pitchFamily="18" charset="0"/>
              <a:cs typeface="Times New Roman" panose="02020603050405020304" pitchFamily="18" charset="0"/>
            </a:rPr>
            <a:t>City currently operates 2 water wells</a:t>
          </a:r>
          <a:endParaRPr lang="en-US" sz="2600" kern="1200" dirty="0">
            <a:latin typeface="Times New Roman" panose="02020603050405020304" pitchFamily="18" charset="0"/>
            <a:cs typeface="Times New Roman" panose="02020603050405020304" pitchFamily="18" charset="0"/>
          </a:endParaRPr>
        </a:p>
        <a:p>
          <a:pPr marL="228600" lvl="1" indent="-228600" algn="l" defTabSz="1155700" rtl="0">
            <a:lnSpc>
              <a:spcPct val="90000"/>
            </a:lnSpc>
            <a:spcBef>
              <a:spcPct val="0"/>
            </a:spcBef>
            <a:spcAft>
              <a:spcPct val="15000"/>
            </a:spcAft>
            <a:buChar char="••"/>
          </a:pPr>
          <a:endParaRPr lang="en-US" sz="2600" kern="1200" dirty="0">
            <a:latin typeface="Times New Roman" panose="02020603050405020304" pitchFamily="18" charset="0"/>
            <a:cs typeface="Times New Roman" panose="02020603050405020304" pitchFamily="18" charset="0"/>
          </a:endParaRPr>
        </a:p>
        <a:p>
          <a:pPr marL="228600" lvl="1" indent="-228600" algn="l" defTabSz="1155700" rtl="0">
            <a:lnSpc>
              <a:spcPct val="90000"/>
            </a:lnSpc>
            <a:spcBef>
              <a:spcPct val="0"/>
            </a:spcBef>
            <a:spcAft>
              <a:spcPct val="15000"/>
            </a:spcAft>
            <a:buChar char="••"/>
          </a:pPr>
          <a:r>
            <a:rPr lang="en-US" sz="2600" kern="1200" dirty="0" smtClean="0">
              <a:latin typeface="Times New Roman" panose="02020603050405020304" pitchFamily="18" charset="0"/>
              <a:cs typeface="Times New Roman" panose="02020603050405020304" pitchFamily="18" charset="0"/>
            </a:rPr>
            <a:t>$705,000 through first round of State Water Implementation Fund for Texas (SWIFT) funding </a:t>
          </a:r>
          <a:endParaRPr lang="en-US" sz="2600" kern="1200" dirty="0">
            <a:latin typeface="Times New Roman" panose="02020603050405020304" pitchFamily="18" charset="0"/>
            <a:cs typeface="Times New Roman" panose="02020603050405020304" pitchFamily="18" charset="0"/>
          </a:endParaRPr>
        </a:p>
        <a:p>
          <a:pPr marL="228600" lvl="1" indent="-228600" algn="l" defTabSz="1155700" rtl="0">
            <a:lnSpc>
              <a:spcPct val="90000"/>
            </a:lnSpc>
            <a:spcBef>
              <a:spcPct val="0"/>
            </a:spcBef>
            <a:spcAft>
              <a:spcPct val="15000"/>
            </a:spcAft>
            <a:buChar char="••"/>
          </a:pPr>
          <a:endParaRPr lang="en-US" sz="2600" kern="1200" dirty="0">
            <a:latin typeface="Times New Roman" panose="02020603050405020304" pitchFamily="18" charset="0"/>
            <a:cs typeface="Times New Roman" panose="02020603050405020304" pitchFamily="18" charset="0"/>
          </a:endParaRPr>
        </a:p>
        <a:p>
          <a:pPr marL="228600" lvl="1" indent="-228600" algn="l" defTabSz="1155700" rtl="0">
            <a:lnSpc>
              <a:spcPct val="90000"/>
            </a:lnSpc>
            <a:spcBef>
              <a:spcPct val="0"/>
            </a:spcBef>
            <a:spcAft>
              <a:spcPct val="15000"/>
            </a:spcAft>
            <a:buChar char="••"/>
          </a:pPr>
          <a:r>
            <a:rPr lang="en-US" sz="2600" kern="1200" dirty="0" smtClean="0">
              <a:latin typeface="Times New Roman" panose="02020603050405020304" pitchFamily="18" charset="0"/>
              <a:cs typeface="Times New Roman" panose="02020603050405020304" pitchFamily="18" charset="0"/>
            </a:rPr>
            <a:t>Rural project</a:t>
          </a:r>
          <a:endParaRPr lang="en-US" sz="2600" kern="1200" dirty="0">
            <a:latin typeface="Times New Roman" panose="02020603050405020304" pitchFamily="18" charset="0"/>
            <a:cs typeface="Times New Roman" panose="02020603050405020304" pitchFamily="18" charset="0"/>
          </a:endParaRPr>
        </a:p>
      </dsp:txBody>
      <dsp:txXfrm>
        <a:off x="0" y="406723"/>
        <a:ext cx="7445982" cy="4990518"/>
      </dsp:txXfrm>
    </dsp:sp>
    <dsp:sp modelId="{35D755B2-65A0-42B1-B056-DE96EC5BC13E}">
      <dsp:nvSpPr>
        <dsp:cNvPr id="0" name=""/>
        <dsp:cNvSpPr/>
      </dsp:nvSpPr>
      <dsp:spPr>
        <a:xfrm>
          <a:off x="0" y="2"/>
          <a:ext cx="7468202" cy="8265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1422400" rtl="0">
            <a:lnSpc>
              <a:spcPct val="90000"/>
            </a:lnSpc>
            <a:spcBef>
              <a:spcPct val="0"/>
            </a:spcBef>
            <a:spcAft>
              <a:spcPts val="0"/>
            </a:spcAft>
          </a:pPr>
          <a:r>
            <a:rPr lang="en-US" sz="3200" kern="1200" dirty="0" smtClean="0">
              <a:latin typeface="Times New Roman" panose="02020603050405020304" pitchFamily="18" charset="0"/>
              <a:cs typeface="Times New Roman" panose="02020603050405020304" pitchFamily="18" charset="0"/>
            </a:rPr>
            <a:t>City of Marfa</a:t>
          </a:r>
          <a:endParaRPr lang="en-US" sz="3200" kern="1200" dirty="0">
            <a:latin typeface="Times New Roman" panose="02020603050405020304" pitchFamily="18" charset="0"/>
            <a:cs typeface="Times New Roman" panose="02020603050405020304" pitchFamily="18" charset="0"/>
          </a:endParaRPr>
        </a:p>
        <a:p>
          <a:pPr lvl="0" algn="l" defTabSz="1422400" rtl="0">
            <a:lnSpc>
              <a:spcPct val="90000"/>
            </a:lnSpc>
            <a:spcBef>
              <a:spcPct val="0"/>
            </a:spcBef>
            <a:spcAft>
              <a:spcPct val="35000"/>
            </a:spcAft>
          </a:pPr>
          <a:r>
            <a:rPr lang="en-US" sz="2400" i="1" kern="1200" dirty="0" smtClean="0">
              <a:latin typeface="Times New Roman" panose="02020603050405020304" pitchFamily="18" charset="0"/>
              <a:cs typeface="Times New Roman" panose="02020603050405020304" pitchFamily="18" charset="0"/>
            </a:rPr>
            <a:t>Additional Water Well</a:t>
          </a:r>
          <a:endParaRPr lang="en-US" sz="2400" i="1" kern="1200" dirty="0">
            <a:latin typeface="Times New Roman" panose="02020603050405020304" pitchFamily="18" charset="0"/>
            <a:cs typeface="Times New Roman" panose="02020603050405020304" pitchFamily="18" charset="0"/>
          </a:endParaRPr>
        </a:p>
      </dsp:txBody>
      <dsp:txXfrm>
        <a:off x="40349" y="40351"/>
        <a:ext cx="7387504" cy="745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E1A0A-073E-4A32-9081-699279844B29}">
      <dsp:nvSpPr>
        <dsp:cNvPr id="0" name=""/>
        <dsp:cNvSpPr/>
      </dsp:nvSpPr>
      <dsp:spPr>
        <a:xfrm>
          <a:off x="0" y="542375"/>
          <a:ext cx="7204748" cy="4831381"/>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536" tIns="479044" rIns="650536" bIns="163576" numCol="1" spcCol="1270" anchor="t" anchorCtr="0">
          <a:noAutofit/>
        </a:bodyPr>
        <a:lstStyle/>
        <a:p>
          <a:pPr marL="228600" lvl="1" indent="-228600" algn="l" defTabSz="1022350" rtl="0">
            <a:lnSpc>
              <a:spcPct val="90000"/>
            </a:lnSpc>
            <a:spcBef>
              <a:spcPct val="0"/>
            </a:spcBef>
            <a:spcAft>
              <a:spcPct val="15000"/>
            </a:spcAft>
            <a:buChar char="••"/>
          </a:pPr>
          <a:r>
            <a:rPr lang="en-US" sz="2300" kern="1200" dirty="0">
              <a:latin typeface="Times New Roman" panose="02020603050405020304" pitchFamily="18" charset="0"/>
              <a:cs typeface="Times New Roman" panose="02020603050405020304" pitchFamily="18" charset="0"/>
            </a:rPr>
            <a:t>Construct new storage tanks to replace those not meeting TCEQ criteria</a:t>
          </a:r>
        </a:p>
        <a:p>
          <a:pPr marL="228600" lvl="1" indent="-228600" algn="l" defTabSz="1022350" rtl="0">
            <a:lnSpc>
              <a:spcPct val="90000"/>
            </a:lnSpc>
            <a:spcBef>
              <a:spcPct val="0"/>
            </a:spcBef>
            <a:spcAft>
              <a:spcPct val="15000"/>
            </a:spcAft>
            <a:buChar char="••"/>
          </a:pPr>
          <a:endParaRPr lang="en-US" sz="2300" kern="1200" dirty="0">
            <a:latin typeface="Times New Roman" panose="02020603050405020304" pitchFamily="18" charset="0"/>
            <a:cs typeface="Times New Roman" panose="02020603050405020304" pitchFamily="18" charset="0"/>
          </a:endParaRPr>
        </a:p>
        <a:p>
          <a:pPr marL="228600" lvl="1" indent="-228600" algn="l" defTabSz="1022350" rtl="0">
            <a:lnSpc>
              <a:spcPct val="90000"/>
            </a:lnSpc>
            <a:spcBef>
              <a:spcPct val="0"/>
            </a:spcBef>
            <a:spcAft>
              <a:spcPct val="15000"/>
            </a:spcAft>
            <a:buChar char="••"/>
          </a:pPr>
          <a:r>
            <a:rPr lang="en-US" sz="2300" kern="1200" dirty="0">
              <a:latin typeface="Times New Roman" panose="02020603050405020304" pitchFamily="18" charset="0"/>
              <a:cs typeface="Times New Roman" panose="02020603050405020304" pitchFamily="18" charset="0"/>
            </a:rPr>
            <a:t>Provides service to Dime Box, TX</a:t>
          </a:r>
        </a:p>
        <a:p>
          <a:pPr marL="228600" lvl="1" indent="-228600" algn="l" defTabSz="1022350" rtl="0">
            <a:lnSpc>
              <a:spcPct val="90000"/>
            </a:lnSpc>
            <a:spcBef>
              <a:spcPct val="0"/>
            </a:spcBef>
            <a:spcAft>
              <a:spcPct val="15000"/>
            </a:spcAft>
            <a:buChar char="••"/>
          </a:pPr>
          <a:endParaRPr lang="en-US" sz="2300" kern="1200" dirty="0">
            <a:latin typeface="Times New Roman" panose="02020603050405020304" pitchFamily="18" charset="0"/>
            <a:cs typeface="Times New Roman" panose="02020603050405020304" pitchFamily="18" charset="0"/>
          </a:endParaRPr>
        </a:p>
        <a:p>
          <a:pPr marL="228600" lvl="1" indent="-228600" algn="l" defTabSz="1022350" rtl="0">
            <a:lnSpc>
              <a:spcPct val="90000"/>
            </a:lnSpc>
            <a:spcBef>
              <a:spcPct val="0"/>
            </a:spcBef>
            <a:spcAft>
              <a:spcPct val="15000"/>
            </a:spcAft>
            <a:buChar char="••"/>
          </a:pPr>
          <a:r>
            <a:rPr lang="en-US" sz="2300" kern="1200" dirty="0">
              <a:latin typeface="Times New Roman" panose="02020603050405020304" pitchFamily="18" charset="0"/>
              <a:cs typeface="Times New Roman" panose="02020603050405020304" pitchFamily="18" charset="0"/>
            </a:rPr>
            <a:t>Service population of 390</a:t>
          </a:r>
        </a:p>
        <a:p>
          <a:pPr marL="228600" lvl="1" indent="-228600" algn="l" defTabSz="1022350" rtl="0">
            <a:lnSpc>
              <a:spcPct val="90000"/>
            </a:lnSpc>
            <a:spcBef>
              <a:spcPct val="0"/>
            </a:spcBef>
            <a:spcAft>
              <a:spcPct val="15000"/>
            </a:spcAft>
            <a:buChar char="••"/>
          </a:pPr>
          <a:endParaRPr lang="en-US" sz="2300" kern="1200" dirty="0">
            <a:latin typeface="Times New Roman" panose="02020603050405020304" pitchFamily="18" charset="0"/>
            <a:cs typeface="Times New Roman" panose="02020603050405020304" pitchFamily="18" charset="0"/>
          </a:endParaRPr>
        </a:p>
        <a:p>
          <a:pPr marL="228600" lvl="1" indent="-228600" algn="l" defTabSz="1022350" rtl="0">
            <a:lnSpc>
              <a:spcPct val="90000"/>
            </a:lnSpc>
            <a:spcBef>
              <a:spcPct val="0"/>
            </a:spcBef>
            <a:spcAft>
              <a:spcPct val="15000"/>
            </a:spcAft>
            <a:buChar char="••"/>
          </a:pPr>
          <a:r>
            <a:rPr lang="en-US" sz="2300" kern="1200" dirty="0">
              <a:latin typeface="Times New Roman" panose="02020603050405020304" pitchFamily="18" charset="0"/>
              <a:cs typeface="Times New Roman" panose="02020603050405020304" pitchFamily="18" charset="0"/>
            </a:rPr>
            <a:t>Qualified for very small systems funding</a:t>
          </a:r>
        </a:p>
        <a:p>
          <a:pPr marL="228600" lvl="1" indent="-228600" algn="l" defTabSz="1022350" rtl="0">
            <a:lnSpc>
              <a:spcPct val="90000"/>
            </a:lnSpc>
            <a:spcBef>
              <a:spcPct val="0"/>
            </a:spcBef>
            <a:spcAft>
              <a:spcPct val="15000"/>
            </a:spcAft>
            <a:buChar char="••"/>
          </a:pPr>
          <a:endParaRPr lang="en-US" sz="2300" kern="1200" dirty="0">
            <a:latin typeface="Times New Roman" panose="02020603050405020304" pitchFamily="18" charset="0"/>
            <a:cs typeface="Times New Roman" panose="02020603050405020304" pitchFamily="18" charset="0"/>
          </a:endParaRPr>
        </a:p>
        <a:p>
          <a:pPr marL="228600" lvl="1" indent="-228600" algn="l" defTabSz="1022350" rtl="0">
            <a:lnSpc>
              <a:spcPct val="90000"/>
            </a:lnSpc>
            <a:spcBef>
              <a:spcPct val="0"/>
            </a:spcBef>
            <a:spcAft>
              <a:spcPct val="15000"/>
            </a:spcAft>
            <a:buChar char="••"/>
          </a:pPr>
          <a:r>
            <a:rPr lang="en-US" sz="2300" kern="1200" dirty="0">
              <a:latin typeface="Times New Roman" panose="02020603050405020304" pitchFamily="18" charset="0"/>
              <a:cs typeface="Times New Roman" panose="02020603050405020304" pitchFamily="18" charset="0"/>
            </a:rPr>
            <a:t>Drinking Water State Revolving Fund (DWSRF) $525,000 and $351,839 Loan Forgiveness </a:t>
          </a:r>
          <a:r>
            <a:rPr lang="en-US" sz="2300" kern="1200" dirty="0" smtClean="0">
              <a:latin typeface="Times New Roman" panose="02020603050405020304" pitchFamily="18" charset="0"/>
              <a:cs typeface="Times New Roman" panose="02020603050405020304" pitchFamily="18" charset="0"/>
            </a:rPr>
            <a:t>(Very Small Systems</a:t>
          </a:r>
          <a:r>
            <a:rPr lang="en-US" sz="2300" kern="1200" dirty="0">
              <a:latin typeface="Times New Roman" panose="02020603050405020304" pitchFamily="18" charset="0"/>
              <a:cs typeface="Times New Roman" panose="02020603050405020304" pitchFamily="18" charset="0"/>
            </a:rPr>
            <a:t>)</a:t>
          </a:r>
        </a:p>
      </dsp:txBody>
      <dsp:txXfrm>
        <a:off x="0" y="542375"/>
        <a:ext cx="7204748" cy="4831381"/>
      </dsp:txXfrm>
    </dsp:sp>
    <dsp:sp modelId="{35D755B2-65A0-42B1-B056-DE96EC5BC13E}">
      <dsp:nvSpPr>
        <dsp:cNvPr id="0" name=""/>
        <dsp:cNvSpPr/>
      </dsp:nvSpPr>
      <dsp:spPr>
        <a:xfrm>
          <a:off x="0" y="61417"/>
          <a:ext cx="7245593" cy="78154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1244600" rtl="0">
            <a:lnSpc>
              <a:spcPct val="90000"/>
            </a:lnSpc>
            <a:spcBef>
              <a:spcPct val="0"/>
            </a:spcBef>
            <a:spcAft>
              <a:spcPts val="0"/>
            </a:spcAft>
          </a:pPr>
          <a:r>
            <a:rPr lang="en-US" sz="2800" kern="1200" dirty="0">
              <a:effectLst/>
              <a:latin typeface="Times New Roman" panose="02020603050405020304" pitchFamily="18" charset="0"/>
              <a:ea typeface="Calibri"/>
              <a:cs typeface="Times New Roman" panose="02020603050405020304" pitchFamily="18" charset="0"/>
            </a:rPr>
            <a:t>Lee County Fresh Water Supply District No. 1</a:t>
          </a:r>
          <a:endParaRPr lang="en-US" sz="2800" kern="1200" dirty="0">
            <a:latin typeface="Times New Roman" panose="02020603050405020304" pitchFamily="18" charset="0"/>
            <a:cs typeface="Times New Roman" panose="02020603050405020304" pitchFamily="18" charset="0"/>
          </a:endParaRPr>
        </a:p>
        <a:p>
          <a:pPr lvl="0" algn="l" defTabSz="1244600" rtl="0">
            <a:lnSpc>
              <a:spcPct val="90000"/>
            </a:lnSpc>
            <a:spcBef>
              <a:spcPct val="0"/>
            </a:spcBef>
            <a:spcAft>
              <a:spcPct val="35000"/>
            </a:spcAft>
          </a:pPr>
          <a:r>
            <a:rPr lang="en-US" sz="2400" i="1" kern="1200" dirty="0" smtClean="0">
              <a:latin typeface="Times New Roman" panose="02020603050405020304" pitchFamily="18" charset="0"/>
              <a:cs typeface="Times New Roman" panose="02020603050405020304" pitchFamily="18" charset="0"/>
            </a:rPr>
            <a:t>New Ground </a:t>
          </a:r>
          <a:r>
            <a:rPr lang="en-US" sz="2400" i="1" kern="1200" dirty="0">
              <a:latin typeface="Times New Roman" panose="02020603050405020304" pitchFamily="18" charset="0"/>
              <a:cs typeface="Times New Roman" panose="02020603050405020304" pitchFamily="18" charset="0"/>
            </a:rPr>
            <a:t>Storage &amp; Pump Station</a:t>
          </a:r>
        </a:p>
      </dsp:txBody>
      <dsp:txXfrm>
        <a:off x="38152" y="99569"/>
        <a:ext cx="7169289" cy="705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C2818-B554-451E-87F7-F48C3B6ABD0A}">
      <dsp:nvSpPr>
        <dsp:cNvPr id="0" name=""/>
        <dsp:cNvSpPr/>
      </dsp:nvSpPr>
      <dsp:spPr>
        <a:xfrm>
          <a:off x="137473" y="0"/>
          <a:ext cx="7030152" cy="538837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6880" tIns="1353820" rIns="626880" bIns="170688" numCol="1" spcCol="1270" anchor="t" anchorCtr="0">
          <a:noAutofit/>
        </a:bodyPr>
        <a:lstStyle/>
        <a:p>
          <a:pPr marL="228600" lvl="1" indent="-228600" algn="l" defTabSz="1066800" rtl="0">
            <a:lnSpc>
              <a:spcPct val="90000"/>
            </a:lnSpc>
            <a:spcBef>
              <a:spcPct val="0"/>
            </a:spcBef>
            <a:spcAft>
              <a:spcPts val="2400"/>
            </a:spcAft>
            <a:buChar char="••"/>
          </a:pPr>
          <a:r>
            <a:rPr lang="en-US" sz="2400" kern="1200" dirty="0" smtClean="0">
              <a:latin typeface="Times New Roman" panose="02020603050405020304" pitchFamily="18" charset="0"/>
              <a:cs typeface="Times New Roman" panose="02020603050405020304" pitchFamily="18" charset="0"/>
            </a:rPr>
            <a:t>Replacing existing sanitary sewer lines in targeted areas that have the most deteriorated lines</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ts val="2400"/>
            </a:spcAft>
            <a:buChar char="••"/>
          </a:pPr>
          <a:r>
            <a:rPr lang="en-US" sz="2400" kern="1200" dirty="0" smtClean="0">
              <a:latin typeface="Times New Roman" panose="02020603050405020304" pitchFamily="18" charset="0"/>
              <a:cs typeface="Times New Roman" panose="02020603050405020304" pitchFamily="18" charset="0"/>
            </a:rPr>
            <a:t>Replacing approx. 19,075 linear feet of water lines with 4 to 24 inch piping  </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15000"/>
            </a:spcAft>
            <a:buChar char="••"/>
          </a:pPr>
          <a:r>
            <a:rPr lang="en-US" sz="2400" i="0" kern="1200" dirty="0" smtClean="0">
              <a:latin typeface="Times New Roman" panose="02020603050405020304" pitchFamily="18" charset="0"/>
              <a:cs typeface="Times New Roman" panose="02020603050405020304" pitchFamily="18" charset="0"/>
            </a:rPr>
            <a:t>Clean Water State Revolving Fund $4,775,000 and $826,861 Loan Forgiveness for Green Project Funding</a:t>
          </a:r>
          <a:endParaRPr lang="en-US" sz="2400" kern="1200" dirty="0">
            <a:latin typeface="Times New Roman" panose="02020603050405020304" pitchFamily="18" charset="0"/>
            <a:cs typeface="Times New Roman" panose="02020603050405020304" pitchFamily="18" charset="0"/>
          </a:endParaRPr>
        </a:p>
      </dsp:txBody>
      <dsp:txXfrm>
        <a:off x="137473" y="0"/>
        <a:ext cx="7030152" cy="5388370"/>
      </dsp:txXfrm>
    </dsp:sp>
    <dsp:sp modelId="{67D7C89B-41C8-4109-8717-05A7F38A20D0}">
      <dsp:nvSpPr>
        <dsp:cNvPr id="0" name=""/>
        <dsp:cNvSpPr/>
      </dsp:nvSpPr>
      <dsp:spPr>
        <a:xfrm>
          <a:off x="40664" y="0"/>
          <a:ext cx="7205678" cy="95640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709" tIns="0" rIns="213709" bIns="0" numCol="1" spcCol="1270" anchor="ctr" anchorCtr="0">
          <a:noAutofit/>
        </a:bodyPr>
        <a:lstStyle/>
        <a:p>
          <a:pPr lvl="0" algn="l" defTabSz="1422400" rtl="0">
            <a:lnSpc>
              <a:spcPct val="90000"/>
            </a:lnSpc>
            <a:spcBef>
              <a:spcPct val="0"/>
            </a:spcBef>
            <a:spcAft>
              <a:spcPts val="0"/>
            </a:spcAft>
          </a:pPr>
          <a:r>
            <a:rPr lang="en-US" sz="3200" kern="1200" dirty="0" smtClean="0">
              <a:latin typeface="Times New Roman" panose="02020603050405020304" pitchFamily="18" charset="0"/>
              <a:cs typeface="Times New Roman" panose="02020603050405020304" pitchFamily="18" charset="0"/>
            </a:rPr>
            <a:t>City of Arlington</a:t>
          </a:r>
        </a:p>
        <a:p>
          <a:pPr lvl="0" algn="l" defTabSz="1422400" rtl="0">
            <a:lnSpc>
              <a:spcPct val="90000"/>
            </a:lnSpc>
            <a:spcBef>
              <a:spcPct val="0"/>
            </a:spcBef>
            <a:spcAft>
              <a:spcPct val="35000"/>
            </a:spcAft>
          </a:pPr>
          <a:r>
            <a:rPr lang="en-US" sz="2400" i="1" kern="1200" dirty="0" smtClean="0">
              <a:latin typeface="Times New Roman" panose="02020603050405020304" pitchFamily="18" charset="0"/>
              <a:cs typeface="Times New Roman" panose="02020603050405020304" pitchFamily="18" charset="0"/>
            </a:rPr>
            <a:t>Replacement of Sanitary Sewer Lines</a:t>
          </a:r>
          <a:endParaRPr lang="en-US" sz="2400" i="1" kern="1200" dirty="0">
            <a:latin typeface="Times New Roman" panose="02020603050405020304" pitchFamily="18" charset="0"/>
            <a:cs typeface="Times New Roman" panose="02020603050405020304" pitchFamily="18" charset="0"/>
          </a:endParaRPr>
        </a:p>
      </dsp:txBody>
      <dsp:txXfrm>
        <a:off x="87352" y="46688"/>
        <a:ext cx="7112302" cy="8630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7199"/>
          </a:xfrm>
          <a:prstGeom prst="rect">
            <a:avLst/>
          </a:prstGeom>
        </p:spPr>
        <p:txBody>
          <a:bodyPr vert="horz" lIns="91379" tIns="45692" rIns="91379" bIns="45692" rtlCol="0"/>
          <a:lstStyle>
            <a:lvl1pPr algn="l">
              <a:defRPr sz="1200"/>
            </a:lvl1pPr>
          </a:lstStyle>
          <a:p>
            <a:endParaRPr lang="en-US"/>
          </a:p>
        </p:txBody>
      </p:sp>
      <p:sp>
        <p:nvSpPr>
          <p:cNvPr id="3" name="Date Placeholder 2"/>
          <p:cNvSpPr>
            <a:spLocks noGrp="1"/>
          </p:cNvSpPr>
          <p:nvPr>
            <p:ph type="dt" sz="quarter" idx="1"/>
          </p:nvPr>
        </p:nvSpPr>
        <p:spPr>
          <a:xfrm>
            <a:off x="3884615" y="3"/>
            <a:ext cx="2971800" cy="457199"/>
          </a:xfrm>
          <a:prstGeom prst="rect">
            <a:avLst/>
          </a:prstGeom>
        </p:spPr>
        <p:txBody>
          <a:bodyPr vert="horz" lIns="91379" tIns="45692" rIns="91379" bIns="45692" rtlCol="0"/>
          <a:lstStyle>
            <a:lvl1pPr algn="r">
              <a:defRPr sz="1200"/>
            </a:lvl1pPr>
          </a:lstStyle>
          <a:p>
            <a:fld id="{94005993-7B55-4A07-BFBA-45F4CB79CA7E}" type="datetimeFigureOut">
              <a:rPr lang="en-US" smtClean="0"/>
              <a:t>5/25/2017</a:t>
            </a:fld>
            <a:endParaRPr lang="en-US"/>
          </a:p>
        </p:txBody>
      </p:sp>
      <p:sp>
        <p:nvSpPr>
          <p:cNvPr id="4" name="Footer Placeholder 3"/>
          <p:cNvSpPr>
            <a:spLocks noGrp="1"/>
          </p:cNvSpPr>
          <p:nvPr>
            <p:ph type="ftr" sz="quarter" idx="2"/>
          </p:nvPr>
        </p:nvSpPr>
        <p:spPr>
          <a:xfrm>
            <a:off x="0" y="8685216"/>
            <a:ext cx="2971800" cy="457199"/>
          </a:xfrm>
          <a:prstGeom prst="rect">
            <a:avLst/>
          </a:prstGeom>
        </p:spPr>
        <p:txBody>
          <a:bodyPr vert="horz" lIns="91379" tIns="45692" rIns="91379" bIns="45692" rtlCol="0" anchor="b"/>
          <a:lstStyle>
            <a:lvl1pPr algn="l">
              <a:defRPr sz="1200"/>
            </a:lvl1pPr>
          </a:lstStyle>
          <a:p>
            <a:endParaRPr lang="en-US"/>
          </a:p>
        </p:txBody>
      </p:sp>
      <p:sp>
        <p:nvSpPr>
          <p:cNvPr id="5" name="Slide Number Placeholder 4"/>
          <p:cNvSpPr>
            <a:spLocks noGrp="1"/>
          </p:cNvSpPr>
          <p:nvPr>
            <p:ph type="sldNum" sz="quarter" idx="3"/>
          </p:nvPr>
        </p:nvSpPr>
        <p:spPr>
          <a:xfrm>
            <a:off x="3884615" y="8685216"/>
            <a:ext cx="2971800" cy="457199"/>
          </a:xfrm>
          <a:prstGeom prst="rect">
            <a:avLst/>
          </a:prstGeom>
        </p:spPr>
        <p:txBody>
          <a:bodyPr vert="horz" lIns="91379" tIns="45692" rIns="91379" bIns="45692" rtlCol="0" anchor="b"/>
          <a:lstStyle>
            <a:lvl1pPr algn="r">
              <a:defRPr sz="1200"/>
            </a:lvl1pPr>
          </a:lstStyle>
          <a:p>
            <a:fld id="{0DA24A66-18D2-4CB1-9345-B763B763A869}" type="slidenum">
              <a:rPr lang="en-US" smtClean="0"/>
              <a:t>‹#›</a:t>
            </a:fld>
            <a:endParaRPr lang="en-US"/>
          </a:p>
        </p:txBody>
      </p:sp>
    </p:spTree>
    <p:extLst>
      <p:ext uri="{BB962C8B-B14F-4D97-AF65-F5344CB8AC3E}">
        <p14:creationId xmlns:p14="http://schemas.microsoft.com/office/powerpoint/2010/main" val="1026570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7199"/>
          </a:xfrm>
          <a:prstGeom prst="rect">
            <a:avLst/>
          </a:prstGeom>
        </p:spPr>
        <p:txBody>
          <a:bodyPr vert="horz" lIns="91308" tIns="45654" rIns="91308" bIns="45654" rtlCol="0"/>
          <a:lstStyle>
            <a:lvl1pPr algn="l">
              <a:defRPr sz="1200"/>
            </a:lvl1pPr>
          </a:lstStyle>
          <a:p>
            <a:endParaRPr lang="en-US"/>
          </a:p>
        </p:txBody>
      </p:sp>
      <p:sp>
        <p:nvSpPr>
          <p:cNvPr id="3" name="Date Placeholder 2"/>
          <p:cNvSpPr>
            <a:spLocks noGrp="1"/>
          </p:cNvSpPr>
          <p:nvPr>
            <p:ph type="dt" idx="1"/>
          </p:nvPr>
        </p:nvSpPr>
        <p:spPr>
          <a:xfrm>
            <a:off x="3884615" y="3"/>
            <a:ext cx="2971800" cy="457199"/>
          </a:xfrm>
          <a:prstGeom prst="rect">
            <a:avLst/>
          </a:prstGeom>
        </p:spPr>
        <p:txBody>
          <a:bodyPr vert="horz" lIns="91308" tIns="45654" rIns="91308" bIns="45654" rtlCol="0"/>
          <a:lstStyle>
            <a:lvl1pPr algn="r">
              <a:defRPr sz="1200"/>
            </a:lvl1pPr>
          </a:lstStyle>
          <a:p>
            <a:fld id="{F4BE929B-EFAB-4B9C-A6A2-42157A7BBFAA}" type="datetimeFigureOut">
              <a:rPr lang="en-US" smtClean="0"/>
              <a:t>5/25/2017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308" tIns="45654" rIns="91308" bIns="45654"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308" tIns="45654" rIns="91308" bIns="456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6"/>
            <a:ext cx="2971800" cy="457199"/>
          </a:xfrm>
          <a:prstGeom prst="rect">
            <a:avLst/>
          </a:prstGeom>
        </p:spPr>
        <p:txBody>
          <a:bodyPr vert="horz" lIns="91308" tIns="45654" rIns="91308" bIns="45654" rtlCol="0" anchor="b"/>
          <a:lstStyle>
            <a:lvl1pPr algn="l">
              <a:defRPr sz="1200"/>
            </a:lvl1pPr>
          </a:lstStyle>
          <a:p>
            <a:endParaRPr lang="en-US"/>
          </a:p>
        </p:txBody>
      </p:sp>
      <p:sp>
        <p:nvSpPr>
          <p:cNvPr id="7" name="Slide Number Placeholder 6"/>
          <p:cNvSpPr>
            <a:spLocks noGrp="1"/>
          </p:cNvSpPr>
          <p:nvPr>
            <p:ph type="sldNum" sz="quarter" idx="5"/>
          </p:nvPr>
        </p:nvSpPr>
        <p:spPr>
          <a:xfrm>
            <a:off x="3884615" y="8685216"/>
            <a:ext cx="2971800" cy="457199"/>
          </a:xfrm>
          <a:prstGeom prst="rect">
            <a:avLst/>
          </a:prstGeom>
        </p:spPr>
        <p:txBody>
          <a:bodyPr vert="horz" lIns="91308" tIns="45654" rIns="91308" bIns="45654" rtlCol="0" anchor="b"/>
          <a:lstStyle>
            <a:lvl1pPr algn="r">
              <a:defRPr sz="1200"/>
            </a:lvl1pPr>
          </a:lstStyle>
          <a:p>
            <a:fld id="{84609713-5B18-4836-9958-6413ACBD1E59}" type="slidenum">
              <a:rPr lang="en-US" smtClean="0"/>
              <a:t>‹#›</a:t>
            </a:fld>
            <a:endParaRPr lang="en-US"/>
          </a:p>
        </p:txBody>
      </p:sp>
    </p:spTree>
    <p:extLst>
      <p:ext uri="{BB962C8B-B14F-4D97-AF65-F5344CB8AC3E}">
        <p14:creationId xmlns:p14="http://schemas.microsoft.com/office/powerpoint/2010/main" val="3970957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CF847EA-8BC5-4635-B4A7-18BFCB1EFA46}"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A21F1-343A-4018-8F80-96904D77CCE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908590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A21F1-343A-4018-8F80-96904D77CCE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908590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Similar to Reuse, brackish GW has gotten a lot of attention as a water source in the future.  Because of this staff are recommending that water demand projections incorporate brackish GW.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Of all of the water demand categories, only mining is know to have significant volumes of historical brackish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gw</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use that is not included in the annual water use estimates and water demand projections.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In the 2012, UT-BEG Update Study develop projections of freshwater use in HF and projections for Total Use in HF (including reuse and brackish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gw</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The projections presented as draft to the RWPGs were the freshwater projections.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2014 Estimate of Brackish GW = 41,700 acre-feet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Potential Statewide Demand Projections Increase due to Reuse &amp; Brackish: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2020 – 86,619 acre-feet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2060 – 41,617 acre-feet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0EA21F1-343A-4018-8F80-96904D77CCE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908590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C6CF9E-74D3-5947-9DDD-D2357AF77A93}"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397479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CF847EA-8BC5-4635-B4A7-18BFCB1EFA46}"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722800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F847EA-8BC5-4635-B4A7-18BFCB1EFA4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54668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3640">
              <a:defRPr/>
            </a:pPr>
            <a:endParaRPr lang="en-US" dirty="0"/>
          </a:p>
        </p:txBody>
      </p:sp>
      <p:sp>
        <p:nvSpPr>
          <p:cNvPr id="4" name="Slide Number Placeholder 3"/>
          <p:cNvSpPr>
            <a:spLocks noGrp="1"/>
          </p:cNvSpPr>
          <p:nvPr>
            <p:ph type="sldNum" sz="quarter" idx="10"/>
          </p:nvPr>
        </p:nvSpPr>
        <p:spPr/>
        <p:txBody>
          <a:bodyPr/>
          <a:lstStyle/>
          <a:p>
            <a:fld id="{BCF847EA-8BC5-4635-B4A7-18BFCB1EFA4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854668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dirty="0"/>
              <a:t>TWDB True-Interest-Cost</a:t>
            </a:r>
          </a:p>
          <a:p>
            <a:pPr rtl="0" eaLnBrk="1" fontAlgn="t" latinLnBrk="0" hangingPunct="1"/>
            <a:r>
              <a:rPr lang="en-US" dirty="0"/>
              <a:t>2015 - 3.63%</a:t>
            </a:r>
          </a:p>
          <a:p>
            <a:pPr rtl="0" eaLnBrk="1" fontAlgn="t" latinLnBrk="0" hangingPunct="1"/>
            <a:r>
              <a:rPr lang="en-US" dirty="0"/>
              <a:t>2016 - 3.28%</a:t>
            </a:r>
          </a:p>
          <a:p>
            <a:pPr rtl="0" eaLnBrk="1" fontAlgn="t" latinLnBrk="0" hangingPunct="1"/>
            <a:endParaRPr lang="en-US" dirty="0"/>
          </a:p>
          <a:p>
            <a:pPr rtl="0" eaLnBrk="1" fontAlgn="t" latinLnBrk="0" hangingPunct="1"/>
            <a:r>
              <a:rPr lang="en-US" dirty="0"/>
              <a:t>Avg. Cost to Borrowers</a:t>
            </a:r>
          </a:p>
          <a:p>
            <a:pPr rtl="0" eaLnBrk="1" fontAlgn="t" latinLnBrk="0" hangingPunct="1"/>
            <a:r>
              <a:rPr lang="en-US" dirty="0"/>
              <a:t>2015 - 2.83%</a:t>
            </a:r>
          </a:p>
          <a:p>
            <a:pPr rtl="0" eaLnBrk="1" fontAlgn="t" latinLnBrk="0" hangingPunct="1"/>
            <a:r>
              <a:rPr lang="en-US" dirty="0"/>
              <a:t>2016 - 2.635%</a:t>
            </a:r>
          </a:p>
          <a:p>
            <a:pPr defTabSz="912226">
              <a:defRPr/>
            </a:pPr>
            <a:endParaRPr lang="en-US" dirty="0"/>
          </a:p>
        </p:txBody>
      </p:sp>
      <p:sp>
        <p:nvSpPr>
          <p:cNvPr id="4" name="Slide Number Placeholder 3"/>
          <p:cNvSpPr>
            <a:spLocks noGrp="1"/>
          </p:cNvSpPr>
          <p:nvPr>
            <p:ph type="sldNum" sz="quarter" idx="10"/>
          </p:nvPr>
        </p:nvSpPr>
        <p:spPr/>
        <p:txBody>
          <a:bodyPr/>
          <a:lstStyle/>
          <a:p>
            <a:fld id="{BCF847EA-8BC5-4635-B4A7-18BFCB1EFA46}" type="slidenum">
              <a:rPr lang="en-US">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377494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F847EA-8BC5-4635-B4A7-18BFCB1EFA46}"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763730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F847EA-8BC5-4635-B4A7-18BFCB1EFA46}"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344135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4" name="Slide Number Placeholder 3"/>
          <p:cNvSpPr>
            <a:spLocks noGrp="1"/>
          </p:cNvSpPr>
          <p:nvPr>
            <p:ph type="sldNum" sz="quarter" idx="10"/>
          </p:nvPr>
        </p:nvSpPr>
        <p:spPr/>
        <p:txBody>
          <a:bodyPr/>
          <a:lstStyle/>
          <a:p>
            <a:fld id="{BCF847EA-8BC5-4635-B4A7-18BFCB1EFA4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961360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F847EA-8BC5-4635-B4A7-18BFCB1EFA46}"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509582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609713-5B18-4836-9958-6413ACBD1E5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91149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F847EA-8BC5-4635-B4A7-18BFCB1EFA46}" type="slidenum">
              <a:rPr lang="en-US">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589660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F847EA-8BC5-4635-B4A7-18BFCB1EFA46}"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105975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Program: SWIFT Program; $3,200,310,000 (total project costs)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$300,000,000 (Coastal Water Authority’s share for the intake and canals from the Trinity River to Lake Houston – aka </a:t>
            </a:r>
            <a:r>
              <a:rPr lang="en-US" sz="1200" i="1" kern="1200" dirty="0" err="1" smtClean="0">
                <a:solidFill>
                  <a:schemeClr val="tx1"/>
                </a:solidFill>
                <a:effectLst/>
                <a:latin typeface="+mn-lt"/>
                <a:ea typeface="+mn-ea"/>
                <a:cs typeface="+mn-cs"/>
              </a:rPr>
              <a:t>Luce</a:t>
            </a:r>
            <a:r>
              <a:rPr lang="en-US" sz="1200" i="1" kern="1200" dirty="0" smtClean="0">
                <a:solidFill>
                  <a:schemeClr val="tx1"/>
                </a:solidFill>
                <a:effectLst/>
                <a:latin typeface="+mn-lt"/>
                <a:ea typeface="+mn-ea"/>
                <a:cs typeface="+mn-cs"/>
              </a:rPr>
              <a:t> Bayou </a:t>
            </a:r>
            <a:r>
              <a:rPr lang="en-US" sz="1200" i="1" kern="1200" dirty="0" err="1" smtClean="0">
                <a:solidFill>
                  <a:schemeClr val="tx1"/>
                </a:solidFill>
                <a:effectLst/>
                <a:latin typeface="+mn-lt"/>
                <a:ea typeface="+mn-ea"/>
                <a:cs typeface="+mn-cs"/>
              </a:rPr>
              <a:t>Interbasin</a:t>
            </a:r>
            <a:r>
              <a:rPr lang="en-US" sz="1200" i="1" kern="1200" dirty="0" smtClean="0">
                <a:solidFill>
                  <a:schemeClr val="tx1"/>
                </a:solidFill>
                <a:effectLst/>
                <a:latin typeface="+mn-lt"/>
                <a:ea typeface="+mn-ea"/>
                <a:cs typeface="+mn-cs"/>
              </a:rPr>
              <a:t> Transfer project)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$296,125,000 (City of Houston’s total for its share of the plant expansion and 108-in transmission line</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$ 1,179,080,000 (North Harris County Regional Water Authority’s total for its share of the plant expansion, 108-in transmission line, 84-in transmission line, and internal distribution lines)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$ 57,120,000 (Central Harris County Regional Water Authority’s total for its share of the plant expansion, 108-in transmission line, 84-in transmission line, and internal distribution lines)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$555,845,000 (North Fort Bend Water Authority’s total for its share of the plant expansion and 96-inch transmission line)</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$812,140,000 (West Harris County Regional Water Authority’s total for its share of the plant expansion, 96-inch transmission line, and internal distribution lines)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CA3A11-1546-44EE-9B88-309F86F7BC9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463437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F847EA-8BC5-4635-B4A7-18BFCB1EFA46}"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07187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BCF847EA-8BC5-4635-B4A7-18BFCB1EFA46}"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105975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F847EA-8BC5-4635-B4A7-18BFCB1EFA46}"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9786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A21F1-343A-4018-8F80-96904D77CCE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484431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A21F1-343A-4018-8F80-96904D77CCED}"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487171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CF847EA-8BC5-4635-B4A7-18BFCB1EFA46}"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A21F1-343A-4018-8F80-96904D77CCE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487171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A21F1-343A-4018-8F80-96904D77CCE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749048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A21F1-343A-4018-8F80-96904D77CCE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908590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A21F1-343A-4018-8F80-96904D77CCED}"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908590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F847EA-8BC5-4635-B4A7-18BFCB1EFA46}"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890974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C32A8F7D-DD83-4C60-9D4E-5C4E96FCAE51}"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38795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F847EA-8BC5-4635-B4A7-18BFCB1EFA46}" type="slidenum">
              <a:rPr lang="en-US" smtClean="0"/>
              <a:pPr/>
              <a:t>37</a:t>
            </a:fld>
            <a:endParaRPr lang="en-US"/>
          </a:p>
        </p:txBody>
      </p:sp>
    </p:spTree>
    <p:extLst>
      <p:ext uri="{BB962C8B-B14F-4D97-AF65-F5344CB8AC3E}">
        <p14:creationId xmlns:p14="http://schemas.microsoft.com/office/powerpoint/2010/main" val="42499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464" lvl="1"/>
            <a:endParaRPr lang="en-US" baseline="0" dirty="0" smtClean="0"/>
          </a:p>
          <a:p>
            <a:pPr marL="456465" lvl="1"/>
            <a:endParaRPr lang="en-US" baseline="0" dirty="0" smtClean="0"/>
          </a:p>
          <a:p>
            <a:pPr marL="627641" lvl="1" indent="-17117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32A8F7D-DD83-4C60-9D4E-5C4E96FCAE5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239274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marL="514350" indent="-514350" eaLnBrk="1" hangingPunct="1">
              <a:spcAft>
                <a:spcPct val="20000"/>
              </a:spcAft>
              <a:buFont typeface="Trebuchet MS" pitchFamily="34" charset="0"/>
              <a:buAutoNum type="alphaLcParenR"/>
            </a:pPr>
            <a:endParaRPr lang="en-US" sz="1200" dirty="0" smtClean="0">
              <a:latin typeface="Times New Roman" panose="02020603050405020304" pitchFamily="18" charset="0"/>
              <a:cs typeface="Times New Roman" panose="02020603050405020304" pitchFamily="18" charset="0"/>
            </a:endParaRPr>
          </a:p>
          <a:p>
            <a:pPr eaLnBrk="1" hangingPunct="1"/>
            <a:endParaRPr lang="en-US" sz="2000" dirty="0" smtClean="0">
              <a:latin typeface="Times New Roman" panose="02020603050405020304" pitchFamily="18" charset="0"/>
              <a:cs typeface="Times New Roman" panose="02020603050405020304" pitchFamily="18" charset="0"/>
            </a:endParaRPr>
          </a:p>
          <a:p>
            <a:pPr eaLnBrk="1" hangingPunct="1"/>
            <a:endParaRPr lang="en-US" dirty="0" smtClean="0"/>
          </a:p>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TWDB projects water demand for municipal and non-municipal sectors of the Texas economy, including manufacturing, mining, steam-electric, livestock, and irrigation. Water demand in all water use categories is projected to increase by 17 percent, from 18.4 million acre-feet in 2020 to 21.6 million acre-feet in 2070 (Figure 5.4). </a:t>
            </a:r>
          </a:p>
          <a:p>
            <a:endParaRPr lang="en-US" dirty="0" smtClean="0"/>
          </a:p>
          <a:p>
            <a:r>
              <a:rPr lang="en-US" dirty="0" smtClean="0"/>
              <a:t>Steam-electric, municipal, and manufacturing categories show the greatest projected increases in water demand, ranging from approximately 83 percent to 39 percent. Mining is expected to decline, and livestock is expected to grow slightly. While irrigation is the largest water demand category for 2020, it is expected to decrease 18 percent by 2070. Municipal demand is projected to exceed irrigation demand in that decade (Table 5.2, Figure 5.5). </a:t>
            </a:r>
          </a:p>
          <a:p>
            <a:endParaRPr lang="en-US" dirty="0"/>
          </a:p>
        </p:txBody>
      </p:sp>
      <p:sp>
        <p:nvSpPr>
          <p:cNvPr id="4" name="Slide Number Placeholder 3"/>
          <p:cNvSpPr>
            <a:spLocks noGrp="1"/>
          </p:cNvSpPr>
          <p:nvPr>
            <p:ph type="sldNum" sz="quarter" idx="10"/>
          </p:nvPr>
        </p:nvSpPr>
        <p:spPr/>
        <p:txBody>
          <a:bodyPr/>
          <a:lstStyle/>
          <a:p>
            <a:fld id="{30EA21F1-343A-4018-8F80-96904D77CCE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90859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A21F1-343A-4018-8F80-96904D77CCE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908590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3. Long-term industrial output ≠ water 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In drafting water demand projections constant, we want to emphasize that we are not projecting that Texas manufacturing is not going to continue to grow.  It will grow, and if the past is any indication, manufacturing facilities will continue to be more efficient with water.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Bill Hoffman, former Conservation Director at the TWDB, now in private consulting and a member of the WCAC, has a great report posted on the WCAC website regarding manufacturing water use.  I pulled this chart from his report as it nicely illustrates the point.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Manufacturing and Electric Power Water Use in Texas by H.W. (Bill) Hoffman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http://www.savetexaswater.org/resources/doc/Hoffman_Manufacturing_2016.pdf</a:t>
            </a:r>
          </a:p>
          <a:p>
            <a:endParaRPr lang="en-US" dirty="0"/>
          </a:p>
        </p:txBody>
      </p:sp>
      <p:sp>
        <p:nvSpPr>
          <p:cNvPr id="4" name="Slide Number Placeholder 3"/>
          <p:cNvSpPr>
            <a:spLocks noGrp="1"/>
          </p:cNvSpPr>
          <p:nvPr>
            <p:ph type="sldNum" sz="quarter" idx="10"/>
          </p:nvPr>
        </p:nvSpPr>
        <p:spPr/>
        <p:txBody>
          <a:bodyPr/>
          <a:lstStyle/>
          <a:p>
            <a:fld id="{30EA21F1-343A-4018-8F80-96904D77CCE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0859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Manufacturing and Electric Power Water Use in Texas by H.W. (Bill) Hoffman</a:t>
            </a:r>
          </a:p>
          <a:p>
            <a:endParaRPr lang="en-US" b="0" dirty="0" smtClean="0"/>
          </a:p>
          <a:p>
            <a:r>
              <a:rPr lang="en-US" b="0" dirty="0" smtClean="0"/>
              <a:t>http://www.savetexaswater.org/resources/doc/Hoffman_Manufacturing_2016.pdf</a:t>
            </a:r>
          </a:p>
          <a:p>
            <a:endParaRPr lang="en-US" dirty="0"/>
          </a:p>
        </p:txBody>
      </p:sp>
      <p:sp>
        <p:nvSpPr>
          <p:cNvPr id="4" name="Slide Number Placeholder 3"/>
          <p:cNvSpPr>
            <a:spLocks noGrp="1"/>
          </p:cNvSpPr>
          <p:nvPr>
            <p:ph type="sldNum" sz="quarter" idx="10"/>
          </p:nvPr>
        </p:nvSpPr>
        <p:spPr/>
        <p:txBody>
          <a:bodyPr/>
          <a:lstStyle/>
          <a:p>
            <a:fld id="{30EA21F1-343A-4018-8F80-96904D77CCE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908590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16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6189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4189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330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2428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5867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3847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5339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a:solidFill>
                  <a:prstClr val="white">
                    <a:lumMod val="50000"/>
                  </a:prstClr>
                </a:solidFill>
                <a:latin typeface="Calibri" panose="020F0502020204030204" pitchFamily="34" charset="0"/>
                <a:cs typeface="Minion Pro"/>
              </a:rPr>
              <a:pPr algn="r" defTabSz="457200">
                <a:spcBef>
                  <a:spcPct val="0"/>
                </a:spcBef>
              </a:pPr>
              <a:t>‹#›</a:t>
            </a:fld>
            <a:endParaRPr lang="en-US" sz="1400" dirty="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34848870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3975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0269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618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0077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9644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8919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9475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1204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3647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9759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1761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7098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a:solidFill>
                  <a:prstClr val="white">
                    <a:lumMod val="50000"/>
                  </a:prstClr>
                </a:solidFill>
                <a:latin typeface="Calibri" panose="020F0502020204030204" pitchFamily="34" charset="0"/>
                <a:cs typeface="Minion Pro"/>
              </a:rPr>
              <a:pPr algn="r" defTabSz="457200">
                <a:spcBef>
                  <a:spcPct val="0"/>
                </a:spcBef>
              </a:pPr>
              <a:t>‹#›</a:t>
            </a:fld>
            <a:endParaRPr lang="en-US" sz="1400" dirty="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41088608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190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a:solidFill>
                  <a:prstClr val="white">
                    <a:lumMod val="50000"/>
                  </a:prstClr>
                </a:solidFill>
                <a:latin typeface="Calibri" panose="020F0502020204030204" pitchFamily="34" charset="0"/>
                <a:cs typeface="Minion Pro"/>
              </a:rPr>
              <a:pPr algn="r" defTabSz="457200">
                <a:spcBef>
                  <a:spcPct val="0"/>
                </a:spcBef>
              </a:pPr>
              <a:t>‹#›</a:t>
            </a:fld>
            <a:endParaRPr lang="en-US" sz="1400" dirty="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23051780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1957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8728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4531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0044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3211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24120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8700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9150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6229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362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5823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a:solidFill>
                  <a:prstClr val="white">
                    <a:lumMod val="50000"/>
                  </a:prstClr>
                </a:solidFill>
                <a:latin typeface="Calibri" panose="020F0502020204030204" pitchFamily="34" charset="0"/>
                <a:cs typeface="Minion Pro"/>
              </a:rPr>
              <a:pPr algn="r" defTabSz="457200">
                <a:spcBef>
                  <a:spcPct val="0"/>
                </a:spcBef>
              </a:pPr>
              <a:t>‹#›</a:t>
            </a:fld>
            <a:endParaRPr lang="en-US" sz="1400" dirty="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32515997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3802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4339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0584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8829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3988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2088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0541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870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9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5180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3743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2436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a:solidFill>
                  <a:prstClr val="white">
                    <a:lumMod val="50000"/>
                  </a:prstClr>
                </a:solidFill>
                <a:latin typeface="Calibri" panose="020F0502020204030204" pitchFamily="34" charset="0"/>
                <a:cs typeface="Minion Pro"/>
              </a:rPr>
              <a:pPr algn="r" defTabSz="457200">
                <a:spcBef>
                  <a:spcPct val="0"/>
                </a:spcBef>
              </a:pPr>
              <a:t>‹#›</a:t>
            </a:fld>
            <a:endParaRPr lang="en-US" sz="1400" dirty="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27371487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8635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4190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6829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7026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0301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4418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420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6652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9479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9506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5456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1300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a:solidFill>
                  <a:prstClr val="white">
                    <a:lumMod val="50000"/>
                  </a:prstClr>
                </a:solidFill>
                <a:latin typeface="Calibri" panose="020F0502020204030204" pitchFamily="34" charset="0"/>
                <a:cs typeface="Minion Pro"/>
              </a:rPr>
              <a:pPr algn="r" defTabSz="457200">
                <a:spcBef>
                  <a:spcPct val="0"/>
                </a:spcBef>
              </a:pPr>
              <a:t>‹#›</a:t>
            </a:fld>
            <a:endParaRPr lang="en-US" sz="1400" dirty="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17478748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5762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6988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057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5083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867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0890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4672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8579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8214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1110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651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7440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a:solidFill>
                  <a:prstClr val="white">
                    <a:lumMod val="50000"/>
                  </a:prstClr>
                </a:solidFill>
                <a:latin typeface="Calibri" panose="020F0502020204030204" pitchFamily="34" charset="0"/>
                <a:cs typeface="Minion Pro"/>
              </a:rPr>
              <a:pPr algn="r" defTabSz="457200">
                <a:spcBef>
                  <a:spcPct val="0"/>
                </a:spcBef>
              </a:pPr>
              <a:t>‹#›</a:t>
            </a:fld>
            <a:endParaRPr lang="en-US" sz="1400" dirty="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31603879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8074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3035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910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1462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0638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5385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0632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6830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0801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1849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4256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8046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a:solidFill>
                  <a:prstClr val="white">
                    <a:lumMod val="50000"/>
                  </a:prstClr>
                </a:solidFill>
                <a:latin typeface="Calibri" panose="020F0502020204030204" pitchFamily="34" charset="0"/>
                <a:cs typeface="Minion Pro"/>
              </a:rPr>
              <a:pPr algn="r" defTabSz="457200">
                <a:spcBef>
                  <a:spcPct val="0"/>
                </a:spcBef>
              </a:pPr>
              <a:t>‹#›</a:t>
            </a:fld>
            <a:endParaRPr lang="en-US" sz="1400" dirty="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38556992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584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71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1183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4798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815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7745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2161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0369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75641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3454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8243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556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6395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a:solidFill>
                  <a:prstClr val="white">
                    <a:lumMod val="50000"/>
                  </a:prstClr>
                </a:solidFill>
                <a:latin typeface="Calibri" panose="020F0502020204030204" pitchFamily="34" charset="0"/>
                <a:cs typeface="Minion Pro"/>
              </a:rPr>
              <a:pPr algn="r" defTabSz="457200">
                <a:spcBef>
                  <a:spcPct val="0"/>
                </a:spcBef>
              </a:pPr>
              <a:t>‹#›</a:t>
            </a:fld>
            <a:endParaRPr lang="en-US" sz="1400" dirty="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40883237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2520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4439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8849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1475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9573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6855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9476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98169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73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962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8647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3427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1085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smtClean="0">
                <a:solidFill>
                  <a:prstClr val="white">
                    <a:lumMod val="50000"/>
                  </a:prstClr>
                </a:solidFill>
                <a:latin typeface="Calibri" panose="020F0502020204030204" pitchFamily="34" charset="0"/>
                <a:cs typeface="Minion Pro"/>
              </a:rPr>
              <a:pPr algn="r" defTabSz="457200">
                <a:spcBef>
                  <a:spcPct val="0"/>
                </a:spcBef>
              </a:pPr>
              <a:t>‹#›</a:t>
            </a:fld>
            <a:endParaRPr lang="en-US" sz="1400" dirty="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33422017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1077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smtClean="0"/>
              <a:t>CLICK TO MASTER TITLE STYLE</a:t>
            </a:r>
            <a:endParaRPr lang="en-US" dirty="0"/>
          </a:p>
        </p:txBody>
      </p:sp>
      <p:sp>
        <p:nvSpPr>
          <p:cNvPr id="3" name="Content Placeholder 2"/>
          <p:cNvSpPr>
            <a:spLocks noGrp="1"/>
          </p:cNvSpPr>
          <p:nvPr>
            <p:ph idx="1"/>
          </p:nvPr>
        </p:nvSpPr>
        <p:spPr>
          <a:xfrm>
            <a:off x="457200" y="9906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9773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91853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8984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1184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0894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032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85723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5939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24912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547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5240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smtClean="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smtClean="0">
                <a:solidFill>
                  <a:prstClr val="white">
                    <a:lumMod val="50000"/>
                  </a:prstClr>
                </a:solidFill>
                <a:latin typeface="Calibri" panose="020F0502020204030204" pitchFamily="34" charset="0"/>
                <a:cs typeface="Minion Pro"/>
              </a:rPr>
              <a:pPr algn="r" defTabSz="457200">
                <a:spcBef>
                  <a:spcPct val="0"/>
                </a:spcBef>
              </a:pPr>
              <a:t>‹#›</a:t>
            </a:fld>
            <a:endParaRPr lang="en-US" sz="1400" dirty="0" smtClean="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217664313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88EDE828-9ECF-4A3F-9F9F-D8703C1608FE}"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6455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smtClean="0"/>
              <a:t>CLICK TO MASTER TITLE STYLE</a:t>
            </a:r>
            <a:endParaRPr lang="en-US" dirty="0"/>
          </a:p>
        </p:txBody>
      </p:sp>
      <p:sp>
        <p:nvSpPr>
          <p:cNvPr id="3" name="Content Placeholder 2"/>
          <p:cNvSpPr>
            <a:spLocks noGrp="1"/>
          </p:cNvSpPr>
          <p:nvPr>
            <p:ph idx="1"/>
          </p:nvPr>
        </p:nvSpPr>
        <p:spPr>
          <a:xfrm>
            <a:off x="457200" y="9906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9C58030-BBD4-4A16-B48C-36AE1B6D201F}"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0638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6DC69E-3CF9-4B90-A141-A0EC21725FAF}"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3106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261852-D671-41F1-9419-BB68E03DDC07}"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8253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56818F-B3EC-46D6-A49D-51D7D0DF67F1}"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251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08702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1884480-7AC3-4EAC-A536-0622355D4FD7}"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4945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FAE1CD-4AE5-41C5-B2CF-2389CB4E82CC}"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19137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663F35-57BB-4D48-AD91-9E07C27FC24E}"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24696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EAB37-EDEA-4A2B-9F44-B6C68AE98277}"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4356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A21054-FA77-43AF-84C3-782C9677F5E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8439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6B6B12-66F7-4798-AF91-AEEE366FBD9A}"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0124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88EDE828-9ECF-4A3F-9F9F-D8703C1608FE}"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3223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smtClean="0"/>
              <a:t>CLICK TO MASTER TITLE STYLE</a:t>
            </a:r>
            <a:endParaRPr lang="en-US" dirty="0"/>
          </a:p>
        </p:txBody>
      </p:sp>
      <p:sp>
        <p:nvSpPr>
          <p:cNvPr id="3" name="Content Placeholder 2"/>
          <p:cNvSpPr>
            <a:spLocks noGrp="1"/>
          </p:cNvSpPr>
          <p:nvPr>
            <p:ph idx="1"/>
          </p:nvPr>
        </p:nvSpPr>
        <p:spPr>
          <a:xfrm>
            <a:off x="457200" y="9906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9C58030-BBD4-4A16-B48C-36AE1B6D201F}"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84184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6DC69E-3CF9-4B90-A141-A0EC21725FAF}"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21843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261852-D671-41F1-9419-BB68E03DDC07}"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670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40914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56818F-B3EC-46D6-A49D-51D7D0DF67F1}"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3223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1884480-7AC3-4EAC-A536-0622355D4FD7}"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419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FAE1CD-4AE5-41C5-B2CF-2389CB4E82CC}"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11371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663F35-57BB-4D48-AD91-9E07C27FC24E}"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9723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EAB37-EDEA-4A2B-9F44-B6C68AE98277}"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0601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A21054-FA77-43AF-84C3-782C9677F5E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908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6B6B12-66F7-4798-AF91-AEEE366FBD9A}"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01201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88EDE828-9ECF-4A3F-9F9F-D8703C1608FE}"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97222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smtClean="0"/>
              <a:t>CLICK TO MASTER TITLE STYLE</a:t>
            </a:r>
            <a:endParaRPr lang="en-US" dirty="0"/>
          </a:p>
        </p:txBody>
      </p:sp>
      <p:sp>
        <p:nvSpPr>
          <p:cNvPr id="3" name="Content Placeholder 2"/>
          <p:cNvSpPr>
            <a:spLocks noGrp="1"/>
          </p:cNvSpPr>
          <p:nvPr>
            <p:ph idx="1"/>
          </p:nvPr>
        </p:nvSpPr>
        <p:spPr>
          <a:xfrm>
            <a:off x="457200" y="9906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9C58030-BBD4-4A16-B48C-36AE1B6D201F}"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8158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6DC69E-3CF9-4B90-A141-A0EC21725FAF}"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78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a:solidFill>
                  <a:prstClr val="white">
                    <a:lumMod val="50000"/>
                  </a:prstClr>
                </a:solidFill>
                <a:latin typeface="Calibri" panose="020F0502020204030204" pitchFamily="34" charset="0"/>
                <a:cs typeface="Minion Pro"/>
              </a:rPr>
              <a:pPr algn="r" defTabSz="457200">
                <a:spcBef>
                  <a:spcPct val="0"/>
                </a:spcBef>
              </a:pPr>
              <a:t>‹#›</a:t>
            </a:fld>
            <a:endParaRPr lang="en-US" sz="1400" dirty="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11320538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261852-D671-41F1-9419-BB68E03DDC07}"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82955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56818F-B3EC-46D6-A49D-51D7D0DF67F1}"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3109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1884480-7AC3-4EAC-A536-0622355D4FD7}"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54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FAE1CD-4AE5-41C5-B2CF-2389CB4E82CC}"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83247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663F35-57BB-4D48-AD91-9E07C27FC24E}"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67674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EAB37-EDEA-4A2B-9F44-B6C68AE98277}"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4839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A21054-FA77-43AF-84C3-782C9677F5E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56692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6B6B12-66F7-4798-AF91-AEEE366FBD9A}"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0812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A34A08F-A0F1-450F-B0BA-84D45372562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2409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smtClean="0"/>
              <a:t>CLICK TO MASTER TITLE STYLE</a:t>
            </a:r>
            <a:endParaRPr lang="en-US" dirty="0"/>
          </a:p>
        </p:txBody>
      </p:sp>
      <p:sp>
        <p:nvSpPr>
          <p:cNvPr id="3" name="Content Placeholder 2"/>
          <p:cNvSpPr>
            <a:spLocks noGrp="1"/>
          </p:cNvSpPr>
          <p:nvPr>
            <p:ph idx="1"/>
          </p:nvPr>
        </p:nvSpPr>
        <p:spPr>
          <a:xfrm>
            <a:off x="457200" y="9906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369CA7A-CB45-471F-99E7-8BCA22579839}"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850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0663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359334-275D-41DA-9CA2-74882650111E}"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9188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83D3CB-C792-4C83-A3E1-428A4E61ABD0}"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59994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040404-D1CF-4DEA-B5DA-566716434C37}"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51106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1BFA905-D689-441C-AB51-CFEF5F1DCEB1}"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35238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5533ED-D8A0-49BF-AC04-E1CCB84EE21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37921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CD2345-5E7D-4E09-A324-A6A4A18AC7F0}"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31670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05A5E7-0DBF-4D88-8AE8-AE1661387CB7}"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2182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F33B00-6CA2-4BDF-A9C0-83E49D9C790F}"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73618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0FD691-163B-479F-8D60-8446E15A876D}"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7075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795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098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smtClean="0"/>
              <a:t>CLICK TO MASTER TITLE STYLE</a:t>
            </a:r>
            <a:endParaRPr lang="en-US" dirty="0"/>
          </a:p>
        </p:txBody>
      </p:sp>
      <p:sp>
        <p:nvSpPr>
          <p:cNvPr id="3" name="Content Placeholder 2"/>
          <p:cNvSpPr>
            <a:spLocks noGrp="1"/>
          </p:cNvSpPr>
          <p:nvPr>
            <p:ph idx="1"/>
          </p:nvPr>
        </p:nvSpPr>
        <p:spPr>
          <a:xfrm>
            <a:off x="457200" y="9906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46118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15945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2443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78849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3205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96449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9914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30482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3022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568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04448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2948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smtClean="0"/>
              <a:t>CLICK TO MASTER TITLE STYLE</a:t>
            </a:r>
            <a:endParaRPr lang="en-US" dirty="0"/>
          </a:p>
        </p:txBody>
      </p:sp>
      <p:sp>
        <p:nvSpPr>
          <p:cNvPr id="3" name="Content Placeholder 2"/>
          <p:cNvSpPr>
            <a:spLocks noGrp="1"/>
          </p:cNvSpPr>
          <p:nvPr>
            <p:ph idx="1"/>
          </p:nvPr>
        </p:nvSpPr>
        <p:spPr>
          <a:xfrm>
            <a:off x="457200" y="9906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05580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27799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01223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21428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60597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97899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13297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5698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392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02940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131623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52545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smtClean="0"/>
              <a:t>CLICK TO MASTER TITLE STYLE</a:t>
            </a:r>
            <a:endParaRPr lang="en-US" dirty="0"/>
          </a:p>
        </p:txBody>
      </p:sp>
      <p:sp>
        <p:nvSpPr>
          <p:cNvPr id="3" name="Content Placeholder 2"/>
          <p:cNvSpPr>
            <a:spLocks noGrp="1"/>
          </p:cNvSpPr>
          <p:nvPr>
            <p:ph idx="1"/>
          </p:nvPr>
        </p:nvSpPr>
        <p:spPr>
          <a:xfrm>
            <a:off x="457200" y="9906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89301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18212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26661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04612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95037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70877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0530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631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14380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86748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90733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23762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smtClean="0"/>
              <a:t>CLICK TO MASTER TITLE STYLE</a:t>
            </a:r>
            <a:endParaRPr lang="en-US" dirty="0"/>
          </a:p>
        </p:txBody>
      </p:sp>
      <p:sp>
        <p:nvSpPr>
          <p:cNvPr id="3" name="Content Placeholder 2"/>
          <p:cNvSpPr>
            <a:spLocks noGrp="1"/>
          </p:cNvSpPr>
          <p:nvPr>
            <p:ph idx="1"/>
          </p:nvPr>
        </p:nvSpPr>
        <p:spPr>
          <a:xfrm>
            <a:off x="457200" y="9906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41644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675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46540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01077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91879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19203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2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200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2613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345298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99852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37468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smtClean="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smtClean="0">
                <a:solidFill>
                  <a:prstClr val="white">
                    <a:lumMod val="50000"/>
                  </a:prstClr>
                </a:solidFill>
                <a:latin typeface="Calibri" panose="020F0502020204030204" pitchFamily="34" charset="0"/>
                <a:cs typeface="Minion Pro"/>
              </a:rPr>
              <a:pPr algn="r" defTabSz="457200">
                <a:spcBef>
                  <a:spcPct val="0"/>
                </a:spcBef>
              </a:pPr>
              <a:t>‹#›</a:t>
            </a:fld>
            <a:endParaRPr lang="en-US" sz="1400" dirty="0" smtClean="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363665973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849331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smtClean="0"/>
              <a:t>CLICK TO MASTER TITLE STYLE</a:t>
            </a:r>
            <a:endParaRPr lang="en-US" dirty="0"/>
          </a:p>
        </p:txBody>
      </p:sp>
      <p:sp>
        <p:nvSpPr>
          <p:cNvPr id="3" name="Content Placeholder 2"/>
          <p:cNvSpPr>
            <a:spLocks noGrp="1"/>
          </p:cNvSpPr>
          <p:nvPr>
            <p:ph idx="1"/>
          </p:nvPr>
        </p:nvSpPr>
        <p:spPr>
          <a:xfrm>
            <a:off x="457200" y="9906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65681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7483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70165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18379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520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05237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74238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15568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98198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06071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54802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smtClean="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smtClean="0">
                <a:solidFill>
                  <a:prstClr val="white">
                    <a:lumMod val="50000"/>
                  </a:prstClr>
                </a:solidFill>
                <a:latin typeface="Calibri" panose="020F0502020204030204" pitchFamily="34" charset="0"/>
                <a:cs typeface="Minion Pro"/>
              </a:rPr>
              <a:pPr algn="r" defTabSz="457200">
                <a:spcBef>
                  <a:spcPct val="0"/>
                </a:spcBef>
              </a:pPr>
              <a:t>‹#›</a:t>
            </a:fld>
            <a:endParaRPr lang="en-US" sz="1400" dirty="0" smtClean="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96878214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73087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smtClean="0"/>
              <a:t>CLICK TO MASTER TITLE STYLE</a:t>
            </a:r>
            <a:endParaRPr lang="en-US" dirty="0"/>
          </a:p>
        </p:txBody>
      </p:sp>
      <p:sp>
        <p:nvSpPr>
          <p:cNvPr id="3" name="Content Placeholder 2"/>
          <p:cNvSpPr>
            <a:spLocks noGrp="1"/>
          </p:cNvSpPr>
          <p:nvPr>
            <p:ph idx="1"/>
          </p:nvPr>
        </p:nvSpPr>
        <p:spPr>
          <a:xfrm>
            <a:off x="457200" y="9906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87428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46377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38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6028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38926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53995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10617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06037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360846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39733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8761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smtClean="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smtClean="0">
                <a:solidFill>
                  <a:prstClr val="white">
                    <a:lumMod val="50000"/>
                  </a:prstClr>
                </a:solidFill>
                <a:latin typeface="Calibri" panose="020F0502020204030204" pitchFamily="34" charset="0"/>
                <a:cs typeface="Minion Pro"/>
              </a:rPr>
              <a:pPr algn="r" defTabSz="457200">
                <a:spcBef>
                  <a:spcPct val="0"/>
                </a:spcBef>
              </a:pPr>
              <a:t>‹#›</a:t>
            </a:fld>
            <a:endParaRPr lang="en-US" sz="1400" dirty="0" smtClean="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222063424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6881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smtClean="0"/>
              <a:t>CLICK TO MASTER TITLE STYLE</a:t>
            </a:r>
            <a:endParaRPr lang="en-US" dirty="0"/>
          </a:p>
        </p:txBody>
      </p:sp>
      <p:sp>
        <p:nvSpPr>
          <p:cNvPr id="3" name="Content Placeholder 2"/>
          <p:cNvSpPr>
            <a:spLocks noGrp="1"/>
          </p:cNvSpPr>
          <p:nvPr>
            <p:ph idx="1"/>
          </p:nvPr>
        </p:nvSpPr>
        <p:spPr>
          <a:xfrm>
            <a:off x="457200" y="9906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8556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70985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32959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2820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68701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99231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6800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07668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83797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87791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39529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smtClean="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smtClean="0">
                <a:solidFill>
                  <a:prstClr val="white">
                    <a:lumMod val="50000"/>
                  </a:prstClr>
                </a:solidFill>
                <a:latin typeface="Calibri" panose="020F0502020204030204" pitchFamily="34" charset="0"/>
                <a:cs typeface="Minion Pro"/>
              </a:rPr>
              <a:pPr algn="r" defTabSz="457200">
                <a:spcBef>
                  <a:spcPct val="0"/>
                </a:spcBef>
              </a:pPr>
              <a:t>‹#›</a:t>
            </a:fld>
            <a:endParaRPr lang="en-US" sz="1400" dirty="0" smtClean="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381850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69376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89594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smtClean="0"/>
              <a:t>CLICK TO MASTER TITLE STYLE</a:t>
            </a:r>
            <a:endParaRPr lang="en-US" dirty="0"/>
          </a:p>
        </p:txBody>
      </p:sp>
      <p:sp>
        <p:nvSpPr>
          <p:cNvPr id="3" name="Content Placeholder 2"/>
          <p:cNvSpPr>
            <a:spLocks noGrp="1"/>
          </p:cNvSpPr>
          <p:nvPr>
            <p:ph idx="1"/>
          </p:nvPr>
        </p:nvSpPr>
        <p:spPr>
          <a:xfrm>
            <a:off x="457200" y="9906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23241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6844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655042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10480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82559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13644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44895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80446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815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04663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2241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41647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smtClean="0"/>
              <a:t>CLICK TO MASTER TITLE STYLE</a:t>
            </a:r>
            <a:endParaRPr lang="en-US" dirty="0"/>
          </a:p>
        </p:txBody>
      </p:sp>
      <p:sp>
        <p:nvSpPr>
          <p:cNvPr id="3" name="Content Placeholder 2"/>
          <p:cNvSpPr>
            <a:spLocks noGrp="1"/>
          </p:cNvSpPr>
          <p:nvPr>
            <p:ph idx="1"/>
          </p:nvPr>
        </p:nvSpPr>
        <p:spPr>
          <a:xfrm>
            <a:off x="457200" y="9906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83885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47755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45257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9707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47911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368469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14889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056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a:solidFill>
                  <a:prstClr val="white">
                    <a:lumMod val="50000"/>
                  </a:prstClr>
                </a:solidFill>
                <a:latin typeface="Calibri" panose="020F0502020204030204" pitchFamily="34" charset="0"/>
                <a:cs typeface="Minion Pro"/>
              </a:rPr>
              <a:pPr algn="r" defTabSz="457200">
                <a:spcBef>
                  <a:spcPct val="0"/>
                </a:spcBef>
              </a:pPr>
              <a:t>‹#›</a:t>
            </a:fld>
            <a:endParaRPr lang="en-US" sz="1400" dirty="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385578346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28309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4480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296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417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000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874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674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391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091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616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326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548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682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098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a:solidFill>
                  <a:prstClr val="white">
                    <a:lumMod val="50000"/>
                  </a:prstClr>
                </a:solidFill>
                <a:latin typeface="Calibri" panose="020F0502020204030204" pitchFamily="34" charset="0"/>
                <a:cs typeface="Minion Pro"/>
              </a:rPr>
              <a:pPr algn="r" defTabSz="457200">
                <a:spcBef>
                  <a:spcPct val="0"/>
                </a:spcBef>
              </a:pPr>
              <a:t>‹#›</a:t>
            </a:fld>
            <a:endParaRPr lang="en-US" sz="1400" dirty="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2613689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504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204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4131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870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0077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3352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4652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7555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748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7075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2326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067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0965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9324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9695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9918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0734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6633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787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3095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6902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0261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446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6393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542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a:solidFill>
                  <a:prstClr val="white">
                    <a:lumMod val="50000"/>
                  </a:prstClr>
                </a:solidFill>
                <a:latin typeface="Calibri" panose="020F0502020204030204" pitchFamily="34" charset="0"/>
                <a:cs typeface="Minion Pro"/>
              </a:rPr>
              <a:pPr algn="r" defTabSz="457200">
                <a:spcBef>
                  <a:spcPct val="0"/>
                </a:spcBef>
              </a:pPr>
              <a:t>‹#›</a:t>
            </a:fld>
            <a:endParaRPr lang="en-US" sz="1400" dirty="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36662819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4638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3317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8733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7491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1181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32370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5155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723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1071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3368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208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5979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0"/>
          <p:cNvSpPr>
            <a:spLocks noGrp="1"/>
          </p:cNvSpPr>
          <p:nvPr>
            <p:ph type="body" sz="quarter" idx="15"/>
          </p:nvPr>
        </p:nvSpPr>
        <p:spPr>
          <a:xfrm>
            <a:off x="234380" y="195445"/>
            <a:ext cx="6608111" cy="635193"/>
          </a:xfrm>
          <a:prstGeom prst="rect">
            <a:avLst/>
          </a:prstGeom>
        </p:spPr>
        <p:txBody>
          <a:bodyPr vert="horz" anchor="ctr" anchorCtr="0"/>
          <a:lstStyle>
            <a:lvl1pPr>
              <a:buNone/>
              <a:defRPr sz="2800">
                <a:solidFill>
                  <a:srgbClr val="226E8A"/>
                </a:solidFill>
                <a:latin typeface="Calibri" panose="020F0502020204030204" pitchFamily="34" charset="0"/>
                <a:cs typeface="Arial" panose="020B0604020202020204" pitchFamily="34" charset="0"/>
              </a:defRPr>
            </a:lvl1pPr>
            <a:lvl2pPr>
              <a:defRPr sz="1200">
                <a:solidFill>
                  <a:srgbClr val="5E5C60"/>
                </a:solidFill>
                <a:latin typeface="+mj-lt"/>
              </a:defRPr>
            </a:lvl2pPr>
            <a:lvl3pPr>
              <a:defRPr sz="1200">
                <a:solidFill>
                  <a:srgbClr val="5E5C60"/>
                </a:solidFill>
                <a:latin typeface="+mj-lt"/>
              </a:defRPr>
            </a:lvl3pPr>
            <a:lvl4pPr>
              <a:defRPr sz="1200">
                <a:solidFill>
                  <a:srgbClr val="5E5C60"/>
                </a:solidFill>
                <a:latin typeface="+mj-lt"/>
              </a:defRPr>
            </a:lvl4pPr>
            <a:lvl5pPr>
              <a:defRPr sz="1200">
                <a:solidFill>
                  <a:srgbClr val="5E5C60"/>
                </a:solidFill>
                <a:latin typeface="+mj-lt"/>
              </a:defRPr>
            </a:lvl5pPr>
          </a:lstStyle>
          <a:p>
            <a:pPr lvl="0"/>
            <a:r>
              <a:rPr lang="en-US" dirty="0"/>
              <a:t>Click to edit Master text styles</a:t>
            </a:r>
          </a:p>
        </p:txBody>
      </p:sp>
      <p:sp>
        <p:nvSpPr>
          <p:cNvPr id="9" name="TextBox 8"/>
          <p:cNvSpPr txBox="1"/>
          <p:nvPr userDrawn="1"/>
        </p:nvSpPr>
        <p:spPr>
          <a:xfrm>
            <a:off x="8412611" y="6547639"/>
            <a:ext cx="496388" cy="174171"/>
          </a:xfrm>
          <a:prstGeom prst="rect">
            <a:avLst/>
          </a:prstGeom>
        </p:spPr>
        <p:txBody>
          <a:bodyPr vert="horz" wrap="square" lIns="91440" tIns="45720" rIns="91440" bIns="45720" rtlCol="0" anchor="ctr">
            <a:noAutofit/>
          </a:bodyPr>
          <a:lstStyle/>
          <a:p>
            <a:pPr algn="r" defTabSz="457200">
              <a:spcBef>
                <a:spcPct val="0"/>
              </a:spcBef>
            </a:pPr>
            <a:fld id="{90EABF97-424C-453B-ADFE-2DF3CE1012B4}" type="slidenum">
              <a:rPr lang="en-US" sz="1400">
                <a:solidFill>
                  <a:prstClr val="white">
                    <a:lumMod val="50000"/>
                  </a:prstClr>
                </a:solidFill>
                <a:latin typeface="Calibri" panose="020F0502020204030204" pitchFamily="34" charset="0"/>
                <a:cs typeface="Minion Pro"/>
              </a:rPr>
              <a:pPr algn="r" defTabSz="457200">
                <a:spcBef>
                  <a:spcPct val="0"/>
                </a:spcBef>
              </a:pPr>
              <a:t>‹#›</a:t>
            </a:fld>
            <a:endParaRPr lang="en-US" sz="1400" dirty="0">
              <a:solidFill>
                <a:prstClr val="white">
                  <a:lumMod val="50000"/>
                </a:prstClr>
              </a:solidFill>
              <a:latin typeface="Calibri" panose="020F0502020204030204" pitchFamily="34" charset="0"/>
              <a:cs typeface="Minion Pro"/>
            </a:endParaRPr>
          </a:p>
        </p:txBody>
      </p:sp>
      <p:sp>
        <p:nvSpPr>
          <p:cNvPr id="10" name="Rectangle 9"/>
          <p:cNvSpPr/>
          <p:nvPr userDrawn="1"/>
        </p:nvSpPr>
        <p:spPr>
          <a:xfrm>
            <a:off x="234380" y="6480836"/>
            <a:ext cx="2295628" cy="307777"/>
          </a:xfrm>
          <a:prstGeom prst="rect">
            <a:avLst/>
          </a:prstGeom>
        </p:spPr>
        <p:txBody>
          <a:bodyPr wrap="none">
            <a:spAutoFit/>
          </a:bodyPr>
          <a:lstStyle/>
          <a:p>
            <a:r>
              <a:rPr lang="en-US" sz="1400" i="1" dirty="0">
                <a:solidFill>
                  <a:prstClr val="black">
                    <a:lumMod val="50000"/>
                    <a:lumOff val="50000"/>
                  </a:prstClr>
                </a:solidFill>
                <a:latin typeface="Calibri" panose="020F0502020204030204" pitchFamily="34" charset="0"/>
              </a:rPr>
              <a:t>Turns Planning into Projects </a:t>
            </a:r>
          </a:p>
        </p:txBody>
      </p:sp>
    </p:spTree>
    <p:extLst>
      <p:ext uri="{BB962C8B-B14F-4D97-AF65-F5344CB8AC3E}">
        <p14:creationId xmlns:p14="http://schemas.microsoft.com/office/powerpoint/2010/main" val="32791887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6862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6721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6868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3909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2758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48AC09F-D997-43F8-85DD-51CB0B0CD4E0}" type="datetime1">
              <a:rPr lang="en-US" smtClean="0">
                <a:solidFill>
                  <a:prstClr val="black">
                    <a:tint val="75000"/>
                  </a:prstClr>
                </a:solidFill>
              </a:rPr>
              <a:pPr/>
              <a:t>5/25/2017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1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7003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A26AC-5AD9-4E03-9C9D-C392A565F4BF}" type="datetime1">
              <a:rPr lang="en-US" smtClean="0">
                <a:solidFill>
                  <a:prstClr val="black">
                    <a:tint val="75000"/>
                  </a:prstClr>
                </a:solidFill>
              </a:rPr>
              <a:pPr/>
              <a:t>5/25/2017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4664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94C1E9-00AB-44CC-B6FB-0DDCB10B283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2432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CE375-F51C-4CF7-AAD3-C7B83EB2578A}"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4974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0388E6-4785-4E7A-B182-5096DD9640C1}"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7673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C5808-972A-47CF-B8D4-8E2C7A7D2295}"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0238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rgbClr val="292929"/>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292929"/>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BDA19BF-18A0-4996-8976-3814CB9BCF0C}"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9329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609600"/>
          </a:xfrm>
        </p:spPr>
        <p:txBody>
          <a:bodyPr/>
          <a:lstStyle>
            <a:lvl1pPr>
              <a:defRPr baseline="0"/>
            </a:lvl1pPr>
          </a:lstStyle>
          <a:p>
            <a:r>
              <a:rPr lang="en-US" dirty="0"/>
              <a:t>CLICK TO MASTER TITLE STYLE</a:t>
            </a:r>
          </a:p>
        </p:txBody>
      </p:sp>
      <p:sp>
        <p:nvSpPr>
          <p:cNvPr id="3" name="Content Placeholder 2"/>
          <p:cNvSpPr>
            <a:spLocks noGrp="1"/>
          </p:cNvSpPr>
          <p:nvPr>
            <p:ph idx="1"/>
          </p:nvPr>
        </p:nvSpPr>
        <p:spPr>
          <a:xfrm>
            <a:off x="457200" y="9906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EFB26B-6F86-4377-92BC-B8BA36D33286}"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2624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89ADC-4090-436A-A623-D595CCD54858}"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6317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59BE6-79AC-4898-B4EC-4C8990E86171}" type="datetime1">
              <a:rPr lang="en-US" smtClean="0">
                <a:solidFill>
                  <a:prstClr val="black">
                    <a:tint val="75000"/>
                  </a:prstClr>
                </a:solidFill>
              </a:rPr>
              <a:pPr/>
              <a:t>5/25/2017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0234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Georg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Georgia" pitchFamily="18" charset="0"/>
              </a:defRPr>
            </a:lvl1pPr>
            <a:lvl2pPr>
              <a:defRPr sz="2000">
                <a:latin typeface="Georgia" pitchFamily="18" charset="0"/>
              </a:defRPr>
            </a:lvl2pPr>
            <a:lvl3pPr>
              <a:defRPr sz="1800">
                <a:latin typeface="Georgia" pitchFamily="18" charset="0"/>
              </a:defRPr>
            </a:lvl3pPr>
            <a:lvl4pPr>
              <a:defRPr sz="1600">
                <a:latin typeface="Georgia" pitchFamily="18" charset="0"/>
              </a:defRPr>
            </a:lvl4pPr>
            <a:lvl5pPr>
              <a:defRPr sz="1600">
                <a:latin typeface="Georgia"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B26F5-71BD-4785-B0F7-3E8C404F000B}" type="datetime1">
              <a:rPr lang="en-US" smtClean="0">
                <a:solidFill>
                  <a:prstClr val="black">
                    <a:tint val="75000"/>
                  </a:prstClr>
                </a:solidFill>
              </a:rPr>
              <a:pPr/>
              <a:t>5/25/2017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973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4.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5.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heme" Target="../theme/theme1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7.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18.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1.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1.pn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19.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image" Target="../media/image1.png"/><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0.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1.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1.pn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2.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image" Target="../media/image1.png"/><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3.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1.pn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4.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1.pn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5.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theme" Target="../theme/theme26.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image" Target="../media/image1.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theme" Target="../theme/theme27.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theme" Target="../theme/theme28.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image" Target="../media/image1.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theme" Target="../theme/theme29.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image" Target="../media/image1.png"/><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0.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image" Target="../media/image1.png"/><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1.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913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19383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97611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86928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57618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00543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526067"/>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323354"/>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221377"/>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7746198"/>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D4EED-DCBC-432D-A773-59D55C0C490F}"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842804"/>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1736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D4EED-DCBC-432D-A773-59D55C0C490F}"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911619"/>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D4EED-DCBC-432D-A773-59D55C0C490F}"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844634"/>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D9A64-1ADD-4E3D-BE91-B3107D35B3F4}"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545135"/>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510633"/>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186661"/>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41672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794353"/>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467302"/>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279933"/>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6497249"/>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79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330140"/>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071442"/>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65920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54744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81768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25023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80237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228600"/>
            <a:ext cx="88392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53018-E863-497C-9BAA-ECA23C1B527B}" type="datetime1">
              <a:rPr lang="en-US" smtClean="0">
                <a:solidFill>
                  <a:prstClr val="black">
                    <a:tint val="75000"/>
                  </a:prstClr>
                </a:solidFill>
              </a:rPr>
              <a:pPr/>
              <a:t>5/25/2017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249-3C6A-40B3-9869-4277DB2158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73116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hf hdr="0" ftr="0" dt="0"/>
  <p:txStyles>
    <p:title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5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5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5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60.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0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10.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10.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0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JP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329.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329.xml"/><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5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5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35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20020" y="152400"/>
            <a:ext cx="9144000" cy="1470025"/>
          </a:xfrm>
        </p:spPr>
        <p:txBody>
          <a:bodyPr>
            <a:normAutofit fontScale="90000"/>
          </a:bodyPr>
          <a:lstStyle/>
          <a:p>
            <a:pPr algn="ctr"/>
            <a:r>
              <a:rPr lang="en-US" sz="4400" cap="none" dirty="0">
                <a:latin typeface="Georgia" pitchFamily="18" charset="0"/>
              </a:rPr>
              <a:t/>
            </a:r>
            <a:br>
              <a:rPr lang="en-US" sz="4400" cap="none" dirty="0">
                <a:latin typeface="Georgia" pitchFamily="18" charset="0"/>
              </a:rPr>
            </a:br>
            <a:r>
              <a:rPr lang="en-US" sz="6700" cap="none" dirty="0">
                <a:solidFill>
                  <a:schemeClr val="bg1"/>
                </a:solidFill>
              </a:rPr>
              <a:t>WATER</a:t>
            </a:r>
            <a:r>
              <a:rPr lang="en-US" sz="6700" cap="none" dirty="0">
                <a:solidFill>
                  <a:schemeClr val="bg1"/>
                </a:solidFill>
                <a:latin typeface="Georgia" pitchFamily="18" charset="0"/>
              </a:rPr>
              <a:t> for TEXAS</a:t>
            </a:r>
            <a:r>
              <a:rPr lang="en-US" sz="6700" cap="none" dirty="0">
                <a:latin typeface="Georgia" pitchFamily="18" charset="0"/>
              </a:rPr>
              <a:t/>
            </a:r>
            <a:br>
              <a:rPr lang="en-US" sz="6700" cap="none" dirty="0">
                <a:latin typeface="Georgia" pitchFamily="18" charset="0"/>
              </a:rPr>
            </a:br>
            <a:r>
              <a:rPr lang="en-US" i="1" cap="none" dirty="0" smtClean="0">
                <a:latin typeface="Georgia" pitchFamily="18" charset="0"/>
              </a:rPr>
              <a:t>Water for the Future</a:t>
            </a:r>
            <a:r>
              <a:rPr lang="en-US" dirty="0">
                <a:latin typeface="Georgia" pitchFamily="18" charset="0"/>
              </a:rPr>
              <a:t/>
            </a:r>
            <a:br>
              <a:rPr lang="en-US" dirty="0">
                <a:latin typeface="Georgia" pitchFamily="18" charset="0"/>
              </a:rPr>
            </a:br>
            <a:r>
              <a:rPr lang="en-US" dirty="0">
                <a:latin typeface="Georgia" pitchFamily="18" charset="0"/>
              </a:rPr>
              <a:t/>
            </a:r>
            <a:br>
              <a:rPr lang="en-US" dirty="0">
                <a:latin typeface="Georgia" pitchFamily="18" charset="0"/>
              </a:rPr>
            </a:br>
            <a:endParaRPr lang="en-US" dirty="0"/>
          </a:p>
        </p:txBody>
      </p:sp>
      <p:pic>
        <p:nvPicPr>
          <p:cNvPr id="5" name="Picture 4" descr="TWDB logo_Powerpoint.png"/>
          <p:cNvPicPr>
            <a:picLocks noChangeAspect="1"/>
          </p:cNvPicPr>
          <p:nvPr/>
        </p:nvPicPr>
        <p:blipFill>
          <a:blip r:embed="rId3" cstate="print"/>
          <a:stretch>
            <a:fillRect/>
          </a:stretch>
        </p:blipFill>
        <p:spPr>
          <a:xfrm>
            <a:off x="6781800" y="5856059"/>
            <a:ext cx="2209800" cy="614685"/>
          </a:xfrm>
          <a:prstGeom prst="rect">
            <a:avLst/>
          </a:prstGeom>
          <a:solidFill>
            <a:schemeClr val="bg1">
              <a:alpha val="66000"/>
            </a:schemeClr>
          </a:solidFill>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524000"/>
            <a:ext cx="7227561" cy="3987129"/>
          </a:xfrm>
          <a:prstGeom prst="rect">
            <a:avLst/>
          </a:prstGeom>
        </p:spPr>
      </p:pic>
      <p:sp>
        <p:nvSpPr>
          <p:cNvPr id="7" name="TextBox 6"/>
          <p:cNvSpPr txBox="1"/>
          <p:nvPr/>
        </p:nvSpPr>
        <p:spPr>
          <a:xfrm>
            <a:off x="304800" y="5741203"/>
            <a:ext cx="3810000" cy="646331"/>
          </a:xfrm>
          <a:prstGeom prst="rect">
            <a:avLst/>
          </a:prstGeom>
          <a:noFill/>
        </p:spPr>
        <p:txBody>
          <a:bodyPr wrap="square" rtlCol="0">
            <a:spAutoFit/>
          </a:bodyPr>
          <a:lstStyle/>
          <a:p>
            <a:r>
              <a:rPr lang="en-US" dirty="0">
                <a:solidFill>
                  <a:prstClr val="black"/>
                </a:solidFill>
                <a:latin typeface="Georgia" panose="02040502050405020303" pitchFamily="18" charset="0"/>
              </a:rPr>
              <a:t>Kathleen Jackson, Director </a:t>
            </a:r>
          </a:p>
          <a:p>
            <a:endParaRPr lang="en-US" dirty="0">
              <a:solidFill>
                <a:prstClr val="black"/>
              </a:solidFill>
              <a:latin typeface="Georgia" panose="02040502050405020303" pitchFamily="18" charset="0"/>
            </a:endParaRPr>
          </a:p>
        </p:txBody>
      </p:sp>
    </p:spTree>
    <p:extLst>
      <p:ext uri="{BB962C8B-B14F-4D97-AF65-F5344CB8AC3E}">
        <p14:creationId xmlns:p14="http://schemas.microsoft.com/office/powerpoint/2010/main" val="1987936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10</a:t>
            </a:fld>
            <a:endParaRPr lang="en-US">
              <a:solidFill>
                <a:prstClr val="black">
                  <a:tint val="75000"/>
                </a:prstClr>
              </a:solidFill>
            </a:endParaRPr>
          </a:p>
        </p:txBody>
      </p:sp>
      <p:sp>
        <p:nvSpPr>
          <p:cNvPr id="7" name="Title 1"/>
          <p:cNvSpPr txBox="1">
            <a:spLocks/>
          </p:cNvSpPr>
          <p:nvPr/>
        </p:nvSpPr>
        <p:spPr>
          <a:xfrm>
            <a:off x="76200" y="914400"/>
            <a:ext cx="6348332" cy="1325563"/>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a:lstStyle>
          <a:p>
            <a:pPr algn="l"/>
            <a:endParaRPr lang="en-US" b="1" dirty="0">
              <a:solidFill>
                <a:srgbClr val="0070C0"/>
              </a:solidFill>
              <a:latin typeface="Georgia" panose="02040502050405020303" pitchFamily="18" charset="0"/>
            </a:endParaRPr>
          </a:p>
        </p:txBody>
      </p:sp>
      <p:sp>
        <p:nvSpPr>
          <p:cNvPr id="3" name="Title 2"/>
          <p:cNvSpPr>
            <a:spLocks noGrp="1"/>
          </p:cNvSpPr>
          <p:nvPr>
            <p:ph type="title"/>
          </p:nvPr>
        </p:nvSpPr>
        <p:spPr>
          <a:xfrm>
            <a:off x="457200" y="76200"/>
            <a:ext cx="8229600" cy="609600"/>
          </a:xfrm>
        </p:spPr>
        <p:txBody>
          <a:bodyPr/>
          <a:lstStyle/>
          <a:p>
            <a:pPr algn="ctr"/>
            <a:r>
              <a:rPr lang="en-US" dirty="0">
                <a:latin typeface="Georgia" panose="02040502050405020303" pitchFamily="18" charset="0"/>
              </a:rPr>
              <a:t>Manufacturing</a:t>
            </a:r>
          </a:p>
        </p:txBody>
      </p:sp>
      <p:sp>
        <p:nvSpPr>
          <p:cNvPr id="6" name="Content Placeholder 2"/>
          <p:cNvSpPr>
            <a:spLocks noGrp="1"/>
          </p:cNvSpPr>
          <p:nvPr>
            <p:ph idx="1"/>
          </p:nvPr>
        </p:nvSpPr>
        <p:spPr>
          <a:xfrm>
            <a:off x="457200" y="1330998"/>
            <a:ext cx="8229600" cy="4652389"/>
          </a:xfrm>
        </p:spPr>
        <p:txBody>
          <a:bodyPr/>
          <a:lstStyle/>
          <a:p>
            <a:pPr marL="0" indent="0">
              <a:buNone/>
            </a:pPr>
            <a:r>
              <a:rPr lang="en-US" dirty="0" smtClean="0">
                <a:solidFill>
                  <a:schemeClr val="tx1"/>
                </a:solidFill>
                <a:latin typeface="Times New Roman" panose="02020603050405020304" pitchFamily="18" charset="0"/>
                <a:cs typeface="Times New Roman" panose="02020603050405020304" pitchFamily="18" charset="0"/>
              </a:rPr>
              <a:t>Long-term assumption of efficiency:</a:t>
            </a:r>
          </a:p>
          <a:p>
            <a:pPr marL="0" indent="0">
              <a:buNone/>
            </a:pPr>
            <a:r>
              <a:rPr lang="en-US" dirty="0" smtClean="0">
                <a:solidFill>
                  <a:schemeClr val="tx1"/>
                </a:solidFill>
                <a:latin typeface="Times New Roman" panose="02020603050405020304" pitchFamily="18" charset="0"/>
                <a:cs typeface="Times New Roman" panose="02020603050405020304" pitchFamily="18" charset="0"/>
              </a:rPr>
              <a:t> </a:t>
            </a:r>
          </a:p>
          <a:p>
            <a:pPr marL="0" indent="0">
              <a:buNone/>
            </a:pPr>
            <a:endParaRPr lang="en-US" dirty="0">
              <a:solidFill>
                <a:schemeClr val="tx1"/>
              </a:solidFill>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999" y="1866899"/>
            <a:ext cx="6402451" cy="411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531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11</a:t>
            </a:fld>
            <a:endParaRPr lang="en-US">
              <a:solidFill>
                <a:prstClr val="black">
                  <a:tint val="75000"/>
                </a:prstClr>
              </a:solidFill>
            </a:endParaRPr>
          </a:p>
        </p:txBody>
      </p:sp>
      <p:sp>
        <p:nvSpPr>
          <p:cNvPr id="7" name="Title 1"/>
          <p:cNvSpPr txBox="1">
            <a:spLocks/>
          </p:cNvSpPr>
          <p:nvPr/>
        </p:nvSpPr>
        <p:spPr>
          <a:xfrm>
            <a:off x="76200" y="914400"/>
            <a:ext cx="6348332" cy="1325563"/>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a:lstStyle>
          <a:p>
            <a:pPr algn="l"/>
            <a:endParaRPr lang="en-US" b="1" dirty="0">
              <a:solidFill>
                <a:srgbClr val="0070C0"/>
              </a:solidFill>
              <a:latin typeface="Georgia" panose="02040502050405020303" pitchFamily="18" charset="0"/>
            </a:endParaRPr>
          </a:p>
        </p:txBody>
      </p:sp>
      <p:sp>
        <p:nvSpPr>
          <p:cNvPr id="3" name="Title 2"/>
          <p:cNvSpPr>
            <a:spLocks noGrp="1"/>
          </p:cNvSpPr>
          <p:nvPr>
            <p:ph type="title"/>
          </p:nvPr>
        </p:nvSpPr>
        <p:spPr>
          <a:xfrm>
            <a:off x="457200" y="76200"/>
            <a:ext cx="8229600" cy="609600"/>
          </a:xfrm>
        </p:spPr>
        <p:txBody>
          <a:bodyPr>
            <a:normAutofit fontScale="90000"/>
          </a:bodyPr>
          <a:lstStyle/>
          <a:p>
            <a:pPr algn="ctr"/>
            <a:r>
              <a:rPr lang="en-US" dirty="0">
                <a:latin typeface="Georgia" panose="02040502050405020303" pitchFamily="18" charset="0"/>
              </a:rPr>
              <a:t>Steam-Electric Power Water Use </a:t>
            </a:r>
            <a:r>
              <a:rPr lang="en-US" dirty="0" smtClean="0">
                <a:latin typeface="Georgia" panose="02040502050405020303" pitchFamily="18" charset="0"/>
              </a:rPr>
              <a:t>&amp; </a:t>
            </a:r>
            <a:br>
              <a:rPr lang="en-US" dirty="0" smtClean="0">
                <a:latin typeface="Georgia" panose="02040502050405020303" pitchFamily="18" charset="0"/>
              </a:rPr>
            </a:br>
            <a:r>
              <a:rPr lang="en-US" dirty="0" smtClean="0">
                <a:latin typeface="Georgia" panose="02040502050405020303" pitchFamily="18" charset="0"/>
              </a:rPr>
              <a:t>Demand </a:t>
            </a:r>
            <a:r>
              <a:rPr lang="en-US" dirty="0">
                <a:latin typeface="Georgia" panose="02040502050405020303" pitchFamily="18" charset="0"/>
              </a:rPr>
              <a:t>Projections</a:t>
            </a:r>
          </a:p>
        </p:txBody>
      </p:sp>
      <p:graphicFrame>
        <p:nvGraphicFramePr>
          <p:cNvPr id="9" name="Content Placeholder 4"/>
          <p:cNvGraphicFramePr>
            <a:graphicFrameLocks/>
          </p:cNvGraphicFramePr>
          <p:nvPr/>
        </p:nvGraphicFramePr>
        <p:xfrm>
          <a:off x="457200" y="1330325"/>
          <a:ext cx="8229600" cy="4652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5995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12</a:t>
            </a:fld>
            <a:endParaRPr lang="en-US">
              <a:solidFill>
                <a:prstClr val="black">
                  <a:tint val="75000"/>
                </a:prstClr>
              </a:solidFill>
            </a:endParaRPr>
          </a:p>
        </p:txBody>
      </p:sp>
      <p:sp>
        <p:nvSpPr>
          <p:cNvPr id="2" name="Title 1"/>
          <p:cNvSpPr>
            <a:spLocks noGrp="1"/>
          </p:cNvSpPr>
          <p:nvPr>
            <p:ph type="title"/>
          </p:nvPr>
        </p:nvSpPr>
        <p:spPr/>
        <p:txBody>
          <a:bodyPr>
            <a:normAutofit fontScale="90000"/>
          </a:bodyPr>
          <a:lstStyle/>
          <a:p>
            <a:pPr algn="ctr"/>
            <a:r>
              <a:rPr lang="en-US" dirty="0">
                <a:latin typeface="Georgia" panose="02040502050405020303" pitchFamily="18" charset="0"/>
              </a:rPr>
              <a:t>Reuse in Water Use Estimates and </a:t>
            </a:r>
            <a:r>
              <a:rPr lang="en-US" dirty="0" smtClean="0">
                <a:latin typeface="Georgia" panose="02040502050405020303" pitchFamily="18" charset="0"/>
              </a:rPr>
              <a:t/>
            </a:r>
            <a:br>
              <a:rPr lang="en-US" dirty="0" smtClean="0">
                <a:latin typeface="Georgia" panose="02040502050405020303" pitchFamily="18" charset="0"/>
              </a:rPr>
            </a:br>
            <a:r>
              <a:rPr lang="en-US" dirty="0" smtClean="0">
                <a:latin typeface="Georgia" panose="02040502050405020303" pitchFamily="18" charset="0"/>
              </a:rPr>
              <a:t>Demand </a:t>
            </a:r>
            <a:r>
              <a:rPr lang="en-US" dirty="0">
                <a:latin typeface="Georgia" panose="02040502050405020303" pitchFamily="18" charset="0"/>
              </a:rPr>
              <a:t>Projections</a:t>
            </a:r>
          </a:p>
        </p:txBody>
      </p:sp>
      <p:sp>
        <p:nvSpPr>
          <p:cNvPr id="10" name="Content Placeholder 2"/>
          <p:cNvSpPr txBox="1">
            <a:spLocks/>
          </p:cNvSpPr>
          <p:nvPr/>
        </p:nvSpPr>
        <p:spPr>
          <a:xfrm>
            <a:off x="685800" y="1524000"/>
            <a:ext cx="8229600" cy="436293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ysClr val="windowText" lastClr="000000"/>
                </a:solidFill>
                <a:latin typeface="Times New Roman" panose="02020603050405020304" pitchFamily="18" charset="0"/>
                <a:cs typeface="Times New Roman" panose="02020603050405020304" pitchFamily="18" charset="0"/>
              </a:rPr>
              <a:t>Irrigation</a:t>
            </a:r>
            <a:endParaRPr lang="en-US" dirty="0">
              <a:solidFill>
                <a:sysClr val="windowText" lastClr="000000"/>
              </a:solidFill>
              <a:latin typeface="Times New Roman" panose="02020603050405020304" pitchFamily="18" charset="0"/>
              <a:cs typeface="Times New Roman" panose="02020603050405020304" pitchFamily="18" charset="0"/>
            </a:endParaRPr>
          </a:p>
          <a:p>
            <a:pPr lvl="1"/>
            <a:r>
              <a:rPr lang="en-US" dirty="0">
                <a:solidFill>
                  <a:sysClr val="windowText" lastClr="000000"/>
                </a:solidFill>
                <a:latin typeface="Times New Roman" panose="02020603050405020304" pitchFamily="18" charset="0"/>
                <a:cs typeface="Times New Roman" panose="02020603050405020304" pitchFamily="18" charset="0"/>
              </a:rPr>
              <a:t>2009-2014 average ≈ </a:t>
            </a:r>
            <a:r>
              <a:rPr lang="en-US" dirty="0">
                <a:solidFill>
                  <a:prstClr val="black"/>
                </a:solidFill>
                <a:latin typeface="Times New Roman" panose="02020603050405020304" pitchFamily="18" charset="0"/>
                <a:cs typeface="Times New Roman" panose="02020603050405020304" pitchFamily="18" charset="0"/>
              </a:rPr>
              <a:t>8,959,000</a:t>
            </a:r>
            <a:r>
              <a:rPr lang="en-US" dirty="0" smtClean="0">
                <a:solidFill>
                  <a:sysClr val="windowText" lastClr="000000"/>
                </a:solidFill>
                <a:latin typeface="Times New Roman" panose="02020603050405020304" pitchFamily="18" charset="0"/>
                <a:cs typeface="Times New Roman" panose="02020603050405020304" pitchFamily="18" charset="0"/>
              </a:rPr>
              <a:t> </a:t>
            </a:r>
            <a:r>
              <a:rPr lang="en-US" dirty="0">
                <a:solidFill>
                  <a:sysClr val="windowText" lastClr="000000"/>
                </a:solidFill>
                <a:latin typeface="Times New Roman" panose="02020603050405020304" pitchFamily="18" charset="0"/>
                <a:cs typeface="Times New Roman" panose="02020603050405020304" pitchFamily="18" charset="0"/>
              </a:rPr>
              <a:t>acre-feet</a:t>
            </a:r>
          </a:p>
          <a:p>
            <a:pPr marL="0" indent="0">
              <a:buFont typeface="Arial"/>
              <a:buNone/>
            </a:pPr>
            <a:endParaRPr lang="en-US" dirty="0" smtClean="0">
              <a:solidFill>
                <a:sysClr val="windowText" lastClr="000000"/>
              </a:solidFill>
              <a:latin typeface="Times New Roman" panose="02020603050405020304" pitchFamily="18" charset="0"/>
              <a:cs typeface="Times New Roman" panose="02020603050405020304" pitchFamily="18" charset="0"/>
            </a:endParaRPr>
          </a:p>
          <a:p>
            <a:r>
              <a:rPr lang="en-US" dirty="0" smtClean="0">
                <a:solidFill>
                  <a:sysClr val="windowText" lastClr="000000"/>
                </a:solidFill>
                <a:latin typeface="Times New Roman" panose="02020603050405020304" pitchFamily="18" charset="0"/>
                <a:cs typeface="Times New Roman" panose="02020603050405020304" pitchFamily="18" charset="0"/>
              </a:rPr>
              <a:t>Manufacturing</a:t>
            </a:r>
          </a:p>
          <a:p>
            <a:pPr lvl="1"/>
            <a:r>
              <a:rPr lang="en-US" dirty="0" smtClean="0">
                <a:solidFill>
                  <a:sysClr val="windowText" lastClr="000000"/>
                </a:solidFill>
                <a:latin typeface="Times New Roman" panose="02020603050405020304" pitchFamily="18" charset="0"/>
                <a:cs typeface="Times New Roman" panose="02020603050405020304" pitchFamily="18" charset="0"/>
              </a:rPr>
              <a:t>2009-2014 average ≈ 21,900 acre-feet</a:t>
            </a:r>
          </a:p>
          <a:p>
            <a:pPr lvl="1"/>
            <a:endParaRPr lang="en-US" dirty="0" smtClean="0">
              <a:solidFill>
                <a:sysClr val="windowText" lastClr="000000"/>
              </a:solidFill>
              <a:latin typeface="Times New Roman" panose="02020603050405020304" pitchFamily="18" charset="0"/>
              <a:cs typeface="Times New Roman" panose="02020603050405020304" pitchFamily="18" charset="0"/>
            </a:endParaRPr>
          </a:p>
          <a:p>
            <a:r>
              <a:rPr lang="en-US" dirty="0" smtClean="0">
                <a:solidFill>
                  <a:sysClr val="windowText" lastClr="000000"/>
                </a:solidFill>
                <a:latin typeface="Times New Roman" panose="02020603050405020304" pitchFamily="18" charset="0"/>
                <a:cs typeface="Times New Roman" panose="02020603050405020304" pitchFamily="18" charset="0"/>
              </a:rPr>
              <a:t>Mining</a:t>
            </a:r>
          </a:p>
          <a:p>
            <a:pPr lvl="1"/>
            <a:r>
              <a:rPr lang="en-US" dirty="0" smtClean="0">
                <a:solidFill>
                  <a:sysClr val="windowText" lastClr="000000"/>
                </a:solidFill>
                <a:latin typeface="Times New Roman" panose="02020603050405020304" pitchFamily="18" charset="0"/>
                <a:cs typeface="Times New Roman" panose="02020603050405020304" pitchFamily="18" charset="0"/>
              </a:rPr>
              <a:t>2014 estimate = 2,835 acre-feet</a:t>
            </a:r>
          </a:p>
          <a:p>
            <a:pPr lvl="1"/>
            <a:endParaRPr lang="en-US" dirty="0" smtClean="0">
              <a:solidFill>
                <a:sysClr val="windowText" lastClr="000000"/>
              </a:solidFill>
              <a:latin typeface="Times New Roman" panose="02020603050405020304" pitchFamily="18" charset="0"/>
              <a:cs typeface="Times New Roman" panose="02020603050405020304" pitchFamily="18" charset="0"/>
            </a:endParaRPr>
          </a:p>
          <a:p>
            <a:r>
              <a:rPr lang="en-US" dirty="0" smtClean="0">
                <a:solidFill>
                  <a:sysClr val="windowText" lastClr="000000"/>
                </a:solidFill>
                <a:latin typeface="Times New Roman" panose="02020603050405020304" pitchFamily="18" charset="0"/>
                <a:cs typeface="Times New Roman" panose="02020603050405020304" pitchFamily="18" charset="0"/>
              </a:rPr>
              <a:t>Steam-Electric Power</a:t>
            </a:r>
          </a:p>
          <a:p>
            <a:pPr lvl="1"/>
            <a:r>
              <a:rPr lang="en-US" dirty="0" smtClean="0">
                <a:solidFill>
                  <a:sysClr val="windowText" lastClr="000000"/>
                </a:solidFill>
                <a:latin typeface="Times New Roman" panose="02020603050405020304" pitchFamily="18" charset="0"/>
                <a:cs typeface="Times New Roman" panose="02020603050405020304" pitchFamily="18" charset="0"/>
              </a:rPr>
              <a:t>2009-2014 average ≈ 31,000 acre-feet</a:t>
            </a:r>
          </a:p>
          <a:p>
            <a:pPr lvl="1"/>
            <a:endParaRPr lang="en-US" dirty="0" smtClean="0">
              <a:solidFill>
                <a:sysClr val="windowText" lastClr="000000"/>
              </a:solidFill>
              <a:latin typeface="Calibri"/>
            </a:endParaRPr>
          </a:p>
          <a:p>
            <a:pPr marL="457200" lvl="1" indent="0">
              <a:buFont typeface="Arial"/>
              <a:buNone/>
            </a:pPr>
            <a:endParaRPr lang="en-US" dirty="0" smtClean="0">
              <a:solidFill>
                <a:sysClr val="windowText" lastClr="000000"/>
              </a:solidFill>
              <a:latin typeface="Calibri"/>
            </a:endParaRPr>
          </a:p>
        </p:txBody>
      </p:sp>
    </p:spTree>
    <p:extLst>
      <p:ext uri="{BB962C8B-B14F-4D97-AF65-F5344CB8AC3E}">
        <p14:creationId xmlns:p14="http://schemas.microsoft.com/office/powerpoint/2010/main" val="21942213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13</a:t>
            </a:fld>
            <a:endParaRPr lang="en-US">
              <a:solidFill>
                <a:prstClr val="black">
                  <a:tint val="75000"/>
                </a:prstClr>
              </a:solidFill>
            </a:endParaRPr>
          </a:p>
        </p:txBody>
      </p:sp>
      <p:sp>
        <p:nvSpPr>
          <p:cNvPr id="3" name="Title 2"/>
          <p:cNvSpPr>
            <a:spLocks noGrp="1"/>
          </p:cNvSpPr>
          <p:nvPr>
            <p:ph type="title"/>
          </p:nvPr>
        </p:nvSpPr>
        <p:spPr>
          <a:xfrm>
            <a:off x="457200" y="304800"/>
            <a:ext cx="8229600" cy="609600"/>
          </a:xfrm>
        </p:spPr>
        <p:txBody>
          <a:bodyPr>
            <a:noAutofit/>
          </a:bodyPr>
          <a:lstStyle/>
          <a:p>
            <a:pPr algn="ctr"/>
            <a:r>
              <a:rPr lang="en-US" sz="2400" cap="none" dirty="0" smtClean="0">
                <a:latin typeface="Georgia" panose="02040502050405020303" pitchFamily="18" charset="0"/>
              </a:rPr>
              <a:t>BRACKISH GROUNDWATER</a:t>
            </a:r>
            <a:br>
              <a:rPr lang="en-US" sz="2400" cap="none" dirty="0" smtClean="0">
                <a:latin typeface="Georgia" panose="02040502050405020303" pitchFamily="18" charset="0"/>
              </a:rPr>
            </a:br>
            <a:r>
              <a:rPr lang="en-US" sz="2400" cap="none" dirty="0" smtClean="0">
                <a:latin typeface="Georgia" panose="02040502050405020303" pitchFamily="18" charset="0"/>
              </a:rPr>
              <a:t>POTENTIAL INCREASE IN MINING DEMANDS</a:t>
            </a:r>
            <a:r>
              <a:rPr lang="en-US" sz="2400" cap="none" dirty="0">
                <a:latin typeface="Georgia" panose="02040502050405020303" pitchFamily="18" charset="0"/>
              </a:rPr>
              <a:t/>
            </a:r>
            <a:br>
              <a:rPr lang="en-US" sz="2400" cap="none" dirty="0">
                <a:latin typeface="Georgia" panose="02040502050405020303" pitchFamily="18" charset="0"/>
              </a:rPr>
            </a:br>
            <a:endParaRPr lang="en-US" sz="2400" dirty="0">
              <a:latin typeface="Georgia" panose="02040502050405020303" pitchFamily="18"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1800225"/>
            <a:ext cx="4064000"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690090"/>
            <a:ext cx="4191132" cy="4158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55650" y="1764147"/>
            <a:ext cx="781050" cy="369332"/>
          </a:xfrm>
          <a:prstGeom prst="rect">
            <a:avLst/>
          </a:prstGeom>
          <a:noFill/>
        </p:spPr>
        <p:txBody>
          <a:bodyPr wrap="square" rtlCol="0">
            <a:spAutoFit/>
          </a:bodyPr>
          <a:lstStyle/>
          <a:p>
            <a:pPr defTabSz="457200"/>
            <a:r>
              <a:rPr lang="en-US" b="1" dirty="0" smtClean="0">
                <a:solidFill>
                  <a:prstClr val="black"/>
                </a:solidFill>
                <a:latin typeface="Calibri"/>
              </a:rPr>
              <a:t>2020</a:t>
            </a:r>
            <a:endParaRPr lang="en-US" b="1" dirty="0">
              <a:solidFill>
                <a:prstClr val="black"/>
              </a:solidFill>
              <a:latin typeface="Calibri"/>
            </a:endParaRPr>
          </a:p>
        </p:txBody>
      </p:sp>
      <p:sp>
        <p:nvSpPr>
          <p:cNvPr id="12" name="TextBox 11"/>
          <p:cNvSpPr txBox="1"/>
          <p:nvPr/>
        </p:nvSpPr>
        <p:spPr>
          <a:xfrm>
            <a:off x="4933950" y="1764147"/>
            <a:ext cx="781050" cy="369332"/>
          </a:xfrm>
          <a:prstGeom prst="rect">
            <a:avLst/>
          </a:prstGeom>
          <a:noFill/>
        </p:spPr>
        <p:txBody>
          <a:bodyPr wrap="square" rtlCol="0">
            <a:spAutoFit/>
          </a:bodyPr>
          <a:lstStyle/>
          <a:p>
            <a:pPr defTabSz="457200"/>
            <a:r>
              <a:rPr lang="en-US" b="1" dirty="0" smtClean="0">
                <a:solidFill>
                  <a:prstClr val="black"/>
                </a:solidFill>
                <a:latin typeface="Calibri"/>
              </a:rPr>
              <a:t>2060</a:t>
            </a:r>
            <a:endParaRPr lang="en-US" b="1" dirty="0">
              <a:solidFill>
                <a:prstClr val="black"/>
              </a:solidFill>
              <a:latin typeface="Calibri"/>
            </a:endParaRPr>
          </a:p>
        </p:txBody>
      </p:sp>
    </p:spTree>
    <p:extLst>
      <p:ext uri="{BB962C8B-B14F-4D97-AF65-F5344CB8AC3E}">
        <p14:creationId xmlns:p14="http://schemas.microsoft.com/office/powerpoint/2010/main" val="298194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58436"/>
          </a:xfrm>
        </p:spPr>
        <p:txBody>
          <a:bodyPr>
            <a:noAutofit/>
          </a:bodyPr>
          <a:lstStyle/>
          <a:p>
            <a:pPr algn="ctr"/>
            <a:r>
              <a:rPr lang="en-US" dirty="0">
                <a:latin typeface="Georgia" panose="02040502050405020303" pitchFamily="18" charset="0"/>
              </a:rPr>
              <a:t>strategies by type in 2070 </a:t>
            </a:r>
            <a:endParaRPr lang="en-US" dirty="0">
              <a:solidFill>
                <a:srgbClr val="FF0000"/>
              </a:solidFill>
              <a:latin typeface="Georgia" panose="02040502050405020303" pitchFamily="18" charset="0"/>
            </a:endParaRPr>
          </a:p>
        </p:txBody>
      </p:sp>
      <p:sp>
        <p:nvSpPr>
          <p:cNvPr id="4" name="Slide Number Placeholder 3"/>
          <p:cNvSpPr>
            <a:spLocks noGrp="1"/>
          </p:cNvSpPr>
          <p:nvPr>
            <p:ph type="sldNum" sz="quarter" idx="12"/>
          </p:nvPr>
        </p:nvSpPr>
        <p:spPr/>
        <p:txBody>
          <a:bodyPr/>
          <a:lstStyle/>
          <a:p>
            <a:fld id="{E25C318A-713C-E34F-BE3B-BC9114480D09}" type="slidenum">
              <a:rPr lang="en-US" smtClean="0">
                <a:solidFill>
                  <a:prstClr val="black">
                    <a:tint val="75000"/>
                  </a:prstClr>
                </a:solidFill>
              </a:rPr>
              <a:pPr/>
              <a:t>14</a:t>
            </a:fld>
            <a:endParaRPr lang="en-US" dirty="0">
              <a:solidFill>
                <a:prstClr val="black">
                  <a:tint val="75000"/>
                </a:prstClr>
              </a:solidFill>
            </a:endParaRPr>
          </a:p>
        </p:txBody>
      </p:sp>
      <p:graphicFrame>
        <p:nvGraphicFramePr>
          <p:cNvPr id="5" name="Chart 4"/>
          <p:cNvGraphicFramePr/>
          <p:nvPr>
            <p:extLst>
              <p:ext uri="{D42A27DB-BD31-4B8C-83A1-F6EECF244321}">
                <p14:modId xmlns:p14="http://schemas.microsoft.com/office/powerpoint/2010/main" val="2552368034"/>
              </p:ext>
            </p:extLst>
          </p:nvPr>
        </p:nvGraphicFramePr>
        <p:xfrm>
          <a:off x="304800" y="914400"/>
          <a:ext cx="8461170" cy="58782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79667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457200" y="195590"/>
            <a:ext cx="8229600" cy="523220"/>
          </a:xfrm>
          <a:prstGeom prst="rect">
            <a:avLst/>
          </a:prstGeom>
          <a:noFill/>
        </p:spPr>
        <p:txBody>
          <a:bodyPr wrap="square" rtlCol="0">
            <a:spAutoFit/>
          </a:bodyPr>
          <a:lstStyle/>
          <a:p>
            <a:pPr algn="ctr"/>
            <a:r>
              <a:rPr lang="en-US" dirty="0" smtClean="0">
                <a:latin typeface="Georgia" panose="02040502050405020303" pitchFamily="18" charset="0"/>
              </a:rPr>
              <a:t>ONLINE 2017 </a:t>
            </a:r>
            <a:r>
              <a:rPr lang="en-US" sz="2800" dirty="0" smtClean="0">
                <a:solidFill>
                  <a:schemeClr val="bg1"/>
                </a:solidFill>
                <a:latin typeface="Georgia" panose="02040502050405020303" pitchFamily="18" charset="0"/>
              </a:rPr>
              <a:t>state water plan</a:t>
            </a:r>
            <a:endParaRPr lang="en-US" sz="2800" dirty="0">
              <a:solidFill>
                <a:schemeClr val="bg1"/>
              </a:solidFill>
              <a:latin typeface="Georgia" panose="02040502050405020303" pitchFamily="18" charset="0"/>
            </a:endParaRPr>
          </a:p>
        </p:txBody>
      </p:sp>
      <p:sp>
        <p:nvSpPr>
          <p:cNvPr id="7" name="Slide Number Placeholder 6"/>
          <p:cNvSpPr>
            <a:spLocks noGrp="1"/>
          </p:cNvSpPr>
          <p:nvPr>
            <p:ph type="sldNum" sz="quarter" idx="12"/>
          </p:nvPr>
        </p:nvSpPr>
        <p:spPr/>
        <p:txBody>
          <a:bodyPr/>
          <a:lstStyle/>
          <a:p>
            <a:fld id="{EF953249-3C6A-40B3-9869-4277DB2158F0}" type="slidenum">
              <a:rPr lang="en-US" smtClean="0">
                <a:solidFill>
                  <a:prstClr val="black">
                    <a:tint val="75000"/>
                  </a:prstClr>
                </a:solidFill>
              </a:rPr>
              <a:pPr/>
              <a:t>15</a:t>
            </a:fld>
            <a:endParaRPr lang="en-US">
              <a:solidFill>
                <a:prstClr val="black">
                  <a:tint val="75000"/>
                </a:prstClr>
              </a:solidFill>
            </a:endParaRPr>
          </a:p>
        </p:txBody>
      </p:sp>
      <p:sp>
        <p:nvSpPr>
          <p:cNvPr id="4" name="TextBox 3"/>
          <p:cNvSpPr txBox="1"/>
          <p:nvPr/>
        </p:nvSpPr>
        <p:spPr>
          <a:xfrm>
            <a:off x="1252016" y="6019800"/>
            <a:ext cx="6400800" cy="523220"/>
          </a:xfrm>
          <a:prstGeom prst="rect">
            <a:avLst/>
          </a:prstGeom>
          <a:noFill/>
        </p:spPr>
        <p:txBody>
          <a:bodyPr wrap="square" rtlCol="0">
            <a:spAutoFit/>
          </a:bodyPr>
          <a:lstStyle/>
          <a:p>
            <a:pPr algn="ctr"/>
            <a:r>
              <a:rPr lang="en-US" sz="2800" dirty="0" smtClean="0">
                <a:solidFill>
                  <a:srgbClr val="FF0000"/>
                </a:solidFill>
                <a:latin typeface="Times New Roman" panose="02020603050405020304" pitchFamily="18" charset="0"/>
                <a:cs typeface="Times New Roman" panose="02020603050405020304" pitchFamily="18" charset="0"/>
              </a:rPr>
              <a:t>http://texasstatewaterplan.org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5055"/>
            <a:ext cx="9144000" cy="4416552"/>
          </a:xfrm>
          <a:prstGeom prst="rect">
            <a:avLst/>
          </a:prstGeom>
        </p:spPr>
      </p:pic>
      <p:cxnSp>
        <p:nvCxnSpPr>
          <p:cNvPr id="8" name="Straight Arrow Connector 7"/>
          <p:cNvCxnSpPr/>
          <p:nvPr/>
        </p:nvCxnSpPr>
        <p:spPr>
          <a:xfrm>
            <a:off x="645695" y="914400"/>
            <a:ext cx="0" cy="716440"/>
          </a:xfrm>
          <a:prstGeom prst="straightConnector1">
            <a:avLst/>
          </a:prstGeom>
          <a:ln w="317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76225" y="4800600"/>
            <a:ext cx="859155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867212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953249-3C6A-40B3-9869-4277DB2158F0}" type="slidenum">
              <a:rPr lang="en-US" smtClean="0">
                <a:solidFill>
                  <a:prstClr val="black">
                    <a:tint val="75000"/>
                  </a:prstClr>
                </a:solidFill>
              </a:rPr>
              <a:pPr/>
              <a:t>16</a:t>
            </a:fld>
            <a:endParaRPr lang="en-US">
              <a:solidFill>
                <a:prstClr val="black">
                  <a:tint val="75000"/>
                </a:prstClr>
              </a:solidFill>
            </a:endParaRPr>
          </a:p>
        </p:txBody>
      </p:sp>
      <p:sp>
        <p:nvSpPr>
          <p:cNvPr id="3" name="TextBox 2"/>
          <p:cNvSpPr txBox="1"/>
          <p:nvPr/>
        </p:nvSpPr>
        <p:spPr>
          <a:xfrm>
            <a:off x="86833" y="3541"/>
            <a:ext cx="8915400" cy="830997"/>
          </a:xfrm>
          <a:prstGeom prst="rect">
            <a:avLst/>
          </a:prstGeom>
          <a:noFill/>
        </p:spPr>
        <p:txBody>
          <a:bodyPr wrap="square" rtlCol="0">
            <a:spAutoFit/>
          </a:bodyPr>
          <a:lstStyle/>
          <a:p>
            <a:pPr algn="ctr"/>
            <a:r>
              <a:rPr lang="en-US" sz="2400" dirty="0" smtClean="0">
                <a:solidFill>
                  <a:prstClr val="white"/>
                </a:solidFill>
                <a:latin typeface="Georgia" panose="02040502050405020303" pitchFamily="18" charset="0"/>
              </a:rPr>
              <a:t>EXAMPLES OF PROJECTS REGION K IDENTIFIED </a:t>
            </a:r>
          </a:p>
          <a:p>
            <a:pPr algn="ctr"/>
            <a:r>
              <a:rPr lang="en-US" sz="2400" dirty="0" smtClean="0">
                <a:solidFill>
                  <a:prstClr val="white"/>
                </a:solidFill>
                <a:latin typeface="Georgia" panose="02040502050405020303" pitchFamily="18" charset="0"/>
              </a:rPr>
              <a:t>TO ADDRESS POTENTIAL NEEDS</a:t>
            </a:r>
            <a:endParaRPr lang="en-US" sz="2400" dirty="0">
              <a:solidFill>
                <a:prstClr val="white"/>
              </a:solidFill>
              <a:latin typeface="Georgia" panose="02040502050405020303" pitchFamily="18" charset="0"/>
            </a:endParaRPr>
          </a:p>
        </p:txBody>
      </p:sp>
      <p:sp>
        <p:nvSpPr>
          <p:cNvPr id="4" name="TextBox 3"/>
          <p:cNvSpPr txBox="1"/>
          <p:nvPr/>
        </p:nvSpPr>
        <p:spPr>
          <a:xfrm>
            <a:off x="304800" y="1371600"/>
            <a:ext cx="8305800" cy="369332"/>
          </a:xfrm>
          <a:prstGeom prst="rect">
            <a:avLst/>
          </a:prstGeom>
          <a:noFill/>
        </p:spPr>
        <p:txBody>
          <a:bodyPr wrap="square" rtlCol="0">
            <a:spAutoFit/>
          </a:bodyPr>
          <a:lstStyle/>
          <a:p>
            <a:endParaRPr lang="en-US" dirty="0">
              <a:solidFill>
                <a:prstClr val="black"/>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285000"/>
                    </a14:imgEffect>
                  </a14:imgLayer>
                </a14:imgProps>
              </a:ext>
              <a:ext uri="{28A0092B-C50C-407E-A947-70E740481C1C}">
                <a14:useLocalDpi xmlns:a14="http://schemas.microsoft.com/office/drawing/2010/main" val="0"/>
              </a:ext>
            </a:extLst>
          </a:blip>
          <a:stretch>
            <a:fillRect/>
          </a:stretch>
        </p:blipFill>
        <p:spPr>
          <a:xfrm>
            <a:off x="1192312" y="870788"/>
            <a:ext cx="6704441" cy="5871062"/>
          </a:xfrm>
          <a:prstGeom prst="rect">
            <a:avLst/>
          </a:prstGeom>
        </p:spPr>
      </p:pic>
      <p:sp>
        <p:nvSpPr>
          <p:cNvPr id="8" name="Rectangle 7"/>
          <p:cNvSpPr/>
          <p:nvPr/>
        </p:nvSpPr>
        <p:spPr>
          <a:xfrm>
            <a:off x="1192312" y="834537"/>
            <a:ext cx="3265388" cy="537063"/>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4624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953249-3C6A-40B3-9869-4277DB2158F0}" type="slidenum">
              <a:rPr lang="en-US" smtClean="0">
                <a:solidFill>
                  <a:prstClr val="black">
                    <a:tint val="75000"/>
                  </a:prstClr>
                </a:solidFill>
              </a:rPr>
              <a:pPr/>
              <a:t>17</a:t>
            </a:fld>
            <a:endParaRPr lang="en-US">
              <a:solidFill>
                <a:prstClr val="black">
                  <a:tint val="75000"/>
                </a:prstClr>
              </a:solidFill>
            </a:endParaRPr>
          </a:p>
        </p:txBody>
      </p:sp>
      <p:sp>
        <p:nvSpPr>
          <p:cNvPr id="6" name="TextBox 5"/>
          <p:cNvSpPr txBox="1"/>
          <p:nvPr/>
        </p:nvSpPr>
        <p:spPr>
          <a:xfrm>
            <a:off x="457200" y="152400"/>
            <a:ext cx="8382000" cy="461665"/>
          </a:xfrm>
          <a:prstGeom prst="rect">
            <a:avLst/>
          </a:prstGeom>
          <a:noFill/>
        </p:spPr>
        <p:txBody>
          <a:bodyPr wrap="square" rtlCol="0">
            <a:spAutoFit/>
          </a:bodyPr>
          <a:lstStyle/>
          <a:p>
            <a:pPr algn="ctr"/>
            <a:r>
              <a:rPr lang="en-US" sz="2400" dirty="0" smtClean="0">
                <a:solidFill>
                  <a:prstClr val="white"/>
                </a:solidFill>
                <a:latin typeface="Georgia" panose="02040502050405020303" pitchFamily="18" charset="0"/>
              </a:rPr>
              <a:t>STRATEGIES, PROJECTS, AND COST OF THE PLAN</a:t>
            </a:r>
            <a:endParaRPr lang="en-US" sz="2400" dirty="0">
              <a:solidFill>
                <a:prstClr val="white"/>
              </a:solidFill>
              <a:latin typeface="Georgia" panose="02040502050405020303" pitchFamily="18" charset="0"/>
            </a:endParaRPr>
          </a:p>
        </p:txBody>
      </p:sp>
      <p:sp>
        <p:nvSpPr>
          <p:cNvPr id="8" name="Content Placeholder 2"/>
          <p:cNvSpPr txBox="1">
            <a:spLocks/>
          </p:cNvSpPr>
          <p:nvPr/>
        </p:nvSpPr>
        <p:spPr>
          <a:xfrm>
            <a:off x="984224" y="4307324"/>
            <a:ext cx="8240617" cy="128253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Font typeface="Arial"/>
              <a:buNone/>
            </a:pPr>
            <a:r>
              <a:rPr lang="en-US" sz="4000" dirty="0">
                <a:solidFill>
                  <a:prstClr val="black"/>
                </a:solidFill>
                <a:latin typeface="Times New Roman" panose="02020603050405020304" pitchFamily="18" charset="0"/>
                <a:cs typeface="Times New Roman" panose="02020603050405020304" pitchFamily="18" charset="0"/>
              </a:rPr>
              <a:t>					Capital cost of </a:t>
            </a:r>
            <a:r>
              <a:rPr lang="en-US" sz="4000" b="1" dirty="0">
                <a:solidFill>
                  <a:prstClr val="black"/>
                </a:solidFill>
                <a:latin typeface="Times New Roman" panose="02020603050405020304" pitchFamily="18" charset="0"/>
                <a:cs typeface="Times New Roman" panose="02020603050405020304" pitchFamily="18" charset="0"/>
              </a:rPr>
              <a:t>$63 </a:t>
            </a:r>
            <a:r>
              <a:rPr lang="en-US" sz="4000" dirty="0">
                <a:solidFill>
                  <a:prstClr val="black"/>
                </a:solidFill>
                <a:latin typeface="Times New Roman" panose="02020603050405020304" pitchFamily="18" charset="0"/>
                <a:cs typeface="Times New Roman" panose="02020603050405020304" pitchFamily="18" charset="0"/>
              </a:rPr>
              <a:t>billion </a:t>
            </a:r>
          </a:p>
          <a:p>
            <a:pPr>
              <a:spcBef>
                <a:spcPts val="600"/>
              </a:spcBef>
            </a:pPr>
            <a:endParaRPr lang="en-US" sz="4000" dirty="0">
              <a:solidFill>
                <a:prstClr val="black"/>
              </a:solidFill>
            </a:endParaRPr>
          </a:p>
        </p:txBody>
      </p:sp>
      <p:pic>
        <p:nvPicPr>
          <p:cNvPr id="9" name="Picture 3" descr="C:\Users\mnelson\Desktop\aaa temp email saver\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185" y="2498418"/>
            <a:ext cx="16764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t0.gstatic.com/images?q=tbn:ANd9GcSzGJDyHvbG3Oxjj8HPD-KU9RaaHOg2EP15ELApsHa3j6GjDLOMBYBU4NL1Q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166964"/>
            <a:ext cx="1218487" cy="975761"/>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txBox="1">
            <a:spLocks/>
          </p:cNvSpPr>
          <p:nvPr/>
        </p:nvSpPr>
        <p:spPr>
          <a:xfrm>
            <a:off x="811219" y="1302364"/>
            <a:ext cx="8240617" cy="79498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Helvetica57Condensed" pitchFamily="8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Helvetica57Condensed" pitchFamily="8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Helvetica57Condensed" pitchFamily="8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Helvetica57Condensed" pitchFamily="8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pitchFamily="34" charset="0"/>
              <a:buNone/>
            </a:pPr>
            <a:r>
              <a:rPr lang="en-US" sz="4000" b="1" dirty="0" smtClean="0">
                <a:solidFill>
                  <a:prstClr val="black"/>
                </a:solidFill>
                <a:latin typeface="Times New Roman" panose="02020603050405020304" pitchFamily="18" charset="0"/>
                <a:cs typeface="Times New Roman" panose="02020603050405020304" pitchFamily="18" charset="0"/>
              </a:rPr>
              <a:t>5,500 </a:t>
            </a:r>
            <a:r>
              <a:rPr lang="en-US" sz="4000" dirty="0" smtClean="0">
                <a:solidFill>
                  <a:prstClr val="black"/>
                </a:solidFill>
                <a:latin typeface="Times New Roman" panose="02020603050405020304" pitchFamily="18" charset="0"/>
                <a:cs typeface="Times New Roman" panose="02020603050405020304" pitchFamily="18" charset="0"/>
              </a:rPr>
              <a:t>strategies</a:t>
            </a:r>
          </a:p>
          <a:p>
            <a:pPr>
              <a:spcBef>
                <a:spcPts val="600"/>
              </a:spcBef>
            </a:pPr>
            <a:endParaRPr lang="en-US" sz="4000" dirty="0" smtClean="0">
              <a:solidFill>
                <a:prstClr val="black">
                  <a:lumMod val="75000"/>
                  <a:lumOff val="25000"/>
                </a:prstClr>
              </a:solidFill>
            </a:endParaRPr>
          </a:p>
          <a:p>
            <a:pPr marL="0" indent="0">
              <a:spcBef>
                <a:spcPts val="600"/>
              </a:spcBef>
              <a:buFont typeface="Arial" pitchFamily="34" charset="0"/>
              <a:buNone/>
            </a:pPr>
            <a:r>
              <a:rPr lang="en-US" sz="4000" b="1" dirty="0" smtClean="0">
                <a:solidFill>
                  <a:prstClr val="black">
                    <a:lumMod val="75000"/>
                    <a:lumOff val="25000"/>
                  </a:prstClr>
                </a:solidFill>
              </a:rPr>
              <a:t>		</a:t>
            </a:r>
            <a:endParaRPr lang="en-US" sz="4000" dirty="0">
              <a:solidFill>
                <a:prstClr val="black">
                  <a:lumMod val="75000"/>
                  <a:lumOff val="25000"/>
                </a:prstClr>
              </a:solidFill>
            </a:endParaRPr>
          </a:p>
        </p:txBody>
      </p:sp>
      <p:sp>
        <p:nvSpPr>
          <p:cNvPr id="13" name="Circular Arrow 12"/>
          <p:cNvSpPr/>
          <p:nvPr/>
        </p:nvSpPr>
        <p:spPr>
          <a:xfrm rot="13604455">
            <a:off x="723197" y="1516723"/>
            <a:ext cx="1808961" cy="1963386"/>
          </a:xfrm>
          <a:prstGeom prst="circularArrow">
            <a:avLst>
              <a:gd name="adj1" fmla="val 12500"/>
              <a:gd name="adj2" fmla="val 1142322"/>
              <a:gd name="adj3" fmla="val 20457678"/>
              <a:gd name="adj4" fmla="val 12893508"/>
              <a:gd name="adj5" fmla="val 12500"/>
            </a:avLst>
          </a:prstGeom>
          <a:solidFill>
            <a:srgbClr val="002060"/>
          </a:solidFill>
          <a:ln>
            <a:noFill/>
          </a:ln>
          <a:effectLst>
            <a:glow>
              <a:schemeClr val="bg1"/>
            </a:glow>
          </a:effectLst>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4" name="Circular Arrow 13"/>
          <p:cNvSpPr/>
          <p:nvPr/>
        </p:nvSpPr>
        <p:spPr>
          <a:xfrm rot="13004259">
            <a:off x="2057570" y="2983575"/>
            <a:ext cx="1808961" cy="1963386"/>
          </a:xfrm>
          <a:prstGeom prst="circularArrow">
            <a:avLst>
              <a:gd name="adj1" fmla="val 12500"/>
              <a:gd name="adj2" fmla="val 1142322"/>
              <a:gd name="adj3" fmla="val 20457678"/>
              <a:gd name="adj4" fmla="val 12893508"/>
              <a:gd name="adj5" fmla="val 12500"/>
            </a:avLst>
          </a:prstGeom>
          <a:solidFill>
            <a:srgbClr val="002060"/>
          </a:solidFill>
          <a:ln>
            <a:noFill/>
          </a:ln>
          <a:effectLst>
            <a:outerShdw blurRad="40000" dist="23000" dir="5400000" rotWithShape="0">
              <a:schemeClr val="bg1">
                <a:alpha val="35000"/>
              </a:schemeClr>
            </a:outerShdw>
          </a:effectLst>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5" name="Content Placeholder 2"/>
          <p:cNvSpPr txBox="1">
            <a:spLocks/>
          </p:cNvSpPr>
          <p:nvPr/>
        </p:nvSpPr>
        <p:spPr>
          <a:xfrm>
            <a:off x="941429" y="2850322"/>
            <a:ext cx="8240617" cy="76303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Font typeface="Arial"/>
              <a:buNone/>
            </a:pPr>
            <a:r>
              <a:rPr lang="en-US" sz="4000" b="1" dirty="0">
                <a:solidFill>
                  <a:prstClr val="black"/>
                </a:solidFill>
                <a:latin typeface="Times New Roman" panose="02020603050405020304" pitchFamily="18" charset="0"/>
                <a:cs typeface="Times New Roman" panose="02020603050405020304" pitchFamily="18" charset="0"/>
              </a:rPr>
              <a:t>		2,500</a:t>
            </a:r>
            <a:r>
              <a:rPr lang="en-US" sz="4000" dirty="0">
                <a:solidFill>
                  <a:prstClr val="black"/>
                </a:solidFill>
                <a:latin typeface="Times New Roman" panose="02020603050405020304" pitchFamily="18" charset="0"/>
                <a:cs typeface="Times New Roman" panose="02020603050405020304" pitchFamily="18" charset="0"/>
              </a:rPr>
              <a:t> projects </a:t>
            </a:r>
          </a:p>
        </p:txBody>
      </p:sp>
      <p:pic>
        <p:nvPicPr>
          <p:cNvPr id="16" name="Picture 6" descr="http://2.bp.blogspot.com/-XOSwdzBv1tY/TWWUAxSeogI/AAAAAAAAAd0/vpcaGXOiI0A/s1600/Money-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2038" y="4948592"/>
            <a:ext cx="1447800" cy="132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8088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18</a:t>
            </a:fld>
            <a:endParaRPr lang="en-US">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556" y="0"/>
            <a:ext cx="3912088" cy="762000"/>
          </a:xfrm>
          <a:prstGeom prst="rect">
            <a:avLst/>
          </a:prstGeom>
        </p:spPr>
      </p:pic>
      <p:sp>
        <p:nvSpPr>
          <p:cNvPr id="7" name="TextBox 6"/>
          <p:cNvSpPr txBox="1"/>
          <p:nvPr/>
        </p:nvSpPr>
        <p:spPr>
          <a:xfrm>
            <a:off x="4747437" y="249252"/>
            <a:ext cx="4167963" cy="430887"/>
          </a:xfrm>
          <a:prstGeom prst="rect">
            <a:avLst/>
          </a:prstGeom>
          <a:noFill/>
        </p:spPr>
        <p:txBody>
          <a:bodyPr wrap="square" rtlCol="0">
            <a:spAutoFit/>
          </a:bodyPr>
          <a:lstStyle/>
          <a:p>
            <a:r>
              <a:rPr lang="en-US" sz="2200" dirty="0">
                <a:solidFill>
                  <a:prstClr val="white"/>
                </a:solidFill>
                <a:latin typeface="Times New Roman" panose="02020603050405020304" pitchFamily="18" charset="0"/>
                <a:cs typeface="Times New Roman" panose="02020603050405020304" pitchFamily="18" charset="0"/>
              </a:rPr>
              <a:t>PROGRAM </a:t>
            </a:r>
            <a:r>
              <a:rPr lang="en-US" sz="2200" dirty="0" smtClean="0">
                <a:solidFill>
                  <a:prstClr val="white"/>
                </a:solidFill>
                <a:latin typeface="Times New Roman" panose="02020603050405020304" pitchFamily="18" charset="0"/>
                <a:cs typeface="Times New Roman" panose="02020603050405020304" pitchFamily="18" charset="0"/>
              </a:rPr>
              <a:t>YEARS 2015 &amp; 2016</a:t>
            </a:r>
            <a:endParaRPr lang="en-US" sz="2200" dirty="0">
              <a:solidFill>
                <a:prstClr val="white"/>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861862357"/>
              </p:ext>
            </p:extLst>
          </p:nvPr>
        </p:nvGraphicFramePr>
        <p:xfrm>
          <a:off x="228600" y="1143000"/>
          <a:ext cx="8686800" cy="3254134"/>
        </p:xfrm>
        <a:graphic>
          <a:graphicData uri="http://schemas.openxmlformats.org/drawingml/2006/table">
            <a:tbl>
              <a:tblPr firstRow="1" bandRow="1">
                <a:tableStyleId>{5C22544A-7EE6-4342-B048-85BDC9FD1C3A}</a:tableStyleId>
              </a:tblPr>
              <a:tblGrid>
                <a:gridCol w="4038600"/>
                <a:gridCol w="2121131"/>
                <a:gridCol w="2527069"/>
              </a:tblGrid>
              <a:tr h="450331">
                <a:tc>
                  <a:txBody>
                    <a:bodyPr/>
                    <a:lstStyle/>
                    <a:p>
                      <a:endParaRPr lang="en-US" sz="24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400" dirty="0" smtClean="0">
                          <a:latin typeface="Times New Roman" panose="02020603050405020304" pitchFamily="18" charset="0"/>
                          <a:cs typeface="Times New Roman" panose="02020603050405020304" pitchFamily="18" charset="0"/>
                        </a:rPr>
                        <a:t>2015</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400" dirty="0" smtClean="0">
                          <a:latin typeface="Times New Roman" panose="02020603050405020304" pitchFamily="18" charset="0"/>
                          <a:cs typeface="Times New Roman" panose="02020603050405020304" pitchFamily="18" charset="0"/>
                        </a:rPr>
                        <a:t>2016</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559439">
                <a:tc>
                  <a:txBody>
                    <a:bodyPr/>
                    <a:lstStyle/>
                    <a:p>
                      <a:r>
                        <a:rPr lang="en-US" sz="2400" dirty="0" smtClean="0">
                          <a:latin typeface="Times New Roman" panose="02020603050405020304" pitchFamily="18" charset="0"/>
                          <a:cs typeface="Times New Roman" panose="02020603050405020304" pitchFamily="18" charset="0"/>
                        </a:rPr>
                        <a:t>Current Financial Assistance</a:t>
                      </a:r>
                      <a:endParaRPr lang="en-US" sz="2400" baseline="0"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Times New Roman" panose="02020603050405020304" pitchFamily="18" charset="0"/>
                          <a:cs typeface="Times New Roman" panose="02020603050405020304" pitchFamily="18" charset="0"/>
                        </a:rPr>
                        <a:t>$900 million</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Times New Roman" panose="02020603050405020304" pitchFamily="18" charset="0"/>
                          <a:cs typeface="Times New Roman" panose="02020603050405020304" pitchFamily="18" charset="0"/>
                        </a:rPr>
                        <a:t>$698 million</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5386">
                <a:tc>
                  <a:txBody>
                    <a:bodyPr/>
                    <a:lstStyle/>
                    <a:p>
                      <a:r>
                        <a:rPr lang="en-US" sz="2400" dirty="0" smtClean="0">
                          <a:latin typeface="Times New Roman" panose="02020603050405020304" pitchFamily="18" charset="0"/>
                          <a:cs typeface="Times New Roman" panose="02020603050405020304" pitchFamily="18" charset="0"/>
                        </a:rPr>
                        <a:t>Estimated Savings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Times New Roman" panose="02020603050405020304" pitchFamily="18" charset="0"/>
                          <a:cs typeface="Times New Roman" panose="02020603050405020304" pitchFamily="18" charset="0"/>
                        </a:rPr>
                        <a:t>$106 million</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Times New Roman" panose="02020603050405020304" pitchFamily="18" charset="0"/>
                          <a:cs typeface="Times New Roman" panose="02020603050405020304" pitchFamily="18" charset="0"/>
                        </a:rPr>
                        <a:t>$70</a:t>
                      </a:r>
                      <a:r>
                        <a:rPr lang="en-US" sz="2400" baseline="0" dirty="0" smtClean="0">
                          <a:latin typeface="Times New Roman" panose="02020603050405020304" pitchFamily="18" charset="0"/>
                          <a:cs typeface="Times New Roman" panose="02020603050405020304" pitchFamily="18" charset="0"/>
                        </a:rPr>
                        <a:t> million</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5386">
                <a:tc>
                  <a:txBody>
                    <a:bodyPr/>
                    <a:lstStyle/>
                    <a:p>
                      <a:r>
                        <a:rPr lang="en-US" sz="2400" dirty="0" smtClean="0">
                          <a:latin typeface="Times New Roman" panose="02020603050405020304" pitchFamily="18" charset="0"/>
                          <a:cs typeface="Times New Roman" panose="02020603050405020304" pitchFamily="18" charset="0"/>
                        </a:rPr>
                        <a:t>Total #</a:t>
                      </a:r>
                      <a:r>
                        <a:rPr lang="en-US" sz="2400" baseline="0" dirty="0" smtClean="0">
                          <a:latin typeface="Times New Roman" panose="02020603050405020304" pitchFamily="18" charset="0"/>
                          <a:cs typeface="Times New Roman" panose="02020603050405020304" pitchFamily="18" charset="0"/>
                        </a:rPr>
                        <a:t> of Project Sponsors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Times New Roman" panose="02020603050405020304" pitchFamily="18" charset="0"/>
                          <a:cs typeface="Times New Roman" panose="02020603050405020304" pitchFamily="18" charset="0"/>
                        </a:rPr>
                        <a:t>20</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Times New Roman" panose="02020603050405020304" pitchFamily="18" charset="0"/>
                          <a:cs typeface="Times New Roman" panose="02020603050405020304" pitchFamily="18" charset="0"/>
                        </a:rPr>
                        <a:t>16</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0441">
                <a:tc>
                  <a:txBody>
                    <a:bodyPr/>
                    <a:lstStyle/>
                    <a:p>
                      <a:r>
                        <a:rPr lang="en-US" sz="2400" dirty="0" smtClean="0">
                          <a:latin typeface="Times New Roman" panose="02020603050405020304" pitchFamily="18" charset="0"/>
                          <a:cs typeface="Times New Roman" panose="02020603050405020304" pitchFamily="18" charset="0"/>
                        </a:rPr>
                        <a:t>SWIRFT Rating</a:t>
                      </a:r>
                    </a:p>
                    <a:p>
                      <a:r>
                        <a:rPr lang="en-US" sz="900" dirty="0" smtClean="0">
                          <a:latin typeface="Times New Roman" panose="02020603050405020304" pitchFamily="18" charset="0"/>
                          <a:cs typeface="Times New Roman" panose="02020603050405020304" pitchFamily="18" charset="0"/>
                        </a:rPr>
                        <a:t>(Current SWIRFT revenue</a:t>
                      </a:r>
                      <a:r>
                        <a:rPr lang="en-US" sz="900" baseline="0" dirty="0" smtClean="0">
                          <a:latin typeface="Times New Roman" panose="02020603050405020304" pitchFamily="18" charset="0"/>
                          <a:cs typeface="Times New Roman" panose="02020603050405020304" pitchFamily="18" charset="0"/>
                        </a:rPr>
                        <a:t> bond ratings of AAA/AAA by Fitch and S&amp;P)</a:t>
                      </a:r>
                      <a:endParaRPr lang="en-US" sz="9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Times New Roman" panose="02020603050405020304" pitchFamily="18" charset="0"/>
                          <a:cs typeface="Times New Roman" panose="02020603050405020304" pitchFamily="18" charset="0"/>
                        </a:rPr>
                        <a:t>AAA/AAA</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Times New Roman" panose="02020603050405020304" pitchFamily="18" charset="0"/>
                          <a:cs typeface="Times New Roman" panose="02020603050405020304" pitchFamily="18" charset="0"/>
                        </a:rPr>
                        <a:t>AAA/AAA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6282">
                <a:tc>
                  <a:txBody>
                    <a:bodyPr/>
                    <a:lstStyle/>
                    <a:p>
                      <a:r>
                        <a:rPr lang="en-US" sz="2400" dirty="0" smtClean="0">
                          <a:latin typeface="Times New Roman" panose="02020603050405020304" pitchFamily="18" charset="0"/>
                          <a:cs typeface="Times New Roman" panose="02020603050405020304" pitchFamily="18" charset="0"/>
                        </a:rPr>
                        <a:t>New Multi-Year Commitments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Times New Roman" panose="02020603050405020304" pitchFamily="18" charset="0"/>
                          <a:cs typeface="Times New Roman" panose="02020603050405020304" pitchFamily="18" charset="0"/>
                        </a:rPr>
                        <a:t>$3.8 billion</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Times New Roman" panose="02020603050405020304" pitchFamily="18" charset="0"/>
                          <a:cs typeface="Times New Roman" panose="02020603050405020304" pitchFamily="18" charset="0"/>
                        </a:rPr>
                        <a:t>$760 million</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TextBox 8"/>
          <p:cNvSpPr txBox="1"/>
          <p:nvPr/>
        </p:nvSpPr>
        <p:spPr>
          <a:xfrm>
            <a:off x="-225641" y="4800600"/>
            <a:ext cx="7848600" cy="1077218"/>
          </a:xfrm>
          <a:prstGeom prst="rect">
            <a:avLst/>
          </a:prstGeom>
          <a:noFill/>
        </p:spPr>
        <p:txBody>
          <a:bodyPr wrap="square" rtlCol="0">
            <a:spAutoFit/>
          </a:bodyPr>
          <a:lstStyle/>
          <a:p>
            <a:pPr algn="ctr"/>
            <a:r>
              <a:rPr lang="en-US" dirty="0" smtClean="0">
                <a:solidFill>
                  <a:prstClr val="black"/>
                </a:solidFill>
              </a:rPr>
              <a:t>		</a:t>
            </a:r>
            <a:r>
              <a:rPr lang="en-US" sz="3200" b="1" dirty="0" smtClean="0">
                <a:solidFill>
                  <a:srgbClr val="FF0000"/>
                </a:solidFill>
                <a:latin typeface="Times New Roman" panose="02020603050405020304" pitchFamily="18" charset="0"/>
                <a:cs typeface="Times New Roman" panose="02020603050405020304" pitchFamily="18" charset="0"/>
              </a:rPr>
              <a:t>Total Commitments = $4.5 billion</a:t>
            </a:r>
          </a:p>
          <a:p>
            <a:pPr algn="ct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	Total Savings = $175 million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93729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F953249-3C6A-40B3-9869-4277DB2158F0}" type="slidenum">
              <a:rPr lang="en-US" smtClean="0">
                <a:solidFill>
                  <a:prstClr val="black">
                    <a:tint val="75000"/>
                  </a:prstClr>
                </a:solidFill>
              </a:rPr>
              <a:pPr/>
              <a:t>19</a:t>
            </a:fld>
            <a:endParaRPr lang="en-US">
              <a:solidFill>
                <a:prstClr val="black">
                  <a:tint val="75000"/>
                </a:prstClr>
              </a:solidFill>
            </a:endParaRPr>
          </a:p>
        </p:txBody>
      </p:sp>
      <p:sp>
        <p:nvSpPr>
          <p:cNvPr id="4" name="Title 3"/>
          <p:cNvSpPr>
            <a:spLocks noGrp="1"/>
          </p:cNvSpPr>
          <p:nvPr>
            <p:ph type="title"/>
          </p:nvPr>
        </p:nvSpPr>
        <p:spPr>
          <a:xfrm>
            <a:off x="152400" y="152400"/>
            <a:ext cx="8839200" cy="487362"/>
          </a:xfrm>
        </p:spPr>
        <p:txBody>
          <a:bodyPr>
            <a:normAutofit fontScale="90000"/>
          </a:bodyPr>
          <a:lstStyle/>
          <a:p>
            <a:pPr algn="ctr"/>
            <a:r>
              <a:rPr lang="en-US" dirty="0"/>
              <a:t>INFRASTRUCTURE REHAB &amp; REPLACEMENT </a:t>
            </a:r>
          </a:p>
        </p:txBody>
      </p:sp>
      <p:sp>
        <p:nvSpPr>
          <p:cNvPr id="5" name="TextBox 4"/>
          <p:cNvSpPr txBox="1"/>
          <p:nvPr/>
        </p:nvSpPr>
        <p:spPr>
          <a:xfrm>
            <a:off x="457200" y="990600"/>
            <a:ext cx="8686800" cy="2123658"/>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Have you developed a Capital Improvement Plan (CIP)?</a:t>
            </a:r>
          </a:p>
          <a:p>
            <a:pPr marL="457200" indent="-457200">
              <a:spcAft>
                <a:spcPts val="120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Are you aware of existing infrastructure needs?</a:t>
            </a:r>
          </a:p>
          <a:p>
            <a:pPr marL="45720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Are you replacing infrastructure pro-actively rather than re-actively?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7181" y="3114258"/>
            <a:ext cx="2616376" cy="3598690"/>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66362" y="3519250"/>
            <a:ext cx="3563815" cy="2743199"/>
          </a:xfrm>
          <a:prstGeom prst="rect">
            <a:avLst/>
          </a:prstGeom>
          <a:ln>
            <a:solidFill>
              <a:schemeClr val="tx1"/>
            </a:solidFill>
          </a:ln>
        </p:spPr>
      </p:pic>
    </p:spTree>
    <p:extLst>
      <p:ext uri="{BB962C8B-B14F-4D97-AF65-F5344CB8AC3E}">
        <p14:creationId xmlns:p14="http://schemas.microsoft.com/office/powerpoint/2010/main" val="18025475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1" y="152398"/>
            <a:ext cx="7086600" cy="584775"/>
          </a:xfrm>
          <a:prstGeom prst="rect">
            <a:avLst/>
          </a:prstGeom>
        </p:spPr>
        <p:txBody>
          <a:bodyPr wrap="square">
            <a:spAutoFit/>
          </a:bodyPr>
          <a:lstStyle/>
          <a:p>
            <a:pPr algn="ctr"/>
            <a:r>
              <a:rPr lang="en-US" sz="3200" dirty="0">
                <a:solidFill>
                  <a:prstClr val="white"/>
                </a:solidFill>
                <a:latin typeface="Georgia" panose="02040502050405020303" pitchFamily="18" charset="0"/>
              </a:rPr>
              <a:t>PERCENT TIME IN DROUGHT</a:t>
            </a:r>
          </a:p>
        </p:txBody>
      </p:sp>
      <p:sp>
        <p:nvSpPr>
          <p:cNvPr id="2" name="TextBox 1"/>
          <p:cNvSpPr txBox="1"/>
          <p:nvPr/>
        </p:nvSpPr>
        <p:spPr>
          <a:xfrm>
            <a:off x="2705100" y="1158212"/>
            <a:ext cx="3429000" cy="369332"/>
          </a:xfrm>
          <a:prstGeom prst="rect">
            <a:avLst/>
          </a:prstGeom>
          <a:solidFill>
            <a:schemeClr val="bg1"/>
          </a:solidFill>
        </p:spPr>
        <p:txBody>
          <a:bodyPr wrap="square" rtlCol="0">
            <a:spAutoFit/>
          </a:bodyPr>
          <a:lstStyle/>
          <a:p>
            <a:endParaRPr lang="en-US" dirty="0">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341396"/>
            <a:ext cx="8948849" cy="3675965"/>
          </a:xfrm>
          <a:prstGeom prst="rect">
            <a:avLst/>
          </a:prstGeom>
        </p:spPr>
      </p:pic>
    </p:spTree>
    <p:extLst>
      <p:ext uri="{BB962C8B-B14F-4D97-AF65-F5344CB8AC3E}">
        <p14:creationId xmlns:p14="http://schemas.microsoft.com/office/powerpoint/2010/main" val="35428025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990600"/>
            <a:ext cx="7001435" cy="5410200"/>
          </a:xfrm>
          <a:prstGeom prst="rect">
            <a:avLst/>
          </a:prstGeom>
        </p:spPr>
      </p:pic>
      <p:sp>
        <p:nvSpPr>
          <p:cNvPr id="3" name="Slide Number Placeholder 2"/>
          <p:cNvSpPr>
            <a:spLocks noGrp="1"/>
          </p:cNvSpPr>
          <p:nvPr>
            <p:ph type="sldNum" sz="quarter" idx="12"/>
          </p:nvPr>
        </p:nvSpPr>
        <p:spPr/>
        <p:txBody>
          <a:bodyPr/>
          <a:lstStyle/>
          <a:p>
            <a:fld id="{EF953249-3C6A-40B3-9869-4277DB2158F0}" type="slidenum">
              <a:rPr lang="en-US" smtClean="0">
                <a:solidFill>
                  <a:prstClr val="black">
                    <a:tint val="75000"/>
                  </a:prstClr>
                </a:solidFill>
              </a:rPr>
              <a:pPr/>
              <a:t>20</a:t>
            </a:fld>
            <a:endParaRPr lang="en-US">
              <a:solidFill>
                <a:prstClr val="black">
                  <a:tint val="75000"/>
                </a:prstClr>
              </a:solidFill>
            </a:endParaRPr>
          </a:p>
        </p:txBody>
      </p:sp>
      <p:sp>
        <p:nvSpPr>
          <p:cNvPr id="2" name="Rectangle 1"/>
          <p:cNvSpPr/>
          <p:nvPr/>
        </p:nvSpPr>
        <p:spPr>
          <a:xfrm>
            <a:off x="1905000" y="162756"/>
            <a:ext cx="5105400" cy="461665"/>
          </a:xfrm>
          <a:prstGeom prst="rect">
            <a:avLst/>
          </a:prstGeom>
        </p:spPr>
        <p:txBody>
          <a:bodyPr wrap="square">
            <a:spAutoFit/>
          </a:bodyPr>
          <a:lstStyle/>
          <a:p>
            <a:pPr marL="342900" indent="-342900" algn="ctr">
              <a:spcBef>
                <a:spcPct val="20000"/>
              </a:spcBef>
            </a:pPr>
            <a:r>
              <a:rPr lang="en-US" sz="2400" dirty="0" smtClean="0">
                <a:solidFill>
                  <a:prstClr val="white"/>
                </a:solidFill>
                <a:latin typeface="Georgia" panose="02040502050405020303" pitchFamily="18" charset="0"/>
              </a:rPr>
              <a:t>COMMUNITIES FUNDED</a:t>
            </a:r>
            <a:endParaRPr lang="en-US" sz="2400" dirty="0">
              <a:solidFill>
                <a:prstClr val="white"/>
              </a:solidFill>
              <a:latin typeface="Georgia" panose="02040502050405020303"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600200"/>
            <a:ext cx="2609850"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990600"/>
            <a:ext cx="37338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TWDB has committed over  </a:t>
            </a:r>
            <a:r>
              <a:rPr lang="en-US" dirty="0" smtClean="0">
                <a:solidFill>
                  <a:prstClr val="black"/>
                </a:solidFill>
                <a:latin typeface="Times New Roman" panose="02020603050405020304" pitchFamily="18" charset="0"/>
                <a:cs typeface="Times New Roman" panose="02020603050405020304" pitchFamily="18" charset="0"/>
              </a:rPr>
              <a:t>     </a:t>
            </a:r>
            <a:r>
              <a:rPr lang="en-US" b="1" dirty="0" smtClean="0">
                <a:solidFill>
                  <a:prstClr val="black"/>
                </a:solidFill>
                <a:latin typeface="Times New Roman" panose="02020603050405020304" pitchFamily="18" charset="0"/>
                <a:cs typeface="Times New Roman" panose="02020603050405020304" pitchFamily="18" charset="0"/>
              </a:rPr>
              <a:t>$22.7 </a:t>
            </a:r>
            <a:r>
              <a:rPr lang="en-US" b="1" dirty="0">
                <a:solidFill>
                  <a:prstClr val="black"/>
                </a:solidFill>
                <a:latin typeface="Times New Roman" panose="02020603050405020304" pitchFamily="18" charset="0"/>
                <a:cs typeface="Times New Roman" panose="02020603050405020304" pitchFamily="18" charset="0"/>
              </a:rPr>
              <a:t>BILLION </a:t>
            </a:r>
            <a:r>
              <a:rPr lang="en-US" dirty="0">
                <a:solidFill>
                  <a:prstClr val="black"/>
                </a:solidFill>
                <a:latin typeface="Times New Roman" panose="02020603050405020304" pitchFamily="18" charset="0"/>
                <a:cs typeface="Times New Roman" panose="02020603050405020304" pitchFamily="18" charset="0"/>
              </a:rPr>
              <a:t>in loans and grants since inception (1957</a:t>
            </a:r>
            <a:r>
              <a:rPr lang="en-US" dirty="0" smtClean="0">
                <a:solidFill>
                  <a:prstClr val="black"/>
                </a:solidFill>
                <a:latin typeface="Times New Roman" panose="02020603050405020304" pitchFamily="18" charset="0"/>
                <a:cs typeface="Times New Roman" panose="02020603050405020304" pitchFamily="18" charset="0"/>
              </a:rPr>
              <a:t>)</a:t>
            </a:r>
          </a:p>
          <a:p>
            <a:endParaRPr lang="en-US" dirty="0" smtClean="0">
              <a:solidFill>
                <a:prstClr val="black"/>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TWDB has committed over </a:t>
            </a:r>
            <a:r>
              <a:rPr lang="en-US" dirty="0" smtClean="0">
                <a:solidFill>
                  <a:prstClr val="black"/>
                </a:solidFill>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cs typeface="Times New Roman" panose="02020603050405020304" pitchFamily="18" charset="0"/>
              </a:rPr>
              <a:t>1</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BILLION </a:t>
            </a:r>
            <a:r>
              <a:rPr lang="en-US" b="1" dirty="0" smtClean="0">
                <a:solidFill>
                  <a:srgbClr val="FF0000"/>
                </a:solidFill>
                <a:latin typeface="Times New Roman" panose="02020603050405020304" pitchFamily="18" charset="0"/>
                <a:cs typeface="Times New Roman" panose="02020603050405020304" pitchFamily="18" charset="0"/>
              </a:rPr>
              <a:t>TO RURAL ENTITIES </a:t>
            </a:r>
            <a:r>
              <a:rPr lang="en-US" dirty="0" smtClean="0">
                <a:solidFill>
                  <a:prstClr val="black"/>
                </a:solidFill>
                <a:latin typeface="Times New Roman" panose="02020603050405020304" pitchFamily="18" charset="0"/>
                <a:cs typeface="Times New Roman" panose="02020603050405020304" pitchFamily="18" charset="0"/>
              </a:rPr>
              <a:t>(population&lt;10,000) in </a:t>
            </a:r>
            <a:r>
              <a:rPr lang="en-US" dirty="0">
                <a:solidFill>
                  <a:prstClr val="black"/>
                </a:solidFill>
                <a:latin typeface="Times New Roman" panose="02020603050405020304" pitchFamily="18" charset="0"/>
                <a:cs typeface="Times New Roman" panose="02020603050405020304" pitchFamily="18" charset="0"/>
              </a:rPr>
              <a:t>loans and grants </a:t>
            </a:r>
            <a:r>
              <a:rPr lang="en-US" dirty="0" smtClean="0">
                <a:solidFill>
                  <a:prstClr val="black"/>
                </a:solidFill>
                <a:latin typeface="Times New Roman" panose="02020603050405020304" pitchFamily="18" charset="0"/>
                <a:cs typeface="Times New Roman" panose="02020603050405020304" pitchFamily="18" charset="0"/>
              </a:rPr>
              <a:t>in the last 10 years</a:t>
            </a:r>
            <a:endParaRPr lang="en-US" dirty="0">
              <a:solidFill>
                <a:prstClr val="black"/>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41090297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F953249-3C6A-40B3-9869-4277DB2158F0}" type="slidenum">
              <a:rPr lang="en-US" smtClean="0">
                <a:solidFill>
                  <a:prstClr val="black">
                    <a:tint val="75000"/>
                  </a:prstClr>
                </a:solidFill>
              </a:rPr>
              <a:pPr/>
              <a:t>21</a:t>
            </a:fld>
            <a:endParaRPr lang="en-US">
              <a:solidFill>
                <a:prstClr val="black">
                  <a:tint val="75000"/>
                </a:prstClr>
              </a:solidFill>
            </a:endParaRPr>
          </a:p>
        </p:txBody>
      </p:sp>
      <p:sp>
        <p:nvSpPr>
          <p:cNvPr id="4" name="Title 1"/>
          <p:cNvSpPr>
            <a:spLocks noGrp="1"/>
          </p:cNvSpPr>
          <p:nvPr>
            <p:ph type="title"/>
          </p:nvPr>
        </p:nvSpPr>
        <p:spPr>
          <a:xfrm>
            <a:off x="381000" y="76200"/>
            <a:ext cx="8229600" cy="609600"/>
          </a:xfrm>
        </p:spPr>
        <p:txBody>
          <a:bodyPr>
            <a:normAutofit/>
          </a:bodyPr>
          <a:lstStyle/>
          <a:p>
            <a:pPr algn="ctr"/>
            <a:r>
              <a:rPr lang="en-US" dirty="0" err="1" smtClean="0">
                <a:latin typeface="Georgia" panose="02040502050405020303" pitchFamily="18" charset="0"/>
              </a:rPr>
              <a:t>twdb</a:t>
            </a:r>
            <a:r>
              <a:rPr lang="en-US" dirty="0" smtClean="0">
                <a:latin typeface="Georgia" panose="02040502050405020303" pitchFamily="18" charset="0"/>
              </a:rPr>
              <a:t> regional TEAMs</a:t>
            </a:r>
            <a:endParaRPr lang="en-US" dirty="0">
              <a:latin typeface="Georgia" panose="02040502050405020303" pitchFamily="18" charset="0"/>
            </a:endParaRPr>
          </a:p>
        </p:txBody>
      </p:sp>
      <p:sp>
        <p:nvSpPr>
          <p:cNvPr id="5" name="TextBox 4"/>
          <p:cNvSpPr txBox="1"/>
          <p:nvPr/>
        </p:nvSpPr>
        <p:spPr>
          <a:xfrm>
            <a:off x="1524000" y="2057400"/>
            <a:ext cx="838200" cy="152400"/>
          </a:xfrm>
          <a:prstGeom prst="rect">
            <a:avLst/>
          </a:prstGeom>
          <a:solidFill>
            <a:schemeClr val="bg1"/>
          </a:solidFill>
        </p:spPr>
        <p:txBody>
          <a:bodyPr wrap="square" rtlCol="0">
            <a:spAutoFit/>
          </a:bodyPr>
          <a:lstStyle/>
          <a:p>
            <a:endParaRPr lang="en-US"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6" y="1066800"/>
            <a:ext cx="9126984" cy="5180041"/>
          </a:xfrm>
          <a:prstGeom prst="rect">
            <a:avLst/>
          </a:prstGeom>
        </p:spPr>
      </p:pic>
    </p:spTree>
    <p:extLst>
      <p:ext uri="{BB962C8B-B14F-4D97-AF65-F5344CB8AC3E}">
        <p14:creationId xmlns:p14="http://schemas.microsoft.com/office/powerpoint/2010/main" val="1624425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22</a:t>
            </a:fld>
            <a:endParaRPr lang="en-US">
              <a:solidFill>
                <a:prstClr val="black">
                  <a:tint val="75000"/>
                </a:prstClr>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27840729"/>
              </p:ext>
            </p:extLst>
          </p:nvPr>
        </p:nvGraphicFramePr>
        <p:xfrm>
          <a:off x="304800" y="990600"/>
          <a:ext cx="8382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C:\Users\lrodrigu\Desktop\Texas outli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2581" y="2378861"/>
            <a:ext cx="2874378"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42301" y="3788561"/>
            <a:ext cx="239408" cy="227646"/>
          </a:xfrm>
          <a:prstGeom prst="rect">
            <a:avLst/>
          </a:prstGeom>
        </p:spPr>
      </p:pic>
      <p:sp>
        <p:nvSpPr>
          <p:cNvPr id="8" name="TextBox 7"/>
          <p:cNvSpPr txBox="1"/>
          <p:nvPr/>
        </p:nvSpPr>
        <p:spPr>
          <a:xfrm>
            <a:off x="7086600" y="3349368"/>
            <a:ext cx="1850022" cy="646331"/>
          </a:xfrm>
          <a:prstGeom prst="rect">
            <a:avLst/>
          </a:prstGeom>
          <a:noFill/>
        </p:spPr>
        <p:txBody>
          <a:bodyPr wrap="square" rtlCol="0">
            <a:spAutoFit/>
          </a:bodyPr>
          <a:lstStyle/>
          <a:p>
            <a:r>
              <a:rPr lang="en-US" sz="3600" dirty="0" smtClean="0">
                <a:solidFill>
                  <a:prstClr val="black"/>
                </a:solidFill>
                <a:latin typeface="Brush Script MT" panose="03060802040406070304" pitchFamily="66" charset="0"/>
              </a:rPr>
              <a:t>Marfa</a:t>
            </a:r>
            <a:endParaRPr lang="en-US" dirty="0">
              <a:solidFill>
                <a:prstClr val="black"/>
              </a:solidFill>
              <a:latin typeface="Brush Script MT" panose="03060802040406070304" pitchFamily="66" charset="0"/>
            </a:endParaRPr>
          </a:p>
        </p:txBody>
      </p:sp>
      <p:sp>
        <p:nvSpPr>
          <p:cNvPr id="9" name="Title 1"/>
          <p:cNvSpPr>
            <a:spLocks noGrp="1"/>
          </p:cNvSpPr>
          <p:nvPr>
            <p:ph type="title"/>
          </p:nvPr>
        </p:nvSpPr>
        <p:spPr>
          <a:xfrm>
            <a:off x="457200" y="152400"/>
            <a:ext cx="8229600" cy="609600"/>
          </a:xfrm>
        </p:spPr>
        <p:txBody>
          <a:bodyPr>
            <a:normAutofit/>
          </a:bodyPr>
          <a:lstStyle/>
          <a:p>
            <a:pPr algn="ctr"/>
            <a:r>
              <a:rPr lang="en-US" dirty="0">
                <a:latin typeface="Georgia" panose="02040502050405020303" pitchFamily="18" charset="0"/>
              </a:rPr>
              <a:t>TWDB Funded </a:t>
            </a:r>
            <a:r>
              <a:rPr lang="en-US" dirty="0" smtClean="0">
                <a:latin typeface="Georgia" panose="02040502050405020303" pitchFamily="18" charset="0"/>
              </a:rPr>
              <a:t>project</a:t>
            </a:r>
            <a:endParaRPr lang="en-US" dirty="0"/>
          </a:p>
        </p:txBody>
      </p:sp>
      <p:sp>
        <p:nvSpPr>
          <p:cNvPr id="10" name="TextBox 9"/>
          <p:cNvSpPr txBox="1"/>
          <p:nvPr/>
        </p:nvSpPr>
        <p:spPr>
          <a:xfrm>
            <a:off x="76200" y="6400800"/>
            <a:ext cx="1524000" cy="369332"/>
          </a:xfrm>
          <a:prstGeom prst="rect">
            <a:avLst/>
          </a:prstGeom>
          <a:noFill/>
        </p:spPr>
        <p:txBody>
          <a:bodyPr wrap="square" rtlCol="0">
            <a:spAutoFit/>
          </a:bodyPr>
          <a:lstStyle/>
          <a:p>
            <a:r>
              <a:rPr lang="en-US" dirty="0" smtClean="0">
                <a:solidFill>
                  <a:prstClr val="black"/>
                </a:solidFill>
                <a:latin typeface="Times New Roman" panose="02020603050405020304" pitchFamily="18" charset="0"/>
                <a:cs typeface="Times New Roman" panose="02020603050405020304" pitchFamily="18" charset="0"/>
              </a:rPr>
              <a:t>Team 1</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170630" y="3858427"/>
            <a:ext cx="396262" cy="307777"/>
          </a:xfrm>
          <a:prstGeom prst="rect">
            <a:avLst/>
          </a:prstGeom>
          <a:noFill/>
        </p:spPr>
        <p:txBody>
          <a:bodyPr wrap="none" rtlCol="0">
            <a:spAutoFit/>
          </a:bodyPr>
          <a:lstStyle/>
          <a:p>
            <a:r>
              <a:rPr lang="en-US" sz="1400" dirty="0">
                <a:solidFill>
                  <a:prstClr val="black"/>
                </a:solidFill>
                <a:latin typeface="Brush Script MT" panose="03060802040406070304" pitchFamily="66" charset="0"/>
              </a:rPr>
              <a:t>TX</a:t>
            </a:r>
          </a:p>
        </p:txBody>
      </p:sp>
    </p:spTree>
    <p:extLst>
      <p:ext uri="{BB962C8B-B14F-4D97-AF65-F5344CB8AC3E}">
        <p14:creationId xmlns:p14="http://schemas.microsoft.com/office/powerpoint/2010/main" val="32769040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82108360"/>
              </p:ext>
            </p:extLst>
          </p:nvPr>
        </p:nvGraphicFramePr>
        <p:xfrm>
          <a:off x="304800" y="990600"/>
          <a:ext cx="8382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23</a:t>
            </a:fld>
            <a:endParaRPr lang="en-US">
              <a:solidFill>
                <a:prstClr val="black">
                  <a:tint val="75000"/>
                </a:prstClr>
              </a:solidFill>
            </a:endParaRPr>
          </a:p>
        </p:txBody>
      </p:sp>
      <p:sp>
        <p:nvSpPr>
          <p:cNvPr id="11" name="Title 1"/>
          <p:cNvSpPr>
            <a:spLocks noGrp="1"/>
          </p:cNvSpPr>
          <p:nvPr>
            <p:ph type="title"/>
          </p:nvPr>
        </p:nvSpPr>
        <p:spPr/>
        <p:txBody>
          <a:bodyPr>
            <a:normAutofit/>
          </a:bodyPr>
          <a:lstStyle/>
          <a:p>
            <a:pPr algn="ctr"/>
            <a:r>
              <a:rPr lang="en-US" dirty="0">
                <a:latin typeface="Georgia" panose="02040502050405020303" pitchFamily="18" charset="0"/>
              </a:rPr>
              <a:t>TWDB Funded </a:t>
            </a:r>
            <a:r>
              <a:rPr lang="en-US" dirty="0" smtClean="0">
                <a:latin typeface="Georgia" panose="02040502050405020303" pitchFamily="18" charset="0"/>
              </a:rPr>
              <a:t>project</a:t>
            </a:r>
            <a:endParaRPr lang="en-US" dirty="0"/>
          </a:p>
        </p:txBody>
      </p:sp>
      <p:pic>
        <p:nvPicPr>
          <p:cNvPr id="9" name="Picture 2" descr="C:\Users\lrodrigu\Desktop\Texas outli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6090" y="2593056"/>
            <a:ext cx="2874378"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4211" y="4000797"/>
            <a:ext cx="374809" cy="356395"/>
          </a:xfrm>
          <a:prstGeom prst="rect">
            <a:avLst/>
          </a:prstGeom>
        </p:spPr>
      </p:pic>
      <p:sp>
        <p:nvSpPr>
          <p:cNvPr id="8" name="TextBox 7"/>
          <p:cNvSpPr txBox="1"/>
          <p:nvPr/>
        </p:nvSpPr>
        <p:spPr>
          <a:xfrm>
            <a:off x="6464544" y="3532663"/>
            <a:ext cx="2362200" cy="646331"/>
          </a:xfrm>
          <a:prstGeom prst="rect">
            <a:avLst/>
          </a:prstGeom>
          <a:noFill/>
        </p:spPr>
        <p:txBody>
          <a:bodyPr wrap="square" rtlCol="0">
            <a:spAutoFit/>
          </a:bodyPr>
          <a:lstStyle/>
          <a:p>
            <a:r>
              <a:rPr lang="en-US" sz="3600" dirty="0">
                <a:solidFill>
                  <a:prstClr val="black"/>
                </a:solidFill>
                <a:latin typeface="Brush Script MT" panose="03060802040406070304" pitchFamily="66" charset="0"/>
              </a:rPr>
              <a:t>Lee County</a:t>
            </a:r>
            <a:endParaRPr lang="en-US" dirty="0">
              <a:solidFill>
                <a:prstClr val="black"/>
              </a:solidFill>
              <a:latin typeface="Brush Script MT" panose="03060802040406070304" pitchFamily="66" charset="0"/>
            </a:endParaRPr>
          </a:p>
        </p:txBody>
      </p:sp>
      <p:sp>
        <p:nvSpPr>
          <p:cNvPr id="10" name="TextBox 9"/>
          <p:cNvSpPr txBox="1"/>
          <p:nvPr/>
        </p:nvSpPr>
        <p:spPr>
          <a:xfrm>
            <a:off x="76200" y="6473301"/>
            <a:ext cx="1676400" cy="369332"/>
          </a:xfrm>
          <a:prstGeom prst="rect">
            <a:avLst/>
          </a:prstGeom>
          <a:noFill/>
        </p:spPr>
        <p:txBody>
          <a:bodyPr wrap="square" rtlCol="0">
            <a:spAutoFit/>
          </a:bodyPr>
          <a:lstStyle/>
          <a:p>
            <a:r>
              <a:rPr lang="en-US" dirty="0" smtClean="0">
                <a:solidFill>
                  <a:prstClr val="black"/>
                </a:solidFill>
                <a:latin typeface="Times New Roman" panose="02020603050405020304" pitchFamily="18" charset="0"/>
                <a:cs typeface="Times New Roman" panose="02020603050405020304" pitchFamily="18" charset="0"/>
              </a:rPr>
              <a:t>Team 2</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246296" y="3887979"/>
            <a:ext cx="396262" cy="307777"/>
          </a:xfrm>
          <a:prstGeom prst="rect">
            <a:avLst/>
          </a:prstGeom>
          <a:noFill/>
        </p:spPr>
        <p:txBody>
          <a:bodyPr wrap="none" rtlCol="0">
            <a:spAutoFit/>
          </a:bodyPr>
          <a:lstStyle/>
          <a:p>
            <a:r>
              <a:rPr lang="en-US" sz="1400" dirty="0">
                <a:solidFill>
                  <a:prstClr val="black"/>
                </a:solidFill>
                <a:latin typeface="Brush Script MT" panose="03060802040406070304" pitchFamily="66" charset="0"/>
              </a:rPr>
              <a:t>TX</a:t>
            </a:r>
          </a:p>
        </p:txBody>
      </p:sp>
    </p:spTree>
    <p:extLst>
      <p:ext uri="{BB962C8B-B14F-4D97-AF65-F5344CB8AC3E}">
        <p14:creationId xmlns:p14="http://schemas.microsoft.com/office/powerpoint/2010/main" val="12175474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Georgia" panose="02040502050405020303" pitchFamily="18" charset="0"/>
              </a:rPr>
              <a:t>TWDB Funded </a:t>
            </a:r>
            <a:r>
              <a:rPr lang="en-US" dirty="0" smtClean="0">
                <a:latin typeface="Georgia" panose="02040502050405020303" pitchFamily="18" charset="0"/>
              </a:rPr>
              <a:t>project</a:t>
            </a:r>
            <a:endParaRPr lang="en-US" dirty="0">
              <a:latin typeface="Georgia" panose="02040502050405020303"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70544853"/>
              </p:ext>
            </p:extLst>
          </p:nvPr>
        </p:nvGraphicFramePr>
        <p:xfrm>
          <a:off x="243506" y="1058947"/>
          <a:ext cx="8077200" cy="5799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24</a:t>
            </a:fld>
            <a:endParaRPr lang="en-US">
              <a:solidFill>
                <a:prstClr val="black">
                  <a:tint val="75000"/>
                </a:prstClr>
              </a:solidFill>
            </a:endParaRPr>
          </a:p>
        </p:txBody>
      </p:sp>
      <p:pic>
        <p:nvPicPr>
          <p:cNvPr id="1026" name="Picture 2" descr="C:\Users\lrodrigu\Desktop\Texas outli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5255" y="3413657"/>
            <a:ext cx="2861431" cy="2806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rodrigu\Desktop\RedSta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98239" y="4351118"/>
            <a:ext cx="300153" cy="2854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79202" y="4493841"/>
            <a:ext cx="1977484" cy="646331"/>
          </a:xfrm>
          <a:prstGeom prst="rect">
            <a:avLst/>
          </a:prstGeom>
          <a:noFill/>
        </p:spPr>
        <p:txBody>
          <a:bodyPr wrap="square" rtlCol="0">
            <a:spAutoFit/>
          </a:bodyPr>
          <a:lstStyle/>
          <a:p>
            <a:r>
              <a:rPr lang="en-US" sz="3600" dirty="0" smtClean="0">
                <a:solidFill>
                  <a:prstClr val="black"/>
                </a:solidFill>
                <a:latin typeface="Brush Script MT" panose="03060802040406070304" pitchFamily="66" charset="0"/>
              </a:rPr>
              <a:t>Arlington</a:t>
            </a:r>
            <a:endParaRPr lang="en-US" sz="3600" dirty="0">
              <a:solidFill>
                <a:prstClr val="black"/>
              </a:solidFill>
              <a:latin typeface="Brush Script MT" panose="03060802040406070304" pitchFamily="66" charset="0"/>
            </a:endParaRPr>
          </a:p>
        </p:txBody>
      </p:sp>
      <p:sp>
        <p:nvSpPr>
          <p:cNvPr id="8" name="TextBox 7"/>
          <p:cNvSpPr txBox="1"/>
          <p:nvPr/>
        </p:nvSpPr>
        <p:spPr>
          <a:xfrm>
            <a:off x="8348315" y="4986283"/>
            <a:ext cx="396262" cy="307777"/>
          </a:xfrm>
          <a:prstGeom prst="rect">
            <a:avLst/>
          </a:prstGeom>
          <a:noFill/>
        </p:spPr>
        <p:txBody>
          <a:bodyPr wrap="none" rtlCol="0">
            <a:spAutoFit/>
          </a:bodyPr>
          <a:lstStyle/>
          <a:p>
            <a:r>
              <a:rPr lang="en-US" sz="1400" dirty="0">
                <a:solidFill>
                  <a:prstClr val="black"/>
                </a:solidFill>
                <a:latin typeface="Brush Script MT" panose="03060802040406070304" pitchFamily="66" charset="0"/>
              </a:rPr>
              <a:t>TX</a:t>
            </a:r>
          </a:p>
        </p:txBody>
      </p:sp>
      <p:sp>
        <p:nvSpPr>
          <p:cNvPr id="9" name="TextBox 8"/>
          <p:cNvSpPr txBox="1"/>
          <p:nvPr/>
        </p:nvSpPr>
        <p:spPr>
          <a:xfrm>
            <a:off x="36250" y="6400800"/>
            <a:ext cx="1676400" cy="369332"/>
          </a:xfrm>
          <a:prstGeom prst="rect">
            <a:avLst/>
          </a:prstGeom>
          <a:noFill/>
        </p:spPr>
        <p:txBody>
          <a:bodyPr wrap="square" rtlCol="0">
            <a:spAutoFit/>
          </a:bodyPr>
          <a:lstStyle/>
          <a:p>
            <a:r>
              <a:rPr lang="en-US" dirty="0" smtClean="0">
                <a:solidFill>
                  <a:prstClr val="black"/>
                </a:solidFill>
                <a:latin typeface="Times New Roman" panose="02020603050405020304" pitchFamily="18" charset="0"/>
                <a:cs typeface="Times New Roman" panose="02020603050405020304" pitchFamily="18" charset="0"/>
              </a:rPr>
              <a:t>Team 3</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23038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400"/>
            <a:ext cx="8229600" cy="609600"/>
          </a:xfrm>
          <a:prstGeom prst="rect">
            <a:avLst/>
          </a:prstGeom>
        </p:spPr>
        <p:txBody>
          <a:bodyPr vert="horz" lIns="91440" tIns="45720" rIns="91440" bIns="45720" rtlCol="0" anchor="ctr">
            <a:normAutofit fontScale="92500"/>
          </a:bodyPr>
          <a:lstStyle>
            <a:lvl1pPr algn="r" defTabSz="914400" rtl="0" eaLnBrk="1" latinLnBrk="0" hangingPunct="1">
              <a:spcBef>
                <a:spcPct val="0"/>
              </a:spcBef>
              <a:buNone/>
              <a:defRPr sz="2800" kern="1200" cap="all" baseline="0">
                <a:solidFill>
                  <a:schemeClr val="bg1"/>
                </a:solidFill>
                <a:latin typeface="Georgia" pitchFamily="18" charset="0"/>
                <a:ea typeface="+mj-ea"/>
                <a:cs typeface="+mj-cs"/>
              </a:defRPr>
            </a:lvl1pPr>
          </a:lstStyle>
          <a:p>
            <a:pPr algn="ctr"/>
            <a:r>
              <a:rPr lang="en-US" dirty="0" err="1"/>
              <a:t>Luce</a:t>
            </a:r>
            <a:r>
              <a:rPr lang="en-US" dirty="0"/>
              <a:t> Bayou </a:t>
            </a:r>
            <a:r>
              <a:rPr lang="en-US" dirty="0" err="1"/>
              <a:t>Interbasin</a:t>
            </a:r>
            <a:r>
              <a:rPr lang="en-US" dirty="0"/>
              <a:t> Transfer project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765986"/>
            <a:ext cx="7602985" cy="4855489"/>
          </a:xfrm>
          <a:prstGeom prst="rect">
            <a:avLst/>
          </a:prstGeom>
        </p:spPr>
      </p:pic>
      <p:sp>
        <p:nvSpPr>
          <p:cNvPr id="2" name="Rectangle 1"/>
          <p:cNvSpPr/>
          <p:nvPr/>
        </p:nvSpPr>
        <p:spPr>
          <a:xfrm>
            <a:off x="1066799" y="838200"/>
            <a:ext cx="7010399" cy="830997"/>
          </a:xfrm>
          <a:prstGeom prst="rect">
            <a:avLst/>
          </a:prstGeom>
        </p:spPr>
        <p:txBody>
          <a:bodyPr wrap="square">
            <a:spAutoFit/>
          </a:bodyPr>
          <a:lstStyle/>
          <a:p>
            <a:pPr algn="ctr"/>
            <a:r>
              <a:rPr lang="en-US" sz="1600" b="1" dirty="0">
                <a:solidFill>
                  <a:prstClr val="black"/>
                </a:solidFill>
                <a:latin typeface="Times New Roman" panose="02020603050405020304" pitchFamily="18" charset="0"/>
                <a:cs typeface="Times New Roman" panose="02020603050405020304" pitchFamily="18" charset="0"/>
              </a:rPr>
              <a:t>Houston </a:t>
            </a:r>
            <a:r>
              <a:rPr lang="en-US" sz="1600" b="1" dirty="0" smtClean="0">
                <a:solidFill>
                  <a:prstClr val="black"/>
                </a:solidFill>
                <a:latin typeface="Times New Roman" panose="02020603050405020304" pitchFamily="18" charset="0"/>
                <a:cs typeface="Times New Roman" panose="02020603050405020304" pitchFamily="18" charset="0"/>
              </a:rPr>
              <a:t>Area </a:t>
            </a:r>
            <a:endParaRPr lang="en-US" sz="1600" b="1" dirty="0">
              <a:solidFill>
                <a:prstClr val="black"/>
              </a:solidFill>
              <a:latin typeface="Times New Roman" panose="02020603050405020304" pitchFamily="18" charset="0"/>
              <a:cs typeface="Times New Roman" panose="02020603050405020304" pitchFamily="18" charset="0"/>
            </a:endParaRPr>
          </a:p>
          <a:p>
            <a:pPr algn="ctr"/>
            <a:r>
              <a:rPr lang="en-US" sz="1600" dirty="0" smtClean="0">
                <a:solidFill>
                  <a:prstClr val="black"/>
                </a:solidFill>
                <a:latin typeface="Times New Roman" panose="02020603050405020304" pitchFamily="18" charset="0"/>
                <a:cs typeface="Times New Roman" panose="02020603050405020304" pitchFamily="18" charset="0"/>
              </a:rPr>
              <a:t>Combined SWIFT Projects </a:t>
            </a:r>
            <a:endParaRPr lang="en-US" sz="1600" b="1" dirty="0">
              <a:solidFill>
                <a:prstClr val="black"/>
              </a:solidFill>
              <a:latin typeface="Times New Roman" panose="02020603050405020304" pitchFamily="18" charset="0"/>
              <a:cs typeface="Times New Roman" panose="02020603050405020304" pitchFamily="18" charset="0"/>
            </a:endParaRPr>
          </a:p>
          <a:p>
            <a:pPr algn="ctr"/>
            <a:r>
              <a:rPr lang="en-US" sz="1600" dirty="0">
                <a:solidFill>
                  <a:prstClr val="black"/>
                </a:solidFill>
                <a:latin typeface="Times New Roman" panose="02020603050405020304" pitchFamily="18" charset="0"/>
                <a:cs typeface="Times New Roman" panose="02020603050405020304" pitchFamily="18" charset="0"/>
              </a:rPr>
              <a:t>T</a:t>
            </a:r>
            <a:r>
              <a:rPr lang="en-US" sz="1600" dirty="0" smtClean="0">
                <a:solidFill>
                  <a:prstClr val="black"/>
                </a:solidFill>
                <a:latin typeface="Times New Roman" panose="02020603050405020304" pitchFamily="18" charset="0"/>
                <a:cs typeface="Times New Roman" panose="02020603050405020304" pitchFamily="18" charset="0"/>
              </a:rPr>
              <a:t>otal Project Cost = $3,200,310,000</a:t>
            </a:r>
            <a:endParaRPr lang="en-US" sz="1600" b="1" dirty="0" smtClean="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439" y="6436809"/>
            <a:ext cx="1524000" cy="369332"/>
          </a:xfrm>
          <a:prstGeom prst="rect">
            <a:avLst/>
          </a:prstGeom>
          <a:noFill/>
        </p:spPr>
        <p:txBody>
          <a:bodyPr wrap="square" rtlCol="0">
            <a:spAutoFit/>
          </a:bodyPr>
          <a:lstStyle/>
          <a:p>
            <a:r>
              <a:rPr lang="en-US" dirty="0" smtClean="0">
                <a:solidFill>
                  <a:prstClr val="black"/>
                </a:solidFill>
                <a:latin typeface="Times New Roman" panose="02020603050405020304" pitchFamily="18" charset="0"/>
                <a:cs typeface="Times New Roman" panose="02020603050405020304" pitchFamily="18" charset="0"/>
              </a:rPr>
              <a:t>Team 4</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52464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28" y="76200"/>
            <a:ext cx="8229600" cy="609600"/>
          </a:xfrm>
        </p:spPr>
        <p:txBody>
          <a:bodyPr>
            <a:normAutofit/>
          </a:bodyPr>
          <a:lstStyle/>
          <a:p>
            <a:pPr algn="ctr"/>
            <a:r>
              <a:rPr lang="en-US" dirty="0" smtClean="0">
                <a:latin typeface="Georgia" panose="02040502050405020303" pitchFamily="18" charset="0"/>
              </a:rPr>
              <a:t>LCRA Lane city Off-Channel reservoir</a:t>
            </a:r>
            <a:endParaRPr lang="en-US"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26</a:t>
            </a:fld>
            <a:endParaRPr lang="en-US">
              <a:solidFill>
                <a:prstClr val="black">
                  <a:tint val="75000"/>
                </a:prstClr>
              </a:solidFill>
            </a:endParaRP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6858000" cy="41273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28600" y="5163844"/>
            <a:ext cx="8991600" cy="1569660"/>
          </a:xfrm>
          <a:prstGeom prst="rect">
            <a:avLst/>
          </a:prstGeom>
          <a:noFill/>
        </p:spPr>
        <p:txBody>
          <a:bodyPr wrap="square" rtlCol="0">
            <a:spAutoFit/>
          </a:bodyPr>
          <a:lstStyle/>
          <a:p>
            <a:pPr algn="ctr">
              <a:spcAft>
                <a:spcPts val="18"/>
              </a:spcAft>
            </a:pPr>
            <a:r>
              <a:rPr lang="en-US" sz="2400" dirty="0" err="1">
                <a:latin typeface="Times New Roman" panose="02020603050405020304" pitchFamily="18" charset="0"/>
                <a:cs typeface="Times New Roman" panose="02020603050405020304" pitchFamily="18" charset="0"/>
              </a:rPr>
              <a:t>DFund</a:t>
            </a:r>
            <a:r>
              <a:rPr lang="en-US" sz="2400" dirty="0">
                <a:latin typeface="Times New Roman" panose="02020603050405020304" pitchFamily="18" charset="0"/>
                <a:cs typeface="Times New Roman" panose="02020603050405020304" pitchFamily="18" charset="0"/>
              </a:rPr>
              <a:t> loan </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255,000,000 </a:t>
            </a:r>
            <a:endParaRPr lang="en-US" sz="2400" dirty="0" smtClean="0">
              <a:latin typeface="Times New Roman" panose="02020603050405020304" pitchFamily="18" charset="0"/>
              <a:cs typeface="Times New Roman" panose="02020603050405020304" pitchFamily="18" charset="0"/>
            </a:endParaRPr>
          </a:p>
          <a:p>
            <a:pPr algn="ctr">
              <a:spcAft>
                <a:spcPts val="18"/>
              </a:spcAft>
            </a:pPr>
            <a:endParaRPr lang="en-US" sz="2400" dirty="0" smtClean="0">
              <a:latin typeface="Times New Roman" panose="02020603050405020304" pitchFamily="18" charset="0"/>
              <a:cs typeface="Times New Roman" panose="02020603050405020304" pitchFamily="18" charset="0"/>
            </a:endParaRPr>
          </a:p>
          <a:p>
            <a:pPr lvl="0" algn="ctr">
              <a:spcAft>
                <a:spcPts val="18"/>
              </a:spcAft>
            </a:pPr>
            <a:r>
              <a:rPr lang="en-US" sz="2400" dirty="0" smtClean="0">
                <a:latin typeface="Times New Roman" panose="02020603050405020304" pitchFamily="18" charset="0"/>
                <a:cs typeface="Times New Roman" panose="02020603050405020304" pitchFamily="18" charset="0"/>
              </a:rPr>
              <a:t>Firm </a:t>
            </a:r>
            <a:r>
              <a:rPr lang="en-US" sz="2400" dirty="0">
                <a:latin typeface="Times New Roman" panose="02020603050405020304" pitchFamily="18" charset="0"/>
                <a:cs typeface="Times New Roman" panose="02020603050405020304" pitchFamily="18" charset="0"/>
              </a:rPr>
              <a:t>yield is expected to </a:t>
            </a:r>
            <a:r>
              <a:rPr lang="en-US" sz="2400" dirty="0" smtClean="0">
                <a:latin typeface="Times New Roman" panose="02020603050405020304" pitchFamily="18" charset="0"/>
                <a:cs typeface="Times New Roman" panose="02020603050405020304" pitchFamily="18" charset="0"/>
              </a:rPr>
              <a:t>increase</a:t>
            </a:r>
          </a:p>
          <a:p>
            <a:pPr lvl="0" algn="ctr">
              <a:spcAft>
                <a:spcPts val="18"/>
              </a:spcAft>
            </a:pPr>
            <a:r>
              <a:rPr lang="en-US" sz="2400" dirty="0" smtClean="0">
                <a:latin typeface="Times New Roman" panose="02020603050405020304" pitchFamily="18" charset="0"/>
                <a:cs typeface="Times New Roman" panose="02020603050405020304" pitchFamily="18" charset="0"/>
              </a:rPr>
              <a:t>600,000 </a:t>
            </a:r>
            <a:r>
              <a:rPr lang="en-US" sz="2400" dirty="0">
                <a:latin typeface="Times New Roman" panose="02020603050405020304" pitchFamily="18" charset="0"/>
                <a:cs typeface="Times New Roman" panose="02020603050405020304" pitchFamily="18" charset="0"/>
              </a:rPr>
              <a:t>acre-feet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smtClean="0">
                <a:latin typeface="Times New Roman" panose="02020603050405020304" pitchFamily="18" charset="0"/>
                <a:cs typeface="Times New Roman" panose="02020603050405020304" pitchFamily="18" charset="0"/>
              </a:rPr>
              <a:t>690,000 </a:t>
            </a:r>
            <a:r>
              <a:rPr lang="en-US" sz="2400" dirty="0">
                <a:latin typeface="Times New Roman" panose="02020603050405020304" pitchFamily="18" charset="0"/>
                <a:cs typeface="Times New Roman" panose="02020603050405020304" pitchFamily="18" charset="0"/>
              </a:rPr>
              <a:t>acre-feet per </a:t>
            </a:r>
            <a:r>
              <a:rPr lang="en-US" sz="2400" dirty="0" smtClean="0">
                <a:latin typeface="Times New Roman" panose="02020603050405020304" pitchFamily="18" charset="0"/>
                <a:cs typeface="Times New Roman" panose="02020603050405020304" pitchFamily="18" charset="0"/>
              </a:rPr>
              <a:t>year</a:t>
            </a:r>
            <a:endParaRPr lang="en-US" sz="2400" dirty="0">
              <a:latin typeface="Times New Roman" panose="02020603050405020304" pitchFamily="18" charset="0"/>
              <a:cs typeface="Times New Roman" panose="02020603050405020304" pitchFamily="18" charset="0"/>
            </a:endParaRPr>
          </a:p>
        </p:txBody>
      </p:sp>
      <p:sp>
        <p:nvSpPr>
          <p:cNvPr id="6" name="Rectangle 5"/>
          <p:cNvSpPr/>
          <p:nvPr/>
        </p:nvSpPr>
        <p:spPr>
          <a:xfrm>
            <a:off x="76200" y="6320373"/>
            <a:ext cx="867482" cy="369332"/>
          </a:xfrm>
          <a:prstGeom prst="rect">
            <a:avLst/>
          </a:prstGeom>
        </p:spPr>
        <p:txBody>
          <a:bodyPr wrap="none">
            <a:spAutoFit/>
          </a:bodyPr>
          <a:lstStyle/>
          <a:p>
            <a:r>
              <a:rPr lang="en-US" dirty="0">
                <a:solidFill>
                  <a:prstClr val="black"/>
                </a:solidFill>
                <a:latin typeface="Times New Roman" panose="02020603050405020304" pitchFamily="18" charset="0"/>
                <a:cs typeface="Times New Roman" panose="02020603050405020304" pitchFamily="18" charset="0"/>
              </a:rPr>
              <a:t>Team </a:t>
            </a:r>
            <a:r>
              <a:rPr lang="en-US" dirty="0" smtClean="0">
                <a:solidFill>
                  <a:prstClr val="black"/>
                </a:solidFill>
                <a:latin typeface="Times New Roman" panose="02020603050405020304" pitchFamily="18" charset="0"/>
                <a:cs typeface="Times New Roman" panose="02020603050405020304" pitchFamily="18" charset="0"/>
              </a:rPr>
              <a:t>5</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70568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685" y="76200"/>
            <a:ext cx="8229600" cy="609600"/>
          </a:xfrm>
        </p:spPr>
        <p:txBody>
          <a:bodyPr>
            <a:normAutofit/>
          </a:bodyPr>
          <a:lstStyle/>
          <a:p>
            <a:pPr algn="ctr"/>
            <a:r>
              <a:rPr lang="en-US" dirty="0">
                <a:latin typeface="Georgia" panose="02040502050405020303" pitchFamily="18" charset="0"/>
              </a:rPr>
              <a:t>TWDB Funded </a:t>
            </a:r>
            <a:r>
              <a:rPr lang="en-US" dirty="0" smtClean="0">
                <a:latin typeface="Georgia" panose="02040502050405020303" pitchFamily="18" charset="0"/>
              </a:rPr>
              <a:t>projects</a:t>
            </a:r>
            <a:endParaRPr lang="en-US"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27</a:t>
            </a:fld>
            <a:endParaRPr lang="en-US">
              <a:solidFill>
                <a:prstClr val="black">
                  <a:tint val="75000"/>
                </a:prstClr>
              </a:solidFill>
            </a:endParaRPr>
          </a:p>
        </p:txBody>
      </p:sp>
      <p:sp>
        <p:nvSpPr>
          <p:cNvPr id="13" name="TextBox 12"/>
          <p:cNvSpPr txBox="1"/>
          <p:nvPr/>
        </p:nvSpPr>
        <p:spPr>
          <a:xfrm>
            <a:off x="4800600" y="1828800"/>
            <a:ext cx="2857500" cy="369332"/>
          </a:xfrm>
          <a:prstGeom prst="rect">
            <a:avLst/>
          </a:prstGeom>
          <a:noFill/>
        </p:spPr>
        <p:txBody>
          <a:bodyPr wrap="square" rtlCol="0">
            <a:spAutoFit/>
          </a:bodyPr>
          <a:lstStyle/>
          <a:p>
            <a:endParaRPr lang="en-US" dirty="0">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9885" y="1295400"/>
            <a:ext cx="4038600" cy="4038600"/>
          </a:xfrm>
          <a:prstGeom prst="rect">
            <a:avLst/>
          </a:prstGeom>
          <a:ln>
            <a:solidFill>
              <a:schemeClr val="tx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524000"/>
            <a:ext cx="3733800" cy="3733800"/>
          </a:xfrm>
          <a:prstGeom prst="rect">
            <a:avLst/>
          </a:prstGeom>
          <a:ln>
            <a:solidFill>
              <a:schemeClr val="tx1"/>
            </a:solidFill>
          </a:ln>
        </p:spPr>
      </p:pic>
      <p:sp>
        <p:nvSpPr>
          <p:cNvPr id="15" name="TextBox 14"/>
          <p:cNvSpPr txBox="1"/>
          <p:nvPr/>
        </p:nvSpPr>
        <p:spPr>
          <a:xfrm>
            <a:off x="-228600" y="5332521"/>
            <a:ext cx="5334000" cy="1107996"/>
          </a:xfrm>
          <a:prstGeom prst="rect">
            <a:avLst/>
          </a:prstGeom>
          <a:noFill/>
        </p:spPr>
        <p:txBody>
          <a:bodyPr wrap="square" rtlCol="0">
            <a:spAutoFit/>
          </a:bodyPr>
          <a:lstStyle/>
          <a:p>
            <a:pPr algn="ctr"/>
            <a:r>
              <a:rPr lang="en-US" sz="1600" dirty="0">
                <a:solidFill>
                  <a:srgbClr val="000000"/>
                </a:solidFill>
                <a:latin typeface="Times New Roman" panose="02020603050405020304" pitchFamily="18" charset="0"/>
                <a:cs typeface="Times New Roman" panose="02020603050405020304" pitchFamily="18" charset="0"/>
              </a:rPr>
              <a:t>Hidalgo County Irrigation District #1</a:t>
            </a:r>
            <a:endParaRPr lang="en-US" sz="1600" dirty="0">
              <a:solidFill>
                <a:prstClr val="black"/>
              </a:solidFill>
              <a:latin typeface="Times New Roman" panose="02020603050405020304" pitchFamily="18" charset="0"/>
              <a:cs typeface="Times New Roman" panose="02020603050405020304" pitchFamily="18" charset="0"/>
            </a:endParaRPr>
          </a:p>
          <a:p>
            <a:pPr algn="ctr"/>
            <a:r>
              <a:rPr lang="en-US" sz="1600" dirty="0" smtClean="0">
                <a:solidFill>
                  <a:prstClr val="black"/>
                </a:solidFill>
                <a:latin typeface="Times New Roman" panose="02020603050405020304" pitchFamily="18" charset="0"/>
                <a:cs typeface="Times New Roman" panose="02020603050405020304" pitchFamily="18" charset="0"/>
              </a:rPr>
              <a:t>SWIFT - $7,100,000</a:t>
            </a:r>
          </a:p>
          <a:p>
            <a:pPr algn="ctr"/>
            <a:r>
              <a:rPr lang="en-US" sz="1600" dirty="0" smtClean="0">
                <a:solidFill>
                  <a:srgbClr val="000000"/>
                </a:solidFill>
                <a:latin typeface="Times New Roman" panose="02020603050405020304" pitchFamily="18" charset="0"/>
                <a:cs typeface="Times New Roman" panose="02020603050405020304" pitchFamily="18" charset="0"/>
              </a:rPr>
              <a:t>Ag </a:t>
            </a:r>
            <a:r>
              <a:rPr lang="en-US" sz="1600" dirty="0">
                <a:solidFill>
                  <a:srgbClr val="000000"/>
                </a:solidFill>
                <a:latin typeface="Times New Roman" panose="02020603050405020304" pitchFamily="18" charset="0"/>
                <a:cs typeface="Times New Roman" panose="02020603050405020304" pitchFamily="18" charset="0"/>
              </a:rPr>
              <a:t>Irrigation </a:t>
            </a:r>
            <a:r>
              <a:rPr lang="en-US" sz="1600" dirty="0" smtClean="0">
                <a:solidFill>
                  <a:srgbClr val="000000"/>
                </a:solidFill>
                <a:latin typeface="Times New Roman" panose="02020603050405020304" pitchFamily="18" charset="0"/>
                <a:cs typeface="Times New Roman" panose="02020603050405020304" pitchFamily="18" charset="0"/>
              </a:rPr>
              <a:t>Conveyance </a:t>
            </a:r>
            <a:r>
              <a:rPr lang="en-US" sz="1600" dirty="0">
                <a:solidFill>
                  <a:srgbClr val="000000"/>
                </a:solidFill>
                <a:latin typeface="Times New Roman" panose="02020603050405020304" pitchFamily="18" charset="0"/>
                <a:cs typeface="Times New Roman" panose="02020603050405020304" pitchFamily="18" charset="0"/>
              </a:rPr>
              <a:t>System Improvements</a:t>
            </a:r>
            <a:endParaRPr lang="en-US" sz="1600" dirty="0">
              <a:solidFill>
                <a:prstClr val="black"/>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
        <p:nvSpPr>
          <p:cNvPr id="17" name="TextBox 16"/>
          <p:cNvSpPr txBox="1"/>
          <p:nvPr/>
        </p:nvSpPr>
        <p:spPr>
          <a:xfrm>
            <a:off x="4627485" y="5410200"/>
            <a:ext cx="4343400" cy="861774"/>
          </a:xfrm>
          <a:prstGeom prst="rect">
            <a:avLst/>
          </a:prstGeom>
          <a:noFill/>
        </p:spPr>
        <p:txBody>
          <a:bodyPr wrap="square" rtlCol="0">
            <a:spAutoFit/>
          </a:bodyPr>
          <a:lstStyle/>
          <a:p>
            <a:pPr algn="ctr"/>
            <a:r>
              <a:rPr lang="en-US" sz="1600" dirty="0" smtClean="0">
                <a:solidFill>
                  <a:srgbClr val="000000"/>
                </a:solidFill>
                <a:latin typeface="Times New Roman" panose="02020603050405020304" pitchFamily="18" charset="0"/>
                <a:cs typeface="Times New Roman" panose="02020603050405020304" pitchFamily="18" charset="0"/>
              </a:rPr>
              <a:t>United Irrigation </a:t>
            </a:r>
            <a:r>
              <a:rPr lang="en-US" sz="1600" dirty="0">
                <a:solidFill>
                  <a:srgbClr val="000000"/>
                </a:solidFill>
                <a:latin typeface="Times New Roman" panose="02020603050405020304" pitchFamily="18" charset="0"/>
                <a:cs typeface="Times New Roman" panose="02020603050405020304" pitchFamily="18" charset="0"/>
              </a:rPr>
              <a:t>District </a:t>
            </a:r>
            <a:endParaRPr lang="en-US" sz="1600" dirty="0" smtClean="0">
              <a:solidFill>
                <a:srgbClr val="000000"/>
              </a:solidFill>
              <a:latin typeface="Times New Roman" panose="02020603050405020304" pitchFamily="18" charset="0"/>
              <a:cs typeface="Times New Roman" panose="02020603050405020304" pitchFamily="18" charset="0"/>
            </a:endParaRPr>
          </a:p>
          <a:p>
            <a:pPr algn="ctr"/>
            <a:r>
              <a:rPr lang="en-US" sz="1600" dirty="0" smtClean="0">
                <a:solidFill>
                  <a:prstClr val="black"/>
                </a:solidFill>
                <a:latin typeface="Times New Roman" panose="02020603050405020304" pitchFamily="18" charset="0"/>
                <a:cs typeface="Times New Roman" panose="02020603050405020304" pitchFamily="18" charset="0"/>
              </a:rPr>
              <a:t>SWIFT - $8,100,000</a:t>
            </a:r>
          </a:p>
          <a:p>
            <a:pPr algn="ctr"/>
            <a:r>
              <a:rPr lang="en-US" sz="1600" dirty="0">
                <a:solidFill>
                  <a:prstClr val="black"/>
                </a:solidFill>
                <a:latin typeface="Times New Roman" panose="02020603050405020304" pitchFamily="18" charset="0"/>
                <a:cs typeface="Times New Roman" panose="02020603050405020304" pitchFamily="18" charset="0"/>
              </a:rPr>
              <a:t>Off Channel Storage Facility</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6250" y="6400800"/>
            <a:ext cx="1676400" cy="369332"/>
          </a:xfrm>
          <a:prstGeom prst="rect">
            <a:avLst/>
          </a:prstGeom>
          <a:noFill/>
        </p:spPr>
        <p:txBody>
          <a:bodyPr wrap="square" rtlCol="0">
            <a:spAutoFit/>
          </a:bodyPr>
          <a:lstStyle/>
          <a:p>
            <a:r>
              <a:rPr lang="en-US" dirty="0" smtClean="0">
                <a:solidFill>
                  <a:prstClr val="black"/>
                </a:solidFill>
                <a:latin typeface="Times New Roman" panose="02020603050405020304" pitchFamily="18" charset="0"/>
                <a:cs typeface="Times New Roman" panose="02020603050405020304" pitchFamily="18" charset="0"/>
              </a:rPr>
              <a:t>Team 6</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70467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eorgia" panose="02040502050405020303" pitchFamily="18" charset="0"/>
              </a:rPr>
              <a:t>TEXASFLOOD.ORG</a:t>
            </a: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28</a:t>
            </a:fld>
            <a:endParaRPr lang="en-US">
              <a:solidFill>
                <a:prstClr val="black">
                  <a:tint val="75000"/>
                </a:prst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1778"/>
            <a:ext cx="9144000" cy="6103620"/>
          </a:xfrm>
          <a:prstGeom prst="rect">
            <a:avLst/>
          </a:prstGeom>
        </p:spPr>
      </p:pic>
      <p:pic>
        <p:nvPicPr>
          <p:cNvPr id="8" name="Picture 2" descr="Texas Flood: What to Do Before, During, and After Floo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990600"/>
            <a:ext cx="5905500" cy="2381250"/>
          </a:xfrm>
          <a:prstGeom prst="rect">
            <a:avLst/>
          </a:prstGeom>
          <a:noFill/>
          <a:effectLst>
            <a:glow rad="228600">
              <a:schemeClr val="bg1">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0237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29</a:t>
            </a:fld>
            <a:endParaRPr lang="en-US">
              <a:solidFill>
                <a:prstClr val="black">
                  <a:tint val="75000"/>
                </a:prstClr>
              </a:solidFill>
            </a:endParaRPr>
          </a:p>
        </p:txBody>
      </p:sp>
      <p:sp>
        <p:nvSpPr>
          <p:cNvPr id="7" name="Title 1"/>
          <p:cNvSpPr txBox="1">
            <a:spLocks/>
          </p:cNvSpPr>
          <p:nvPr/>
        </p:nvSpPr>
        <p:spPr>
          <a:xfrm>
            <a:off x="76200" y="914400"/>
            <a:ext cx="4343400" cy="1325563"/>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a:lstStyle>
          <a:p>
            <a:pPr algn="ctr"/>
            <a:r>
              <a:rPr lang="en-US" b="1" dirty="0" smtClean="0">
                <a:solidFill>
                  <a:srgbClr val="0070C0"/>
                </a:solidFill>
                <a:latin typeface="Georgia" panose="02040502050405020303" pitchFamily="18" charset="0"/>
              </a:rPr>
              <a:t>TWDB priorities </a:t>
            </a:r>
          </a:p>
          <a:p>
            <a:pPr algn="ctr"/>
            <a:r>
              <a:rPr lang="en-US" b="1" dirty="0" smtClean="0">
                <a:solidFill>
                  <a:srgbClr val="0070C0"/>
                </a:solidFill>
                <a:latin typeface="Georgia" panose="02040502050405020303" pitchFamily="18" charset="0"/>
              </a:rPr>
              <a:t>on flood:</a:t>
            </a:r>
            <a:endParaRPr lang="en-US" b="1" dirty="0">
              <a:solidFill>
                <a:srgbClr val="0070C0"/>
              </a:solidFill>
              <a:latin typeface="Georgia" panose="02040502050405020303" pitchFamily="18" charset="0"/>
            </a:endParaRPr>
          </a:p>
        </p:txBody>
      </p:sp>
      <p:sp>
        <p:nvSpPr>
          <p:cNvPr id="8" name="Content Placeholder 2"/>
          <p:cNvSpPr>
            <a:spLocks noGrp="1"/>
          </p:cNvSpPr>
          <p:nvPr>
            <p:ph idx="1"/>
          </p:nvPr>
        </p:nvSpPr>
        <p:spPr>
          <a:xfrm>
            <a:off x="152400" y="2133600"/>
            <a:ext cx="7886700" cy="4351338"/>
          </a:xfrm>
        </p:spPr>
        <p:txBody>
          <a:bodyPr>
            <a:normAutofit fontScale="92500" lnSpcReduction="20000"/>
          </a:bodyPr>
          <a:lstStyle/>
          <a:p>
            <a:r>
              <a:rPr lang="en-US" sz="3200" dirty="0">
                <a:solidFill>
                  <a:schemeClr val="tx1"/>
                </a:solidFill>
                <a:latin typeface="Times New Roman" panose="02020603050405020304" pitchFamily="18" charset="0"/>
                <a:cs typeface="Times New Roman" panose="02020603050405020304" pitchFamily="18" charset="0"/>
              </a:rPr>
              <a:t>More flood gages</a:t>
            </a:r>
          </a:p>
          <a:p>
            <a:r>
              <a:rPr lang="en-US" sz="3200" dirty="0">
                <a:solidFill>
                  <a:schemeClr val="tx1"/>
                </a:solidFill>
                <a:latin typeface="Times New Roman" panose="02020603050405020304" pitchFamily="18" charset="0"/>
                <a:cs typeface="Times New Roman" panose="02020603050405020304" pitchFamily="18" charset="0"/>
              </a:rPr>
              <a:t>More outreach</a:t>
            </a:r>
          </a:p>
          <a:p>
            <a:r>
              <a:rPr lang="en-US" sz="3200" dirty="0">
                <a:solidFill>
                  <a:schemeClr val="tx1"/>
                </a:solidFill>
                <a:latin typeface="Times New Roman" panose="02020603050405020304" pitchFamily="18" charset="0"/>
                <a:cs typeface="Times New Roman" panose="02020603050405020304" pitchFamily="18" charset="0"/>
              </a:rPr>
              <a:t>More flood grants</a:t>
            </a:r>
          </a:p>
          <a:p>
            <a:r>
              <a:rPr lang="en-US" sz="3200" dirty="0">
                <a:solidFill>
                  <a:schemeClr val="tx1"/>
                </a:solidFill>
                <a:latin typeface="Times New Roman" panose="02020603050405020304" pitchFamily="18" charset="0"/>
                <a:cs typeface="Times New Roman" panose="02020603050405020304" pitchFamily="18" charset="0"/>
              </a:rPr>
              <a:t>More flood modeling</a:t>
            </a:r>
          </a:p>
          <a:p>
            <a:r>
              <a:rPr lang="en-US" sz="3200" dirty="0">
                <a:solidFill>
                  <a:schemeClr val="tx1"/>
                </a:solidFill>
                <a:latin typeface="Times New Roman" panose="02020603050405020304" pitchFamily="18" charset="0"/>
                <a:cs typeface="Times New Roman" panose="02020603050405020304" pitchFamily="18" charset="0"/>
              </a:rPr>
              <a:t>More weather stations</a:t>
            </a:r>
          </a:p>
          <a:p>
            <a:r>
              <a:rPr lang="en-US" sz="3200" dirty="0">
                <a:solidFill>
                  <a:schemeClr val="tx1"/>
                </a:solidFill>
                <a:latin typeface="Times New Roman" panose="02020603050405020304" pitchFamily="18" charset="0"/>
                <a:cs typeface="Times New Roman" panose="02020603050405020304" pitchFamily="18" charset="0"/>
              </a:rPr>
              <a:t>More functionality to TexasFlood.org</a:t>
            </a:r>
          </a:p>
          <a:p>
            <a:r>
              <a:rPr lang="en-US" sz="3200" dirty="0">
                <a:solidFill>
                  <a:schemeClr val="tx1"/>
                </a:solidFill>
                <a:latin typeface="Times New Roman" panose="02020603050405020304" pitchFamily="18" charset="0"/>
                <a:cs typeface="Times New Roman" panose="02020603050405020304" pitchFamily="18" charset="0"/>
              </a:rPr>
              <a:t>More functionality to TexMesonet.org</a:t>
            </a:r>
          </a:p>
          <a:p>
            <a:r>
              <a:rPr lang="en-US" sz="3200" dirty="0">
                <a:solidFill>
                  <a:schemeClr val="tx1"/>
                </a:solidFill>
                <a:latin typeface="Times New Roman" panose="02020603050405020304" pitchFamily="18" charset="0"/>
                <a:cs typeface="Times New Roman" panose="02020603050405020304" pitchFamily="18" charset="0"/>
              </a:rPr>
              <a:t>Collect </a:t>
            </a:r>
            <a:r>
              <a:rPr lang="en-US" sz="3200" dirty="0" smtClean="0">
                <a:solidFill>
                  <a:schemeClr val="tx1"/>
                </a:solidFill>
                <a:latin typeface="Times New Roman" panose="02020603050405020304" pitchFamily="18" charset="0"/>
                <a:cs typeface="Times New Roman" panose="02020603050405020304" pitchFamily="18" charset="0"/>
              </a:rPr>
              <a:t>LIDAR </a:t>
            </a:r>
            <a:r>
              <a:rPr lang="en-US" sz="3200" dirty="0">
                <a:solidFill>
                  <a:schemeClr val="tx1"/>
                </a:solidFill>
                <a:latin typeface="Times New Roman" panose="02020603050405020304" pitchFamily="18" charset="0"/>
                <a:cs typeface="Times New Roman" panose="02020603050405020304" pitchFamily="18" charset="0"/>
              </a:rPr>
              <a:t>data for flood modeling</a:t>
            </a:r>
          </a:p>
          <a:p>
            <a:r>
              <a:rPr lang="en-US" sz="3200" dirty="0">
                <a:solidFill>
                  <a:schemeClr val="tx1"/>
                </a:solidFill>
                <a:latin typeface="Times New Roman" panose="02020603050405020304" pitchFamily="18" charset="0"/>
                <a:cs typeface="Times New Roman" panose="02020603050405020304" pitchFamily="18" charset="0"/>
              </a:rPr>
              <a:t>Install sonar gages for flood monitoring</a:t>
            </a:r>
          </a:p>
          <a:p>
            <a:endParaRPr lang="en-US" sz="3200" b="1" dirty="0"/>
          </a:p>
          <a:p>
            <a:endParaRPr lang="en-US" sz="3200" b="1" dirty="0"/>
          </a:p>
        </p:txBody>
      </p:sp>
      <p:pic>
        <p:nvPicPr>
          <p:cNvPr id="9" name="Picture 8"/>
          <p:cNvPicPr>
            <a:picLocks noChangeAspect="1"/>
          </p:cNvPicPr>
          <p:nvPr/>
        </p:nvPicPr>
        <p:blipFill>
          <a:blip r:embed="rId3"/>
          <a:stretch>
            <a:fillRect/>
          </a:stretch>
        </p:blipFill>
        <p:spPr>
          <a:xfrm>
            <a:off x="2133600" y="26114"/>
            <a:ext cx="5226086" cy="75220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898902"/>
            <a:ext cx="3429000" cy="3429000"/>
          </a:xfrm>
          <a:prstGeom prst="rect">
            <a:avLst/>
          </a:prstGeom>
          <a:ln>
            <a:solidFill>
              <a:schemeClr val="tx1"/>
            </a:solidFill>
          </a:ln>
        </p:spPr>
      </p:pic>
    </p:spTree>
    <p:extLst>
      <p:ext uri="{BB962C8B-B14F-4D97-AF65-F5344CB8AC3E}">
        <p14:creationId xmlns:p14="http://schemas.microsoft.com/office/powerpoint/2010/main" val="17036988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F953249-3C6A-40B3-9869-4277DB2158F0}" type="slidenum">
              <a:rPr lang="en-US" smtClean="0"/>
              <a:pPr/>
              <a:t>3</a:t>
            </a:fld>
            <a:endParaRPr lang="en-US"/>
          </a:p>
        </p:txBody>
      </p:sp>
      <p:sp>
        <p:nvSpPr>
          <p:cNvPr id="5" name="TextBox 4"/>
          <p:cNvSpPr txBox="1"/>
          <p:nvPr/>
        </p:nvSpPr>
        <p:spPr>
          <a:xfrm>
            <a:off x="76200" y="152400"/>
            <a:ext cx="8991600" cy="461665"/>
          </a:xfrm>
          <a:prstGeom prst="rect">
            <a:avLst/>
          </a:prstGeom>
          <a:noFill/>
        </p:spPr>
        <p:txBody>
          <a:bodyPr wrap="square" rtlCol="0">
            <a:spAutoFit/>
          </a:bodyPr>
          <a:lstStyle/>
          <a:p>
            <a:pPr algn="ctr"/>
            <a:r>
              <a:rPr lang="en-US" sz="2400" dirty="0" smtClean="0">
                <a:solidFill>
                  <a:schemeClr val="bg1"/>
                </a:solidFill>
                <a:latin typeface="Georgia" pitchFamily="18" charset="0"/>
              </a:rPr>
              <a:t>HISTORIC AND PROJECTED </a:t>
            </a:r>
            <a:r>
              <a:rPr lang="en-US" sz="2400" dirty="0">
                <a:solidFill>
                  <a:schemeClr val="bg1"/>
                </a:solidFill>
                <a:latin typeface="Georgia" pitchFamily="18" charset="0"/>
              </a:rPr>
              <a:t>TEXAS POPULATION GROWTH</a:t>
            </a:r>
          </a:p>
        </p:txBody>
      </p:sp>
      <p:sp>
        <p:nvSpPr>
          <p:cNvPr id="10" name="TextBox 9"/>
          <p:cNvSpPr txBox="1"/>
          <p:nvPr/>
        </p:nvSpPr>
        <p:spPr>
          <a:xfrm rot="16200000">
            <a:off x="-1325160" y="3168134"/>
            <a:ext cx="3352800" cy="369332"/>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Texas</a:t>
            </a:r>
            <a:r>
              <a:rPr lang="en-US" b="1" dirty="0">
                <a:latin typeface="Times New Roman" panose="02020603050405020304" pitchFamily="18" charset="0"/>
                <a:cs typeface="Times New Roman" panose="02020603050405020304" pitchFamily="18" charset="0"/>
              </a:rPr>
              <a:t> </a:t>
            </a:r>
            <a:r>
              <a:rPr lang="en-US" b="1" dirty="0">
                <a:solidFill>
                  <a:schemeClr val="bg1"/>
                </a:solidFill>
                <a:latin typeface="Times New Roman" panose="02020603050405020304" pitchFamily="18" charset="0"/>
                <a:cs typeface="Times New Roman" panose="02020603050405020304" pitchFamily="18" charset="0"/>
              </a:rPr>
              <a:t>Population (Millions)</a:t>
            </a:r>
          </a:p>
        </p:txBody>
      </p:sp>
      <p:sp>
        <p:nvSpPr>
          <p:cNvPr id="15" name="TextBox 14"/>
          <p:cNvSpPr txBox="1"/>
          <p:nvPr/>
        </p:nvSpPr>
        <p:spPr>
          <a:xfrm>
            <a:off x="4267200" y="5609710"/>
            <a:ext cx="914400" cy="369332"/>
          </a:xfrm>
          <a:prstGeom prst="rect">
            <a:avLst/>
          </a:prstGeom>
          <a:noFill/>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Decade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6428"/>
            <a:ext cx="9144000" cy="6041572"/>
          </a:xfrm>
          <a:prstGeom prst="rect">
            <a:avLst/>
          </a:prstGeom>
        </p:spPr>
      </p:pic>
    </p:spTree>
    <p:extLst>
      <p:ext uri="{BB962C8B-B14F-4D97-AF65-F5344CB8AC3E}">
        <p14:creationId xmlns:p14="http://schemas.microsoft.com/office/powerpoint/2010/main" val="410045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30</a:t>
            </a:fld>
            <a:endParaRPr lang="en-US">
              <a:solidFill>
                <a:prstClr val="black">
                  <a:tint val="75000"/>
                </a:prstClr>
              </a:solidFill>
            </a:endParaRPr>
          </a:p>
        </p:txBody>
      </p:sp>
      <p:sp>
        <p:nvSpPr>
          <p:cNvPr id="6" name="Title 1"/>
          <p:cNvSpPr>
            <a:spLocks noGrp="1"/>
          </p:cNvSpPr>
          <p:nvPr>
            <p:ph type="title"/>
          </p:nvPr>
        </p:nvSpPr>
        <p:spPr/>
        <p:txBody>
          <a:bodyPr/>
          <a:lstStyle/>
          <a:p>
            <a:pPr algn="ctr"/>
            <a:r>
              <a:rPr lang="en-US" dirty="0">
                <a:latin typeface="Georgia" panose="02040502050405020303" pitchFamily="18" charset="0"/>
              </a:rPr>
              <a:t>TEXASFLOOD.ORG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108" y="827868"/>
            <a:ext cx="7266326" cy="5943600"/>
          </a:xfrm>
          <a:prstGeom prst="rect">
            <a:avLst/>
          </a:prstGeom>
        </p:spPr>
      </p:pic>
    </p:spTree>
    <p:extLst>
      <p:ext uri="{BB962C8B-B14F-4D97-AF65-F5344CB8AC3E}">
        <p14:creationId xmlns:p14="http://schemas.microsoft.com/office/powerpoint/2010/main" val="34017884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31</a:t>
            </a:fld>
            <a:endParaRPr lang="en-US">
              <a:solidFill>
                <a:prstClr val="black">
                  <a:tint val="75000"/>
                </a:prstClr>
              </a:solidFill>
            </a:endParaRPr>
          </a:p>
        </p:txBody>
      </p:sp>
      <p:sp>
        <p:nvSpPr>
          <p:cNvPr id="6" name="Title 1"/>
          <p:cNvSpPr>
            <a:spLocks noGrp="1"/>
          </p:cNvSpPr>
          <p:nvPr>
            <p:ph type="title"/>
          </p:nvPr>
        </p:nvSpPr>
        <p:spPr/>
        <p:txBody>
          <a:bodyPr>
            <a:normAutofit fontScale="90000"/>
          </a:bodyPr>
          <a:lstStyle/>
          <a:p>
            <a:pPr algn="ctr"/>
            <a:r>
              <a:rPr lang="en-US" dirty="0" smtClean="0">
                <a:latin typeface="Georgia" panose="02040502050405020303" pitchFamily="18" charset="0"/>
              </a:rPr>
              <a:t>Subscribe TO RECEIVE TEXT OR EMAIL ALERTS</a:t>
            </a:r>
            <a:endParaRPr lang="en-US" dirty="0">
              <a:latin typeface="Georgia" panose="02040502050405020303"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5" y="1166247"/>
            <a:ext cx="3048000" cy="5663197"/>
          </a:xfrm>
          <a:prstGeom prst="rect">
            <a:avLst/>
          </a:prstGeom>
        </p:spPr>
      </p:pic>
      <p:sp>
        <p:nvSpPr>
          <p:cNvPr id="7" name="Rectangle 6"/>
          <p:cNvSpPr/>
          <p:nvPr/>
        </p:nvSpPr>
        <p:spPr>
          <a:xfrm>
            <a:off x="1591934" y="2275668"/>
            <a:ext cx="975619" cy="30480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8" name="Straight Arrow Connector 7"/>
          <p:cNvCxnSpPr/>
          <p:nvPr/>
        </p:nvCxnSpPr>
        <p:spPr>
          <a:xfrm flipH="1">
            <a:off x="1970868" y="1166247"/>
            <a:ext cx="848532" cy="1107340"/>
          </a:xfrm>
          <a:prstGeom prst="straightConnector1">
            <a:avLst/>
          </a:prstGeom>
          <a:ln w="6350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5084" y="1166247"/>
            <a:ext cx="2977511" cy="5663197"/>
          </a:xfrm>
          <a:prstGeom prst="rect">
            <a:avLst/>
          </a:prstGeom>
        </p:spPr>
      </p:pic>
      <p:sp>
        <p:nvSpPr>
          <p:cNvPr id="14" name="Rectangle 13"/>
          <p:cNvSpPr/>
          <p:nvPr/>
        </p:nvSpPr>
        <p:spPr>
          <a:xfrm>
            <a:off x="3561134" y="3788599"/>
            <a:ext cx="975619" cy="30480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Rectangle 14"/>
          <p:cNvSpPr/>
          <p:nvPr/>
        </p:nvSpPr>
        <p:spPr>
          <a:xfrm>
            <a:off x="3533239" y="4136516"/>
            <a:ext cx="1981199" cy="30480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TextBox 15"/>
          <p:cNvSpPr txBox="1"/>
          <p:nvPr/>
        </p:nvSpPr>
        <p:spPr>
          <a:xfrm>
            <a:off x="3620740" y="4163988"/>
            <a:ext cx="3531153" cy="246221"/>
          </a:xfrm>
          <a:prstGeom prst="rect">
            <a:avLst/>
          </a:prstGeom>
          <a:noFill/>
        </p:spPr>
        <p:txBody>
          <a:bodyPr wrap="square" rtlCol="0">
            <a:spAutoFit/>
          </a:bodyPr>
          <a:lstStyle/>
          <a:p>
            <a:r>
              <a:rPr lang="en-US" sz="1000" dirty="0" smtClean="0">
                <a:solidFill>
                  <a:prstClr val="black"/>
                </a:solidFill>
                <a:latin typeface="Times New Roman" panose="02020603050405020304" pitchFamily="18" charset="0"/>
                <a:cs typeface="Times New Roman" panose="02020603050405020304" pitchFamily="18" charset="0"/>
              </a:rPr>
              <a:t>Kathleen.Jackson@twdb.texas.gov</a:t>
            </a:r>
            <a:endParaRPr lang="en-US" sz="1000"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2596" y="1166247"/>
            <a:ext cx="2952872" cy="5663197"/>
          </a:xfrm>
          <a:prstGeom prst="rect">
            <a:avLst/>
          </a:prstGeom>
        </p:spPr>
      </p:pic>
      <p:cxnSp>
        <p:nvCxnSpPr>
          <p:cNvPr id="22" name="Straight Arrow Connector 21"/>
          <p:cNvCxnSpPr/>
          <p:nvPr/>
        </p:nvCxnSpPr>
        <p:spPr>
          <a:xfrm>
            <a:off x="2514600" y="3960740"/>
            <a:ext cx="990600" cy="0"/>
          </a:xfrm>
          <a:prstGeom prst="straightConnector1">
            <a:avLst/>
          </a:prstGeom>
          <a:ln w="635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190618" y="3960740"/>
            <a:ext cx="1362582" cy="0"/>
          </a:xfrm>
          <a:prstGeom prst="straightConnector1">
            <a:avLst/>
          </a:prstGeom>
          <a:ln w="635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05000" y="685800"/>
            <a:ext cx="4953000" cy="584775"/>
          </a:xfrm>
          <a:prstGeom prst="rect">
            <a:avLst/>
          </a:prstGeom>
          <a:noFill/>
        </p:spPr>
        <p:txBody>
          <a:bodyPr wrap="square" rtlCol="0">
            <a:spAutoFit/>
          </a:bodyPr>
          <a:lstStyle/>
          <a:p>
            <a:pPr algn="ctr"/>
            <a:r>
              <a:rPr lang="en-US" sz="3200" b="1" i="1" dirty="0" smtClean="0">
                <a:solidFill>
                  <a:srgbClr val="FF0000"/>
                </a:solidFill>
                <a:latin typeface="Georgia" panose="02040502050405020303" pitchFamily="18" charset="0"/>
              </a:rPr>
              <a:t>COMING SOON!</a:t>
            </a:r>
            <a:endParaRPr lang="en-US" sz="3200" b="1" i="1" dirty="0">
              <a:solidFill>
                <a:srgbClr val="FF0000"/>
              </a:solidFill>
              <a:latin typeface="Georgia" panose="02040502050405020303" pitchFamily="18" charset="0"/>
            </a:endParaRPr>
          </a:p>
        </p:txBody>
      </p:sp>
    </p:spTree>
    <p:extLst>
      <p:ext uri="{BB962C8B-B14F-4D97-AF65-F5344CB8AC3E}">
        <p14:creationId xmlns:p14="http://schemas.microsoft.com/office/powerpoint/2010/main" val="28747803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32</a:t>
            </a:fld>
            <a:endParaRPr lang="en-US">
              <a:solidFill>
                <a:prstClr val="black">
                  <a:tint val="75000"/>
                </a:prstClr>
              </a:solidFill>
            </a:endParaRPr>
          </a:p>
        </p:txBody>
      </p:sp>
      <p:sp>
        <p:nvSpPr>
          <p:cNvPr id="6" name="Title 1"/>
          <p:cNvSpPr>
            <a:spLocks noGrp="1"/>
          </p:cNvSpPr>
          <p:nvPr>
            <p:ph type="title"/>
          </p:nvPr>
        </p:nvSpPr>
        <p:spPr>
          <a:xfrm>
            <a:off x="395206" y="152400"/>
            <a:ext cx="8534400" cy="609600"/>
          </a:xfrm>
        </p:spPr>
        <p:txBody>
          <a:bodyPr>
            <a:normAutofit fontScale="90000"/>
          </a:bodyPr>
          <a:lstStyle/>
          <a:p>
            <a:pPr algn="ctr"/>
            <a:r>
              <a:rPr lang="en-US" dirty="0" smtClean="0">
                <a:latin typeface="Georgia" panose="02040502050405020303" pitchFamily="18" charset="0"/>
              </a:rPr>
              <a:t>COORDINATION WITH NATIONAL WEATHER SERVICE</a:t>
            </a:r>
            <a:endParaRPr lang="en-US" dirty="0">
              <a:latin typeface="Georgia" panose="02040502050405020303" pitchFamily="18" charset="0"/>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tretch>
            <a:fillRect/>
          </a:stretch>
        </p:blipFill>
        <p:spPr>
          <a:xfrm>
            <a:off x="609600" y="1627322"/>
            <a:ext cx="3682785" cy="3682785"/>
          </a:xfrm>
          <a:prstGeom prst="rect">
            <a:avLst/>
          </a:prstGeom>
          <a:ln>
            <a:solidFill>
              <a:schemeClr val="tx1"/>
            </a:solidFill>
          </a:ln>
        </p:spPr>
      </p:pic>
      <p:sp>
        <p:nvSpPr>
          <p:cNvPr id="5" name="TextBox 4"/>
          <p:cNvSpPr txBox="1"/>
          <p:nvPr/>
        </p:nvSpPr>
        <p:spPr>
          <a:xfrm>
            <a:off x="609600" y="5310107"/>
            <a:ext cx="3606585" cy="646331"/>
          </a:xfrm>
          <a:prstGeom prst="rect">
            <a:avLst/>
          </a:prstGeom>
          <a:noFill/>
        </p:spPr>
        <p:txBody>
          <a:bodyPr wrap="square" rtlCol="0">
            <a:spAutoFit/>
          </a:bodyPr>
          <a:lstStyle/>
          <a:p>
            <a:pPr algn="ctr"/>
            <a:r>
              <a:rPr lang="en-US" dirty="0" smtClean="0">
                <a:solidFill>
                  <a:prstClr val="black"/>
                </a:solidFill>
                <a:latin typeface="Times New Roman" panose="02020603050405020304" pitchFamily="18" charset="0"/>
                <a:cs typeface="Times New Roman" panose="02020603050405020304" pitchFamily="18" charset="0"/>
              </a:rPr>
              <a:t>National Weather Service</a:t>
            </a:r>
          </a:p>
          <a:p>
            <a:pPr algn="ctr"/>
            <a:r>
              <a:rPr lang="en-US" dirty="0" smtClean="0">
                <a:solidFill>
                  <a:prstClr val="black"/>
                </a:solidFill>
                <a:latin typeface="Times New Roman" panose="02020603050405020304" pitchFamily="18" charset="0"/>
                <a:cs typeface="Times New Roman" panose="02020603050405020304" pitchFamily="18" charset="0"/>
              </a:rPr>
              <a:t>West Gulf Coast Forecast Center</a:t>
            </a:r>
            <a:endParaRPr lang="en-US"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938978"/>
            <a:ext cx="4191000" cy="5882214"/>
          </a:xfrm>
          <a:prstGeom prst="rect">
            <a:avLst/>
          </a:prstGeom>
        </p:spPr>
      </p:pic>
      <p:cxnSp>
        <p:nvCxnSpPr>
          <p:cNvPr id="10" name="Straight Arrow Connector 9"/>
          <p:cNvCxnSpPr/>
          <p:nvPr/>
        </p:nvCxnSpPr>
        <p:spPr>
          <a:xfrm flipH="1">
            <a:off x="6486040" y="3200400"/>
            <a:ext cx="2505559" cy="0"/>
          </a:xfrm>
          <a:prstGeom prst="straightConnector1">
            <a:avLst/>
          </a:prstGeom>
          <a:ln w="635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5248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33</a:t>
            </a:fld>
            <a:endParaRPr lang="en-US">
              <a:solidFill>
                <a:prstClr val="black">
                  <a:tint val="75000"/>
                </a:prstClr>
              </a:solidFill>
            </a:endParaRPr>
          </a:p>
        </p:txBody>
      </p:sp>
      <p:sp>
        <p:nvSpPr>
          <p:cNvPr id="7" name="Title 1"/>
          <p:cNvSpPr txBox="1">
            <a:spLocks/>
          </p:cNvSpPr>
          <p:nvPr/>
        </p:nvSpPr>
        <p:spPr>
          <a:xfrm>
            <a:off x="76200" y="914400"/>
            <a:ext cx="6348332" cy="1325563"/>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a:lstStyle>
          <a:p>
            <a:pPr algn="l"/>
            <a:endParaRPr lang="en-US" b="1" dirty="0">
              <a:solidFill>
                <a:srgbClr val="0070C0"/>
              </a:solidFill>
              <a:latin typeface="Georgia" panose="02040502050405020303"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838200"/>
            <a:ext cx="7793919" cy="5943600"/>
          </a:xfrm>
          <a:prstGeom prst="rect">
            <a:avLst/>
          </a:prstGeom>
        </p:spPr>
      </p:pic>
      <p:sp>
        <p:nvSpPr>
          <p:cNvPr id="10" name="Title 1"/>
          <p:cNvSpPr>
            <a:spLocks noGrp="1"/>
          </p:cNvSpPr>
          <p:nvPr>
            <p:ph type="title"/>
          </p:nvPr>
        </p:nvSpPr>
        <p:spPr>
          <a:xfrm>
            <a:off x="395206" y="152400"/>
            <a:ext cx="8534400" cy="609600"/>
          </a:xfrm>
        </p:spPr>
        <p:txBody>
          <a:bodyPr>
            <a:normAutofit/>
          </a:bodyPr>
          <a:lstStyle/>
          <a:p>
            <a:pPr algn="ctr"/>
            <a:r>
              <a:rPr lang="en-US" dirty="0" smtClean="0">
                <a:latin typeface="Georgia" panose="02040502050405020303" pitchFamily="18" charset="0"/>
              </a:rPr>
              <a:t>EXISTING LiDAR COVERAGE</a:t>
            </a:r>
            <a:endParaRPr lang="en-US" dirty="0">
              <a:latin typeface="Georgia" panose="02040502050405020303" pitchFamily="18" charset="0"/>
            </a:endParaRPr>
          </a:p>
        </p:txBody>
      </p:sp>
    </p:spTree>
    <p:extLst>
      <p:ext uri="{BB962C8B-B14F-4D97-AF65-F5344CB8AC3E}">
        <p14:creationId xmlns:p14="http://schemas.microsoft.com/office/powerpoint/2010/main" val="1447234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34</a:t>
            </a:fld>
            <a:endParaRPr lang="en-US">
              <a:solidFill>
                <a:prstClr val="black">
                  <a:tint val="75000"/>
                </a:prstClr>
              </a:solidFill>
            </a:endParaRPr>
          </a:p>
        </p:txBody>
      </p:sp>
      <p:sp>
        <p:nvSpPr>
          <p:cNvPr id="7" name="Title 1"/>
          <p:cNvSpPr txBox="1">
            <a:spLocks/>
          </p:cNvSpPr>
          <p:nvPr/>
        </p:nvSpPr>
        <p:spPr>
          <a:xfrm>
            <a:off x="76200" y="914400"/>
            <a:ext cx="6348332" cy="1325563"/>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a:lstStyle>
          <a:p>
            <a:pPr algn="l"/>
            <a:endParaRPr lang="en-US" b="1" dirty="0">
              <a:solidFill>
                <a:srgbClr val="0070C0"/>
              </a:solidFill>
              <a:latin typeface="Georgia" panose="02040502050405020303" pitchFamily="18" charset="0"/>
            </a:endParaRPr>
          </a:p>
        </p:txBody>
      </p:sp>
      <p:sp>
        <p:nvSpPr>
          <p:cNvPr id="10" name="Title 1"/>
          <p:cNvSpPr>
            <a:spLocks noGrp="1"/>
          </p:cNvSpPr>
          <p:nvPr>
            <p:ph type="title"/>
          </p:nvPr>
        </p:nvSpPr>
        <p:spPr>
          <a:xfrm>
            <a:off x="395206" y="152400"/>
            <a:ext cx="8534400" cy="609600"/>
          </a:xfrm>
        </p:spPr>
        <p:txBody>
          <a:bodyPr>
            <a:normAutofit/>
          </a:bodyPr>
          <a:lstStyle/>
          <a:p>
            <a:pPr algn="ctr"/>
            <a:r>
              <a:rPr lang="en-US" dirty="0" smtClean="0">
                <a:latin typeface="Georgia" panose="02040502050405020303" pitchFamily="18" charset="0"/>
              </a:rPr>
              <a:t>PROJECTED LIDAR COVERAGE</a:t>
            </a:r>
            <a:endParaRPr lang="en-US" dirty="0">
              <a:latin typeface="Georgia" panose="02040502050405020303"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654" y="936356"/>
            <a:ext cx="7548425" cy="5715000"/>
          </a:xfrm>
          <a:prstGeom prst="rect">
            <a:avLst/>
          </a:prstGeom>
        </p:spPr>
      </p:pic>
    </p:spTree>
    <p:extLst>
      <p:ext uri="{BB962C8B-B14F-4D97-AF65-F5344CB8AC3E}">
        <p14:creationId xmlns:p14="http://schemas.microsoft.com/office/powerpoint/2010/main" val="42571949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35</a:t>
            </a:fld>
            <a:endParaRPr lang="en-US">
              <a:solidFill>
                <a:prstClr val="black">
                  <a:tint val="75000"/>
                </a:prstClr>
              </a:solidFill>
            </a:endParaRPr>
          </a:p>
        </p:txBody>
      </p:sp>
      <p:sp>
        <p:nvSpPr>
          <p:cNvPr id="6" name="Title 5"/>
          <p:cNvSpPr txBox="1">
            <a:spLocks noGrp="1"/>
          </p:cNvSpPr>
          <p:nvPr>
            <p:ph type="title"/>
          </p:nvPr>
        </p:nvSpPr>
        <p:spPr>
          <a:xfrm>
            <a:off x="257840" y="152400"/>
            <a:ext cx="8610600" cy="461665"/>
          </a:xfrm>
          <a:prstGeom prst="rect">
            <a:avLst/>
          </a:prstGeom>
          <a:noFill/>
        </p:spPr>
        <p:txBody>
          <a:bodyPr wrap="square" rtlCol="0">
            <a:spAutoFit/>
          </a:bodyPr>
          <a:lstStyle/>
          <a:p>
            <a:pPr algn="ctr"/>
            <a:r>
              <a:rPr lang="en-US" sz="2400" dirty="0">
                <a:solidFill>
                  <a:schemeClr val="bg1"/>
                </a:solidFill>
                <a:latin typeface="Georgia" panose="02040502050405020303" pitchFamily="18" charset="0"/>
              </a:rPr>
              <a:t>TWDB Regional Financial assistance workshops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46028"/>
            <a:ext cx="9144000" cy="3583172"/>
          </a:xfrm>
          <a:prstGeom prst="rect">
            <a:avLst/>
          </a:prstGeom>
        </p:spPr>
      </p:pic>
      <p:sp>
        <p:nvSpPr>
          <p:cNvPr id="7" name="Rectangle 6"/>
          <p:cNvSpPr/>
          <p:nvPr/>
        </p:nvSpPr>
        <p:spPr>
          <a:xfrm>
            <a:off x="104587" y="2362200"/>
            <a:ext cx="8897369" cy="259080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300633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52400"/>
            <a:ext cx="6629400" cy="523220"/>
          </a:xfrm>
          <a:prstGeom prst="rect">
            <a:avLst/>
          </a:prstGeom>
          <a:noFill/>
        </p:spPr>
        <p:txBody>
          <a:bodyPr wrap="square" rtlCol="0">
            <a:spAutoFit/>
          </a:bodyPr>
          <a:lstStyle/>
          <a:p>
            <a:pPr algn="ctr"/>
            <a:r>
              <a:rPr lang="en-US" sz="2800" dirty="0">
                <a:solidFill>
                  <a:prstClr val="white"/>
                </a:solidFill>
                <a:latin typeface="Georgia" panose="02040502050405020303" pitchFamily="18" charset="0"/>
              </a:rPr>
              <a:t>BUILDING A STRONGER TEXAS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7365" y="2530"/>
            <a:ext cx="826635" cy="8229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30"/>
            <a:ext cx="826635" cy="822960"/>
          </a:xfrm>
          <a:prstGeom prst="rect">
            <a:avLst/>
          </a:prstGeom>
        </p:spPr>
      </p:pic>
      <p:sp>
        <p:nvSpPr>
          <p:cNvPr id="9" name="TextBox 8"/>
          <p:cNvSpPr txBox="1"/>
          <p:nvPr/>
        </p:nvSpPr>
        <p:spPr>
          <a:xfrm>
            <a:off x="4634832" y="5181600"/>
            <a:ext cx="4095850" cy="646331"/>
          </a:xfrm>
          <a:prstGeom prst="rect">
            <a:avLst/>
          </a:prstGeom>
          <a:noFill/>
        </p:spPr>
        <p:txBody>
          <a:bodyPr wrap="square" rtlCol="0">
            <a:spAutoFit/>
          </a:bodyPr>
          <a:lstStyle/>
          <a:p>
            <a:pPr algn="ctr"/>
            <a:r>
              <a:rPr lang="en-US" dirty="0">
                <a:solidFill>
                  <a:prstClr val="black"/>
                </a:solidFill>
                <a:latin typeface="Times New Roman" panose="02020603050405020304" pitchFamily="18" charset="0"/>
                <a:cs typeface="Times New Roman" panose="02020603050405020304" pitchFamily="18" charset="0"/>
              </a:rPr>
              <a:t>City of Kirbyville</a:t>
            </a:r>
          </a:p>
          <a:p>
            <a:pPr algn="ctr"/>
            <a:r>
              <a:rPr lang="en-US" dirty="0">
                <a:solidFill>
                  <a:prstClr val="black"/>
                </a:solidFill>
                <a:latin typeface="Times New Roman" panose="02020603050405020304" pitchFamily="18" charset="0"/>
                <a:cs typeface="Times New Roman" panose="02020603050405020304" pitchFamily="18" charset="0"/>
              </a:rPr>
              <a:t>Jasper County</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1030" y="1231029"/>
            <a:ext cx="3710411" cy="3886200"/>
          </a:xfrm>
          <a:prstGeom prst="rect">
            <a:avLst/>
          </a:prstGeom>
          <a:ln>
            <a:solidFill>
              <a:schemeClr val="tx1"/>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421529"/>
            <a:ext cx="3505200" cy="3505200"/>
          </a:xfrm>
          <a:prstGeom prst="rect">
            <a:avLst/>
          </a:prstGeom>
          <a:ln>
            <a:solidFill>
              <a:schemeClr val="tx1"/>
            </a:solidFill>
          </a:ln>
        </p:spPr>
      </p:pic>
      <p:sp>
        <p:nvSpPr>
          <p:cNvPr id="13" name="TextBox 12"/>
          <p:cNvSpPr txBox="1"/>
          <p:nvPr/>
        </p:nvSpPr>
        <p:spPr>
          <a:xfrm>
            <a:off x="314275" y="5017922"/>
            <a:ext cx="4095850" cy="369332"/>
          </a:xfrm>
          <a:prstGeom prst="rect">
            <a:avLst/>
          </a:prstGeom>
          <a:noFill/>
        </p:spPr>
        <p:txBody>
          <a:bodyPr wrap="square" rtlCol="0">
            <a:spAutoFit/>
          </a:bodyPr>
          <a:lstStyle/>
          <a:p>
            <a:pPr algn="ctr"/>
            <a:r>
              <a:rPr lang="en-US" dirty="0">
                <a:solidFill>
                  <a:prstClr val="black"/>
                </a:solidFill>
                <a:latin typeface="Times New Roman" panose="02020603050405020304" pitchFamily="18" charset="0"/>
                <a:cs typeface="Times New Roman" panose="02020603050405020304" pitchFamily="18" charset="0"/>
              </a:rPr>
              <a:t>San Antonio Water System (SAWS)</a:t>
            </a:r>
          </a:p>
        </p:txBody>
      </p:sp>
    </p:spTree>
    <p:extLst>
      <p:ext uri="{BB962C8B-B14F-4D97-AF65-F5344CB8AC3E}">
        <p14:creationId xmlns:p14="http://schemas.microsoft.com/office/powerpoint/2010/main" val="419207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cap="none" dirty="0">
                <a:latin typeface="Georgia" pitchFamily="18" charset="0"/>
              </a:rPr>
              <a:t>HOW TO CONTACT ME</a:t>
            </a:r>
          </a:p>
        </p:txBody>
      </p:sp>
      <p:sp>
        <p:nvSpPr>
          <p:cNvPr id="6" name="Slide Number Placeholder 5"/>
          <p:cNvSpPr>
            <a:spLocks noGrp="1"/>
          </p:cNvSpPr>
          <p:nvPr>
            <p:ph type="sldNum" sz="quarter" idx="12"/>
          </p:nvPr>
        </p:nvSpPr>
        <p:spPr/>
        <p:txBody>
          <a:bodyPr/>
          <a:lstStyle/>
          <a:p>
            <a:fld id="{EF953249-3C6A-40B3-9869-4277DB2158F0}" type="slidenum">
              <a:rPr lang="en-US" smtClean="0"/>
              <a:pPr/>
              <a:t>37</a:t>
            </a:fld>
            <a:endParaRPr lang="en-US"/>
          </a:p>
        </p:txBody>
      </p:sp>
      <p:sp>
        <p:nvSpPr>
          <p:cNvPr id="10" name="TextBox 9"/>
          <p:cNvSpPr txBox="1"/>
          <p:nvPr/>
        </p:nvSpPr>
        <p:spPr>
          <a:xfrm>
            <a:off x="1524000" y="4724399"/>
            <a:ext cx="6324600" cy="2062103"/>
          </a:xfrm>
          <a:prstGeom prst="rect">
            <a:avLst/>
          </a:prstGeom>
          <a:noFill/>
        </p:spPr>
        <p:txBody>
          <a:bodyPr wrap="square" rtlCol="0">
            <a:spAutoFit/>
          </a:bodyPr>
          <a:lstStyle/>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Kathleen Jackson, P.E.</a:t>
            </a:r>
          </a:p>
          <a:p>
            <a:pPr algn="ct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twdb_kathleen</a:t>
            </a:r>
            <a:endParaRPr lang="en-US" b="1"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512.463.7847</a:t>
            </a:r>
          </a:p>
          <a:p>
            <a:pPr algn="ctr"/>
            <a:r>
              <a:rPr lang="en-US" dirty="0">
                <a:solidFill>
                  <a:srgbClr val="0070C0"/>
                </a:solidFill>
                <a:latin typeface="Times New Roman" panose="02020603050405020304" pitchFamily="18" charset="0"/>
                <a:cs typeface="Times New Roman" panose="02020603050405020304" pitchFamily="18" charset="0"/>
              </a:rPr>
              <a:t>Kathleen.Jackson@twdb.texas.gov</a:t>
            </a:r>
          </a:p>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r>
              <a:rPr lang="en-US" sz="1400" dirty="0">
                <a:latin typeface="Times New Roman" panose="02020603050405020304" pitchFamily="18" charset="0"/>
                <a:cs typeface="Times New Roman" panose="02020603050405020304" pitchFamily="18" charset="0"/>
              </a:rPr>
              <a:t>www.twdb.texas.gov</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28800" y="1220969"/>
            <a:ext cx="5483744" cy="3655829"/>
          </a:xfrm>
          <a:prstGeom prst="rect">
            <a:avLst/>
          </a:prstGeom>
          <a:ln>
            <a:solidFill>
              <a:schemeClr val="tx1"/>
            </a:solidFill>
          </a:ln>
        </p:spPr>
      </p:pic>
    </p:spTree>
    <p:extLst>
      <p:ext uri="{BB962C8B-B14F-4D97-AF65-F5344CB8AC3E}">
        <p14:creationId xmlns:p14="http://schemas.microsoft.com/office/powerpoint/2010/main" val="6673040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68613"/>
            <a:ext cx="8153400" cy="461665"/>
          </a:xfrm>
          <a:prstGeom prst="rect">
            <a:avLst/>
          </a:prstGeom>
          <a:noFill/>
        </p:spPr>
        <p:txBody>
          <a:bodyPr wrap="square" rtlCol="0">
            <a:spAutoFit/>
          </a:bodyPr>
          <a:lstStyle/>
          <a:p>
            <a:r>
              <a:rPr lang="en-US" sz="2400" dirty="0" smtClean="0">
                <a:solidFill>
                  <a:prstClr val="white"/>
                </a:solidFill>
                <a:latin typeface="Georgia" panose="02040502050405020303" pitchFamily="18" charset="0"/>
              </a:rPr>
              <a:t>HOW CAN WE RESPOND TO DROUGHT &amp; GROWTH? </a:t>
            </a:r>
            <a:endParaRPr lang="en-US" sz="2400" dirty="0">
              <a:solidFill>
                <a:prstClr val="white"/>
              </a:solidFill>
              <a:latin typeface="Georgia" panose="02040502050405020303" pitchFamily="18" charset="0"/>
            </a:endParaRPr>
          </a:p>
        </p:txBody>
      </p:sp>
      <p:sp>
        <p:nvSpPr>
          <p:cNvPr id="3" name="TextBox 2"/>
          <p:cNvSpPr txBox="1"/>
          <p:nvPr/>
        </p:nvSpPr>
        <p:spPr>
          <a:xfrm>
            <a:off x="952500" y="1371600"/>
            <a:ext cx="7315200" cy="4401205"/>
          </a:xfrm>
          <a:prstGeom prst="rect">
            <a:avLst/>
          </a:prstGeom>
          <a:noFill/>
        </p:spPr>
        <p:txBody>
          <a:bodyPr wrap="square" rtlCol="0">
            <a:spAutoFit/>
          </a:bodyPr>
          <a:lstStyle/>
          <a:p>
            <a:pPr marL="285750" indent="-285750">
              <a:buFont typeface="Arial" panose="020B0604020202020204" pitchFamily="34" charset="0"/>
              <a:buChar char="•"/>
            </a:pPr>
            <a:r>
              <a:rPr lang="en-US" sz="4000" b="1" dirty="0" smtClean="0">
                <a:solidFill>
                  <a:prstClr val="black"/>
                </a:solidFill>
                <a:latin typeface="Times New Roman" panose="02020603050405020304" pitchFamily="18" charset="0"/>
                <a:cs typeface="Times New Roman" panose="02020603050405020304" pitchFamily="18" charset="0"/>
              </a:rPr>
              <a:t>Conservation </a:t>
            </a:r>
          </a:p>
          <a:p>
            <a:pPr marL="285750" indent="-285750">
              <a:buFont typeface="Arial" panose="020B0604020202020204" pitchFamily="34" charset="0"/>
              <a:buChar char="•"/>
            </a:pPr>
            <a:r>
              <a:rPr lang="en-US" sz="4000" b="1" dirty="0" smtClean="0">
                <a:solidFill>
                  <a:prstClr val="black"/>
                </a:solidFill>
                <a:latin typeface="Times New Roman" panose="02020603050405020304" pitchFamily="18" charset="0"/>
                <a:cs typeface="Times New Roman" panose="02020603050405020304" pitchFamily="18" charset="0"/>
              </a:rPr>
              <a:t>Reuse</a:t>
            </a:r>
          </a:p>
          <a:p>
            <a:pPr marL="285750" indent="-285750">
              <a:buFont typeface="Arial" panose="020B0604020202020204" pitchFamily="34" charset="0"/>
              <a:buChar char="•"/>
            </a:pPr>
            <a:r>
              <a:rPr lang="en-US" sz="4000" b="1" dirty="0" smtClean="0">
                <a:solidFill>
                  <a:prstClr val="black"/>
                </a:solidFill>
                <a:latin typeface="Times New Roman" panose="02020603050405020304" pitchFamily="18" charset="0"/>
                <a:cs typeface="Times New Roman" panose="02020603050405020304" pitchFamily="18" charset="0"/>
              </a:rPr>
              <a:t>Brackish groundwater </a:t>
            </a:r>
            <a:r>
              <a:rPr lang="en-US" sz="4000" b="1" dirty="0" err="1" smtClean="0">
                <a:solidFill>
                  <a:prstClr val="black"/>
                </a:solidFill>
                <a:latin typeface="Times New Roman" panose="02020603050405020304" pitchFamily="18" charset="0"/>
                <a:cs typeface="Times New Roman" panose="02020603050405020304" pitchFamily="18" charset="0"/>
              </a:rPr>
              <a:t>desal</a:t>
            </a:r>
            <a:endParaRPr lang="en-US" sz="4000" b="1" dirty="0" smtClean="0">
              <a:solidFill>
                <a:prstClr val="black"/>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4000" b="1" dirty="0" smtClean="0">
                <a:solidFill>
                  <a:prstClr val="black"/>
                </a:solidFill>
                <a:latin typeface="Times New Roman" panose="02020603050405020304" pitchFamily="18" charset="0"/>
                <a:cs typeface="Times New Roman" panose="02020603050405020304" pitchFamily="18" charset="0"/>
              </a:rPr>
              <a:t>Seawater </a:t>
            </a:r>
            <a:r>
              <a:rPr lang="en-US" sz="4000" b="1" dirty="0" err="1" smtClean="0">
                <a:solidFill>
                  <a:prstClr val="black"/>
                </a:solidFill>
                <a:latin typeface="Times New Roman" panose="02020603050405020304" pitchFamily="18" charset="0"/>
                <a:cs typeface="Times New Roman" panose="02020603050405020304" pitchFamily="18" charset="0"/>
              </a:rPr>
              <a:t>desal</a:t>
            </a:r>
            <a:endParaRPr lang="en-US" sz="4000" b="1" dirty="0" smtClean="0">
              <a:solidFill>
                <a:prstClr val="black"/>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4000" b="1" dirty="0">
                <a:solidFill>
                  <a:prstClr val="black"/>
                </a:solidFill>
                <a:latin typeface="Times New Roman" panose="02020603050405020304" pitchFamily="18" charset="0"/>
                <a:cs typeface="Times New Roman" panose="02020603050405020304" pitchFamily="18" charset="0"/>
              </a:rPr>
              <a:t>Aquifer storage and </a:t>
            </a:r>
            <a:r>
              <a:rPr lang="en-US" sz="4000" b="1" dirty="0" smtClean="0">
                <a:solidFill>
                  <a:prstClr val="black"/>
                </a:solidFill>
                <a:latin typeface="Times New Roman" panose="02020603050405020304" pitchFamily="18" charset="0"/>
                <a:cs typeface="Times New Roman" panose="02020603050405020304" pitchFamily="18" charset="0"/>
              </a:rPr>
              <a:t>recovery</a:t>
            </a:r>
          </a:p>
          <a:p>
            <a:pPr marL="285750" indent="-285750">
              <a:buFont typeface="Arial" panose="020B0604020202020204" pitchFamily="34" charset="0"/>
              <a:buChar char="•"/>
            </a:pPr>
            <a:r>
              <a:rPr lang="en-US" sz="4000" b="1" dirty="0" smtClean="0">
                <a:solidFill>
                  <a:prstClr val="black"/>
                </a:solidFill>
                <a:latin typeface="Times New Roman" panose="02020603050405020304" pitchFamily="18" charset="0"/>
                <a:cs typeface="Times New Roman" panose="02020603050405020304" pitchFamily="18" charset="0"/>
              </a:rPr>
              <a:t>Aquifers</a:t>
            </a:r>
          </a:p>
          <a:p>
            <a:pPr marL="285750" indent="-285750">
              <a:buFont typeface="Arial" panose="020B0604020202020204" pitchFamily="34" charset="0"/>
              <a:buChar char="•"/>
            </a:pPr>
            <a:r>
              <a:rPr lang="en-US" sz="4000" b="1" dirty="0" smtClean="0">
                <a:solidFill>
                  <a:prstClr val="black"/>
                </a:solidFill>
                <a:latin typeface="Times New Roman" panose="02020603050405020304" pitchFamily="18" charset="0"/>
                <a:cs typeface="Times New Roman" panose="02020603050405020304" pitchFamily="18" charset="0"/>
              </a:rPr>
              <a:t>Reservoirs</a:t>
            </a:r>
            <a:endParaRPr lang="en-US" sz="4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487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28600" y="859536"/>
            <a:ext cx="8458200" cy="1295400"/>
          </a:xfrm>
          <a:prstGeom prst="rect">
            <a:avLst/>
          </a:prstGeom>
        </p:spPr>
        <p:txBody>
          <a:bodyPr/>
          <a:lstStyle/>
          <a:p>
            <a:pPr>
              <a:defRPr/>
            </a:pPr>
            <a:endParaRPr lang="en-US" sz="4400" i="1" dirty="0">
              <a:solidFill>
                <a:srgbClr val="0066CC"/>
              </a:solidFill>
              <a:latin typeface="Calibri" panose="020F0502020204030204" pitchFamily="34" charset="0"/>
            </a:endParaRPr>
          </a:p>
        </p:txBody>
      </p:sp>
      <p:sp>
        <p:nvSpPr>
          <p:cNvPr id="10" name="Title 1"/>
          <p:cNvSpPr txBox="1">
            <a:spLocks/>
          </p:cNvSpPr>
          <p:nvPr/>
        </p:nvSpPr>
        <p:spPr>
          <a:xfrm>
            <a:off x="17721" y="4054507"/>
            <a:ext cx="5105400" cy="1922579"/>
          </a:xfrm>
          <a:prstGeom prst="rect">
            <a:avLst/>
          </a:prstGeom>
        </p:spPr>
        <p:txBody>
          <a:bodyPr/>
          <a:lstStyle/>
          <a:p>
            <a:pPr>
              <a:lnSpc>
                <a:spcPct val="80000"/>
              </a:lnSpc>
            </a:pPr>
            <a:endParaRPr lang="en-US" sz="2200" dirty="0">
              <a:solidFill>
                <a:prstClr val="black"/>
              </a:solidFill>
            </a:endParaRPr>
          </a:p>
          <a:p>
            <a:pPr marL="342900" indent="-342900">
              <a:lnSpc>
                <a:spcPct val="80000"/>
              </a:lnSpc>
              <a:buFont typeface="Arial" panose="020B0604020202020204" pitchFamily="34" charset="0"/>
              <a:buChar char="•"/>
            </a:pPr>
            <a:r>
              <a:rPr lang="en-US" sz="2000" dirty="0" smtClean="0">
                <a:solidFill>
                  <a:prstClr val="black"/>
                </a:solidFill>
                <a:latin typeface="Georgia" panose="02040502050405020303" pitchFamily="18" charset="0"/>
                <a:cs typeface="Times New Roman" panose="02020603050405020304" pitchFamily="18" charset="0"/>
              </a:rPr>
              <a:t>Local </a:t>
            </a:r>
            <a:r>
              <a:rPr lang="en-US" sz="2000" dirty="0">
                <a:solidFill>
                  <a:prstClr val="black"/>
                </a:solidFill>
                <a:latin typeface="Georgia" panose="02040502050405020303" pitchFamily="18" charset="0"/>
                <a:cs typeface="Times New Roman" panose="02020603050405020304" pitchFamily="18" charset="0"/>
              </a:rPr>
              <a:t>Political Subdivision serves as </a:t>
            </a:r>
            <a:r>
              <a:rPr lang="en-US" sz="2000" dirty="0" smtClean="0">
                <a:solidFill>
                  <a:prstClr val="black"/>
                </a:solidFill>
                <a:latin typeface="Georgia" panose="02040502050405020303" pitchFamily="18" charset="0"/>
                <a:cs typeface="Times New Roman" panose="02020603050405020304" pitchFamily="18" charset="0"/>
              </a:rPr>
              <a:t>administrator </a:t>
            </a:r>
            <a:endParaRPr lang="en-US" sz="2000" dirty="0">
              <a:solidFill>
                <a:prstClr val="black"/>
              </a:solidFill>
              <a:latin typeface="Georgia" panose="02040502050405020303" pitchFamily="18" charset="0"/>
              <a:cs typeface="Times New Roman" panose="02020603050405020304" pitchFamily="18" charset="0"/>
            </a:endParaRPr>
          </a:p>
          <a:p>
            <a:pPr>
              <a:lnSpc>
                <a:spcPct val="80000"/>
              </a:lnSpc>
            </a:pPr>
            <a:endParaRPr lang="en-US" sz="2000" dirty="0">
              <a:solidFill>
                <a:prstClr val="black"/>
              </a:solidFill>
              <a:latin typeface="Georgia" panose="02040502050405020303" pitchFamily="18" charset="0"/>
              <a:cs typeface="Times New Roman" panose="02020603050405020304" pitchFamily="18" charset="0"/>
            </a:endParaRPr>
          </a:p>
          <a:p>
            <a:pPr marL="342900" indent="-342900">
              <a:lnSpc>
                <a:spcPct val="80000"/>
              </a:lnSpc>
              <a:buFont typeface="Arial" panose="020B0604020202020204" pitchFamily="34" charset="0"/>
              <a:buChar char="•"/>
            </a:pPr>
            <a:r>
              <a:rPr lang="en-US" sz="2000" dirty="0" smtClean="0">
                <a:solidFill>
                  <a:prstClr val="black"/>
                </a:solidFill>
                <a:latin typeface="Georgia" panose="02040502050405020303" pitchFamily="18" charset="0"/>
                <a:cs typeface="Times New Roman" panose="02020603050405020304" pitchFamily="18" charset="0"/>
              </a:rPr>
              <a:t>Public</a:t>
            </a:r>
            <a:r>
              <a:rPr lang="en-US" sz="2000" dirty="0">
                <a:solidFill>
                  <a:prstClr val="black"/>
                </a:solidFill>
                <a:latin typeface="Georgia" panose="02040502050405020303" pitchFamily="18" charset="0"/>
                <a:cs typeface="Times New Roman" panose="02020603050405020304" pitchFamily="18" charset="0"/>
              </a:rPr>
              <a:t>, </a:t>
            </a:r>
            <a:r>
              <a:rPr lang="en-US" sz="2000" dirty="0" smtClean="0">
                <a:solidFill>
                  <a:prstClr val="black"/>
                </a:solidFill>
                <a:latin typeface="Georgia" panose="02040502050405020303" pitchFamily="18" charset="0"/>
                <a:cs typeface="Times New Roman" panose="02020603050405020304" pitchFamily="18" charset="0"/>
              </a:rPr>
              <a:t>consensus-driven</a:t>
            </a:r>
          </a:p>
          <a:p>
            <a:pPr>
              <a:lnSpc>
                <a:spcPct val="80000"/>
              </a:lnSpc>
            </a:pPr>
            <a:endParaRPr lang="en-US" sz="2000" dirty="0" smtClean="0">
              <a:solidFill>
                <a:prstClr val="black"/>
              </a:solidFill>
              <a:latin typeface="Georgia" panose="02040502050405020303" pitchFamily="18" charset="0"/>
              <a:cs typeface="Times New Roman" panose="02020603050405020304" pitchFamily="18" charset="0"/>
            </a:endParaRPr>
          </a:p>
          <a:p>
            <a:pPr marL="342900" indent="-342900">
              <a:lnSpc>
                <a:spcPct val="80000"/>
              </a:lnSpc>
              <a:buFont typeface="Arial" panose="020B0604020202020204" pitchFamily="34" charset="0"/>
              <a:buChar char="•"/>
            </a:pPr>
            <a:r>
              <a:rPr lang="en-US" sz="2000" dirty="0">
                <a:solidFill>
                  <a:prstClr val="black"/>
                </a:solidFill>
                <a:latin typeface="Georgia" panose="02040502050405020303" pitchFamily="18" charset="0"/>
                <a:cs typeface="Times New Roman" panose="02020603050405020304" pitchFamily="18" charset="0"/>
              </a:rPr>
              <a:t>L</a:t>
            </a:r>
            <a:r>
              <a:rPr lang="en-US" sz="2000" dirty="0" smtClean="0">
                <a:solidFill>
                  <a:prstClr val="black"/>
                </a:solidFill>
                <a:latin typeface="Georgia" panose="02040502050405020303" pitchFamily="18" charset="0"/>
                <a:cs typeface="Times New Roman" panose="02020603050405020304" pitchFamily="18" charset="0"/>
              </a:rPr>
              <a:t>ocal/regional </a:t>
            </a:r>
            <a:r>
              <a:rPr lang="en-US" sz="2000" dirty="0">
                <a:solidFill>
                  <a:prstClr val="black"/>
                </a:solidFill>
                <a:latin typeface="Georgia" panose="02040502050405020303" pitchFamily="18" charset="0"/>
                <a:cs typeface="Times New Roman" panose="02020603050405020304" pitchFamily="18" charset="0"/>
              </a:rPr>
              <a:t>decision making process</a:t>
            </a:r>
          </a:p>
          <a:p>
            <a:pPr>
              <a:lnSpc>
                <a:spcPct val="80000"/>
              </a:lnSpc>
            </a:pPr>
            <a:endParaRPr lang="en-US" sz="2000" b="1" dirty="0">
              <a:solidFill>
                <a:prstClr val="black"/>
              </a:solidFill>
              <a:latin typeface="Times New Roman" panose="02020603050405020304" pitchFamily="18" charset="0"/>
              <a:cs typeface="Times New Roman" panose="02020603050405020304" pitchFamily="18" charset="0"/>
            </a:endParaRPr>
          </a:p>
          <a:p>
            <a:pPr>
              <a:defRPr/>
            </a:pPr>
            <a:endParaRPr lang="en-US" sz="2400" dirty="0">
              <a:solidFill>
                <a:prstClr val="black">
                  <a:lumMod val="85000"/>
                  <a:lumOff val="15000"/>
                </a:prstClr>
              </a:solidFill>
              <a:latin typeface="Calibri" panose="020F0502020204030204" pitchFamily="34" charset="0"/>
            </a:endParaRPr>
          </a:p>
          <a:p>
            <a:pPr>
              <a:defRPr/>
            </a:pPr>
            <a:endParaRPr lang="en-US" sz="2400" dirty="0">
              <a:solidFill>
                <a:srgbClr val="0070C0"/>
              </a:solidFill>
              <a:latin typeface="Calibri" panose="020F0502020204030204" pitchFamily="34" charset="0"/>
            </a:endParaRPr>
          </a:p>
        </p:txBody>
      </p:sp>
      <p:sp>
        <p:nvSpPr>
          <p:cNvPr id="2" name="TextBox 1"/>
          <p:cNvSpPr txBox="1"/>
          <p:nvPr/>
        </p:nvSpPr>
        <p:spPr>
          <a:xfrm>
            <a:off x="762000" y="152400"/>
            <a:ext cx="7696200" cy="523220"/>
          </a:xfrm>
          <a:prstGeom prst="rect">
            <a:avLst/>
          </a:prstGeom>
          <a:noFill/>
        </p:spPr>
        <p:txBody>
          <a:bodyPr wrap="square" rtlCol="0">
            <a:spAutoFit/>
          </a:bodyPr>
          <a:lstStyle/>
          <a:p>
            <a:pPr algn="ctr"/>
            <a:r>
              <a:rPr lang="en-US" sz="2800" dirty="0" smtClean="0">
                <a:solidFill>
                  <a:prstClr val="white"/>
                </a:solidFill>
                <a:latin typeface="Georgia" panose="02040502050405020303" pitchFamily="18" charset="0"/>
              </a:rPr>
              <a:t>REGIONAL </a:t>
            </a:r>
            <a:r>
              <a:rPr lang="en-US" sz="2800" dirty="0">
                <a:solidFill>
                  <a:prstClr val="white"/>
                </a:solidFill>
                <a:latin typeface="Georgia" panose="02040502050405020303" pitchFamily="18" charset="0"/>
              </a:rPr>
              <a:t>WATER </a:t>
            </a:r>
            <a:r>
              <a:rPr lang="en-US" sz="2800" dirty="0" smtClean="0">
                <a:solidFill>
                  <a:prstClr val="white"/>
                </a:solidFill>
                <a:latin typeface="Georgia" panose="02040502050405020303" pitchFamily="18" charset="0"/>
              </a:rPr>
              <a:t>PLANNING GROUPS</a:t>
            </a:r>
            <a:endParaRPr lang="en-US" sz="2800" dirty="0">
              <a:solidFill>
                <a:prstClr val="white"/>
              </a:solidFill>
            </a:endParaRPr>
          </a:p>
        </p:txBody>
      </p:sp>
      <p:sp>
        <p:nvSpPr>
          <p:cNvPr id="6" name="TextBox 5"/>
          <p:cNvSpPr txBox="1"/>
          <p:nvPr/>
        </p:nvSpPr>
        <p:spPr>
          <a:xfrm>
            <a:off x="5012255" y="3302105"/>
            <a:ext cx="3481387" cy="646331"/>
          </a:xfrm>
          <a:prstGeom prst="rect">
            <a:avLst/>
          </a:prstGeom>
          <a:noFill/>
        </p:spPr>
        <p:txBody>
          <a:bodyPr wrap="square" rtlCol="0">
            <a:spAutoFit/>
          </a:bodyPr>
          <a:lstStyle/>
          <a:p>
            <a:pPr algn="ctr"/>
            <a:r>
              <a:rPr lang="en-US" dirty="0" smtClean="0">
                <a:solidFill>
                  <a:prstClr val="black"/>
                </a:solidFill>
                <a:latin typeface="Times New Roman" panose="02020603050405020304" pitchFamily="18" charset="0"/>
                <a:cs typeface="Times New Roman" panose="02020603050405020304" pitchFamily="18" charset="0"/>
              </a:rPr>
              <a:t>Region J</a:t>
            </a:r>
            <a:endParaRPr lang="en-US" dirty="0">
              <a:solidFill>
                <a:prstClr val="black"/>
              </a:solidFill>
              <a:latin typeface="Times New Roman" panose="02020603050405020304" pitchFamily="18" charset="0"/>
              <a:cs typeface="Times New Roman" panose="02020603050405020304" pitchFamily="18" charset="0"/>
            </a:endParaRPr>
          </a:p>
          <a:p>
            <a:pPr algn="ctr"/>
            <a:endParaRPr lang="en-US" dirty="0" smtClean="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39670" y="3407802"/>
            <a:ext cx="3398044" cy="369332"/>
          </a:xfrm>
          <a:prstGeom prst="rect">
            <a:avLst/>
          </a:prstGeom>
          <a:noFill/>
        </p:spPr>
        <p:txBody>
          <a:bodyPr wrap="square" rtlCol="0">
            <a:spAutoFit/>
          </a:bodyPr>
          <a:lstStyle/>
          <a:p>
            <a:pPr algn="ctr"/>
            <a:r>
              <a:rPr lang="en-US" dirty="0">
                <a:solidFill>
                  <a:prstClr val="black"/>
                </a:solidFill>
                <a:latin typeface="Times New Roman" panose="02020603050405020304" pitchFamily="18" charset="0"/>
                <a:cs typeface="Times New Roman" panose="02020603050405020304" pitchFamily="18" charset="0"/>
              </a:rPr>
              <a:t>Region </a:t>
            </a:r>
            <a:r>
              <a:rPr lang="en-US" dirty="0" smtClean="0">
                <a:solidFill>
                  <a:prstClr val="black"/>
                </a:solidFill>
                <a:latin typeface="Times New Roman" panose="02020603050405020304" pitchFamily="18" charset="0"/>
                <a:cs typeface="Times New Roman" panose="02020603050405020304" pitchFamily="18" charset="0"/>
              </a:rPr>
              <a:t>K</a:t>
            </a:r>
          </a:p>
        </p:txBody>
      </p:sp>
      <p:sp>
        <p:nvSpPr>
          <p:cNvPr id="15" name="TextBox 14"/>
          <p:cNvSpPr txBox="1"/>
          <p:nvPr/>
        </p:nvSpPr>
        <p:spPr>
          <a:xfrm>
            <a:off x="5029200" y="6191611"/>
            <a:ext cx="3656603" cy="646331"/>
          </a:xfrm>
          <a:prstGeom prst="rect">
            <a:avLst/>
          </a:prstGeom>
          <a:noFill/>
        </p:spPr>
        <p:txBody>
          <a:bodyPr wrap="square" rtlCol="0">
            <a:spAutoFit/>
          </a:bodyPr>
          <a:lstStyle/>
          <a:p>
            <a:pPr algn="ctr"/>
            <a:r>
              <a:rPr lang="en-US" dirty="0">
                <a:solidFill>
                  <a:prstClr val="black"/>
                </a:solidFill>
                <a:latin typeface="Times New Roman" panose="02020603050405020304" pitchFamily="18" charset="0"/>
                <a:cs typeface="Times New Roman" panose="02020603050405020304" pitchFamily="18" charset="0"/>
              </a:rPr>
              <a:t>Region </a:t>
            </a:r>
            <a:r>
              <a:rPr lang="en-US" dirty="0" smtClean="0">
                <a:solidFill>
                  <a:prstClr val="black"/>
                </a:solidFill>
                <a:latin typeface="Times New Roman" panose="02020603050405020304" pitchFamily="18" charset="0"/>
                <a:cs typeface="Times New Roman" panose="02020603050405020304" pitchFamily="18" charset="0"/>
              </a:rPr>
              <a:t>P</a:t>
            </a:r>
            <a:endParaRPr lang="en-US" dirty="0">
              <a:solidFill>
                <a:prstClr val="black"/>
              </a:solidFill>
              <a:latin typeface="Times New Roman" panose="02020603050405020304" pitchFamily="18" charset="0"/>
              <a:cs typeface="Times New Roman" panose="02020603050405020304" pitchFamily="18" charset="0"/>
            </a:endParaRPr>
          </a:p>
          <a:p>
            <a:pPr algn="ctr"/>
            <a:endParaRPr lang="en-US" dirty="0">
              <a:solidFill>
                <a:prstClr val="black"/>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066801"/>
            <a:ext cx="3500880" cy="2303788"/>
          </a:xfrm>
          <a:prstGeom prst="rect">
            <a:avLst/>
          </a:prstGeom>
          <a:ln>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199" y="1121714"/>
            <a:ext cx="3656603" cy="2193962"/>
          </a:xfrm>
          <a:prstGeom prst="rect">
            <a:avLst/>
          </a:prstGeom>
          <a:ln>
            <a:solidFill>
              <a:schemeClr val="tx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3122" y="3829411"/>
            <a:ext cx="3435566" cy="2362200"/>
          </a:xfrm>
          <a:prstGeom prst="rect">
            <a:avLst/>
          </a:prstGeom>
          <a:ln>
            <a:solidFill>
              <a:schemeClr val="tx1"/>
            </a:solidFill>
          </a:ln>
        </p:spPr>
      </p:pic>
    </p:spTree>
    <p:extLst>
      <p:ext uri="{BB962C8B-B14F-4D97-AF65-F5344CB8AC3E}">
        <p14:creationId xmlns:p14="http://schemas.microsoft.com/office/powerpoint/2010/main" val="28791272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6</a:t>
            </a:fld>
            <a:endParaRPr lang="en-US">
              <a:solidFill>
                <a:prstClr val="black">
                  <a:tint val="75000"/>
                </a:prstClr>
              </a:solidFill>
            </a:endParaRPr>
          </a:p>
        </p:txBody>
      </p:sp>
      <p:sp>
        <p:nvSpPr>
          <p:cNvPr id="7" name="Title 1"/>
          <p:cNvSpPr txBox="1">
            <a:spLocks/>
          </p:cNvSpPr>
          <p:nvPr/>
        </p:nvSpPr>
        <p:spPr>
          <a:xfrm>
            <a:off x="76200" y="914400"/>
            <a:ext cx="6348332" cy="1325563"/>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a:lstStyle>
          <a:p>
            <a:pPr algn="l"/>
            <a:endParaRPr lang="en-US" b="1" dirty="0">
              <a:solidFill>
                <a:srgbClr val="0070C0"/>
              </a:solidFill>
              <a:latin typeface="Georgia" panose="02040502050405020303" pitchFamily="18" charset="0"/>
            </a:endParaRPr>
          </a:p>
        </p:txBody>
      </p:sp>
      <p:sp>
        <p:nvSpPr>
          <p:cNvPr id="10" name="Title 1"/>
          <p:cNvSpPr>
            <a:spLocks noGrp="1"/>
          </p:cNvSpPr>
          <p:nvPr>
            <p:ph type="title"/>
          </p:nvPr>
        </p:nvSpPr>
        <p:spPr>
          <a:xfrm>
            <a:off x="390338" y="76200"/>
            <a:ext cx="8534400" cy="609600"/>
          </a:xfrm>
        </p:spPr>
        <p:txBody>
          <a:bodyPr>
            <a:normAutofit fontScale="90000"/>
          </a:bodyPr>
          <a:lstStyle/>
          <a:p>
            <a:pPr algn="ctr"/>
            <a:r>
              <a:rPr lang="en-US" dirty="0">
                <a:latin typeface="Georgia" panose="02040502050405020303" pitchFamily="18" charset="0"/>
              </a:rPr>
              <a:t>Water Demand Projections</a:t>
            </a:r>
            <a:br>
              <a:rPr lang="en-US" dirty="0">
                <a:latin typeface="Georgia" panose="02040502050405020303" pitchFamily="18" charset="0"/>
              </a:rPr>
            </a:br>
            <a:r>
              <a:rPr lang="en-US" dirty="0">
                <a:latin typeface="Georgia" panose="02040502050405020303" pitchFamily="18" charset="0"/>
              </a:rPr>
              <a:t>2017 State Water Plan</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951" y="1349829"/>
            <a:ext cx="7119175" cy="465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20959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10600" cy="609600"/>
          </a:xfrm>
        </p:spPr>
        <p:txBody>
          <a:bodyPr>
            <a:normAutofit fontScale="90000"/>
          </a:bodyPr>
          <a:lstStyle/>
          <a:p>
            <a:pPr algn="ctr"/>
            <a:r>
              <a:rPr lang="en-US" dirty="0">
                <a:latin typeface="Georgia" panose="02040502050405020303" pitchFamily="18" charset="0"/>
              </a:rPr>
              <a:t>Irrigation Water Use and Demand Projections</a:t>
            </a:r>
          </a:p>
        </p:txBody>
      </p:sp>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7</a:t>
            </a:fld>
            <a:endParaRPr lang="en-US">
              <a:solidFill>
                <a:prstClr val="black">
                  <a:tint val="75000"/>
                </a:prstClr>
              </a:solidFill>
            </a:endParaRPr>
          </a:p>
        </p:txBody>
      </p:sp>
      <p:graphicFrame>
        <p:nvGraphicFramePr>
          <p:cNvPr id="5" name="Content Placeholder 6">
            <a:extLst>
              <a:ext uri="{FF2B5EF4-FFF2-40B4-BE49-F238E27FC236}">
                <a16:creationId xmlns="" xmlns:a16="http://schemas.microsoft.com/office/drawing/2014/main" id="{168299CC-E669-4A86-9C73-17B17F48DC59}"/>
              </a:ext>
            </a:extLst>
          </p:cNvPr>
          <p:cNvGraphicFramePr>
            <a:graphicFrameLocks noGrp="1"/>
          </p:cNvGraphicFramePr>
          <p:nvPr>
            <p:ph idx="1"/>
            <p:extLst>
              <p:ext uri="{D42A27DB-BD31-4B8C-83A1-F6EECF244321}">
                <p14:modId xmlns:p14="http://schemas.microsoft.com/office/powerpoint/2010/main" val="916654136"/>
              </p:ext>
            </p:extLst>
          </p:nvPr>
        </p:nvGraphicFramePr>
        <p:xfrm>
          <a:off x="457200" y="1330325"/>
          <a:ext cx="8229600" cy="4652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67634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8</a:t>
            </a:fld>
            <a:endParaRPr lang="en-US">
              <a:solidFill>
                <a:prstClr val="black">
                  <a:tint val="75000"/>
                </a:prstClr>
              </a:solidFill>
            </a:endParaRPr>
          </a:p>
        </p:txBody>
      </p:sp>
      <p:sp>
        <p:nvSpPr>
          <p:cNvPr id="7" name="Title 1"/>
          <p:cNvSpPr txBox="1">
            <a:spLocks/>
          </p:cNvSpPr>
          <p:nvPr/>
        </p:nvSpPr>
        <p:spPr>
          <a:xfrm>
            <a:off x="76200" y="914400"/>
            <a:ext cx="6348332" cy="1325563"/>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a:lstStyle>
          <a:p>
            <a:pPr algn="l"/>
            <a:endParaRPr lang="en-US" b="1" dirty="0">
              <a:solidFill>
                <a:srgbClr val="0070C0"/>
              </a:solidFill>
              <a:latin typeface="Georgia" panose="02040502050405020303" pitchFamily="18" charset="0"/>
            </a:endParaRPr>
          </a:p>
        </p:txBody>
      </p:sp>
      <p:sp>
        <p:nvSpPr>
          <p:cNvPr id="10" name="Title 1"/>
          <p:cNvSpPr>
            <a:spLocks noGrp="1"/>
          </p:cNvSpPr>
          <p:nvPr>
            <p:ph type="title"/>
          </p:nvPr>
        </p:nvSpPr>
        <p:spPr>
          <a:xfrm>
            <a:off x="-304800" y="76200"/>
            <a:ext cx="9677400" cy="609600"/>
          </a:xfrm>
        </p:spPr>
        <p:txBody>
          <a:bodyPr>
            <a:normAutofit fontScale="90000"/>
          </a:bodyPr>
          <a:lstStyle/>
          <a:p>
            <a:pPr algn="ctr"/>
            <a:r>
              <a:rPr lang="en-US" dirty="0">
                <a:latin typeface="Georgia" panose="02040502050405020303" pitchFamily="18" charset="0"/>
              </a:rPr>
              <a:t>Manufacturing Water Use </a:t>
            </a:r>
            <a:r>
              <a:rPr lang="en-US" dirty="0" smtClean="0">
                <a:latin typeface="Georgia" panose="02040502050405020303" pitchFamily="18" charset="0"/>
              </a:rPr>
              <a:t>&amp; Demand </a:t>
            </a:r>
            <a:r>
              <a:rPr lang="en-US" dirty="0">
                <a:latin typeface="Georgia" panose="02040502050405020303" pitchFamily="18" charset="0"/>
              </a:rPr>
              <a:t>Projections</a:t>
            </a:r>
          </a:p>
        </p:txBody>
      </p:sp>
      <p:graphicFrame>
        <p:nvGraphicFramePr>
          <p:cNvPr id="8" name="Content Placeholder 4"/>
          <p:cNvGraphicFramePr>
            <a:graphicFrameLocks noGrp="1"/>
          </p:cNvGraphicFramePr>
          <p:nvPr>
            <p:ph idx="1"/>
            <p:extLst>
              <p:ext uri="{D42A27DB-BD31-4B8C-83A1-F6EECF244321}">
                <p14:modId xmlns:p14="http://schemas.microsoft.com/office/powerpoint/2010/main" val="2115325098"/>
              </p:ext>
            </p:extLst>
          </p:nvPr>
        </p:nvGraphicFramePr>
        <p:xfrm>
          <a:off x="457200" y="1295400"/>
          <a:ext cx="8229600" cy="4652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80722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953249-3C6A-40B3-9869-4277DB2158F0}" type="slidenum">
              <a:rPr lang="en-US" smtClean="0">
                <a:solidFill>
                  <a:prstClr val="black">
                    <a:tint val="75000"/>
                  </a:prstClr>
                </a:solidFill>
              </a:rPr>
              <a:pPr/>
              <a:t>9</a:t>
            </a:fld>
            <a:endParaRPr lang="en-US">
              <a:solidFill>
                <a:prstClr val="black">
                  <a:tint val="75000"/>
                </a:prstClr>
              </a:solidFill>
            </a:endParaRPr>
          </a:p>
        </p:txBody>
      </p:sp>
      <p:sp>
        <p:nvSpPr>
          <p:cNvPr id="7" name="Title 1"/>
          <p:cNvSpPr txBox="1">
            <a:spLocks/>
          </p:cNvSpPr>
          <p:nvPr/>
        </p:nvSpPr>
        <p:spPr>
          <a:xfrm>
            <a:off x="76200" y="914400"/>
            <a:ext cx="6348332" cy="1325563"/>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800" kern="1200" cap="all" baseline="0">
                <a:solidFill>
                  <a:schemeClr val="bg1"/>
                </a:solidFill>
                <a:latin typeface="Helvetica57Condensed" pitchFamily="82" charset="0"/>
                <a:ea typeface="+mj-ea"/>
                <a:cs typeface="+mj-cs"/>
              </a:defRPr>
            </a:lvl1pPr>
          </a:lstStyle>
          <a:p>
            <a:pPr algn="l"/>
            <a:endParaRPr lang="en-US" b="1" dirty="0">
              <a:solidFill>
                <a:srgbClr val="0070C0"/>
              </a:solidFill>
              <a:latin typeface="Georgia" panose="02040502050405020303" pitchFamily="18"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373" y="1330325"/>
            <a:ext cx="6723254" cy="4652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457200" y="152400"/>
            <a:ext cx="8229600" cy="609600"/>
          </a:xfrm>
        </p:spPr>
        <p:txBody>
          <a:bodyPr/>
          <a:lstStyle/>
          <a:p>
            <a:pPr algn="ctr"/>
            <a:r>
              <a:rPr lang="en-US" dirty="0">
                <a:latin typeface="Georgia" panose="02040502050405020303" pitchFamily="18" charset="0"/>
              </a:rPr>
              <a:t>Manufacturing</a:t>
            </a:r>
          </a:p>
        </p:txBody>
      </p:sp>
    </p:spTree>
    <p:extLst>
      <p:ext uri="{BB962C8B-B14F-4D97-AF65-F5344CB8AC3E}">
        <p14:creationId xmlns:p14="http://schemas.microsoft.com/office/powerpoint/2010/main" val="419724084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5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6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7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9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1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2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3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0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4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5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6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7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8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9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30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31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Custom 1">
      <a:dk1>
        <a:sysClr val="windowText" lastClr="000000"/>
      </a:dk1>
      <a:lt1>
        <a:sysClr val="window" lastClr="FFFFFF"/>
      </a:lt1>
      <a:dk2>
        <a:srgbClr val="464646"/>
      </a:dk2>
      <a:lt2>
        <a:srgbClr val="DEF5FA"/>
      </a:lt2>
      <a:accent1>
        <a:srgbClr val="B4E3F5"/>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9355</TotalTime>
  <Words>1412</Words>
  <Application>Microsoft Office PowerPoint</Application>
  <PresentationFormat>On-screen Show (4:3)</PresentationFormat>
  <Paragraphs>303</Paragraphs>
  <Slides>37</Slides>
  <Notes>36</Notes>
  <HiddenSlides>0</HiddenSlides>
  <MMClips>0</MMClips>
  <ScaleCrop>false</ScaleCrop>
  <HeadingPairs>
    <vt:vector size="4" baseType="variant">
      <vt:variant>
        <vt:lpstr>Theme</vt:lpstr>
      </vt:variant>
      <vt:variant>
        <vt:i4>31</vt:i4>
      </vt:variant>
      <vt:variant>
        <vt:lpstr>Slide Titles</vt:lpstr>
      </vt:variant>
      <vt:variant>
        <vt:i4>37</vt:i4>
      </vt:variant>
    </vt:vector>
  </HeadingPairs>
  <TitlesOfParts>
    <vt:vector size="68" baseType="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15_Office Theme</vt:lpstr>
      <vt:lpstr>16_Office Theme</vt:lpstr>
      <vt:lpstr>17_Office Theme</vt:lpstr>
      <vt:lpstr>19_Office Theme</vt:lpstr>
      <vt:lpstr>14_Office Theme</vt:lpstr>
      <vt:lpstr>18_Office Theme</vt:lpstr>
      <vt:lpstr>21_Office Theme</vt:lpstr>
      <vt:lpstr>22_Office Theme</vt:lpstr>
      <vt:lpstr>23_Office Theme</vt:lpstr>
      <vt:lpstr>20_Office Theme</vt:lpstr>
      <vt:lpstr>24_Office Theme</vt:lpstr>
      <vt:lpstr>25_Office Theme</vt:lpstr>
      <vt:lpstr>26_Office Theme</vt:lpstr>
      <vt:lpstr>27_Office Theme</vt:lpstr>
      <vt:lpstr>28_Office Theme</vt:lpstr>
      <vt:lpstr>29_Office Theme</vt:lpstr>
      <vt:lpstr>30_Office Theme</vt:lpstr>
      <vt:lpstr>31_Office Theme</vt:lpstr>
      <vt:lpstr> WATER for TEXAS Water for the Future  </vt:lpstr>
      <vt:lpstr>PowerPoint Presentation</vt:lpstr>
      <vt:lpstr>PowerPoint Presentation</vt:lpstr>
      <vt:lpstr>PowerPoint Presentation</vt:lpstr>
      <vt:lpstr>PowerPoint Presentation</vt:lpstr>
      <vt:lpstr>Water Demand Projections 2017 State Water Plan</vt:lpstr>
      <vt:lpstr>Irrigation Water Use and Demand Projections</vt:lpstr>
      <vt:lpstr>Manufacturing Water Use &amp; Demand Projections</vt:lpstr>
      <vt:lpstr>Manufacturing</vt:lpstr>
      <vt:lpstr>Manufacturing</vt:lpstr>
      <vt:lpstr>Steam-Electric Power Water Use &amp;  Demand Projections</vt:lpstr>
      <vt:lpstr>Reuse in Water Use Estimates and  Demand Projections</vt:lpstr>
      <vt:lpstr>BRACKISH GROUNDWATER POTENTIAL INCREASE IN MINING DEMANDS </vt:lpstr>
      <vt:lpstr>strategies by type in 2070 </vt:lpstr>
      <vt:lpstr>ONLINE 2017 state water plan</vt:lpstr>
      <vt:lpstr>PowerPoint Presentation</vt:lpstr>
      <vt:lpstr>PowerPoint Presentation</vt:lpstr>
      <vt:lpstr>PowerPoint Presentation</vt:lpstr>
      <vt:lpstr>INFRASTRUCTURE REHAB &amp; REPLACEMENT </vt:lpstr>
      <vt:lpstr>PowerPoint Presentation</vt:lpstr>
      <vt:lpstr>twdb regional TEAMs</vt:lpstr>
      <vt:lpstr>TWDB Funded project</vt:lpstr>
      <vt:lpstr>TWDB Funded project</vt:lpstr>
      <vt:lpstr>TWDB Funded project</vt:lpstr>
      <vt:lpstr>PowerPoint Presentation</vt:lpstr>
      <vt:lpstr>LCRA Lane city Off-Channel reservoir</vt:lpstr>
      <vt:lpstr>TWDB Funded projects</vt:lpstr>
      <vt:lpstr>TEXASFLOOD.ORG</vt:lpstr>
      <vt:lpstr>PowerPoint Presentation</vt:lpstr>
      <vt:lpstr>TEXASFLOOD.ORG</vt:lpstr>
      <vt:lpstr>Subscribe TO RECEIVE TEXT OR EMAIL ALERTS</vt:lpstr>
      <vt:lpstr>COORDINATION WITH NATIONAL WEATHER SERVICE</vt:lpstr>
      <vt:lpstr>EXISTING LiDAR COVERAGE</vt:lpstr>
      <vt:lpstr>PROJECTED LIDAR COVERAGE</vt:lpstr>
      <vt:lpstr>TWDB Regional Financial assistance workshops</vt:lpstr>
      <vt:lpstr>PowerPoint Presentation</vt:lpstr>
      <vt:lpstr>HOW TO CONTACT ME</vt:lpstr>
    </vt:vector>
  </TitlesOfParts>
  <Company>Texas Water Development Board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for TEXAS Water for the Future</dc:title>
  <dc:creator>HDesk</dc:creator>
  <cp:lastModifiedBy>Jennifer White</cp:lastModifiedBy>
  <cp:revision>256</cp:revision>
  <cp:lastPrinted>2017-05-17T20:02:08Z</cp:lastPrinted>
  <dcterms:created xsi:type="dcterms:W3CDTF">2016-08-03T18:40:06Z</dcterms:created>
  <dcterms:modified xsi:type="dcterms:W3CDTF">2017-05-25T14:22:20Z</dcterms:modified>
</cp:coreProperties>
</file>