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9" r:id="rId2"/>
    <p:sldId id="257" r:id="rId3"/>
    <p:sldId id="302" r:id="rId4"/>
    <p:sldId id="303" r:id="rId5"/>
    <p:sldId id="308" r:id="rId6"/>
    <p:sldId id="306" r:id="rId7"/>
    <p:sldId id="304" r:id="rId8"/>
    <p:sldId id="256" r:id="rId9"/>
    <p:sldId id="260" r:id="rId10"/>
    <p:sldId id="258" r:id="rId11"/>
    <p:sldId id="272" r:id="rId12"/>
    <p:sldId id="261" r:id="rId13"/>
    <p:sldId id="273" r:id="rId14"/>
    <p:sldId id="262" r:id="rId15"/>
    <p:sldId id="274" r:id="rId16"/>
    <p:sldId id="263" r:id="rId17"/>
    <p:sldId id="264" r:id="rId18"/>
    <p:sldId id="275" r:id="rId19"/>
    <p:sldId id="278" r:id="rId20"/>
    <p:sldId id="279" r:id="rId21"/>
    <p:sldId id="281" r:id="rId22"/>
    <p:sldId id="267" r:id="rId23"/>
    <p:sldId id="284" r:id="rId24"/>
    <p:sldId id="305" r:id="rId25"/>
    <p:sldId id="285" r:id="rId26"/>
    <p:sldId id="280" r:id="rId27"/>
    <p:sldId id="286" r:id="rId28"/>
    <p:sldId id="289" r:id="rId29"/>
    <p:sldId id="290" r:id="rId30"/>
    <p:sldId id="288" r:id="rId31"/>
    <p:sldId id="291" r:id="rId32"/>
    <p:sldId id="292" r:id="rId33"/>
    <p:sldId id="293" r:id="rId34"/>
    <p:sldId id="268" r:id="rId35"/>
    <p:sldId id="309" r:id="rId36"/>
    <p:sldId id="294" r:id="rId37"/>
    <p:sldId id="307" r:id="rId38"/>
    <p:sldId id="27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A7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5987" autoAdjust="0"/>
    <p:restoredTop sz="94660"/>
  </p:normalViewPr>
  <p:slideViewPr>
    <p:cSldViewPr snapToGrid="0">
      <p:cViewPr varScale="1">
        <p:scale>
          <a:sx n="115" d="100"/>
          <a:sy n="115" d="100"/>
        </p:scale>
        <p:origin x="378" y="96"/>
      </p:cViewPr>
      <p:guideLst/>
    </p:cSldViewPr>
  </p:slideViewPr>
  <p:notesTextViewPr>
    <p:cViewPr>
      <p:scale>
        <a:sx n="1" d="1"/>
        <a:sy n="1" d="1"/>
      </p:scale>
      <p:origin x="0" y="0"/>
    </p:cViewPr>
  </p:notesTextViewPr>
  <p:notesViewPr>
    <p:cSldViewPr snapToGrid="0">
      <p:cViewPr varScale="1">
        <p:scale>
          <a:sx n="87" d="100"/>
          <a:sy n="87" d="100"/>
        </p:scale>
        <p:origin x="384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CED3D-F199-48D9-875B-014921832501}" type="datetimeFigureOut">
              <a:rPr lang="en-US" smtClean="0"/>
              <a:t>5/10/2018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5A527-9384-49CC-98A4-55129D4D0F62}" type="slidenum">
              <a:rPr lang="en-US" smtClean="0"/>
              <a:t>‹#›</a:t>
            </a:fld>
            <a:endParaRPr lang="en-US"/>
          </a:p>
        </p:txBody>
      </p:sp>
    </p:spTree>
    <p:extLst>
      <p:ext uri="{BB962C8B-B14F-4D97-AF65-F5344CB8AC3E}">
        <p14:creationId xmlns:p14="http://schemas.microsoft.com/office/powerpoint/2010/main" val="3099353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Title:</a:t>
            </a:r>
            <a:r>
              <a:rPr lang="en-US" dirty="0"/>
              <a:t>  Census Low Response Score (LRS) and the new ROAM application</a:t>
            </a:r>
          </a:p>
          <a:p>
            <a:r>
              <a:rPr lang="en-US" dirty="0"/>
              <a:t/>
            </a:r>
            <a:br>
              <a:rPr lang="en-US" dirty="0"/>
            </a:br>
            <a:endParaRPr lang="en-US" dirty="0"/>
          </a:p>
          <a:p>
            <a:r>
              <a:rPr lang="en-US" b="1" dirty="0"/>
              <a:t>Abstract:  </a:t>
            </a:r>
            <a:r>
              <a:rPr lang="en-US" dirty="0"/>
              <a:t>A demonstration of the Low Response Score (LRS) and the new Census ROAM </a:t>
            </a:r>
            <a:r>
              <a:rPr lang="en-US" dirty="0" smtClean="0"/>
              <a:t>application.</a:t>
            </a:r>
          </a:p>
          <a:p>
            <a:endParaRPr lang="en-US" dirty="0"/>
          </a:p>
          <a:p>
            <a:r>
              <a:rPr lang="en-US" dirty="0"/>
              <a:t>T</a:t>
            </a:r>
            <a:r>
              <a:rPr lang="en-US" dirty="0" smtClean="0"/>
              <a:t>he </a:t>
            </a:r>
            <a:r>
              <a:rPr lang="en-US" dirty="0"/>
              <a:t>LRS is similar to the Hard-to-Count scores of past censuses. This score identifies block groups and tracts whose characteristics predict low census mail return rates. </a:t>
            </a:r>
            <a:endParaRPr lang="en-US" dirty="0" smtClean="0"/>
          </a:p>
          <a:p>
            <a:endParaRPr lang="en-US" dirty="0"/>
          </a:p>
          <a:p>
            <a:r>
              <a:rPr lang="en-US" dirty="0" smtClean="0"/>
              <a:t>In </a:t>
            </a:r>
            <a:r>
              <a:rPr lang="en-US" dirty="0"/>
              <a:t>this training presentation, you will learn how to access and use the LRS,  the features of ROAM, and its data tables.  </a:t>
            </a:r>
          </a:p>
          <a:p>
            <a:r>
              <a:rPr lang="en-US" dirty="0"/>
              <a:t/>
            </a:r>
            <a:br>
              <a:rPr lang="en-US" dirty="0"/>
            </a:br>
            <a:endParaRPr lang="en-US" dirty="0"/>
          </a:p>
          <a:p>
            <a:r>
              <a:rPr lang="en-US" dirty="0"/>
              <a:t>In addition</a:t>
            </a:r>
            <a:r>
              <a:rPr lang="en-US" dirty="0" smtClean="0"/>
              <a:t>, if after this presentation you need assistance with the features of ROAM you may download the user </a:t>
            </a:r>
            <a:r>
              <a:rPr lang="en-US" dirty="0"/>
              <a:t>guide, </a:t>
            </a:r>
            <a:r>
              <a:rPr lang="en-US" smtClean="0">
                <a:hlinkClick r:id="rId3" invalidUrl="https:///"/>
              </a:rPr>
              <a:t>https://</a:t>
            </a:r>
            <a:r>
              <a:rPr lang="en-US" smtClean="0"/>
              <a:t>census.gov/roam</a:t>
            </a:r>
            <a:endParaRPr lang="en-US" dirty="0"/>
          </a:p>
          <a:p>
            <a:endParaRPr lang="en-US" dirty="0"/>
          </a:p>
        </p:txBody>
      </p:sp>
      <p:sp>
        <p:nvSpPr>
          <p:cNvPr id="4" name="Slide Number Placeholder 3"/>
          <p:cNvSpPr>
            <a:spLocks noGrp="1"/>
          </p:cNvSpPr>
          <p:nvPr>
            <p:ph type="sldNum" sz="quarter" idx="10"/>
          </p:nvPr>
        </p:nvSpPr>
        <p:spPr/>
        <p:txBody>
          <a:bodyPr/>
          <a:lstStyle/>
          <a:p>
            <a:fld id="{F5B075E1-4C3A-4521-9645-A85DB4DD0BE5}" type="slidenum">
              <a:rPr lang="en-US" smtClean="0"/>
              <a:t>1</a:t>
            </a:fld>
            <a:endParaRPr lang="en-US" dirty="0"/>
          </a:p>
        </p:txBody>
      </p:sp>
    </p:spTree>
    <p:extLst>
      <p:ext uri="{BB962C8B-B14F-4D97-AF65-F5344CB8AC3E}">
        <p14:creationId xmlns:p14="http://schemas.microsoft.com/office/powerpoint/2010/main" val="1163068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10</a:t>
            </a:fld>
            <a:endParaRPr lang="en-US"/>
          </a:p>
        </p:txBody>
      </p:sp>
    </p:spTree>
    <p:extLst>
      <p:ext uri="{BB962C8B-B14F-4D97-AF65-F5344CB8AC3E}">
        <p14:creationId xmlns:p14="http://schemas.microsoft.com/office/powerpoint/2010/main" val="774013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11</a:t>
            </a:fld>
            <a:endParaRPr lang="en-US"/>
          </a:p>
        </p:txBody>
      </p:sp>
    </p:spTree>
    <p:extLst>
      <p:ext uri="{BB962C8B-B14F-4D97-AF65-F5344CB8AC3E}">
        <p14:creationId xmlns:p14="http://schemas.microsoft.com/office/powerpoint/2010/main" val="3990745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20</a:t>
            </a:fld>
            <a:endParaRPr lang="en-US"/>
          </a:p>
        </p:txBody>
      </p:sp>
    </p:spTree>
    <p:extLst>
      <p:ext uri="{BB962C8B-B14F-4D97-AF65-F5344CB8AC3E}">
        <p14:creationId xmlns:p14="http://schemas.microsoft.com/office/powerpoint/2010/main" val="3457109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21</a:t>
            </a:fld>
            <a:endParaRPr lang="en-US"/>
          </a:p>
        </p:txBody>
      </p:sp>
    </p:spTree>
    <p:extLst>
      <p:ext uri="{BB962C8B-B14F-4D97-AF65-F5344CB8AC3E}">
        <p14:creationId xmlns:p14="http://schemas.microsoft.com/office/powerpoint/2010/main" val="574189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22</a:t>
            </a:fld>
            <a:endParaRPr lang="en-US"/>
          </a:p>
        </p:txBody>
      </p:sp>
    </p:spTree>
    <p:extLst>
      <p:ext uri="{BB962C8B-B14F-4D97-AF65-F5344CB8AC3E}">
        <p14:creationId xmlns:p14="http://schemas.microsoft.com/office/powerpoint/2010/main" val="738224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23</a:t>
            </a:fld>
            <a:endParaRPr lang="en-US"/>
          </a:p>
        </p:txBody>
      </p:sp>
    </p:spTree>
    <p:extLst>
      <p:ext uri="{BB962C8B-B14F-4D97-AF65-F5344CB8AC3E}">
        <p14:creationId xmlns:p14="http://schemas.microsoft.com/office/powerpoint/2010/main" val="1741369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24</a:t>
            </a:fld>
            <a:endParaRPr lang="en-US"/>
          </a:p>
        </p:txBody>
      </p:sp>
    </p:spTree>
    <p:extLst>
      <p:ext uri="{BB962C8B-B14F-4D97-AF65-F5344CB8AC3E}">
        <p14:creationId xmlns:p14="http://schemas.microsoft.com/office/powerpoint/2010/main" val="284682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25</a:t>
            </a:fld>
            <a:endParaRPr lang="en-US"/>
          </a:p>
        </p:txBody>
      </p:sp>
    </p:spTree>
    <p:extLst>
      <p:ext uri="{BB962C8B-B14F-4D97-AF65-F5344CB8AC3E}">
        <p14:creationId xmlns:p14="http://schemas.microsoft.com/office/powerpoint/2010/main" val="3266942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26</a:t>
            </a:fld>
            <a:endParaRPr lang="en-US"/>
          </a:p>
        </p:txBody>
      </p:sp>
    </p:spTree>
    <p:extLst>
      <p:ext uri="{BB962C8B-B14F-4D97-AF65-F5344CB8AC3E}">
        <p14:creationId xmlns:p14="http://schemas.microsoft.com/office/powerpoint/2010/main" val="1542201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27</a:t>
            </a:fld>
            <a:endParaRPr lang="en-US"/>
          </a:p>
        </p:txBody>
      </p:sp>
    </p:spTree>
    <p:extLst>
      <p:ext uri="{BB962C8B-B14F-4D97-AF65-F5344CB8AC3E}">
        <p14:creationId xmlns:p14="http://schemas.microsoft.com/office/powerpoint/2010/main" val="3988180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2</a:t>
            </a:fld>
            <a:endParaRPr lang="en-US"/>
          </a:p>
        </p:txBody>
      </p:sp>
    </p:spTree>
    <p:extLst>
      <p:ext uri="{BB962C8B-B14F-4D97-AF65-F5344CB8AC3E}">
        <p14:creationId xmlns:p14="http://schemas.microsoft.com/office/powerpoint/2010/main" val="1585675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28</a:t>
            </a:fld>
            <a:endParaRPr lang="en-US"/>
          </a:p>
        </p:txBody>
      </p:sp>
    </p:spTree>
    <p:extLst>
      <p:ext uri="{BB962C8B-B14F-4D97-AF65-F5344CB8AC3E}">
        <p14:creationId xmlns:p14="http://schemas.microsoft.com/office/powerpoint/2010/main" val="1779690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29</a:t>
            </a:fld>
            <a:endParaRPr lang="en-US"/>
          </a:p>
        </p:txBody>
      </p:sp>
    </p:spTree>
    <p:extLst>
      <p:ext uri="{BB962C8B-B14F-4D97-AF65-F5344CB8AC3E}">
        <p14:creationId xmlns:p14="http://schemas.microsoft.com/office/powerpoint/2010/main" val="1555546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30</a:t>
            </a:fld>
            <a:endParaRPr lang="en-US"/>
          </a:p>
        </p:txBody>
      </p:sp>
    </p:spTree>
    <p:extLst>
      <p:ext uri="{BB962C8B-B14F-4D97-AF65-F5344CB8AC3E}">
        <p14:creationId xmlns:p14="http://schemas.microsoft.com/office/powerpoint/2010/main" val="2687227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31</a:t>
            </a:fld>
            <a:endParaRPr lang="en-US"/>
          </a:p>
        </p:txBody>
      </p:sp>
    </p:spTree>
    <p:extLst>
      <p:ext uri="{BB962C8B-B14F-4D97-AF65-F5344CB8AC3E}">
        <p14:creationId xmlns:p14="http://schemas.microsoft.com/office/powerpoint/2010/main" val="3194296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32</a:t>
            </a:fld>
            <a:endParaRPr lang="en-US"/>
          </a:p>
        </p:txBody>
      </p:sp>
    </p:spTree>
    <p:extLst>
      <p:ext uri="{BB962C8B-B14F-4D97-AF65-F5344CB8AC3E}">
        <p14:creationId xmlns:p14="http://schemas.microsoft.com/office/powerpoint/2010/main" val="2415494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33</a:t>
            </a:fld>
            <a:endParaRPr lang="en-US"/>
          </a:p>
        </p:txBody>
      </p:sp>
    </p:spTree>
    <p:extLst>
      <p:ext uri="{BB962C8B-B14F-4D97-AF65-F5344CB8AC3E}">
        <p14:creationId xmlns:p14="http://schemas.microsoft.com/office/powerpoint/2010/main" val="801487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34</a:t>
            </a:fld>
            <a:endParaRPr lang="en-US"/>
          </a:p>
        </p:txBody>
      </p:sp>
    </p:spTree>
    <p:extLst>
      <p:ext uri="{BB962C8B-B14F-4D97-AF65-F5344CB8AC3E}">
        <p14:creationId xmlns:p14="http://schemas.microsoft.com/office/powerpoint/2010/main" val="2781549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35</a:t>
            </a:fld>
            <a:endParaRPr lang="en-US"/>
          </a:p>
        </p:txBody>
      </p:sp>
    </p:spTree>
    <p:extLst>
      <p:ext uri="{BB962C8B-B14F-4D97-AF65-F5344CB8AC3E}">
        <p14:creationId xmlns:p14="http://schemas.microsoft.com/office/powerpoint/2010/main" val="1639394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3</a:t>
            </a:fld>
            <a:endParaRPr lang="en-US"/>
          </a:p>
        </p:txBody>
      </p:sp>
    </p:spTree>
    <p:extLst>
      <p:ext uri="{BB962C8B-B14F-4D97-AF65-F5344CB8AC3E}">
        <p14:creationId xmlns:p14="http://schemas.microsoft.com/office/powerpoint/2010/main" val="13832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4</a:t>
            </a:fld>
            <a:endParaRPr lang="en-US"/>
          </a:p>
        </p:txBody>
      </p:sp>
    </p:spTree>
    <p:extLst>
      <p:ext uri="{BB962C8B-B14F-4D97-AF65-F5344CB8AC3E}">
        <p14:creationId xmlns:p14="http://schemas.microsoft.com/office/powerpoint/2010/main" val="3039011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5</a:t>
            </a:fld>
            <a:endParaRPr lang="en-US"/>
          </a:p>
        </p:txBody>
      </p:sp>
    </p:spTree>
    <p:extLst>
      <p:ext uri="{BB962C8B-B14F-4D97-AF65-F5344CB8AC3E}">
        <p14:creationId xmlns:p14="http://schemas.microsoft.com/office/powerpoint/2010/main" val="2469521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6</a:t>
            </a:fld>
            <a:endParaRPr lang="en-US"/>
          </a:p>
        </p:txBody>
      </p:sp>
    </p:spTree>
    <p:extLst>
      <p:ext uri="{BB962C8B-B14F-4D97-AF65-F5344CB8AC3E}">
        <p14:creationId xmlns:p14="http://schemas.microsoft.com/office/powerpoint/2010/main" val="498013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7</a:t>
            </a:fld>
            <a:endParaRPr lang="en-US"/>
          </a:p>
        </p:txBody>
      </p:sp>
    </p:spTree>
    <p:extLst>
      <p:ext uri="{BB962C8B-B14F-4D97-AF65-F5344CB8AC3E}">
        <p14:creationId xmlns:p14="http://schemas.microsoft.com/office/powerpoint/2010/main" val="1681871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5A527-9384-49CC-98A4-55129D4D0F62}" type="slidenum">
              <a:rPr lang="en-US" smtClean="0"/>
              <a:t>8</a:t>
            </a:fld>
            <a:endParaRPr lang="en-US"/>
          </a:p>
        </p:txBody>
      </p:sp>
    </p:spTree>
    <p:extLst>
      <p:ext uri="{BB962C8B-B14F-4D97-AF65-F5344CB8AC3E}">
        <p14:creationId xmlns:p14="http://schemas.microsoft.com/office/powerpoint/2010/main" val="84760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3270" y="4507552"/>
            <a:ext cx="5749879" cy="4266305"/>
          </a:xfrm>
        </p:spPr>
        <p:txBody>
          <a:bodyPr/>
          <a:lstStyle/>
          <a:p>
            <a:r>
              <a:rPr lang="en-US" dirty="0"/>
              <a:t>Though I intend to focus a lot and the geographic</a:t>
            </a:r>
            <a:r>
              <a:rPr lang="en-US" baseline="0" dirty="0"/>
              <a:t> programs and especially the Local Update of Census Addresses (LUCA)</a:t>
            </a:r>
            <a:r>
              <a:rPr lang="en-US" dirty="0"/>
              <a:t>, I am going to begin by providing some high level information regarding the Decennial Census, the design for the 2020 Census and the maintenance of the census address list and just a little</a:t>
            </a:r>
            <a:r>
              <a:rPr lang="en-US" baseline="0" dirty="0"/>
              <a:t> about local community engagement as we approach and conduct the 2020 Census.</a:t>
            </a:r>
            <a:r>
              <a:rPr lang="en-US" dirty="0"/>
              <a:t>  </a:t>
            </a:r>
          </a:p>
          <a:p>
            <a:endParaRPr lang="en-US" dirty="0"/>
          </a:p>
          <a:p>
            <a:r>
              <a:rPr lang="en-US" dirty="0"/>
              <a:t>For LUCA </a:t>
            </a:r>
            <a:r>
              <a:rPr lang="en-US" dirty="0" err="1"/>
              <a:t>specificially</a:t>
            </a:r>
            <a:r>
              <a:rPr lang="en-US" dirty="0"/>
              <a:t> I will cover the background, confidentiality and security, new aspects of 2020 LUCA, who can participate as well as numerous preparation topics including early tools, participation methods, product formats for the address list and maps, the next steps for participants and the 2020 LUCA schedule.</a:t>
            </a:r>
          </a:p>
          <a:p>
            <a:endParaRPr lang="en-US" dirty="0"/>
          </a:p>
        </p:txBody>
      </p:sp>
      <p:sp>
        <p:nvSpPr>
          <p:cNvPr id="4" name="Slide Number Placeholder 3"/>
          <p:cNvSpPr>
            <a:spLocks noGrp="1"/>
          </p:cNvSpPr>
          <p:nvPr>
            <p:ph type="sldNum" sz="quarter" idx="10"/>
          </p:nvPr>
        </p:nvSpPr>
        <p:spPr/>
        <p:txBody>
          <a:bodyPr/>
          <a:lstStyle/>
          <a:p>
            <a:fld id="{BD9B1893-B4B5-4600-9969-73B27B5475F1}" type="slidenum">
              <a:rPr lang="en-US" smtClean="0"/>
              <a:t>9</a:t>
            </a:fld>
            <a:endParaRPr lang="en-US" dirty="0"/>
          </a:p>
        </p:txBody>
      </p:sp>
    </p:spTree>
    <p:extLst>
      <p:ext uri="{BB962C8B-B14F-4D97-AF65-F5344CB8AC3E}">
        <p14:creationId xmlns:p14="http://schemas.microsoft.com/office/powerpoint/2010/main" val="3668069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8D0AC1-7CAD-4BD9-9852-042ED0E02EF8}" type="datetimeFigureOut">
              <a:rPr lang="en-US" smtClean="0"/>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5C0C2-BD49-409F-8A58-E71D0733681E}" type="slidenum">
              <a:rPr lang="en-US" smtClean="0"/>
              <a:t>‹#›</a:t>
            </a:fld>
            <a:endParaRPr lang="en-US"/>
          </a:p>
        </p:txBody>
      </p:sp>
    </p:spTree>
    <p:extLst>
      <p:ext uri="{BB962C8B-B14F-4D97-AF65-F5344CB8AC3E}">
        <p14:creationId xmlns:p14="http://schemas.microsoft.com/office/powerpoint/2010/main" val="3125605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8D0AC1-7CAD-4BD9-9852-042ED0E02EF8}" type="datetimeFigureOut">
              <a:rPr lang="en-US" smtClean="0"/>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5C0C2-BD49-409F-8A58-E71D0733681E}" type="slidenum">
              <a:rPr lang="en-US" smtClean="0"/>
              <a:t>‹#›</a:t>
            </a:fld>
            <a:endParaRPr lang="en-US"/>
          </a:p>
        </p:txBody>
      </p:sp>
    </p:spTree>
    <p:extLst>
      <p:ext uri="{BB962C8B-B14F-4D97-AF65-F5344CB8AC3E}">
        <p14:creationId xmlns:p14="http://schemas.microsoft.com/office/powerpoint/2010/main" val="67931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8D0AC1-7CAD-4BD9-9852-042ED0E02EF8}" type="datetimeFigureOut">
              <a:rPr lang="en-US" smtClean="0"/>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5C0C2-BD49-409F-8A58-E71D0733681E}" type="slidenum">
              <a:rPr lang="en-US" smtClean="0"/>
              <a:t>‹#›</a:t>
            </a:fld>
            <a:endParaRPr lang="en-US"/>
          </a:p>
        </p:txBody>
      </p:sp>
    </p:spTree>
    <p:extLst>
      <p:ext uri="{BB962C8B-B14F-4D97-AF65-F5344CB8AC3E}">
        <p14:creationId xmlns:p14="http://schemas.microsoft.com/office/powerpoint/2010/main" val="2018097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8D0AC1-7CAD-4BD9-9852-042ED0E02EF8}" type="datetimeFigureOut">
              <a:rPr lang="en-US" smtClean="0"/>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5C0C2-BD49-409F-8A58-E71D0733681E}" type="slidenum">
              <a:rPr lang="en-US" smtClean="0"/>
              <a:t>‹#›</a:t>
            </a:fld>
            <a:endParaRPr lang="en-US"/>
          </a:p>
        </p:txBody>
      </p:sp>
    </p:spTree>
    <p:extLst>
      <p:ext uri="{BB962C8B-B14F-4D97-AF65-F5344CB8AC3E}">
        <p14:creationId xmlns:p14="http://schemas.microsoft.com/office/powerpoint/2010/main" val="3163924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8D0AC1-7CAD-4BD9-9852-042ED0E02EF8}" type="datetimeFigureOut">
              <a:rPr lang="en-US" smtClean="0"/>
              <a:t>5/10/2018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5C0C2-BD49-409F-8A58-E71D0733681E}" type="slidenum">
              <a:rPr lang="en-US" smtClean="0"/>
              <a:t>‹#›</a:t>
            </a:fld>
            <a:endParaRPr lang="en-US"/>
          </a:p>
        </p:txBody>
      </p:sp>
    </p:spTree>
    <p:extLst>
      <p:ext uri="{BB962C8B-B14F-4D97-AF65-F5344CB8AC3E}">
        <p14:creationId xmlns:p14="http://schemas.microsoft.com/office/powerpoint/2010/main" val="2855012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8D0AC1-7CAD-4BD9-9852-042ED0E02EF8}" type="datetimeFigureOut">
              <a:rPr lang="en-US" smtClean="0"/>
              <a:t>5/10/2018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5C0C2-BD49-409F-8A58-E71D0733681E}" type="slidenum">
              <a:rPr lang="en-US" smtClean="0"/>
              <a:t>‹#›</a:t>
            </a:fld>
            <a:endParaRPr lang="en-US"/>
          </a:p>
        </p:txBody>
      </p:sp>
    </p:spTree>
    <p:extLst>
      <p:ext uri="{BB962C8B-B14F-4D97-AF65-F5344CB8AC3E}">
        <p14:creationId xmlns:p14="http://schemas.microsoft.com/office/powerpoint/2010/main" val="3281466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8D0AC1-7CAD-4BD9-9852-042ED0E02EF8}" type="datetimeFigureOut">
              <a:rPr lang="en-US" smtClean="0"/>
              <a:t>5/10/2018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95C0C2-BD49-409F-8A58-E71D0733681E}" type="slidenum">
              <a:rPr lang="en-US" smtClean="0"/>
              <a:t>‹#›</a:t>
            </a:fld>
            <a:endParaRPr lang="en-US"/>
          </a:p>
        </p:txBody>
      </p:sp>
    </p:spTree>
    <p:extLst>
      <p:ext uri="{BB962C8B-B14F-4D97-AF65-F5344CB8AC3E}">
        <p14:creationId xmlns:p14="http://schemas.microsoft.com/office/powerpoint/2010/main" val="213926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8D0AC1-7CAD-4BD9-9852-042ED0E02EF8}" type="datetimeFigureOut">
              <a:rPr lang="en-US" smtClean="0"/>
              <a:t>5/10/2018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95C0C2-BD49-409F-8A58-E71D0733681E}" type="slidenum">
              <a:rPr lang="en-US" smtClean="0"/>
              <a:t>‹#›</a:t>
            </a:fld>
            <a:endParaRPr lang="en-US"/>
          </a:p>
        </p:txBody>
      </p:sp>
    </p:spTree>
    <p:extLst>
      <p:ext uri="{BB962C8B-B14F-4D97-AF65-F5344CB8AC3E}">
        <p14:creationId xmlns:p14="http://schemas.microsoft.com/office/powerpoint/2010/main" val="3629083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D0AC1-7CAD-4BD9-9852-042ED0E02EF8}" type="datetimeFigureOut">
              <a:rPr lang="en-US" smtClean="0"/>
              <a:t>5/10/2018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95C0C2-BD49-409F-8A58-E71D0733681E}" type="slidenum">
              <a:rPr lang="en-US" smtClean="0"/>
              <a:t>‹#›</a:t>
            </a:fld>
            <a:endParaRPr lang="en-US"/>
          </a:p>
        </p:txBody>
      </p:sp>
    </p:spTree>
    <p:extLst>
      <p:ext uri="{BB962C8B-B14F-4D97-AF65-F5344CB8AC3E}">
        <p14:creationId xmlns:p14="http://schemas.microsoft.com/office/powerpoint/2010/main" val="1269797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A8D0AC1-7CAD-4BD9-9852-042ED0E02EF8}" type="datetimeFigureOut">
              <a:rPr lang="en-US" smtClean="0"/>
              <a:t>5/10/2018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5C0C2-BD49-409F-8A58-E71D0733681E}" type="slidenum">
              <a:rPr lang="en-US" smtClean="0"/>
              <a:t>‹#›</a:t>
            </a:fld>
            <a:endParaRPr lang="en-US"/>
          </a:p>
        </p:txBody>
      </p:sp>
    </p:spTree>
    <p:extLst>
      <p:ext uri="{BB962C8B-B14F-4D97-AF65-F5344CB8AC3E}">
        <p14:creationId xmlns:p14="http://schemas.microsoft.com/office/powerpoint/2010/main" val="1251494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A8D0AC1-7CAD-4BD9-9852-042ED0E02EF8}" type="datetimeFigureOut">
              <a:rPr lang="en-US" smtClean="0"/>
              <a:t>5/10/2018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5C0C2-BD49-409F-8A58-E71D0733681E}" type="slidenum">
              <a:rPr lang="en-US" smtClean="0"/>
              <a:t>‹#›</a:t>
            </a:fld>
            <a:endParaRPr lang="en-US"/>
          </a:p>
        </p:txBody>
      </p:sp>
    </p:spTree>
    <p:extLst>
      <p:ext uri="{BB962C8B-B14F-4D97-AF65-F5344CB8AC3E}">
        <p14:creationId xmlns:p14="http://schemas.microsoft.com/office/powerpoint/2010/main" val="559788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D0AC1-7CAD-4BD9-9852-042ED0E02EF8}" type="datetimeFigureOut">
              <a:rPr lang="en-US" smtClean="0"/>
              <a:t>5/10/2018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95C0C2-BD49-409F-8A58-E71D0733681E}" type="slidenum">
              <a:rPr lang="en-US" smtClean="0"/>
              <a:t>‹#›</a:t>
            </a:fld>
            <a:endParaRPr lang="en-US"/>
          </a:p>
        </p:txBody>
      </p:sp>
    </p:spTree>
    <p:extLst>
      <p:ext uri="{BB962C8B-B14F-4D97-AF65-F5344CB8AC3E}">
        <p14:creationId xmlns:p14="http://schemas.microsoft.com/office/powerpoint/2010/main" val="1898971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census.missouri.edu/geocodes/?state"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FLD.CPEP.Decennial.Partnership@census.gov" TargetMode="External"/><Relationship Id="rId2" Type="http://schemas.openxmlformats.org/officeDocument/2006/relationships/hyperlink" Target="mailto:Dionne.L.Roberts-Emegha@census.gov"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6289" b="5478"/>
          <a:stretch/>
        </p:blipFill>
        <p:spPr>
          <a:xfrm rot="21439471">
            <a:off x="1622839" y="760832"/>
            <a:ext cx="9100369" cy="400137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bject 3"/>
          <p:cNvSpPr txBox="1"/>
          <p:nvPr/>
        </p:nvSpPr>
        <p:spPr>
          <a:xfrm>
            <a:off x="2169622" y="5077782"/>
            <a:ext cx="7792561" cy="1508105"/>
          </a:xfrm>
          <a:prstGeom prst="rect">
            <a:avLst/>
          </a:prstGeom>
          <a:noFill/>
        </p:spPr>
        <p:txBody>
          <a:bodyPr vert="horz" wrap="square" lIns="0" tIns="0" rIns="0" bIns="0" rtlCol="0">
            <a:spAutoFit/>
          </a:bodyPr>
          <a:lstStyle/>
          <a:p>
            <a:pPr algn="ctr"/>
            <a:r>
              <a:rPr lang="en-US" sz="1600" dirty="0" smtClean="0">
                <a:cs typeface="Calibri"/>
              </a:rPr>
              <a:t>1:45 </a:t>
            </a:r>
            <a:r>
              <a:rPr lang="en-US" sz="1600" dirty="0" smtClean="0">
                <a:cs typeface="Calibri"/>
              </a:rPr>
              <a:t>p.m.</a:t>
            </a:r>
          </a:p>
          <a:p>
            <a:pPr algn="ctr"/>
            <a:r>
              <a:rPr lang="en-US" sz="1600" dirty="0" smtClean="0">
                <a:cs typeface="Calibri"/>
              </a:rPr>
              <a:t>May 23, 2018</a:t>
            </a:r>
            <a:endParaRPr lang="en-US" sz="1600" dirty="0" smtClean="0">
              <a:cs typeface="Calibri"/>
            </a:endParaRPr>
          </a:p>
          <a:p>
            <a:pPr algn="ctr"/>
            <a:r>
              <a:rPr lang="en-US" sz="1600" dirty="0" smtClean="0"/>
              <a:t>Presented to: </a:t>
            </a:r>
            <a:r>
              <a:rPr lang="en-US" sz="1600" dirty="0" smtClean="0"/>
              <a:t>The Texas Demographers Conference</a:t>
            </a:r>
            <a:endParaRPr lang="en-US" sz="1600" dirty="0" smtClean="0"/>
          </a:p>
          <a:p>
            <a:pPr algn="ctr"/>
            <a:r>
              <a:rPr lang="en-US" sz="1600" dirty="0" smtClean="0"/>
              <a:t>Presented by: </a:t>
            </a:r>
            <a:r>
              <a:rPr lang="en-US" sz="1600" dirty="0" smtClean="0">
                <a:cs typeface="Calibri"/>
              </a:rPr>
              <a:t>Rebecca Briscoe, </a:t>
            </a:r>
            <a:r>
              <a:rPr lang="en-US" sz="1600" dirty="0" smtClean="0">
                <a:cs typeface="Calibri"/>
              </a:rPr>
              <a:t>PS</a:t>
            </a:r>
          </a:p>
          <a:p>
            <a:pPr marL="12327" algn="ctr"/>
            <a:r>
              <a:rPr lang="en-US" sz="1600" dirty="0" smtClean="0">
                <a:cs typeface="Calibri"/>
              </a:rPr>
              <a:t>U.S. Census Bureau-Denver Region</a:t>
            </a:r>
          </a:p>
          <a:p>
            <a:pPr marL="12327" algn="ctr"/>
            <a:r>
              <a:rPr lang="en-US" dirty="0" smtClean="0">
                <a:latin typeface="Calibri"/>
                <a:cs typeface="Calibri"/>
              </a:rPr>
              <a:t> </a:t>
            </a:r>
            <a:endParaRPr lang="en-US" dirty="0">
              <a:latin typeface="Calibri"/>
              <a:cs typeface="Calibri"/>
            </a:endParaRPr>
          </a:p>
        </p:txBody>
      </p:sp>
      <p:sp>
        <p:nvSpPr>
          <p:cNvPr id="7" name="Rectangle 6"/>
          <p:cNvSpPr/>
          <p:nvPr/>
        </p:nvSpPr>
        <p:spPr>
          <a:xfrm>
            <a:off x="728186" y="1472444"/>
            <a:ext cx="10773295" cy="2893100"/>
          </a:xfrm>
          <a:prstGeom prst="rect">
            <a:avLst/>
          </a:prstGeom>
          <a:solidFill>
            <a:schemeClr val="bg1"/>
          </a:solidFill>
          <a:ln>
            <a:solidFill>
              <a:srgbClr val="002060"/>
            </a:solidFill>
          </a:ln>
          <a:effectLst>
            <a:glow rad="101600">
              <a:schemeClr val="accent6">
                <a:satMod val="175000"/>
                <a:alpha val="40000"/>
              </a:schemeClr>
            </a:glow>
          </a:effectLst>
        </p:spPr>
        <p:txBody>
          <a:bodyPr wrap="square">
            <a:spAutoFit/>
          </a:bodyPr>
          <a:lstStyle/>
          <a:p>
            <a:pPr algn="ctr"/>
            <a:r>
              <a:rPr lang="en-US" sz="4400" dirty="0" smtClean="0">
                <a:solidFill>
                  <a:srgbClr val="C00000"/>
                </a:solidFill>
              </a:rPr>
              <a:t>The Census “Low Response Score” and the new </a:t>
            </a:r>
            <a:r>
              <a:rPr lang="en-US" sz="4400" dirty="0" smtClean="0">
                <a:solidFill>
                  <a:srgbClr val="C00000"/>
                </a:solidFill>
              </a:rPr>
              <a:t>“</a:t>
            </a:r>
            <a:r>
              <a:rPr lang="en-US" sz="4400" dirty="0">
                <a:solidFill>
                  <a:srgbClr val="C00000"/>
                </a:solidFill>
              </a:rPr>
              <a:t>Response Outreach Area Mapper” </a:t>
            </a:r>
            <a:r>
              <a:rPr lang="en-US" sz="4000" dirty="0" smtClean="0">
                <a:solidFill>
                  <a:srgbClr val="C00000"/>
                </a:solidFill>
              </a:rPr>
              <a:t>(</a:t>
            </a:r>
            <a:r>
              <a:rPr lang="en-US" sz="4000" dirty="0">
                <a:solidFill>
                  <a:srgbClr val="C00000"/>
                </a:solidFill>
              </a:rPr>
              <a:t>ROAM) </a:t>
            </a:r>
          </a:p>
          <a:p>
            <a:pPr algn="ctr"/>
            <a:endParaRPr lang="en-US" i="1" dirty="0" smtClean="0"/>
          </a:p>
          <a:p>
            <a:pPr algn="ctr"/>
            <a:r>
              <a:rPr lang="en-US" i="1" dirty="0" smtClean="0"/>
              <a:t>Formerly </a:t>
            </a:r>
            <a:r>
              <a:rPr lang="en-US" i="1" dirty="0"/>
              <a:t>known as the Low Response Score (LRS) Application </a:t>
            </a:r>
            <a:endParaRPr lang="en-US" dirty="0"/>
          </a:p>
          <a:p>
            <a:pPr algn="ctr"/>
            <a:endParaRPr lang="en-US" i="1" dirty="0" smtClean="0"/>
          </a:p>
        </p:txBody>
      </p:sp>
    </p:spTree>
    <p:extLst>
      <p:ext uri="{BB962C8B-B14F-4D97-AF65-F5344CB8AC3E}">
        <p14:creationId xmlns:p14="http://schemas.microsoft.com/office/powerpoint/2010/main" val="40046630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13906" y="79283"/>
            <a:ext cx="9991898" cy="15343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smtClean="0">
              <a:solidFill>
                <a:srgbClr val="C00000"/>
              </a:solidFill>
              <a:effectLst>
                <a:outerShdw blurRad="38100" dist="38100" dir="2700000" algn="tl">
                  <a:srgbClr val="000000">
                    <a:alpha val="43137"/>
                  </a:srgbClr>
                </a:outerShdw>
              </a:effectLst>
            </a:endParaRPr>
          </a:p>
          <a:p>
            <a:r>
              <a:rPr lang="en-US" sz="4000" b="1" dirty="0" smtClean="0">
                <a:solidFill>
                  <a:srgbClr val="C00000"/>
                </a:solidFill>
                <a:effectLst>
                  <a:outerShdw blurRad="38100" dist="38100" dir="2700000" algn="tl">
                    <a:srgbClr val="000000">
                      <a:alpha val="43137"/>
                    </a:srgbClr>
                  </a:outerShdw>
                </a:effectLst>
              </a:rPr>
              <a:t>Navigate to a Geographic Entity</a:t>
            </a:r>
            <a:endParaRPr lang="en-US" sz="4000" b="1" dirty="0">
              <a:solidFill>
                <a:srgbClr val="C00000"/>
              </a:solidFill>
              <a:effectLst>
                <a:outerShdw blurRad="38100" dist="38100" dir="2700000" algn="tl">
                  <a:srgbClr val="000000">
                    <a:alpha val="43137"/>
                  </a:srgbClr>
                </a:outerShdw>
              </a:effectLst>
            </a:endParaRPr>
          </a:p>
        </p:txBody>
      </p:sp>
      <p:sp>
        <p:nvSpPr>
          <p:cNvPr id="3" name="TextBox 2"/>
          <p:cNvSpPr txBox="1"/>
          <p:nvPr/>
        </p:nvSpPr>
        <p:spPr>
          <a:xfrm>
            <a:off x="1612669" y="1428981"/>
            <a:ext cx="10133214" cy="369332"/>
          </a:xfrm>
          <a:prstGeom prst="rect">
            <a:avLst/>
          </a:prstGeom>
          <a:noFill/>
        </p:spPr>
        <p:txBody>
          <a:bodyPr wrap="square" rtlCol="0">
            <a:spAutoFit/>
          </a:bodyPr>
          <a:lstStyle/>
          <a:p>
            <a:r>
              <a:rPr lang="en-US" dirty="0" smtClean="0"/>
              <a:t>Allows </a:t>
            </a:r>
            <a:r>
              <a:rPr lang="en-US" dirty="0"/>
              <a:t>you to search for a particular geographic entity to zoom to</a:t>
            </a:r>
            <a:r>
              <a:rPr lang="en-US" dirty="0" smtClean="0"/>
              <a:t>:</a:t>
            </a:r>
          </a:p>
        </p:txBody>
      </p:sp>
      <p:pic>
        <p:nvPicPr>
          <p:cNvPr id="4" name="Picture 3"/>
          <p:cNvPicPr>
            <a:picLocks noChangeAspect="1"/>
          </p:cNvPicPr>
          <p:nvPr/>
        </p:nvPicPr>
        <p:blipFill rotWithShape="1">
          <a:blip r:embed="rId3"/>
          <a:srcRect t="5934" r="15998" b="16632"/>
          <a:stretch/>
        </p:blipFill>
        <p:spPr>
          <a:xfrm>
            <a:off x="1729047" y="1953490"/>
            <a:ext cx="8902931" cy="4616336"/>
          </a:xfrm>
          <a:prstGeom prst="rect">
            <a:avLst/>
          </a:prstGeom>
        </p:spPr>
      </p:pic>
    </p:spTree>
    <p:extLst>
      <p:ext uri="{BB962C8B-B14F-4D97-AF65-F5344CB8AC3E}">
        <p14:creationId xmlns:p14="http://schemas.microsoft.com/office/powerpoint/2010/main" val="2723579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47556" y="1314389"/>
            <a:ext cx="7090755" cy="4801314"/>
          </a:xfrm>
          <a:prstGeom prst="rect">
            <a:avLst/>
          </a:prstGeom>
          <a:noFill/>
        </p:spPr>
        <p:txBody>
          <a:bodyPr wrap="square" rtlCol="0">
            <a:spAutoFit/>
          </a:bodyPr>
          <a:lstStyle/>
          <a:p>
            <a:r>
              <a:rPr lang="en-US" dirty="0" smtClean="0"/>
              <a:t>• </a:t>
            </a:r>
            <a:r>
              <a:rPr lang="en-US" b="1" dirty="0">
                <a:solidFill>
                  <a:srgbClr val="0070C0"/>
                </a:solidFill>
              </a:rPr>
              <a:t>Address</a:t>
            </a:r>
            <a:r>
              <a:rPr lang="en-US" dirty="0"/>
              <a:t> – type in any street address </a:t>
            </a:r>
          </a:p>
          <a:p>
            <a:r>
              <a:rPr lang="en-US" dirty="0" smtClean="0"/>
              <a:t>• </a:t>
            </a:r>
            <a:r>
              <a:rPr lang="en-US" b="1" dirty="0">
                <a:solidFill>
                  <a:srgbClr val="0070C0"/>
                </a:solidFill>
              </a:rPr>
              <a:t>State</a:t>
            </a:r>
            <a:r>
              <a:rPr lang="en-US" dirty="0"/>
              <a:t> – type in the name of a state </a:t>
            </a:r>
          </a:p>
          <a:p>
            <a:r>
              <a:rPr lang="en-US" dirty="0"/>
              <a:t>• </a:t>
            </a:r>
            <a:r>
              <a:rPr lang="en-US" b="1" dirty="0">
                <a:solidFill>
                  <a:srgbClr val="0070C0"/>
                </a:solidFill>
              </a:rPr>
              <a:t>County</a:t>
            </a:r>
            <a:r>
              <a:rPr lang="en-US" dirty="0"/>
              <a:t> – type in the name of a county (e.g., Montgomery County, MD) </a:t>
            </a:r>
          </a:p>
          <a:p>
            <a:r>
              <a:rPr lang="en-US" dirty="0"/>
              <a:t>• </a:t>
            </a:r>
            <a:r>
              <a:rPr lang="en-US" b="1" dirty="0">
                <a:solidFill>
                  <a:srgbClr val="0070C0"/>
                </a:solidFill>
              </a:rPr>
              <a:t>Place</a:t>
            </a:r>
            <a:r>
              <a:rPr lang="en-US" dirty="0"/>
              <a:t> – type in the name of a </a:t>
            </a:r>
            <a:r>
              <a:rPr lang="en-US" dirty="0" smtClean="0"/>
              <a:t>place </a:t>
            </a:r>
            <a:r>
              <a:rPr lang="en-US" dirty="0"/>
              <a:t>(e.g., Plano, TX) </a:t>
            </a:r>
          </a:p>
          <a:p>
            <a:r>
              <a:rPr lang="en-US" dirty="0"/>
              <a:t>• </a:t>
            </a:r>
            <a:r>
              <a:rPr lang="en-US" b="1" dirty="0">
                <a:solidFill>
                  <a:srgbClr val="0070C0"/>
                </a:solidFill>
              </a:rPr>
              <a:t>ZIP Code Tabulation Areas </a:t>
            </a:r>
            <a:r>
              <a:rPr lang="en-US" dirty="0"/>
              <a:t>– type in the five-digit ZIP Code (e.g., 20746</a:t>
            </a:r>
            <a:r>
              <a:rPr lang="en-US" dirty="0" smtClean="0"/>
              <a:t>)</a:t>
            </a:r>
          </a:p>
          <a:p>
            <a:r>
              <a:rPr lang="en-US" dirty="0" smtClean="0"/>
              <a:t>• </a:t>
            </a:r>
            <a:r>
              <a:rPr lang="en-US" b="1" dirty="0">
                <a:solidFill>
                  <a:srgbClr val="0070C0"/>
                </a:solidFill>
              </a:rPr>
              <a:t>115th Congressional District </a:t>
            </a:r>
            <a:r>
              <a:rPr lang="en-US" dirty="0"/>
              <a:t>– type in the GEOID </a:t>
            </a:r>
            <a:r>
              <a:rPr lang="en-US" dirty="0" smtClean="0"/>
              <a:t>(geographic identifier) of </a:t>
            </a:r>
            <a:r>
              <a:rPr lang="en-US" dirty="0"/>
              <a:t>a congressional </a:t>
            </a:r>
            <a:r>
              <a:rPr lang="en-US" dirty="0" smtClean="0"/>
              <a:t>district.  This </a:t>
            </a:r>
            <a:r>
              <a:rPr lang="en-US" dirty="0"/>
              <a:t>is the state FIPS </a:t>
            </a:r>
            <a:r>
              <a:rPr lang="en-US" dirty="0" smtClean="0"/>
              <a:t>(federal information processing standard) code and </a:t>
            </a:r>
            <a:r>
              <a:rPr lang="en-US" dirty="0"/>
              <a:t>congressional </a:t>
            </a:r>
            <a:r>
              <a:rPr lang="en-US" dirty="0" smtClean="0"/>
              <a:t>district </a:t>
            </a:r>
            <a:r>
              <a:rPr lang="en-US" dirty="0"/>
              <a:t>code (e.g., </a:t>
            </a:r>
            <a:r>
              <a:rPr lang="en-US" i="1" dirty="0" smtClean="0"/>
              <a:t>Maryland (24) + </a:t>
            </a:r>
            <a:r>
              <a:rPr lang="en-US" i="1" dirty="0"/>
              <a:t>Congressional District </a:t>
            </a:r>
            <a:r>
              <a:rPr lang="en-US" i="1" dirty="0" smtClean="0"/>
              <a:t>(4</a:t>
            </a:r>
            <a:r>
              <a:rPr lang="en-US" dirty="0"/>
              <a:t>) </a:t>
            </a:r>
            <a:r>
              <a:rPr lang="en-US" dirty="0" smtClean="0"/>
              <a:t>= 2404</a:t>
            </a:r>
          </a:p>
          <a:p>
            <a:endParaRPr lang="en-US" dirty="0"/>
          </a:p>
          <a:p>
            <a:r>
              <a:rPr lang="en-US" dirty="0" smtClean="0"/>
              <a:t>      </a:t>
            </a:r>
            <a:r>
              <a:rPr lang="en-US" b="1" dirty="0" smtClean="0">
                <a:solidFill>
                  <a:srgbClr val="FF0000"/>
                </a:solidFill>
              </a:rPr>
              <a:t>Link for FIPS codes:  </a:t>
            </a:r>
            <a:r>
              <a:rPr lang="en-US" dirty="0" smtClean="0">
                <a:hlinkClick r:id="rId3"/>
              </a:rPr>
              <a:t>https://census.missouri.edu/geocodes/?state</a:t>
            </a:r>
            <a:r>
              <a:rPr lang="en-US" dirty="0" smtClean="0"/>
              <a:t> </a:t>
            </a:r>
            <a:endParaRPr lang="en-US" dirty="0"/>
          </a:p>
          <a:p>
            <a:endParaRPr lang="en-US" dirty="0" smtClean="0"/>
          </a:p>
          <a:p>
            <a:r>
              <a:rPr lang="en-US" dirty="0" smtClean="0"/>
              <a:t>• </a:t>
            </a:r>
            <a:r>
              <a:rPr lang="en-US" b="1" dirty="0">
                <a:solidFill>
                  <a:srgbClr val="0070C0"/>
                </a:solidFill>
              </a:rPr>
              <a:t>Regional Office </a:t>
            </a:r>
            <a:r>
              <a:rPr lang="en-US" dirty="0"/>
              <a:t>– type in the name of a regional office (e.g., Philadelphia Regional Office (RO)) </a:t>
            </a:r>
          </a:p>
          <a:p>
            <a:r>
              <a:rPr lang="en-US" dirty="0"/>
              <a:t>• </a:t>
            </a:r>
            <a:r>
              <a:rPr lang="en-US" b="1" dirty="0">
                <a:solidFill>
                  <a:srgbClr val="0070C0"/>
                </a:solidFill>
              </a:rPr>
              <a:t>Census tract </a:t>
            </a:r>
            <a:r>
              <a:rPr lang="en-US" dirty="0"/>
              <a:t>– type in the GEOID of a census tract which is the state FIPS code + county FIPS code + census tract code concatenated together (e.g., 08041006600) </a:t>
            </a:r>
          </a:p>
        </p:txBody>
      </p:sp>
      <p:pic>
        <p:nvPicPr>
          <p:cNvPr id="4" name="Picture 3"/>
          <p:cNvPicPr>
            <a:picLocks noChangeAspect="1"/>
          </p:cNvPicPr>
          <p:nvPr/>
        </p:nvPicPr>
        <p:blipFill rotWithShape="1">
          <a:blip r:embed="rId4"/>
          <a:srcRect t="12330" r="70648" b="33679"/>
          <a:stretch/>
        </p:blipFill>
        <p:spPr>
          <a:xfrm>
            <a:off x="855628" y="1488956"/>
            <a:ext cx="2977118" cy="3755110"/>
          </a:xfrm>
          <a:prstGeom prst="rect">
            <a:avLst/>
          </a:prstGeom>
        </p:spPr>
      </p:pic>
      <p:sp>
        <p:nvSpPr>
          <p:cNvPr id="5" name="TextBox 4"/>
          <p:cNvSpPr txBox="1"/>
          <p:nvPr/>
        </p:nvSpPr>
        <p:spPr>
          <a:xfrm>
            <a:off x="498763" y="630959"/>
            <a:ext cx="10133214" cy="369332"/>
          </a:xfrm>
          <a:prstGeom prst="rect">
            <a:avLst/>
          </a:prstGeom>
          <a:noFill/>
        </p:spPr>
        <p:txBody>
          <a:bodyPr wrap="square" rtlCol="0">
            <a:spAutoFit/>
          </a:bodyPr>
          <a:lstStyle/>
          <a:p>
            <a:r>
              <a:rPr lang="en-US" b="1" dirty="0" smtClean="0">
                <a:solidFill>
                  <a:srgbClr val="C00000"/>
                </a:solidFill>
              </a:rPr>
              <a:t>Navigate to a geographic entity </a:t>
            </a:r>
            <a:r>
              <a:rPr lang="en-US" dirty="0" smtClean="0"/>
              <a:t>- </a:t>
            </a:r>
            <a:r>
              <a:rPr lang="en-US" i="1" dirty="0" smtClean="0"/>
              <a:t>continued</a:t>
            </a:r>
          </a:p>
        </p:txBody>
      </p:sp>
    </p:spTree>
    <p:extLst>
      <p:ext uri="{BB962C8B-B14F-4D97-AF65-F5344CB8AC3E}">
        <p14:creationId xmlns:p14="http://schemas.microsoft.com/office/powerpoint/2010/main" val="3598150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13906" y="79283"/>
            <a:ext cx="9991898" cy="15343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smtClean="0">
              <a:solidFill>
                <a:srgbClr val="C00000"/>
              </a:solidFill>
              <a:effectLst>
                <a:outerShdw blurRad="38100" dist="38100" dir="2700000" algn="tl">
                  <a:srgbClr val="000000">
                    <a:alpha val="43137"/>
                  </a:srgbClr>
                </a:outerShdw>
              </a:effectLst>
            </a:endParaRPr>
          </a:p>
          <a:p>
            <a:r>
              <a:rPr lang="en-US" sz="4000" b="1" dirty="0" smtClean="0">
                <a:solidFill>
                  <a:srgbClr val="C00000"/>
                </a:solidFill>
                <a:effectLst>
                  <a:outerShdw blurRad="38100" dist="38100" dir="2700000" algn="tl">
                    <a:srgbClr val="000000">
                      <a:alpha val="43137"/>
                    </a:srgbClr>
                  </a:outerShdw>
                </a:effectLst>
              </a:rPr>
              <a:t>Changing </a:t>
            </a:r>
            <a:r>
              <a:rPr lang="en-US" sz="4000" b="1" dirty="0" err="1" smtClean="0">
                <a:solidFill>
                  <a:srgbClr val="C00000"/>
                </a:solidFill>
                <a:effectLst>
                  <a:outerShdw blurRad="38100" dist="38100" dir="2700000" algn="tl">
                    <a:srgbClr val="000000">
                      <a:alpha val="43137"/>
                    </a:srgbClr>
                  </a:outerShdw>
                </a:effectLst>
              </a:rPr>
              <a:t>Basemap</a:t>
            </a:r>
            <a:endParaRPr lang="en-US" sz="4000" b="1" dirty="0">
              <a:solidFill>
                <a:srgbClr val="C00000"/>
              </a:solidFill>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2"/>
          <a:srcRect t="7594" r="8411" b="4373"/>
          <a:stretch/>
        </p:blipFill>
        <p:spPr>
          <a:xfrm>
            <a:off x="1729046" y="1613647"/>
            <a:ext cx="9218815" cy="4875865"/>
          </a:xfrm>
          <a:prstGeom prst="rect">
            <a:avLst/>
          </a:prstGeom>
        </p:spPr>
      </p:pic>
      <p:sp>
        <p:nvSpPr>
          <p:cNvPr id="8" name="Up Arrow 7"/>
          <p:cNvSpPr/>
          <p:nvPr/>
        </p:nvSpPr>
        <p:spPr>
          <a:xfrm>
            <a:off x="2086494" y="2409350"/>
            <a:ext cx="266008" cy="616483"/>
          </a:xfrm>
          <a:prstGeom prst="upArrow">
            <a:avLst/>
          </a:prstGeom>
          <a:solidFill>
            <a:schemeClr val="accent4">
              <a:lumMod val="60000"/>
              <a:lumOff val="4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420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8763" y="630959"/>
            <a:ext cx="10133214" cy="369332"/>
          </a:xfrm>
          <a:prstGeom prst="rect">
            <a:avLst/>
          </a:prstGeom>
          <a:noFill/>
        </p:spPr>
        <p:txBody>
          <a:bodyPr wrap="square" rtlCol="0">
            <a:spAutoFit/>
          </a:bodyPr>
          <a:lstStyle/>
          <a:p>
            <a:r>
              <a:rPr lang="en-US" b="1" dirty="0" smtClean="0">
                <a:solidFill>
                  <a:srgbClr val="C00000"/>
                </a:solidFill>
              </a:rPr>
              <a:t>Changing </a:t>
            </a:r>
            <a:r>
              <a:rPr lang="en-US" b="1" dirty="0" err="1" smtClean="0">
                <a:solidFill>
                  <a:srgbClr val="C00000"/>
                </a:solidFill>
              </a:rPr>
              <a:t>Basemap</a:t>
            </a:r>
            <a:r>
              <a:rPr lang="en-US" b="1" dirty="0" smtClean="0">
                <a:solidFill>
                  <a:srgbClr val="C00000"/>
                </a:solidFill>
              </a:rPr>
              <a:t> </a:t>
            </a:r>
            <a:r>
              <a:rPr lang="en-US" dirty="0" smtClean="0"/>
              <a:t>- </a:t>
            </a:r>
            <a:r>
              <a:rPr lang="en-US" i="1" dirty="0" smtClean="0"/>
              <a:t>continued</a:t>
            </a:r>
          </a:p>
        </p:txBody>
      </p:sp>
      <p:pic>
        <p:nvPicPr>
          <p:cNvPr id="2" name="Picture 1"/>
          <p:cNvPicPr>
            <a:picLocks noChangeAspect="1"/>
          </p:cNvPicPr>
          <p:nvPr/>
        </p:nvPicPr>
        <p:blipFill rotWithShape="1">
          <a:blip r:embed="rId2"/>
          <a:srcRect t="7407" b="24015"/>
          <a:stretch/>
        </p:blipFill>
        <p:spPr>
          <a:xfrm>
            <a:off x="761196" y="1463040"/>
            <a:ext cx="10602353" cy="4322617"/>
          </a:xfrm>
          <a:prstGeom prst="rect">
            <a:avLst/>
          </a:prstGeom>
        </p:spPr>
      </p:pic>
      <p:sp>
        <p:nvSpPr>
          <p:cNvPr id="7" name="Up Arrow 6"/>
          <p:cNvSpPr/>
          <p:nvPr/>
        </p:nvSpPr>
        <p:spPr>
          <a:xfrm>
            <a:off x="2369129" y="4197258"/>
            <a:ext cx="290946" cy="624795"/>
          </a:xfrm>
          <a:prstGeom prst="upArrow">
            <a:avLst/>
          </a:prstGeom>
          <a:solidFill>
            <a:srgbClr val="FF00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8977745" y="2933051"/>
            <a:ext cx="299258" cy="616483"/>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249556" y="3809736"/>
            <a:ext cx="4113993" cy="1200329"/>
          </a:xfrm>
          <a:prstGeom prst="rect">
            <a:avLst/>
          </a:prstGeom>
          <a:solidFill>
            <a:schemeClr val="bg1"/>
          </a:solidFill>
          <a:ln w="28575">
            <a:solidFill>
              <a:srgbClr val="FFC000"/>
            </a:solidFill>
          </a:ln>
          <a:effectLst>
            <a:glow rad="101600">
              <a:schemeClr val="accent4">
                <a:satMod val="175000"/>
                <a:alpha val="40000"/>
              </a:schemeClr>
            </a:glow>
          </a:effectLst>
        </p:spPr>
        <p:txBody>
          <a:bodyPr wrap="square" rtlCol="0">
            <a:spAutoFit/>
          </a:bodyPr>
          <a:lstStyle/>
          <a:p>
            <a:endParaRPr lang="en-US" dirty="0" smtClean="0">
              <a:solidFill>
                <a:srgbClr val="FF0000"/>
              </a:solidFill>
            </a:endParaRPr>
          </a:p>
          <a:p>
            <a:r>
              <a:rPr lang="en-US" dirty="0" smtClean="0">
                <a:solidFill>
                  <a:srgbClr val="FF0000"/>
                </a:solidFill>
              </a:rPr>
              <a:t>Note*  </a:t>
            </a:r>
            <a:r>
              <a:rPr lang="en-US" dirty="0" smtClean="0"/>
              <a:t>You must remove default layers to see these dark, rich, contrasting images.   </a:t>
            </a:r>
          </a:p>
          <a:p>
            <a:endParaRPr lang="en-US" dirty="0" smtClean="0"/>
          </a:p>
        </p:txBody>
      </p:sp>
    </p:spTree>
    <p:extLst>
      <p:ext uri="{BB962C8B-B14F-4D97-AF65-F5344CB8AC3E}">
        <p14:creationId xmlns:p14="http://schemas.microsoft.com/office/powerpoint/2010/main" val="2587941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5" name="Title 1"/>
          <p:cNvSpPr txBox="1">
            <a:spLocks/>
          </p:cNvSpPr>
          <p:nvPr/>
        </p:nvSpPr>
        <p:spPr>
          <a:xfrm>
            <a:off x="1113906" y="79283"/>
            <a:ext cx="9991898" cy="15343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smtClean="0">
              <a:solidFill>
                <a:srgbClr val="C00000"/>
              </a:solidFill>
              <a:effectLst>
                <a:outerShdw blurRad="38100" dist="38100" dir="2700000" algn="tl">
                  <a:srgbClr val="000000">
                    <a:alpha val="43137"/>
                  </a:srgbClr>
                </a:outerShdw>
              </a:effectLst>
            </a:endParaRPr>
          </a:p>
          <a:p>
            <a:r>
              <a:rPr lang="en-US" sz="4000" b="1" dirty="0" smtClean="0">
                <a:solidFill>
                  <a:srgbClr val="C00000"/>
                </a:solidFill>
                <a:effectLst>
                  <a:outerShdw blurRad="38100" dist="38100" dir="2700000" algn="tl">
                    <a:srgbClr val="000000">
                      <a:alpha val="43137"/>
                    </a:srgbClr>
                  </a:outerShdw>
                </a:effectLst>
              </a:rPr>
              <a:t>Adding and Deleting Bookmarks</a:t>
            </a:r>
            <a:endParaRPr lang="en-US" sz="4000" b="1" dirty="0">
              <a:solidFill>
                <a:srgbClr val="C00000"/>
              </a:solidFill>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2"/>
          <a:srcRect t="6678" b="4725"/>
          <a:stretch/>
        </p:blipFill>
        <p:spPr>
          <a:xfrm>
            <a:off x="1211586" y="1613647"/>
            <a:ext cx="8954880" cy="4462741"/>
          </a:xfrm>
          <a:prstGeom prst="rect">
            <a:avLst/>
          </a:prstGeom>
        </p:spPr>
      </p:pic>
      <p:sp>
        <p:nvSpPr>
          <p:cNvPr id="13" name="Up Arrow 12"/>
          <p:cNvSpPr/>
          <p:nvPr/>
        </p:nvSpPr>
        <p:spPr>
          <a:xfrm>
            <a:off x="8223670" y="3120516"/>
            <a:ext cx="224443" cy="399011"/>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210866" y="3089600"/>
            <a:ext cx="4366178" cy="646331"/>
          </a:xfrm>
          <a:prstGeom prst="rect">
            <a:avLst/>
          </a:prstGeom>
          <a:solidFill>
            <a:schemeClr val="bg1"/>
          </a:solidFill>
          <a:ln w="28575">
            <a:solidFill>
              <a:srgbClr val="FF0000"/>
            </a:solidFill>
          </a:ln>
        </p:spPr>
        <p:txBody>
          <a:bodyPr wrap="square" rtlCol="0">
            <a:spAutoFit/>
          </a:bodyPr>
          <a:lstStyle/>
          <a:p>
            <a:r>
              <a:rPr lang="en-US" dirty="0" smtClean="0"/>
              <a:t>Enter name of bookmark and then click the “+” sign to add.</a:t>
            </a:r>
          </a:p>
        </p:txBody>
      </p:sp>
      <p:sp>
        <p:nvSpPr>
          <p:cNvPr id="10" name="Up Arrow 9"/>
          <p:cNvSpPr/>
          <p:nvPr/>
        </p:nvSpPr>
        <p:spPr>
          <a:xfrm>
            <a:off x="1822530" y="2348751"/>
            <a:ext cx="239029" cy="607894"/>
          </a:xfrm>
          <a:prstGeom prst="upArrow">
            <a:avLst/>
          </a:prstGeom>
          <a:noFill/>
          <a:ln w="1905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3890356" y="2878795"/>
            <a:ext cx="191579" cy="399011"/>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605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15" name="TextBox 14"/>
          <p:cNvSpPr txBox="1"/>
          <p:nvPr/>
        </p:nvSpPr>
        <p:spPr>
          <a:xfrm>
            <a:off x="498763" y="630959"/>
            <a:ext cx="10133214" cy="369332"/>
          </a:xfrm>
          <a:prstGeom prst="rect">
            <a:avLst/>
          </a:prstGeom>
          <a:noFill/>
        </p:spPr>
        <p:txBody>
          <a:bodyPr wrap="square" rtlCol="0">
            <a:spAutoFit/>
          </a:bodyPr>
          <a:lstStyle/>
          <a:p>
            <a:r>
              <a:rPr lang="en-US" b="1" dirty="0" smtClean="0">
                <a:solidFill>
                  <a:srgbClr val="C00000"/>
                </a:solidFill>
              </a:rPr>
              <a:t>Adding and Deleting Bookmarks </a:t>
            </a:r>
            <a:r>
              <a:rPr lang="en-US" dirty="0" smtClean="0"/>
              <a:t>- </a:t>
            </a:r>
            <a:r>
              <a:rPr lang="en-US" i="1" dirty="0" smtClean="0"/>
              <a:t>continued</a:t>
            </a:r>
          </a:p>
        </p:txBody>
      </p:sp>
      <p:pic>
        <p:nvPicPr>
          <p:cNvPr id="5" name="Picture 4"/>
          <p:cNvPicPr>
            <a:picLocks noChangeAspect="1"/>
          </p:cNvPicPr>
          <p:nvPr/>
        </p:nvPicPr>
        <p:blipFill rotWithShape="1">
          <a:blip r:embed="rId2"/>
          <a:srcRect t="7155" b="4205"/>
          <a:stretch/>
        </p:blipFill>
        <p:spPr>
          <a:xfrm>
            <a:off x="1422065" y="1645920"/>
            <a:ext cx="9003031" cy="4488873"/>
          </a:xfrm>
          <a:prstGeom prst="rect">
            <a:avLst/>
          </a:prstGeom>
        </p:spPr>
      </p:pic>
      <p:sp>
        <p:nvSpPr>
          <p:cNvPr id="8" name="Left Arrow 7"/>
          <p:cNvSpPr/>
          <p:nvPr/>
        </p:nvSpPr>
        <p:spPr>
          <a:xfrm>
            <a:off x="2864992" y="3654284"/>
            <a:ext cx="700108" cy="258456"/>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812009" y="3484773"/>
            <a:ext cx="4366178" cy="923330"/>
          </a:xfrm>
          <a:prstGeom prst="rect">
            <a:avLst/>
          </a:prstGeom>
          <a:solidFill>
            <a:schemeClr val="bg1"/>
          </a:solidFill>
          <a:ln>
            <a:solidFill>
              <a:srgbClr val="FF0000"/>
            </a:solidFill>
          </a:ln>
          <a:effectLst>
            <a:glow rad="63500">
              <a:schemeClr val="accent2">
                <a:satMod val="175000"/>
                <a:alpha val="40000"/>
              </a:schemeClr>
            </a:glow>
          </a:effectLst>
        </p:spPr>
        <p:txBody>
          <a:bodyPr wrap="square" rtlCol="0">
            <a:spAutoFit/>
          </a:bodyPr>
          <a:lstStyle/>
          <a:p>
            <a:r>
              <a:rPr lang="en-US" dirty="0" smtClean="0"/>
              <a:t>Your bookmark </a:t>
            </a:r>
            <a:r>
              <a:rPr lang="en-US" dirty="0" smtClean="0"/>
              <a:t>has been saved.  When you are ready to remove the bookmark, simply click on it and delete.</a:t>
            </a:r>
          </a:p>
        </p:txBody>
      </p:sp>
    </p:spTree>
    <p:extLst>
      <p:ext uri="{BB962C8B-B14F-4D97-AF65-F5344CB8AC3E}">
        <p14:creationId xmlns:p14="http://schemas.microsoft.com/office/powerpoint/2010/main" val="1921805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5" name="Title 1"/>
          <p:cNvSpPr txBox="1">
            <a:spLocks/>
          </p:cNvSpPr>
          <p:nvPr/>
        </p:nvSpPr>
        <p:spPr>
          <a:xfrm>
            <a:off x="1288472" y="-26313"/>
            <a:ext cx="9817332" cy="10542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smtClean="0">
              <a:solidFill>
                <a:srgbClr val="C00000"/>
              </a:solidFill>
              <a:effectLst>
                <a:outerShdw blurRad="38100" dist="38100" dir="2700000" algn="tl">
                  <a:srgbClr val="000000">
                    <a:alpha val="43137"/>
                  </a:srgbClr>
                </a:outerShdw>
              </a:effectLst>
            </a:endParaRPr>
          </a:p>
          <a:p>
            <a:r>
              <a:rPr lang="en-US" sz="4000" b="1" dirty="0" smtClean="0">
                <a:solidFill>
                  <a:srgbClr val="C00000"/>
                </a:solidFill>
                <a:effectLst>
                  <a:outerShdw blurRad="38100" dist="38100" dir="2700000" algn="tl">
                    <a:srgbClr val="000000">
                      <a:alpha val="43137"/>
                    </a:srgbClr>
                  </a:outerShdw>
                </a:effectLst>
              </a:rPr>
              <a:t>Using the Legend</a:t>
            </a:r>
            <a:endParaRPr lang="en-US" sz="4000" b="1" dirty="0">
              <a:solidFill>
                <a:srgbClr val="C00000"/>
              </a:solidFill>
              <a:effectLst>
                <a:outerShdw blurRad="38100" dist="38100" dir="2700000" algn="tl">
                  <a:srgbClr val="000000">
                    <a:alpha val="43137"/>
                  </a:srgbClr>
                </a:outerShdw>
              </a:effectLst>
            </a:endParaRPr>
          </a:p>
        </p:txBody>
      </p:sp>
      <p:sp>
        <p:nvSpPr>
          <p:cNvPr id="6" name="Rectangle 5"/>
          <p:cNvSpPr/>
          <p:nvPr/>
        </p:nvSpPr>
        <p:spPr>
          <a:xfrm>
            <a:off x="1288472" y="1717650"/>
            <a:ext cx="9817331" cy="923330"/>
          </a:xfrm>
          <a:prstGeom prst="rect">
            <a:avLst/>
          </a:prstGeom>
        </p:spPr>
        <p:txBody>
          <a:bodyPr wrap="square">
            <a:spAutoFit/>
          </a:bodyPr>
          <a:lstStyle/>
          <a:p>
            <a:r>
              <a:rPr lang="en-US" dirty="0" smtClean="0">
                <a:solidFill>
                  <a:srgbClr val="000000"/>
                </a:solidFill>
                <a:latin typeface="Calibri" panose="020F0502020204030204" pitchFamily="34" charset="0"/>
              </a:rPr>
              <a:t>The Legend defines the geographic boundaries included in the map by name and </a:t>
            </a:r>
            <a:r>
              <a:rPr lang="en-US" dirty="0" smtClean="0">
                <a:solidFill>
                  <a:srgbClr val="000000"/>
                </a:solidFill>
                <a:latin typeface="Calibri" panose="020F0502020204030204" pitchFamily="34" charset="0"/>
              </a:rPr>
              <a:t>symbol </a:t>
            </a:r>
            <a:r>
              <a:rPr lang="en-US" dirty="0" smtClean="0">
                <a:solidFill>
                  <a:srgbClr val="000000"/>
                </a:solidFill>
                <a:latin typeface="Calibri" panose="020F0502020204030204" pitchFamily="34" charset="0"/>
              </a:rPr>
              <a:t>as well as the Low Response Score classification. The layers visible in the Legend reflect the layers currently visible on the map. </a:t>
            </a:r>
            <a:endParaRPr lang="en-US" dirty="0">
              <a:solidFill>
                <a:srgbClr val="000000"/>
              </a:solidFill>
              <a:latin typeface="Calibri" panose="020F0502020204030204" pitchFamily="34" charset="0"/>
            </a:endParaRPr>
          </a:p>
        </p:txBody>
      </p:sp>
      <p:pic>
        <p:nvPicPr>
          <p:cNvPr id="8" name="Picture 7"/>
          <p:cNvPicPr>
            <a:picLocks noChangeAspect="1"/>
          </p:cNvPicPr>
          <p:nvPr/>
        </p:nvPicPr>
        <p:blipFill rotWithShape="1">
          <a:blip r:embed="rId2"/>
          <a:srcRect t="6702" b="86930"/>
          <a:stretch/>
        </p:blipFill>
        <p:spPr>
          <a:xfrm>
            <a:off x="1288472" y="1320317"/>
            <a:ext cx="9817331" cy="315885"/>
          </a:xfrm>
          <a:prstGeom prst="rect">
            <a:avLst/>
          </a:prstGeom>
        </p:spPr>
      </p:pic>
      <p:sp>
        <p:nvSpPr>
          <p:cNvPr id="9" name="Down Arrow 8"/>
          <p:cNvSpPr/>
          <p:nvPr/>
        </p:nvSpPr>
        <p:spPr>
          <a:xfrm>
            <a:off x="10050088" y="806336"/>
            <a:ext cx="207816" cy="48702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t="7281" b="17737"/>
          <a:stretch/>
        </p:blipFill>
        <p:spPr>
          <a:xfrm>
            <a:off x="1866548" y="2765671"/>
            <a:ext cx="8661177" cy="3643442"/>
          </a:xfrm>
          <a:prstGeom prst="rect">
            <a:avLst/>
          </a:prstGeom>
        </p:spPr>
      </p:pic>
      <p:sp>
        <p:nvSpPr>
          <p:cNvPr id="10" name="Up Arrow 9"/>
          <p:cNvSpPr/>
          <p:nvPr/>
        </p:nvSpPr>
        <p:spPr>
          <a:xfrm>
            <a:off x="8647279" y="5108576"/>
            <a:ext cx="239029" cy="607894"/>
          </a:xfrm>
          <a:prstGeom prst="upArrow">
            <a:avLst/>
          </a:prstGeom>
          <a:noFill/>
          <a:ln w="1905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03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5" name="Title 1"/>
          <p:cNvSpPr txBox="1">
            <a:spLocks/>
          </p:cNvSpPr>
          <p:nvPr/>
        </p:nvSpPr>
        <p:spPr>
          <a:xfrm>
            <a:off x="1213658" y="79283"/>
            <a:ext cx="9892146" cy="15343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smtClean="0">
              <a:solidFill>
                <a:srgbClr val="C00000"/>
              </a:solidFill>
              <a:effectLst>
                <a:outerShdw blurRad="38100" dist="38100" dir="2700000" algn="tl">
                  <a:srgbClr val="000000">
                    <a:alpha val="43137"/>
                  </a:srgbClr>
                </a:outerShdw>
              </a:effectLst>
            </a:endParaRPr>
          </a:p>
          <a:p>
            <a:r>
              <a:rPr lang="en-US" sz="4000" b="1" dirty="0" smtClean="0">
                <a:solidFill>
                  <a:srgbClr val="C00000"/>
                </a:solidFill>
                <a:effectLst>
                  <a:outerShdw blurRad="38100" dist="38100" dir="2700000" algn="tl">
                    <a:srgbClr val="000000">
                      <a:alpha val="43137"/>
                    </a:srgbClr>
                  </a:outerShdw>
                </a:effectLst>
              </a:rPr>
              <a:t>Adding or Removing Layers</a:t>
            </a:r>
            <a:endParaRPr lang="en-US" sz="4000" b="1" dirty="0">
              <a:solidFill>
                <a:srgbClr val="C00000"/>
              </a:solidFill>
              <a:effectLst>
                <a:outerShdw blurRad="38100" dist="38100" dir="2700000" algn="tl">
                  <a:srgbClr val="000000">
                    <a:alpha val="43137"/>
                  </a:srgbClr>
                </a:outerShdw>
              </a:effectLst>
            </a:endParaRPr>
          </a:p>
        </p:txBody>
      </p:sp>
      <p:sp>
        <p:nvSpPr>
          <p:cNvPr id="4" name="Rectangle 3"/>
          <p:cNvSpPr/>
          <p:nvPr/>
        </p:nvSpPr>
        <p:spPr>
          <a:xfrm>
            <a:off x="1288472" y="1906577"/>
            <a:ext cx="9817330" cy="369332"/>
          </a:xfrm>
          <a:prstGeom prst="rect">
            <a:avLst/>
          </a:prstGeom>
        </p:spPr>
        <p:txBody>
          <a:bodyPr wrap="square">
            <a:spAutoFit/>
          </a:bodyPr>
          <a:lstStyle/>
          <a:p>
            <a:r>
              <a:rPr lang="en-US" dirty="0" smtClean="0">
                <a:solidFill>
                  <a:srgbClr val="000000"/>
                </a:solidFill>
                <a:latin typeface="Calibri" panose="020F0502020204030204" pitchFamily="34" charset="0"/>
              </a:rPr>
              <a:t>Layers list allows </a:t>
            </a:r>
            <a:r>
              <a:rPr lang="en-US" dirty="0">
                <a:solidFill>
                  <a:srgbClr val="000000"/>
                </a:solidFill>
                <a:latin typeface="Calibri" panose="020F0502020204030204" pitchFamily="34" charset="0"/>
              </a:rPr>
              <a:t>you to turn on/off spatial layers. </a:t>
            </a:r>
            <a:endParaRPr lang="en-US" dirty="0" smtClean="0">
              <a:solidFill>
                <a:srgbClr val="000000"/>
              </a:solidFill>
              <a:latin typeface="Calibri" panose="020F0502020204030204" pitchFamily="34" charset="0"/>
            </a:endParaRPr>
          </a:p>
        </p:txBody>
      </p:sp>
      <p:pic>
        <p:nvPicPr>
          <p:cNvPr id="6" name="Picture 5"/>
          <p:cNvPicPr>
            <a:picLocks noChangeAspect="1"/>
          </p:cNvPicPr>
          <p:nvPr/>
        </p:nvPicPr>
        <p:blipFill rotWithShape="1">
          <a:blip r:embed="rId2"/>
          <a:srcRect t="6702" b="86930"/>
          <a:stretch/>
        </p:blipFill>
        <p:spPr>
          <a:xfrm>
            <a:off x="1288472" y="1320317"/>
            <a:ext cx="9817331" cy="315885"/>
          </a:xfrm>
          <a:prstGeom prst="rect">
            <a:avLst/>
          </a:prstGeom>
        </p:spPr>
      </p:pic>
      <p:sp>
        <p:nvSpPr>
          <p:cNvPr id="7" name="Down Arrow 6"/>
          <p:cNvSpPr/>
          <p:nvPr/>
        </p:nvSpPr>
        <p:spPr>
          <a:xfrm>
            <a:off x="10407534" y="833656"/>
            <a:ext cx="216132" cy="46410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t="6856" b="28435"/>
          <a:stretch/>
        </p:blipFill>
        <p:spPr>
          <a:xfrm>
            <a:off x="1471301" y="2645880"/>
            <a:ext cx="9249398" cy="3366655"/>
          </a:xfrm>
          <a:prstGeom prst="rect">
            <a:avLst/>
          </a:prstGeom>
        </p:spPr>
      </p:pic>
      <p:sp>
        <p:nvSpPr>
          <p:cNvPr id="9" name="Up Arrow 8"/>
          <p:cNvSpPr/>
          <p:nvPr/>
        </p:nvSpPr>
        <p:spPr>
          <a:xfrm>
            <a:off x="8647279" y="5108576"/>
            <a:ext cx="239029" cy="607894"/>
          </a:xfrm>
          <a:prstGeom prst="upArrow">
            <a:avLst/>
          </a:prstGeom>
          <a:noFill/>
          <a:ln w="1905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751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28434"/>
            <a:ext cx="10515600" cy="1325563"/>
          </a:xfrm>
        </p:spPr>
        <p:txBody>
          <a:bodyPr/>
          <a:lstStyle/>
          <a:p>
            <a:r>
              <a:rPr lang="en-US" dirty="0" smtClean="0"/>
              <a:t> </a:t>
            </a:r>
            <a:endParaRPr lang="en-US" dirty="0"/>
          </a:p>
        </p:txBody>
      </p:sp>
      <p:sp>
        <p:nvSpPr>
          <p:cNvPr id="4" name="Rectangle 3"/>
          <p:cNvSpPr/>
          <p:nvPr/>
        </p:nvSpPr>
        <p:spPr>
          <a:xfrm>
            <a:off x="638965" y="1091215"/>
            <a:ext cx="10914067" cy="1107996"/>
          </a:xfrm>
          <a:prstGeom prst="rect">
            <a:avLst/>
          </a:prstGeom>
        </p:spPr>
        <p:txBody>
          <a:bodyPr wrap="square">
            <a:spAutoFit/>
          </a:bodyPr>
          <a:lstStyle/>
          <a:p>
            <a:r>
              <a:rPr lang="en-US" sz="3600" b="1" dirty="0" smtClean="0">
                <a:solidFill>
                  <a:srgbClr val="C00000"/>
                </a:solidFill>
                <a:effectLst>
                  <a:outerShdw blurRad="38100" dist="38100" dir="2700000" algn="tl">
                    <a:srgbClr val="000000">
                      <a:alpha val="43137"/>
                    </a:srgbClr>
                  </a:outerShdw>
                </a:effectLst>
                <a:latin typeface="Calibri" panose="020F0502020204030204" pitchFamily="34" charset="0"/>
              </a:rPr>
              <a:t>HELP!</a:t>
            </a:r>
          </a:p>
          <a:p>
            <a:endParaRPr lang="en-US" sz="800" dirty="0" smtClean="0">
              <a:solidFill>
                <a:srgbClr val="000000"/>
              </a:solidFill>
              <a:latin typeface="Calibri" panose="020F0502020204030204" pitchFamily="34" charset="0"/>
            </a:endParaRPr>
          </a:p>
          <a:p>
            <a:endParaRPr lang="en-US" sz="300" dirty="0" smtClean="0">
              <a:solidFill>
                <a:srgbClr val="000000"/>
              </a:solidFill>
              <a:latin typeface="Calibri" panose="020F0502020204030204" pitchFamily="34" charset="0"/>
            </a:endParaRPr>
          </a:p>
          <a:p>
            <a:r>
              <a:rPr lang="en-US" dirty="0" smtClean="0">
                <a:solidFill>
                  <a:srgbClr val="000000"/>
                </a:solidFill>
                <a:latin typeface="Calibri" panose="020F0502020204030204" pitchFamily="34" charset="0"/>
              </a:rPr>
              <a:t>“I’m clicking a </a:t>
            </a:r>
            <a:r>
              <a:rPr lang="en-US" dirty="0" smtClean="0">
                <a:solidFill>
                  <a:srgbClr val="000000"/>
                </a:solidFill>
                <a:latin typeface="Calibri" panose="020F0502020204030204" pitchFamily="34" charset="0"/>
              </a:rPr>
              <a:t>census tract </a:t>
            </a:r>
            <a:r>
              <a:rPr lang="en-US" dirty="0" smtClean="0">
                <a:solidFill>
                  <a:srgbClr val="000000"/>
                </a:solidFill>
                <a:latin typeface="Calibri" panose="020F0502020204030204" pitchFamily="34" charset="0"/>
              </a:rPr>
              <a:t>but no </a:t>
            </a:r>
            <a:r>
              <a:rPr lang="en-US" dirty="0" smtClean="0">
                <a:solidFill>
                  <a:srgbClr val="000000"/>
                </a:solidFill>
                <a:latin typeface="Calibri" panose="020F0502020204030204" pitchFamily="34" charset="0"/>
              </a:rPr>
              <a:t>census tract information appears . . .”</a:t>
            </a:r>
          </a:p>
        </p:txBody>
      </p:sp>
      <p:sp>
        <p:nvSpPr>
          <p:cNvPr id="9" name="TextBox 8"/>
          <p:cNvSpPr txBox="1"/>
          <p:nvPr/>
        </p:nvSpPr>
        <p:spPr>
          <a:xfrm>
            <a:off x="638965" y="473100"/>
            <a:ext cx="10133214" cy="584775"/>
          </a:xfrm>
          <a:prstGeom prst="rect">
            <a:avLst/>
          </a:prstGeom>
          <a:noFill/>
        </p:spPr>
        <p:txBody>
          <a:bodyPr wrap="square" rtlCol="0">
            <a:spAutoFit/>
          </a:bodyPr>
          <a:lstStyle/>
          <a:p>
            <a:r>
              <a:rPr lang="en-US" sz="3200" b="1" dirty="0" smtClean="0">
                <a:solidFill>
                  <a:srgbClr val="00B0F0"/>
                </a:solidFill>
              </a:rPr>
              <a:t>Troubleshooting with Layers  </a:t>
            </a:r>
            <a:endParaRPr lang="en-US" sz="3200" i="1" dirty="0" smtClean="0">
              <a:solidFill>
                <a:srgbClr val="00B0F0"/>
              </a:solidFill>
            </a:endParaRPr>
          </a:p>
        </p:txBody>
      </p:sp>
      <p:pic>
        <p:nvPicPr>
          <p:cNvPr id="3" name="Picture 2"/>
          <p:cNvPicPr>
            <a:picLocks noChangeAspect="1"/>
          </p:cNvPicPr>
          <p:nvPr/>
        </p:nvPicPr>
        <p:blipFill rotWithShape="1">
          <a:blip r:embed="rId2"/>
          <a:srcRect l="50847" t="6761" b="17546"/>
          <a:stretch/>
        </p:blipFill>
        <p:spPr>
          <a:xfrm>
            <a:off x="1180407" y="2694980"/>
            <a:ext cx="3896234" cy="3374968"/>
          </a:xfrm>
          <a:prstGeom prst="rect">
            <a:avLst/>
          </a:prstGeom>
        </p:spPr>
      </p:pic>
      <p:pic>
        <p:nvPicPr>
          <p:cNvPr id="5" name="Picture 4"/>
          <p:cNvPicPr>
            <a:picLocks noChangeAspect="1"/>
          </p:cNvPicPr>
          <p:nvPr/>
        </p:nvPicPr>
        <p:blipFill rotWithShape="1">
          <a:blip r:embed="rId3"/>
          <a:srcRect l="47750" t="6676" b="24310"/>
          <a:stretch/>
        </p:blipFill>
        <p:spPr>
          <a:xfrm>
            <a:off x="5504589" y="2425614"/>
            <a:ext cx="5267590" cy="3913700"/>
          </a:xfrm>
          <a:prstGeom prst="rect">
            <a:avLst/>
          </a:prstGeom>
        </p:spPr>
      </p:pic>
      <p:sp>
        <p:nvSpPr>
          <p:cNvPr id="13" name="Up Arrow 12"/>
          <p:cNvSpPr/>
          <p:nvPr/>
        </p:nvSpPr>
        <p:spPr>
          <a:xfrm>
            <a:off x="8638637" y="3554334"/>
            <a:ext cx="239029" cy="607894"/>
          </a:xfrm>
          <a:prstGeom prst="upArrow">
            <a:avLst/>
          </a:prstGeom>
          <a:noFill/>
          <a:ln w="1905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Return 5">
            <a:hlinkClick r:id="" action="ppaction://noaction" highlightClick="1"/>
          </p:cNvPr>
          <p:cNvSpPr/>
          <p:nvPr/>
        </p:nvSpPr>
        <p:spPr>
          <a:xfrm>
            <a:off x="2128058" y="3299968"/>
            <a:ext cx="299258" cy="254366"/>
          </a:xfrm>
          <a:prstGeom prst="actionButtonRetur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13"/>
          <p:cNvSpPr/>
          <p:nvPr/>
        </p:nvSpPr>
        <p:spPr>
          <a:xfrm>
            <a:off x="9348352" y="5203479"/>
            <a:ext cx="2384278" cy="1323439"/>
          </a:xfrm>
          <a:prstGeom prst="rect">
            <a:avLst/>
          </a:prstGeom>
          <a:solidFill>
            <a:schemeClr val="bg1"/>
          </a:solidFill>
          <a:ln w="12700">
            <a:solidFill>
              <a:srgbClr val="FF0000"/>
            </a:solidFill>
            <a:prstDash val="sysDash"/>
          </a:ln>
        </p:spPr>
        <p:txBody>
          <a:bodyPr wrap="square">
            <a:spAutoFit/>
          </a:bodyPr>
          <a:lstStyle/>
          <a:p>
            <a:pPr algn="ctr"/>
            <a:r>
              <a:rPr lang="en-US" b="1" dirty="0" smtClean="0">
                <a:solidFill>
                  <a:srgbClr val="FF0000"/>
                </a:solidFill>
                <a:latin typeface="Calibri" panose="020F0502020204030204" pitchFamily="34" charset="0"/>
              </a:rPr>
              <a:t>Oops!</a:t>
            </a:r>
            <a:endParaRPr lang="en-US" b="1" dirty="0" smtClean="0">
              <a:solidFill>
                <a:srgbClr val="FF0000"/>
              </a:solidFill>
              <a:latin typeface="Calibri" panose="020F0502020204030204" pitchFamily="34" charset="0"/>
            </a:endParaRPr>
          </a:p>
          <a:p>
            <a:pPr algn="ctr"/>
            <a:endParaRPr lang="en-US" sz="800" dirty="0" smtClean="0">
              <a:solidFill>
                <a:srgbClr val="000000"/>
              </a:solidFill>
              <a:latin typeface="Calibri" panose="020F0502020204030204" pitchFamily="34" charset="0"/>
            </a:endParaRPr>
          </a:p>
          <a:p>
            <a:pPr algn="ctr"/>
            <a:r>
              <a:rPr lang="en-US" dirty="0" smtClean="0">
                <a:solidFill>
                  <a:srgbClr val="000000"/>
                </a:solidFill>
                <a:latin typeface="Calibri" panose="020F0502020204030204" pitchFamily="34" charset="0"/>
              </a:rPr>
              <a:t>You forgot to click </a:t>
            </a:r>
            <a:r>
              <a:rPr lang="en-US" dirty="0" smtClean="0">
                <a:solidFill>
                  <a:srgbClr val="0070C0"/>
                </a:solidFill>
                <a:latin typeface="Calibri" panose="020F0502020204030204" pitchFamily="34" charset="0"/>
              </a:rPr>
              <a:t>“Additional </a:t>
            </a:r>
            <a:r>
              <a:rPr lang="en-US" dirty="0">
                <a:solidFill>
                  <a:srgbClr val="0070C0"/>
                </a:solidFill>
                <a:latin typeface="Calibri" panose="020F0502020204030204" pitchFamily="34" charset="0"/>
              </a:rPr>
              <a:t>L</a:t>
            </a:r>
            <a:r>
              <a:rPr lang="en-US" dirty="0" smtClean="0">
                <a:solidFill>
                  <a:srgbClr val="0070C0"/>
                </a:solidFill>
                <a:latin typeface="Calibri" panose="020F0502020204030204" pitchFamily="34" charset="0"/>
              </a:rPr>
              <a:t>ayers” </a:t>
            </a:r>
            <a:r>
              <a:rPr lang="en-US" dirty="0" smtClean="0">
                <a:solidFill>
                  <a:srgbClr val="000000"/>
                </a:solidFill>
                <a:latin typeface="Calibri" panose="020F0502020204030204" pitchFamily="34" charset="0"/>
              </a:rPr>
              <a:t>first!</a:t>
            </a:r>
          </a:p>
        </p:txBody>
      </p:sp>
    </p:spTree>
    <p:extLst>
      <p:ext uri="{BB962C8B-B14F-4D97-AF65-F5344CB8AC3E}">
        <p14:creationId xmlns:p14="http://schemas.microsoft.com/office/powerpoint/2010/main" val="3700707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28434"/>
            <a:ext cx="10515600" cy="1325563"/>
          </a:xfrm>
        </p:spPr>
        <p:txBody>
          <a:bodyPr/>
          <a:lstStyle/>
          <a:p>
            <a:r>
              <a:rPr lang="en-US" dirty="0" smtClean="0"/>
              <a:t> </a:t>
            </a:r>
            <a:endParaRPr lang="en-US" dirty="0"/>
          </a:p>
        </p:txBody>
      </p:sp>
      <p:sp>
        <p:nvSpPr>
          <p:cNvPr id="4" name="Rectangle 3"/>
          <p:cNvSpPr/>
          <p:nvPr/>
        </p:nvSpPr>
        <p:spPr>
          <a:xfrm>
            <a:off x="638966" y="1229023"/>
            <a:ext cx="10914067" cy="769441"/>
          </a:xfrm>
          <a:prstGeom prst="rect">
            <a:avLst/>
          </a:prstGeom>
        </p:spPr>
        <p:txBody>
          <a:bodyPr wrap="square">
            <a:spAutoFit/>
          </a:bodyPr>
          <a:lstStyle/>
          <a:p>
            <a:endParaRPr lang="en-US" sz="800" dirty="0" smtClean="0">
              <a:solidFill>
                <a:srgbClr val="000000"/>
              </a:solidFill>
              <a:latin typeface="Calibri" panose="020F0502020204030204" pitchFamily="34" charset="0"/>
            </a:endParaRPr>
          </a:p>
          <a:p>
            <a:r>
              <a:rPr lang="en-US" dirty="0" smtClean="0">
                <a:solidFill>
                  <a:srgbClr val="000000"/>
                </a:solidFill>
                <a:latin typeface="Calibri" panose="020F0502020204030204" pitchFamily="34" charset="0"/>
              </a:rPr>
              <a:t>“I need to print a Congressional area with the low response census tracts included, but the Congressional lines are not very visible . . . </a:t>
            </a:r>
            <a:r>
              <a:rPr lang="en-US" b="1" dirty="0">
                <a:solidFill>
                  <a:srgbClr val="FF0000"/>
                </a:solidFill>
                <a:latin typeface="Calibri" panose="020F0502020204030204" pitchFamily="34" charset="0"/>
              </a:rPr>
              <a:t>HELP</a:t>
            </a:r>
            <a:r>
              <a:rPr lang="en-US" b="1" dirty="0" smtClean="0">
                <a:solidFill>
                  <a:srgbClr val="FF0000"/>
                </a:solidFill>
                <a:latin typeface="Calibri" panose="020F0502020204030204" pitchFamily="34" charset="0"/>
              </a:rPr>
              <a:t>!</a:t>
            </a:r>
            <a:r>
              <a:rPr lang="en-US" dirty="0" smtClean="0">
                <a:solidFill>
                  <a:srgbClr val="000000"/>
                </a:solidFill>
                <a:latin typeface="Calibri" panose="020F0502020204030204" pitchFamily="34" charset="0"/>
              </a:rPr>
              <a:t>”</a:t>
            </a:r>
          </a:p>
        </p:txBody>
      </p:sp>
      <p:sp>
        <p:nvSpPr>
          <p:cNvPr id="9" name="TextBox 8"/>
          <p:cNvSpPr txBox="1"/>
          <p:nvPr/>
        </p:nvSpPr>
        <p:spPr>
          <a:xfrm>
            <a:off x="515391" y="538385"/>
            <a:ext cx="10133214" cy="584775"/>
          </a:xfrm>
          <a:prstGeom prst="rect">
            <a:avLst/>
          </a:prstGeom>
          <a:noFill/>
        </p:spPr>
        <p:txBody>
          <a:bodyPr wrap="square" rtlCol="0">
            <a:spAutoFit/>
          </a:bodyPr>
          <a:lstStyle/>
          <a:p>
            <a:r>
              <a:rPr lang="en-US" sz="3200" b="1" dirty="0" smtClean="0">
                <a:solidFill>
                  <a:srgbClr val="C00000"/>
                </a:solidFill>
              </a:rPr>
              <a:t>Troubleshooting with Layers  </a:t>
            </a:r>
            <a:endParaRPr lang="en-US" sz="3200" i="1" dirty="0" smtClean="0"/>
          </a:p>
        </p:txBody>
      </p:sp>
      <p:pic>
        <p:nvPicPr>
          <p:cNvPr id="5" name="Picture 4"/>
          <p:cNvPicPr>
            <a:picLocks noChangeAspect="1"/>
          </p:cNvPicPr>
          <p:nvPr/>
        </p:nvPicPr>
        <p:blipFill rotWithShape="1">
          <a:blip r:embed="rId2"/>
          <a:srcRect t="6803" b="3883"/>
          <a:stretch/>
        </p:blipFill>
        <p:spPr>
          <a:xfrm>
            <a:off x="1725865" y="2301280"/>
            <a:ext cx="8274345" cy="4156930"/>
          </a:xfrm>
          <a:prstGeom prst="rect">
            <a:avLst/>
          </a:prstGeom>
        </p:spPr>
      </p:pic>
      <p:sp>
        <p:nvSpPr>
          <p:cNvPr id="11" name="Down Arrow 10"/>
          <p:cNvSpPr/>
          <p:nvPr/>
        </p:nvSpPr>
        <p:spPr>
          <a:xfrm>
            <a:off x="6033874" y="2554586"/>
            <a:ext cx="190754" cy="369352"/>
          </a:xfrm>
          <a:prstGeom prst="downArrow">
            <a:avLst/>
          </a:prstGeom>
          <a:noFill/>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8156350" y="3558108"/>
            <a:ext cx="754893" cy="232495"/>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6206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767" y="4645526"/>
            <a:ext cx="8429105" cy="923330"/>
          </a:xfrm>
          <a:prstGeom prst="rect">
            <a:avLst/>
          </a:prstGeom>
          <a:noFill/>
        </p:spPr>
        <p:txBody>
          <a:bodyPr wrap="square" rtlCol="0">
            <a:spAutoFit/>
          </a:bodyPr>
          <a:lstStyle/>
          <a:p>
            <a:pPr algn="ctr"/>
            <a:r>
              <a:rPr lang="en-US" sz="5400" dirty="0" smtClean="0"/>
              <a:t>www.census.gov/roam</a:t>
            </a:r>
            <a:endParaRPr lang="en-US" sz="5400" dirty="0"/>
          </a:p>
        </p:txBody>
      </p:sp>
      <p:sp>
        <p:nvSpPr>
          <p:cNvPr id="3" name="Rectangle 2"/>
          <p:cNvSpPr/>
          <p:nvPr/>
        </p:nvSpPr>
        <p:spPr>
          <a:xfrm>
            <a:off x="872836" y="878024"/>
            <a:ext cx="10498975" cy="1877437"/>
          </a:xfrm>
          <a:prstGeom prst="rect">
            <a:avLst/>
          </a:prstGeom>
        </p:spPr>
        <p:txBody>
          <a:bodyPr wrap="square">
            <a:spAutoFit/>
          </a:bodyPr>
          <a:lstStyle/>
          <a:p>
            <a:pPr algn="ctr"/>
            <a:r>
              <a:rPr lang="en-US" sz="4000" dirty="0" smtClean="0">
                <a:solidFill>
                  <a:srgbClr val="0070C0"/>
                </a:solidFill>
              </a:rPr>
              <a:t>The Census “Low Response Score” and the new </a:t>
            </a:r>
            <a:r>
              <a:rPr lang="en-US" sz="4000" dirty="0" smtClean="0">
                <a:solidFill>
                  <a:srgbClr val="0070C0"/>
                </a:solidFill>
              </a:rPr>
              <a:t>“</a:t>
            </a:r>
            <a:r>
              <a:rPr lang="en-US" sz="4000" dirty="0">
                <a:solidFill>
                  <a:srgbClr val="0070C0"/>
                </a:solidFill>
              </a:rPr>
              <a:t>Response Outreach Area Mapper” </a:t>
            </a:r>
            <a:r>
              <a:rPr lang="en-US" sz="3600" dirty="0" smtClean="0">
                <a:solidFill>
                  <a:srgbClr val="0070C0"/>
                </a:solidFill>
              </a:rPr>
              <a:t>(</a:t>
            </a:r>
            <a:r>
              <a:rPr lang="en-US" sz="3600" dirty="0">
                <a:solidFill>
                  <a:srgbClr val="0070C0"/>
                </a:solidFill>
              </a:rPr>
              <a:t>ROAM) </a:t>
            </a:r>
          </a:p>
          <a:p>
            <a:pPr algn="ctr"/>
            <a:endParaRPr lang="en-US" sz="1600" i="1" dirty="0" smtClean="0"/>
          </a:p>
          <a:p>
            <a:pPr algn="ctr"/>
            <a:r>
              <a:rPr lang="en-US" sz="1600" i="1" dirty="0" smtClean="0"/>
              <a:t>Formerly </a:t>
            </a:r>
            <a:r>
              <a:rPr lang="en-US" sz="1600" i="1" dirty="0"/>
              <a:t>known as the Low Response Score (LRS) Application </a:t>
            </a:r>
            <a:endParaRPr lang="en-US" sz="1600" dirty="0"/>
          </a:p>
        </p:txBody>
      </p:sp>
      <p:sp>
        <p:nvSpPr>
          <p:cNvPr id="4" name="Title 1"/>
          <p:cNvSpPr txBox="1">
            <a:spLocks/>
          </p:cNvSpPr>
          <p:nvPr/>
        </p:nvSpPr>
        <p:spPr>
          <a:xfrm>
            <a:off x="1136762" y="3886762"/>
            <a:ext cx="9971117" cy="6935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C00000"/>
                </a:solidFill>
                <a:effectLst>
                  <a:outerShdw blurRad="38100" dist="38100" dir="2700000" algn="tl">
                    <a:srgbClr val="000000">
                      <a:alpha val="43137"/>
                    </a:srgbClr>
                  </a:outerShdw>
                </a:effectLst>
              </a:rPr>
              <a:t>Log on now:</a:t>
            </a:r>
            <a:endParaRPr lang="en-US"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05905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28434"/>
            <a:ext cx="10515600" cy="1325563"/>
          </a:xfrm>
        </p:spPr>
        <p:txBody>
          <a:bodyPr/>
          <a:lstStyle/>
          <a:p>
            <a:r>
              <a:rPr lang="en-US" dirty="0" smtClean="0"/>
              <a:t> </a:t>
            </a:r>
            <a:endParaRPr lang="en-US" dirty="0"/>
          </a:p>
        </p:txBody>
      </p:sp>
      <p:sp>
        <p:nvSpPr>
          <p:cNvPr id="9" name="TextBox 8"/>
          <p:cNvSpPr txBox="1"/>
          <p:nvPr/>
        </p:nvSpPr>
        <p:spPr>
          <a:xfrm>
            <a:off x="515391" y="538385"/>
            <a:ext cx="10133214" cy="584775"/>
          </a:xfrm>
          <a:prstGeom prst="rect">
            <a:avLst/>
          </a:prstGeom>
          <a:noFill/>
        </p:spPr>
        <p:txBody>
          <a:bodyPr wrap="square" rtlCol="0">
            <a:spAutoFit/>
          </a:bodyPr>
          <a:lstStyle/>
          <a:p>
            <a:r>
              <a:rPr lang="en-US" sz="3200" b="1" dirty="0" smtClean="0">
                <a:solidFill>
                  <a:srgbClr val="C00000"/>
                </a:solidFill>
              </a:rPr>
              <a:t>Troubleshooting with Layers  </a:t>
            </a:r>
            <a:endParaRPr lang="en-US" sz="3200" i="1" dirty="0" smtClean="0"/>
          </a:p>
        </p:txBody>
      </p:sp>
      <p:sp>
        <p:nvSpPr>
          <p:cNvPr id="14" name="Rectangle 13"/>
          <p:cNvSpPr/>
          <p:nvPr/>
        </p:nvSpPr>
        <p:spPr>
          <a:xfrm>
            <a:off x="706927" y="1229023"/>
            <a:ext cx="3416186" cy="369332"/>
          </a:xfrm>
          <a:prstGeom prst="rect">
            <a:avLst/>
          </a:prstGeom>
          <a:ln w="12700">
            <a:solidFill>
              <a:srgbClr val="0070C0"/>
            </a:solidFill>
            <a:prstDash val="sysDash"/>
          </a:ln>
        </p:spPr>
        <p:txBody>
          <a:bodyPr wrap="square">
            <a:spAutoFit/>
          </a:bodyPr>
          <a:lstStyle/>
          <a:p>
            <a:pPr algn="ctr"/>
            <a:r>
              <a:rPr lang="en-US" dirty="0" smtClean="0">
                <a:solidFill>
                  <a:srgbClr val="000000"/>
                </a:solidFill>
                <a:latin typeface="Calibri" panose="020F0502020204030204" pitchFamily="34" charset="0"/>
              </a:rPr>
              <a:t>You can adjust the </a:t>
            </a:r>
            <a:r>
              <a:rPr lang="en-US" dirty="0" smtClean="0">
                <a:solidFill>
                  <a:srgbClr val="0070C0"/>
                </a:solidFill>
                <a:latin typeface="Calibri" panose="020F0502020204030204" pitchFamily="34" charset="0"/>
              </a:rPr>
              <a:t>Transparency!</a:t>
            </a:r>
            <a:endParaRPr lang="en-US" dirty="0" smtClean="0">
              <a:solidFill>
                <a:srgbClr val="000000"/>
              </a:solidFill>
              <a:latin typeface="Calibri" panose="020F0502020204030204" pitchFamily="34" charset="0"/>
            </a:endParaRPr>
          </a:p>
        </p:txBody>
      </p:sp>
      <p:pic>
        <p:nvPicPr>
          <p:cNvPr id="7" name="Picture 6"/>
          <p:cNvPicPr>
            <a:picLocks noChangeAspect="1"/>
          </p:cNvPicPr>
          <p:nvPr/>
        </p:nvPicPr>
        <p:blipFill rotWithShape="1">
          <a:blip r:embed="rId3"/>
          <a:srcRect t="6172" b="3991"/>
          <a:stretch/>
        </p:blipFill>
        <p:spPr>
          <a:xfrm>
            <a:off x="3382635" y="2144684"/>
            <a:ext cx="8107118" cy="4096779"/>
          </a:xfrm>
          <a:prstGeom prst="rect">
            <a:avLst/>
          </a:prstGeom>
        </p:spPr>
      </p:pic>
      <p:sp>
        <p:nvSpPr>
          <p:cNvPr id="10" name="Left Arrow 9"/>
          <p:cNvSpPr/>
          <p:nvPr/>
        </p:nvSpPr>
        <p:spPr>
          <a:xfrm>
            <a:off x="11489753" y="4571032"/>
            <a:ext cx="539138" cy="25970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1808"/>
          <a:stretch/>
        </p:blipFill>
        <p:spPr>
          <a:xfrm>
            <a:off x="649154" y="2144684"/>
            <a:ext cx="2563694" cy="2765525"/>
          </a:xfrm>
          <a:prstGeom prst="rect">
            <a:avLst/>
          </a:prstGeom>
        </p:spPr>
      </p:pic>
      <p:sp>
        <p:nvSpPr>
          <p:cNvPr id="12" name="Rectangle 11"/>
          <p:cNvSpPr/>
          <p:nvPr/>
        </p:nvSpPr>
        <p:spPr>
          <a:xfrm>
            <a:off x="649154" y="5061395"/>
            <a:ext cx="2384278" cy="646331"/>
          </a:xfrm>
          <a:prstGeom prst="rect">
            <a:avLst/>
          </a:prstGeom>
          <a:ln w="12700">
            <a:solidFill>
              <a:srgbClr val="0070C0"/>
            </a:solidFill>
            <a:prstDash val="sysDash"/>
          </a:ln>
        </p:spPr>
        <p:txBody>
          <a:bodyPr wrap="square">
            <a:spAutoFit/>
          </a:bodyPr>
          <a:lstStyle/>
          <a:p>
            <a:pPr algn="ctr"/>
            <a:r>
              <a:rPr lang="en-US" dirty="0" smtClean="0">
                <a:solidFill>
                  <a:srgbClr val="000000"/>
                </a:solidFill>
                <a:latin typeface="Calibri" panose="020F0502020204030204" pitchFamily="34" charset="0"/>
              </a:rPr>
              <a:t>You can adjust the </a:t>
            </a:r>
            <a:r>
              <a:rPr lang="en-US" dirty="0" smtClean="0">
                <a:solidFill>
                  <a:srgbClr val="0070C0"/>
                </a:solidFill>
                <a:latin typeface="Calibri" panose="020F0502020204030204" pitchFamily="34" charset="0"/>
              </a:rPr>
              <a:t>Transparency!</a:t>
            </a:r>
            <a:endParaRPr lang="en-US"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609384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5" name="Title 1"/>
          <p:cNvSpPr txBox="1">
            <a:spLocks/>
          </p:cNvSpPr>
          <p:nvPr/>
        </p:nvSpPr>
        <p:spPr>
          <a:xfrm>
            <a:off x="1011382" y="79283"/>
            <a:ext cx="10094422" cy="13649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smtClean="0">
              <a:solidFill>
                <a:srgbClr val="C00000"/>
              </a:solidFill>
              <a:effectLst>
                <a:outerShdw blurRad="38100" dist="38100" dir="2700000" algn="tl">
                  <a:srgbClr val="000000">
                    <a:alpha val="43137"/>
                  </a:srgbClr>
                </a:outerShdw>
              </a:effectLst>
            </a:endParaRPr>
          </a:p>
          <a:p>
            <a:r>
              <a:rPr lang="en-US" sz="4000" b="1" dirty="0" smtClean="0">
                <a:solidFill>
                  <a:srgbClr val="C00000"/>
                </a:solidFill>
                <a:effectLst>
                  <a:outerShdw blurRad="38100" dist="38100" dir="2700000" algn="tl">
                    <a:srgbClr val="000000">
                      <a:alpha val="43137"/>
                    </a:srgbClr>
                  </a:outerShdw>
                </a:effectLst>
              </a:rPr>
              <a:t>Tract Data: The Low Response Score</a:t>
            </a:r>
            <a:endParaRPr lang="en-US" sz="4000" b="1" dirty="0">
              <a:solidFill>
                <a:srgbClr val="C00000"/>
              </a:solidFill>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3"/>
          <a:srcRect t="6645" b="4345"/>
          <a:stretch/>
        </p:blipFill>
        <p:spPr>
          <a:xfrm>
            <a:off x="1185062" y="1444239"/>
            <a:ext cx="10044740" cy="5029201"/>
          </a:xfrm>
          <a:prstGeom prst="rect">
            <a:avLst/>
          </a:prstGeom>
        </p:spPr>
      </p:pic>
      <p:sp>
        <p:nvSpPr>
          <p:cNvPr id="4" name="Oval 3"/>
          <p:cNvSpPr/>
          <p:nvPr/>
        </p:nvSpPr>
        <p:spPr>
          <a:xfrm>
            <a:off x="6633556" y="2842954"/>
            <a:ext cx="1654233" cy="166254"/>
          </a:xfrm>
          <a:prstGeom prst="ellipse">
            <a:avLst/>
          </a:prstGeom>
          <a:noFill/>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87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Rectangle 2"/>
          <p:cNvSpPr/>
          <p:nvPr/>
        </p:nvSpPr>
        <p:spPr>
          <a:xfrm>
            <a:off x="1093862" y="1145063"/>
            <a:ext cx="10342418" cy="923330"/>
          </a:xfrm>
          <a:prstGeom prst="rect">
            <a:avLst/>
          </a:prstGeom>
        </p:spPr>
        <p:txBody>
          <a:bodyPr wrap="square">
            <a:spAutoFit/>
          </a:bodyPr>
          <a:lstStyle/>
          <a:p>
            <a:r>
              <a:rPr lang="en-US" dirty="0">
                <a:solidFill>
                  <a:srgbClr val="000000"/>
                </a:solidFill>
                <a:latin typeface="Calibri" panose="020F0502020204030204" pitchFamily="34" charset="0"/>
              </a:rPr>
              <a:t>When you click on a census tract you are not zoomed into, the application may indicate that several census tracts were selected. If you would like to click a specific census tract, zoom in further to that area before clicking on it. </a:t>
            </a:r>
            <a:endParaRPr lang="en-US" dirty="0"/>
          </a:p>
        </p:txBody>
      </p:sp>
      <p:pic>
        <p:nvPicPr>
          <p:cNvPr id="4" name="Picture 3"/>
          <p:cNvPicPr>
            <a:picLocks noChangeAspect="1"/>
          </p:cNvPicPr>
          <p:nvPr/>
        </p:nvPicPr>
        <p:blipFill rotWithShape="1">
          <a:blip r:embed="rId3"/>
          <a:srcRect l="9226" t="6760" r="24069" b="17685"/>
          <a:stretch/>
        </p:blipFill>
        <p:spPr>
          <a:xfrm>
            <a:off x="1255507" y="2287595"/>
            <a:ext cx="6734086" cy="4290478"/>
          </a:xfrm>
          <a:prstGeom prst="rect">
            <a:avLst/>
          </a:prstGeom>
        </p:spPr>
      </p:pic>
      <p:sp>
        <p:nvSpPr>
          <p:cNvPr id="6" name="Rectangle 5"/>
          <p:cNvSpPr/>
          <p:nvPr/>
        </p:nvSpPr>
        <p:spPr>
          <a:xfrm>
            <a:off x="8214038" y="4426672"/>
            <a:ext cx="3623287" cy="1200329"/>
          </a:xfrm>
          <a:prstGeom prst="rect">
            <a:avLst/>
          </a:prstGeom>
          <a:ln>
            <a:solidFill>
              <a:srgbClr val="FF0000"/>
            </a:solidFill>
          </a:ln>
          <a:effectLst>
            <a:glow rad="63500">
              <a:schemeClr val="accent2">
                <a:satMod val="175000"/>
                <a:alpha val="40000"/>
              </a:schemeClr>
            </a:glow>
          </a:effectLst>
        </p:spPr>
        <p:txBody>
          <a:bodyPr wrap="square">
            <a:spAutoFit/>
          </a:bodyPr>
          <a:lstStyle/>
          <a:p>
            <a:r>
              <a:rPr lang="en-US" dirty="0" smtClean="0">
                <a:solidFill>
                  <a:srgbClr val="000000"/>
                </a:solidFill>
                <a:latin typeface="Calibri" panose="020F0502020204030204" pitchFamily="34" charset="0"/>
              </a:rPr>
              <a:t>Notice, if you try to click on a </a:t>
            </a:r>
            <a:r>
              <a:rPr lang="en-US" dirty="0" smtClean="0">
                <a:solidFill>
                  <a:srgbClr val="000000"/>
                </a:solidFill>
                <a:latin typeface="Calibri" panose="020F0502020204030204" pitchFamily="34" charset="0"/>
              </a:rPr>
              <a:t>tract </a:t>
            </a:r>
            <a:r>
              <a:rPr lang="en-US" dirty="0" smtClean="0">
                <a:solidFill>
                  <a:srgbClr val="000000"/>
                </a:solidFill>
                <a:latin typeface="Calibri" panose="020F0502020204030204" pitchFamily="34" charset="0"/>
              </a:rPr>
              <a:t>from the State view, the </a:t>
            </a:r>
            <a:r>
              <a:rPr lang="en-US" dirty="0" smtClean="0">
                <a:solidFill>
                  <a:srgbClr val="000000"/>
                </a:solidFill>
                <a:latin typeface="Calibri" panose="020F0502020204030204" pitchFamily="34" charset="0"/>
              </a:rPr>
              <a:t>pop-up </a:t>
            </a:r>
            <a:r>
              <a:rPr lang="en-US" dirty="0" smtClean="0">
                <a:solidFill>
                  <a:srgbClr val="000000"/>
                </a:solidFill>
                <a:latin typeface="Calibri" panose="020F0502020204030204" pitchFamily="34" charset="0"/>
              </a:rPr>
              <a:t>will </a:t>
            </a:r>
            <a:r>
              <a:rPr lang="en-US" dirty="0" smtClean="0">
                <a:solidFill>
                  <a:srgbClr val="000000"/>
                </a:solidFill>
                <a:latin typeface="Calibri" panose="020F0502020204030204" pitchFamily="34" charset="0"/>
              </a:rPr>
              <a:t>select hundreds of </a:t>
            </a:r>
            <a:r>
              <a:rPr lang="en-US" dirty="0" smtClean="0">
                <a:solidFill>
                  <a:srgbClr val="000000"/>
                </a:solidFill>
                <a:latin typeface="Calibri" panose="020F0502020204030204" pitchFamily="34" charset="0"/>
              </a:rPr>
              <a:t>tracts</a:t>
            </a:r>
            <a:r>
              <a:rPr lang="en-US" dirty="0" smtClean="0">
                <a:solidFill>
                  <a:srgbClr val="000000"/>
                </a:solidFill>
                <a:latin typeface="Calibri" panose="020F0502020204030204" pitchFamily="34" charset="0"/>
              </a:rPr>
              <a:t>.</a:t>
            </a:r>
          </a:p>
          <a:p>
            <a:endParaRPr lang="en-US" dirty="0">
              <a:solidFill>
                <a:srgbClr val="000000"/>
              </a:solidFill>
              <a:latin typeface="Calibri" panose="020F0502020204030204" pitchFamily="34" charset="0"/>
            </a:endParaRPr>
          </a:p>
        </p:txBody>
      </p:sp>
      <p:sp>
        <p:nvSpPr>
          <p:cNvPr id="7" name="Up Arrow 6"/>
          <p:cNvSpPr/>
          <p:nvPr/>
        </p:nvSpPr>
        <p:spPr>
          <a:xfrm>
            <a:off x="6575368" y="5547963"/>
            <a:ext cx="324195" cy="661644"/>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93862" y="640489"/>
            <a:ext cx="10133214" cy="369332"/>
          </a:xfrm>
          <a:prstGeom prst="rect">
            <a:avLst/>
          </a:prstGeom>
          <a:noFill/>
        </p:spPr>
        <p:txBody>
          <a:bodyPr wrap="square" rtlCol="0">
            <a:spAutoFit/>
          </a:bodyPr>
          <a:lstStyle/>
          <a:p>
            <a:r>
              <a:rPr lang="en-US" b="1" dirty="0" smtClean="0">
                <a:solidFill>
                  <a:srgbClr val="C00000"/>
                </a:solidFill>
              </a:rPr>
              <a:t>Tract Data: Pop-up overview </a:t>
            </a:r>
            <a:r>
              <a:rPr lang="en-US" dirty="0" smtClean="0"/>
              <a:t>- </a:t>
            </a:r>
            <a:r>
              <a:rPr lang="en-US" i="1" dirty="0" smtClean="0"/>
              <a:t>continued</a:t>
            </a:r>
          </a:p>
        </p:txBody>
      </p:sp>
    </p:spTree>
    <p:extLst>
      <p:ext uri="{BB962C8B-B14F-4D97-AF65-F5344CB8AC3E}">
        <p14:creationId xmlns:p14="http://schemas.microsoft.com/office/powerpoint/2010/main" val="2662267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10" name="TextBox 9"/>
          <p:cNvSpPr txBox="1"/>
          <p:nvPr/>
        </p:nvSpPr>
        <p:spPr>
          <a:xfrm>
            <a:off x="838200" y="540660"/>
            <a:ext cx="10133214" cy="369332"/>
          </a:xfrm>
          <a:prstGeom prst="rect">
            <a:avLst/>
          </a:prstGeom>
          <a:noFill/>
        </p:spPr>
        <p:txBody>
          <a:bodyPr wrap="square" rtlCol="0">
            <a:spAutoFit/>
          </a:bodyPr>
          <a:lstStyle/>
          <a:p>
            <a:r>
              <a:rPr lang="en-US" b="1" dirty="0" smtClean="0">
                <a:solidFill>
                  <a:srgbClr val="C00000"/>
                </a:solidFill>
              </a:rPr>
              <a:t>Tract Data: Pop-up overview </a:t>
            </a:r>
            <a:r>
              <a:rPr lang="en-US" dirty="0" smtClean="0"/>
              <a:t>- </a:t>
            </a:r>
            <a:r>
              <a:rPr lang="en-US" i="1" dirty="0" smtClean="0"/>
              <a:t>continued</a:t>
            </a:r>
          </a:p>
        </p:txBody>
      </p:sp>
      <p:pic>
        <p:nvPicPr>
          <p:cNvPr id="5" name="Picture 4"/>
          <p:cNvPicPr>
            <a:picLocks noChangeAspect="1"/>
          </p:cNvPicPr>
          <p:nvPr/>
        </p:nvPicPr>
        <p:blipFill rotWithShape="1">
          <a:blip r:embed="rId3"/>
          <a:srcRect l="42490" t="6574" r="21590" b="31245"/>
          <a:stretch/>
        </p:blipFill>
        <p:spPr>
          <a:xfrm>
            <a:off x="1263533" y="2152354"/>
            <a:ext cx="4222867" cy="4111907"/>
          </a:xfrm>
          <a:prstGeom prst="rect">
            <a:avLst/>
          </a:prstGeom>
        </p:spPr>
      </p:pic>
      <p:sp>
        <p:nvSpPr>
          <p:cNvPr id="6" name="Rectangle 5"/>
          <p:cNvSpPr/>
          <p:nvPr/>
        </p:nvSpPr>
        <p:spPr>
          <a:xfrm>
            <a:off x="1263533" y="1371658"/>
            <a:ext cx="3250278" cy="923330"/>
          </a:xfrm>
          <a:prstGeom prst="rect">
            <a:avLst/>
          </a:prstGeom>
          <a:solidFill>
            <a:schemeClr val="bg1"/>
          </a:solidFill>
          <a:ln w="28575">
            <a:solidFill>
              <a:srgbClr val="FFFF00"/>
            </a:solidFill>
          </a:ln>
          <a:effectLst>
            <a:glow rad="101600">
              <a:schemeClr val="accent4">
                <a:satMod val="175000"/>
                <a:alpha val="40000"/>
              </a:schemeClr>
            </a:glow>
          </a:effectLst>
        </p:spPr>
        <p:txBody>
          <a:bodyPr wrap="square">
            <a:spAutoFit/>
          </a:bodyPr>
          <a:lstStyle/>
          <a:p>
            <a:r>
              <a:rPr lang="en-US" dirty="0" smtClean="0">
                <a:solidFill>
                  <a:srgbClr val="000000"/>
                </a:solidFill>
                <a:latin typeface="Calibri" panose="020F0502020204030204" pitchFamily="34" charset="0"/>
              </a:rPr>
              <a:t>Zoom into </a:t>
            </a:r>
            <a:r>
              <a:rPr lang="en-US" dirty="0" smtClean="0">
                <a:solidFill>
                  <a:srgbClr val="000000"/>
                </a:solidFill>
                <a:latin typeface="Calibri" panose="020F0502020204030204" pitchFamily="34" charset="0"/>
              </a:rPr>
              <a:t>a specific</a:t>
            </a:r>
            <a:r>
              <a:rPr lang="en-US" dirty="0" smtClean="0">
                <a:solidFill>
                  <a:srgbClr val="000000"/>
                </a:solidFill>
                <a:latin typeface="Calibri" panose="020F0502020204030204" pitchFamily="34" charset="0"/>
              </a:rPr>
              <a:t> </a:t>
            </a:r>
            <a:r>
              <a:rPr lang="en-US" dirty="0" smtClean="0">
                <a:solidFill>
                  <a:srgbClr val="000000"/>
                </a:solidFill>
                <a:latin typeface="Calibri" panose="020F0502020204030204" pitchFamily="34" charset="0"/>
              </a:rPr>
              <a:t>area and then click on </a:t>
            </a:r>
            <a:r>
              <a:rPr lang="en-US" dirty="0" smtClean="0">
                <a:solidFill>
                  <a:srgbClr val="000000"/>
                </a:solidFill>
                <a:latin typeface="Calibri" panose="020F0502020204030204" pitchFamily="34" charset="0"/>
              </a:rPr>
              <a:t>a single </a:t>
            </a:r>
            <a:r>
              <a:rPr lang="en-US" dirty="0" smtClean="0">
                <a:solidFill>
                  <a:srgbClr val="000000"/>
                </a:solidFill>
                <a:latin typeface="Calibri" panose="020F0502020204030204" pitchFamily="34" charset="0"/>
              </a:rPr>
              <a:t>tract</a:t>
            </a:r>
            <a:r>
              <a:rPr lang="en-US" dirty="0" smtClean="0">
                <a:solidFill>
                  <a:srgbClr val="000000"/>
                </a:solidFill>
                <a:latin typeface="Calibri" panose="020F0502020204030204" pitchFamily="34" charset="0"/>
              </a:rPr>
              <a:t>.</a:t>
            </a:r>
            <a:endParaRPr lang="en-US" dirty="0"/>
          </a:p>
          <a:p>
            <a:endParaRPr lang="en-US" dirty="0">
              <a:solidFill>
                <a:srgbClr val="000000"/>
              </a:solidFill>
              <a:latin typeface="Calibri" panose="020F0502020204030204" pitchFamily="34" charset="0"/>
            </a:endParaRPr>
          </a:p>
        </p:txBody>
      </p:sp>
      <p:pic>
        <p:nvPicPr>
          <p:cNvPr id="7" name="Picture 6"/>
          <p:cNvPicPr>
            <a:picLocks noChangeAspect="1"/>
          </p:cNvPicPr>
          <p:nvPr/>
        </p:nvPicPr>
        <p:blipFill rotWithShape="1">
          <a:blip r:embed="rId4"/>
          <a:srcRect l="1805" t="17037" r="63634" b="19780"/>
          <a:stretch/>
        </p:blipFill>
        <p:spPr>
          <a:xfrm>
            <a:off x="6008019" y="700755"/>
            <a:ext cx="5519654" cy="56760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8982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10" name="TextBox 9"/>
          <p:cNvSpPr txBox="1"/>
          <p:nvPr/>
        </p:nvSpPr>
        <p:spPr>
          <a:xfrm>
            <a:off x="838200" y="641097"/>
            <a:ext cx="10133214" cy="369332"/>
          </a:xfrm>
          <a:prstGeom prst="rect">
            <a:avLst/>
          </a:prstGeom>
          <a:noFill/>
        </p:spPr>
        <p:txBody>
          <a:bodyPr wrap="square" rtlCol="0">
            <a:spAutoFit/>
          </a:bodyPr>
          <a:lstStyle/>
          <a:p>
            <a:r>
              <a:rPr lang="en-US" b="1" dirty="0" smtClean="0">
                <a:solidFill>
                  <a:srgbClr val="C00000"/>
                </a:solidFill>
              </a:rPr>
              <a:t>Tract Data: Pop-up overview </a:t>
            </a:r>
            <a:r>
              <a:rPr lang="en-US" dirty="0" smtClean="0"/>
              <a:t>- </a:t>
            </a:r>
            <a:r>
              <a:rPr lang="en-US" i="1" dirty="0" smtClean="0"/>
              <a:t>continued</a:t>
            </a:r>
          </a:p>
        </p:txBody>
      </p:sp>
      <p:sp>
        <p:nvSpPr>
          <p:cNvPr id="6" name="Rectangle 5"/>
          <p:cNvSpPr/>
          <p:nvPr/>
        </p:nvSpPr>
        <p:spPr>
          <a:xfrm>
            <a:off x="824703" y="2361145"/>
            <a:ext cx="4459380" cy="1785104"/>
          </a:xfrm>
          <a:prstGeom prst="rect">
            <a:avLst/>
          </a:prstGeom>
          <a:solidFill>
            <a:schemeClr val="bg1"/>
          </a:solidFill>
          <a:ln w="28575">
            <a:solidFill>
              <a:srgbClr val="FFFF00"/>
            </a:solidFill>
          </a:ln>
          <a:effectLst>
            <a:glow rad="101600">
              <a:schemeClr val="accent4">
                <a:satMod val="175000"/>
                <a:alpha val="40000"/>
              </a:schemeClr>
            </a:glow>
          </a:effectLst>
        </p:spPr>
        <p:txBody>
          <a:bodyPr wrap="square">
            <a:spAutoFit/>
          </a:bodyPr>
          <a:lstStyle/>
          <a:p>
            <a:endParaRPr lang="en-US" sz="900" dirty="0"/>
          </a:p>
          <a:p>
            <a:r>
              <a:rPr lang="en-US" dirty="0" smtClean="0"/>
              <a:t>     The </a:t>
            </a:r>
            <a:r>
              <a:rPr lang="en-US" dirty="0"/>
              <a:t>pop-up indicates: </a:t>
            </a:r>
            <a:endParaRPr lang="en-US" dirty="0" smtClean="0"/>
          </a:p>
          <a:p>
            <a:endParaRPr lang="en-US" sz="1100" dirty="0"/>
          </a:p>
          <a:p>
            <a:r>
              <a:rPr lang="en-US" dirty="0" smtClean="0"/>
              <a:t>     1</a:t>
            </a:r>
            <a:r>
              <a:rPr lang="en-US" dirty="0"/>
              <a:t>. Census tract identifying information. </a:t>
            </a:r>
          </a:p>
          <a:p>
            <a:r>
              <a:rPr lang="en-US" dirty="0" smtClean="0"/>
              <a:t>     2</a:t>
            </a:r>
            <a:r>
              <a:rPr lang="en-US" dirty="0"/>
              <a:t>. Low Response Score. </a:t>
            </a:r>
          </a:p>
          <a:p>
            <a:r>
              <a:rPr lang="en-US" dirty="0" smtClean="0"/>
              <a:t>     3</a:t>
            </a:r>
            <a:r>
              <a:rPr lang="en-US" dirty="0"/>
              <a:t>. A list of ACS </a:t>
            </a:r>
            <a:r>
              <a:rPr lang="en-US" dirty="0" smtClean="0"/>
              <a:t>variables. </a:t>
            </a:r>
            <a:endParaRPr lang="en-US" dirty="0"/>
          </a:p>
          <a:p>
            <a:endParaRPr lang="en-US" dirty="0">
              <a:solidFill>
                <a:srgbClr val="000000"/>
              </a:solidFill>
              <a:latin typeface="Calibri" panose="020F0502020204030204" pitchFamily="34" charset="0"/>
            </a:endParaRPr>
          </a:p>
        </p:txBody>
      </p:sp>
      <p:sp>
        <p:nvSpPr>
          <p:cNvPr id="5" name="Right Arrow 4"/>
          <p:cNvSpPr/>
          <p:nvPr/>
        </p:nvSpPr>
        <p:spPr>
          <a:xfrm>
            <a:off x="5126135" y="3823507"/>
            <a:ext cx="780604" cy="30505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1805" t="17037" r="63634" b="19780"/>
          <a:stretch/>
        </p:blipFill>
        <p:spPr>
          <a:xfrm>
            <a:off x="6008019" y="700755"/>
            <a:ext cx="5519654" cy="56760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4439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6949" b="3049"/>
          <a:stretch/>
        </p:blipFill>
        <p:spPr>
          <a:xfrm>
            <a:off x="1490330" y="1388224"/>
            <a:ext cx="9211340" cy="4663334"/>
          </a:xfrm>
          <a:prstGeom prst="rect">
            <a:avLst/>
          </a:prstGeom>
        </p:spPr>
      </p:pic>
      <p:sp>
        <p:nvSpPr>
          <p:cNvPr id="5" name="Title 1"/>
          <p:cNvSpPr txBox="1">
            <a:spLocks/>
          </p:cNvSpPr>
          <p:nvPr/>
        </p:nvSpPr>
        <p:spPr>
          <a:xfrm>
            <a:off x="1100051" y="-166134"/>
            <a:ext cx="9991898" cy="11940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smtClean="0">
              <a:solidFill>
                <a:srgbClr val="C00000"/>
              </a:solidFill>
              <a:effectLst>
                <a:outerShdw blurRad="38100" dist="38100" dir="2700000" algn="tl">
                  <a:srgbClr val="000000">
                    <a:alpha val="43137"/>
                  </a:srgbClr>
                </a:outerShdw>
              </a:effectLst>
            </a:endParaRPr>
          </a:p>
          <a:p>
            <a:r>
              <a:rPr lang="en-US" sz="4000" b="1" dirty="0" smtClean="0">
                <a:solidFill>
                  <a:srgbClr val="C00000"/>
                </a:solidFill>
                <a:effectLst>
                  <a:outerShdw blurRad="38100" dist="38100" dir="2700000" algn="tl">
                    <a:srgbClr val="000000">
                      <a:alpha val="43137"/>
                    </a:srgbClr>
                  </a:outerShdw>
                </a:effectLst>
              </a:rPr>
              <a:t>Accessing the Data Table</a:t>
            </a:r>
            <a:endParaRPr lang="en-US" sz="4000" b="1" dirty="0">
              <a:solidFill>
                <a:srgbClr val="C00000"/>
              </a:solidFill>
              <a:effectLst>
                <a:outerShdw blurRad="38100" dist="38100" dir="2700000" algn="tl">
                  <a:srgbClr val="000000">
                    <a:alpha val="43137"/>
                  </a:srgbClr>
                </a:outerShdw>
              </a:effectLst>
            </a:endParaRPr>
          </a:p>
        </p:txBody>
      </p:sp>
      <p:sp>
        <p:nvSpPr>
          <p:cNvPr id="6" name="Up Arrow 5"/>
          <p:cNvSpPr/>
          <p:nvPr/>
        </p:nvSpPr>
        <p:spPr>
          <a:xfrm>
            <a:off x="5933902" y="6081054"/>
            <a:ext cx="324195" cy="661644"/>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5933902" y="5162205"/>
            <a:ext cx="350302" cy="66045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8000" y="2967335"/>
            <a:ext cx="6096000" cy="923330"/>
          </a:xfrm>
          <a:prstGeom prst="rect">
            <a:avLst/>
          </a:prstGeom>
          <a:solidFill>
            <a:schemeClr val="bg1"/>
          </a:solidFill>
          <a:ln w="28575">
            <a:solidFill>
              <a:schemeClr val="accent1">
                <a:lumMod val="75000"/>
              </a:schemeClr>
            </a:solidFill>
          </a:ln>
          <a:effectLst>
            <a:outerShdw blurRad="63500" sx="102000" sy="102000" algn="ctr" rotWithShape="0">
              <a:prstClr val="black">
                <a:alpha val="40000"/>
              </a:prstClr>
            </a:outerShdw>
          </a:effectLst>
        </p:spPr>
        <p:txBody>
          <a:bodyPr>
            <a:spAutoFit/>
          </a:bodyPr>
          <a:lstStyle/>
          <a:p>
            <a:pPr lvl="1"/>
            <a:r>
              <a:rPr lang="en-US" dirty="0" smtClean="0">
                <a:solidFill>
                  <a:srgbClr val="000000"/>
                </a:solidFill>
                <a:latin typeface="Calibri" panose="020F0502020204030204" pitchFamily="34" charset="0"/>
              </a:rPr>
              <a:t>After you have completed a search, you may want to access the data for tracts in your search area.   The white arrow head below opens the data table for your search.</a:t>
            </a:r>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293658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5" name="Title 1"/>
          <p:cNvSpPr txBox="1">
            <a:spLocks/>
          </p:cNvSpPr>
          <p:nvPr/>
        </p:nvSpPr>
        <p:spPr>
          <a:xfrm>
            <a:off x="1100051" y="-166134"/>
            <a:ext cx="9991898" cy="11940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smtClean="0">
              <a:solidFill>
                <a:srgbClr val="C00000"/>
              </a:solidFill>
              <a:effectLst>
                <a:outerShdw blurRad="38100" dist="38100" dir="2700000" algn="tl">
                  <a:srgbClr val="000000">
                    <a:alpha val="43137"/>
                  </a:srgbClr>
                </a:outerShdw>
              </a:effectLst>
            </a:endParaRPr>
          </a:p>
          <a:p>
            <a:r>
              <a:rPr lang="en-US" sz="4000" b="1" dirty="0" smtClean="0">
                <a:solidFill>
                  <a:srgbClr val="C00000"/>
                </a:solidFill>
                <a:effectLst>
                  <a:outerShdw blurRad="38100" dist="38100" dir="2700000" algn="tl">
                    <a:srgbClr val="000000">
                      <a:alpha val="43137"/>
                    </a:srgbClr>
                  </a:outerShdw>
                </a:effectLst>
              </a:rPr>
              <a:t>Data Table Overview</a:t>
            </a:r>
            <a:endParaRPr lang="en-US" sz="4000" b="1" dirty="0">
              <a:solidFill>
                <a:srgbClr val="C0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3"/>
          <a:srcRect l="24314" t="23814" r="33747" b="51732"/>
          <a:stretch/>
        </p:blipFill>
        <p:spPr>
          <a:xfrm>
            <a:off x="188005" y="1039011"/>
            <a:ext cx="6631539" cy="2174986"/>
          </a:xfrm>
          <a:prstGeom prst="rect">
            <a:avLst/>
          </a:prstGeom>
        </p:spPr>
      </p:pic>
      <p:sp>
        <p:nvSpPr>
          <p:cNvPr id="8" name="Rectangle 7"/>
          <p:cNvSpPr/>
          <p:nvPr/>
        </p:nvSpPr>
        <p:spPr>
          <a:xfrm>
            <a:off x="564735" y="3213997"/>
            <a:ext cx="5877210" cy="3385542"/>
          </a:xfrm>
          <a:prstGeom prst="rect">
            <a:avLst/>
          </a:prstGeom>
        </p:spPr>
        <p:txBody>
          <a:bodyPr wrap="square">
            <a:spAutoFit/>
          </a:bodyPr>
          <a:lstStyle/>
          <a:p>
            <a:pPr marL="342900" indent="-342900">
              <a:buAutoNum type="arabicPeriod"/>
            </a:pPr>
            <a:r>
              <a:rPr lang="en-US" b="1" dirty="0" smtClean="0">
                <a:solidFill>
                  <a:srgbClr val="00B0F0"/>
                </a:solidFill>
                <a:latin typeface="Calibri" panose="020F0502020204030204" pitchFamily="34" charset="0"/>
              </a:rPr>
              <a:t>Options </a:t>
            </a:r>
            <a:r>
              <a:rPr lang="en-US" b="1" dirty="0">
                <a:solidFill>
                  <a:srgbClr val="00B0F0"/>
                </a:solidFill>
                <a:latin typeface="Calibri" panose="020F0502020204030204" pitchFamily="34" charset="0"/>
              </a:rPr>
              <a:t>Menu </a:t>
            </a:r>
            <a:endParaRPr lang="en-US" b="1" dirty="0" smtClean="0">
              <a:solidFill>
                <a:srgbClr val="00B0F0"/>
              </a:solidFill>
              <a:latin typeface="Calibri" panose="020F0502020204030204" pitchFamily="34" charset="0"/>
            </a:endParaRPr>
          </a:p>
          <a:p>
            <a:endParaRPr lang="en-US" b="1" dirty="0" smtClean="0">
              <a:solidFill>
                <a:srgbClr val="00B0F0"/>
              </a:solidFill>
              <a:latin typeface="Calibri" panose="020F0502020204030204" pitchFamily="34" charset="0"/>
            </a:endParaRPr>
          </a:p>
          <a:p>
            <a:pPr lvl="1"/>
            <a:r>
              <a:rPr lang="en-US" dirty="0" smtClean="0">
                <a:solidFill>
                  <a:srgbClr val="000000"/>
                </a:solidFill>
                <a:latin typeface="Calibri" panose="020F0502020204030204" pitchFamily="34" charset="0"/>
              </a:rPr>
              <a:t>a. Shows </a:t>
            </a:r>
            <a:r>
              <a:rPr lang="en-US" dirty="0">
                <a:solidFill>
                  <a:srgbClr val="000000"/>
                </a:solidFill>
                <a:latin typeface="Calibri" panose="020F0502020204030204" pitchFamily="34" charset="0"/>
              </a:rPr>
              <a:t>Selected </a:t>
            </a:r>
            <a:r>
              <a:rPr lang="en-US" dirty="0" smtClean="0">
                <a:solidFill>
                  <a:srgbClr val="000000"/>
                </a:solidFill>
                <a:latin typeface="Calibri" panose="020F0502020204030204" pitchFamily="34" charset="0"/>
              </a:rPr>
              <a:t>Records from your search  </a:t>
            </a:r>
          </a:p>
          <a:p>
            <a:pPr lvl="1"/>
            <a:endParaRPr lang="en-US" sz="1100" dirty="0">
              <a:solidFill>
                <a:srgbClr val="000000"/>
              </a:solidFill>
              <a:latin typeface="Calibri" panose="020F0502020204030204" pitchFamily="34" charset="0"/>
            </a:endParaRPr>
          </a:p>
          <a:p>
            <a:pPr lvl="1"/>
            <a:r>
              <a:rPr lang="en-US" dirty="0" smtClean="0">
                <a:solidFill>
                  <a:srgbClr val="000000"/>
                </a:solidFill>
                <a:latin typeface="Calibri" panose="020F0502020204030204" pitchFamily="34" charset="0"/>
              </a:rPr>
              <a:t>b</a:t>
            </a:r>
            <a:r>
              <a:rPr lang="en-US" dirty="0">
                <a:solidFill>
                  <a:srgbClr val="000000"/>
                </a:solidFill>
                <a:latin typeface="Calibri" panose="020F0502020204030204" pitchFamily="34" charset="0"/>
              </a:rPr>
              <a:t>. </a:t>
            </a:r>
            <a:r>
              <a:rPr lang="en-US" dirty="0" smtClean="0">
                <a:solidFill>
                  <a:srgbClr val="000000"/>
                </a:solidFill>
                <a:latin typeface="Calibri" panose="020F0502020204030204" pitchFamily="34" charset="0"/>
              </a:rPr>
              <a:t>Shows </a:t>
            </a:r>
            <a:r>
              <a:rPr lang="en-US" dirty="0">
                <a:solidFill>
                  <a:srgbClr val="000000"/>
                </a:solidFill>
                <a:latin typeface="Calibri" panose="020F0502020204030204" pitchFamily="34" charset="0"/>
              </a:rPr>
              <a:t>Related Records </a:t>
            </a:r>
            <a:r>
              <a:rPr lang="en-US" dirty="0" smtClean="0">
                <a:solidFill>
                  <a:srgbClr val="000000"/>
                </a:solidFill>
                <a:latin typeface="Calibri" panose="020F0502020204030204" pitchFamily="34" charset="0"/>
              </a:rPr>
              <a:t>- </a:t>
            </a:r>
            <a:r>
              <a:rPr lang="en-US" dirty="0" smtClean="0">
                <a:solidFill>
                  <a:schemeClr val="accent2">
                    <a:lumMod val="75000"/>
                  </a:schemeClr>
                </a:solidFill>
                <a:latin typeface="Calibri" panose="020F0502020204030204" pitchFamily="34" charset="0"/>
              </a:rPr>
              <a:t>Not </a:t>
            </a:r>
            <a:r>
              <a:rPr lang="en-US" dirty="0">
                <a:solidFill>
                  <a:schemeClr val="accent2">
                    <a:lumMod val="75000"/>
                  </a:schemeClr>
                </a:solidFill>
                <a:latin typeface="Calibri" panose="020F0502020204030204" pitchFamily="34" charset="0"/>
              </a:rPr>
              <a:t>an available option;</a:t>
            </a:r>
            <a:r>
              <a:rPr lang="en-US" dirty="0">
                <a:solidFill>
                  <a:srgbClr val="000000"/>
                </a:solidFill>
                <a:latin typeface="Calibri" panose="020F0502020204030204" pitchFamily="34" charset="0"/>
              </a:rPr>
              <a:t> it will always be grayed out </a:t>
            </a:r>
          </a:p>
          <a:p>
            <a:pPr lvl="1"/>
            <a:endParaRPr lang="en-US" sz="1100" dirty="0" smtClean="0">
              <a:solidFill>
                <a:srgbClr val="000000"/>
              </a:solidFill>
              <a:latin typeface="Calibri" panose="020F0502020204030204" pitchFamily="34" charset="0"/>
            </a:endParaRPr>
          </a:p>
          <a:p>
            <a:pPr lvl="1"/>
            <a:r>
              <a:rPr lang="en-US" dirty="0" smtClean="0">
                <a:solidFill>
                  <a:srgbClr val="000000"/>
                </a:solidFill>
                <a:latin typeface="Calibri" panose="020F0502020204030204" pitchFamily="34" charset="0"/>
              </a:rPr>
              <a:t>c</a:t>
            </a:r>
            <a:r>
              <a:rPr lang="en-US" dirty="0">
                <a:solidFill>
                  <a:srgbClr val="000000"/>
                </a:solidFill>
                <a:latin typeface="Calibri" panose="020F0502020204030204" pitchFamily="34" charset="0"/>
              </a:rPr>
              <a:t>. Filter – use this to Filter/Query the Data </a:t>
            </a:r>
            <a:r>
              <a:rPr lang="en-US" dirty="0" smtClean="0">
                <a:solidFill>
                  <a:srgbClr val="000000"/>
                </a:solidFill>
                <a:latin typeface="Calibri" panose="020F0502020204030204" pitchFamily="34" charset="0"/>
              </a:rPr>
              <a:t>Table </a:t>
            </a:r>
            <a:endParaRPr lang="en-US" dirty="0">
              <a:solidFill>
                <a:srgbClr val="000000"/>
              </a:solidFill>
              <a:latin typeface="Calibri" panose="020F0502020204030204" pitchFamily="34" charset="0"/>
            </a:endParaRPr>
          </a:p>
          <a:p>
            <a:pPr lvl="1"/>
            <a:endParaRPr lang="en-US" sz="1100" dirty="0" smtClean="0">
              <a:solidFill>
                <a:srgbClr val="000000"/>
              </a:solidFill>
              <a:latin typeface="Calibri" panose="020F0502020204030204" pitchFamily="34" charset="0"/>
            </a:endParaRPr>
          </a:p>
          <a:p>
            <a:pPr lvl="1"/>
            <a:r>
              <a:rPr lang="en-US" dirty="0" smtClean="0">
                <a:solidFill>
                  <a:srgbClr val="000000"/>
                </a:solidFill>
                <a:latin typeface="Calibri" panose="020F0502020204030204" pitchFamily="34" charset="0"/>
              </a:rPr>
              <a:t>d</a:t>
            </a:r>
            <a:r>
              <a:rPr lang="en-US" dirty="0">
                <a:solidFill>
                  <a:srgbClr val="000000"/>
                </a:solidFill>
                <a:latin typeface="Calibri" panose="020F0502020204030204" pitchFamily="34" charset="0"/>
              </a:rPr>
              <a:t>. Show/Hide Columns </a:t>
            </a:r>
          </a:p>
          <a:p>
            <a:pPr lvl="1"/>
            <a:endParaRPr lang="en-US" sz="1100" dirty="0" smtClean="0">
              <a:solidFill>
                <a:srgbClr val="000000"/>
              </a:solidFill>
              <a:latin typeface="Calibri" panose="020F0502020204030204" pitchFamily="34" charset="0"/>
            </a:endParaRPr>
          </a:p>
          <a:p>
            <a:pPr lvl="1"/>
            <a:r>
              <a:rPr lang="en-US" dirty="0" smtClean="0">
                <a:solidFill>
                  <a:srgbClr val="000000"/>
                </a:solidFill>
                <a:latin typeface="Calibri" panose="020F0502020204030204" pitchFamily="34" charset="0"/>
              </a:rPr>
              <a:t>e</a:t>
            </a:r>
            <a:r>
              <a:rPr lang="en-US" dirty="0">
                <a:solidFill>
                  <a:srgbClr val="000000"/>
                </a:solidFill>
                <a:latin typeface="Calibri" panose="020F0502020204030204" pitchFamily="34" charset="0"/>
              </a:rPr>
              <a:t>. Export All to CSV (.csv is a simple file format used to store tabular data) </a:t>
            </a:r>
          </a:p>
        </p:txBody>
      </p:sp>
      <p:sp>
        <p:nvSpPr>
          <p:cNvPr id="9" name="Rectangle 8"/>
          <p:cNvSpPr/>
          <p:nvPr/>
        </p:nvSpPr>
        <p:spPr>
          <a:xfrm>
            <a:off x="6819544" y="1414958"/>
            <a:ext cx="4645352" cy="4247317"/>
          </a:xfrm>
          <a:prstGeom prst="rect">
            <a:avLst/>
          </a:prstGeom>
        </p:spPr>
        <p:txBody>
          <a:bodyPr wrap="square">
            <a:spAutoFit/>
          </a:bodyPr>
          <a:lstStyle/>
          <a:p>
            <a:r>
              <a:rPr lang="en-US" b="1" dirty="0" smtClean="0">
                <a:solidFill>
                  <a:srgbClr val="00B0F0"/>
                </a:solidFill>
                <a:latin typeface="Calibri" panose="020F0502020204030204" pitchFamily="34" charset="0"/>
              </a:rPr>
              <a:t>2. Filter </a:t>
            </a:r>
            <a:r>
              <a:rPr lang="en-US" b="1" dirty="0">
                <a:solidFill>
                  <a:srgbClr val="00B0F0"/>
                </a:solidFill>
                <a:latin typeface="Calibri" panose="020F0502020204030204" pitchFamily="34" charset="0"/>
              </a:rPr>
              <a:t>by Map Extent </a:t>
            </a:r>
            <a:r>
              <a:rPr lang="en-US" dirty="0">
                <a:solidFill>
                  <a:srgbClr val="000000"/>
                </a:solidFill>
                <a:latin typeface="Calibri" panose="020F0502020204030204" pitchFamily="34" charset="0"/>
              </a:rPr>
              <a:t>– when clicked </a:t>
            </a:r>
            <a:r>
              <a:rPr lang="en-US" dirty="0" smtClean="0">
                <a:solidFill>
                  <a:srgbClr val="000000"/>
                </a:solidFill>
                <a:latin typeface="Calibri" panose="020F0502020204030204" pitchFamily="34" charset="0"/>
              </a:rPr>
              <a:t> the </a:t>
            </a:r>
            <a:r>
              <a:rPr lang="en-US" dirty="0">
                <a:solidFill>
                  <a:srgbClr val="000000"/>
                </a:solidFill>
                <a:latin typeface="Calibri" panose="020F0502020204030204" pitchFamily="34" charset="0"/>
              </a:rPr>
              <a:t>Data Table will only contain records for </a:t>
            </a:r>
            <a:r>
              <a:rPr lang="en-US" dirty="0" smtClean="0">
                <a:solidFill>
                  <a:srgbClr val="000000"/>
                </a:solidFill>
                <a:latin typeface="Calibri" panose="020F0502020204030204" pitchFamily="34" charset="0"/>
              </a:rPr>
              <a:t>selected census tracts. </a:t>
            </a:r>
            <a:r>
              <a:rPr lang="en-US" dirty="0">
                <a:solidFill>
                  <a:srgbClr val="000000"/>
                </a:solidFill>
                <a:latin typeface="Calibri" panose="020F0502020204030204" pitchFamily="34" charset="0"/>
              </a:rPr>
              <a:t>When off (as in </a:t>
            </a:r>
            <a:r>
              <a:rPr lang="en-US" dirty="0" smtClean="0">
                <a:solidFill>
                  <a:srgbClr val="000000"/>
                </a:solidFill>
                <a:latin typeface="Calibri" panose="020F0502020204030204" pitchFamily="34" charset="0"/>
              </a:rPr>
              <a:t>this screenshot), the </a:t>
            </a:r>
            <a:r>
              <a:rPr lang="en-US" dirty="0">
                <a:solidFill>
                  <a:srgbClr val="000000"/>
                </a:solidFill>
                <a:latin typeface="Calibri" panose="020F0502020204030204" pitchFamily="34" charset="0"/>
              </a:rPr>
              <a:t>Data Table will include all census tract </a:t>
            </a:r>
            <a:r>
              <a:rPr lang="en-US" dirty="0" smtClean="0">
                <a:solidFill>
                  <a:srgbClr val="000000"/>
                </a:solidFill>
                <a:latin typeface="Calibri" panose="020F0502020204030204" pitchFamily="34" charset="0"/>
              </a:rPr>
              <a:t>records in view. </a:t>
            </a:r>
          </a:p>
          <a:p>
            <a:endParaRPr lang="en-US" dirty="0">
              <a:solidFill>
                <a:srgbClr val="000000"/>
              </a:solidFill>
              <a:latin typeface="Calibri" panose="020F0502020204030204" pitchFamily="34" charset="0"/>
            </a:endParaRPr>
          </a:p>
          <a:p>
            <a:r>
              <a:rPr lang="en-US" b="1" dirty="0">
                <a:solidFill>
                  <a:srgbClr val="00B0F0"/>
                </a:solidFill>
                <a:latin typeface="Calibri" panose="020F0502020204030204" pitchFamily="34" charset="0"/>
              </a:rPr>
              <a:t>3. Zoom to </a:t>
            </a:r>
            <a:r>
              <a:rPr lang="en-US" dirty="0">
                <a:solidFill>
                  <a:srgbClr val="000000"/>
                </a:solidFill>
                <a:latin typeface="Calibri" panose="020F0502020204030204" pitchFamily="34" charset="0"/>
              </a:rPr>
              <a:t>– Zoom to the selected census tract; can also double click on a record in the Data Table to zoom to a given </a:t>
            </a:r>
            <a:r>
              <a:rPr lang="en-US" dirty="0" smtClean="0">
                <a:solidFill>
                  <a:srgbClr val="000000"/>
                </a:solidFill>
                <a:latin typeface="Calibri" panose="020F0502020204030204" pitchFamily="34" charset="0"/>
              </a:rPr>
              <a:t>area. </a:t>
            </a:r>
            <a:endParaRPr lang="en-US" dirty="0">
              <a:solidFill>
                <a:srgbClr val="000000"/>
              </a:solidFill>
              <a:latin typeface="Calibri" panose="020F0502020204030204" pitchFamily="34" charset="0"/>
            </a:endParaRPr>
          </a:p>
          <a:p>
            <a:endParaRPr lang="en-US" dirty="0" smtClean="0">
              <a:solidFill>
                <a:srgbClr val="000000"/>
              </a:solidFill>
              <a:latin typeface="Calibri" panose="020F0502020204030204" pitchFamily="34" charset="0"/>
            </a:endParaRPr>
          </a:p>
          <a:p>
            <a:r>
              <a:rPr lang="en-US" b="1" dirty="0" smtClean="0">
                <a:solidFill>
                  <a:srgbClr val="00B0F0"/>
                </a:solidFill>
                <a:latin typeface="Calibri" panose="020F0502020204030204" pitchFamily="34" charset="0"/>
              </a:rPr>
              <a:t>4</a:t>
            </a:r>
            <a:r>
              <a:rPr lang="en-US" b="1" dirty="0">
                <a:solidFill>
                  <a:srgbClr val="00B0F0"/>
                </a:solidFill>
                <a:latin typeface="Calibri" panose="020F0502020204030204" pitchFamily="34" charset="0"/>
              </a:rPr>
              <a:t>. Clear Selection </a:t>
            </a:r>
            <a:r>
              <a:rPr lang="en-US" dirty="0">
                <a:solidFill>
                  <a:srgbClr val="000000"/>
                </a:solidFill>
                <a:latin typeface="Calibri" panose="020F0502020204030204" pitchFamily="34" charset="0"/>
              </a:rPr>
              <a:t>– deselect any selected records </a:t>
            </a:r>
          </a:p>
          <a:p>
            <a:endParaRPr lang="en-US" dirty="0" smtClean="0">
              <a:solidFill>
                <a:srgbClr val="000000"/>
              </a:solidFill>
              <a:latin typeface="Calibri" panose="020F0502020204030204" pitchFamily="34" charset="0"/>
            </a:endParaRPr>
          </a:p>
          <a:p>
            <a:r>
              <a:rPr lang="en-US" b="1" dirty="0" smtClean="0">
                <a:solidFill>
                  <a:srgbClr val="00B0F0"/>
                </a:solidFill>
                <a:latin typeface="Calibri" panose="020F0502020204030204" pitchFamily="34" charset="0"/>
              </a:rPr>
              <a:t>5</a:t>
            </a:r>
            <a:r>
              <a:rPr lang="en-US" b="1" dirty="0">
                <a:solidFill>
                  <a:srgbClr val="00B0F0"/>
                </a:solidFill>
                <a:latin typeface="Calibri" panose="020F0502020204030204" pitchFamily="34" charset="0"/>
              </a:rPr>
              <a:t>. Refresh </a:t>
            </a:r>
            <a:r>
              <a:rPr lang="en-US" dirty="0">
                <a:solidFill>
                  <a:srgbClr val="000000"/>
                </a:solidFill>
                <a:latin typeface="Calibri" panose="020F0502020204030204" pitchFamily="34" charset="0"/>
              </a:rPr>
              <a:t>– click if the Data Table becomes unresponsive </a:t>
            </a:r>
          </a:p>
        </p:txBody>
      </p:sp>
    </p:spTree>
    <p:extLst>
      <p:ext uri="{BB962C8B-B14F-4D97-AF65-F5344CB8AC3E}">
        <p14:creationId xmlns:p14="http://schemas.microsoft.com/office/powerpoint/2010/main" val="1476385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9" name="Rectangle 8"/>
          <p:cNvSpPr/>
          <p:nvPr/>
        </p:nvSpPr>
        <p:spPr>
          <a:xfrm>
            <a:off x="8728365" y="2082485"/>
            <a:ext cx="2876204" cy="4078039"/>
          </a:xfrm>
          <a:prstGeom prst="rect">
            <a:avLst/>
          </a:prstGeom>
        </p:spPr>
        <p:txBody>
          <a:bodyPr wrap="square">
            <a:spAutoFit/>
          </a:bodyPr>
          <a:lstStyle/>
          <a:p>
            <a:r>
              <a:rPr lang="en-US" b="1" dirty="0" smtClean="0">
                <a:solidFill>
                  <a:srgbClr val="00B0F0"/>
                </a:solidFill>
                <a:latin typeface="Calibri" panose="020F0502020204030204" pitchFamily="34" charset="0"/>
              </a:rPr>
              <a:t>Options Menu</a:t>
            </a:r>
          </a:p>
          <a:p>
            <a:endParaRPr lang="en-US" sz="1100" b="1" dirty="0">
              <a:solidFill>
                <a:srgbClr val="00B0F0"/>
              </a:solidFill>
              <a:latin typeface="Calibri" panose="020F0502020204030204" pitchFamily="34" charset="0"/>
            </a:endParaRPr>
          </a:p>
          <a:p>
            <a:r>
              <a:rPr lang="en-US" dirty="0" smtClean="0">
                <a:solidFill>
                  <a:srgbClr val="00B0F0"/>
                </a:solidFill>
                <a:latin typeface="Calibri" panose="020F0502020204030204" pitchFamily="34" charset="0"/>
              </a:rPr>
              <a:t>Selecting a record </a:t>
            </a:r>
            <a:r>
              <a:rPr lang="en-US" dirty="0">
                <a:solidFill>
                  <a:srgbClr val="000000"/>
                </a:solidFill>
                <a:latin typeface="Calibri" panose="020F0502020204030204" pitchFamily="34" charset="0"/>
              </a:rPr>
              <a:t>–</a:t>
            </a:r>
            <a:r>
              <a:rPr lang="en-US" b="1" dirty="0" smtClean="0">
                <a:solidFill>
                  <a:srgbClr val="00B0F0"/>
                </a:solidFill>
                <a:latin typeface="Calibri" panose="020F0502020204030204" pitchFamily="34" charset="0"/>
              </a:rPr>
              <a:t> </a:t>
            </a:r>
            <a:r>
              <a:rPr lang="en-US" dirty="0" smtClean="0">
                <a:latin typeface="Calibri" panose="020F0502020204030204" pitchFamily="34" charset="0"/>
              </a:rPr>
              <a:t>You can select one or more records by clicking on the data table; to select more than one record, press ctrl while clicking on additional records.</a:t>
            </a:r>
          </a:p>
          <a:p>
            <a:endParaRPr lang="en-US" sz="1100" b="1" dirty="0">
              <a:solidFill>
                <a:srgbClr val="00B0F0"/>
              </a:solidFill>
              <a:latin typeface="Calibri" panose="020F0502020204030204" pitchFamily="34" charset="0"/>
            </a:endParaRPr>
          </a:p>
          <a:p>
            <a:r>
              <a:rPr lang="en-US" dirty="0" smtClean="0">
                <a:solidFill>
                  <a:srgbClr val="00B0F0"/>
                </a:solidFill>
                <a:latin typeface="Calibri" panose="020F0502020204030204" pitchFamily="34" charset="0"/>
              </a:rPr>
              <a:t>Clear </a:t>
            </a:r>
            <a:r>
              <a:rPr lang="en-US" dirty="0">
                <a:solidFill>
                  <a:srgbClr val="00B0F0"/>
                </a:solidFill>
                <a:latin typeface="Calibri" panose="020F0502020204030204" pitchFamily="34" charset="0"/>
              </a:rPr>
              <a:t>Selection </a:t>
            </a:r>
            <a:r>
              <a:rPr lang="en-US" dirty="0">
                <a:solidFill>
                  <a:srgbClr val="000000"/>
                </a:solidFill>
                <a:latin typeface="Calibri" panose="020F0502020204030204" pitchFamily="34" charset="0"/>
              </a:rPr>
              <a:t>– </a:t>
            </a:r>
            <a:r>
              <a:rPr lang="en-US" dirty="0" smtClean="0">
                <a:solidFill>
                  <a:srgbClr val="000000"/>
                </a:solidFill>
                <a:latin typeface="Calibri" panose="020F0502020204030204" pitchFamily="34" charset="0"/>
              </a:rPr>
              <a:t>deselects </a:t>
            </a:r>
            <a:r>
              <a:rPr lang="en-US" dirty="0">
                <a:solidFill>
                  <a:srgbClr val="000000"/>
                </a:solidFill>
                <a:latin typeface="Calibri" panose="020F0502020204030204" pitchFamily="34" charset="0"/>
              </a:rPr>
              <a:t>any selected records </a:t>
            </a:r>
          </a:p>
          <a:p>
            <a:endParaRPr lang="en-US" sz="1100" dirty="0" smtClean="0">
              <a:solidFill>
                <a:srgbClr val="000000"/>
              </a:solidFill>
              <a:latin typeface="Calibri" panose="020F0502020204030204" pitchFamily="34" charset="0"/>
            </a:endParaRPr>
          </a:p>
          <a:p>
            <a:r>
              <a:rPr lang="en-US" dirty="0" smtClean="0">
                <a:solidFill>
                  <a:srgbClr val="00B0F0"/>
                </a:solidFill>
                <a:latin typeface="Calibri" panose="020F0502020204030204" pitchFamily="34" charset="0"/>
              </a:rPr>
              <a:t>Refresh</a:t>
            </a:r>
            <a:r>
              <a:rPr lang="en-US" b="1" dirty="0" smtClean="0">
                <a:solidFill>
                  <a:srgbClr val="00B0F0"/>
                </a:solidFill>
                <a:latin typeface="Calibri" panose="020F0502020204030204" pitchFamily="34" charset="0"/>
              </a:rPr>
              <a:t> </a:t>
            </a:r>
            <a:r>
              <a:rPr lang="en-US" dirty="0">
                <a:solidFill>
                  <a:srgbClr val="000000"/>
                </a:solidFill>
                <a:latin typeface="Calibri" panose="020F0502020204030204" pitchFamily="34" charset="0"/>
              </a:rPr>
              <a:t>– click if the Data Table becomes unresponsive </a:t>
            </a:r>
          </a:p>
        </p:txBody>
      </p:sp>
      <p:pic>
        <p:nvPicPr>
          <p:cNvPr id="3" name="Picture 2"/>
          <p:cNvPicPr>
            <a:picLocks noChangeAspect="1"/>
          </p:cNvPicPr>
          <p:nvPr/>
        </p:nvPicPr>
        <p:blipFill rotWithShape="1">
          <a:blip r:embed="rId3"/>
          <a:srcRect t="6491" b="4555"/>
          <a:stretch/>
        </p:blipFill>
        <p:spPr>
          <a:xfrm>
            <a:off x="838200" y="1414958"/>
            <a:ext cx="7590934" cy="4637845"/>
          </a:xfrm>
          <a:prstGeom prst="rect">
            <a:avLst/>
          </a:prstGeom>
        </p:spPr>
      </p:pic>
      <p:sp>
        <p:nvSpPr>
          <p:cNvPr id="10" name="TextBox 9"/>
          <p:cNvSpPr txBox="1"/>
          <p:nvPr/>
        </p:nvSpPr>
        <p:spPr>
          <a:xfrm>
            <a:off x="838200" y="642113"/>
            <a:ext cx="10133214" cy="369332"/>
          </a:xfrm>
          <a:prstGeom prst="rect">
            <a:avLst/>
          </a:prstGeom>
          <a:noFill/>
        </p:spPr>
        <p:txBody>
          <a:bodyPr wrap="square" rtlCol="0">
            <a:spAutoFit/>
          </a:bodyPr>
          <a:lstStyle/>
          <a:p>
            <a:r>
              <a:rPr lang="en-US" b="1" dirty="0" smtClean="0">
                <a:solidFill>
                  <a:srgbClr val="C00000"/>
                </a:solidFill>
              </a:rPr>
              <a:t>Data Table Overview:  </a:t>
            </a:r>
            <a:r>
              <a:rPr lang="en-US" dirty="0" smtClean="0">
                <a:solidFill>
                  <a:srgbClr val="C00000"/>
                </a:solidFill>
              </a:rPr>
              <a:t>Show Selected Records</a:t>
            </a:r>
            <a:endParaRPr lang="en-US" i="1" dirty="0" smtClean="0"/>
          </a:p>
        </p:txBody>
      </p:sp>
      <p:pic>
        <p:nvPicPr>
          <p:cNvPr id="11" name="Picture 10"/>
          <p:cNvPicPr>
            <a:picLocks noChangeAspect="1"/>
          </p:cNvPicPr>
          <p:nvPr/>
        </p:nvPicPr>
        <p:blipFill rotWithShape="1">
          <a:blip r:embed="rId4"/>
          <a:srcRect l="25996" t="23814" r="35970" b="52663"/>
          <a:stretch/>
        </p:blipFill>
        <p:spPr>
          <a:xfrm>
            <a:off x="7520767" y="273645"/>
            <a:ext cx="4241744" cy="1475600"/>
          </a:xfrm>
          <a:prstGeom prst="rect">
            <a:avLst/>
          </a:prstGeom>
        </p:spPr>
      </p:pic>
      <p:sp>
        <p:nvSpPr>
          <p:cNvPr id="6" name="Right Arrow 5"/>
          <p:cNvSpPr/>
          <p:nvPr/>
        </p:nvSpPr>
        <p:spPr>
          <a:xfrm>
            <a:off x="7736898" y="836203"/>
            <a:ext cx="467764" cy="12087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05087" y="3865116"/>
            <a:ext cx="467764" cy="12087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7146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3" name="Picture 2"/>
          <p:cNvPicPr>
            <a:picLocks noChangeAspect="1"/>
          </p:cNvPicPr>
          <p:nvPr/>
        </p:nvPicPr>
        <p:blipFill rotWithShape="1">
          <a:blip r:embed="rId3"/>
          <a:srcRect t="6467" b="3839"/>
          <a:stretch/>
        </p:blipFill>
        <p:spPr>
          <a:xfrm>
            <a:off x="838200" y="1459801"/>
            <a:ext cx="9407807" cy="4746568"/>
          </a:xfrm>
          <a:prstGeom prst="rect">
            <a:avLst/>
          </a:prstGeom>
        </p:spPr>
      </p:pic>
      <p:sp>
        <p:nvSpPr>
          <p:cNvPr id="8" name="Rectangle 7"/>
          <p:cNvSpPr/>
          <p:nvPr/>
        </p:nvSpPr>
        <p:spPr>
          <a:xfrm>
            <a:off x="8278091" y="2763588"/>
            <a:ext cx="3484420" cy="2539157"/>
          </a:xfrm>
          <a:prstGeom prst="rect">
            <a:avLst/>
          </a:prstGeom>
          <a:solidFill>
            <a:schemeClr val="bg1"/>
          </a:solidFill>
          <a:ln w="28575">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endParaRPr lang="en-US" sz="1000" b="1" dirty="0" smtClean="0">
              <a:solidFill>
                <a:srgbClr val="00B0F0"/>
              </a:solidFill>
              <a:latin typeface="Calibri" panose="020F0502020204030204" pitchFamily="34" charset="0"/>
            </a:endParaRPr>
          </a:p>
          <a:p>
            <a:r>
              <a:rPr lang="en-US" b="1" dirty="0" smtClean="0">
                <a:solidFill>
                  <a:srgbClr val="00B0F0"/>
                </a:solidFill>
                <a:latin typeface="Calibri" panose="020F0502020204030204" pitchFamily="34" charset="0"/>
              </a:rPr>
              <a:t>   Options </a:t>
            </a:r>
            <a:r>
              <a:rPr lang="en-US" b="1" dirty="0">
                <a:solidFill>
                  <a:srgbClr val="00B0F0"/>
                </a:solidFill>
                <a:latin typeface="Calibri" panose="020F0502020204030204" pitchFamily="34" charset="0"/>
              </a:rPr>
              <a:t>Menu </a:t>
            </a:r>
            <a:r>
              <a:rPr lang="en-US" dirty="0" smtClean="0">
                <a:solidFill>
                  <a:srgbClr val="00B0F0"/>
                </a:solidFill>
                <a:latin typeface="Calibri" panose="020F0502020204030204" pitchFamily="34" charset="0"/>
              </a:rPr>
              <a:t> </a:t>
            </a:r>
            <a:endParaRPr lang="en-US" b="1" dirty="0" smtClean="0">
              <a:solidFill>
                <a:srgbClr val="00B0F0"/>
              </a:solidFill>
              <a:latin typeface="Calibri" panose="020F0502020204030204" pitchFamily="34" charset="0"/>
            </a:endParaRPr>
          </a:p>
          <a:p>
            <a:pPr lvl="1"/>
            <a:endParaRPr lang="en-US" sz="1100" dirty="0" smtClean="0">
              <a:solidFill>
                <a:srgbClr val="000000"/>
              </a:solidFill>
              <a:latin typeface="Calibri" panose="020F0502020204030204" pitchFamily="34" charset="0"/>
            </a:endParaRPr>
          </a:p>
          <a:p>
            <a:pPr lvl="1"/>
            <a:r>
              <a:rPr lang="en-US" dirty="0" smtClean="0">
                <a:solidFill>
                  <a:srgbClr val="00B0F0"/>
                </a:solidFill>
                <a:latin typeface="Calibri" panose="020F0502020204030204" pitchFamily="34" charset="0"/>
              </a:rPr>
              <a:t>Filter </a:t>
            </a:r>
            <a:r>
              <a:rPr lang="en-US" dirty="0">
                <a:solidFill>
                  <a:srgbClr val="000000"/>
                </a:solidFill>
                <a:latin typeface="Calibri" panose="020F0502020204030204" pitchFamily="34" charset="0"/>
              </a:rPr>
              <a:t>– use this to Filter/Query the Data </a:t>
            </a:r>
            <a:r>
              <a:rPr lang="en-US" dirty="0" smtClean="0">
                <a:solidFill>
                  <a:srgbClr val="000000"/>
                </a:solidFill>
                <a:latin typeface="Calibri" panose="020F0502020204030204" pitchFamily="34" charset="0"/>
              </a:rPr>
              <a:t>Table</a:t>
            </a:r>
          </a:p>
          <a:p>
            <a:pPr lvl="1"/>
            <a:endParaRPr lang="en-US" dirty="0">
              <a:solidFill>
                <a:srgbClr val="000000"/>
              </a:solidFill>
              <a:latin typeface="Calibri" panose="020F0502020204030204" pitchFamily="34" charset="0"/>
            </a:endParaRPr>
          </a:p>
          <a:p>
            <a:pPr lvl="1"/>
            <a:r>
              <a:rPr lang="en-US" dirty="0" smtClean="0">
                <a:solidFill>
                  <a:srgbClr val="000000"/>
                </a:solidFill>
                <a:latin typeface="Calibri" panose="020F0502020204030204" pitchFamily="34" charset="0"/>
              </a:rPr>
              <a:t>You can either </a:t>
            </a:r>
            <a:r>
              <a:rPr lang="en-US" b="1" u="sng" dirty="0" smtClean="0">
                <a:solidFill>
                  <a:srgbClr val="000000"/>
                </a:solidFill>
                <a:latin typeface="Calibri" panose="020F0502020204030204" pitchFamily="34" charset="0"/>
              </a:rPr>
              <a:t>+ Add a filter expression </a:t>
            </a:r>
            <a:r>
              <a:rPr lang="en-US" dirty="0" smtClean="0">
                <a:solidFill>
                  <a:srgbClr val="000000"/>
                </a:solidFill>
                <a:latin typeface="Calibri" panose="020F0502020204030204" pitchFamily="34" charset="0"/>
              </a:rPr>
              <a:t>or + Add an expression set </a:t>
            </a:r>
            <a:endParaRPr lang="en-US" dirty="0">
              <a:solidFill>
                <a:srgbClr val="000000"/>
              </a:solidFill>
              <a:latin typeface="Calibri" panose="020F0502020204030204" pitchFamily="34" charset="0"/>
            </a:endParaRPr>
          </a:p>
          <a:p>
            <a:pPr lvl="1"/>
            <a:endParaRPr lang="en-US" sz="1100" dirty="0" smtClean="0">
              <a:solidFill>
                <a:srgbClr val="000000"/>
              </a:solidFill>
              <a:latin typeface="Calibri" panose="020F0502020204030204" pitchFamily="34" charset="0"/>
            </a:endParaRPr>
          </a:p>
        </p:txBody>
      </p:sp>
      <p:pic>
        <p:nvPicPr>
          <p:cNvPr id="7" name="Picture 6"/>
          <p:cNvPicPr>
            <a:picLocks noChangeAspect="1"/>
          </p:cNvPicPr>
          <p:nvPr/>
        </p:nvPicPr>
        <p:blipFill rotWithShape="1">
          <a:blip r:embed="rId4"/>
          <a:srcRect l="25996" t="23814" r="35970" b="52663"/>
          <a:stretch/>
        </p:blipFill>
        <p:spPr>
          <a:xfrm>
            <a:off x="7520767" y="273645"/>
            <a:ext cx="4241744" cy="1475600"/>
          </a:xfrm>
          <a:prstGeom prst="rect">
            <a:avLst/>
          </a:prstGeom>
        </p:spPr>
      </p:pic>
      <p:sp>
        <p:nvSpPr>
          <p:cNvPr id="10" name="Right Arrow 9"/>
          <p:cNvSpPr/>
          <p:nvPr/>
        </p:nvSpPr>
        <p:spPr>
          <a:xfrm>
            <a:off x="7635757" y="1114437"/>
            <a:ext cx="467764" cy="12087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7032567" y="5823391"/>
            <a:ext cx="247996" cy="54928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3489961" y="1923493"/>
            <a:ext cx="267392" cy="54195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38200" y="642113"/>
            <a:ext cx="6273856" cy="369332"/>
          </a:xfrm>
          <a:prstGeom prst="rect">
            <a:avLst/>
          </a:prstGeom>
          <a:noFill/>
        </p:spPr>
        <p:txBody>
          <a:bodyPr wrap="square" rtlCol="0">
            <a:spAutoFit/>
          </a:bodyPr>
          <a:lstStyle/>
          <a:p>
            <a:r>
              <a:rPr lang="en-US" b="1" dirty="0" smtClean="0">
                <a:solidFill>
                  <a:srgbClr val="C00000"/>
                </a:solidFill>
              </a:rPr>
              <a:t>Data Table Overview:  </a:t>
            </a:r>
            <a:r>
              <a:rPr lang="en-US" dirty="0" smtClean="0">
                <a:solidFill>
                  <a:srgbClr val="C00000"/>
                </a:solidFill>
              </a:rPr>
              <a:t>Adding a filter expression</a:t>
            </a:r>
            <a:endParaRPr lang="en-US" i="1" dirty="0" smtClean="0"/>
          </a:p>
        </p:txBody>
      </p:sp>
      <p:sp>
        <p:nvSpPr>
          <p:cNvPr id="14" name="Right Arrow 13"/>
          <p:cNvSpPr/>
          <p:nvPr/>
        </p:nvSpPr>
        <p:spPr>
          <a:xfrm>
            <a:off x="306880" y="3972730"/>
            <a:ext cx="467764" cy="12087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503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Picture 3"/>
          <p:cNvPicPr>
            <a:picLocks noChangeAspect="1"/>
          </p:cNvPicPr>
          <p:nvPr/>
        </p:nvPicPr>
        <p:blipFill rotWithShape="1">
          <a:blip r:embed="rId3"/>
          <a:srcRect t="6470" b="3682"/>
          <a:stretch/>
        </p:blipFill>
        <p:spPr>
          <a:xfrm>
            <a:off x="896389" y="1425319"/>
            <a:ext cx="9342417" cy="4721629"/>
          </a:xfrm>
          <a:prstGeom prst="rect">
            <a:avLst/>
          </a:prstGeom>
        </p:spPr>
      </p:pic>
      <p:sp>
        <p:nvSpPr>
          <p:cNvPr id="8" name="Rectangle 7"/>
          <p:cNvSpPr/>
          <p:nvPr/>
        </p:nvSpPr>
        <p:spPr>
          <a:xfrm>
            <a:off x="8278091" y="2763588"/>
            <a:ext cx="3484420" cy="2539157"/>
          </a:xfrm>
          <a:prstGeom prst="rect">
            <a:avLst/>
          </a:prstGeom>
          <a:solidFill>
            <a:schemeClr val="bg1"/>
          </a:solidFill>
          <a:ln w="28575">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endParaRPr lang="en-US" sz="1000" b="1" dirty="0" smtClean="0">
              <a:solidFill>
                <a:srgbClr val="00B0F0"/>
              </a:solidFill>
              <a:latin typeface="Calibri" panose="020F0502020204030204" pitchFamily="34" charset="0"/>
            </a:endParaRPr>
          </a:p>
          <a:p>
            <a:r>
              <a:rPr lang="en-US" b="1" dirty="0" smtClean="0">
                <a:solidFill>
                  <a:srgbClr val="00B0F0"/>
                </a:solidFill>
                <a:latin typeface="Calibri" panose="020F0502020204030204" pitchFamily="34" charset="0"/>
              </a:rPr>
              <a:t>   Options </a:t>
            </a:r>
            <a:r>
              <a:rPr lang="en-US" b="1" dirty="0">
                <a:solidFill>
                  <a:srgbClr val="00B0F0"/>
                </a:solidFill>
                <a:latin typeface="Calibri" panose="020F0502020204030204" pitchFamily="34" charset="0"/>
              </a:rPr>
              <a:t>Menu </a:t>
            </a:r>
            <a:r>
              <a:rPr lang="en-US" dirty="0" smtClean="0">
                <a:solidFill>
                  <a:srgbClr val="00B0F0"/>
                </a:solidFill>
                <a:latin typeface="Calibri" panose="020F0502020204030204" pitchFamily="34" charset="0"/>
              </a:rPr>
              <a:t> </a:t>
            </a:r>
            <a:endParaRPr lang="en-US" b="1" dirty="0" smtClean="0">
              <a:solidFill>
                <a:srgbClr val="00B0F0"/>
              </a:solidFill>
              <a:latin typeface="Calibri" panose="020F0502020204030204" pitchFamily="34" charset="0"/>
            </a:endParaRPr>
          </a:p>
          <a:p>
            <a:pPr lvl="1"/>
            <a:endParaRPr lang="en-US" sz="1100" dirty="0" smtClean="0">
              <a:solidFill>
                <a:srgbClr val="000000"/>
              </a:solidFill>
              <a:latin typeface="Calibri" panose="020F0502020204030204" pitchFamily="34" charset="0"/>
            </a:endParaRPr>
          </a:p>
          <a:p>
            <a:pPr lvl="1"/>
            <a:r>
              <a:rPr lang="en-US" dirty="0" smtClean="0">
                <a:solidFill>
                  <a:srgbClr val="00B0F0"/>
                </a:solidFill>
                <a:latin typeface="Calibri" panose="020F0502020204030204" pitchFamily="34" charset="0"/>
              </a:rPr>
              <a:t>Filter </a:t>
            </a:r>
            <a:r>
              <a:rPr lang="en-US" dirty="0">
                <a:solidFill>
                  <a:srgbClr val="000000"/>
                </a:solidFill>
                <a:latin typeface="Calibri" panose="020F0502020204030204" pitchFamily="34" charset="0"/>
              </a:rPr>
              <a:t>– use this to Filter/Query the Data </a:t>
            </a:r>
            <a:r>
              <a:rPr lang="en-US" dirty="0" smtClean="0">
                <a:solidFill>
                  <a:srgbClr val="000000"/>
                </a:solidFill>
                <a:latin typeface="Calibri" panose="020F0502020204030204" pitchFamily="34" charset="0"/>
              </a:rPr>
              <a:t>Table</a:t>
            </a:r>
          </a:p>
          <a:p>
            <a:pPr lvl="1"/>
            <a:endParaRPr lang="en-US" dirty="0">
              <a:solidFill>
                <a:srgbClr val="000000"/>
              </a:solidFill>
              <a:latin typeface="Calibri" panose="020F0502020204030204" pitchFamily="34" charset="0"/>
            </a:endParaRPr>
          </a:p>
          <a:p>
            <a:pPr lvl="1"/>
            <a:r>
              <a:rPr lang="en-US" dirty="0" smtClean="0">
                <a:solidFill>
                  <a:srgbClr val="000000"/>
                </a:solidFill>
                <a:latin typeface="Calibri" panose="020F0502020204030204" pitchFamily="34" charset="0"/>
              </a:rPr>
              <a:t>You can either + Add a filter expression or </a:t>
            </a:r>
            <a:r>
              <a:rPr lang="en-US" b="1" u="sng" dirty="0" smtClean="0">
                <a:solidFill>
                  <a:srgbClr val="000000"/>
                </a:solidFill>
                <a:latin typeface="Calibri" panose="020F0502020204030204" pitchFamily="34" charset="0"/>
              </a:rPr>
              <a:t>+ Add an expression set </a:t>
            </a:r>
            <a:endParaRPr lang="en-US" b="1" u="sng" dirty="0">
              <a:solidFill>
                <a:srgbClr val="000000"/>
              </a:solidFill>
              <a:latin typeface="Calibri" panose="020F0502020204030204" pitchFamily="34" charset="0"/>
            </a:endParaRPr>
          </a:p>
          <a:p>
            <a:pPr lvl="1"/>
            <a:endParaRPr lang="en-US" sz="1100" dirty="0" smtClean="0">
              <a:solidFill>
                <a:srgbClr val="000000"/>
              </a:solidFill>
              <a:latin typeface="Calibri" panose="020F0502020204030204" pitchFamily="34" charset="0"/>
            </a:endParaRPr>
          </a:p>
        </p:txBody>
      </p:sp>
      <p:pic>
        <p:nvPicPr>
          <p:cNvPr id="7" name="Picture 6"/>
          <p:cNvPicPr>
            <a:picLocks noChangeAspect="1"/>
          </p:cNvPicPr>
          <p:nvPr/>
        </p:nvPicPr>
        <p:blipFill rotWithShape="1">
          <a:blip r:embed="rId4"/>
          <a:srcRect l="25996" t="23814" r="35970" b="52663"/>
          <a:stretch/>
        </p:blipFill>
        <p:spPr>
          <a:xfrm>
            <a:off x="7520767" y="403606"/>
            <a:ext cx="4241744" cy="1475600"/>
          </a:xfrm>
          <a:prstGeom prst="rect">
            <a:avLst/>
          </a:prstGeom>
        </p:spPr>
      </p:pic>
      <p:sp>
        <p:nvSpPr>
          <p:cNvPr id="10" name="Right Arrow 9"/>
          <p:cNvSpPr/>
          <p:nvPr/>
        </p:nvSpPr>
        <p:spPr>
          <a:xfrm>
            <a:off x="7612207" y="1252548"/>
            <a:ext cx="467764" cy="12087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5178828" y="1759213"/>
            <a:ext cx="305641" cy="59918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7040878" y="5715323"/>
            <a:ext cx="239683" cy="475211"/>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38200" y="642113"/>
            <a:ext cx="10133214" cy="369332"/>
          </a:xfrm>
          <a:prstGeom prst="rect">
            <a:avLst/>
          </a:prstGeom>
          <a:noFill/>
        </p:spPr>
        <p:txBody>
          <a:bodyPr wrap="square" rtlCol="0">
            <a:spAutoFit/>
          </a:bodyPr>
          <a:lstStyle/>
          <a:p>
            <a:r>
              <a:rPr lang="en-US" b="1" dirty="0" smtClean="0">
                <a:solidFill>
                  <a:srgbClr val="C00000"/>
                </a:solidFill>
              </a:rPr>
              <a:t>Data Table Overview:  </a:t>
            </a:r>
            <a:r>
              <a:rPr lang="en-US" dirty="0" smtClean="0">
                <a:solidFill>
                  <a:srgbClr val="C00000"/>
                </a:solidFill>
              </a:rPr>
              <a:t>Adding a filter expression set</a:t>
            </a:r>
            <a:endParaRPr lang="en-US" i="1" dirty="0" smtClean="0"/>
          </a:p>
        </p:txBody>
      </p:sp>
      <p:sp>
        <p:nvSpPr>
          <p:cNvPr id="14" name="Right Arrow 13"/>
          <p:cNvSpPr/>
          <p:nvPr/>
        </p:nvSpPr>
        <p:spPr>
          <a:xfrm>
            <a:off x="362123" y="3912294"/>
            <a:ext cx="467764" cy="12087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4357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2216" y="1205140"/>
            <a:ext cx="10241280" cy="646331"/>
          </a:xfrm>
          <a:prstGeom prst="rect">
            <a:avLst/>
          </a:prstGeom>
          <a:noFill/>
        </p:spPr>
        <p:txBody>
          <a:bodyPr wrap="square" rtlCol="0">
            <a:spAutoFit/>
          </a:bodyPr>
          <a:lstStyle/>
          <a:p>
            <a:r>
              <a:rPr lang="en-US" i="1" dirty="0"/>
              <a:t>The application formerly known as the “Low Response Score Application” or “LRS App” </a:t>
            </a:r>
            <a:r>
              <a:rPr lang="en-US" i="1" dirty="0" smtClean="0"/>
              <a:t>has been rebranded as ROAM, “Response </a:t>
            </a:r>
            <a:r>
              <a:rPr lang="en-US" i="1" dirty="0"/>
              <a:t>Outreach Area </a:t>
            </a:r>
            <a:r>
              <a:rPr lang="en-US" i="1" dirty="0" smtClean="0"/>
              <a:t>Mapper.”</a:t>
            </a:r>
            <a:endParaRPr lang="en-US" sz="3600" dirty="0"/>
          </a:p>
        </p:txBody>
      </p:sp>
      <p:sp>
        <p:nvSpPr>
          <p:cNvPr id="5" name="Title 1"/>
          <p:cNvSpPr txBox="1">
            <a:spLocks/>
          </p:cNvSpPr>
          <p:nvPr/>
        </p:nvSpPr>
        <p:spPr>
          <a:xfrm>
            <a:off x="1064026" y="546380"/>
            <a:ext cx="10540539" cy="6617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rPr>
              <a:t>General Purpose of ROAM</a:t>
            </a:r>
            <a:endParaRPr lang="en-US" sz="4000" b="1" dirty="0">
              <a:solidFill>
                <a:srgbClr val="C00000"/>
              </a:solidFill>
              <a:effectLst>
                <a:outerShdw blurRad="38100" dist="38100" dir="2700000" algn="tl">
                  <a:srgbClr val="000000">
                    <a:alpha val="43137"/>
                  </a:srgbClr>
                </a:outerShdw>
              </a:effectLst>
            </a:endParaRPr>
          </a:p>
        </p:txBody>
      </p:sp>
      <p:sp>
        <p:nvSpPr>
          <p:cNvPr id="6" name="Rectangle 5"/>
          <p:cNvSpPr/>
          <p:nvPr/>
        </p:nvSpPr>
        <p:spPr>
          <a:xfrm>
            <a:off x="1064027" y="2510231"/>
            <a:ext cx="10413870" cy="830997"/>
          </a:xfrm>
          <a:prstGeom prst="rect">
            <a:avLst/>
          </a:prstGeom>
        </p:spPr>
        <p:txBody>
          <a:bodyPr wrap="square">
            <a:spAutoFit/>
          </a:bodyPr>
          <a:lstStyle/>
          <a:p>
            <a:r>
              <a:rPr lang="en-US" sz="1600" dirty="0" smtClean="0">
                <a:solidFill>
                  <a:srgbClr val="000000"/>
                </a:solidFill>
                <a:latin typeface="Calibri" panose="020F0502020204030204" pitchFamily="34" charset="0"/>
              </a:rPr>
              <a:t>ROAM is an interactive web mapping application that allows users to access a subset of data available in the Census Bureau’s Planning Database (PDB).  The intent is </a:t>
            </a:r>
            <a:r>
              <a:rPr lang="en-US" sz="1600" dirty="0" smtClean="0"/>
              <a:t>to use this tool to 1) plan outreach, marketing, and promotional efforts, as well as 2) aide in the planning of recruitment activities and staffing. </a:t>
            </a:r>
            <a:endParaRPr lang="en-US" sz="1600" dirty="0"/>
          </a:p>
        </p:txBody>
      </p:sp>
      <p:sp>
        <p:nvSpPr>
          <p:cNvPr id="7" name="Rectangle 6"/>
          <p:cNvSpPr/>
          <p:nvPr/>
        </p:nvSpPr>
        <p:spPr>
          <a:xfrm>
            <a:off x="1064025" y="3964422"/>
            <a:ext cx="10413871" cy="830997"/>
          </a:xfrm>
          <a:prstGeom prst="rect">
            <a:avLst/>
          </a:prstGeom>
        </p:spPr>
        <p:txBody>
          <a:bodyPr wrap="square">
            <a:spAutoFit/>
          </a:bodyPr>
          <a:lstStyle/>
          <a:p>
            <a:r>
              <a:rPr lang="en-US" sz="1600" dirty="0">
                <a:solidFill>
                  <a:srgbClr val="000000"/>
                </a:solidFill>
                <a:latin typeface="Calibri" panose="020F0502020204030204" pitchFamily="34" charset="0"/>
              </a:rPr>
              <a:t>Users visualize areas by predicted mail non-response rates to determine the location of harder to count areas. </a:t>
            </a:r>
            <a:r>
              <a:rPr lang="en-US" sz="1600" dirty="0" smtClean="0">
                <a:solidFill>
                  <a:srgbClr val="000000"/>
                </a:solidFill>
                <a:latin typeface="Calibri" panose="020F0502020204030204" pitchFamily="34" charset="0"/>
              </a:rPr>
              <a:t> Socioeconomic </a:t>
            </a:r>
            <a:r>
              <a:rPr lang="en-US" sz="1600" dirty="0">
                <a:solidFill>
                  <a:srgbClr val="000000"/>
                </a:solidFill>
                <a:latin typeface="Calibri" panose="020F0502020204030204" pitchFamily="34" charset="0"/>
              </a:rPr>
              <a:t>and demographic characteristics provided by the American Community Survey (ACS) are available with a mouse click for users to learn more about an area. </a:t>
            </a:r>
            <a:endParaRPr lang="en-US" sz="1600" dirty="0" smtClean="0">
              <a:solidFill>
                <a:srgbClr val="000000"/>
              </a:solidFill>
              <a:latin typeface="Calibri" panose="020F0502020204030204" pitchFamily="34" charset="0"/>
            </a:endParaRPr>
          </a:p>
        </p:txBody>
      </p:sp>
      <p:sp>
        <p:nvSpPr>
          <p:cNvPr id="8" name="Title 1"/>
          <p:cNvSpPr txBox="1">
            <a:spLocks/>
          </p:cNvSpPr>
          <p:nvPr/>
        </p:nvSpPr>
        <p:spPr>
          <a:xfrm>
            <a:off x="1064026" y="2102230"/>
            <a:ext cx="10598728" cy="5242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0070C0"/>
                </a:solidFill>
              </a:rPr>
              <a:t>What is ROAM?</a:t>
            </a:r>
            <a:endParaRPr lang="en-US" sz="2400" b="1" dirty="0">
              <a:solidFill>
                <a:srgbClr val="0070C0"/>
              </a:solidFill>
            </a:endParaRPr>
          </a:p>
        </p:txBody>
      </p:sp>
      <p:sp>
        <p:nvSpPr>
          <p:cNvPr id="9" name="Title 1"/>
          <p:cNvSpPr txBox="1">
            <a:spLocks/>
          </p:cNvSpPr>
          <p:nvPr/>
        </p:nvSpPr>
        <p:spPr>
          <a:xfrm>
            <a:off x="1034931" y="3486546"/>
            <a:ext cx="10598728" cy="5242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0070C0"/>
                </a:solidFill>
              </a:rPr>
              <a:t>How does ROAM work?</a:t>
            </a:r>
            <a:endParaRPr lang="en-US" sz="2400" b="1" dirty="0">
              <a:solidFill>
                <a:srgbClr val="0070C0"/>
              </a:solidFill>
            </a:endParaRPr>
          </a:p>
        </p:txBody>
      </p:sp>
      <p:sp>
        <p:nvSpPr>
          <p:cNvPr id="10" name="Title 1"/>
          <p:cNvSpPr txBox="1">
            <a:spLocks/>
          </p:cNvSpPr>
          <p:nvPr/>
        </p:nvSpPr>
        <p:spPr>
          <a:xfrm>
            <a:off x="1122215" y="5011146"/>
            <a:ext cx="10540537" cy="5242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0070C0"/>
                </a:solidFill>
              </a:rPr>
              <a:t>What is the benefit of using ROAM?</a:t>
            </a:r>
            <a:endParaRPr lang="en-US" sz="2400" b="1" dirty="0">
              <a:solidFill>
                <a:srgbClr val="0070C0"/>
              </a:solidFill>
            </a:endParaRPr>
          </a:p>
        </p:txBody>
      </p:sp>
      <p:sp>
        <p:nvSpPr>
          <p:cNvPr id="11" name="Rectangle 10"/>
          <p:cNvSpPr/>
          <p:nvPr/>
        </p:nvSpPr>
        <p:spPr>
          <a:xfrm>
            <a:off x="1122216" y="5458242"/>
            <a:ext cx="10355680" cy="830997"/>
          </a:xfrm>
          <a:prstGeom prst="rect">
            <a:avLst/>
          </a:prstGeom>
        </p:spPr>
        <p:txBody>
          <a:bodyPr wrap="square">
            <a:spAutoFit/>
          </a:bodyPr>
          <a:lstStyle/>
          <a:p>
            <a:r>
              <a:rPr lang="en-US" sz="1600" dirty="0">
                <a:solidFill>
                  <a:srgbClr val="000000"/>
                </a:solidFill>
                <a:latin typeface="Calibri" panose="020F0502020204030204" pitchFamily="34" charset="0"/>
              </a:rPr>
              <a:t>Hard-to-survey areas—those with </a:t>
            </a:r>
            <a:r>
              <a:rPr lang="en-US" sz="1600" i="1" dirty="0">
                <a:solidFill>
                  <a:srgbClr val="000000"/>
                </a:solidFill>
                <a:latin typeface="Calibri" panose="020F0502020204030204" pitchFamily="34" charset="0"/>
              </a:rPr>
              <a:t>high </a:t>
            </a:r>
            <a:r>
              <a:rPr lang="en-US" sz="1600" dirty="0">
                <a:solidFill>
                  <a:srgbClr val="000000"/>
                </a:solidFill>
                <a:latin typeface="Calibri" panose="020F0502020204030204" pitchFamily="34" charset="0"/>
              </a:rPr>
              <a:t>Low Response Scores—are hard-to-survey for different reasons. Learning about each hard-to-survey area allows </a:t>
            </a:r>
            <a:r>
              <a:rPr lang="en-US" sz="1600" dirty="0" smtClean="0">
                <a:solidFill>
                  <a:srgbClr val="000000"/>
                </a:solidFill>
                <a:latin typeface="Calibri" panose="020F0502020204030204" pitchFamily="34" charset="0"/>
              </a:rPr>
              <a:t>the Census Bureau to </a:t>
            </a:r>
            <a:r>
              <a:rPr lang="en-US" sz="1600" dirty="0">
                <a:solidFill>
                  <a:srgbClr val="000000"/>
                </a:solidFill>
                <a:latin typeface="Calibri" panose="020F0502020204030204" pitchFamily="34" charset="0"/>
              </a:rPr>
              <a:t>create a tailored communication and partnership campaign, and to plan for field resources </a:t>
            </a:r>
            <a:r>
              <a:rPr lang="en-US" sz="1600" dirty="0" smtClean="0">
                <a:solidFill>
                  <a:srgbClr val="000000"/>
                </a:solidFill>
                <a:latin typeface="Calibri" panose="020F0502020204030204" pitchFamily="34" charset="0"/>
              </a:rPr>
              <a:t>including hiring staff with language skills.</a:t>
            </a:r>
            <a:endParaRPr lang="en-US" sz="1600" dirty="0"/>
          </a:p>
        </p:txBody>
      </p:sp>
    </p:spTree>
    <p:extLst>
      <p:ext uri="{BB962C8B-B14F-4D97-AF65-F5344CB8AC3E}">
        <p14:creationId xmlns:p14="http://schemas.microsoft.com/office/powerpoint/2010/main" val="2844628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7" name="TextBox 6"/>
          <p:cNvSpPr txBox="1"/>
          <p:nvPr/>
        </p:nvSpPr>
        <p:spPr>
          <a:xfrm>
            <a:off x="838200" y="642113"/>
            <a:ext cx="10133214" cy="369332"/>
          </a:xfrm>
          <a:prstGeom prst="rect">
            <a:avLst/>
          </a:prstGeom>
          <a:noFill/>
        </p:spPr>
        <p:txBody>
          <a:bodyPr wrap="square" rtlCol="0">
            <a:spAutoFit/>
          </a:bodyPr>
          <a:lstStyle/>
          <a:p>
            <a:r>
              <a:rPr lang="en-US" b="1" dirty="0" smtClean="0">
                <a:solidFill>
                  <a:srgbClr val="C00000"/>
                </a:solidFill>
              </a:rPr>
              <a:t>Data Table Overview:  </a:t>
            </a:r>
            <a:r>
              <a:rPr lang="en-US" dirty="0" smtClean="0">
                <a:solidFill>
                  <a:srgbClr val="C00000"/>
                </a:solidFill>
              </a:rPr>
              <a:t>Show/Hide Columns</a:t>
            </a:r>
            <a:endParaRPr lang="en-US" i="1" dirty="0" smtClean="0"/>
          </a:p>
        </p:txBody>
      </p:sp>
      <p:pic>
        <p:nvPicPr>
          <p:cNvPr id="3" name="Picture 2"/>
          <p:cNvPicPr>
            <a:picLocks noChangeAspect="1"/>
          </p:cNvPicPr>
          <p:nvPr/>
        </p:nvPicPr>
        <p:blipFill rotWithShape="1">
          <a:blip r:embed="rId3"/>
          <a:srcRect t="6319" b="7328"/>
          <a:stretch/>
        </p:blipFill>
        <p:spPr>
          <a:xfrm>
            <a:off x="838200" y="1249952"/>
            <a:ext cx="10342418" cy="5023648"/>
          </a:xfrm>
          <a:prstGeom prst="rect">
            <a:avLst/>
          </a:prstGeom>
        </p:spPr>
      </p:pic>
      <p:pic>
        <p:nvPicPr>
          <p:cNvPr id="10" name="Picture 9"/>
          <p:cNvPicPr>
            <a:picLocks noChangeAspect="1"/>
          </p:cNvPicPr>
          <p:nvPr/>
        </p:nvPicPr>
        <p:blipFill rotWithShape="1">
          <a:blip r:embed="rId4"/>
          <a:srcRect l="25996" t="23814" r="35970" b="52663"/>
          <a:stretch/>
        </p:blipFill>
        <p:spPr>
          <a:xfrm>
            <a:off x="7520767" y="403606"/>
            <a:ext cx="4241744" cy="1475600"/>
          </a:xfrm>
          <a:prstGeom prst="rect">
            <a:avLst/>
          </a:prstGeom>
        </p:spPr>
      </p:pic>
      <p:sp>
        <p:nvSpPr>
          <p:cNvPr id="11" name="Rectangle 10"/>
          <p:cNvSpPr/>
          <p:nvPr/>
        </p:nvSpPr>
        <p:spPr>
          <a:xfrm>
            <a:off x="5904807" y="2179725"/>
            <a:ext cx="3484420" cy="1138773"/>
          </a:xfrm>
          <a:prstGeom prst="rect">
            <a:avLst/>
          </a:prstGeom>
          <a:solidFill>
            <a:schemeClr val="bg1"/>
          </a:solidFill>
          <a:ln w="28575">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endParaRPr lang="en-US" sz="1000" b="1" dirty="0" smtClean="0">
              <a:solidFill>
                <a:srgbClr val="00B0F0"/>
              </a:solidFill>
              <a:latin typeface="Calibri" panose="020F0502020204030204" pitchFamily="34" charset="0"/>
            </a:endParaRPr>
          </a:p>
          <a:p>
            <a:r>
              <a:rPr lang="en-US" b="1" dirty="0" smtClean="0">
                <a:solidFill>
                  <a:srgbClr val="00B0F0"/>
                </a:solidFill>
                <a:latin typeface="Calibri" panose="020F0502020204030204" pitchFamily="34" charset="0"/>
              </a:rPr>
              <a:t>   Options </a:t>
            </a:r>
            <a:r>
              <a:rPr lang="en-US" b="1" dirty="0">
                <a:solidFill>
                  <a:srgbClr val="00B0F0"/>
                </a:solidFill>
                <a:latin typeface="Calibri" panose="020F0502020204030204" pitchFamily="34" charset="0"/>
              </a:rPr>
              <a:t>Menu </a:t>
            </a:r>
            <a:r>
              <a:rPr lang="en-US" dirty="0" smtClean="0">
                <a:solidFill>
                  <a:srgbClr val="00B0F0"/>
                </a:solidFill>
                <a:latin typeface="Calibri" panose="020F0502020204030204" pitchFamily="34" charset="0"/>
              </a:rPr>
              <a:t> </a:t>
            </a:r>
            <a:endParaRPr lang="en-US" b="1" dirty="0" smtClean="0">
              <a:solidFill>
                <a:srgbClr val="00B0F0"/>
              </a:solidFill>
              <a:latin typeface="Calibri" panose="020F0502020204030204" pitchFamily="34" charset="0"/>
            </a:endParaRPr>
          </a:p>
          <a:p>
            <a:pPr lvl="1"/>
            <a:endParaRPr lang="en-US" sz="1100" dirty="0" smtClean="0">
              <a:solidFill>
                <a:srgbClr val="000000"/>
              </a:solidFill>
              <a:latin typeface="Calibri" panose="020F0502020204030204" pitchFamily="34" charset="0"/>
            </a:endParaRPr>
          </a:p>
          <a:p>
            <a:pPr lvl="1"/>
            <a:r>
              <a:rPr lang="en-US" dirty="0">
                <a:solidFill>
                  <a:srgbClr val="000000"/>
                </a:solidFill>
                <a:latin typeface="Calibri" panose="020F0502020204030204" pitchFamily="34" charset="0"/>
              </a:rPr>
              <a:t>Show/Hide Columns </a:t>
            </a:r>
          </a:p>
          <a:p>
            <a:pPr lvl="1"/>
            <a:endParaRPr lang="en-US" sz="1100" dirty="0">
              <a:solidFill>
                <a:srgbClr val="000000"/>
              </a:solidFill>
              <a:latin typeface="Calibri" panose="020F0502020204030204" pitchFamily="34" charset="0"/>
            </a:endParaRPr>
          </a:p>
        </p:txBody>
      </p:sp>
      <p:sp>
        <p:nvSpPr>
          <p:cNvPr id="12" name="Right Arrow 11"/>
          <p:cNvSpPr/>
          <p:nvPr/>
        </p:nvSpPr>
        <p:spPr>
          <a:xfrm>
            <a:off x="7638704" y="1404549"/>
            <a:ext cx="467764" cy="12087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74492" y="4017516"/>
            <a:ext cx="467764" cy="12087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9143999" y="3940627"/>
            <a:ext cx="305641" cy="59918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38200" y="4539811"/>
            <a:ext cx="932411" cy="306509"/>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1770611" y="4684753"/>
            <a:ext cx="7526208" cy="1067654"/>
          </a:xfrm>
          <a:prstGeom prst="straightConnector1">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070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7" name="TextBox 6"/>
          <p:cNvSpPr txBox="1"/>
          <p:nvPr/>
        </p:nvSpPr>
        <p:spPr>
          <a:xfrm>
            <a:off x="838200" y="642113"/>
            <a:ext cx="10133214" cy="369332"/>
          </a:xfrm>
          <a:prstGeom prst="rect">
            <a:avLst/>
          </a:prstGeom>
          <a:noFill/>
        </p:spPr>
        <p:txBody>
          <a:bodyPr wrap="square" rtlCol="0">
            <a:spAutoFit/>
          </a:bodyPr>
          <a:lstStyle/>
          <a:p>
            <a:r>
              <a:rPr lang="en-US" b="1" dirty="0" smtClean="0">
                <a:solidFill>
                  <a:srgbClr val="C00000"/>
                </a:solidFill>
              </a:rPr>
              <a:t>Data Table Overview:  </a:t>
            </a:r>
            <a:r>
              <a:rPr lang="en-US" dirty="0" smtClean="0">
                <a:solidFill>
                  <a:srgbClr val="C00000"/>
                </a:solidFill>
              </a:rPr>
              <a:t>Sort Columns</a:t>
            </a:r>
            <a:endParaRPr lang="en-US" i="1" dirty="0" smtClean="0"/>
          </a:p>
        </p:txBody>
      </p:sp>
      <p:sp>
        <p:nvSpPr>
          <p:cNvPr id="11" name="Rectangle 10"/>
          <p:cNvSpPr/>
          <p:nvPr/>
        </p:nvSpPr>
        <p:spPr>
          <a:xfrm>
            <a:off x="5904807" y="2179725"/>
            <a:ext cx="3484420" cy="1138773"/>
          </a:xfrm>
          <a:prstGeom prst="rect">
            <a:avLst/>
          </a:prstGeom>
          <a:solidFill>
            <a:schemeClr val="bg1"/>
          </a:solidFill>
          <a:ln w="28575">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endParaRPr lang="en-US" sz="1000" b="1" dirty="0" smtClean="0">
              <a:solidFill>
                <a:srgbClr val="00B0F0"/>
              </a:solidFill>
              <a:latin typeface="Calibri" panose="020F0502020204030204" pitchFamily="34" charset="0"/>
            </a:endParaRPr>
          </a:p>
          <a:p>
            <a:r>
              <a:rPr lang="en-US" b="1" dirty="0" smtClean="0">
                <a:solidFill>
                  <a:srgbClr val="00B0F0"/>
                </a:solidFill>
                <a:latin typeface="Calibri" panose="020F0502020204030204" pitchFamily="34" charset="0"/>
              </a:rPr>
              <a:t>   Options </a:t>
            </a:r>
            <a:r>
              <a:rPr lang="en-US" b="1" dirty="0">
                <a:solidFill>
                  <a:srgbClr val="00B0F0"/>
                </a:solidFill>
                <a:latin typeface="Calibri" panose="020F0502020204030204" pitchFamily="34" charset="0"/>
              </a:rPr>
              <a:t>Menu </a:t>
            </a:r>
            <a:r>
              <a:rPr lang="en-US" dirty="0" smtClean="0">
                <a:solidFill>
                  <a:srgbClr val="00B0F0"/>
                </a:solidFill>
                <a:latin typeface="Calibri" panose="020F0502020204030204" pitchFamily="34" charset="0"/>
              </a:rPr>
              <a:t> </a:t>
            </a:r>
            <a:endParaRPr lang="en-US" b="1" dirty="0" smtClean="0">
              <a:solidFill>
                <a:srgbClr val="00B0F0"/>
              </a:solidFill>
              <a:latin typeface="Calibri" panose="020F0502020204030204" pitchFamily="34" charset="0"/>
            </a:endParaRPr>
          </a:p>
          <a:p>
            <a:pPr lvl="1"/>
            <a:endParaRPr lang="en-US" sz="1100" dirty="0" smtClean="0">
              <a:solidFill>
                <a:srgbClr val="000000"/>
              </a:solidFill>
              <a:latin typeface="Calibri" panose="020F0502020204030204" pitchFamily="34" charset="0"/>
            </a:endParaRPr>
          </a:p>
          <a:p>
            <a:pPr lvl="1"/>
            <a:r>
              <a:rPr lang="en-US" dirty="0">
                <a:solidFill>
                  <a:srgbClr val="000000"/>
                </a:solidFill>
                <a:latin typeface="Calibri" panose="020F0502020204030204" pitchFamily="34" charset="0"/>
              </a:rPr>
              <a:t>Show/Hide Columns </a:t>
            </a:r>
          </a:p>
          <a:p>
            <a:pPr lvl="1"/>
            <a:endParaRPr lang="en-US" sz="1100" dirty="0">
              <a:solidFill>
                <a:srgbClr val="000000"/>
              </a:solidFill>
              <a:latin typeface="Calibri" panose="020F0502020204030204" pitchFamily="34" charset="0"/>
            </a:endParaRPr>
          </a:p>
        </p:txBody>
      </p:sp>
      <p:sp>
        <p:nvSpPr>
          <p:cNvPr id="12" name="Right Arrow 11"/>
          <p:cNvSpPr/>
          <p:nvPr/>
        </p:nvSpPr>
        <p:spPr>
          <a:xfrm>
            <a:off x="7638704" y="1404549"/>
            <a:ext cx="467764" cy="12087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t="6214" b="4540"/>
          <a:stretch/>
        </p:blipFill>
        <p:spPr>
          <a:xfrm>
            <a:off x="997526" y="1485987"/>
            <a:ext cx="9488287" cy="4763193"/>
          </a:xfrm>
          <a:prstGeom prst="rect">
            <a:avLst/>
          </a:prstGeom>
        </p:spPr>
      </p:pic>
      <p:pic>
        <p:nvPicPr>
          <p:cNvPr id="10" name="Picture 9"/>
          <p:cNvPicPr>
            <a:picLocks noChangeAspect="1"/>
          </p:cNvPicPr>
          <p:nvPr/>
        </p:nvPicPr>
        <p:blipFill rotWithShape="1">
          <a:blip r:embed="rId4"/>
          <a:srcRect l="25996" t="23814" r="35970" b="52663"/>
          <a:stretch/>
        </p:blipFill>
        <p:spPr>
          <a:xfrm>
            <a:off x="7520767" y="403606"/>
            <a:ext cx="4241744" cy="1475600"/>
          </a:xfrm>
          <a:prstGeom prst="rect">
            <a:avLst/>
          </a:prstGeom>
        </p:spPr>
      </p:pic>
      <p:sp>
        <p:nvSpPr>
          <p:cNvPr id="15" name="Down Arrow 14"/>
          <p:cNvSpPr/>
          <p:nvPr/>
        </p:nvSpPr>
        <p:spPr>
          <a:xfrm>
            <a:off x="4830904" y="3886241"/>
            <a:ext cx="305641" cy="59918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647017" y="3075679"/>
            <a:ext cx="3484420" cy="1800493"/>
          </a:xfrm>
          <a:prstGeom prst="rect">
            <a:avLst/>
          </a:prstGeom>
          <a:solidFill>
            <a:schemeClr val="bg1"/>
          </a:solidFill>
          <a:ln w="28575">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endParaRPr lang="en-US" sz="1000" b="1" dirty="0" smtClean="0">
              <a:solidFill>
                <a:srgbClr val="00B0F0"/>
              </a:solidFill>
              <a:latin typeface="Calibri" panose="020F0502020204030204" pitchFamily="34" charset="0"/>
            </a:endParaRPr>
          </a:p>
          <a:p>
            <a:r>
              <a:rPr lang="en-US" b="1" dirty="0" smtClean="0">
                <a:solidFill>
                  <a:srgbClr val="00B0F0"/>
                </a:solidFill>
                <a:latin typeface="Calibri" panose="020F0502020204030204" pitchFamily="34" charset="0"/>
              </a:rPr>
              <a:t>Sorting Columns</a:t>
            </a:r>
          </a:p>
          <a:p>
            <a:endParaRPr lang="en-US" dirty="0">
              <a:latin typeface="Calibri" panose="020F0502020204030204" pitchFamily="34" charset="0"/>
            </a:endParaRPr>
          </a:p>
          <a:p>
            <a:r>
              <a:rPr lang="en-US" dirty="0" smtClean="0">
                <a:latin typeface="Calibri" panose="020F0502020204030204" pitchFamily="34" charset="0"/>
              </a:rPr>
              <a:t>Click on </a:t>
            </a:r>
            <a:r>
              <a:rPr lang="en-US" b="1" dirty="0" smtClean="0">
                <a:latin typeface="Calibri" panose="020F0502020204030204" pitchFamily="34" charset="0"/>
              </a:rPr>
              <a:t>Headings</a:t>
            </a:r>
            <a:r>
              <a:rPr lang="en-US" dirty="0" smtClean="0">
                <a:latin typeface="Calibri" panose="020F0502020204030204" pitchFamily="34" charset="0"/>
              </a:rPr>
              <a:t> to sort from highest value to lowest or visa versa.</a:t>
            </a:r>
          </a:p>
          <a:p>
            <a:pPr lvl="1"/>
            <a:endParaRPr lang="en-US" sz="1100"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946073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7" name="TextBox 6"/>
          <p:cNvSpPr txBox="1"/>
          <p:nvPr/>
        </p:nvSpPr>
        <p:spPr>
          <a:xfrm>
            <a:off x="838200" y="642113"/>
            <a:ext cx="10133214" cy="369332"/>
          </a:xfrm>
          <a:prstGeom prst="rect">
            <a:avLst/>
          </a:prstGeom>
          <a:noFill/>
        </p:spPr>
        <p:txBody>
          <a:bodyPr wrap="square" rtlCol="0">
            <a:spAutoFit/>
          </a:bodyPr>
          <a:lstStyle/>
          <a:p>
            <a:r>
              <a:rPr lang="en-US" b="1" dirty="0" smtClean="0">
                <a:solidFill>
                  <a:srgbClr val="C00000"/>
                </a:solidFill>
              </a:rPr>
              <a:t>Data Table Overview:  </a:t>
            </a:r>
            <a:r>
              <a:rPr lang="en-US" dirty="0" smtClean="0">
                <a:solidFill>
                  <a:srgbClr val="C00000"/>
                </a:solidFill>
              </a:rPr>
              <a:t>Export All to CSV</a:t>
            </a:r>
            <a:endParaRPr lang="en-US" i="1" dirty="0" smtClean="0"/>
          </a:p>
        </p:txBody>
      </p:sp>
      <p:sp>
        <p:nvSpPr>
          <p:cNvPr id="12" name="Right Arrow 11"/>
          <p:cNvSpPr/>
          <p:nvPr/>
        </p:nvSpPr>
        <p:spPr>
          <a:xfrm>
            <a:off x="7638704" y="1404549"/>
            <a:ext cx="467764" cy="12087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t="6292" b="3367"/>
          <a:stretch/>
        </p:blipFill>
        <p:spPr>
          <a:xfrm>
            <a:off x="838200" y="1404549"/>
            <a:ext cx="9717578" cy="4938170"/>
          </a:xfrm>
          <a:prstGeom prst="rect">
            <a:avLst/>
          </a:prstGeom>
        </p:spPr>
      </p:pic>
      <p:pic>
        <p:nvPicPr>
          <p:cNvPr id="10" name="Picture 9"/>
          <p:cNvPicPr>
            <a:picLocks noChangeAspect="1"/>
          </p:cNvPicPr>
          <p:nvPr/>
        </p:nvPicPr>
        <p:blipFill rotWithShape="1">
          <a:blip r:embed="rId4"/>
          <a:srcRect l="25996" t="23814" r="35970" b="52663"/>
          <a:stretch/>
        </p:blipFill>
        <p:spPr>
          <a:xfrm>
            <a:off x="7520767" y="403606"/>
            <a:ext cx="4241744" cy="1475600"/>
          </a:xfrm>
          <a:prstGeom prst="rect">
            <a:avLst/>
          </a:prstGeom>
        </p:spPr>
      </p:pic>
      <p:sp>
        <p:nvSpPr>
          <p:cNvPr id="16" name="Right Arrow 15"/>
          <p:cNvSpPr/>
          <p:nvPr/>
        </p:nvSpPr>
        <p:spPr>
          <a:xfrm>
            <a:off x="362123" y="4017515"/>
            <a:ext cx="467764" cy="12087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7630391" y="1553190"/>
            <a:ext cx="467764" cy="12087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a:off x="5784965" y="4384335"/>
            <a:ext cx="239683" cy="475211"/>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4792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7" name="TextBox 6"/>
          <p:cNvSpPr txBox="1"/>
          <p:nvPr/>
        </p:nvSpPr>
        <p:spPr>
          <a:xfrm>
            <a:off x="838200" y="642113"/>
            <a:ext cx="10133214" cy="369332"/>
          </a:xfrm>
          <a:prstGeom prst="rect">
            <a:avLst/>
          </a:prstGeom>
          <a:noFill/>
        </p:spPr>
        <p:txBody>
          <a:bodyPr wrap="square" rtlCol="0">
            <a:spAutoFit/>
          </a:bodyPr>
          <a:lstStyle/>
          <a:p>
            <a:r>
              <a:rPr lang="en-US" b="1" dirty="0" smtClean="0">
                <a:solidFill>
                  <a:srgbClr val="C00000"/>
                </a:solidFill>
              </a:rPr>
              <a:t>Data Table Overview:  </a:t>
            </a:r>
            <a:r>
              <a:rPr lang="en-US" dirty="0" smtClean="0">
                <a:solidFill>
                  <a:srgbClr val="C00000"/>
                </a:solidFill>
              </a:rPr>
              <a:t>Export All to CSV</a:t>
            </a:r>
            <a:endParaRPr lang="en-US" i="1" dirty="0" smtClean="0"/>
          </a:p>
        </p:txBody>
      </p:sp>
      <p:pic>
        <p:nvPicPr>
          <p:cNvPr id="4" name="Picture 3"/>
          <p:cNvPicPr>
            <a:picLocks noChangeAspect="1"/>
          </p:cNvPicPr>
          <p:nvPr/>
        </p:nvPicPr>
        <p:blipFill rotWithShape="1">
          <a:blip r:embed="rId3"/>
          <a:srcRect t="50477" b="3435"/>
          <a:stretch/>
        </p:blipFill>
        <p:spPr>
          <a:xfrm>
            <a:off x="1140760" y="1381102"/>
            <a:ext cx="9528092" cy="2470045"/>
          </a:xfrm>
          <a:prstGeom prst="rect">
            <a:avLst/>
          </a:prstGeom>
        </p:spPr>
      </p:pic>
      <p:pic>
        <p:nvPicPr>
          <p:cNvPr id="5" name="Picture 4"/>
          <p:cNvPicPr>
            <a:picLocks noChangeAspect="1"/>
          </p:cNvPicPr>
          <p:nvPr/>
        </p:nvPicPr>
        <p:blipFill rotWithShape="1">
          <a:blip r:embed="rId4"/>
          <a:srcRect l="23221" t="86738" r="23453" b="3678"/>
          <a:stretch/>
        </p:blipFill>
        <p:spPr>
          <a:xfrm>
            <a:off x="1140760" y="4597583"/>
            <a:ext cx="8119766" cy="820862"/>
          </a:xfrm>
          <a:prstGeom prst="rect">
            <a:avLst/>
          </a:prstGeom>
        </p:spPr>
      </p:pic>
      <p:pic>
        <p:nvPicPr>
          <p:cNvPr id="19" name="Picture 18"/>
          <p:cNvPicPr>
            <a:picLocks noChangeAspect="1"/>
          </p:cNvPicPr>
          <p:nvPr/>
        </p:nvPicPr>
        <p:blipFill rotWithShape="1">
          <a:blip r:embed="rId3"/>
          <a:srcRect l="23944" t="90110" r="24717" b="3435"/>
          <a:stretch/>
        </p:blipFill>
        <p:spPr>
          <a:xfrm>
            <a:off x="1140760" y="3463724"/>
            <a:ext cx="7471225" cy="528380"/>
          </a:xfrm>
          <a:prstGeom prst="rect">
            <a:avLst/>
          </a:prstGeom>
        </p:spPr>
      </p:pic>
      <p:sp>
        <p:nvSpPr>
          <p:cNvPr id="18" name="Up Arrow 17"/>
          <p:cNvSpPr/>
          <p:nvPr/>
        </p:nvSpPr>
        <p:spPr>
          <a:xfrm>
            <a:off x="7306195" y="3899959"/>
            <a:ext cx="239683" cy="475211"/>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a:off x="6535882" y="5380955"/>
            <a:ext cx="239683" cy="475211"/>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550572" y="1805424"/>
            <a:ext cx="3203625" cy="2477601"/>
          </a:xfrm>
          <a:prstGeom prst="rect">
            <a:avLst/>
          </a:prstGeom>
          <a:solidFill>
            <a:schemeClr val="bg1"/>
          </a:solidFill>
          <a:ln w="28575">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endParaRPr lang="en-US" sz="1000" b="1" dirty="0" smtClean="0">
              <a:solidFill>
                <a:srgbClr val="00B0F0"/>
              </a:solidFill>
              <a:latin typeface="Calibri" panose="020F0502020204030204" pitchFamily="34" charset="0"/>
            </a:endParaRPr>
          </a:p>
          <a:p>
            <a:r>
              <a:rPr lang="en-US" b="1" dirty="0" smtClean="0">
                <a:solidFill>
                  <a:srgbClr val="00B0F0"/>
                </a:solidFill>
                <a:latin typeface="Calibri" panose="020F0502020204030204" pitchFamily="34" charset="0"/>
              </a:rPr>
              <a:t>   Options </a:t>
            </a:r>
            <a:r>
              <a:rPr lang="en-US" b="1" dirty="0">
                <a:solidFill>
                  <a:srgbClr val="00B0F0"/>
                </a:solidFill>
                <a:latin typeface="Calibri" panose="020F0502020204030204" pitchFamily="34" charset="0"/>
              </a:rPr>
              <a:t>Menu </a:t>
            </a:r>
            <a:endParaRPr lang="en-US" b="1" dirty="0" smtClean="0">
              <a:solidFill>
                <a:srgbClr val="00B0F0"/>
              </a:solidFill>
              <a:latin typeface="Calibri" panose="020F0502020204030204" pitchFamily="34" charset="0"/>
            </a:endParaRPr>
          </a:p>
          <a:p>
            <a:endParaRPr lang="en-US" sz="1400" b="1" dirty="0" smtClean="0">
              <a:solidFill>
                <a:srgbClr val="00B0F0"/>
              </a:solidFill>
              <a:latin typeface="Calibri" panose="020F0502020204030204" pitchFamily="34" charset="0"/>
            </a:endParaRPr>
          </a:p>
          <a:p>
            <a:pPr lvl="1"/>
            <a:r>
              <a:rPr lang="en-US" dirty="0" smtClean="0">
                <a:solidFill>
                  <a:schemeClr val="bg2">
                    <a:lumMod val="90000"/>
                  </a:schemeClr>
                </a:solidFill>
                <a:latin typeface="Calibri" panose="020F0502020204030204" pitchFamily="34" charset="0"/>
              </a:rPr>
              <a:t>Export All to CSV</a:t>
            </a:r>
          </a:p>
          <a:p>
            <a:pPr lvl="1"/>
            <a:endParaRPr lang="en-US" sz="1200" dirty="0">
              <a:solidFill>
                <a:srgbClr val="000000"/>
              </a:solidFill>
              <a:latin typeface="Calibri" panose="020F0502020204030204" pitchFamily="34" charset="0"/>
            </a:endParaRPr>
          </a:p>
          <a:p>
            <a:pPr lvl="1"/>
            <a:r>
              <a:rPr lang="en-US" b="1" dirty="0" smtClean="0">
                <a:solidFill>
                  <a:schemeClr val="accent2">
                    <a:lumMod val="75000"/>
                  </a:schemeClr>
                </a:solidFill>
                <a:latin typeface="Calibri" panose="020F0502020204030204" pitchFamily="34" charset="0"/>
              </a:rPr>
              <a:t>Click Save</a:t>
            </a:r>
          </a:p>
          <a:p>
            <a:pPr lvl="1"/>
            <a:endParaRPr lang="en-US" b="1" dirty="0">
              <a:solidFill>
                <a:schemeClr val="accent2">
                  <a:lumMod val="75000"/>
                </a:schemeClr>
              </a:solidFill>
              <a:latin typeface="Calibri" panose="020F0502020204030204" pitchFamily="34" charset="0"/>
            </a:endParaRPr>
          </a:p>
          <a:p>
            <a:pPr lvl="1"/>
            <a:r>
              <a:rPr lang="en-US" b="1" dirty="0">
                <a:solidFill>
                  <a:schemeClr val="accent2">
                    <a:lumMod val="75000"/>
                  </a:schemeClr>
                </a:solidFill>
                <a:latin typeface="Calibri" panose="020F0502020204030204" pitchFamily="34" charset="0"/>
              </a:rPr>
              <a:t>Then Click Open</a:t>
            </a:r>
          </a:p>
          <a:p>
            <a:pPr lvl="1"/>
            <a:endParaRPr lang="en-US" b="1" dirty="0" smtClean="0">
              <a:solidFill>
                <a:schemeClr val="accent2">
                  <a:lumMod val="75000"/>
                </a:schemeClr>
              </a:solidFill>
              <a:latin typeface="Calibri" panose="020F0502020204030204" pitchFamily="34" charset="0"/>
            </a:endParaRPr>
          </a:p>
          <a:p>
            <a:pPr lvl="1"/>
            <a:endParaRPr lang="en-US" sz="1100"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492228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0" y="642113"/>
            <a:ext cx="10133214" cy="369332"/>
          </a:xfrm>
          <a:prstGeom prst="rect">
            <a:avLst/>
          </a:prstGeom>
          <a:noFill/>
        </p:spPr>
        <p:txBody>
          <a:bodyPr wrap="square" rtlCol="0">
            <a:spAutoFit/>
          </a:bodyPr>
          <a:lstStyle/>
          <a:p>
            <a:r>
              <a:rPr lang="en-US" b="1" dirty="0" smtClean="0">
                <a:solidFill>
                  <a:srgbClr val="C00000"/>
                </a:solidFill>
              </a:rPr>
              <a:t>Data Table Overview:  </a:t>
            </a:r>
            <a:r>
              <a:rPr lang="en-US" dirty="0" smtClean="0">
                <a:solidFill>
                  <a:srgbClr val="C00000"/>
                </a:solidFill>
              </a:rPr>
              <a:t>Export All to CSV</a:t>
            </a:r>
            <a:endParaRPr lang="en-US" i="1" dirty="0" smtClean="0"/>
          </a:p>
        </p:txBody>
      </p:sp>
      <p:pic>
        <p:nvPicPr>
          <p:cNvPr id="4" name="Picture 3"/>
          <p:cNvPicPr>
            <a:picLocks noChangeAspect="1"/>
          </p:cNvPicPr>
          <p:nvPr/>
        </p:nvPicPr>
        <p:blipFill rotWithShape="1">
          <a:blip r:embed="rId3"/>
          <a:srcRect b="22366"/>
          <a:stretch/>
        </p:blipFill>
        <p:spPr>
          <a:xfrm>
            <a:off x="1167575" y="1437890"/>
            <a:ext cx="9803839" cy="4281267"/>
          </a:xfrm>
          <a:prstGeom prst="rect">
            <a:avLst/>
          </a:prstGeom>
        </p:spPr>
      </p:pic>
    </p:spTree>
    <p:extLst>
      <p:ext uri="{BB962C8B-B14F-4D97-AF65-F5344CB8AC3E}">
        <p14:creationId xmlns:p14="http://schemas.microsoft.com/office/powerpoint/2010/main" val="3662492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0" y="642113"/>
            <a:ext cx="10133214" cy="369332"/>
          </a:xfrm>
          <a:prstGeom prst="rect">
            <a:avLst/>
          </a:prstGeom>
          <a:noFill/>
        </p:spPr>
        <p:txBody>
          <a:bodyPr wrap="square" rtlCol="0">
            <a:spAutoFit/>
          </a:bodyPr>
          <a:lstStyle/>
          <a:p>
            <a:r>
              <a:rPr lang="en-US" b="1" dirty="0" smtClean="0">
                <a:solidFill>
                  <a:srgbClr val="C00000"/>
                </a:solidFill>
              </a:rPr>
              <a:t>Data Table Overview:  </a:t>
            </a:r>
            <a:r>
              <a:rPr lang="en-US" dirty="0" smtClean="0">
                <a:solidFill>
                  <a:srgbClr val="C00000"/>
                </a:solidFill>
              </a:rPr>
              <a:t>Export All to CSV</a:t>
            </a:r>
            <a:endParaRPr lang="en-US" i="1" dirty="0" smtClean="0"/>
          </a:p>
        </p:txBody>
      </p:sp>
      <p:pic>
        <p:nvPicPr>
          <p:cNvPr id="3" name="Picture 2"/>
          <p:cNvPicPr>
            <a:picLocks noChangeAspect="1"/>
          </p:cNvPicPr>
          <p:nvPr/>
        </p:nvPicPr>
        <p:blipFill rotWithShape="1">
          <a:blip r:embed="rId3"/>
          <a:srcRect b="24441"/>
          <a:stretch/>
        </p:blipFill>
        <p:spPr>
          <a:xfrm>
            <a:off x="1139338" y="1718655"/>
            <a:ext cx="10023268" cy="4260079"/>
          </a:xfrm>
          <a:prstGeom prst="rect">
            <a:avLst/>
          </a:prstGeom>
        </p:spPr>
      </p:pic>
      <p:pic>
        <p:nvPicPr>
          <p:cNvPr id="2" name="Picture 1"/>
          <p:cNvPicPr>
            <a:picLocks noChangeAspect="1"/>
          </p:cNvPicPr>
          <p:nvPr/>
        </p:nvPicPr>
        <p:blipFill rotWithShape="1">
          <a:blip r:embed="rId4"/>
          <a:srcRect l="43300" t="24728" r="25125" b="51044"/>
          <a:stretch/>
        </p:blipFill>
        <p:spPr>
          <a:xfrm>
            <a:off x="6581595" y="2768138"/>
            <a:ext cx="4639200" cy="2002330"/>
          </a:xfrm>
          <a:prstGeom prst="rect">
            <a:avLst/>
          </a:prstGeom>
        </p:spPr>
      </p:pic>
      <p:sp>
        <p:nvSpPr>
          <p:cNvPr id="7" name="Up Arrow 6"/>
          <p:cNvSpPr/>
          <p:nvPr/>
        </p:nvSpPr>
        <p:spPr>
          <a:xfrm>
            <a:off x="9952413" y="2413311"/>
            <a:ext cx="239683" cy="475211"/>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7417031" y="3531697"/>
            <a:ext cx="239683" cy="475211"/>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06983" y="2768138"/>
            <a:ext cx="1055716" cy="274320"/>
          </a:xfrm>
          <a:prstGeom prst="rect">
            <a:avLst/>
          </a:prstGeom>
          <a:noFill/>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50183" y="3042458"/>
            <a:ext cx="4447308" cy="450197"/>
          </a:xfrm>
          <a:prstGeom prst="rect">
            <a:avLst/>
          </a:prstGeom>
          <a:noFill/>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51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5" name="Title 1"/>
          <p:cNvSpPr txBox="1">
            <a:spLocks/>
          </p:cNvSpPr>
          <p:nvPr/>
        </p:nvSpPr>
        <p:spPr>
          <a:xfrm>
            <a:off x="1113906" y="79283"/>
            <a:ext cx="9991898" cy="15343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smtClean="0">
              <a:solidFill>
                <a:srgbClr val="C00000"/>
              </a:solidFill>
              <a:effectLst>
                <a:outerShdw blurRad="38100" dist="38100" dir="2700000" algn="tl">
                  <a:srgbClr val="000000">
                    <a:alpha val="43137"/>
                  </a:srgbClr>
                </a:outerShdw>
              </a:effectLst>
            </a:endParaRPr>
          </a:p>
          <a:p>
            <a:r>
              <a:rPr lang="en-US" sz="4000" b="1" dirty="0" smtClean="0">
                <a:solidFill>
                  <a:srgbClr val="C00000"/>
                </a:solidFill>
                <a:effectLst>
                  <a:outerShdw blurRad="38100" dist="38100" dir="2700000" algn="tl">
                    <a:srgbClr val="000000">
                      <a:alpha val="43137"/>
                    </a:srgbClr>
                  </a:outerShdw>
                </a:effectLst>
              </a:rPr>
              <a:t>Known Issues</a:t>
            </a:r>
            <a:endParaRPr lang="en-US" sz="4000" b="1" dirty="0">
              <a:solidFill>
                <a:srgbClr val="C00000"/>
              </a:solidFill>
              <a:effectLst>
                <a:outerShdw blurRad="38100" dist="38100" dir="2700000" algn="tl">
                  <a:srgbClr val="000000">
                    <a:alpha val="43137"/>
                  </a:srgbClr>
                </a:outerShdw>
              </a:effectLst>
            </a:endParaRPr>
          </a:p>
        </p:txBody>
      </p:sp>
      <p:sp>
        <p:nvSpPr>
          <p:cNvPr id="3" name="Rectangle 2"/>
          <p:cNvSpPr/>
          <p:nvPr/>
        </p:nvSpPr>
        <p:spPr>
          <a:xfrm>
            <a:off x="1113906" y="1613647"/>
            <a:ext cx="10168545" cy="3754874"/>
          </a:xfrm>
          <a:prstGeom prst="rect">
            <a:avLst/>
          </a:prstGeom>
        </p:spPr>
        <p:txBody>
          <a:bodyPr wrap="square">
            <a:spAutoFit/>
          </a:bodyPr>
          <a:lstStyle/>
          <a:p>
            <a:pPr marL="285750" indent="-285750">
              <a:buFont typeface="Arial" panose="020B0604020202020204" pitchFamily="34" charset="0"/>
              <a:buChar char="•"/>
            </a:pPr>
            <a:r>
              <a:rPr lang="en-US" sz="1400" dirty="0" smtClean="0"/>
              <a:t>When </a:t>
            </a:r>
            <a:r>
              <a:rPr lang="en-US" sz="1400" dirty="0"/>
              <a:t>you click on a census tract you are not zoomed into, the application may indicate that several census tracts were selected. </a:t>
            </a:r>
            <a:r>
              <a:rPr lang="en-US" sz="1400" dirty="0" smtClean="0"/>
              <a:t> </a:t>
            </a:r>
            <a:endParaRPr lang="en-US" sz="1400" dirty="0"/>
          </a:p>
          <a:p>
            <a:pPr marL="285750" indent="-285750">
              <a:buFont typeface="Arial" panose="020B0604020202020204" pitchFamily="34" charset="0"/>
              <a:buChar char="•"/>
            </a:pPr>
            <a:endParaRPr lang="en-US" sz="140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400" dirty="0">
                <a:solidFill>
                  <a:srgbClr val="000000"/>
                </a:solidFill>
                <a:latin typeface="Calibri" panose="020F0502020204030204" pitchFamily="34" charset="0"/>
              </a:rPr>
              <a:t>When you click on a census tract you are not zoomed into and click “Zoom to” in the pop-up window, you may see that the entire census tract is not selected once you are </a:t>
            </a:r>
            <a:r>
              <a:rPr lang="en-US" sz="1400" dirty="0" smtClean="0">
                <a:solidFill>
                  <a:srgbClr val="000000"/>
                </a:solidFill>
                <a:latin typeface="Calibri" panose="020F0502020204030204" pitchFamily="34" charset="0"/>
              </a:rPr>
              <a:t>zoomed </a:t>
            </a:r>
            <a:r>
              <a:rPr lang="en-US" sz="1400" dirty="0">
                <a:solidFill>
                  <a:srgbClr val="000000"/>
                </a:solidFill>
                <a:latin typeface="Calibri" panose="020F0502020204030204" pitchFamily="34" charset="0"/>
              </a:rPr>
              <a:t>to </a:t>
            </a:r>
            <a:r>
              <a:rPr lang="en-US" sz="1400" dirty="0" smtClean="0">
                <a:solidFill>
                  <a:srgbClr val="000000"/>
                </a:solidFill>
                <a:latin typeface="Calibri" panose="020F0502020204030204" pitchFamily="34" charset="0"/>
              </a:rPr>
              <a:t>it.  Re-click </a:t>
            </a:r>
            <a:r>
              <a:rPr lang="en-US" sz="1400" dirty="0">
                <a:solidFill>
                  <a:srgbClr val="000000"/>
                </a:solidFill>
                <a:latin typeface="Calibri" panose="020F0502020204030204" pitchFamily="34" charset="0"/>
              </a:rPr>
              <a:t>on that particular census tract to see the actual boundary of the census </a:t>
            </a:r>
            <a:r>
              <a:rPr lang="en-US" sz="1400" dirty="0" smtClean="0">
                <a:solidFill>
                  <a:srgbClr val="000000"/>
                </a:solidFill>
                <a:latin typeface="Calibri" panose="020F0502020204030204" pitchFamily="34" charset="0"/>
              </a:rPr>
              <a:t>tract.</a:t>
            </a:r>
          </a:p>
          <a:p>
            <a:pPr marL="285750" indent="-285750">
              <a:buFont typeface="Arial" panose="020B0604020202020204" pitchFamily="34" charset="0"/>
              <a:buChar char="•"/>
            </a:pPr>
            <a:endParaRPr lang="en-US" sz="1400" dirty="0" smtClean="0">
              <a:solidFill>
                <a:srgbClr val="000000"/>
              </a:solidFill>
              <a:latin typeface="Calibri" panose="020F0502020204030204" pitchFamily="34" charset="0"/>
            </a:endParaRPr>
          </a:p>
          <a:p>
            <a:pPr marL="285750" indent="-285750">
              <a:buFont typeface="Arial" panose="020B0604020202020204" pitchFamily="34" charset="0"/>
              <a:buChar char="•"/>
            </a:pPr>
            <a:r>
              <a:rPr lang="en-US" sz="1400" dirty="0" smtClean="0">
                <a:solidFill>
                  <a:srgbClr val="000000"/>
                </a:solidFill>
                <a:latin typeface="Calibri" panose="020F0502020204030204" pitchFamily="34" charset="0"/>
              </a:rPr>
              <a:t>In the data table, when </a:t>
            </a:r>
            <a:r>
              <a:rPr lang="en-US" sz="1400" dirty="0" smtClean="0">
                <a:solidFill>
                  <a:srgbClr val="000000"/>
                </a:solidFill>
                <a:latin typeface="Calibri" panose="020F0502020204030204" pitchFamily="34" charset="0"/>
              </a:rPr>
              <a:t>you hide </a:t>
            </a:r>
            <a:r>
              <a:rPr lang="en-US" sz="1400" dirty="0" smtClean="0">
                <a:solidFill>
                  <a:srgbClr val="000000"/>
                </a:solidFill>
                <a:latin typeface="Calibri" panose="020F0502020204030204" pitchFamily="34" charset="0"/>
              </a:rPr>
              <a:t>columns, then </a:t>
            </a:r>
            <a:r>
              <a:rPr lang="en-US" sz="1400" dirty="0" smtClean="0">
                <a:solidFill>
                  <a:srgbClr val="000000"/>
                </a:solidFill>
                <a:latin typeface="Calibri" panose="020F0502020204030204" pitchFamily="34" charset="0"/>
              </a:rPr>
              <a:t>export </a:t>
            </a:r>
            <a:r>
              <a:rPr lang="en-US" sz="1400" dirty="0" smtClean="0">
                <a:solidFill>
                  <a:srgbClr val="000000"/>
                </a:solidFill>
                <a:latin typeface="Calibri" panose="020F0502020204030204" pitchFamily="34" charset="0"/>
              </a:rPr>
              <a:t> to </a:t>
            </a:r>
            <a:r>
              <a:rPr lang="en-US" sz="1400" dirty="0" smtClean="0">
                <a:solidFill>
                  <a:srgbClr val="000000"/>
                </a:solidFill>
                <a:latin typeface="Calibri" panose="020F0502020204030204" pitchFamily="34" charset="0"/>
              </a:rPr>
              <a:t>a .</a:t>
            </a:r>
            <a:r>
              <a:rPr lang="en-US" sz="1400" dirty="0" smtClean="0">
                <a:solidFill>
                  <a:srgbClr val="000000"/>
                </a:solidFill>
                <a:latin typeface="Calibri" panose="020F0502020204030204" pitchFamily="34" charset="0"/>
              </a:rPr>
              <a:t>CSV, </a:t>
            </a:r>
            <a:r>
              <a:rPr lang="en-US" sz="1400" dirty="0" smtClean="0">
                <a:solidFill>
                  <a:srgbClr val="000000"/>
                </a:solidFill>
                <a:latin typeface="Calibri" panose="020F0502020204030204" pitchFamily="34" charset="0"/>
              </a:rPr>
              <a:t>you will notice that the columns </a:t>
            </a:r>
            <a:r>
              <a:rPr lang="en-US" sz="1400" dirty="0" smtClean="0">
                <a:solidFill>
                  <a:srgbClr val="000000"/>
                </a:solidFill>
                <a:latin typeface="Calibri" panose="020F0502020204030204" pitchFamily="34" charset="0"/>
              </a:rPr>
              <a:t>are </a:t>
            </a:r>
            <a:r>
              <a:rPr lang="en-US" sz="1400" dirty="0" smtClean="0">
                <a:solidFill>
                  <a:srgbClr val="000000"/>
                </a:solidFill>
                <a:latin typeface="Calibri" panose="020F0502020204030204" pitchFamily="34" charset="0"/>
              </a:rPr>
              <a:t>still showing on the </a:t>
            </a:r>
            <a:r>
              <a:rPr lang="en-US" sz="1400" dirty="0" smtClean="0">
                <a:solidFill>
                  <a:srgbClr val="000000"/>
                </a:solidFill>
                <a:latin typeface="Calibri" panose="020F0502020204030204" pitchFamily="34" charset="0"/>
              </a:rPr>
              <a:t>exported file.  </a:t>
            </a:r>
            <a:r>
              <a:rPr lang="en-US" sz="1400" dirty="0" smtClean="0">
                <a:solidFill>
                  <a:srgbClr val="000000"/>
                </a:solidFill>
                <a:latin typeface="Calibri" panose="020F0502020204030204" pitchFamily="34" charset="0"/>
              </a:rPr>
              <a:t>You must manually delete the columns once downloaded.  </a:t>
            </a:r>
            <a:r>
              <a:rPr lang="en-US" sz="1400" dirty="0" smtClean="0">
                <a:solidFill>
                  <a:srgbClr val="000000"/>
                </a:solidFill>
                <a:latin typeface="Calibri" panose="020F0502020204030204" pitchFamily="34" charset="0"/>
              </a:rPr>
              <a:t> </a:t>
            </a:r>
            <a:endParaRPr lang="en-US" sz="1400" dirty="0" smtClean="0">
              <a:solidFill>
                <a:srgbClr val="000000"/>
              </a:solidFill>
              <a:latin typeface="Calibri" panose="020F0502020204030204" pitchFamily="34" charset="0"/>
            </a:endParaRPr>
          </a:p>
          <a:p>
            <a:pPr marL="285750" indent="-285750">
              <a:buFont typeface="Arial" panose="020B0604020202020204" pitchFamily="34" charset="0"/>
              <a:buChar char="•"/>
            </a:pPr>
            <a:endParaRPr lang="en-US" sz="140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400" dirty="0" smtClean="0">
                <a:solidFill>
                  <a:srgbClr val="000000"/>
                </a:solidFill>
                <a:latin typeface="Calibri" panose="020F0502020204030204" pitchFamily="34" charset="0"/>
              </a:rPr>
              <a:t>When you try to export a lot of data, only the first 5,000 records download into .CVS.  This is being worked on.</a:t>
            </a:r>
            <a:endParaRPr lang="en-US" sz="1400" dirty="0">
              <a:solidFill>
                <a:srgbClr val="000000"/>
              </a:solidFill>
              <a:latin typeface="Calibri" panose="020F0502020204030204" pitchFamily="34" charset="0"/>
            </a:endParaRPr>
          </a:p>
          <a:p>
            <a:endParaRPr lang="en-US" sz="1400" dirty="0"/>
          </a:p>
          <a:p>
            <a:pPr marL="285750" indent="-285750">
              <a:buFont typeface="Arial" panose="020B0604020202020204" pitchFamily="34" charset="0"/>
              <a:buChar char="•"/>
            </a:pPr>
            <a:r>
              <a:rPr lang="en-US" sz="1400" dirty="0" smtClean="0"/>
              <a:t>You </a:t>
            </a:r>
            <a:r>
              <a:rPr lang="en-US" sz="1400" dirty="0"/>
              <a:t>can access this application on a smartphone or other web-connected device. However, the Filter actions are not very mobile-friendly. </a:t>
            </a:r>
            <a:r>
              <a:rPr lang="en-US" sz="1400" dirty="0" smtClean="0"/>
              <a:t> This </a:t>
            </a:r>
            <a:r>
              <a:rPr lang="en-US" sz="1400" dirty="0"/>
              <a:t>is </a:t>
            </a:r>
            <a:r>
              <a:rPr lang="en-US" sz="1400" dirty="0" smtClean="0"/>
              <a:t>a software </a:t>
            </a:r>
            <a:r>
              <a:rPr lang="en-US" sz="1400" dirty="0"/>
              <a:t>limitation </a:t>
            </a:r>
            <a:r>
              <a:rPr lang="en-US" sz="1400" dirty="0" smtClean="0"/>
              <a:t>- the </a:t>
            </a:r>
            <a:r>
              <a:rPr lang="en-US" sz="1400" dirty="0"/>
              <a:t>vendor is </a:t>
            </a:r>
            <a:r>
              <a:rPr lang="en-US" sz="1400" dirty="0" smtClean="0"/>
              <a:t>aware of this  problem. </a:t>
            </a:r>
            <a:endParaRPr lang="en-US" sz="1400" dirty="0" smtClean="0"/>
          </a:p>
          <a:p>
            <a:endParaRPr lang="en-US" sz="1400" dirty="0"/>
          </a:p>
          <a:p>
            <a:pPr marL="285750" indent="-285750">
              <a:buFont typeface="Arial" panose="020B0604020202020204" pitchFamily="34" charset="0"/>
              <a:buChar char="•"/>
            </a:pPr>
            <a:r>
              <a:rPr lang="en-US" sz="1400" dirty="0" smtClean="0"/>
              <a:t>When you enter a new search, those records add to the previous search record.  You should get in the habit of refreshing your browser after each search.</a:t>
            </a:r>
            <a:endParaRPr lang="en-US" sz="1400" dirty="0">
              <a:solidFill>
                <a:srgbClr val="000000"/>
              </a:solidFill>
              <a:latin typeface="Calibri" panose="020F0502020204030204" pitchFamily="34" charset="0"/>
            </a:endParaRPr>
          </a:p>
          <a:p>
            <a:endParaRPr lang="en-US" sz="1400"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03525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5" name="Title 1"/>
          <p:cNvSpPr txBox="1">
            <a:spLocks/>
          </p:cNvSpPr>
          <p:nvPr/>
        </p:nvSpPr>
        <p:spPr>
          <a:xfrm>
            <a:off x="1039090" y="-136847"/>
            <a:ext cx="9991898" cy="15343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smtClean="0">
              <a:solidFill>
                <a:srgbClr val="C00000"/>
              </a:solidFill>
              <a:effectLst>
                <a:outerShdw blurRad="38100" dist="38100" dir="2700000" algn="tl">
                  <a:srgbClr val="000000">
                    <a:alpha val="43137"/>
                  </a:srgbClr>
                </a:outerShdw>
              </a:effectLst>
            </a:endParaRPr>
          </a:p>
          <a:p>
            <a:r>
              <a:rPr lang="en-US" sz="4000" b="1" dirty="0" smtClean="0">
                <a:solidFill>
                  <a:srgbClr val="C00000"/>
                </a:solidFill>
                <a:effectLst>
                  <a:outerShdw blurRad="38100" dist="38100" dir="2700000" algn="tl">
                    <a:srgbClr val="000000">
                      <a:alpha val="43137"/>
                    </a:srgbClr>
                  </a:outerShdw>
                </a:effectLst>
              </a:rPr>
              <a:t>Resources</a:t>
            </a:r>
            <a:endParaRPr lang="en-US" sz="4000" b="1" dirty="0">
              <a:solidFill>
                <a:srgbClr val="C00000"/>
              </a:solidFill>
              <a:effectLst>
                <a:outerShdw blurRad="38100" dist="38100" dir="2700000" algn="tl">
                  <a:srgbClr val="000000">
                    <a:alpha val="43137"/>
                  </a:srgbClr>
                </a:outerShdw>
              </a:effectLst>
            </a:endParaRPr>
          </a:p>
        </p:txBody>
      </p:sp>
      <p:sp>
        <p:nvSpPr>
          <p:cNvPr id="4" name="Rectangle 3"/>
          <p:cNvSpPr/>
          <p:nvPr/>
        </p:nvSpPr>
        <p:spPr>
          <a:xfrm>
            <a:off x="1039090" y="1521908"/>
            <a:ext cx="10212184" cy="1938992"/>
          </a:xfrm>
          <a:prstGeom prst="rect">
            <a:avLst/>
          </a:prstGeom>
        </p:spPr>
        <p:txBody>
          <a:bodyPr wrap="square">
            <a:spAutoFit/>
          </a:bodyPr>
          <a:lstStyle/>
          <a:p>
            <a:r>
              <a:rPr lang="en-US" sz="2400" dirty="0"/>
              <a:t>Please address any questions or feedback </a:t>
            </a:r>
            <a:r>
              <a:rPr lang="en-US" sz="2400" dirty="0" smtClean="0"/>
              <a:t>to:</a:t>
            </a:r>
          </a:p>
          <a:p>
            <a:r>
              <a:rPr lang="en-US" sz="2400" dirty="0" smtClean="0"/>
              <a:t> </a:t>
            </a:r>
          </a:p>
          <a:p>
            <a:r>
              <a:rPr lang="en-US" sz="2400" dirty="0" smtClean="0">
                <a:hlinkClick r:id="rId2"/>
              </a:rPr>
              <a:t>Dionne.L.Roberts-Emegha@census.gov</a:t>
            </a:r>
            <a:r>
              <a:rPr lang="en-US" sz="2400" dirty="0" smtClean="0"/>
              <a:t> </a:t>
            </a:r>
            <a:r>
              <a:rPr lang="en-US" sz="2400" dirty="0" smtClean="0">
                <a:hlinkClick r:id="rId3"/>
              </a:rPr>
              <a:t>FLD.CPEP.Decennial.Partnership@census.gov</a:t>
            </a:r>
            <a:endParaRPr lang="en-US" sz="2400" dirty="0" smtClean="0"/>
          </a:p>
          <a:p>
            <a:endParaRPr lang="en-US" sz="2400" dirty="0"/>
          </a:p>
        </p:txBody>
      </p:sp>
      <p:sp>
        <p:nvSpPr>
          <p:cNvPr id="3" name="Rectangle 2"/>
          <p:cNvSpPr/>
          <p:nvPr/>
        </p:nvSpPr>
        <p:spPr>
          <a:xfrm>
            <a:off x="1039090" y="3754071"/>
            <a:ext cx="10192788" cy="830997"/>
          </a:xfrm>
          <a:prstGeom prst="rect">
            <a:avLst/>
          </a:prstGeom>
        </p:spPr>
        <p:txBody>
          <a:bodyPr wrap="square">
            <a:spAutoFit/>
          </a:bodyPr>
          <a:lstStyle/>
          <a:p>
            <a:r>
              <a:rPr lang="en-US" sz="2400" dirty="0">
                <a:solidFill>
                  <a:srgbClr val="000000"/>
                </a:solidFill>
                <a:latin typeface="Calibri" panose="020F0502020204030204" pitchFamily="34" charset="0"/>
              </a:rPr>
              <a:t>Questions about the Low Response Score or Planning Database can be directed to: </a:t>
            </a:r>
            <a:r>
              <a:rPr lang="en-US" sz="2400" u="sng" dirty="0">
                <a:solidFill>
                  <a:srgbClr val="0070C0"/>
                </a:solidFill>
                <a:latin typeface="Calibri" panose="020F0502020204030204" pitchFamily="34" charset="0"/>
              </a:rPr>
              <a:t>census.PDB.questions@census.gov</a:t>
            </a:r>
            <a:r>
              <a:rPr lang="en-US" sz="2400" dirty="0">
                <a:solidFill>
                  <a:srgbClr val="0070C0"/>
                </a:solidFill>
                <a:latin typeface="Calibri" panose="020F0502020204030204" pitchFamily="34" charset="0"/>
              </a:rPr>
              <a:t>. </a:t>
            </a:r>
            <a:endParaRPr lang="en-US" sz="2400" dirty="0">
              <a:solidFill>
                <a:srgbClr val="0070C0"/>
              </a:solidFill>
            </a:endParaRPr>
          </a:p>
        </p:txBody>
      </p:sp>
    </p:spTree>
    <p:extLst>
      <p:ext uri="{BB962C8B-B14F-4D97-AF65-F5344CB8AC3E}">
        <p14:creationId xmlns:p14="http://schemas.microsoft.com/office/powerpoint/2010/main" val="3343255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5" name="Title 1"/>
          <p:cNvSpPr txBox="1">
            <a:spLocks/>
          </p:cNvSpPr>
          <p:nvPr/>
        </p:nvSpPr>
        <p:spPr>
          <a:xfrm>
            <a:off x="1039090" y="-136847"/>
            <a:ext cx="9991898" cy="15343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smtClean="0">
              <a:solidFill>
                <a:srgbClr val="C00000"/>
              </a:solidFill>
              <a:effectLst>
                <a:outerShdw blurRad="38100" dist="38100" dir="2700000" algn="tl">
                  <a:srgbClr val="000000">
                    <a:alpha val="43137"/>
                  </a:srgbClr>
                </a:outerShdw>
              </a:effectLst>
            </a:endParaRPr>
          </a:p>
          <a:p>
            <a:r>
              <a:rPr lang="en-US" sz="4000" b="1" dirty="0" smtClean="0">
                <a:solidFill>
                  <a:srgbClr val="C00000"/>
                </a:solidFill>
                <a:effectLst>
                  <a:outerShdw blurRad="38100" dist="38100" dir="2700000" algn="tl">
                    <a:srgbClr val="000000">
                      <a:alpha val="43137"/>
                    </a:srgbClr>
                  </a:outerShdw>
                </a:effectLst>
              </a:rPr>
              <a:t>References</a:t>
            </a:r>
            <a:endParaRPr lang="en-US" sz="4000" b="1" dirty="0">
              <a:solidFill>
                <a:srgbClr val="C00000"/>
              </a:solidFill>
              <a:effectLst>
                <a:outerShdw blurRad="38100" dist="38100" dir="2700000" algn="tl">
                  <a:srgbClr val="000000">
                    <a:alpha val="43137"/>
                  </a:srgbClr>
                </a:outerShdw>
              </a:effectLst>
            </a:endParaRPr>
          </a:p>
        </p:txBody>
      </p:sp>
      <p:sp>
        <p:nvSpPr>
          <p:cNvPr id="4" name="Rectangle 3"/>
          <p:cNvSpPr/>
          <p:nvPr/>
        </p:nvSpPr>
        <p:spPr>
          <a:xfrm>
            <a:off x="1100051" y="1227412"/>
            <a:ext cx="9930937" cy="4985980"/>
          </a:xfrm>
          <a:prstGeom prst="rect">
            <a:avLst/>
          </a:prstGeom>
        </p:spPr>
        <p:txBody>
          <a:bodyPr wrap="square">
            <a:spAutoFit/>
          </a:bodyPr>
          <a:lstStyle/>
          <a:p>
            <a:r>
              <a:rPr lang="en-US" b="1" dirty="0">
                <a:solidFill>
                  <a:srgbClr val="0070C0"/>
                </a:solidFill>
              </a:rPr>
              <a:t>Spatial Fields </a:t>
            </a:r>
            <a:r>
              <a:rPr lang="en-US" b="1" dirty="0" smtClean="0">
                <a:solidFill>
                  <a:srgbClr val="0070C0"/>
                </a:solidFill>
              </a:rPr>
              <a:t>are </a:t>
            </a:r>
            <a:r>
              <a:rPr lang="en-US" b="1" dirty="0">
                <a:solidFill>
                  <a:srgbClr val="0070C0"/>
                </a:solidFill>
              </a:rPr>
              <a:t>defined as: </a:t>
            </a:r>
            <a:endParaRPr lang="en-US" b="1" dirty="0" smtClean="0">
              <a:solidFill>
                <a:srgbClr val="0070C0"/>
              </a:solidFill>
            </a:endParaRPr>
          </a:p>
          <a:p>
            <a:endParaRPr lang="en-US" sz="1200" dirty="0"/>
          </a:p>
          <a:p>
            <a:r>
              <a:rPr lang="en-US" sz="1200" b="1" dirty="0"/>
              <a:t>STATEFP </a:t>
            </a:r>
            <a:r>
              <a:rPr lang="en-US" sz="1200" dirty="0"/>
              <a:t>– String/Text value - state FIPS Code </a:t>
            </a:r>
          </a:p>
          <a:p>
            <a:r>
              <a:rPr lang="en-US" sz="1200" b="1" dirty="0"/>
              <a:t>COUNTYFP </a:t>
            </a:r>
            <a:r>
              <a:rPr lang="en-US" sz="1200" dirty="0"/>
              <a:t>– String/Text value - county FIPS Code </a:t>
            </a:r>
          </a:p>
          <a:p>
            <a:r>
              <a:rPr lang="en-US" sz="1200" b="1" dirty="0"/>
              <a:t>TRACTCE </a:t>
            </a:r>
            <a:r>
              <a:rPr lang="en-US" sz="1200" dirty="0"/>
              <a:t>– String/Text value - Census tract code </a:t>
            </a:r>
          </a:p>
          <a:p>
            <a:r>
              <a:rPr lang="en-US" sz="1200" b="1" dirty="0"/>
              <a:t>GEOID </a:t>
            </a:r>
            <a:r>
              <a:rPr lang="en-US" sz="1200" dirty="0"/>
              <a:t>– String/Text value - Census tract identifier; a concatenation of state </a:t>
            </a:r>
          </a:p>
          <a:p>
            <a:r>
              <a:rPr lang="en-US" sz="1200" dirty="0"/>
              <a:t>FIPS code, county FIPS code, and census tract code </a:t>
            </a:r>
          </a:p>
          <a:p>
            <a:r>
              <a:rPr lang="en-US" sz="1200" b="1" dirty="0"/>
              <a:t>NAME </a:t>
            </a:r>
            <a:r>
              <a:rPr lang="en-US" sz="1200" dirty="0"/>
              <a:t>– String/Text value - Current census tract name, this is the census tract </a:t>
            </a:r>
          </a:p>
          <a:p>
            <a:r>
              <a:rPr lang="en-US" sz="1200" dirty="0"/>
              <a:t>code converted to an integer or integer plus 2-character decimal if the last two characters of the code are not both zero </a:t>
            </a:r>
          </a:p>
          <a:p>
            <a:r>
              <a:rPr lang="en-US" sz="1200" b="1" dirty="0"/>
              <a:t>NAMELSAD </a:t>
            </a:r>
            <a:r>
              <a:rPr lang="en-US" sz="1200" dirty="0"/>
              <a:t>– String/Text value - Current translated legal/statistical area </a:t>
            </a:r>
          </a:p>
          <a:p>
            <a:r>
              <a:rPr lang="en-US" sz="1200" dirty="0"/>
              <a:t>description and the census tract name </a:t>
            </a:r>
          </a:p>
          <a:p>
            <a:r>
              <a:rPr lang="en-US" sz="1200" b="1" dirty="0"/>
              <a:t>FULLNAME </a:t>
            </a:r>
            <a:r>
              <a:rPr lang="en-US" sz="1200" dirty="0"/>
              <a:t>– String/Text value - “Census Tract” concatenated with NAME </a:t>
            </a:r>
          </a:p>
          <a:p>
            <a:r>
              <a:rPr lang="en-US" sz="1200" dirty="0"/>
              <a:t>concatenated with county name and state postal abbreviation </a:t>
            </a:r>
          </a:p>
          <a:p>
            <a:r>
              <a:rPr lang="en-US" sz="1200" b="1" dirty="0"/>
              <a:t>ALAND </a:t>
            </a:r>
            <a:r>
              <a:rPr lang="en-US" sz="1200" dirty="0"/>
              <a:t>– Number - Current land area in square meters </a:t>
            </a:r>
          </a:p>
          <a:p>
            <a:r>
              <a:rPr lang="en-US" sz="1200" b="1" dirty="0"/>
              <a:t>AWATER </a:t>
            </a:r>
            <a:r>
              <a:rPr lang="en-US" sz="1200" dirty="0"/>
              <a:t>– Number value - Current water area in square meters </a:t>
            </a:r>
          </a:p>
          <a:p>
            <a:endParaRPr lang="en-US" sz="1200" dirty="0"/>
          </a:p>
          <a:p>
            <a:r>
              <a:rPr lang="en-US" sz="1600" dirty="0" smtClean="0"/>
              <a:t>For additional documentation about Spatial Fields:</a:t>
            </a:r>
            <a:endParaRPr lang="en-US" sz="1600" dirty="0"/>
          </a:p>
          <a:p>
            <a:r>
              <a:rPr lang="en-US" sz="1600" dirty="0" smtClean="0">
                <a:solidFill>
                  <a:schemeClr val="accent1">
                    <a:lumMod val="75000"/>
                  </a:schemeClr>
                </a:solidFill>
              </a:rPr>
              <a:t>https</a:t>
            </a:r>
            <a:r>
              <a:rPr lang="en-US" sz="1600" dirty="0">
                <a:solidFill>
                  <a:schemeClr val="accent1">
                    <a:lumMod val="75000"/>
                  </a:schemeClr>
                </a:solidFill>
              </a:rPr>
              <a:t>://www2.census.gov/geo/pdfs/maps-data/data/tiger/tgrshp2016/TGRSHP2016_TechDoc_Ch3.pdf </a:t>
            </a:r>
            <a:r>
              <a:rPr lang="en-US" sz="1600" dirty="0" smtClean="0">
                <a:solidFill>
                  <a:schemeClr val="accent1">
                    <a:lumMod val="75000"/>
                  </a:schemeClr>
                </a:solidFill>
                <a:latin typeface="Calibri" panose="020F0502020204030204" pitchFamily="34" charset="0"/>
              </a:rPr>
              <a:t>Full </a:t>
            </a:r>
          </a:p>
          <a:p>
            <a:endParaRPr lang="en-US" sz="1600" dirty="0">
              <a:solidFill>
                <a:schemeClr val="accent1">
                  <a:lumMod val="75000"/>
                </a:schemeClr>
              </a:solidFill>
              <a:latin typeface="Calibri" panose="020F0502020204030204" pitchFamily="34" charset="0"/>
            </a:endParaRPr>
          </a:p>
          <a:p>
            <a:r>
              <a:rPr lang="en-US" b="1" dirty="0" smtClean="0">
                <a:solidFill>
                  <a:srgbClr val="0070C0"/>
                </a:solidFill>
                <a:latin typeface="Calibri" panose="020F0502020204030204" pitchFamily="34" charset="0"/>
              </a:rPr>
              <a:t>Database fields can be obtained </a:t>
            </a:r>
            <a:r>
              <a:rPr lang="en-US" b="1" dirty="0">
                <a:solidFill>
                  <a:srgbClr val="0070C0"/>
                </a:solidFill>
                <a:latin typeface="Calibri" panose="020F0502020204030204" pitchFamily="34" charset="0"/>
              </a:rPr>
              <a:t>here: </a:t>
            </a:r>
            <a:endParaRPr lang="en-US" b="1" dirty="0" smtClean="0">
              <a:solidFill>
                <a:srgbClr val="0070C0"/>
              </a:solidFill>
              <a:latin typeface="Calibri" panose="020F0502020204030204" pitchFamily="34" charset="0"/>
            </a:endParaRPr>
          </a:p>
          <a:p>
            <a:endParaRPr lang="en-US" sz="1200" dirty="0" smtClean="0"/>
          </a:p>
          <a:p>
            <a:r>
              <a:rPr lang="en-US" sz="1400" dirty="0" smtClean="0"/>
              <a:t>Planning </a:t>
            </a:r>
            <a:r>
              <a:rPr lang="en-US" sz="1400" dirty="0"/>
              <a:t>Database Fields in the Data Table match exactly as they are in the actual PDB so that users can download data from the application and then refer back to the full PDB for additional variables. Full definitions and explanations of these are here: </a:t>
            </a:r>
            <a:endParaRPr lang="en-US" sz="1200" dirty="0">
              <a:solidFill>
                <a:srgbClr val="000000"/>
              </a:solidFill>
              <a:latin typeface="Calibri" panose="020F0502020204030204" pitchFamily="34" charset="0"/>
            </a:endParaRPr>
          </a:p>
          <a:p>
            <a:r>
              <a:rPr lang="en-US" sz="1400" dirty="0">
                <a:solidFill>
                  <a:schemeClr val="accent1">
                    <a:lumMod val="75000"/>
                  </a:schemeClr>
                </a:solidFill>
                <a:latin typeface="Calibri" panose="020F0502020204030204" pitchFamily="34" charset="0"/>
              </a:rPr>
              <a:t>https://www.census.gov/research/data/planning_database/2016 /docs/2016-Tract-PDB-Documentation.pdf </a:t>
            </a:r>
            <a:endParaRPr lang="en-US" sz="1400" dirty="0">
              <a:solidFill>
                <a:schemeClr val="accent1">
                  <a:lumMod val="75000"/>
                </a:schemeClr>
              </a:solidFill>
            </a:endParaRPr>
          </a:p>
        </p:txBody>
      </p:sp>
    </p:spTree>
    <p:extLst>
      <p:ext uri="{BB962C8B-B14F-4D97-AF65-F5344CB8AC3E}">
        <p14:creationId xmlns:p14="http://schemas.microsoft.com/office/powerpoint/2010/main" val="2362511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30778" y="578046"/>
            <a:ext cx="10482349" cy="6286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rPr>
              <a:t>Census Bureau Planning Database</a:t>
            </a:r>
            <a:endParaRPr lang="en-US" sz="4000" b="1" dirty="0">
              <a:solidFill>
                <a:srgbClr val="C00000"/>
              </a:solidFill>
              <a:effectLst>
                <a:outerShdw blurRad="38100" dist="38100" dir="2700000" algn="tl">
                  <a:srgbClr val="000000">
                    <a:alpha val="43137"/>
                  </a:srgbClr>
                </a:outerShdw>
              </a:effectLst>
            </a:endParaRPr>
          </a:p>
        </p:txBody>
      </p:sp>
      <p:sp>
        <p:nvSpPr>
          <p:cNvPr id="8" name="Title 1"/>
          <p:cNvSpPr txBox="1">
            <a:spLocks/>
          </p:cNvSpPr>
          <p:nvPr/>
        </p:nvSpPr>
        <p:spPr>
          <a:xfrm>
            <a:off x="1246908" y="1371714"/>
            <a:ext cx="9892146" cy="5871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i="1" dirty="0">
                <a:solidFill>
                  <a:schemeClr val="accent2">
                    <a:lumMod val="75000"/>
                  </a:schemeClr>
                </a:solidFill>
                <a:latin typeface="Calibri" panose="020F0502020204030204" pitchFamily="34" charset="0"/>
              </a:rPr>
              <a:t>Available online: </a:t>
            </a:r>
            <a:r>
              <a:rPr lang="en-US" sz="2000" i="1" dirty="0">
                <a:solidFill>
                  <a:srgbClr val="000000"/>
                </a:solidFill>
                <a:latin typeface="Calibri" panose="020F0502020204030204" pitchFamily="34" charset="0"/>
              </a:rPr>
              <a:t>https://www.census.gov/research/data/planning_database </a:t>
            </a:r>
            <a:endParaRPr lang="en-US" sz="2400" dirty="0">
              <a:solidFill>
                <a:srgbClr val="000000"/>
              </a:solidFill>
              <a:latin typeface="Calibri" panose="020F0502020204030204" pitchFamily="34" charset="0"/>
            </a:endParaRPr>
          </a:p>
        </p:txBody>
      </p:sp>
      <p:sp>
        <p:nvSpPr>
          <p:cNvPr id="3" name="Rectangle 2"/>
          <p:cNvSpPr/>
          <p:nvPr/>
        </p:nvSpPr>
        <p:spPr>
          <a:xfrm>
            <a:off x="1001682" y="2741369"/>
            <a:ext cx="10177152" cy="877163"/>
          </a:xfrm>
          <a:prstGeom prst="rect">
            <a:avLst/>
          </a:prstGeom>
        </p:spPr>
        <p:txBody>
          <a:bodyPr wrap="square">
            <a:spAutoFit/>
          </a:bodyPr>
          <a:lstStyle/>
          <a:p>
            <a:r>
              <a:rPr lang="en-US" sz="1700" dirty="0" smtClean="0"/>
              <a:t>Data from ROAM comes from 2010 mail response rates and the Planning Database (PDB), which relies on a range of housing, demographic and social estimates from 2010-2014 ACS data.  This summer, that data will be updated to 2012-2016 ACS data.</a:t>
            </a:r>
          </a:p>
        </p:txBody>
      </p:sp>
      <p:sp>
        <p:nvSpPr>
          <p:cNvPr id="10" name="Title 1"/>
          <p:cNvSpPr txBox="1">
            <a:spLocks/>
          </p:cNvSpPr>
          <p:nvPr/>
        </p:nvSpPr>
        <p:spPr>
          <a:xfrm>
            <a:off x="1001681" y="2183850"/>
            <a:ext cx="10627825" cy="5242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0070C0"/>
                </a:solidFill>
              </a:rPr>
              <a:t>Where does ROAM data derive?</a:t>
            </a:r>
            <a:endParaRPr lang="en-US" sz="2400" b="1" dirty="0">
              <a:solidFill>
                <a:srgbClr val="0070C0"/>
              </a:solidFill>
            </a:endParaRPr>
          </a:p>
        </p:txBody>
      </p:sp>
      <p:sp>
        <p:nvSpPr>
          <p:cNvPr id="11" name="Title 1"/>
          <p:cNvSpPr txBox="1">
            <a:spLocks/>
          </p:cNvSpPr>
          <p:nvPr/>
        </p:nvSpPr>
        <p:spPr>
          <a:xfrm>
            <a:off x="1001681" y="3955495"/>
            <a:ext cx="10540540" cy="5242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0070C0"/>
                </a:solidFill>
              </a:rPr>
              <a:t>How is the </a:t>
            </a:r>
            <a:r>
              <a:rPr lang="en-US" sz="2400" b="1" dirty="0" smtClean="0">
                <a:solidFill>
                  <a:srgbClr val="0070C0"/>
                </a:solidFill>
              </a:rPr>
              <a:t>data </a:t>
            </a:r>
            <a:r>
              <a:rPr lang="en-US" sz="2400" b="1" dirty="0" smtClean="0">
                <a:solidFill>
                  <a:srgbClr val="0070C0"/>
                </a:solidFill>
              </a:rPr>
              <a:t>used?</a:t>
            </a:r>
            <a:endParaRPr lang="en-US" sz="2400" b="1" dirty="0">
              <a:solidFill>
                <a:srgbClr val="0070C0"/>
              </a:solidFill>
            </a:endParaRPr>
          </a:p>
        </p:txBody>
      </p:sp>
      <p:sp>
        <p:nvSpPr>
          <p:cNvPr id="12" name="Rectangle 11"/>
          <p:cNvSpPr/>
          <p:nvPr/>
        </p:nvSpPr>
        <p:spPr>
          <a:xfrm>
            <a:off x="1001681" y="4479792"/>
            <a:ext cx="10177153" cy="1661993"/>
          </a:xfrm>
          <a:prstGeom prst="rect">
            <a:avLst/>
          </a:prstGeom>
        </p:spPr>
        <p:txBody>
          <a:bodyPr wrap="square">
            <a:spAutoFit/>
          </a:bodyPr>
          <a:lstStyle/>
          <a:p>
            <a:r>
              <a:rPr lang="en-US" sz="1700" dirty="0" smtClean="0">
                <a:solidFill>
                  <a:srgbClr val="000000"/>
                </a:solidFill>
                <a:latin typeface="Calibri" panose="020F0502020204030204" pitchFamily="34" charset="0"/>
              </a:rPr>
              <a:t>ROAM </a:t>
            </a:r>
            <a:r>
              <a:rPr lang="en-US" sz="1700" dirty="0">
                <a:solidFill>
                  <a:srgbClr val="000000"/>
                </a:solidFill>
                <a:latin typeface="Calibri" panose="020F0502020204030204" pitchFamily="34" charset="0"/>
              </a:rPr>
              <a:t>can be used in many ways, including the following: </a:t>
            </a:r>
            <a:endParaRPr lang="en-US" sz="1700" dirty="0" smtClean="0">
              <a:solidFill>
                <a:srgbClr val="000000"/>
              </a:solidFill>
              <a:latin typeface="Calibri" panose="020F0502020204030204" pitchFamily="34" charset="0"/>
            </a:endParaRPr>
          </a:p>
          <a:p>
            <a:endParaRPr lang="en-US" sz="1700" dirty="0">
              <a:solidFill>
                <a:srgbClr val="000000"/>
              </a:solidFill>
              <a:latin typeface="Calibri" panose="020F0502020204030204" pitchFamily="34" charset="0"/>
            </a:endParaRPr>
          </a:p>
          <a:p>
            <a:r>
              <a:rPr lang="en-US" sz="1700" dirty="0">
                <a:solidFill>
                  <a:srgbClr val="000000"/>
                </a:solidFill>
                <a:latin typeface="Calibri" panose="020F0502020204030204" pitchFamily="34" charset="0"/>
              </a:rPr>
              <a:t>• Identifying areas where special outreach and promotion efforts could be considered. </a:t>
            </a:r>
          </a:p>
          <a:p>
            <a:r>
              <a:rPr lang="en-US" sz="1700" dirty="0">
                <a:solidFill>
                  <a:srgbClr val="000000"/>
                </a:solidFill>
                <a:latin typeface="Calibri" panose="020F0502020204030204" pitchFamily="34" charset="0"/>
              </a:rPr>
              <a:t>• Linking spatial map data files to create thematic maps. </a:t>
            </a:r>
          </a:p>
          <a:p>
            <a:r>
              <a:rPr lang="en-US" sz="1700" dirty="0">
                <a:solidFill>
                  <a:srgbClr val="000000"/>
                </a:solidFill>
                <a:latin typeface="Calibri" panose="020F0502020204030204" pitchFamily="34" charset="0"/>
              </a:rPr>
              <a:t>• Generating reports, cross tabulations, and simple analyses. </a:t>
            </a:r>
          </a:p>
          <a:p>
            <a:r>
              <a:rPr lang="en-US" sz="1700" dirty="0">
                <a:solidFill>
                  <a:srgbClr val="000000"/>
                </a:solidFill>
                <a:latin typeface="Calibri" panose="020F0502020204030204" pitchFamily="34" charset="0"/>
              </a:rPr>
              <a:t>• Planning recruitment activities. </a:t>
            </a:r>
          </a:p>
        </p:txBody>
      </p:sp>
    </p:spTree>
    <p:extLst>
      <p:ext uri="{BB962C8B-B14F-4D97-AF65-F5344CB8AC3E}">
        <p14:creationId xmlns:p14="http://schemas.microsoft.com/office/powerpoint/2010/main" val="1327893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64026" y="546380"/>
            <a:ext cx="10540539" cy="6617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rPr>
              <a:t>The Low Response Score (LRS)</a:t>
            </a:r>
            <a:endParaRPr lang="en-US" sz="4000" b="1" dirty="0">
              <a:solidFill>
                <a:srgbClr val="C00000"/>
              </a:solidFill>
              <a:effectLst>
                <a:outerShdw blurRad="38100" dist="38100" dir="2700000" algn="tl">
                  <a:srgbClr val="000000">
                    <a:alpha val="43137"/>
                  </a:srgbClr>
                </a:outerShdw>
              </a:effectLst>
            </a:endParaRPr>
          </a:p>
        </p:txBody>
      </p:sp>
      <p:sp>
        <p:nvSpPr>
          <p:cNvPr id="6" name="Rectangle 5"/>
          <p:cNvSpPr/>
          <p:nvPr/>
        </p:nvSpPr>
        <p:spPr>
          <a:xfrm>
            <a:off x="1064025" y="2230506"/>
            <a:ext cx="10413870" cy="1077218"/>
          </a:xfrm>
          <a:prstGeom prst="rect">
            <a:avLst/>
          </a:prstGeom>
        </p:spPr>
        <p:txBody>
          <a:bodyPr wrap="square">
            <a:spAutoFit/>
          </a:bodyPr>
          <a:lstStyle/>
          <a:p>
            <a:r>
              <a:rPr lang="en-US" sz="1600" dirty="0" smtClean="0">
                <a:solidFill>
                  <a:srgbClr val="000000"/>
                </a:solidFill>
                <a:latin typeface="Calibri" panose="020F0502020204030204" pitchFamily="34" charset="0"/>
              </a:rPr>
              <a:t>Roam uses a metric called the LRS – or more simply, predicted mail non-response rate.  With this score, users can look at a map of census tracts shaded by their LRS score to help reveal why an area may be harder to count.  For example, a census tract with a 52.6% LRS means 52.6% of the residents in this tract are NOT LIKELY to self-respond to their census form in 2020.</a:t>
            </a:r>
            <a:endParaRPr lang="en-US" sz="1600" dirty="0"/>
          </a:p>
        </p:txBody>
      </p:sp>
      <p:sp>
        <p:nvSpPr>
          <p:cNvPr id="7" name="Rectangle 6"/>
          <p:cNvSpPr/>
          <p:nvPr/>
        </p:nvSpPr>
        <p:spPr>
          <a:xfrm>
            <a:off x="1064024" y="4297562"/>
            <a:ext cx="10413871" cy="830997"/>
          </a:xfrm>
          <a:prstGeom prst="rect">
            <a:avLst/>
          </a:prstGeom>
        </p:spPr>
        <p:txBody>
          <a:bodyPr wrap="square">
            <a:spAutoFit/>
          </a:bodyPr>
          <a:lstStyle/>
          <a:p>
            <a:r>
              <a:rPr lang="en-US" sz="1600" dirty="0" smtClean="0">
                <a:solidFill>
                  <a:srgbClr val="000000"/>
                </a:solidFill>
                <a:latin typeface="Calibri" panose="020F0502020204030204" pitchFamily="34" charset="0"/>
              </a:rPr>
              <a:t>The LRS score itself is based on both 2010 mail-back response rates in a given tract, but also “hard-to-count” variables identified by the Planning Database such as children ages 5-under, youth ages 18-24, those that don’t speak English very well, immigrants, renters, those without a high school education, and those living in higher poverty.</a:t>
            </a:r>
          </a:p>
        </p:txBody>
      </p:sp>
      <p:sp>
        <p:nvSpPr>
          <p:cNvPr id="8" name="Title 1"/>
          <p:cNvSpPr txBox="1">
            <a:spLocks/>
          </p:cNvSpPr>
          <p:nvPr/>
        </p:nvSpPr>
        <p:spPr>
          <a:xfrm>
            <a:off x="1064025" y="1667428"/>
            <a:ext cx="10598728" cy="5242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0070C0"/>
                </a:solidFill>
              </a:rPr>
              <a:t>What </a:t>
            </a:r>
            <a:r>
              <a:rPr lang="en-US" sz="2400" b="1" dirty="0" smtClean="0">
                <a:solidFill>
                  <a:srgbClr val="0070C0"/>
                </a:solidFill>
              </a:rPr>
              <a:t>is the Low Response Score (LRS)?</a:t>
            </a:r>
            <a:endParaRPr lang="en-US" sz="2400" b="1" dirty="0">
              <a:solidFill>
                <a:srgbClr val="0070C0"/>
              </a:solidFill>
            </a:endParaRPr>
          </a:p>
        </p:txBody>
      </p:sp>
      <p:sp>
        <p:nvSpPr>
          <p:cNvPr id="9" name="Title 1"/>
          <p:cNvSpPr txBox="1">
            <a:spLocks/>
          </p:cNvSpPr>
          <p:nvPr/>
        </p:nvSpPr>
        <p:spPr>
          <a:xfrm>
            <a:off x="1034931" y="3729486"/>
            <a:ext cx="10598728" cy="5242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0070C0"/>
                </a:solidFill>
              </a:rPr>
              <a:t>How </a:t>
            </a:r>
            <a:r>
              <a:rPr lang="en-US" sz="2400" b="1" dirty="0" smtClean="0">
                <a:solidFill>
                  <a:srgbClr val="0070C0"/>
                </a:solidFill>
              </a:rPr>
              <a:t>is the LRS determined?</a:t>
            </a:r>
            <a:endParaRPr lang="en-US" sz="2400" b="1" dirty="0">
              <a:solidFill>
                <a:srgbClr val="0070C0"/>
              </a:solidFill>
            </a:endParaRPr>
          </a:p>
        </p:txBody>
      </p:sp>
    </p:spTree>
    <p:extLst>
      <p:ext uri="{BB962C8B-B14F-4D97-AF65-F5344CB8AC3E}">
        <p14:creationId xmlns:p14="http://schemas.microsoft.com/office/powerpoint/2010/main" val="184007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30778" y="578046"/>
            <a:ext cx="10482349" cy="6286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F4A70C"/>
                </a:solidFill>
                <a:effectLst>
                  <a:outerShdw blurRad="38100" dist="38100" dir="2700000" algn="tl">
                    <a:srgbClr val="000000">
                      <a:alpha val="43137"/>
                    </a:srgbClr>
                  </a:outerShdw>
                </a:effectLst>
              </a:rPr>
              <a:t>Limitations of ROAM</a:t>
            </a:r>
            <a:endParaRPr lang="en-US" sz="4000" b="1" dirty="0">
              <a:solidFill>
                <a:srgbClr val="F4A70C"/>
              </a:solidFill>
              <a:effectLst>
                <a:outerShdw blurRad="38100" dist="38100" dir="2700000" algn="tl">
                  <a:srgbClr val="000000">
                    <a:alpha val="43137"/>
                  </a:srgbClr>
                </a:outerShdw>
              </a:effectLst>
            </a:endParaRPr>
          </a:p>
        </p:txBody>
      </p:sp>
      <p:sp>
        <p:nvSpPr>
          <p:cNvPr id="9" name="Title 1"/>
          <p:cNvSpPr txBox="1">
            <a:spLocks/>
          </p:cNvSpPr>
          <p:nvPr/>
        </p:nvSpPr>
        <p:spPr>
          <a:xfrm>
            <a:off x="1025236" y="1652099"/>
            <a:ext cx="10540538" cy="5242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0070C0"/>
                </a:solidFill>
              </a:rPr>
              <a:t>High Margins of Error</a:t>
            </a:r>
            <a:endParaRPr lang="en-US" sz="2400" b="1" dirty="0">
              <a:solidFill>
                <a:srgbClr val="0070C0"/>
              </a:solidFill>
            </a:endParaRPr>
          </a:p>
        </p:txBody>
      </p:sp>
      <p:sp>
        <p:nvSpPr>
          <p:cNvPr id="2" name="Rectangle 1"/>
          <p:cNvSpPr>
            <a:spLocks noChangeArrowheads="1"/>
          </p:cNvSpPr>
          <p:nvPr/>
        </p:nvSpPr>
        <p:spPr bwMode="auto">
          <a:xfrm>
            <a:off x="1429788" y="2176396"/>
            <a:ext cx="9684328" cy="266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80880" rIns="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b="0" i="0" u="none" strike="noStrike" cap="none" normalizeH="0" baseline="0" dirty="0" smtClean="0">
                <a:ln>
                  <a:noFill/>
                </a:ln>
                <a:solidFill>
                  <a:schemeClr val="tx1"/>
                </a:solidFill>
                <a:effectLst/>
                <a:latin typeface="Arial" panose="020B0604020202020204" pitchFamily="34" charset="0"/>
              </a:rPr>
              <a:t>ACS </a:t>
            </a:r>
            <a:r>
              <a:rPr kumimoji="0" lang="en-US" altLang="en-US" b="0" i="0" u="none" strike="noStrike" cap="none" normalizeH="0" baseline="0" dirty="0" smtClean="0">
                <a:ln>
                  <a:noFill/>
                </a:ln>
                <a:solidFill>
                  <a:schemeClr val="tx1"/>
                </a:solidFill>
                <a:effectLst/>
                <a:latin typeface="Arial" panose="020B0604020202020204" pitchFamily="34" charset="0"/>
              </a:rPr>
              <a:t>data </a:t>
            </a:r>
            <a:r>
              <a:rPr kumimoji="0" lang="en-US" altLang="en-US" b="1" i="0" u="none" strike="noStrike" cap="none" normalizeH="0" baseline="0" dirty="0" smtClean="0">
                <a:ln>
                  <a:noFill/>
                </a:ln>
                <a:solidFill>
                  <a:schemeClr val="tx1"/>
                </a:solidFill>
                <a:effectLst/>
                <a:latin typeface="Arial" panose="020B0604020202020204" pitchFamily="34" charset="0"/>
              </a:rPr>
              <a:t>does </a:t>
            </a:r>
            <a:r>
              <a:rPr kumimoji="0" lang="en-US" altLang="en-US" b="1" i="0" u="none" strike="noStrike" cap="none" normalizeH="0" baseline="0" dirty="0" smtClean="0">
                <a:ln>
                  <a:noFill/>
                </a:ln>
                <a:solidFill>
                  <a:schemeClr val="tx1"/>
                </a:solidFill>
                <a:effectLst/>
                <a:latin typeface="Arial" panose="020B0604020202020204" pitchFamily="34" charset="0"/>
              </a:rPr>
              <a:t>not</a:t>
            </a:r>
            <a:r>
              <a:rPr kumimoji="0" lang="en-US" altLang="en-US" b="0" i="0" u="none" strike="noStrike" cap="none" normalizeH="0" baseline="0" dirty="0" smtClean="0">
                <a:ln>
                  <a:noFill/>
                </a:ln>
                <a:solidFill>
                  <a:schemeClr val="tx1"/>
                </a:solidFill>
                <a:effectLst/>
                <a:latin typeface="Arial" panose="020B0604020202020204" pitchFamily="34" charset="0"/>
              </a:rPr>
              <a:t> represent precise counts of population subgroups, but </a:t>
            </a:r>
            <a:r>
              <a:rPr kumimoji="0" lang="en-US" altLang="en-US" b="0" i="0" u="none" strike="noStrike" cap="none" normalizeH="0" baseline="0" dirty="0" smtClean="0">
                <a:ln>
                  <a:noFill/>
                </a:ln>
                <a:solidFill>
                  <a:schemeClr val="tx1"/>
                </a:solidFill>
                <a:effectLst/>
                <a:latin typeface="Arial" panose="020B0604020202020204" pitchFamily="34" charset="0"/>
              </a:rPr>
              <a:t>rather</a:t>
            </a:r>
            <a:r>
              <a:rPr kumimoji="0" lang="en-US" altLang="en-US" b="0" i="0" u="none" strike="noStrike" cap="none" normalizeH="0" dirty="0" smtClean="0">
                <a:ln>
                  <a:noFill/>
                </a:ln>
                <a:solidFill>
                  <a:schemeClr val="tx1"/>
                </a:solidFill>
                <a:effectLst/>
                <a:latin typeface="Arial" panose="020B0604020202020204" pitchFamily="34" charset="0"/>
              </a:rPr>
              <a:t> </a:t>
            </a:r>
            <a:r>
              <a:rPr kumimoji="0" lang="en-US" altLang="en-US" b="0" i="0" u="none" strike="noStrike" cap="none" normalizeH="0" baseline="0" dirty="0" smtClean="0">
                <a:ln>
                  <a:noFill/>
                </a:ln>
                <a:solidFill>
                  <a:schemeClr val="tx1"/>
                </a:solidFill>
                <a:effectLst/>
                <a:latin typeface="Arial" panose="020B0604020202020204" pitchFamily="34" charset="0"/>
              </a:rPr>
              <a:t>give </a:t>
            </a:r>
            <a:r>
              <a:rPr kumimoji="0" lang="en-US" altLang="en-US" b="0" i="0" u="none" strike="noStrike" cap="none" normalizeH="0" baseline="0" dirty="0" smtClean="0">
                <a:ln>
                  <a:noFill/>
                </a:ln>
                <a:solidFill>
                  <a:schemeClr val="tx1"/>
                </a:solidFill>
                <a:effectLst/>
                <a:latin typeface="Arial" panose="020B0604020202020204" pitchFamily="34" charset="0"/>
              </a:rPr>
              <a:t>a </a:t>
            </a:r>
            <a:r>
              <a:rPr kumimoji="0" lang="en-US" altLang="en-US" i="0" u="none" strike="noStrike" cap="none" normalizeH="0" baseline="0" dirty="0" smtClean="0">
                <a:ln>
                  <a:noFill/>
                </a:ln>
                <a:solidFill>
                  <a:schemeClr val="tx1"/>
                </a:solidFill>
                <a:effectLst/>
                <a:latin typeface="Arial" panose="020B0604020202020204" pitchFamily="34" charset="0"/>
              </a:rPr>
              <a:t>general</a:t>
            </a:r>
            <a:r>
              <a:rPr kumimoji="0" lang="en-US" altLang="en-US" b="0" i="0" u="none" strike="noStrike" cap="none" normalizeH="0" baseline="0" dirty="0" smtClean="0">
                <a:ln>
                  <a:noFill/>
                </a:ln>
                <a:solidFill>
                  <a:schemeClr val="tx1"/>
                </a:solidFill>
                <a:effectLst/>
                <a:latin typeface="Arial" panose="020B0604020202020204" pitchFamily="34" charset="0"/>
              </a:rPr>
              <a:t> sense of how socioeconomic indicators vary across the country</a:t>
            </a:r>
            <a:r>
              <a:rPr kumimoji="0" lang="en-US" altLang="en-US" b="0" i="0" u="none" strike="noStrike" cap="none" normalizeH="0" dirty="0" smtClean="0">
                <a:ln>
                  <a:noFill/>
                </a:ln>
                <a:solidFill>
                  <a:schemeClr val="tx1"/>
                </a:solidFill>
                <a:effectLst/>
                <a:latin typeface="Arial" panose="020B0604020202020204" pitchFamily="34" charset="0"/>
              </a:rPr>
              <a:t> – </a:t>
            </a:r>
            <a:r>
              <a:rPr kumimoji="0" lang="en-US" altLang="en-US" b="0" i="0" u="none" strike="noStrike" cap="none" normalizeH="0" dirty="0" smtClean="0">
                <a:ln>
                  <a:noFill/>
                </a:ln>
                <a:solidFill>
                  <a:schemeClr val="accent2">
                    <a:lumMod val="75000"/>
                  </a:schemeClr>
                </a:solidFill>
                <a:effectLst/>
                <a:latin typeface="Arial" panose="020B0604020202020204" pitchFamily="34" charset="0"/>
              </a:rPr>
              <a:t>they are estimates only!</a:t>
            </a:r>
            <a:r>
              <a:rPr kumimoji="0" lang="en-US" altLang="en-US" b="0" i="0" u="none" strike="noStrike" cap="none" normalizeH="0" baseline="0" dirty="0" smtClean="0">
                <a:ln>
                  <a:noFill/>
                </a:ln>
                <a:solidFill>
                  <a:schemeClr val="accent2">
                    <a:lumMod val="75000"/>
                  </a:schemeClr>
                </a:solidFill>
                <a:effectLst/>
                <a:latin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lang="en-US" altLang="en-US" dirty="0">
              <a:solidFill>
                <a:schemeClr val="accent2">
                  <a:lumMod val="75000"/>
                </a:schemeClr>
              </a:solidFill>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lang="en-US" altLang="en-US" dirty="0">
                <a:latin typeface="Arial" panose="020B0604020202020204" pitchFamily="34" charset="0"/>
              </a:rPr>
              <a:t>I</a:t>
            </a:r>
            <a:r>
              <a:rPr kumimoji="0" lang="en-US" altLang="en-US" b="0" i="0" u="none" strike="noStrike" cap="none" normalizeH="0" baseline="0" dirty="0" smtClean="0">
                <a:ln>
                  <a:noFill/>
                </a:ln>
                <a:solidFill>
                  <a:schemeClr val="tx1"/>
                </a:solidFill>
                <a:effectLst/>
                <a:latin typeface="Arial" panose="020B0604020202020204" pitchFamily="34" charset="0"/>
              </a:rPr>
              <a:t>n many cases, ACS margins of error can be quite large - at times exceeding the estimate.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lang="en-US" altLang="en-US" dirty="0">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lang="en-US" altLang="en-US" dirty="0" smtClean="0">
                <a:latin typeface="Arial" panose="020B0604020202020204" pitchFamily="34" charset="0"/>
              </a:rPr>
              <a:t>When you pull tract data from ROAM, keep the margin of error in mind.  ROAM allows you to get a “general sense” of a tract, and should not be misconstrued that the numbers are exact</a:t>
            </a:r>
            <a:r>
              <a:rPr lang="en-US" altLang="en-US" sz="1600" dirty="0" smtClean="0">
                <a:latin typeface="Arial" panose="020B0604020202020204" pitchFamily="34" charset="0"/>
              </a:rPr>
              <a:t>!</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97654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5236" y="2081567"/>
            <a:ext cx="10235341" cy="3170099"/>
          </a:xfrm>
          <a:prstGeom prst="rect">
            <a:avLst/>
          </a:prstGeom>
        </p:spPr>
        <p:txBody>
          <a:bodyPr wrap="square">
            <a:spAutoFit/>
          </a:bodyPr>
          <a:lstStyle/>
          <a:p>
            <a:r>
              <a:rPr lang="en-US" sz="2000" dirty="0" smtClean="0"/>
              <a:t>Reasons that an LRS is not calculated for a census tract can include: </a:t>
            </a:r>
          </a:p>
          <a:p>
            <a:endParaRPr lang="en-US" sz="2000" dirty="0"/>
          </a:p>
          <a:p>
            <a:pPr marL="342900" indent="-342900">
              <a:buFont typeface="+mj-lt"/>
              <a:buAutoNum type="arabicPeriod"/>
            </a:pPr>
            <a:r>
              <a:rPr lang="en-US" sz="2000" dirty="0"/>
              <a:t>A</a:t>
            </a:r>
            <a:r>
              <a:rPr lang="en-US" sz="2000" dirty="0" smtClean="0"/>
              <a:t> </a:t>
            </a:r>
            <a:r>
              <a:rPr lang="en-US" sz="2000" dirty="0"/>
              <a:t>census tract contains zero housing units. </a:t>
            </a:r>
          </a:p>
          <a:p>
            <a:pPr marL="342900" indent="-342900">
              <a:buFont typeface="+mj-lt"/>
              <a:buAutoNum type="arabicPeriod"/>
            </a:pPr>
            <a:r>
              <a:rPr lang="en-US" sz="2000" dirty="0"/>
              <a:t>A</a:t>
            </a:r>
            <a:r>
              <a:rPr lang="en-US" sz="2000" dirty="0" smtClean="0"/>
              <a:t> </a:t>
            </a:r>
            <a:r>
              <a:rPr lang="en-US" sz="2000" dirty="0"/>
              <a:t>census tract falls below a minimum threshold for qualifying addresses in the 2010 Census </a:t>
            </a:r>
            <a:r>
              <a:rPr lang="en-US" sz="2000" dirty="0" smtClean="0"/>
              <a:t>mail-back </a:t>
            </a:r>
            <a:r>
              <a:rPr lang="en-US" sz="2000" dirty="0"/>
              <a:t>areas. </a:t>
            </a:r>
          </a:p>
          <a:p>
            <a:pPr marL="342900" indent="-342900">
              <a:buFont typeface="+mj-lt"/>
              <a:buAutoNum type="arabicPeriod"/>
            </a:pPr>
            <a:r>
              <a:rPr lang="en-US" sz="2000" dirty="0"/>
              <a:t>A</a:t>
            </a:r>
            <a:r>
              <a:rPr lang="en-US" sz="2000" dirty="0" smtClean="0"/>
              <a:t> </a:t>
            </a:r>
            <a:r>
              <a:rPr lang="en-US" sz="2000" dirty="0"/>
              <a:t>census tract experienced a geographic boundary change between its 2010 Census geography and 2014 geography for which the 2010-2014 ACS 5-year estimates are based making it non-comparable. </a:t>
            </a:r>
          </a:p>
          <a:p>
            <a:pPr marL="342900" indent="-342900">
              <a:buFont typeface="+mj-lt"/>
              <a:buAutoNum type="arabicPeriod"/>
            </a:pPr>
            <a:endParaRPr lang="en-US" sz="2000" dirty="0"/>
          </a:p>
          <a:p>
            <a:r>
              <a:rPr lang="en-US" sz="2000" dirty="0" smtClean="0"/>
              <a:t>In ROAM, a census tract will receive a </a:t>
            </a:r>
            <a:r>
              <a:rPr lang="en-US" sz="2000" dirty="0" smtClean="0"/>
              <a:t>“no” data </a:t>
            </a:r>
            <a:r>
              <a:rPr lang="en-US" sz="2000" dirty="0"/>
              <a:t>value </a:t>
            </a:r>
            <a:r>
              <a:rPr lang="en-US" sz="2000" dirty="0" smtClean="0"/>
              <a:t>(gray area) if </a:t>
            </a:r>
            <a:r>
              <a:rPr lang="en-US" sz="2000" dirty="0" smtClean="0"/>
              <a:t>the LRS was </a:t>
            </a:r>
            <a:r>
              <a:rPr lang="en-US" sz="2000" dirty="0"/>
              <a:t>not calculated. </a:t>
            </a:r>
            <a:r>
              <a:rPr lang="en-US" sz="2000" dirty="0" smtClean="0"/>
              <a:t> </a:t>
            </a:r>
          </a:p>
        </p:txBody>
      </p:sp>
      <p:sp>
        <p:nvSpPr>
          <p:cNvPr id="11" name="Title 1"/>
          <p:cNvSpPr txBox="1">
            <a:spLocks/>
          </p:cNvSpPr>
          <p:nvPr/>
        </p:nvSpPr>
        <p:spPr>
          <a:xfrm>
            <a:off x="1025236" y="1432665"/>
            <a:ext cx="10540538" cy="5242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0070C0"/>
                </a:solidFill>
              </a:rPr>
              <a:t>The Low Response Score (LRS) may not be calculated</a:t>
            </a:r>
            <a:endParaRPr lang="en-US" sz="2400" b="1" dirty="0">
              <a:solidFill>
                <a:srgbClr val="0070C0"/>
              </a:solidFill>
            </a:endParaRPr>
          </a:p>
        </p:txBody>
      </p:sp>
      <p:sp>
        <p:nvSpPr>
          <p:cNvPr id="12" name="TextBox 11"/>
          <p:cNvSpPr txBox="1"/>
          <p:nvPr/>
        </p:nvSpPr>
        <p:spPr>
          <a:xfrm>
            <a:off x="661851" y="630959"/>
            <a:ext cx="9970126" cy="400110"/>
          </a:xfrm>
          <a:prstGeom prst="rect">
            <a:avLst/>
          </a:prstGeom>
          <a:noFill/>
        </p:spPr>
        <p:txBody>
          <a:bodyPr wrap="square" rtlCol="0">
            <a:spAutoFit/>
          </a:bodyPr>
          <a:lstStyle/>
          <a:p>
            <a:r>
              <a:rPr lang="en-US" sz="2000" b="1" dirty="0" smtClean="0">
                <a:solidFill>
                  <a:srgbClr val="FFC000"/>
                </a:solidFill>
              </a:rPr>
              <a:t>Limitations of ROAM </a:t>
            </a:r>
            <a:r>
              <a:rPr lang="en-US" sz="2000" dirty="0" smtClean="0"/>
              <a:t>- </a:t>
            </a:r>
            <a:r>
              <a:rPr lang="en-US" sz="2000" i="1" dirty="0" smtClean="0"/>
              <a:t>continued</a:t>
            </a:r>
          </a:p>
        </p:txBody>
      </p:sp>
    </p:spTree>
    <p:extLst>
      <p:ext uri="{BB962C8B-B14F-4D97-AF65-F5344CB8AC3E}">
        <p14:creationId xmlns:p14="http://schemas.microsoft.com/office/powerpoint/2010/main" val="459885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1643" t="15937" r="21443" b="13539"/>
          <a:stretch/>
        </p:blipFill>
        <p:spPr>
          <a:xfrm>
            <a:off x="1313413" y="1065696"/>
            <a:ext cx="8786552" cy="5443170"/>
          </a:xfrm>
          <a:prstGeom prst="rect">
            <a:avLst/>
          </a:prstGeom>
        </p:spPr>
      </p:pic>
      <p:sp>
        <p:nvSpPr>
          <p:cNvPr id="5" name="Title 4"/>
          <p:cNvSpPr>
            <a:spLocks noGrp="1"/>
          </p:cNvSpPr>
          <p:nvPr>
            <p:ph type="ctrTitle"/>
          </p:nvPr>
        </p:nvSpPr>
        <p:spPr>
          <a:xfrm>
            <a:off x="1773382" y="550451"/>
            <a:ext cx="9144000" cy="681499"/>
          </a:xfrm>
        </p:spPr>
        <p:txBody>
          <a:bodyPr>
            <a:normAutofit fontScale="90000"/>
          </a:bodyPr>
          <a:lstStyle/>
          <a:p>
            <a:r>
              <a:rPr lang="en-US" sz="4000" b="1" dirty="0"/>
              <a:t>Application Interface Overview </a:t>
            </a:r>
            <a:r>
              <a:rPr lang="en-US" sz="1200" dirty="0"/>
              <a:t/>
            </a:r>
            <a:br>
              <a:rPr lang="en-US" sz="1200" dirty="0"/>
            </a:br>
            <a:r>
              <a:rPr lang="en-US" sz="1200" dirty="0"/>
              <a:t>The screenshot below identifies the different buttons and features of the application including a brief description of each below </a:t>
            </a:r>
          </a:p>
        </p:txBody>
      </p:sp>
    </p:spTree>
    <p:extLst>
      <p:ext uri="{BB962C8B-B14F-4D97-AF65-F5344CB8AC3E}">
        <p14:creationId xmlns:p14="http://schemas.microsoft.com/office/powerpoint/2010/main" val="2412050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906" y="79283"/>
            <a:ext cx="9991898" cy="1534364"/>
          </a:xfrm>
        </p:spPr>
        <p:txBody>
          <a:bodyPr>
            <a:noAutofit/>
          </a:bodyPr>
          <a:lstStyle/>
          <a:p>
            <a:r>
              <a:rPr lang="en-US" sz="4000" b="1" dirty="0" smtClean="0">
                <a:solidFill>
                  <a:srgbClr val="00B0F0"/>
                </a:solidFill>
                <a:effectLst>
                  <a:outerShdw blurRad="38100" dist="38100" dir="2700000" algn="tl">
                    <a:srgbClr val="000000">
                      <a:alpha val="43137"/>
                    </a:srgbClr>
                  </a:outerShdw>
                </a:effectLst>
              </a:rPr>
              <a:t>Interface Overview</a:t>
            </a:r>
            <a:endParaRPr lang="en-US" sz="4000" b="1" dirty="0">
              <a:solidFill>
                <a:srgbClr val="00B0F0"/>
              </a:solidFill>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1692985" y="1518939"/>
            <a:ext cx="9203615" cy="4535048"/>
          </a:xfrm>
        </p:spPr>
        <p:txBody>
          <a:bodyPr>
            <a:normAutofit fontScale="70000" lnSpcReduction="20000"/>
          </a:bodyPr>
          <a:lstStyle/>
          <a:p>
            <a:r>
              <a:rPr lang="en-US" dirty="0" smtClean="0"/>
              <a:t>Navigate to a geographic entity</a:t>
            </a:r>
          </a:p>
          <a:p>
            <a:r>
              <a:rPr lang="en-US" dirty="0" smtClean="0"/>
              <a:t>Change </a:t>
            </a:r>
            <a:r>
              <a:rPr lang="en-US" dirty="0" err="1" smtClean="0"/>
              <a:t>Basemap</a:t>
            </a:r>
            <a:endParaRPr lang="en-US" dirty="0" smtClean="0"/>
          </a:p>
          <a:p>
            <a:r>
              <a:rPr lang="en-US" dirty="0" smtClean="0"/>
              <a:t>Bookmarks</a:t>
            </a:r>
          </a:p>
          <a:p>
            <a:r>
              <a:rPr lang="en-US" dirty="0" smtClean="0"/>
              <a:t>Legend</a:t>
            </a:r>
          </a:p>
          <a:p>
            <a:r>
              <a:rPr lang="en-US" dirty="0" smtClean="0"/>
              <a:t>Layers </a:t>
            </a:r>
            <a:r>
              <a:rPr lang="en-US" dirty="0" smtClean="0"/>
              <a:t>List</a:t>
            </a:r>
          </a:p>
          <a:p>
            <a:r>
              <a:rPr lang="en-US" dirty="0" smtClean="0"/>
              <a:t>Pop-Up Overview</a:t>
            </a:r>
            <a:endParaRPr lang="en-US" dirty="0" smtClean="0"/>
          </a:p>
          <a:p>
            <a:r>
              <a:rPr lang="en-US" dirty="0" smtClean="0"/>
              <a:t>Low Response Score</a:t>
            </a:r>
          </a:p>
          <a:p>
            <a:r>
              <a:rPr lang="en-US" dirty="0" smtClean="0"/>
              <a:t>Data Table Access</a:t>
            </a:r>
          </a:p>
          <a:p>
            <a:r>
              <a:rPr lang="en-US" dirty="0" smtClean="0"/>
              <a:t>Data Table Sort</a:t>
            </a:r>
          </a:p>
          <a:p>
            <a:r>
              <a:rPr lang="en-US" dirty="0" smtClean="0"/>
              <a:t>Data Table Filter</a:t>
            </a:r>
          </a:p>
          <a:p>
            <a:r>
              <a:rPr lang="en-US" dirty="0" smtClean="0"/>
              <a:t>Adding a filter expression </a:t>
            </a:r>
          </a:p>
          <a:p>
            <a:r>
              <a:rPr lang="en-US" dirty="0" smtClean="0"/>
              <a:t>Adding a filter expression set</a:t>
            </a:r>
          </a:p>
          <a:p>
            <a:r>
              <a:rPr lang="en-US" dirty="0" smtClean="0"/>
              <a:t>Download</a:t>
            </a:r>
          </a:p>
          <a:p>
            <a:pPr marL="0" indent="0">
              <a:buNone/>
            </a:pPr>
            <a:endParaRPr lang="en-US" dirty="0"/>
          </a:p>
        </p:txBody>
      </p:sp>
      <p:sp>
        <p:nvSpPr>
          <p:cNvPr id="5" name="Slide Number Placeholder 4"/>
          <p:cNvSpPr>
            <a:spLocks noGrp="1"/>
          </p:cNvSpPr>
          <p:nvPr>
            <p:ph type="sldNum" sz="quarter" idx="12"/>
          </p:nvPr>
        </p:nvSpPr>
        <p:spPr>
          <a:xfrm>
            <a:off x="1692985" y="6374915"/>
            <a:ext cx="8875059" cy="354386"/>
          </a:xfrm>
        </p:spPr>
        <p:txBody>
          <a:bodyPr/>
          <a:lstStyle/>
          <a:p>
            <a:fld id="{5212C905-FF40-4437-BDDD-7BDE312C732D}" type="slidenum">
              <a:rPr lang="en-US" smtClean="0"/>
              <a:t>9</a:t>
            </a:fld>
            <a:endParaRPr lang="en-US" dirty="0"/>
          </a:p>
        </p:txBody>
      </p:sp>
    </p:spTree>
    <p:extLst>
      <p:ext uri="{BB962C8B-B14F-4D97-AF65-F5344CB8AC3E}">
        <p14:creationId xmlns:p14="http://schemas.microsoft.com/office/powerpoint/2010/main" val="2296635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1294</TotalTime>
  <Words>2413</Words>
  <Application>Microsoft Office PowerPoint</Application>
  <PresentationFormat>Widescreen</PresentationFormat>
  <Paragraphs>307</Paragraphs>
  <Slides>38</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Interface Overview  The screenshot below identifies the different buttons and features of the application including a brief description of each below </vt:lpstr>
      <vt:lpstr>Interface Overview</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 </vt:lpstr>
      <vt:lpstr> </vt:lpstr>
      <vt:lpstr> </vt:lpstr>
    </vt:vector>
  </TitlesOfParts>
  <Company>Bureau of the Census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Interface Overview  The screenshot below identifies the different buttons and features of the application including a brief description of each below</dc:title>
  <dc:creator>Dionne L Roberts Emegha (CENSUS/DN FED)</dc:creator>
  <cp:lastModifiedBy>Dionne L Roberts Emegha (CENSUS/DN FED)</cp:lastModifiedBy>
  <cp:revision>185</cp:revision>
  <dcterms:created xsi:type="dcterms:W3CDTF">2017-09-14T14:46:33Z</dcterms:created>
  <dcterms:modified xsi:type="dcterms:W3CDTF">2018-05-10T17:21:05Z</dcterms:modified>
</cp:coreProperties>
</file>