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57" r:id="rId3"/>
    <p:sldId id="261" r:id="rId4"/>
    <p:sldId id="263" r:id="rId5"/>
    <p:sldId id="273" r:id="rId6"/>
    <p:sldId id="280" r:id="rId7"/>
    <p:sldId id="281" r:id="rId8"/>
    <p:sldId id="282" r:id="rId9"/>
    <p:sldId id="262" r:id="rId10"/>
    <p:sldId id="283" r:id="rId11"/>
    <p:sldId id="269" r:id="rId12"/>
    <p:sldId id="285" r:id="rId13"/>
    <p:sldId id="279" r:id="rId14"/>
    <p:sldId id="284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27B"/>
    <a:srgbClr val="D9DAE7"/>
    <a:srgbClr val="8FA5D1"/>
    <a:srgbClr val="8F9A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87" autoAdjust="0"/>
    <p:restoredTop sz="94660"/>
  </p:normalViewPr>
  <p:slideViewPr>
    <p:cSldViewPr snapToGrid="0">
      <p:cViewPr>
        <p:scale>
          <a:sx n="66" d="100"/>
          <a:sy n="66" d="100"/>
        </p:scale>
        <p:origin x="600" y="63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dser-nas01\IDSER\Projects\SDC_Projections\2016\Population_Projections\Results%20and%20Presentations\2018\New%20Population%20Projection%20by%204%20Migration%20Scenario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idser-nas01\IDSER\Projects\SDC_Projections\2016\Population_Projections\Results%20and%20Presentations\2018\New%20Population%20Projection%20by%204%20Migration%20Scenari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idser-nas01\IDSER\Projects\SDC_Projections\2016\Population_Projections\Results%20and%20Presentations\2018\New%20Population%20Projection%20by%204%20Migration%20Scenari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Projected</a:t>
            </a:r>
            <a:r>
              <a:rPr lang="en-US" b="1" baseline="0"/>
              <a:t> Population for Texas 2010 to 2050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Zero Net Migration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Lit>
              <c:formatCode>General</c:formatCode>
              <c:ptCount val="41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  <c:pt idx="6">
                <c:v>2016</c:v>
              </c:pt>
              <c:pt idx="7">
                <c:v>2017</c:v>
              </c:pt>
              <c:pt idx="8">
                <c:v>2018</c:v>
              </c:pt>
              <c:pt idx="9">
                <c:v>2019</c:v>
              </c:pt>
              <c:pt idx="10">
                <c:v>2020</c:v>
              </c:pt>
              <c:pt idx="11">
                <c:v>2021</c:v>
              </c:pt>
              <c:pt idx="12">
                <c:v>2022</c:v>
              </c:pt>
              <c:pt idx="13">
                <c:v>2023</c:v>
              </c:pt>
              <c:pt idx="14">
                <c:v>2024</c:v>
              </c:pt>
              <c:pt idx="15">
                <c:v>2025</c:v>
              </c:pt>
              <c:pt idx="16">
                <c:v>2026</c:v>
              </c:pt>
              <c:pt idx="17">
                <c:v>2027</c:v>
              </c:pt>
              <c:pt idx="18">
                <c:v>2028</c:v>
              </c:pt>
              <c:pt idx="19">
                <c:v>2029</c:v>
              </c:pt>
              <c:pt idx="20">
                <c:v>2030</c:v>
              </c:pt>
              <c:pt idx="21">
                <c:v>2031</c:v>
              </c:pt>
              <c:pt idx="22">
                <c:v>2032</c:v>
              </c:pt>
              <c:pt idx="23">
                <c:v>2033</c:v>
              </c:pt>
              <c:pt idx="24">
                <c:v>2034</c:v>
              </c:pt>
              <c:pt idx="25">
                <c:v>2035</c:v>
              </c:pt>
              <c:pt idx="26">
                <c:v>2036</c:v>
              </c:pt>
              <c:pt idx="27">
                <c:v>2037</c:v>
              </c:pt>
              <c:pt idx="28">
                <c:v>2038</c:v>
              </c:pt>
              <c:pt idx="29">
                <c:v>2039</c:v>
              </c:pt>
              <c:pt idx="30">
                <c:v>2040</c:v>
              </c:pt>
              <c:pt idx="31">
                <c:v>2041</c:v>
              </c:pt>
              <c:pt idx="32">
                <c:v>2042</c:v>
              </c:pt>
              <c:pt idx="33">
                <c:v>2043</c:v>
              </c:pt>
              <c:pt idx="34">
                <c:v>2044</c:v>
              </c:pt>
              <c:pt idx="35">
                <c:v>2045</c:v>
              </c:pt>
              <c:pt idx="36">
                <c:v>2046</c:v>
              </c:pt>
              <c:pt idx="37">
                <c:v>2047</c:v>
              </c:pt>
              <c:pt idx="38">
                <c:v>2048</c:v>
              </c:pt>
              <c:pt idx="39">
                <c:v>2049</c:v>
              </c:pt>
              <c:pt idx="40">
                <c:v>2050</c:v>
              </c:pt>
            </c:numLit>
          </c:cat>
          <c:val>
            <c:numLit>
              <c:formatCode>General</c:formatCode>
              <c:ptCount val="41"/>
              <c:pt idx="0">
                <c:v>25.145561000000001</c:v>
              </c:pt>
              <c:pt idx="1">
                <c:v>25.36814</c:v>
              </c:pt>
              <c:pt idx="2">
                <c:v>25.587758000000001</c:v>
              </c:pt>
              <c:pt idx="3">
                <c:v>25.804803</c:v>
              </c:pt>
              <c:pt idx="4">
                <c:v>26.018996000000001</c:v>
              </c:pt>
              <c:pt idx="5">
                <c:v>26.230098000000002</c:v>
              </c:pt>
              <c:pt idx="6">
                <c:v>26.438030999999999</c:v>
              </c:pt>
              <c:pt idx="7">
                <c:v>26.642845999999999</c:v>
              </c:pt>
              <c:pt idx="8">
                <c:v>26.844587000000001</c:v>
              </c:pt>
              <c:pt idx="9">
                <c:v>27.043215</c:v>
              </c:pt>
              <c:pt idx="10">
                <c:v>27.238610000000001</c:v>
              </c:pt>
              <c:pt idx="11">
                <c:v>27.430845999999999</c:v>
              </c:pt>
              <c:pt idx="12">
                <c:v>27.619758000000001</c:v>
              </c:pt>
              <c:pt idx="13">
                <c:v>27.805264000000001</c:v>
              </c:pt>
              <c:pt idx="14">
                <c:v>27.987306</c:v>
              </c:pt>
              <c:pt idx="15">
                <c:v>28.165689</c:v>
              </c:pt>
              <c:pt idx="16">
                <c:v>28.340191999999998</c:v>
              </c:pt>
              <c:pt idx="17">
                <c:v>28.510652</c:v>
              </c:pt>
              <c:pt idx="18">
                <c:v>28.676462999999998</c:v>
              </c:pt>
              <c:pt idx="19">
                <c:v>28.837655000000002</c:v>
              </c:pt>
              <c:pt idx="20">
                <c:v>28.994209999999999</c:v>
              </c:pt>
              <c:pt idx="21">
                <c:v>29.146457000000002</c:v>
              </c:pt>
              <c:pt idx="22">
                <c:v>29.293369999999999</c:v>
              </c:pt>
              <c:pt idx="23">
                <c:v>29.435223000000001</c:v>
              </c:pt>
              <c:pt idx="24">
                <c:v>29.572471</c:v>
              </c:pt>
              <c:pt idx="25">
                <c:v>29.705207000000001</c:v>
              </c:pt>
              <c:pt idx="26">
                <c:v>29.833584999999999</c:v>
              </c:pt>
              <c:pt idx="27">
                <c:v>29.957694</c:v>
              </c:pt>
              <c:pt idx="28">
                <c:v>30.0776</c:v>
              </c:pt>
              <c:pt idx="29">
                <c:v>30.193458</c:v>
              </c:pt>
              <c:pt idx="30">
                <c:v>30.305304</c:v>
              </c:pt>
              <c:pt idx="31">
                <c:v>30.413550000000001</c:v>
              </c:pt>
              <c:pt idx="32">
                <c:v>30.517688</c:v>
              </c:pt>
              <c:pt idx="33">
                <c:v>30.617889999999999</c:v>
              </c:pt>
              <c:pt idx="34">
                <c:v>30.714751</c:v>
              </c:pt>
              <c:pt idx="35">
                <c:v>30.808219000000001</c:v>
              </c:pt>
              <c:pt idx="36">
                <c:v>30.89922</c:v>
              </c:pt>
              <c:pt idx="37">
                <c:v>30.988289999999999</c:v>
              </c:pt>
              <c:pt idx="38">
                <c:v>31.075662000000001</c:v>
              </c:pt>
              <c:pt idx="39">
                <c:v>31.161595999999999</c:v>
              </c:pt>
              <c:pt idx="40">
                <c:v>31.246355000000001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0-929A-4540-B598-1290D785ED36}"/>
            </c:ext>
          </c:extLst>
        </c:ser>
        <c:ser>
          <c:idx val="1"/>
          <c:order val="1"/>
          <c:tx>
            <c:v>Half 2000 -2010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Lit>
              <c:formatCode>General</c:formatCode>
              <c:ptCount val="41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  <c:pt idx="6">
                <c:v>2016</c:v>
              </c:pt>
              <c:pt idx="7">
                <c:v>2017</c:v>
              </c:pt>
              <c:pt idx="8">
                <c:v>2018</c:v>
              </c:pt>
              <c:pt idx="9">
                <c:v>2019</c:v>
              </c:pt>
              <c:pt idx="10">
                <c:v>2020</c:v>
              </c:pt>
              <c:pt idx="11">
                <c:v>2021</c:v>
              </c:pt>
              <c:pt idx="12">
                <c:v>2022</c:v>
              </c:pt>
              <c:pt idx="13">
                <c:v>2023</c:v>
              </c:pt>
              <c:pt idx="14">
                <c:v>2024</c:v>
              </c:pt>
              <c:pt idx="15">
                <c:v>2025</c:v>
              </c:pt>
              <c:pt idx="16">
                <c:v>2026</c:v>
              </c:pt>
              <c:pt idx="17">
                <c:v>2027</c:v>
              </c:pt>
              <c:pt idx="18">
                <c:v>2028</c:v>
              </c:pt>
              <c:pt idx="19">
                <c:v>2029</c:v>
              </c:pt>
              <c:pt idx="20">
                <c:v>2030</c:v>
              </c:pt>
              <c:pt idx="21">
                <c:v>2031</c:v>
              </c:pt>
              <c:pt idx="22">
                <c:v>2032</c:v>
              </c:pt>
              <c:pt idx="23">
                <c:v>2033</c:v>
              </c:pt>
              <c:pt idx="24">
                <c:v>2034</c:v>
              </c:pt>
              <c:pt idx="25">
                <c:v>2035</c:v>
              </c:pt>
              <c:pt idx="26">
                <c:v>2036</c:v>
              </c:pt>
              <c:pt idx="27">
                <c:v>2037</c:v>
              </c:pt>
              <c:pt idx="28">
                <c:v>2038</c:v>
              </c:pt>
              <c:pt idx="29">
                <c:v>2039</c:v>
              </c:pt>
              <c:pt idx="30">
                <c:v>2040</c:v>
              </c:pt>
              <c:pt idx="31">
                <c:v>2041</c:v>
              </c:pt>
              <c:pt idx="32">
                <c:v>2042</c:v>
              </c:pt>
              <c:pt idx="33">
                <c:v>2043</c:v>
              </c:pt>
              <c:pt idx="34">
                <c:v>2044</c:v>
              </c:pt>
              <c:pt idx="35">
                <c:v>2045</c:v>
              </c:pt>
              <c:pt idx="36">
                <c:v>2046</c:v>
              </c:pt>
              <c:pt idx="37">
                <c:v>2047</c:v>
              </c:pt>
              <c:pt idx="38">
                <c:v>2048</c:v>
              </c:pt>
              <c:pt idx="39">
                <c:v>2049</c:v>
              </c:pt>
              <c:pt idx="40">
                <c:v>2050</c:v>
              </c:pt>
            </c:numLit>
          </c:cat>
          <c:val>
            <c:numLit>
              <c:formatCode>General</c:formatCode>
              <c:ptCount val="41"/>
              <c:pt idx="0">
                <c:v>25.145561000000001</c:v>
              </c:pt>
              <c:pt idx="1">
                <c:v>25.499699</c:v>
              </c:pt>
              <c:pt idx="2">
                <c:v>25.857199999999999</c:v>
              </c:pt>
              <c:pt idx="3">
                <c:v>26.217849999999999</c:v>
              </c:pt>
              <c:pt idx="4">
                <c:v>26.581256</c:v>
              </c:pt>
              <c:pt idx="5">
                <c:v>26.947116000000001</c:v>
              </c:pt>
              <c:pt idx="6">
                <c:v>27.315362</c:v>
              </c:pt>
              <c:pt idx="7">
                <c:v>27.686233999999999</c:v>
              </c:pt>
              <c:pt idx="8">
                <c:v>28.059417</c:v>
              </c:pt>
              <c:pt idx="9">
                <c:v>28.435222</c:v>
              </c:pt>
              <c:pt idx="10">
                <c:v>28.813282000000001</c:v>
              </c:pt>
              <c:pt idx="11">
                <c:v>29.193542999999998</c:v>
              </c:pt>
              <c:pt idx="12">
                <c:v>29.576077999999999</c:v>
              </c:pt>
              <c:pt idx="13">
                <c:v>29.960483</c:v>
              </c:pt>
              <c:pt idx="14">
                <c:v>30.346675000000001</c:v>
              </c:pt>
              <c:pt idx="15">
                <c:v>30.734321000000001</c:v>
              </c:pt>
              <c:pt idx="16">
                <c:v>31.12311</c:v>
              </c:pt>
              <c:pt idx="17">
                <c:v>31.512597</c:v>
              </c:pt>
              <c:pt idx="18">
                <c:v>31.902068</c:v>
              </c:pt>
              <c:pt idx="19">
                <c:v>32.291314</c:v>
              </c:pt>
              <c:pt idx="20">
                <c:v>32.680216999999999</c:v>
              </c:pt>
              <c:pt idx="21">
                <c:v>33.069124000000002</c:v>
              </c:pt>
              <c:pt idx="22">
                <c:v>33.456995999999997</c:v>
              </c:pt>
              <c:pt idx="23">
                <c:v>33.844034000000001</c:v>
              </c:pt>
              <c:pt idx="24">
                <c:v>34.230595999999998</c:v>
              </c:pt>
              <c:pt idx="25">
                <c:v>34.616889999999998</c:v>
              </c:pt>
              <c:pt idx="26">
                <c:v>35.003182000000002</c:v>
              </c:pt>
              <c:pt idx="27">
                <c:v>35.389580000000002</c:v>
              </c:pt>
              <c:pt idx="28">
                <c:v>35.776102000000002</c:v>
              </c:pt>
              <c:pt idx="29">
                <c:v>36.163116000000002</c:v>
              </c:pt>
              <c:pt idx="30">
                <c:v>36.550595000000001</c:v>
              </c:pt>
              <c:pt idx="31">
                <c:v>36.938879</c:v>
              </c:pt>
              <c:pt idx="32">
                <c:v>37.327562</c:v>
              </c:pt>
              <c:pt idx="33">
                <c:v>37.716926000000001</c:v>
              </c:pt>
              <c:pt idx="34">
                <c:v>38.107567000000003</c:v>
              </c:pt>
              <c:pt idx="35">
                <c:v>38.499538000000001</c:v>
              </c:pt>
              <c:pt idx="36">
                <c:v>38.893625</c:v>
              </c:pt>
              <c:pt idx="37">
                <c:v>39.290774999999996</c:v>
              </c:pt>
              <c:pt idx="38">
                <c:v>39.691096999999999</c:v>
              </c:pt>
              <c:pt idx="39">
                <c:v>40.095109000000001</c:v>
              </c:pt>
              <c:pt idx="40">
                <c:v>40.502749000000001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1-929A-4540-B598-1290D785ED36}"/>
            </c:ext>
          </c:extLst>
        </c:ser>
        <c:ser>
          <c:idx val="2"/>
          <c:order val="2"/>
          <c:tx>
            <c:v>2000 -2010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Lit>
              <c:formatCode>General</c:formatCode>
              <c:ptCount val="41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  <c:pt idx="6">
                <c:v>2016</c:v>
              </c:pt>
              <c:pt idx="7">
                <c:v>2017</c:v>
              </c:pt>
              <c:pt idx="8">
                <c:v>2018</c:v>
              </c:pt>
              <c:pt idx="9">
                <c:v>2019</c:v>
              </c:pt>
              <c:pt idx="10">
                <c:v>2020</c:v>
              </c:pt>
              <c:pt idx="11">
                <c:v>2021</c:v>
              </c:pt>
              <c:pt idx="12">
                <c:v>2022</c:v>
              </c:pt>
              <c:pt idx="13">
                <c:v>2023</c:v>
              </c:pt>
              <c:pt idx="14">
                <c:v>2024</c:v>
              </c:pt>
              <c:pt idx="15">
                <c:v>2025</c:v>
              </c:pt>
              <c:pt idx="16">
                <c:v>2026</c:v>
              </c:pt>
              <c:pt idx="17">
                <c:v>2027</c:v>
              </c:pt>
              <c:pt idx="18">
                <c:v>2028</c:v>
              </c:pt>
              <c:pt idx="19">
                <c:v>2029</c:v>
              </c:pt>
              <c:pt idx="20">
                <c:v>2030</c:v>
              </c:pt>
              <c:pt idx="21">
                <c:v>2031</c:v>
              </c:pt>
              <c:pt idx="22">
                <c:v>2032</c:v>
              </c:pt>
              <c:pt idx="23">
                <c:v>2033</c:v>
              </c:pt>
              <c:pt idx="24">
                <c:v>2034</c:v>
              </c:pt>
              <c:pt idx="25">
                <c:v>2035</c:v>
              </c:pt>
              <c:pt idx="26">
                <c:v>2036</c:v>
              </c:pt>
              <c:pt idx="27">
                <c:v>2037</c:v>
              </c:pt>
              <c:pt idx="28">
                <c:v>2038</c:v>
              </c:pt>
              <c:pt idx="29">
                <c:v>2039</c:v>
              </c:pt>
              <c:pt idx="30">
                <c:v>2040</c:v>
              </c:pt>
              <c:pt idx="31">
                <c:v>2041</c:v>
              </c:pt>
              <c:pt idx="32">
                <c:v>2042</c:v>
              </c:pt>
              <c:pt idx="33">
                <c:v>2043</c:v>
              </c:pt>
              <c:pt idx="34">
                <c:v>2044</c:v>
              </c:pt>
              <c:pt idx="35">
                <c:v>2045</c:v>
              </c:pt>
              <c:pt idx="36">
                <c:v>2046</c:v>
              </c:pt>
              <c:pt idx="37">
                <c:v>2047</c:v>
              </c:pt>
              <c:pt idx="38">
                <c:v>2048</c:v>
              </c:pt>
              <c:pt idx="39">
                <c:v>2049</c:v>
              </c:pt>
              <c:pt idx="40">
                <c:v>2050</c:v>
              </c:pt>
            </c:numLit>
          </c:cat>
          <c:val>
            <c:numLit>
              <c:formatCode>General</c:formatCode>
              <c:ptCount val="41"/>
              <c:pt idx="0">
                <c:v>25.145561000000001</c:v>
              </c:pt>
              <c:pt idx="1">
                <c:v>25.631695000000001</c:v>
              </c:pt>
              <c:pt idx="2">
                <c:v>26.130047000000001</c:v>
              </c:pt>
              <c:pt idx="3">
                <c:v>26.640165</c:v>
              </c:pt>
              <c:pt idx="4">
                <c:v>27.161942</c:v>
              </c:pt>
              <c:pt idx="5">
                <c:v>27.695284000000001</c:v>
              </c:pt>
              <c:pt idx="6">
                <c:v>28.240245000000002</c:v>
              </c:pt>
              <c:pt idx="7">
                <c:v>28.79729</c:v>
              </c:pt>
              <c:pt idx="8">
                <c:v>29.366479000000002</c:v>
              </c:pt>
              <c:pt idx="9">
                <c:v>29.948091000000002</c:v>
              </c:pt>
              <c:pt idx="10">
                <c:v>30.541978</c:v>
              </c:pt>
              <c:pt idx="11">
                <c:v>31.148299000000002</c:v>
              </c:pt>
              <c:pt idx="12">
                <c:v>31.767295000000001</c:v>
              </c:pt>
              <c:pt idx="13">
                <c:v>32.398820000000001</c:v>
              </c:pt>
              <c:pt idx="14">
                <c:v>33.042844000000002</c:v>
              </c:pt>
              <c:pt idx="15">
                <c:v>33.699306999999997</c:v>
              </c:pt>
              <c:pt idx="16">
                <c:v>34.367812000000001</c:v>
              </c:pt>
              <c:pt idx="17">
                <c:v>35.048138999999999</c:v>
              </c:pt>
              <c:pt idx="18">
                <c:v>35.739576</c:v>
              </c:pt>
              <c:pt idx="19">
                <c:v>36.441844000000003</c:v>
              </c:pt>
              <c:pt idx="20">
                <c:v>37.155084000000002</c:v>
              </c:pt>
              <c:pt idx="21">
                <c:v>37.879807999999997</c:v>
              </c:pt>
              <c:pt idx="22">
                <c:v>38.615544999999997</c:v>
              </c:pt>
              <c:pt idx="23">
                <c:v>39.362271</c:v>
              </c:pt>
              <c:pt idx="24">
                <c:v>40.120967999999998</c:v>
              </c:pt>
              <c:pt idx="25">
                <c:v>40.892254999999999</c:v>
              </c:pt>
              <c:pt idx="26">
                <c:v>41.676431999999998</c:v>
              </c:pt>
              <c:pt idx="27">
                <c:v>42.474367999999998</c:v>
              </c:pt>
              <c:pt idx="28">
                <c:v>43.286563999999998</c:v>
              </c:pt>
              <c:pt idx="29">
                <c:v>44.113563999999997</c:v>
              </c:pt>
              <c:pt idx="30">
                <c:v>44.955896000000003</c:v>
              </c:pt>
              <c:pt idx="31">
                <c:v>45.814205999999999</c:v>
              </c:pt>
              <c:pt idx="32">
                <c:v>46.688597999999999</c:v>
              </c:pt>
              <c:pt idx="33">
                <c:v>47.579642999999997</c:v>
              </c:pt>
              <c:pt idx="34">
                <c:v>48.488715999999997</c:v>
              </c:pt>
              <c:pt idx="35">
                <c:v>49.416164999999999</c:v>
              </c:pt>
              <c:pt idx="36">
                <c:v>50.363232000000004</c:v>
              </c:pt>
              <c:pt idx="37">
                <c:v>51.331195999999998</c:v>
              </c:pt>
              <c:pt idx="38">
                <c:v>52.321083999999999</c:v>
              </c:pt>
              <c:pt idx="39">
                <c:v>53.333517000000001</c:v>
              </c:pt>
              <c:pt idx="40">
                <c:v>54.369297000000003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2-929A-4540-B598-1290D785ED36}"/>
            </c:ext>
          </c:extLst>
        </c:ser>
        <c:ser>
          <c:idx val="3"/>
          <c:order val="3"/>
          <c:tx>
            <c:v>2010 -2015</c:v>
          </c:tx>
          <c:spPr>
            <a:ln w="508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Lit>
              <c:formatCode>General</c:formatCode>
              <c:ptCount val="41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  <c:pt idx="6">
                <c:v>2016</c:v>
              </c:pt>
              <c:pt idx="7">
                <c:v>2017</c:v>
              </c:pt>
              <c:pt idx="8">
                <c:v>2018</c:v>
              </c:pt>
              <c:pt idx="9">
                <c:v>2019</c:v>
              </c:pt>
              <c:pt idx="10">
                <c:v>2020</c:v>
              </c:pt>
              <c:pt idx="11">
                <c:v>2021</c:v>
              </c:pt>
              <c:pt idx="12">
                <c:v>2022</c:v>
              </c:pt>
              <c:pt idx="13">
                <c:v>2023</c:v>
              </c:pt>
              <c:pt idx="14">
                <c:v>2024</c:v>
              </c:pt>
              <c:pt idx="15">
                <c:v>2025</c:v>
              </c:pt>
              <c:pt idx="16">
                <c:v>2026</c:v>
              </c:pt>
              <c:pt idx="17">
                <c:v>2027</c:v>
              </c:pt>
              <c:pt idx="18">
                <c:v>2028</c:v>
              </c:pt>
              <c:pt idx="19">
                <c:v>2029</c:v>
              </c:pt>
              <c:pt idx="20">
                <c:v>2030</c:v>
              </c:pt>
              <c:pt idx="21">
                <c:v>2031</c:v>
              </c:pt>
              <c:pt idx="22">
                <c:v>2032</c:v>
              </c:pt>
              <c:pt idx="23">
                <c:v>2033</c:v>
              </c:pt>
              <c:pt idx="24">
                <c:v>2034</c:v>
              </c:pt>
              <c:pt idx="25">
                <c:v>2035</c:v>
              </c:pt>
              <c:pt idx="26">
                <c:v>2036</c:v>
              </c:pt>
              <c:pt idx="27">
                <c:v>2037</c:v>
              </c:pt>
              <c:pt idx="28">
                <c:v>2038</c:v>
              </c:pt>
              <c:pt idx="29">
                <c:v>2039</c:v>
              </c:pt>
              <c:pt idx="30">
                <c:v>2040</c:v>
              </c:pt>
              <c:pt idx="31">
                <c:v>2041</c:v>
              </c:pt>
              <c:pt idx="32">
                <c:v>2042</c:v>
              </c:pt>
              <c:pt idx="33">
                <c:v>2043</c:v>
              </c:pt>
              <c:pt idx="34">
                <c:v>2044</c:v>
              </c:pt>
              <c:pt idx="35">
                <c:v>2045</c:v>
              </c:pt>
              <c:pt idx="36">
                <c:v>2046</c:v>
              </c:pt>
              <c:pt idx="37">
                <c:v>2047</c:v>
              </c:pt>
              <c:pt idx="38">
                <c:v>2048</c:v>
              </c:pt>
              <c:pt idx="39">
                <c:v>2049</c:v>
              </c:pt>
              <c:pt idx="40">
                <c:v>2050</c:v>
              </c:pt>
            </c:numLit>
          </c:cat>
          <c:val>
            <c:numLit>
              <c:formatCode>General</c:formatCode>
              <c:ptCount val="41"/>
              <c:pt idx="0">
                <c:v>25.145561000000001</c:v>
              </c:pt>
              <c:pt idx="1">
                <c:v>25.560866999999998</c:v>
              </c:pt>
              <c:pt idx="2">
                <c:v>25.982796</c:v>
              </c:pt>
              <c:pt idx="3">
                <c:v>26.411553999999999</c:v>
              </c:pt>
              <c:pt idx="4">
                <c:v>26.847197999999999</c:v>
              </c:pt>
              <c:pt idx="5">
                <c:v>27.289849</c:v>
              </c:pt>
              <c:pt idx="6">
                <c:v>27.739236999999999</c:v>
              </c:pt>
              <c:pt idx="7">
                <c:v>28.195917999999999</c:v>
              </c:pt>
              <c:pt idx="8">
                <c:v>28.659986</c:v>
              </c:pt>
              <c:pt idx="9">
                <c:v>29.131564000000001</c:v>
              </c:pt>
              <c:pt idx="10">
                <c:v>29.610797999999999</c:v>
              </c:pt>
              <c:pt idx="11">
                <c:v>30.097591999999999</c:v>
              </c:pt>
              <c:pt idx="12">
                <c:v>30.592002000000001</c:v>
              </c:pt>
              <c:pt idx="13">
                <c:v>31.094014000000001</c:v>
              </c:pt>
              <c:pt idx="14">
                <c:v>31.603586</c:v>
              </c:pt>
              <c:pt idx="15">
                <c:v>32.120618999999998</c:v>
              </c:pt>
              <c:pt idx="16">
                <c:v>32.644846000000001</c:v>
              </c:pt>
              <c:pt idx="17">
                <c:v>33.176082999999998</c:v>
              </c:pt>
              <c:pt idx="18">
                <c:v>33.714047000000001</c:v>
              </c:pt>
              <c:pt idx="19">
                <c:v>34.258343000000004</c:v>
              </c:pt>
              <c:pt idx="20">
                <c:v>34.808596000000001</c:v>
              </c:pt>
              <c:pt idx="21">
                <c:v>35.364516000000002</c:v>
              </c:pt>
              <c:pt idx="22">
                <c:v>35.926034000000001</c:v>
              </c:pt>
              <c:pt idx="23">
                <c:v>36.493169000000002</c:v>
              </c:pt>
              <c:pt idx="24">
                <c:v>37.065918000000003</c:v>
              </c:pt>
              <c:pt idx="25">
                <c:v>37.644506999999997</c:v>
              </c:pt>
              <c:pt idx="26">
                <c:v>38.229151000000002</c:v>
              </c:pt>
              <c:pt idx="27">
                <c:v>38.820807000000002</c:v>
              </c:pt>
              <c:pt idx="28">
                <c:v>39.419739</c:v>
              </c:pt>
              <c:pt idx="29">
                <c:v>40.026367999999998</c:v>
              </c:pt>
              <c:pt idx="30">
                <c:v>40.641319000000003</c:v>
              </c:pt>
              <c:pt idx="31">
                <c:v>41.265099999999997</c:v>
              </c:pt>
              <c:pt idx="32">
                <c:v>41.898122000000001</c:v>
              </c:pt>
              <c:pt idx="33">
                <c:v>42.541187999999998</c:v>
              </c:pt>
              <c:pt idx="34">
                <c:v>43.195070000000001</c:v>
              </c:pt>
              <c:pt idx="35">
                <c:v>43.860542000000002</c:v>
              </c:pt>
              <c:pt idx="36">
                <c:v>44.538311999999998</c:v>
              </c:pt>
              <c:pt idx="37">
                <c:v>45.229095999999998</c:v>
              </c:pt>
              <c:pt idx="38">
                <c:v>45.933566999999996</c:v>
              </c:pt>
              <c:pt idx="39">
                <c:v>46.652445999999998</c:v>
              </c:pt>
              <c:pt idx="40">
                <c:v>47.386428000000002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3-929A-4540-B598-1290D785ED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3907008"/>
        <c:axId val="363907400"/>
      </c:lineChart>
      <c:catAx>
        <c:axId val="36390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907400"/>
        <c:crosses val="autoZero"/>
        <c:auto val="1"/>
        <c:lblAlgn val="ctr"/>
        <c:lblOffset val="100"/>
        <c:noMultiLvlLbl val="0"/>
      </c:catAx>
      <c:valAx>
        <c:axId val="363907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90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Race!$A$12</c:f>
              <c:strCache>
                <c:ptCount val="1"/>
                <c:pt idx="0">
                  <c:v>2010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305-4CD6-9553-C295C572B3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305-4CD6-9553-C295C572B3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305-4CD6-9553-C295C572B3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305-4CD6-9553-C295C572B33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8305-4CD6-9553-C295C572B33E}"/>
              </c:ext>
            </c:extLst>
          </c:dPt>
          <c:dLbls>
            <c:dLbl>
              <c:idx val="3"/>
              <c:layout>
                <c:manualLayout>
                  <c:x val="-2.5034995625546858E-2"/>
                  <c:y val="-1.025116652085156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305-4CD6-9553-C295C572B33E}"/>
                </c:ext>
              </c:extLst>
            </c:dLbl>
            <c:dLbl>
              <c:idx val="4"/>
              <c:layout>
                <c:manualLayout>
                  <c:x val="4.2946631671041069E-2"/>
                  <c:y val="-2.1513925342665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305-4CD6-9553-C295C572B33E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Race!$B$11:$F$11</c:f>
              <c:strCache>
                <c:ptCount val="5"/>
                <c:pt idx="0">
                  <c:v>NH White</c:v>
                </c:pt>
                <c:pt idx="1">
                  <c:v>NH Black</c:v>
                </c:pt>
                <c:pt idx="2">
                  <c:v>Hispanic</c:v>
                </c:pt>
                <c:pt idx="3">
                  <c:v>Asian</c:v>
                </c:pt>
                <c:pt idx="4">
                  <c:v>Other</c:v>
                </c:pt>
              </c:strCache>
            </c:strRef>
          </c:cat>
          <c:val>
            <c:numRef>
              <c:f>Race!$B$12:$F$12</c:f>
              <c:numCache>
                <c:formatCode>0.0%</c:formatCode>
                <c:ptCount val="5"/>
                <c:pt idx="0">
                  <c:v>0.45325475140522814</c:v>
                </c:pt>
                <c:pt idx="1">
                  <c:v>0.1148045573530851</c:v>
                </c:pt>
                <c:pt idx="2">
                  <c:v>0.37624616925428706</c:v>
                </c:pt>
                <c:pt idx="3">
                  <c:v>3.7717432512243416E-2</c:v>
                </c:pt>
                <c:pt idx="4">
                  <c:v>1.797708947515627E-2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305-4CD6-9553-C295C572B33E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Race!$A$14</c:f>
              <c:strCache>
                <c:ptCount val="1"/>
                <c:pt idx="0">
                  <c:v>2050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E2C-4EAD-8991-C001FA0870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E2C-4EAD-8991-C001FA0870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E2C-4EAD-8991-C001FA08707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E2C-4EAD-8991-C001FA0870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AE2C-4EAD-8991-C001FA08707C}"/>
              </c:ext>
            </c:extLst>
          </c:dPt>
          <c:dLbls>
            <c:dLbl>
              <c:idx val="3"/>
              <c:layout>
                <c:manualLayout>
                  <c:x val="0.11965261695229273"/>
                  <c:y val="9.610254929946379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E2C-4EAD-8991-C001FA08707C}"/>
                </c:ext>
              </c:extLst>
            </c:dLbl>
            <c:dLbl>
              <c:idx val="4"/>
              <c:layout>
                <c:manualLayout>
                  <c:x val="1.7176676444856157E-2"/>
                  <c:y val="6.579747796291222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E2C-4EAD-8991-C001FA08707C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Race!$B$13:$F$13</c:f>
              <c:strCache>
                <c:ptCount val="5"/>
                <c:pt idx="0">
                  <c:v>NH White</c:v>
                </c:pt>
                <c:pt idx="1">
                  <c:v>NH Black</c:v>
                </c:pt>
                <c:pt idx="2">
                  <c:v>Hispanic</c:v>
                </c:pt>
                <c:pt idx="3">
                  <c:v>Asian</c:v>
                </c:pt>
                <c:pt idx="4">
                  <c:v>Other</c:v>
                </c:pt>
              </c:strCache>
            </c:strRef>
          </c:cat>
          <c:val>
            <c:numRef>
              <c:f>Race!$B$14:$F$14</c:f>
              <c:numCache>
                <c:formatCode>0.0%</c:formatCode>
                <c:ptCount val="5"/>
                <c:pt idx="0">
                  <c:v>0.28566906599069825</c:v>
                </c:pt>
                <c:pt idx="1">
                  <c:v>0.12736152499991657</c:v>
                </c:pt>
                <c:pt idx="2">
                  <c:v>0.42650803613785282</c:v>
                </c:pt>
                <c:pt idx="3">
                  <c:v>0.12216256947202549</c:v>
                </c:pt>
                <c:pt idx="4">
                  <c:v>3.8298803399506864E-2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E2C-4EAD-8991-C001FA08707C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Asian</a:t>
            </a:r>
            <a:r>
              <a:rPr lang="en-US" b="1" baseline="0" dirty="0"/>
              <a:t> ASFR (</a:t>
            </a:r>
            <a:r>
              <a:rPr lang="en-US" b="1" baseline="0" dirty="0" smtClean="0"/>
              <a:t>Age-specific-fertility </a:t>
            </a:r>
            <a:r>
              <a:rPr lang="en-US" b="1" baseline="0" dirty="0"/>
              <a:t>rate) by </a:t>
            </a:r>
            <a:r>
              <a:rPr lang="en-US" b="1" baseline="0" dirty="0" err="1"/>
              <a:t>Rural_Urban</a:t>
            </a:r>
            <a:r>
              <a:rPr lang="en-US" b="1" baseline="0" dirty="0"/>
              <a:t> Status</a:t>
            </a:r>
          </a:p>
          <a:p>
            <a:pPr>
              <a:defRPr/>
            </a:pPr>
            <a:r>
              <a:rPr lang="en-US" b="1" baseline="0" dirty="0"/>
              <a:t>Texas, 2009-2011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Urban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Sheet1!$A$3:$A$38</c:f>
              <c:strCache>
                <c:ptCount val="36"/>
                <c:pt idx="0">
                  <c:v>age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  <c:pt idx="10">
                  <c:v>24</c:v>
                </c:pt>
                <c:pt idx="11">
                  <c:v>25</c:v>
                </c:pt>
                <c:pt idx="12">
                  <c:v>26</c:v>
                </c:pt>
                <c:pt idx="13">
                  <c:v>27</c:v>
                </c:pt>
                <c:pt idx="14">
                  <c:v>28</c:v>
                </c:pt>
                <c:pt idx="15">
                  <c:v>29</c:v>
                </c:pt>
                <c:pt idx="16">
                  <c:v>30</c:v>
                </c:pt>
                <c:pt idx="17">
                  <c:v>31</c:v>
                </c:pt>
                <c:pt idx="18">
                  <c:v>32</c:v>
                </c:pt>
                <c:pt idx="19">
                  <c:v>33</c:v>
                </c:pt>
                <c:pt idx="20">
                  <c:v>34</c:v>
                </c:pt>
                <c:pt idx="21">
                  <c:v>35</c:v>
                </c:pt>
                <c:pt idx="22">
                  <c:v>36</c:v>
                </c:pt>
                <c:pt idx="23">
                  <c:v>37</c:v>
                </c:pt>
                <c:pt idx="24">
                  <c:v>38</c:v>
                </c:pt>
                <c:pt idx="25">
                  <c:v>39</c:v>
                </c:pt>
                <c:pt idx="26">
                  <c:v>40</c:v>
                </c:pt>
                <c:pt idx="27">
                  <c:v>41</c:v>
                </c:pt>
                <c:pt idx="28">
                  <c:v>42</c:v>
                </c:pt>
                <c:pt idx="29">
                  <c:v>43</c:v>
                </c:pt>
                <c:pt idx="30">
                  <c:v>44</c:v>
                </c:pt>
                <c:pt idx="31">
                  <c:v>45</c:v>
                </c:pt>
                <c:pt idx="32">
                  <c:v>46</c:v>
                </c:pt>
                <c:pt idx="33">
                  <c:v>47</c:v>
                </c:pt>
                <c:pt idx="34">
                  <c:v>48</c:v>
                </c:pt>
                <c:pt idx="35">
                  <c:v>49</c:v>
                </c:pt>
              </c:strCache>
            </c:strRef>
          </c:cat>
          <c:val>
            <c:numRef>
              <c:f>Sheet1!$B$3:$B$38</c:f>
              <c:numCache>
                <c:formatCode>General</c:formatCode>
                <c:ptCount val="36"/>
                <c:pt idx="1">
                  <c:v>1.189E-2</c:v>
                </c:pt>
                <c:pt idx="2">
                  <c:v>2.5329999999999998E-2</c:v>
                </c:pt>
                <c:pt idx="3">
                  <c:v>4.1829999999999999E-2</c:v>
                </c:pt>
                <c:pt idx="4">
                  <c:v>7.1669999999999998E-2</c:v>
                </c:pt>
                <c:pt idx="5">
                  <c:v>0.10353999999999999</c:v>
                </c:pt>
                <c:pt idx="6">
                  <c:v>0.12166</c:v>
                </c:pt>
                <c:pt idx="7">
                  <c:v>0.12544</c:v>
                </c:pt>
                <c:pt idx="8">
                  <c:v>0.11965000000000001</c:v>
                </c:pt>
                <c:pt idx="9">
                  <c:v>0.11675000000000001</c:v>
                </c:pt>
                <c:pt idx="10">
                  <c:v>0.10932</c:v>
                </c:pt>
                <c:pt idx="11">
                  <c:v>0.10433000000000001</c:v>
                </c:pt>
                <c:pt idx="12">
                  <c:v>0.10326</c:v>
                </c:pt>
                <c:pt idx="13">
                  <c:v>9.5390000000000003E-2</c:v>
                </c:pt>
                <c:pt idx="14">
                  <c:v>9.6629999999999994E-2</c:v>
                </c:pt>
                <c:pt idx="15">
                  <c:v>8.906E-2</c:v>
                </c:pt>
                <c:pt idx="16">
                  <c:v>8.1479999999999997E-2</c:v>
                </c:pt>
                <c:pt idx="17">
                  <c:v>7.7429999999999999E-2</c:v>
                </c:pt>
                <c:pt idx="18">
                  <c:v>7.1300000000000002E-2</c:v>
                </c:pt>
                <c:pt idx="19">
                  <c:v>6.3899999999999998E-2</c:v>
                </c:pt>
                <c:pt idx="20">
                  <c:v>5.5919999999999997E-2</c:v>
                </c:pt>
                <c:pt idx="21">
                  <c:v>5.1479999999999998E-2</c:v>
                </c:pt>
                <c:pt idx="22">
                  <c:v>4.095E-2</c:v>
                </c:pt>
                <c:pt idx="23">
                  <c:v>3.2120000000000003E-2</c:v>
                </c:pt>
                <c:pt idx="24">
                  <c:v>2.7400000000000001E-2</c:v>
                </c:pt>
                <c:pt idx="25">
                  <c:v>2.137E-2</c:v>
                </c:pt>
                <c:pt idx="26">
                  <c:v>1.523E-2</c:v>
                </c:pt>
                <c:pt idx="27">
                  <c:v>1.06E-2</c:v>
                </c:pt>
                <c:pt idx="28">
                  <c:v>6.5399999999999998E-3</c:v>
                </c:pt>
                <c:pt idx="29">
                  <c:v>4.5199999999999997E-3</c:v>
                </c:pt>
                <c:pt idx="30">
                  <c:v>2.2100000000000002E-3</c:v>
                </c:pt>
                <c:pt idx="31">
                  <c:v>1.4400000000000001E-3</c:v>
                </c:pt>
                <c:pt idx="32">
                  <c:v>6.8999999999999997E-4</c:v>
                </c:pt>
                <c:pt idx="33">
                  <c:v>5.6999999999999998E-4</c:v>
                </c:pt>
                <c:pt idx="34">
                  <c:v>1.9000000000000001E-4</c:v>
                </c:pt>
                <c:pt idx="35">
                  <c:v>1.9000000000000001E-4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08-4C67-A6FE-16E5899EE326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Rural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Sheet1!$A$3:$A$38</c:f>
              <c:strCache>
                <c:ptCount val="36"/>
                <c:pt idx="0">
                  <c:v>age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  <c:pt idx="10">
                  <c:v>24</c:v>
                </c:pt>
                <c:pt idx="11">
                  <c:v>25</c:v>
                </c:pt>
                <c:pt idx="12">
                  <c:v>26</c:v>
                </c:pt>
                <c:pt idx="13">
                  <c:v>27</c:v>
                </c:pt>
                <c:pt idx="14">
                  <c:v>28</c:v>
                </c:pt>
                <c:pt idx="15">
                  <c:v>29</c:v>
                </c:pt>
                <c:pt idx="16">
                  <c:v>30</c:v>
                </c:pt>
                <c:pt idx="17">
                  <c:v>31</c:v>
                </c:pt>
                <c:pt idx="18">
                  <c:v>32</c:v>
                </c:pt>
                <c:pt idx="19">
                  <c:v>33</c:v>
                </c:pt>
                <c:pt idx="20">
                  <c:v>34</c:v>
                </c:pt>
                <c:pt idx="21">
                  <c:v>35</c:v>
                </c:pt>
                <c:pt idx="22">
                  <c:v>36</c:v>
                </c:pt>
                <c:pt idx="23">
                  <c:v>37</c:v>
                </c:pt>
                <c:pt idx="24">
                  <c:v>38</c:v>
                </c:pt>
                <c:pt idx="25">
                  <c:v>39</c:v>
                </c:pt>
                <c:pt idx="26">
                  <c:v>40</c:v>
                </c:pt>
                <c:pt idx="27">
                  <c:v>41</c:v>
                </c:pt>
                <c:pt idx="28">
                  <c:v>42</c:v>
                </c:pt>
                <c:pt idx="29">
                  <c:v>43</c:v>
                </c:pt>
                <c:pt idx="30">
                  <c:v>44</c:v>
                </c:pt>
                <c:pt idx="31">
                  <c:v>45</c:v>
                </c:pt>
                <c:pt idx="32">
                  <c:v>46</c:v>
                </c:pt>
                <c:pt idx="33">
                  <c:v>47</c:v>
                </c:pt>
                <c:pt idx="34">
                  <c:v>48</c:v>
                </c:pt>
                <c:pt idx="35">
                  <c:v>49</c:v>
                </c:pt>
              </c:strCache>
            </c:strRef>
          </c:cat>
          <c:val>
            <c:numRef>
              <c:f>Sheet1!$C$3:$C$38</c:f>
              <c:numCache>
                <c:formatCode>General</c:formatCode>
                <c:ptCount val="36"/>
                <c:pt idx="1">
                  <c:v>1.55E-2</c:v>
                </c:pt>
                <c:pt idx="2">
                  <c:v>3.0810000000000001E-2</c:v>
                </c:pt>
                <c:pt idx="3">
                  <c:v>5.2069999999999998E-2</c:v>
                </c:pt>
                <c:pt idx="4">
                  <c:v>8.2189999999999999E-2</c:v>
                </c:pt>
                <c:pt idx="5">
                  <c:v>0.10886999999999999</c:v>
                </c:pt>
                <c:pt idx="6">
                  <c:v>0.13550000000000001</c:v>
                </c:pt>
                <c:pt idx="7">
                  <c:v>0.14887</c:v>
                </c:pt>
                <c:pt idx="8">
                  <c:v>0.15056</c:v>
                </c:pt>
                <c:pt idx="9">
                  <c:v>0.14133999999999999</c:v>
                </c:pt>
                <c:pt idx="10">
                  <c:v>0.13025999999999999</c:v>
                </c:pt>
                <c:pt idx="11">
                  <c:v>0.1195</c:v>
                </c:pt>
                <c:pt idx="12">
                  <c:v>0.10967</c:v>
                </c:pt>
                <c:pt idx="13">
                  <c:v>9.7259999999999999E-2</c:v>
                </c:pt>
                <c:pt idx="14">
                  <c:v>9.128E-2</c:v>
                </c:pt>
                <c:pt idx="15">
                  <c:v>8.1409999999999996E-2</c:v>
                </c:pt>
                <c:pt idx="16">
                  <c:v>6.8659999999999999E-2</c:v>
                </c:pt>
                <c:pt idx="17">
                  <c:v>6.1609999999999998E-2</c:v>
                </c:pt>
                <c:pt idx="18">
                  <c:v>5.4730000000000001E-2</c:v>
                </c:pt>
                <c:pt idx="19">
                  <c:v>4.5339999999999998E-2</c:v>
                </c:pt>
                <c:pt idx="20">
                  <c:v>3.8539999999999998E-2</c:v>
                </c:pt>
                <c:pt idx="21">
                  <c:v>3.1050000000000001E-2</c:v>
                </c:pt>
                <c:pt idx="22">
                  <c:v>2.6790000000000001E-2</c:v>
                </c:pt>
                <c:pt idx="23">
                  <c:v>2.103E-2</c:v>
                </c:pt>
                <c:pt idx="24">
                  <c:v>1.77E-2</c:v>
                </c:pt>
                <c:pt idx="25">
                  <c:v>1.261E-2</c:v>
                </c:pt>
                <c:pt idx="26">
                  <c:v>9.7000000000000003E-3</c:v>
                </c:pt>
                <c:pt idx="27">
                  <c:v>6.3899999999999998E-3</c:v>
                </c:pt>
                <c:pt idx="28">
                  <c:v>5.6600000000000001E-3</c:v>
                </c:pt>
                <c:pt idx="29">
                  <c:v>2.5000000000000001E-3</c:v>
                </c:pt>
                <c:pt idx="30">
                  <c:v>1.07E-3</c:v>
                </c:pt>
                <c:pt idx="31">
                  <c:v>2.1000000000000001E-4</c:v>
                </c:pt>
                <c:pt idx="32">
                  <c:v>4.2999999999999999E-4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08-4C67-A6FE-16E5899EE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2470424"/>
        <c:axId val="662460584"/>
      </c:lineChart>
      <c:catAx>
        <c:axId val="662470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2460584"/>
        <c:crosses val="autoZero"/>
        <c:auto val="1"/>
        <c:lblAlgn val="ctr"/>
        <c:lblOffset val="100"/>
        <c:noMultiLvlLbl val="0"/>
      </c:catAx>
      <c:valAx>
        <c:axId val="662460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2470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68933106334681"/>
          <c:y val="0.93771240814094992"/>
          <c:w val="0.16182899434867939"/>
          <c:h val="4.5949947202821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0.03237</cdr:x>
      <cdr:y>0.06411</cdr:y>
    </cdr:from>
    <cdr:to>
      <cdr:x>0.10192</cdr:x>
      <cdr:y>0.09506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1450" y="276226"/>
          <a:ext cx="368300" cy="133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0.01679</cdr:x>
      <cdr:y>0.042</cdr:y>
    </cdr:from>
    <cdr:to>
      <cdr:x>0.16067</cdr:x>
      <cdr:y>0.08032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8900" y="180976"/>
          <a:ext cx="762000" cy="165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0.02602</cdr:y>
    </cdr:from>
    <cdr:to>
      <cdr:x>0.10707</cdr:x>
      <cdr:y>0.06691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133350"/>
          <a:ext cx="67310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Million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0.40509</cdr:x>
      <cdr:y>0.92894</cdr:y>
    </cdr:from>
    <cdr:to>
      <cdr:x>0.96434</cdr:x>
      <cdr:y>0.97418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426313" y="4332654"/>
          <a:ext cx="4730262" cy="2110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800" b="1" dirty="0" smtClean="0">
              <a:solidFill>
                <a:schemeClr val="tx1"/>
              </a:solidFill>
            </a:rPr>
            <a:t>Urban: “Large-in a </a:t>
          </a:r>
          <a:r>
            <a:rPr lang="en-US" sz="800" b="1" dirty="0" err="1" smtClean="0">
              <a:solidFill>
                <a:schemeClr val="tx1"/>
              </a:solidFill>
            </a:rPr>
            <a:t>mero</a:t>
          </a:r>
          <a:r>
            <a:rPr lang="en-US" sz="800" b="1" dirty="0" smtClean="0">
              <a:solidFill>
                <a:schemeClr val="tx1"/>
              </a:solidFill>
            </a:rPr>
            <a:t> area with at least 1 million residents or more (USDA Urban Influence code)</a:t>
          </a:r>
          <a:r>
            <a:rPr lang="en-US" sz="800" b="1" dirty="0"/>
            <a:t>.</a:t>
          </a:r>
          <a:r>
            <a:rPr lang="en-US" sz="800" b="1" dirty="0" smtClean="0"/>
            <a:t>in </a:t>
          </a:r>
          <a:r>
            <a:rPr lang="en-US" dirty="0" smtClean="0"/>
            <a:t>a metro area with at least 1 million residents or more </a:t>
          </a:r>
          <a:r>
            <a:rPr lang="en-US" dirty="0" err="1" smtClean="0"/>
            <a:t>arge</a:t>
          </a:r>
          <a:r>
            <a:rPr lang="en-US" dirty="0" smtClean="0"/>
            <a:t>-in </a:t>
          </a:r>
          <a:r>
            <a:rPr lang="en-US" dirty="0"/>
            <a:t>a metro area with at least 1 million residents or more </a:t>
          </a:r>
          <a:endParaRPr lang="en-US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0" y="120015"/>
            <a:ext cx="5046344" cy="908684"/>
          </a:xfrm>
        </p:spPr>
        <p:txBody>
          <a:bodyPr anchor="t" anchorCtr="0"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2231" y="1754505"/>
            <a:ext cx="2634614" cy="2874645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buNone/>
              <a:defRPr sz="2400">
                <a:solidFill>
                  <a:srgbClr val="25327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6229737" y="6256840"/>
            <a:ext cx="2685663" cy="400110"/>
            <a:chOff x="6229737" y="6256840"/>
            <a:chExt cx="2685663" cy="400110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9737" y="6256840"/>
              <a:ext cx="399663" cy="399663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 userDrawn="1"/>
          </p:nvSpPr>
          <p:spPr>
            <a:xfrm>
              <a:off x="6629400" y="6256840"/>
              <a:ext cx="2286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@TexasDemography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315" y="5112828"/>
            <a:ext cx="3080384" cy="10111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77" t="1" r="-8" b="-765"/>
          <a:stretch/>
        </p:blipFill>
        <p:spPr>
          <a:xfrm>
            <a:off x="0" y="0"/>
            <a:ext cx="6675120" cy="676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434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2" y="132683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82" y="2150745"/>
            <a:ext cx="3868340" cy="4101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9390" y="132683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9390" y="2150744"/>
            <a:ext cx="3887391" cy="41014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CF4D-041D-4CD3-AFDF-A6E576DC54FB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E2A-C356-4E7C-A738-ABC11E54A0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428750" y="78263"/>
            <a:ext cx="7612380" cy="98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4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14450"/>
            <a:ext cx="4629150" cy="48748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314449"/>
            <a:ext cx="2949178" cy="48748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CF4D-041D-4CD3-AFDF-A6E576DC54FB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E2A-C356-4E7C-A738-ABC11E54A0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428750" y="78263"/>
            <a:ext cx="7612380" cy="98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160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70246" y="1297304"/>
            <a:ext cx="4629150" cy="501205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297305"/>
            <a:ext cx="2949178" cy="50120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CF4D-041D-4CD3-AFDF-A6E576DC54FB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E2A-C356-4E7C-A738-ABC11E54A0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428750" y="78263"/>
            <a:ext cx="7612380" cy="98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625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175" y="62231"/>
            <a:ext cx="7635240" cy="1012189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71450" y="6406376"/>
            <a:ext cx="1137285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FA5D1"/>
                </a:solidFill>
              </a:defRPr>
            </a:lvl1pPr>
          </a:lstStyle>
          <a:p>
            <a:fld id="{0D76CF4D-041D-4CD3-AFDF-A6E576DC54FB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6414383"/>
            <a:ext cx="6492240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FA5D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8159" y="6406376"/>
            <a:ext cx="817245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FA5D1"/>
                </a:solidFill>
              </a:defRPr>
            </a:lvl1pPr>
          </a:lstStyle>
          <a:p>
            <a:fld id="{BF1C7E2A-C356-4E7C-A738-ABC11E54A0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80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26251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25327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71450" y="6406376"/>
            <a:ext cx="1137285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FA5D1"/>
                </a:solidFill>
              </a:defRPr>
            </a:lvl1pPr>
          </a:lstStyle>
          <a:p>
            <a:fld id="{0D76CF4D-041D-4CD3-AFDF-A6E576DC54FB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6414383"/>
            <a:ext cx="6492240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FA5D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8159" y="6406376"/>
            <a:ext cx="817245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FA5D1"/>
                </a:solidFill>
              </a:defRPr>
            </a:lvl1pPr>
          </a:lstStyle>
          <a:p>
            <a:fld id="{BF1C7E2A-C356-4E7C-A738-ABC11E54A0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58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5795" y="1563016"/>
            <a:ext cx="3886200" cy="467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295" y="1563016"/>
            <a:ext cx="3886200" cy="467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CF4D-041D-4CD3-AFDF-A6E576DC54FB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E2A-C356-4E7C-A738-ABC11E54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67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2" y="132683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82" y="2150745"/>
            <a:ext cx="3868340" cy="4101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9390" y="132683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9390" y="2150744"/>
            <a:ext cx="3887391" cy="41014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CF4D-041D-4CD3-AFDF-A6E576DC54FB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E2A-C356-4E7C-A738-ABC11E54A0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428750" y="78263"/>
            <a:ext cx="7612380" cy="98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00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CF4D-041D-4CD3-AFDF-A6E576DC54FB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E2A-C356-4E7C-A738-ABC11E54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29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CF4D-041D-4CD3-AFDF-A6E576DC54FB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E2A-C356-4E7C-A738-ABC11E54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62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14450"/>
            <a:ext cx="4629150" cy="48748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314449"/>
            <a:ext cx="2949178" cy="48748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CF4D-041D-4CD3-AFDF-A6E576DC54FB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E2A-C356-4E7C-A738-ABC11E54A0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428750" y="78263"/>
            <a:ext cx="7612380" cy="98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26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70246" y="1297304"/>
            <a:ext cx="4629150" cy="501205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297305"/>
            <a:ext cx="2949178" cy="50120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CF4D-041D-4CD3-AFDF-A6E576DC54FB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E2A-C356-4E7C-A738-ABC11E54A0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428750" y="78263"/>
            <a:ext cx="7612380" cy="98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88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1131570"/>
          </a:xfrm>
          <a:prstGeom prst="rect">
            <a:avLst/>
          </a:prstGeom>
          <a:solidFill>
            <a:srgbClr val="2532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4474" y="78263"/>
            <a:ext cx="7526655" cy="98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1511216"/>
            <a:ext cx="8458200" cy="4663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1450" y="6406376"/>
            <a:ext cx="1137285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FA5D1"/>
                </a:solidFill>
              </a:defRPr>
            </a:lvl1pPr>
          </a:lstStyle>
          <a:p>
            <a:fld id="{0D76CF4D-041D-4CD3-AFDF-A6E576DC54FB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6414383"/>
            <a:ext cx="6492240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FA5D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8159" y="6406376"/>
            <a:ext cx="817245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FA5D1"/>
                </a:solidFill>
              </a:defRPr>
            </a:lvl1pPr>
          </a:lstStyle>
          <a:p>
            <a:fld id="{BF1C7E2A-C356-4E7C-A738-ABC11E54A0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21476"/>
            <a:ext cx="9144000" cy="136524"/>
          </a:xfrm>
          <a:prstGeom prst="rect">
            <a:avLst/>
          </a:prstGeom>
          <a:solidFill>
            <a:srgbClr val="2532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8" r="-1522"/>
          <a:stretch/>
        </p:blipFill>
        <p:spPr>
          <a:xfrm>
            <a:off x="0" y="0"/>
            <a:ext cx="1554480" cy="145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10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65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xsdc.utsa.edu/Data/TPEPP/Projections/Tool" TargetMode="External"/><Relationship Id="rId2" Type="http://schemas.openxmlformats.org/officeDocument/2006/relationships/hyperlink" Target="http://txsdc.utsa.edu/Data/TPEPP/Projection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7062" y="120015"/>
            <a:ext cx="7059783" cy="1017124"/>
          </a:xfrm>
        </p:spPr>
        <p:txBody>
          <a:bodyPr/>
          <a:lstStyle/>
          <a:p>
            <a:r>
              <a:rPr lang="en-US" dirty="0" smtClean="0"/>
              <a:t>The 2018 TDC State and County Population Projections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9255" y="2346176"/>
            <a:ext cx="3674745" cy="1715526"/>
          </a:xfrm>
        </p:spPr>
        <p:txBody>
          <a:bodyPr/>
          <a:lstStyle/>
          <a:p>
            <a:pPr algn="ctr"/>
            <a:r>
              <a:rPr lang="en-US" sz="2800" b="1" dirty="0" smtClean="0"/>
              <a:t>Helen You</a:t>
            </a:r>
          </a:p>
          <a:p>
            <a:pPr algn="ctr"/>
            <a:r>
              <a:rPr lang="en-US" sz="2000" b="1" dirty="0" smtClean="0"/>
              <a:t> Texas Demographic Conference</a:t>
            </a:r>
          </a:p>
          <a:p>
            <a:pPr algn="ctr"/>
            <a:r>
              <a:rPr lang="en-US" sz="2000" b="1" dirty="0"/>
              <a:t>May 2018 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Austin, Texas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138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813788"/>
              </p:ext>
            </p:extLst>
          </p:nvPr>
        </p:nvGraphicFramePr>
        <p:xfrm>
          <a:off x="377825" y="1342292"/>
          <a:ext cx="8458200" cy="4833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Projecting Fertility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8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Projecting Race/Ethnicity of the Newborns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Child's (under 17) Race by Mother's Race, </a:t>
            </a:r>
            <a:r>
              <a:rPr lang="en-US" sz="2000" b="1" dirty="0" smtClean="0"/>
              <a:t>2000 </a:t>
            </a:r>
            <a:r>
              <a:rPr lang="en-US" sz="2000" b="1" dirty="0"/>
              <a:t>IPUMS</a:t>
            </a:r>
            <a:r>
              <a:rPr lang="en-US" sz="2000" dirty="0"/>
              <a:t> </a:t>
            </a: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2000" b="1" dirty="0"/>
              <a:t>Child's (under 17) Race by Mother's Race, 2010 IPUMS</a:t>
            </a:r>
            <a:r>
              <a:rPr lang="en-US" sz="2000" dirty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638407"/>
              </p:ext>
            </p:extLst>
          </p:nvPr>
        </p:nvGraphicFramePr>
        <p:xfrm>
          <a:off x="847163" y="4450974"/>
          <a:ext cx="6864724" cy="1815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0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0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07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2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Mom/Child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err="1">
                          <a:effectLst/>
                        </a:rPr>
                        <a:t>ChdWhite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err="1">
                          <a:effectLst/>
                        </a:rPr>
                        <a:t>ChdBlack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err="1">
                          <a:effectLst/>
                        </a:rPr>
                        <a:t>ChdHispanic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err="1">
                          <a:effectLst/>
                        </a:rPr>
                        <a:t>ChdAsian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err="1">
                          <a:effectLst/>
                        </a:rPr>
                        <a:t>ChdOther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White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87.6%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2.9%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Black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96.3%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1.7%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Hispanic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97.1%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0.3%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Asian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87.4%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8.8%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Other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14.2%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64.2%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635187"/>
              </p:ext>
            </p:extLst>
          </p:nvPr>
        </p:nvGraphicFramePr>
        <p:xfrm>
          <a:off x="766482" y="1943100"/>
          <a:ext cx="6999194" cy="1815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2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1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1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2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Mom/Child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err="1">
                          <a:effectLst/>
                        </a:rPr>
                        <a:t>ChdWhite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err="1">
                          <a:effectLst/>
                        </a:rPr>
                        <a:t>ChdBlack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err="1">
                          <a:effectLst/>
                        </a:rPr>
                        <a:t>ChdHispanic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err="1">
                          <a:effectLst/>
                        </a:rPr>
                        <a:t>ChdAsian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err="1">
                          <a:effectLst/>
                        </a:rPr>
                        <a:t>ChdOther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White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92.8%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0.6%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4.8%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0.3%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1.6%</a:t>
                      </a:r>
                      <a:endParaRPr lang="en-US" sz="18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Black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97.8%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0.9%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0.0%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1.0%</a:t>
                      </a:r>
                      <a:endParaRPr lang="en-US" sz="18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Hispanic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97.3%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0.1%</a:t>
                      </a:r>
                      <a:endParaRPr lang="en-US" sz="18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Asian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2.4%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1.6%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3.2%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83.6%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9.2%</a:t>
                      </a:r>
                      <a:endParaRPr lang="en-US" sz="18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Other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29.5%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0.8%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15.2%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1.9%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52.6%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05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“Special” Populations – </a:t>
            </a:r>
            <a:r>
              <a:rPr lang="en-US" dirty="0"/>
              <a:t>A</a:t>
            </a:r>
            <a:r>
              <a:rPr lang="en-US" dirty="0" smtClean="0"/>
              <a:t>n Example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0735" y="1511300"/>
            <a:ext cx="7332380" cy="466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Texas Population </a:t>
            </a:r>
            <a:r>
              <a:rPr lang="en-US" b="1" dirty="0" smtClean="0">
                <a:effectLst/>
              </a:rPr>
              <a:t>Projections </a:t>
            </a:r>
            <a:r>
              <a:rPr lang="en-US" b="1" dirty="0">
                <a:effectLst/>
              </a:rPr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ways to access projection products</a:t>
            </a:r>
            <a:endParaRPr lang="en-US" b="1" dirty="0" smtClean="0"/>
          </a:p>
          <a:p>
            <a:endParaRPr lang="en-US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 smtClean="0"/>
              <a:t>Data available </a:t>
            </a:r>
            <a:r>
              <a:rPr lang="en-US" i="1" dirty="0"/>
              <a:t>for </a:t>
            </a:r>
            <a:r>
              <a:rPr lang="en-US" i="1" dirty="0" smtClean="0"/>
              <a:t>downloads at </a:t>
            </a:r>
            <a:r>
              <a:rPr lang="en-US" b="1" i="1" dirty="0" smtClean="0">
                <a:hlinkClick r:id="rId2"/>
              </a:rPr>
              <a:t>http</a:t>
            </a:r>
            <a:r>
              <a:rPr lang="en-US" b="1" i="1" dirty="0">
                <a:hlinkClick r:id="rId2"/>
              </a:rPr>
              <a:t>://txsdc.utsa.edu/Data/TPEPP/Projections</a:t>
            </a:r>
            <a:r>
              <a:rPr lang="en-US" b="1" i="1" dirty="0" smtClean="0">
                <a:hlinkClick r:id="rId2"/>
              </a:rPr>
              <a:t>/</a:t>
            </a:r>
            <a:endParaRPr lang="en-US" b="1" i="1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prstClr val="black"/>
                </a:solidFill>
              </a:rPr>
              <a:t>Can </a:t>
            </a:r>
            <a:r>
              <a:rPr lang="en-US" i="1" dirty="0">
                <a:solidFill>
                  <a:prstClr val="black"/>
                </a:solidFill>
              </a:rPr>
              <a:t>be customized using the </a:t>
            </a:r>
            <a:r>
              <a:rPr lang="en-US" i="1" dirty="0">
                <a:solidFill>
                  <a:prstClr val="black"/>
                </a:solidFill>
                <a:hlinkClick r:id="rId3"/>
              </a:rPr>
              <a:t>Population Projections Tool</a:t>
            </a:r>
            <a:endParaRPr lang="en-US" i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354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 new population projections until after </a:t>
            </a:r>
            <a:r>
              <a:rPr lang="en-US" b="1" dirty="0" smtClean="0"/>
              <a:t>2020</a:t>
            </a:r>
          </a:p>
          <a:p>
            <a:endParaRPr lang="en-US" b="1" dirty="0" smtClean="0"/>
          </a:p>
          <a:p>
            <a:r>
              <a:rPr lang="en-US" b="1" dirty="0" smtClean="0"/>
              <a:t>Potential </a:t>
            </a:r>
            <a:r>
              <a:rPr lang="en-US" b="1" dirty="0" smtClean="0"/>
              <a:t>specialized projections that we could renew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 smtClean="0"/>
              <a:t>Household</a:t>
            </a:r>
            <a:r>
              <a:rPr lang="en-US" i="1" dirty="0" smtClean="0"/>
              <a:t>, work force, enrollment, educational attainment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 smtClean="0"/>
              <a:t>Poverty</a:t>
            </a:r>
            <a:r>
              <a:rPr lang="en-US" i="1" dirty="0" smtClean="0"/>
              <a:t>, disability, vehicle </a:t>
            </a:r>
            <a:r>
              <a:rPr lang="en-US" i="1" dirty="0" smtClean="0"/>
              <a:t>ownership</a:t>
            </a:r>
            <a:endParaRPr lang="en-US" i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 smtClean="0"/>
              <a:t>Obesity, diabetes, cardiovascular disease, physician </a:t>
            </a:r>
            <a:r>
              <a:rPr lang="en-US" i="1" dirty="0" smtClean="0"/>
              <a:t>need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i="1" dirty="0" smtClean="0"/>
          </a:p>
          <a:p>
            <a:pPr marL="228600" lvl="1">
              <a:spcBef>
                <a:spcPts val="1000"/>
              </a:spcBef>
            </a:pPr>
            <a:r>
              <a:rPr lang="en-US" sz="2800" b="1" dirty="0"/>
              <a:t>Collaborations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596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Thank you!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Questions and comments?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</a:t>
            </a:r>
            <a:r>
              <a:rPr lang="en-US" dirty="0" smtClean="0"/>
              <a:t>elen.you@utsa.edu</a:t>
            </a:r>
          </a:p>
        </p:txBody>
      </p:sp>
    </p:spTree>
    <p:extLst>
      <p:ext uri="{BB962C8B-B14F-4D97-AF65-F5344CB8AC3E}">
        <p14:creationId xmlns:p14="http://schemas.microsoft.com/office/powerpoint/2010/main" val="376611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Texas Population </a:t>
            </a:r>
            <a:r>
              <a:rPr lang="en-US" b="1" dirty="0" smtClean="0">
                <a:effectLst/>
              </a:rPr>
              <a:t>Projections </a:t>
            </a:r>
            <a:r>
              <a:rPr lang="en-US" b="1" dirty="0">
                <a:effectLst/>
              </a:rPr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TDC </a:t>
            </a:r>
            <a:r>
              <a:rPr lang="en-US" dirty="0" smtClean="0"/>
              <a:t>produces</a:t>
            </a:r>
          </a:p>
          <a:p>
            <a:pPr marL="0" indent="0">
              <a:buNone/>
            </a:pPr>
            <a:r>
              <a:rPr lang="en-US" dirty="0" smtClean="0"/>
              <a:t> projections of the population of the </a:t>
            </a:r>
            <a:r>
              <a:rPr lang="en-US" b="1" dirty="0" smtClean="0"/>
              <a:t>STATE</a:t>
            </a:r>
            <a:r>
              <a:rPr lang="en-US" dirty="0" smtClean="0"/>
              <a:t> and all </a:t>
            </a:r>
            <a:r>
              <a:rPr lang="en-US" b="1" dirty="0" smtClean="0"/>
              <a:t>COUNTIES</a:t>
            </a:r>
            <a:r>
              <a:rPr lang="en-US" dirty="0" smtClean="0"/>
              <a:t> in the state by </a:t>
            </a:r>
            <a:r>
              <a:rPr lang="en-US" b="1" dirty="0" smtClean="0"/>
              <a:t>age</a:t>
            </a:r>
            <a:r>
              <a:rPr lang="en-US" dirty="0" smtClean="0"/>
              <a:t>, </a:t>
            </a:r>
            <a:r>
              <a:rPr lang="en-US" b="1" dirty="0" smtClean="0"/>
              <a:t>sex</a:t>
            </a:r>
            <a:r>
              <a:rPr lang="en-US" dirty="0" smtClean="0"/>
              <a:t> and </a:t>
            </a:r>
            <a:r>
              <a:rPr lang="en-US" b="1" dirty="0" smtClean="0"/>
              <a:t>race/ethnicity</a:t>
            </a:r>
          </a:p>
          <a:p>
            <a:endParaRPr lang="en-US" b="1" dirty="0" smtClean="0"/>
          </a:p>
          <a:p>
            <a:r>
              <a:rPr lang="en-US" b="1" dirty="0" smtClean="0"/>
              <a:t>The Cohort Component Model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i="1" dirty="0" smtClean="0"/>
              <a:t>Population</a:t>
            </a:r>
            <a:r>
              <a:rPr lang="en-US" sz="2400" i="1" baseline="-25000" dirty="0" smtClean="0"/>
              <a:t>(t) </a:t>
            </a:r>
            <a:r>
              <a:rPr lang="en-US" sz="2400" i="1" dirty="0"/>
              <a:t>= </a:t>
            </a:r>
            <a:r>
              <a:rPr lang="en-US" sz="2400" i="1" dirty="0" smtClean="0"/>
              <a:t>Population</a:t>
            </a:r>
            <a:r>
              <a:rPr lang="en-US" sz="2400" i="1" baseline="-25000" dirty="0"/>
              <a:t>0</a:t>
            </a:r>
            <a:r>
              <a:rPr lang="en-US" sz="2400" i="1" dirty="0" smtClean="0"/>
              <a:t>  </a:t>
            </a: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		        + </a:t>
            </a:r>
            <a:r>
              <a:rPr lang="en-US" sz="2400" i="1" dirty="0" err="1"/>
              <a:t>Natrual</a:t>
            </a:r>
            <a:r>
              <a:rPr lang="en-US" sz="2400" i="1" dirty="0"/>
              <a:t> </a:t>
            </a:r>
            <a:r>
              <a:rPr lang="en-US" sz="2400" i="1" dirty="0" err="1"/>
              <a:t>Increase</a:t>
            </a:r>
            <a:r>
              <a:rPr lang="en-US" sz="2400" i="1" baseline="-25000" dirty="0" err="1"/>
              <a:t>t</a:t>
            </a:r>
            <a:r>
              <a:rPr lang="en-US" sz="2400" i="1" dirty="0"/>
              <a:t> (</a:t>
            </a:r>
            <a:r>
              <a:rPr lang="en-US" sz="2400" i="1" dirty="0" err="1"/>
              <a:t>Births</a:t>
            </a:r>
            <a:r>
              <a:rPr lang="en-US" sz="2400" i="1" baseline="-25000" dirty="0" err="1"/>
              <a:t>t</a:t>
            </a:r>
            <a:r>
              <a:rPr lang="en-US" sz="2400" i="1" dirty="0"/>
              <a:t> – </a:t>
            </a:r>
            <a:r>
              <a:rPr lang="en-US" sz="2400" i="1" dirty="0" err="1"/>
              <a:t>Deaths</a:t>
            </a:r>
            <a:r>
              <a:rPr lang="en-US" sz="2400" i="1" baseline="-25000" dirty="0" err="1"/>
              <a:t>t</a:t>
            </a:r>
            <a:r>
              <a:rPr lang="en-US" sz="2400" i="1" dirty="0"/>
              <a:t> )</a:t>
            </a:r>
          </a:p>
          <a:p>
            <a:pPr marL="0" indent="0">
              <a:buNone/>
            </a:pPr>
            <a:r>
              <a:rPr lang="en-US" sz="2400" i="1" dirty="0"/>
              <a:t>                              </a:t>
            </a:r>
            <a:r>
              <a:rPr lang="en-US" sz="2400" i="1" dirty="0" smtClean="0"/>
              <a:t>     + </a:t>
            </a:r>
            <a:r>
              <a:rPr lang="en-US" sz="2400" i="1" dirty="0"/>
              <a:t>Net </a:t>
            </a:r>
            <a:r>
              <a:rPr lang="en-US" sz="2400" i="1" dirty="0" err="1"/>
              <a:t>Migrants</a:t>
            </a:r>
            <a:r>
              <a:rPr lang="en-US" sz="2400" i="1" baseline="-25000" dirty="0" err="1"/>
              <a:t>t</a:t>
            </a:r>
            <a:r>
              <a:rPr lang="en-US" sz="2400" i="1" baseline="-25000" dirty="0"/>
              <a:t> </a:t>
            </a:r>
            <a:r>
              <a:rPr lang="en-US" sz="2400" i="1" dirty="0"/>
              <a:t>(In-</a:t>
            </a:r>
            <a:r>
              <a:rPr lang="en-US" sz="2400" i="1" dirty="0" err="1"/>
              <a:t>mig</a:t>
            </a:r>
            <a:r>
              <a:rPr lang="en-US" sz="2400" i="1" baseline="-25000" dirty="0" err="1"/>
              <a:t>t</a:t>
            </a:r>
            <a:r>
              <a:rPr lang="en-US" sz="2400" i="1" dirty="0"/>
              <a:t> – Out-</a:t>
            </a:r>
            <a:r>
              <a:rPr lang="en-US" sz="2400" i="1" dirty="0" err="1"/>
              <a:t>mig</a:t>
            </a:r>
            <a:r>
              <a:rPr lang="en-US" sz="2400" i="1" baseline="-25000" dirty="0" err="1"/>
              <a:t>t</a:t>
            </a:r>
            <a:r>
              <a:rPr lang="en-US" sz="2400" i="1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i="1" dirty="0" smtClean="0"/>
              <a:t>The </a:t>
            </a:r>
            <a:r>
              <a:rPr lang="en-US" sz="2400" i="1" dirty="0"/>
              <a:t>components of population change (fertility, mortality, and net migration) are projected separately for each birth cohort (persons born in a given year</a:t>
            </a:r>
            <a:r>
              <a:rPr lang="en-US" sz="24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843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3973606" y="3576918"/>
            <a:ext cx="1244189" cy="4034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TDC Population Projection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u="sng" dirty="0" smtClean="0"/>
              <a:t>Population 2010 (Ages 0 to </a:t>
            </a:r>
            <a:r>
              <a:rPr lang="en-US" sz="2400" u="sng" dirty="0" smtClean="0"/>
              <a:t>95</a:t>
            </a:r>
            <a:r>
              <a:rPr lang="en-US" sz="2400" u="sng" dirty="0" smtClean="0"/>
              <a:t>+)</a:t>
            </a:r>
            <a:endParaRPr lang="en-US" sz="2400" u="sng" dirty="0"/>
          </a:p>
          <a:p>
            <a:pPr marL="0" indent="0" algn="ctr">
              <a:buNone/>
            </a:pPr>
            <a:r>
              <a:rPr lang="en-US" sz="2400" dirty="0" smtClean="0"/>
              <a:t>-</a:t>
            </a:r>
          </a:p>
          <a:p>
            <a:pPr marL="0" indent="0" algn="ctr">
              <a:buNone/>
            </a:pPr>
            <a:r>
              <a:rPr lang="en-US" sz="2400" b="1" dirty="0" smtClean="0"/>
              <a:t>DEATHS</a:t>
            </a:r>
            <a:r>
              <a:rPr lang="en-US" sz="2400" dirty="0" smtClean="0"/>
              <a:t> </a:t>
            </a:r>
            <a:r>
              <a:rPr lang="en-US" sz="2400" dirty="0"/>
              <a:t>[= Base Population * Projected </a:t>
            </a:r>
            <a:r>
              <a:rPr lang="en-US" sz="2400" dirty="0" smtClean="0"/>
              <a:t>Death </a:t>
            </a:r>
            <a:r>
              <a:rPr lang="en-US" sz="2400" dirty="0"/>
              <a:t>Rates]</a:t>
            </a:r>
          </a:p>
          <a:p>
            <a:pPr marL="0" indent="0" algn="ctr">
              <a:buNone/>
            </a:pPr>
            <a:r>
              <a:rPr lang="en-US" sz="2400" dirty="0" smtClean="0"/>
              <a:t>+</a:t>
            </a:r>
          </a:p>
          <a:p>
            <a:pPr marL="0" indent="0" algn="ctr">
              <a:buNone/>
            </a:pPr>
            <a:r>
              <a:rPr lang="en-US" sz="2400" b="1" dirty="0" smtClean="0"/>
              <a:t>NET MIGRANTS </a:t>
            </a:r>
            <a:r>
              <a:rPr lang="en-US" sz="2400" dirty="0"/>
              <a:t>[= Base Population * Constant Migration </a:t>
            </a:r>
            <a:r>
              <a:rPr lang="en-US" sz="2400" dirty="0" smtClean="0"/>
              <a:t>Rates]</a:t>
            </a:r>
          </a:p>
          <a:p>
            <a:pPr marL="0" indent="0" algn="ctr">
              <a:buNone/>
            </a:pPr>
            <a:r>
              <a:rPr lang="en-US" sz="2400" dirty="0" smtClean="0"/>
              <a:t>AGE +1</a:t>
            </a:r>
          </a:p>
          <a:p>
            <a:pPr marL="0" indent="0" algn="ctr">
              <a:buNone/>
            </a:pPr>
            <a:r>
              <a:rPr lang="en-US" sz="2400" dirty="0" smtClean="0"/>
              <a:t>+ 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b="1" dirty="0" smtClean="0"/>
              <a:t>BIRTHS</a:t>
            </a:r>
            <a:r>
              <a:rPr lang="en-US" sz="2400" dirty="0" smtClean="0"/>
              <a:t> </a:t>
            </a:r>
            <a:r>
              <a:rPr lang="en-US" sz="2400" dirty="0"/>
              <a:t>[= Women 15 -49 * Projected Fertility rates]</a:t>
            </a: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u="sng" dirty="0"/>
              <a:t>Projected Population for </a:t>
            </a:r>
            <a:r>
              <a:rPr lang="en-US" sz="2400" u="sng" dirty="0" smtClean="0"/>
              <a:t>2011</a:t>
            </a:r>
          </a:p>
          <a:p>
            <a:pPr marL="0" indent="0" algn="ctr">
              <a:buNone/>
            </a:pPr>
            <a:r>
              <a:rPr lang="en-US" sz="2400" u="sng" dirty="0" smtClean="0"/>
              <a:t>(Base population </a:t>
            </a:r>
            <a:r>
              <a:rPr lang="en-US" sz="2400" u="sng" dirty="0"/>
              <a:t>for </a:t>
            </a:r>
            <a:r>
              <a:rPr lang="en-US" sz="2400" u="sng" dirty="0" smtClean="0"/>
              <a:t>2012 projection)</a:t>
            </a:r>
            <a:endParaRPr lang="en-US" sz="2400" u="sng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2" name="Down Arrow 31"/>
          <p:cNvSpPr/>
          <p:nvPr/>
        </p:nvSpPr>
        <p:spPr>
          <a:xfrm>
            <a:off x="4524935" y="4861112"/>
            <a:ext cx="437030" cy="3563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0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Changes in the 2018 Population Projections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48" y="1544833"/>
            <a:ext cx="8458200" cy="4663454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Current: single age for ages 0 to 85+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b="1" dirty="0" smtClean="0"/>
              <a:t>New: single age for ages 0 to 95+ </a:t>
            </a:r>
          </a:p>
          <a:p>
            <a:pPr marL="0" indent="0">
              <a:lnSpc>
                <a:spcPct val="40000"/>
              </a:lnSpc>
              <a:buNone/>
            </a:pPr>
            <a:endParaRPr lang="en-US" sz="2400" b="1" dirty="0" smtClean="0"/>
          </a:p>
          <a:p>
            <a:r>
              <a:rPr lang="en-US" sz="2400" dirty="0" smtClean="0"/>
              <a:t>Current: 4 race/ethnic </a:t>
            </a:r>
            <a:r>
              <a:rPr lang="en-US" sz="2400" dirty="0"/>
              <a:t>groups – </a:t>
            </a:r>
            <a:r>
              <a:rPr lang="en-US" sz="2400" dirty="0" smtClean="0"/>
              <a:t>Non-Hispanic White, Non-Hispanic 	     	     Black, Hispanics and Non-Hispanic Other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b="1" dirty="0" smtClean="0"/>
              <a:t>New: 5 race/ethnic groups – separating Asians from Other (now includes    	Two or more Races, American Indian, Pacific Islander, and some 	other races)</a:t>
            </a:r>
          </a:p>
          <a:p>
            <a:pPr marL="0" indent="0">
              <a:lnSpc>
                <a:spcPct val="50000"/>
              </a:lnSpc>
              <a:buNone/>
            </a:pPr>
            <a:endParaRPr lang="en-US" sz="2400" dirty="0"/>
          </a:p>
          <a:p>
            <a:r>
              <a:rPr lang="en-US" sz="2400" dirty="0" smtClean="0"/>
              <a:t>Current: 3 migration scenarios based on 2000 -2010 migration trends – 	     0, 0.5, 1.0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New: an additional migration scenario based on 2010 – 2015    	 	migration trends </a:t>
            </a:r>
          </a:p>
          <a:p>
            <a:pPr marL="0" indent="0">
              <a:lnSpc>
                <a:spcPct val="50000"/>
              </a:lnSpc>
              <a:buNone/>
            </a:pPr>
            <a:endParaRPr lang="en-US" sz="2400" dirty="0" smtClean="0"/>
          </a:p>
          <a:p>
            <a:r>
              <a:rPr lang="en-US" sz="2400" dirty="0" smtClean="0"/>
              <a:t>Current: projecting the race/ethnicity based on the mother’s race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New: an additional step to “re-allocate” a child’s race/ethnicity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1825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prstClr val="white"/>
                </a:solidFill>
              </a:rPr>
              <a:t>Preliminary Projection Results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387059"/>
              </p:ext>
            </p:extLst>
          </p:nvPr>
        </p:nvGraphicFramePr>
        <p:xfrm>
          <a:off x="377825" y="1511300"/>
          <a:ext cx="8458200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760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Race/Ethnic Composition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98176844"/>
              </p:ext>
            </p:extLst>
          </p:nvPr>
        </p:nvGraphicFramePr>
        <p:xfrm>
          <a:off x="646113" y="1563688"/>
          <a:ext cx="3886200" cy="4676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89357290"/>
              </p:ext>
            </p:extLst>
          </p:nvPr>
        </p:nvGraphicFramePr>
        <p:xfrm>
          <a:off x="4646613" y="1563688"/>
          <a:ext cx="3886200" cy="4676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610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60082" y="1326833"/>
            <a:ext cx="3868340" cy="455075"/>
          </a:xfrm>
        </p:spPr>
        <p:txBody>
          <a:bodyPr/>
          <a:lstStyle/>
          <a:p>
            <a:pPr algn="ctr"/>
            <a:r>
              <a:rPr lang="en-US" dirty="0" smtClean="0"/>
              <a:t>2010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49264541"/>
              </p:ext>
            </p:extLst>
          </p:nvPr>
        </p:nvGraphicFramePr>
        <p:xfrm>
          <a:off x="660401" y="1934316"/>
          <a:ext cx="3776787" cy="4149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9541">
                  <a:extLst>
                    <a:ext uri="{9D8B030D-6E8A-4147-A177-3AD203B41FA5}">
                      <a16:colId xmlns:a16="http://schemas.microsoft.com/office/drawing/2014/main" val="1029341617"/>
                    </a:ext>
                  </a:extLst>
                </a:gridCol>
                <a:gridCol w="539541">
                  <a:extLst>
                    <a:ext uri="{9D8B030D-6E8A-4147-A177-3AD203B41FA5}">
                      <a16:colId xmlns:a16="http://schemas.microsoft.com/office/drawing/2014/main" val="3503390904"/>
                    </a:ext>
                  </a:extLst>
                </a:gridCol>
                <a:gridCol w="539541">
                  <a:extLst>
                    <a:ext uri="{9D8B030D-6E8A-4147-A177-3AD203B41FA5}">
                      <a16:colId xmlns:a16="http://schemas.microsoft.com/office/drawing/2014/main" val="1825402866"/>
                    </a:ext>
                  </a:extLst>
                </a:gridCol>
                <a:gridCol w="539541">
                  <a:extLst>
                    <a:ext uri="{9D8B030D-6E8A-4147-A177-3AD203B41FA5}">
                      <a16:colId xmlns:a16="http://schemas.microsoft.com/office/drawing/2014/main" val="491300584"/>
                    </a:ext>
                  </a:extLst>
                </a:gridCol>
                <a:gridCol w="539541">
                  <a:extLst>
                    <a:ext uri="{9D8B030D-6E8A-4147-A177-3AD203B41FA5}">
                      <a16:colId xmlns:a16="http://schemas.microsoft.com/office/drawing/2014/main" val="3867133500"/>
                    </a:ext>
                  </a:extLst>
                </a:gridCol>
                <a:gridCol w="539541">
                  <a:extLst>
                    <a:ext uri="{9D8B030D-6E8A-4147-A177-3AD203B41FA5}">
                      <a16:colId xmlns:a16="http://schemas.microsoft.com/office/drawing/2014/main" val="3612493393"/>
                    </a:ext>
                  </a:extLst>
                </a:gridCol>
                <a:gridCol w="539541">
                  <a:extLst>
                    <a:ext uri="{9D8B030D-6E8A-4147-A177-3AD203B41FA5}">
                      <a16:colId xmlns:a16="http://schemas.microsoft.com/office/drawing/2014/main" val="3056846370"/>
                    </a:ext>
                  </a:extLst>
                </a:gridCol>
              </a:tblGrid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NH White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NH Black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Hispanic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Asian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Other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Total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1334967628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00 - 04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6.9%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2134161554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05 - 09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10.0%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3086841129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10 - 14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1467532677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15 - 19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6.3%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2982490926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20 - 24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7.8%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3312735051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25 - 29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3136230168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30 - 34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9.0%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2638782209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35 - 39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1398890354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40 - 44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2604105038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45 - 49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7.8%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5.5%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4107292542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50 - 54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1247057101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55 - 59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1701686641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60 - 64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1618123449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65 - 69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2521208652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70 - 74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641079372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75 - 79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1148761618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80 - 84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2060620284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85 - 89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1378246683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90 - 94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3361848002"/>
                  </a:ext>
                </a:extLst>
              </a:tr>
              <a:tr h="19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95+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0.1%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0.1%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0.0%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0.0%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0.0%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0.1%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6" marR="8636" marT="8636" marB="0" anchor="b"/>
                </a:tc>
                <a:extLst>
                  <a:ext uri="{0D108BD9-81ED-4DB2-BD59-A6C34878D82A}">
                    <a16:rowId xmlns:a16="http://schemas.microsoft.com/office/drawing/2014/main" val="1401465027"/>
                  </a:ext>
                </a:extLst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59390" y="1326833"/>
            <a:ext cx="3887391" cy="455075"/>
          </a:xfrm>
        </p:spPr>
        <p:txBody>
          <a:bodyPr/>
          <a:lstStyle/>
          <a:p>
            <a:pPr algn="ctr"/>
            <a:r>
              <a:rPr lang="en-US" dirty="0" smtClean="0"/>
              <a:t>2050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90994957"/>
              </p:ext>
            </p:extLst>
          </p:nvPr>
        </p:nvGraphicFramePr>
        <p:xfrm>
          <a:off x="4777158" y="1934298"/>
          <a:ext cx="3769941" cy="4149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8563">
                  <a:extLst>
                    <a:ext uri="{9D8B030D-6E8A-4147-A177-3AD203B41FA5}">
                      <a16:colId xmlns:a16="http://schemas.microsoft.com/office/drawing/2014/main" val="305969313"/>
                    </a:ext>
                  </a:extLst>
                </a:gridCol>
                <a:gridCol w="538563">
                  <a:extLst>
                    <a:ext uri="{9D8B030D-6E8A-4147-A177-3AD203B41FA5}">
                      <a16:colId xmlns:a16="http://schemas.microsoft.com/office/drawing/2014/main" val="418107654"/>
                    </a:ext>
                  </a:extLst>
                </a:gridCol>
                <a:gridCol w="538563">
                  <a:extLst>
                    <a:ext uri="{9D8B030D-6E8A-4147-A177-3AD203B41FA5}">
                      <a16:colId xmlns:a16="http://schemas.microsoft.com/office/drawing/2014/main" val="3164187117"/>
                    </a:ext>
                  </a:extLst>
                </a:gridCol>
                <a:gridCol w="538563">
                  <a:extLst>
                    <a:ext uri="{9D8B030D-6E8A-4147-A177-3AD203B41FA5}">
                      <a16:colId xmlns:a16="http://schemas.microsoft.com/office/drawing/2014/main" val="1540174980"/>
                    </a:ext>
                  </a:extLst>
                </a:gridCol>
                <a:gridCol w="538563">
                  <a:extLst>
                    <a:ext uri="{9D8B030D-6E8A-4147-A177-3AD203B41FA5}">
                      <a16:colId xmlns:a16="http://schemas.microsoft.com/office/drawing/2014/main" val="1109540773"/>
                    </a:ext>
                  </a:extLst>
                </a:gridCol>
                <a:gridCol w="538563">
                  <a:extLst>
                    <a:ext uri="{9D8B030D-6E8A-4147-A177-3AD203B41FA5}">
                      <a16:colId xmlns:a16="http://schemas.microsoft.com/office/drawing/2014/main" val="3915444902"/>
                    </a:ext>
                  </a:extLst>
                </a:gridCol>
                <a:gridCol w="538563">
                  <a:extLst>
                    <a:ext uri="{9D8B030D-6E8A-4147-A177-3AD203B41FA5}">
                      <a16:colId xmlns:a16="http://schemas.microsoft.com/office/drawing/2014/main" val="4194349593"/>
                    </a:ext>
                  </a:extLst>
                </a:gridCol>
              </a:tblGrid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NH White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NH Black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Hispanic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Asian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Other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Total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3884070343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00 - 04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2353663444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05 - 09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4155969380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10 - 14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1078715787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15 - 19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2307357740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20 - 24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521165727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25 - 29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2503884926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30 - 34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3911743078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35 - 39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154248184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40 - 44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4056825348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45 - 49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1246360842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50 - 54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1831531130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55 - 59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823112501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60 - 64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584643355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65 - 69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1211861635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70 - 74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3737665500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75 - 79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2650364637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80 - 84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4056935425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85 - 89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2932524351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90 - 94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704194113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95+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0.6%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0.3%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0.2%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0.4%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0.1%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0.4%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8" marR="8678" marT="8678" marB="0" anchor="b"/>
                </a:tc>
                <a:extLst>
                  <a:ext uri="{0D108BD9-81ED-4DB2-BD59-A6C34878D82A}">
                    <a16:rowId xmlns:a16="http://schemas.microsoft.com/office/drawing/2014/main" val="1252195373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01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 Composition-continued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7190" y="1301262"/>
            <a:ext cx="8458200" cy="487340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Changes from 2010 to 2050</a:t>
            </a:r>
            <a:endParaRPr lang="en-US" sz="24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311930"/>
              </p:ext>
            </p:extLst>
          </p:nvPr>
        </p:nvGraphicFramePr>
        <p:xfrm>
          <a:off x="1582613" y="1942730"/>
          <a:ext cx="6265987" cy="41649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5141">
                  <a:extLst>
                    <a:ext uri="{9D8B030D-6E8A-4147-A177-3AD203B41FA5}">
                      <a16:colId xmlns:a16="http://schemas.microsoft.com/office/drawing/2014/main" val="145668366"/>
                    </a:ext>
                  </a:extLst>
                </a:gridCol>
                <a:gridCol w="895141">
                  <a:extLst>
                    <a:ext uri="{9D8B030D-6E8A-4147-A177-3AD203B41FA5}">
                      <a16:colId xmlns:a16="http://schemas.microsoft.com/office/drawing/2014/main" val="2611029920"/>
                    </a:ext>
                  </a:extLst>
                </a:gridCol>
                <a:gridCol w="895141">
                  <a:extLst>
                    <a:ext uri="{9D8B030D-6E8A-4147-A177-3AD203B41FA5}">
                      <a16:colId xmlns:a16="http://schemas.microsoft.com/office/drawing/2014/main" val="1949299536"/>
                    </a:ext>
                  </a:extLst>
                </a:gridCol>
                <a:gridCol w="895141">
                  <a:extLst>
                    <a:ext uri="{9D8B030D-6E8A-4147-A177-3AD203B41FA5}">
                      <a16:colId xmlns:a16="http://schemas.microsoft.com/office/drawing/2014/main" val="1403462448"/>
                    </a:ext>
                  </a:extLst>
                </a:gridCol>
                <a:gridCol w="895141">
                  <a:extLst>
                    <a:ext uri="{9D8B030D-6E8A-4147-A177-3AD203B41FA5}">
                      <a16:colId xmlns:a16="http://schemas.microsoft.com/office/drawing/2014/main" val="1660254199"/>
                    </a:ext>
                  </a:extLst>
                </a:gridCol>
                <a:gridCol w="895141">
                  <a:extLst>
                    <a:ext uri="{9D8B030D-6E8A-4147-A177-3AD203B41FA5}">
                      <a16:colId xmlns:a16="http://schemas.microsoft.com/office/drawing/2014/main" val="3927728322"/>
                    </a:ext>
                  </a:extLst>
                </a:gridCol>
                <a:gridCol w="895141">
                  <a:extLst>
                    <a:ext uri="{9D8B030D-6E8A-4147-A177-3AD203B41FA5}">
                      <a16:colId xmlns:a16="http://schemas.microsoft.com/office/drawing/2014/main" val="1716719570"/>
                    </a:ext>
                  </a:extLst>
                </a:gridCol>
              </a:tblGrid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Age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NH White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NH Black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Hispanic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Asian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Other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677909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00 - 04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-0.6%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-1.6%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-2.8%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-1.2%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-3.3%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-1.3%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431722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05 - 09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-0.7%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-1.7%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-2.7%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-1.5%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-2.1%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-1.3%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2161490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10 - 14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-0.8%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-1.9%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-2.2%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-0.9%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-1.6%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-1.2%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4732363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15 - 19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-1.0%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-2.4%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-1.8%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-0.6%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-0.9%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-1.2%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7909643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20 - 24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-0.7%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-1.3%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-1.1%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-0.6%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-0.7%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0877891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25 - 29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-0.6%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-0.6%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-1.2%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-1.1%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-0.6%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2713325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30 - 34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-0.1%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-1.1%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-0.8%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-0.2%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4240581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35 - 39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-0.1%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-0.3%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-1.1%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-1.4%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-0.3%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605613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40 - 44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-0.4%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0.0%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-0.6%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0.0%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4398386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45 - 49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-1.4%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-0.6%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-0.5%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4144838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50 - 54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-1.5%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-0.3%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-0.1%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-0.5%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3641114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55 - 59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-0.7%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9260428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60 - 64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-0.3%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-0.1%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2287824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65 - 69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7601320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70 - 74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9060061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75 - 79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8102237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80 - 84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1789666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85 - 89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8941026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90 - 94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8866466"/>
                  </a:ext>
                </a:extLst>
              </a:tr>
              <a:tr h="19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95+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6005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23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County Projections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Deaths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 smtClean="0"/>
              <a:t>Projecting age-sex-race specific </a:t>
            </a:r>
            <a:r>
              <a:rPr lang="en-US" b="1" i="1" dirty="0" smtClean="0"/>
              <a:t>mortality/survival rates</a:t>
            </a:r>
            <a:endParaRPr lang="en-US" i="1" dirty="0" smtClean="0"/>
          </a:p>
          <a:p>
            <a:r>
              <a:rPr lang="en-US" dirty="0" smtClean="0"/>
              <a:t>Net Migrants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 smtClean="0"/>
              <a:t>Calculating </a:t>
            </a:r>
            <a:r>
              <a:rPr lang="en-US" b="1" i="1" dirty="0" smtClean="0"/>
              <a:t>migration rates </a:t>
            </a:r>
            <a:r>
              <a:rPr lang="en-US" i="1" dirty="0" smtClean="0"/>
              <a:t>2010-2015 for each county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 smtClean="0"/>
              <a:t>For smaller population groups (NHB, NHA, Other), collapse age groups</a:t>
            </a:r>
          </a:p>
          <a:p>
            <a:r>
              <a:rPr lang="en-US" dirty="0"/>
              <a:t>Births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/>
              <a:t>Projecting age – race specific </a:t>
            </a:r>
            <a:r>
              <a:rPr lang="en-US" b="1" i="1" dirty="0"/>
              <a:t>fertility rates </a:t>
            </a:r>
            <a:r>
              <a:rPr lang="en-US" i="1" dirty="0"/>
              <a:t>for women at risk (female 15 to 49) by rural/urban status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/>
              <a:t>Projecting race of the </a:t>
            </a:r>
            <a:r>
              <a:rPr lang="en-US" i="1" dirty="0" smtClean="0"/>
              <a:t>newborns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US" sz="2800" dirty="0" smtClean="0"/>
              <a:t>“Special” Population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/>
              <a:t>Group quarter population, college and military population</a:t>
            </a:r>
          </a:p>
          <a:p>
            <a:pPr marL="457200" lvl="1" indent="0">
              <a:buNone/>
            </a:pP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2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a and Methods Used in Producing the 2017 Population Projections in Texas.potx" id="{CD9C10F2-0250-41FA-98E9-0BBA43F01020}" vid="{1EA27476-FD8D-498B-87C3-1E061BE160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Data and Methods Used in Producing the 2017 Population Projections in Texas</Template>
  <TotalTime>2180</TotalTime>
  <Words>1521</Words>
  <Application>Microsoft Office PowerPoint</Application>
  <PresentationFormat>On-screen Show (4:3)</PresentationFormat>
  <Paragraphs>610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1_Office Theme</vt:lpstr>
      <vt:lpstr>The 2018 TDC State and County Population Projections</vt:lpstr>
      <vt:lpstr>Texas Population Projections Program</vt:lpstr>
      <vt:lpstr>TDC Population Projection Illustration</vt:lpstr>
      <vt:lpstr>Changes in the 2018 Population Projections</vt:lpstr>
      <vt:lpstr>Preliminary Projection Results</vt:lpstr>
      <vt:lpstr>Race/Ethnic Composition</vt:lpstr>
      <vt:lpstr>Age Composition</vt:lpstr>
      <vt:lpstr>Age Composition-continued</vt:lpstr>
      <vt:lpstr>County Projections</vt:lpstr>
      <vt:lpstr>Projecting Fertility Rates</vt:lpstr>
      <vt:lpstr>Projecting Race/Ethnicity of the Newborns</vt:lpstr>
      <vt:lpstr>“Special” Populations – An Example </vt:lpstr>
      <vt:lpstr>Texas Population Projections Program</vt:lpstr>
      <vt:lpstr>Future Plans</vt:lpstr>
      <vt:lpstr>Thank you!</vt:lpstr>
    </vt:vector>
  </TitlesOfParts>
  <Company>UTSA/IDSER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and Methods Used in Producing the 2017 Population Projections in Texas</dc:title>
  <dc:creator>Helen You</dc:creator>
  <cp:lastModifiedBy>Helen You</cp:lastModifiedBy>
  <cp:revision>76</cp:revision>
  <dcterms:created xsi:type="dcterms:W3CDTF">2017-05-25T19:20:10Z</dcterms:created>
  <dcterms:modified xsi:type="dcterms:W3CDTF">2018-05-24T06:20:43Z</dcterms:modified>
</cp:coreProperties>
</file>