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9" r:id="rId2"/>
    <p:sldId id="260" r:id="rId3"/>
    <p:sldId id="265" r:id="rId4"/>
    <p:sldId id="275" r:id="rId5"/>
    <p:sldId id="267" r:id="rId6"/>
    <p:sldId id="270" r:id="rId7"/>
    <p:sldId id="269" r:id="rId8"/>
    <p:sldId id="276" r:id="rId9"/>
    <p:sldId id="277" r:id="rId10"/>
    <p:sldId id="278" r:id="rId11"/>
    <p:sldId id="279" r:id="rId12"/>
    <p:sldId id="280" r:id="rId13"/>
    <p:sldId id="271" r:id="rId14"/>
    <p:sldId id="272" r:id="rId15"/>
    <p:sldId id="273" r:id="rId16"/>
    <p:sldId id="27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4" autoAdjust="0"/>
    <p:restoredTop sz="79733" autoAdjust="0"/>
  </p:normalViewPr>
  <p:slideViewPr>
    <p:cSldViewPr snapToGrid="0">
      <p:cViewPr varScale="1">
        <p:scale>
          <a:sx n="69" d="100"/>
          <a:sy n="69" d="100"/>
        </p:scale>
        <p:origin x="1003" y="6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4" d="100"/>
          <a:sy n="84" d="100"/>
        </p:scale>
        <p:origin x="2334"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758434-8247-47C6-8330-58862F0AF594}" type="datetimeFigureOut">
              <a:rPr lang="en-US" smtClean="0"/>
              <a:t>5/22/2018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518BEE-6001-4BF5-84EE-E305E7048825}" type="slidenum">
              <a:rPr lang="en-US" smtClean="0"/>
              <a:t>‹#›</a:t>
            </a:fld>
            <a:endParaRPr lang="en-US"/>
          </a:p>
        </p:txBody>
      </p:sp>
    </p:spTree>
    <p:extLst>
      <p:ext uri="{BB962C8B-B14F-4D97-AF65-F5344CB8AC3E}">
        <p14:creationId xmlns:p14="http://schemas.microsoft.com/office/powerpoint/2010/main" val="58283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pPr marL="0" marR="0" lvl="0" indent="0" algn="r" defTabSz="931661" rtl="0" eaLnBrk="1" fontAlgn="auto" latinLnBrk="0" hangingPunct="1">
              <a:lnSpc>
                <a:spcPct val="100000"/>
              </a:lnSpc>
              <a:spcBef>
                <a:spcPts val="0"/>
              </a:spcBef>
              <a:spcAft>
                <a:spcPts val="0"/>
              </a:spcAft>
              <a:buClrTx/>
              <a:buSzTx/>
              <a:buFontTx/>
              <a:buNone/>
              <a:tabLst/>
              <a:defRPr/>
            </a:pPr>
            <a:fld id="{88D09C31-E5A0-4C53-9C5E-8618A7AB655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31661"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514961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3: CCN Facility of Hawley- These boundaries are similar to CCN but are generally service lines, or follow along roads and represent the point of connections. However the service lines may supply several  areas off the lines- that would not be included in the boundary. </a:t>
            </a:r>
          </a:p>
          <a:p>
            <a:r>
              <a:rPr lang="en-US" baseline="0" dirty="0"/>
              <a:t>4: this is more realistic of where the service actually is for Hawley</a:t>
            </a:r>
          </a:p>
          <a:p>
            <a:endParaRPr lang="en-US" dirty="0"/>
          </a:p>
        </p:txBody>
      </p:sp>
      <p:sp>
        <p:nvSpPr>
          <p:cNvPr id="4" name="Slide Number Placeholder 3"/>
          <p:cNvSpPr>
            <a:spLocks noGrp="1"/>
          </p:cNvSpPr>
          <p:nvPr>
            <p:ph type="sldNum" sz="quarter" idx="10"/>
          </p:nvPr>
        </p:nvSpPr>
        <p:spPr/>
        <p:txBody>
          <a:bodyPr/>
          <a:lstStyle/>
          <a:p>
            <a:fld id="{CA518BEE-6001-4BF5-84EE-E305E7048825}" type="slidenum">
              <a:rPr lang="en-US" smtClean="0"/>
              <a:t>11</a:t>
            </a:fld>
            <a:endParaRPr lang="en-US"/>
          </a:p>
        </p:txBody>
      </p:sp>
    </p:spTree>
    <p:extLst>
      <p:ext uri="{BB962C8B-B14F-4D97-AF65-F5344CB8AC3E}">
        <p14:creationId xmlns:p14="http://schemas.microsoft.com/office/powerpoint/2010/main" val="151965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5: Greenwood terrace mobile home: you can see that the boundary is currently in a industrial park and does not appear to have population. Just outside of the boundary you can see the actual mobile home park</a:t>
            </a:r>
          </a:p>
          <a:p>
            <a:r>
              <a:rPr lang="en-US" baseline="0" dirty="0"/>
              <a:t>6: updated boundary to include the mobile home park</a:t>
            </a:r>
          </a:p>
          <a:p>
            <a:endParaRPr lang="en-US" dirty="0"/>
          </a:p>
        </p:txBody>
      </p:sp>
      <p:sp>
        <p:nvSpPr>
          <p:cNvPr id="4" name="Slide Number Placeholder 3"/>
          <p:cNvSpPr>
            <a:spLocks noGrp="1"/>
          </p:cNvSpPr>
          <p:nvPr>
            <p:ph type="sldNum" sz="quarter" idx="10"/>
          </p:nvPr>
        </p:nvSpPr>
        <p:spPr/>
        <p:txBody>
          <a:bodyPr/>
          <a:lstStyle/>
          <a:p>
            <a:fld id="{CA518BEE-6001-4BF5-84EE-E305E7048825}" type="slidenum">
              <a:rPr lang="en-US" smtClean="0"/>
              <a:t>12</a:t>
            </a:fld>
            <a:endParaRPr lang="en-US"/>
          </a:p>
        </p:txBody>
      </p:sp>
    </p:spTree>
    <p:extLst>
      <p:ext uri="{BB962C8B-B14F-4D97-AF65-F5344CB8AC3E}">
        <p14:creationId xmlns:p14="http://schemas.microsoft.com/office/powerpoint/2010/main" val="1858223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much information is available at the PWS level. Such as Violation and other important system information from DWW- population projections, WUS reported information, just to name a few. </a:t>
            </a:r>
          </a:p>
        </p:txBody>
      </p:sp>
      <p:sp>
        <p:nvSpPr>
          <p:cNvPr id="4" name="Slide Number Placeholder 3"/>
          <p:cNvSpPr>
            <a:spLocks noGrp="1"/>
          </p:cNvSpPr>
          <p:nvPr>
            <p:ph type="sldNum" sz="quarter" idx="10"/>
          </p:nvPr>
        </p:nvSpPr>
        <p:spPr/>
        <p:txBody>
          <a:bodyPr/>
          <a:lstStyle/>
          <a:p>
            <a:fld id="{CA518BEE-6001-4BF5-84EE-E305E7048825}" type="slidenum">
              <a:rPr lang="en-US" smtClean="0"/>
              <a:t>14</a:t>
            </a:fld>
            <a:endParaRPr lang="en-US"/>
          </a:p>
        </p:txBody>
      </p:sp>
    </p:spTree>
    <p:extLst>
      <p:ext uri="{BB962C8B-B14F-4D97-AF65-F5344CB8AC3E}">
        <p14:creationId xmlns:p14="http://schemas.microsoft.com/office/powerpoint/2010/main" val="447625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8D09C31-E5A0-4C53-9C5E-8618A7AB6553}" type="slidenum">
              <a:rPr lang="en-US" smtClean="0"/>
              <a:pPr>
                <a:defRPr/>
              </a:pPr>
              <a:t>16</a:t>
            </a:fld>
            <a:endParaRPr lang="en-US" dirty="0"/>
          </a:p>
        </p:txBody>
      </p:sp>
    </p:spTree>
    <p:extLst>
      <p:ext uri="{BB962C8B-B14F-4D97-AF65-F5344CB8AC3E}">
        <p14:creationId xmlns:p14="http://schemas.microsoft.com/office/powerpoint/2010/main" val="2016523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 No Animation ]</a:t>
            </a:r>
          </a:p>
          <a:p>
            <a:endParaRPr lang="en-US" dirty="0"/>
          </a:p>
          <a:p>
            <a:endParaRPr lang="en-US" dirty="0"/>
          </a:p>
          <a:p>
            <a:r>
              <a:rPr lang="en-US" dirty="0"/>
              <a:t>Required disclaimer</a:t>
            </a:r>
          </a:p>
          <a:p>
            <a:endParaRPr lang="en-US" dirty="0"/>
          </a:p>
        </p:txBody>
      </p:sp>
      <p:sp>
        <p:nvSpPr>
          <p:cNvPr id="4" name="Slide Number Placeholder 3"/>
          <p:cNvSpPr>
            <a:spLocks noGrp="1"/>
          </p:cNvSpPr>
          <p:nvPr>
            <p:ph type="sldNum" sz="quarter" idx="10"/>
          </p:nvPr>
        </p:nvSpPr>
        <p:spPr/>
        <p:txBody>
          <a:bodyPr/>
          <a:lstStyle/>
          <a:p>
            <a:pPr marL="0" marR="0" lvl="0" indent="0" algn="r" defTabSz="931661" rtl="0" eaLnBrk="1" fontAlgn="auto" latinLnBrk="0" hangingPunct="1">
              <a:lnSpc>
                <a:spcPct val="100000"/>
              </a:lnSpc>
              <a:spcBef>
                <a:spcPts val="0"/>
              </a:spcBef>
              <a:spcAft>
                <a:spcPts val="0"/>
              </a:spcAft>
              <a:buClrTx/>
              <a:buSzTx/>
              <a:buFontTx/>
              <a:buNone/>
              <a:tabLst/>
              <a:defRPr/>
            </a:pPr>
            <a:fld id="{88D09C31-E5A0-4C53-9C5E-8618A7AB655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31661"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718586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518BEE-6001-4BF5-84EE-E305E7048825}" type="slidenum">
              <a:rPr lang="en-US" smtClean="0"/>
              <a:t>3</a:t>
            </a:fld>
            <a:endParaRPr lang="en-US"/>
          </a:p>
        </p:txBody>
      </p:sp>
    </p:spTree>
    <p:extLst>
      <p:ext uri="{BB962C8B-B14F-4D97-AF65-F5344CB8AC3E}">
        <p14:creationId xmlns:p14="http://schemas.microsoft.com/office/powerpoint/2010/main" val="1123983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 little about the original layer and how it was created- However I will explain a little more about that in the next slide</a:t>
            </a:r>
          </a:p>
          <a:p>
            <a:r>
              <a:rPr lang="en-US" dirty="0"/>
              <a:t>-discuss USGS grant</a:t>
            </a:r>
          </a:p>
          <a:p>
            <a:r>
              <a:rPr lang="en-US" dirty="0"/>
              <a:t>-project components</a:t>
            </a:r>
          </a:p>
          <a:p>
            <a:pPr marL="171450" indent="-171450">
              <a:buFontTx/>
              <a:buChar char="-"/>
            </a:pPr>
            <a:r>
              <a:rPr lang="en-US" dirty="0"/>
              <a:t>Over 4,000  public water systems in </a:t>
            </a:r>
            <a:r>
              <a:rPr lang="en-US" dirty="0" err="1"/>
              <a:t>texas</a:t>
            </a:r>
            <a:endParaRPr lang="en-US"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CA518BEE-6001-4BF5-84EE-E305E7048825}" type="slidenum">
              <a:rPr lang="en-US" smtClean="0"/>
              <a:t>4</a:t>
            </a:fld>
            <a:endParaRPr lang="en-US"/>
          </a:p>
        </p:txBody>
      </p:sp>
    </p:spTree>
    <p:extLst>
      <p:ext uri="{BB962C8B-B14F-4D97-AF65-F5344CB8AC3E}">
        <p14:creationId xmlns:p14="http://schemas.microsoft.com/office/powerpoint/2010/main" val="3084271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trying to gather actual service boundaries, which as it turns out is harder than one might think.</a:t>
            </a:r>
          </a:p>
          <a:p>
            <a:r>
              <a:rPr lang="en-US" dirty="0"/>
              <a:t>-several agencies regulate different kind of water boundaries, and they all have different definitions for their boundaries</a:t>
            </a:r>
          </a:p>
          <a:p>
            <a:r>
              <a:rPr lang="en-US" dirty="0"/>
              <a:t>*click in animation-</a:t>
            </a:r>
          </a:p>
          <a:p>
            <a:r>
              <a:rPr lang="en-US" dirty="0"/>
              <a:t>Harris county MUD 53 is a good example of a boundary. It clearly serves these subdivisions, as well as the added detail of commercial locations they serve</a:t>
            </a:r>
          </a:p>
          <a:p>
            <a:pPr marL="171450" indent="-171450">
              <a:buFont typeface="Arial" panose="020B0604020202020204" pitchFamily="34" charset="0"/>
              <a:buChar char="•"/>
            </a:pPr>
            <a:r>
              <a:rPr lang="en-US" dirty="0"/>
              <a:t>Click in animation</a:t>
            </a:r>
          </a:p>
          <a:p>
            <a:pPr marL="171450" indent="-171450">
              <a:buFont typeface="Arial" panose="020B0604020202020204" pitchFamily="34" charset="0"/>
              <a:buChar char="•"/>
            </a:pPr>
            <a:r>
              <a:rPr lang="en-US" dirty="0" err="1"/>
              <a:t>Conse</a:t>
            </a:r>
            <a:r>
              <a:rPr lang="en-US" dirty="0"/>
              <a:t> WSC an example of a boundary that was created off a well. The WSC has a well location in the middle of town and a buffer was applied- however if you look at the zoomed in detail its mostly all </a:t>
            </a:r>
            <a:r>
              <a:rPr lang="en-US" dirty="0" err="1"/>
              <a:t>agg</a:t>
            </a:r>
            <a:r>
              <a:rPr lang="en-US" dirty="0"/>
              <a:t> land and they probably only serve the residents in town. </a:t>
            </a:r>
          </a:p>
        </p:txBody>
      </p:sp>
      <p:sp>
        <p:nvSpPr>
          <p:cNvPr id="4" name="Slide Number Placeholder 3"/>
          <p:cNvSpPr>
            <a:spLocks noGrp="1"/>
          </p:cNvSpPr>
          <p:nvPr>
            <p:ph type="sldNum" sz="quarter" idx="10"/>
          </p:nvPr>
        </p:nvSpPr>
        <p:spPr/>
        <p:txBody>
          <a:bodyPr/>
          <a:lstStyle/>
          <a:p>
            <a:fld id="{CA518BEE-6001-4BF5-84EE-E305E7048825}" type="slidenum">
              <a:rPr lang="en-US" smtClean="0"/>
              <a:t>5</a:t>
            </a:fld>
            <a:endParaRPr lang="en-US"/>
          </a:p>
        </p:txBody>
      </p:sp>
    </p:spTree>
    <p:extLst>
      <p:ext uri="{BB962C8B-B14F-4D97-AF65-F5344CB8AC3E}">
        <p14:creationId xmlns:p14="http://schemas.microsoft.com/office/powerpoint/2010/main" val="1808567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2017 example, the cities of Socorro, San </a:t>
            </a:r>
            <a:r>
              <a:rPr lang="en-US" dirty="0" err="1"/>
              <a:t>Elizario</a:t>
            </a:r>
            <a:r>
              <a:rPr lang="en-US" dirty="0"/>
              <a:t>, and Clint were all WUGs in the 2017 state plant. </a:t>
            </a:r>
          </a:p>
          <a:p>
            <a:endParaRPr lang="en-US" dirty="0"/>
          </a:p>
          <a:p>
            <a:r>
              <a:rPr lang="en-US" dirty="0"/>
              <a:t>However In 2022 example they are all served by the Lower Valley Water District</a:t>
            </a:r>
          </a:p>
        </p:txBody>
      </p:sp>
      <p:sp>
        <p:nvSpPr>
          <p:cNvPr id="4" name="Slide Number Placeholder 3"/>
          <p:cNvSpPr>
            <a:spLocks noGrp="1"/>
          </p:cNvSpPr>
          <p:nvPr>
            <p:ph type="sldNum" sz="quarter" idx="10"/>
          </p:nvPr>
        </p:nvSpPr>
        <p:spPr/>
        <p:txBody>
          <a:bodyPr/>
          <a:lstStyle/>
          <a:p>
            <a:fld id="{CA518BEE-6001-4BF5-84EE-E305E7048825}" type="slidenum">
              <a:rPr lang="en-US" smtClean="0"/>
              <a:t>6</a:t>
            </a:fld>
            <a:endParaRPr lang="en-US"/>
          </a:p>
        </p:txBody>
      </p:sp>
    </p:spTree>
    <p:extLst>
      <p:ext uri="{BB962C8B-B14F-4D97-AF65-F5344CB8AC3E}">
        <p14:creationId xmlns:p14="http://schemas.microsoft.com/office/powerpoint/2010/main" val="339143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examples of overlaps in area due to different boundary sources</a:t>
            </a:r>
          </a:p>
        </p:txBody>
      </p:sp>
      <p:sp>
        <p:nvSpPr>
          <p:cNvPr id="4" name="Slide Number Placeholder 3"/>
          <p:cNvSpPr>
            <a:spLocks noGrp="1"/>
          </p:cNvSpPr>
          <p:nvPr>
            <p:ph type="sldNum" sz="quarter" idx="10"/>
          </p:nvPr>
        </p:nvSpPr>
        <p:spPr/>
        <p:txBody>
          <a:bodyPr/>
          <a:lstStyle/>
          <a:p>
            <a:fld id="{CA518BEE-6001-4BF5-84EE-E305E7048825}" type="slidenum">
              <a:rPr lang="en-US" smtClean="0"/>
              <a:t>8</a:t>
            </a:fld>
            <a:endParaRPr lang="en-US"/>
          </a:p>
        </p:txBody>
      </p:sp>
    </p:spTree>
    <p:extLst>
      <p:ext uri="{BB962C8B-B14F-4D97-AF65-F5344CB8AC3E}">
        <p14:creationId xmlns:p14="http://schemas.microsoft.com/office/powerpoint/2010/main" val="240565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2009 we began collecting PWS boundaries and combining them into a statewide layer. There is not one entity in the state that is responsible for all water service areas, so a conglomerate of different sources was combine to make a state wide layer. </a:t>
            </a:r>
          </a:p>
          <a:p>
            <a:r>
              <a:rPr lang="en-US" dirty="0"/>
              <a:t>-as you can see each type of boundary has a slightly different definition for example:</a:t>
            </a:r>
          </a:p>
          <a:p>
            <a:r>
              <a:rPr lang="en-US" dirty="0"/>
              <a:t>A CCN boundary gives the water system exclusive right to serve customers within that boundary- however that does not mean they serve everyone in the boundary, just that they have the exclusive right. </a:t>
            </a:r>
          </a:p>
          <a:p>
            <a:r>
              <a:rPr lang="en-US" dirty="0"/>
              <a:t>-A city has the right to serve customers within the city’s boundary, however a lot of cities serve communities or subdivisions within their Extra territorial jurisdiction- aka areas likely to be annexed by the city in the future. </a:t>
            </a:r>
          </a:p>
          <a:p>
            <a:endParaRPr lang="en-US" dirty="0"/>
          </a:p>
        </p:txBody>
      </p:sp>
      <p:sp>
        <p:nvSpPr>
          <p:cNvPr id="4" name="Slide Number Placeholder 3"/>
          <p:cNvSpPr>
            <a:spLocks noGrp="1"/>
          </p:cNvSpPr>
          <p:nvPr>
            <p:ph type="sldNum" sz="quarter" idx="10"/>
          </p:nvPr>
        </p:nvSpPr>
        <p:spPr/>
        <p:txBody>
          <a:bodyPr/>
          <a:lstStyle/>
          <a:p>
            <a:fld id="{CA518BEE-6001-4BF5-84EE-E305E7048825}" type="slidenum">
              <a:rPr lang="en-US" smtClean="0"/>
              <a:t>9</a:t>
            </a:fld>
            <a:endParaRPr lang="en-US"/>
          </a:p>
        </p:txBody>
      </p:sp>
    </p:spTree>
    <p:extLst>
      <p:ext uri="{BB962C8B-B14F-4D97-AF65-F5344CB8AC3E}">
        <p14:creationId xmlns:p14="http://schemas.microsoft.com/office/powerpoint/2010/main" val="1682501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The city boundary of Alpine</a:t>
            </a:r>
          </a:p>
          <a:p>
            <a:r>
              <a:rPr lang="en-US" dirty="0"/>
              <a:t>2: the CCN of Alpine- so while the city boundary is much larger, the utility only has the exclusive</a:t>
            </a:r>
            <a:r>
              <a:rPr lang="en-US" baseline="0" dirty="0"/>
              <a:t> right to serve in the dark outline area</a:t>
            </a:r>
          </a:p>
          <a:p>
            <a:endParaRPr lang="en-US" dirty="0"/>
          </a:p>
        </p:txBody>
      </p:sp>
      <p:sp>
        <p:nvSpPr>
          <p:cNvPr id="4" name="Slide Number Placeholder 3"/>
          <p:cNvSpPr>
            <a:spLocks noGrp="1"/>
          </p:cNvSpPr>
          <p:nvPr>
            <p:ph type="sldNum" sz="quarter" idx="10"/>
          </p:nvPr>
        </p:nvSpPr>
        <p:spPr/>
        <p:txBody>
          <a:bodyPr/>
          <a:lstStyle/>
          <a:p>
            <a:fld id="{CA518BEE-6001-4BF5-84EE-E305E7048825}" type="slidenum">
              <a:rPr lang="en-US" smtClean="0"/>
              <a:t>10</a:t>
            </a:fld>
            <a:endParaRPr lang="en-US"/>
          </a:p>
        </p:txBody>
      </p:sp>
    </p:spTree>
    <p:extLst>
      <p:ext uri="{BB962C8B-B14F-4D97-AF65-F5344CB8AC3E}">
        <p14:creationId xmlns:p14="http://schemas.microsoft.com/office/powerpoint/2010/main" val="2880158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140290"/>
            <a:ext cx="10363200" cy="1470025"/>
          </a:xfrm>
        </p:spPr>
        <p:txBody>
          <a:bodyPr/>
          <a:lstStyle>
            <a:lvl1pPr>
              <a:defRPr baseline="0"/>
            </a:lvl1pPr>
          </a:lstStyle>
          <a:p>
            <a:r>
              <a:rPr lang="en-US" dirty="0"/>
              <a:t>1. Section Heading Slide</a:t>
            </a:r>
            <a:br>
              <a:rPr lang="en-US" dirty="0"/>
            </a:br>
            <a:r>
              <a:rPr lang="en-US" dirty="0"/>
              <a:t>One or Two Lines, Leading Caps</a:t>
            </a:r>
          </a:p>
        </p:txBody>
      </p:sp>
      <p:sp>
        <p:nvSpPr>
          <p:cNvPr id="6" name="Slide Number Placeholder 5"/>
          <p:cNvSpPr>
            <a:spLocks noGrp="1"/>
          </p:cNvSpPr>
          <p:nvPr>
            <p:ph type="sldNum" sz="quarter" idx="12"/>
          </p:nvPr>
        </p:nvSpPr>
        <p:spPr/>
        <p:txBody>
          <a:bodyPr/>
          <a:lstStyle/>
          <a:p>
            <a:fld id="{E25C318A-713C-E34F-BE3B-BC9114480D0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28674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E25C318A-713C-E34F-BE3B-BC9114480D0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94644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5C318A-713C-E34F-BE3B-BC9114480D0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70758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6847" y="4800600"/>
            <a:ext cx="10949497"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626847" y="612775"/>
            <a:ext cx="1094949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6847" y="5367338"/>
            <a:ext cx="1094949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Slide Number Placeholder 6"/>
          <p:cNvSpPr>
            <a:spLocks noGrp="1"/>
          </p:cNvSpPr>
          <p:nvPr>
            <p:ph type="sldNum" sz="quarter" idx="12"/>
          </p:nvPr>
        </p:nvSpPr>
        <p:spPr/>
        <p:txBody>
          <a:bodyPr/>
          <a:lstStyle/>
          <a:p>
            <a:pPr defTabSz="457200"/>
            <a:fld id="{E25C318A-713C-E34F-BE3B-BC9114480D09}" type="slidenum">
              <a:rPr lang="en-US" smtClean="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36448277"/>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16000" y="1600201"/>
            <a:ext cx="10363200" cy="1470025"/>
          </a:xfrm>
        </p:spPr>
        <p:txBody>
          <a:bodyPr>
            <a:normAutofit/>
          </a:bodyPr>
          <a:lstStyle>
            <a:lvl1pPr>
              <a:defRPr sz="4400" baseline="0">
                <a:solidFill>
                  <a:srgbClr val="76A964"/>
                </a:solidFill>
              </a:defRPr>
            </a:lvl1pPr>
          </a:lstStyle>
          <a:p>
            <a:r>
              <a:rPr lang="en-US" dirty="0"/>
              <a:t>Title Page</a:t>
            </a:r>
          </a:p>
        </p:txBody>
      </p:sp>
      <p:sp>
        <p:nvSpPr>
          <p:cNvPr id="6" name="Slide Number Placeholder 5"/>
          <p:cNvSpPr>
            <a:spLocks noGrp="1"/>
          </p:cNvSpPr>
          <p:nvPr>
            <p:ph type="sldNum" sz="quarter" idx="12"/>
          </p:nvPr>
        </p:nvSpPr>
        <p:spPr/>
        <p:txBody>
          <a:bodyPr/>
          <a:lstStyle/>
          <a:p>
            <a:fld id="{E25C318A-713C-E34F-BE3B-BC9114480D0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257934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twdb-ppt-white-template-footer-blu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071616"/>
            <a:ext cx="12192000" cy="786384"/>
          </a:xfrm>
          <a:prstGeom prst="rect">
            <a:avLst/>
          </a:prstGeom>
        </p:spPr>
      </p:pic>
      <p:sp>
        <p:nvSpPr>
          <p:cNvPr id="2" name="Title Placeholder 1"/>
          <p:cNvSpPr>
            <a:spLocks noGrp="1"/>
          </p:cNvSpPr>
          <p:nvPr>
            <p:ph type="title"/>
          </p:nvPr>
        </p:nvSpPr>
        <p:spPr>
          <a:xfrm>
            <a:off x="609600" y="201373"/>
            <a:ext cx="10972800" cy="9098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330999"/>
            <a:ext cx="10972800" cy="465238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9586144" y="6419223"/>
            <a:ext cx="2482971" cy="317918"/>
          </a:xfrm>
          <a:prstGeom prst="rect">
            <a:avLst/>
          </a:prstGeom>
        </p:spPr>
        <p:txBody>
          <a:bodyPr vert="horz" lIns="91440" tIns="45720" rIns="91440" bIns="45720" rtlCol="0" anchor="ctr"/>
          <a:lstStyle>
            <a:lvl1pPr algn="r">
              <a:defRPr sz="1200">
                <a:solidFill>
                  <a:schemeClr val="bg1"/>
                </a:solidFill>
              </a:defRPr>
            </a:lvl1pPr>
          </a:lstStyle>
          <a:p>
            <a:pPr defTabSz="457200"/>
            <a:fld id="{E25C318A-713C-E34F-BE3B-BC9114480D09}" type="slidenum">
              <a:rPr lang="en-US" smtClean="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15107199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lgn="ctr" defTabSz="457200" rtl="0" eaLnBrk="1" latinLnBrk="0" hangingPunct="1">
        <a:spcBef>
          <a:spcPct val="0"/>
        </a:spcBef>
        <a:buNone/>
        <a:defRPr sz="4400" kern="1200">
          <a:solidFill>
            <a:srgbClr val="295E92"/>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2.twdb.texas.gov/appsStage/WaterServiceBoundaries/"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yun.cho@twdb.texas.gov"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defTabSz="457200"/>
            <a:fld id="{E25C318A-713C-E34F-BE3B-BC9114480D09}" type="slidenum">
              <a:rPr lang="en-US">
                <a:solidFill>
                  <a:prstClr val="white"/>
                </a:solidFill>
                <a:latin typeface="Calibri"/>
              </a:rPr>
              <a:pPr defTabSz="457200"/>
              <a:t>1</a:t>
            </a:fld>
            <a:endParaRPr lang="en-US" dirty="0">
              <a:solidFill>
                <a:prstClr val="white"/>
              </a:solidFill>
              <a:latin typeface="Calibri"/>
            </a:endParaRPr>
          </a:p>
        </p:txBody>
      </p:sp>
      <p:sp>
        <p:nvSpPr>
          <p:cNvPr id="2" name="Title 1"/>
          <p:cNvSpPr>
            <a:spLocks noGrp="1"/>
          </p:cNvSpPr>
          <p:nvPr>
            <p:ph type="ctrTitle" idx="4294967295"/>
          </p:nvPr>
        </p:nvSpPr>
        <p:spPr>
          <a:xfrm>
            <a:off x="2057400" y="1371600"/>
            <a:ext cx="8001000" cy="1314450"/>
          </a:xfrm>
        </p:spPr>
        <p:txBody>
          <a:bodyPr>
            <a:normAutofit fontScale="90000"/>
          </a:bodyPr>
          <a:lstStyle/>
          <a:p>
            <a:pPr>
              <a:spcBef>
                <a:spcPts val="0"/>
              </a:spcBef>
              <a:defRPr/>
            </a:pPr>
            <a:r>
              <a:rPr lang="en-US" sz="3600" dirty="0">
                <a:solidFill>
                  <a:srgbClr val="3473A3"/>
                </a:solidFill>
                <a:ea typeface="Segoe UI" panose="020B0502040204020203" pitchFamily="34" charset="0"/>
                <a:cs typeface="Segoe UI" panose="020B0502040204020203" pitchFamily="34" charset="0"/>
              </a:rPr>
              <a:t>The Texas Water Development Board’s </a:t>
            </a:r>
            <a:br>
              <a:rPr lang="en-US" sz="3600" dirty="0">
                <a:solidFill>
                  <a:srgbClr val="3473A3"/>
                </a:solidFill>
                <a:ea typeface="Segoe UI" panose="020B0502040204020203" pitchFamily="34" charset="0"/>
                <a:cs typeface="Segoe UI" panose="020B0502040204020203" pitchFamily="34" charset="0"/>
              </a:rPr>
            </a:br>
            <a:r>
              <a:rPr lang="en-US" sz="3600" dirty="0">
                <a:solidFill>
                  <a:srgbClr val="3473A3"/>
                </a:solidFill>
                <a:ea typeface="Segoe UI" panose="020B0502040204020203" pitchFamily="34" charset="0"/>
                <a:cs typeface="Segoe UI" panose="020B0502040204020203" pitchFamily="34" charset="0"/>
              </a:rPr>
              <a:t>New Application to Display Water Service Boundaries</a:t>
            </a:r>
            <a:br>
              <a:rPr lang="en-US" b="1" i="1" dirty="0">
                <a:solidFill>
                  <a:srgbClr val="3473A3"/>
                </a:solidFill>
                <a:ea typeface="Segoe UI" panose="020B0502040204020203" pitchFamily="34" charset="0"/>
                <a:cs typeface="Segoe UI" panose="020B0502040204020203" pitchFamily="34" charset="0"/>
              </a:rPr>
            </a:br>
            <a:endParaRPr lang="en-US" sz="3300" b="1" dirty="0">
              <a:ea typeface="Segoe UI" panose="020B0502040204020203" pitchFamily="34" charset="0"/>
              <a:cs typeface="Segoe UI" panose="020B0502040204020203" pitchFamily="34" charset="0"/>
            </a:endParaRPr>
          </a:p>
        </p:txBody>
      </p:sp>
      <p:cxnSp>
        <p:nvCxnSpPr>
          <p:cNvPr id="4" name="Straight Connector 3"/>
          <p:cNvCxnSpPr/>
          <p:nvPr/>
        </p:nvCxnSpPr>
        <p:spPr>
          <a:xfrm>
            <a:off x="2362200" y="2514600"/>
            <a:ext cx="7467600" cy="0"/>
          </a:xfrm>
          <a:prstGeom prst="line">
            <a:avLst/>
          </a:prstGeom>
          <a:ln/>
          <a:effectLst/>
        </p:spPr>
        <p:style>
          <a:lnRef idx="3">
            <a:schemeClr val="accent5"/>
          </a:lnRef>
          <a:fillRef idx="0">
            <a:schemeClr val="accent5"/>
          </a:fillRef>
          <a:effectRef idx="2">
            <a:schemeClr val="accent5"/>
          </a:effectRef>
          <a:fontRef idx="minor">
            <a:schemeClr val="tx1"/>
          </a:fontRef>
        </p:style>
      </p:cxnSp>
      <p:sp>
        <p:nvSpPr>
          <p:cNvPr id="6" name="TextBox 5"/>
          <p:cNvSpPr txBox="1"/>
          <p:nvPr/>
        </p:nvSpPr>
        <p:spPr>
          <a:xfrm>
            <a:off x="2272553" y="3129677"/>
            <a:ext cx="7924800" cy="2308324"/>
          </a:xfrm>
          <a:prstGeom prst="rect">
            <a:avLst/>
          </a:prstGeom>
          <a:noFill/>
        </p:spPr>
        <p:txBody>
          <a:bodyPr wrap="square" rtlCol="0">
            <a:spAutoFit/>
          </a:bodyPr>
          <a:lstStyle/>
          <a:p>
            <a:pPr marL="457200" indent="-457200" algn="ctr" defTabSz="457200"/>
            <a:r>
              <a:rPr lang="en-US" dirty="0">
                <a:solidFill>
                  <a:prstClr val="black"/>
                </a:solidFill>
                <a:latin typeface="Segoe UI" panose="020B0502040204020203" pitchFamily="34" charset="0"/>
                <a:ea typeface="Segoe UI" panose="020B0502040204020203" pitchFamily="34" charset="0"/>
                <a:cs typeface="Segoe UI" panose="020B0502040204020203" pitchFamily="34" charset="0"/>
              </a:rPr>
              <a:t>Presented to </a:t>
            </a:r>
          </a:p>
          <a:p>
            <a:pPr marL="457200" indent="-457200" algn="ctr" defTabSz="457200"/>
            <a:r>
              <a:rPr lang="en-US" dirty="0">
                <a:solidFill>
                  <a:prstClr val="black"/>
                </a:solidFill>
                <a:latin typeface="Segoe UI" panose="020B0502040204020203" pitchFamily="34" charset="0"/>
                <a:ea typeface="Segoe UI" panose="020B0502040204020203" pitchFamily="34" charset="0"/>
                <a:cs typeface="Segoe UI" panose="020B0502040204020203" pitchFamily="34" charset="0"/>
              </a:rPr>
              <a:t>2018 Texas Demographic conference</a:t>
            </a:r>
          </a:p>
          <a:p>
            <a:pPr marL="457200" indent="-457200" algn="ctr" defTabSz="457200"/>
            <a:r>
              <a:rPr lang="en-US" dirty="0">
                <a:solidFill>
                  <a:prstClr val="black"/>
                </a:solidFill>
                <a:latin typeface="Segoe UI" panose="020B0502040204020203" pitchFamily="34" charset="0"/>
                <a:ea typeface="Segoe UI" panose="020B0502040204020203" pitchFamily="34" charset="0"/>
                <a:cs typeface="Segoe UI" panose="020B0502040204020203" pitchFamily="34" charset="0"/>
              </a:rPr>
              <a:t>May 24, 2018</a:t>
            </a:r>
          </a:p>
          <a:p>
            <a:pPr algn="ctr" defTabSz="457200">
              <a:defRPr/>
            </a:pPr>
            <a:endParaRPr lang="en-US" b="1" dirty="0">
              <a:solidFill>
                <a:srgbClr val="1F497D"/>
              </a:solidFill>
              <a:latin typeface="Calibri"/>
              <a:ea typeface="Segoe UI" panose="020B0502040204020203" pitchFamily="34" charset="0"/>
              <a:cs typeface="Segoe UI" panose="020B0502040204020203" pitchFamily="34" charset="0"/>
            </a:endParaRPr>
          </a:p>
          <a:p>
            <a:pPr algn="ctr" defTabSz="457200">
              <a:defRPr/>
            </a:pPr>
            <a:endParaRPr lang="en-US" b="1" dirty="0">
              <a:solidFill>
                <a:srgbClr val="1F497D"/>
              </a:solidFill>
              <a:latin typeface="Calibri"/>
              <a:ea typeface="Segoe UI" panose="020B0502040204020203" pitchFamily="34" charset="0"/>
              <a:cs typeface="Segoe UI" panose="020B0502040204020203" pitchFamily="34" charset="0"/>
            </a:endParaRPr>
          </a:p>
          <a:p>
            <a:pPr algn="ctr" defTabSz="457200">
              <a:defRPr/>
            </a:pPr>
            <a:endParaRPr lang="en-US" b="1" dirty="0">
              <a:solidFill>
                <a:srgbClr val="1F497D"/>
              </a:solidFill>
              <a:latin typeface="Calibri"/>
              <a:ea typeface="Segoe UI" panose="020B0502040204020203" pitchFamily="34" charset="0"/>
              <a:cs typeface="Segoe UI" panose="020B0502040204020203" pitchFamily="34" charset="0"/>
            </a:endParaRPr>
          </a:p>
          <a:p>
            <a:pPr algn="ctr" defTabSz="457200">
              <a:defRPr/>
            </a:pPr>
            <a:r>
              <a:rPr lang="en-US" b="1" dirty="0">
                <a:solidFill>
                  <a:srgbClr val="1F497D"/>
                </a:solidFill>
                <a:latin typeface="Calibri"/>
                <a:ea typeface="Segoe UI" panose="020B0502040204020203" pitchFamily="34" charset="0"/>
                <a:cs typeface="Segoe UI" panose="020B0502040204020203" pitchFamily="34" charset="0"/>
              </a:rPr>
              <a:t>Taylor Christian</a:t>
            </a:r>
          </a:p>
          <a:p>
            <a:pPr algn="ctr" defTabSz="457200">
              <a:defRPr/>
            </a:pPr>
            <a:r>
              <a:rPr lang="en-US" dirty="0">
                <a:solidFill>
                  <a:prstClr val="white">
                    <a:lumMod val="50000"/>
                  </a:prstClr>
                </a:solidFill>
                <a:latin typeface="Calibri"/>
                <a:ea typeface="Segoe UI" panose="020B0502040204020203" pitchFamily="34" charset="0"/>
                <a:cs typeface="Segoe UI" panose="020B0502040204020203" pitchFamily="34" charset="0"/>
              </a:rPr>
              <a:t>Texas Water Development Board</a:t>
            </a:r>
            <a:endParaRPr lang="en-US" dirty="0">
              <a:solidFill>
                <a:prstClr val="black"/>
              </a:solidFill>
              <a:latin typeface="Calibri"/>
            </a:endParaRPr>
          </a:p>
        </p:txBody>
      </p:sp>
    </p:spTree>
    <p:extLst>
      <p:ext uri="{BB962C8B-B14F-4D97-AF65-F5344CB8AC3E}">
        <p14:creationId xmlns:p14="http://schemas.microsoft.com/office/powerpoint/2010/main" val="3837702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9FF964-BEFA-4C29-A7A9-F36C06B1557B}"/>
              </a:ext>
            </a:extLst>
          </p:cNvPr>
          <p:cNvSpPr>
            <a:spLocks noGrp="1"/>
          </p:cNvSpPr>
          <p:nvPr>
            <p:ph type="sldNum" sz="quarter" idx="12"/>
          </p:nvPr>
        </p:nvSpPr>
        <p:spPr/>
        <p:txBody>
          <a:bodyPr/>
          <a:lstStyle/>
          <a:p>
            <a:fld id="{E25C318A-713C-E34F-BE3B-BC9114480D09}" type="slidenum">
              <a:rPr lang="en-US" smtClean="0">
                <a:solidFill>
                  <a:prstClr val="white"/>
                </a:solidFill>
              </a:rPr>
              <a:pPr/>
              <a:t>10</a:t>
            </a:fld>
            <a:endParaRPr lang="en-US" dirty="0">
              <a:solidFill>
                <a:prstClr val="white"/>
              </a:solidFill>
            </a:endParaRPr>
          </a:p>
        </p:txBody>
      </p:sp>
      <p:pic>
        <p:nvPicPr>
          <p:cNvPr id="4" name="Picture 3">
            <a:extLst>
              <a:ext uri="{FF2B5EF4-FFF2-40B4-BE49-F238E27FC236}">
                <a16:creationId xmlns:a16="http://schemas.microsoft.com/office/drawing/2014/main" id="{BEE2A1D0-5D49-45D3-9CC9-EB61B4888B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8217" y="170342"/>
            <a:ext cx="8254194" cy="5793730"/>
          </a:xfrm>
          <a:prstGeom prst="rect">
            <a:avLst/>
          </a:prstGeom>
        </p:spPr>
      </p:pic>
      <p:pic>
        <p:nvPicPr>
          <p:cNvPr id="6" name="Picture 5">
            <a:extLst>
              <a:ext uri="{FF2B5EF4-FFF2-40B4-BE49-F238E27FC236}">
                <a16:creationId xmlns:a16="http://schemas.microsoft.com/office/drawing/2014/main" id="{6F89EEE1-5F77-4ADF-8EB5-BBB577F6B7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8217" y="170342"/>
            <a:ext cx="8258937" cy="5902912"/>
          </a:xfrm>
          <a:prstGeom prst="rect">
            <a:avLst/>
          </a:prstGeom>
        </p:spPr>
      </p:pic>
    </p:spTree>
    <p:extLst>
      <p:ext uri="{BB962C8B-B14F-4D97-AF65-F5344CB8AC3E}">
        <p14:creationId xmlns:p14="http://schemas.microsoft.com/office/powerpoint/2010/main" val="222875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C7D151-FDC9-4398-9D4C-81A7E45ABB30}"/>
              </a:ext>
            </a:extLst>
          </p:cNvPr>
          <p:cNvSpPr>
            <a:spLocks noGrp="1"/>
          </p:cNvSpPr>
          <p:nvPr>
            <p:ph type="sldNum" sz="quarter" idx="12"/>
          </p:nvPr>
        </p:nvSpPr>
        <p:spPr/>
        <p:txBody>
          <a:bodyPr/>
          <a:lstStyle/>
          <a:p>
            <a:fld id="{E25C318A-713C-E34F-BE3B-BC9114480D09}" type="slidenum">
              <a:rPr lang="en-US" smtClean="0">
                <a:solidFill>
                  <a:prstClr val="white"/>
                </a:solidFill>
              </a:rPr>
              <a:pPr/>
              <a:t>11</a:t>
            </a:fld>
            <a:endParaRPr lang="en-US" dirty="0">
              <a:solidFill>
                <a:prstClr val="white"/>
              </a:solidFill>
            </a:endParaRPr>
          </a:p>
        </p:txBody>
      </p:sp>
      <p:pic>
        <p:nvPicPr>
          <p:cNvPr id="4" name="Picture 3">
            <a:extLst>
              <a:ext uri="{FF2B5EF4-FFF2-40B4-BE49-F238E27FC236}">
                <a16:creationId xmlns:a16="http://schemas.microsoft.com/office/drawing/2014/main" id="{656323F8-175F-41DC-8628-F29EE44F11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2257" y="100314"/>
            <a:ext cx="6760329" cy="5945643"/>
          </a:xfrm>
          <a:prstGeom prst="rect">
            <a:avLst/>
          </a:prstGeom>
        </p:spPr>
      </p:pic>
      <p:pic>
        <p:nvPicPr>
          <p:cNvPr id="6" name="Picture 5">
            <a:extLst>
              <a:ext uri="{FF2B5EF4-FFF2-40B4-BE49-F238E27FC236}">
                <a16:creationId xmlns:a16="http://schemas.microsoft.com/office/drawing/2014/main" id="{358725DA-7C5C-4993-9CDB-5527C08C95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2257" y="100314"/>
            <a:ext cx="6848869" cy="5945643"/>
          </a:xfrm>
          <a:prstGeom prst="rect">
            <a:avLst/>
          </a:prstGeom>
        </p:spPr>
      </p:pic>
    </p:spTree>
    <p:extLst>
      <p:ext uri="{BB962C8B-B14F-4D97-AF65-F5344CB8AC3E}">
        <p14:creationId xmlns:p14="http://schemas.microsoft.com/office/powerpoint/2010/main" val="241517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2FF2E8-5F5C-4C63-94DB-D3F5B2AAB5B3}"/>
              </a:ext>
            </a:extLst>
          </p:cNvPr>
          <p:cNvSpPr>
            <a:spLocks noGrp="1"/>
          </p:cNvSpPr>
          <p:nvPr>
            <p:ph type="sldNum" sz="quarter" idx="12"/>
          </p:nvPr>
        </p:nvSpPr>
        <p:spPr/>
        <p:txBody>
          <a:bodyPr/>
          <a:lstStyle/>
          <a:p>
            <a:fld id="{E25C318A-713C-E34F-BE3B-BC9114480D09}" type="slidenum">
              <a:rPr lang="en-US" smtClean="0">
                <a:solidFill>
                  <a:prstClr val="white"/>
                </a:solidFill>
              </a:rPr>
              <a:pPr/>
              <a:t>12</a:t>
            </a:fld>
            <a:endParaRPr lang="en-US" dirty="0">
              <a:solidFill>
                <a:prstClr val="white"/>
              </a:solidFill>
            </a:endParaRPr>
          </a:p>
        </p:txBody>
      </p:sp>
      <p:pic>
        <p:nvPicPr>
          <p:cNvPr id="4" name="Picture 3">
            <a:extLst>
              <a:ext uri="{FF2B5EF4-FFF2-40B4-BE49-F238E27FC236}">
                <a16:creationId xmlns:a16="http://schemas.microsoft.com/office/drawing/2014/main" id="{1DDC04E2-FB8C-48E1-BD0F-17200ADCC3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5830" y="163793"/>
            <a:ext cx="7170314" cy="4503742"/>
          </a:xfrm>
          <a:prstGeom prst="rect">
            <a:avLst/>
          </a:prstGeom>
        </p:spPr>
      </p:pic>
      <p:pic>
        <p:nvPicPr>
          <p:cNvPr id="6" name="Picture 5">
            <a:extLst>
              <a:ext uri="{FF2B5EF4-FFF2-40B4-BE49-F238E27FC236}">
                <a16:creationId xmlns:a16="http://schemas.microsoft.com/office/drawing/2014/main" id="{165CA6D1-0B72-470C-9EB2-B1B10F2BD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2198" y="163793"/>
            <a:ext cx="6135450" cy="5625511"/>
          </a:xfrm>
          <a:prstGeom prst="rect">
            <a:avLst/>
          </a:prstGeom>
        </p:spPr>
      </p:pic>
    </p:spTree>
    <p:extLst>
      <p:ext uri="{BB962C8B-B14F-4D97-AF65-F5344CB8AC3E}">
        <p14:creationId xmlns:p14="http://schemas.microsoft.com/office/powerpoint/2010/main" val="105728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139AE-AB82-4600-96AB-507DC02B6738}"/>
              </a:ext>
            </a:extLst>
          </p:cNvPr>
          <p:cNvSpPr>
            <a:spLocks noGrp="1"/>
          </p:cNvSpPr>
          <p:nvPr>
            <p:ph type="title"/>
          </p:nvPr>
        </p:nvSpPr>
        <p:spPr/>
        <p:txBody>
          <a:bodyPr/>
          <a:lstStyle/>
          <a:p>
            <a:r>
              <a:rPr lang="en-US" dirty="0"/>
              <a:t>Texas Water Service Boundary Viewer</a:t>
            </a:r>
          </a:p>
        </p:txBody>
      </p:sp>
      <p:sp>
        <p:nvSpPr>
          <p:cNvPr id="3" name="Content Placeholder 2">
            <a:extLst>
              <a:ext uri="{FF2B5EF4-FFF2-40B4-BE49-F238E27FC236}">
                <a16:creationId xmlns:a16="http://schemas.microsoft.com/office/drawing/2014/main" id="{5C3C4076-6C8C-4A57-BCF2-2237EDEA12E7}"/>
              </a:ext>
            </a:extLst>
          </p:cNvPr>
          <p:cNvSpPr>
            <a:spLocks noGrp="1"/>
          </p:cNvSpPr>
          <p:nvPr>
            <p:ph idx="1"/>
          </p:nvPr>
        </p:nvSpPr>
        <p:spPr>
          <a:xfrm>
            <a:off x="609600" y="1331000"/>
            <a:ext cx="4876800" cy="4263684"/>
          </a:xfrm>
        </p:spPr>
        <p:txBody>
          <a:bodyPr>
            <a:normAutofit/>
          </a:bodyPr>
          <a:lstStyle/>
          <a:p>
            <a:r>
              <a:rPr lang="en-US" dirty="0"/>
              <a:t>Editors</a:t>
            </a:r>
          </a:p>
          <a:p>
            <a:pPr lvl="1"/>
            <a:r>
              <a:rPr lang="en-US" dirty="0"/>
              <a:t>Current users of the Water Use Survey</a:t>
            </a:r>
          </a:p>
          <a:p>
            <a:pPr lvl="1"/>
            <a:r>
              <a:rPr lang="en-US" dirty="0"/>
              <a:t>Representatives authorized through the Water Use Survey</a:t>
            </a:r>
          </a:p>
          <a:p>
            <a:pPr lvl="1"/>
            <a:r>
              <a:rPr lang="en-US" dirty="0"/>
              <a:t>Allowed to edit, add, clip, delete, or verify water system boundary annually</a:t>
            </a:r>
          </a:p>
        </p:txBody>
      </p:sp>
      <p:sp>
        <p:nvSpPr>
          <p:cNvPr id="4" name="Slide Number Placeholder 3">
            <a:extLst>
              <a:ext uri="{FF2B5EF4-FFF2-40B4-BE49-F238E27FC236}">
                <a16:creationId xmlns:a16="http://schemas.microsoft.com/office/drawing/2014/main" id="{5EBBB177-70A9-4149-B3E9-84F46BB30C44}"/>
              </a:ext>
            </a:extLst>
          </p:cNvPr>
          <p:cNvSpPr>
            <a:spLocks noGrp="1"/>
          </p:cNvSpPr>
          <p:nvPr>
            <p:ph type="sldNum" sz="quarter" idx="12"/>
          </p:nvPr>
        </p:nvSpPr>
        <p:spPr/>
        <p:txBody>
          <a:bodyPr/>
          <a:lstStyle/>
          <a:p>
            <a:fld id="{E25C318A-713C-E34F-BE3B-BC9114480D09}" type="slidenum">
              <a:rPr lang="en-US" smtClean="0">
                <a:solidFill>
                  <a:prstClr val="white"/>
                </a:solidFill>
              </a:rPr>
              <a:pPr/>
              <a:t>13</a:t>
            </a:fld>
            <a:endParaRPr lang="en-US" dirty="0">
              <a:solidFill>
                <a:prstClr val="white"/>
              </a:solidFill>
            </a:endParaRPr>
          </a:p>
        </p:txBody>
      </p:sp>
      <p:sp>
        <p:nvSpPr>
          <p:cNvPr id="6" name="Rectangle 5">
            <a:extLst>
              <a:ext uri="{FF2B5EF4-FFF2-40B4-BE49-F238E27FC236}">
                <a16:creationId xmlns:a16="http://schemas.microsoft.com/office/drawing/2014/main" id="{DBDEA396-42C8-46B4-95A5-2A096875DF0E}"/>
              </a:ext>
            </a:extLst>
          </p:cNvPr>
          <p:cNvSpPr/>
          <p:nvPr/>
        </p:nvSpPr>
        <p:spPr>
          <a:xfrm>
            <a:off x="5486400" y="1330999"/>
            <a:ext cx="5197642" cy="4290405"/>
          </a:xfrm>
          <a:prstGeom prst="rect">
            <a:avLst/>
          </a:prstGeom>
        </p:spPr>
        <p:txBody>
          <a:bodyPr wrap="square">
            <a:spAutoFit/>
          </a:bodyPr>
          <a:lstStyle/>
          <a:p>
            <a:pPr marL="342900" lvl="0" indent="-342900" defTabSz="457200">
              <a:spcBef>
                <a:spcPct val="20000"/>
              </a:spcBef>
              <a:buFont typeface="Arial"/>
              <a:buChar char="•"/>
            </a:pPr>
            <a:r>
              <a:rPr lang="en-US" sz="3200" dirty="0">
                <a:solidFill>
                  <a:prstClr val="black"/>
                </a:solidFill>
              </a:rPr>
              <a:t>Public</a:t>
            </a:r>
          </a:p>
          <a:p>
            <a:pPr marL="742950" lvl="1" indent="-285750" defTabSz="457200">
              <a:spcBef>
                <a:spcPct val="20000"/>
              </a:spcBef>
              <a:buFont typeface="Arial"/>
              <a:buChar char="–"/>
            </a:pPr>
            <a:r>
              <a:rPr lang="en-US" sz="2800" dirty="0">
                <a:solidFill>
                  <a:prstClr val="black"/>
                </a:solidFill>
              </a:rPr>
              <a:t>Can view, create a map, or download a shapefile of the water system boundaries</a:t>
            </a:r>
          </a:p>
          <a:p>
            <a:pPr marL="742950" lvl="1" indent="-285750" defTabSz="457200">
              <a:spcBef>
                <a:spcPct val="20000"/>
              </a:spcBef>
              <a:buFont typeface="Arial"/>
              <a:buChar char="–"/>
            </a:pPr>
            <a:r>
              <a:rPr lang="en-US" sz="2800" dirty="0">
                <a:solidFill>
                  <a:prstClr val="black"/>
                </a:solidFill>
              </a:rPr>
              <a:t>Reporting links to Water Use Survey, Water Loss Audit, Water Quality Data, and demographic information</a:t>
            </a:r>
          </a:p>
          <a:p>
            <a:pPr marL="742950" lvl="1" indent="-285750" defTabSz="457200">
              <a:spcBef>
                <a:spcPct val="20000"/>
              </a:spcBef>
              <a:buFont typeface="Arial"/>
              <a:buChar char="–"/>
            </a:pPr>
            <a:endParaRPr lang="en-US" sz="2800" dirty="0">
              <a:solidFill>
                <a:prstClr val="black"/>
              </a:solidFill>
            </a:endParaRPr>
          </a:p>
        </p:txBody>
      </p:sp>
    </p:spTree>
    <p:extLst>
      <p:ext uri="{BB962C8B-B14F-4D97-AF65-F5344CB8AC3E}">
        <p14:creationId xmlns:p14="http://schemas.microsoft.com/office/powerpoint/2010/main" val="2434952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C5D2B96-744C-4036-BA50-BF1A7C3FB2D3}"/>
              </a:ext>
            </a:extLst>
          </p:cNvPr>
          <p:cNvPicPr>
            <a:picLocks noChangeAspect="1"/>
          </p:cNvPicPr>
          <p:nvPr/>
        </p:nvPicPr>
        <p:blipFill>
          <a:blip r:embed="rId3"/>
          <a:stretch>
            <a:fillRect/>
          </a:stretch>
        </p:blipFill>
        <p:spPr>
          <a:xfrm>
            <a:off x="1523936" y="3719462"/>
            <a:ext cx="3629551" cy="1486896"/>
          </a:xfrm>
          <a:prstGeom prst="rect">
            <a:avLst/>
          </a:prstGeom>
        </p:spPr>
      </p:pic>
      <p:sp>
        <p:nvSpPr>
          <p:cNvPr id="2" name="Title 1">
            <a:extLst>
              <a:ext uri="{FF2B5EF4-FFF2-40B4-BE49-F238E27FC236}">
                <a16:creationId xmlns:a16="http://schemas.microsoft.com/office/drawing/2014/main" id="{04AA1AB2-A13A-4A04-A0D5-6D3CD65A3442}"/>
              </a:ext>
            </a:extLst>
          </p:cNvPr>
          <p:cNvSpPr>
            <a:spLocks noGrp="1"/>
          </p:cNvSpPr>
          <p:nvPr>
            <p:ph type="title"/>
          </p:nvPr>
        </p:nvSpPr>
        <p:spPr/>
        <p:txBody>
          <a:bodyPr/>
          <a:lstStyle/>
          <a:p>
            <a:r>
              <a:rPr lang="en-US" dirty="0"/>
              <a:t>Future Plans</a:t>
            </a:r>
          </a:p>
        </p:txBody>
      </p:sp>
      <p:sp>
        <p:nvSpPr>
          <p:cNvPr id="3" name="Content Placeholder 2">
            <a:extLst>
              <a:ext uri="{FF2B5EF4-FFF2-40B4-BE49-F238E27FC236}">
                <a16:creationId xmlns:a16="http://schemas.microsoft.com/office/drawing/2014/main" id="{40E9CE0A-E7C4-4548-B05B-AD6EE586AF41}"/>
              </a:ext>
            </a:extLst>
          </p:cNvPr>
          <p:cNvSpPr>
            <a:spLocks noGrp="1"/>
          </p:cNvSpPr>
          <p:nvPr>
            <p:ph idx="1"/>
          </p:nvPr>
        </p:nvSpPr>
        <p:spPr>
          <a:xfrm>
            <a:off x="609600" y="835011"/>
            <a:ext cx="10972800" cy="1797212"/>
          </a:xfrm>
        </p:spPr>
        <p:txBody>
          <a:bodyPr/>
          <a:lstStyle/>
          <a:p>
            <a:r>
              <a:rPr lang="en-US" dirty="0"/>
              <a:t>Create a public view dashboard</a:t>
            </a:r>
          </a:p>
          <a:p>
            <a:pPr lvl="1"/>
            <a:r>
              <a:rPr lang="en-US" dirty="0"/>
              <a:t>Ideas for additional information or reports, talk to me!</a:t>
            </a:r>
          </a:p>
        </p:txBody>
      </p:sp>
      <p:sp>
        <p:nvSpPr>
          <p:cNvPr id="4" name="Slide Number Placeholder 3">
            <a:extLst>
              <a:ext uri="{FF2B5EF4-FFF2-40B4-BE49-F238E27FC236}">
                <a16:creationId xmlns:a16="http://schemas.microsoft.com/office/drawing/2014/main" id="{B2B9525D-6874-45AB-93CB-73E274128C24}"/>
              </a:ext>
            </a:extLst>
          </p:cNvPr>
          <p:cNvSpPr>
            <a:spLocks noGrp="1"/>
          </p:cNvSpPr>
          <p:nvPr>
            <p:ph type="sldNum" sz="quarter" idx="12"/>
          </p:nvPr>
        </p:nvSpPr>
        <p:spPr/>
        <p:txBody>
          <a:bodyPr/>
          <a:lstStyle/>
          <a:p>
            <a:fld id="{E25C318A-713C-E34F-BE3B-BC9114480D09}" type="slidenum">
              <a:rPr lang="en-US" smtClean="0">
                <a:solidFill>
                  <a:prstClr val="white"/>
                </a:solidFill>
              </a:rPr>
              <a:pPr/>
              <a:t>14</a:t>
            </a:fld>
            <a:endParaRPr lang="en-US" dirty="0">
              <a:solidFill>
                <a:prstClr val="white"/>
              </a:solidFill>
            </a:endParaRPr>
          </a:p>
        </p:txBody>
      </p:sp>
      <p:pic>
        <p:nvPicPr>
          <p:cNvPr id="5" name="Picture 4">
            <a:extLst>
              <a:ext uri="{FF2B5EF4-FFF2-40B4-BE49-F238E27FC236}">
                <a16:creationId xmlns:a16="http://schemas.microsoft.com/office/drawing/2014/main" id="{2D3DD686-9E2A-479C-B15E-78A58204846F}"/>
              </a:ext>
            </a:extLst>
          </p:cNvPr>
          <p:cNvPicPr>
            <a:picLocks noChangeAspect="1"/>
          </p:cNvPicPr>
          <p:nvPr/>
        </p:nvPicPr>
        <p:blipFill>
          <a:blip r:embed="rId4"/>
          <a:stretch>
            <a:fillRect/>
          </a:stretch>
        </p:blipFill>
        <p:spPr>
          <a:xfrm>
            <a:off x="6455228" y="2335059"/>
            <a:ext cx="5127171" cy="3732580"/>
          </a:xfrm>
          <a:prstGeom prst="rect">
            <a:avLst/>
          </a:prstGeom>
        </p:spPr>
      </p:pic>
      <p:pic>
        <p:nvPicPr>
          <p:cNvPr id="6" name="Picture 5">
            <a:extLst>
              <a:ext uri="{FF2B5EF4-FFF2-40B4-BE49-F238E27FC236}">
                <a16:creationId xmlns:a16="http://schemas.microsoft.com/office/drawing/2014/main" id="{3D2B519E-D788-41B1-8B96-8DDA7EACE0B2}"/>
              </a:ext>
            </a:extLst>
          </p:cNvPr>
          <p:cNvPicPr>
            <a:picLocks noChangeAspect="1"/>
          </p:cNvPicPr>
          <p:nvPr/>
        </p:nvPicPr>
        <p:blipFill>
          <a:blip r:embed="rId5"/>
          <a:stretch>
            <a:fillRect/>
          </a:stretch>
        </p:blipFill>
        <p:spPr>
          <a:xfrm>
            <a:off x="80492" y="5321268"/>
            <a:ext cx="6903844" cy="434099"/>
          </a:xfrm>
          <a:prstGeom prst="rect">
            <a:avLst/>
          </a:prstGeom>
        </p:spPr>
      </p:pic>
      <p:cxnSp>
        <p:nvCxnSpPr>
          <p:cNvPr id="8" name="Straight Arrow Connector 7">
            <a:extLst>
              <a:ext uri="{FF2B5EF4-FFF2-40B4-BE49-F238E27FC236}">
                <a16:creationId xmlns:a16="http://schemas.microsoft.com/office/drawing/2014/main" id="{AB64352E-4EAB-4650-9A68-C3208E67B4D6}"/>
              </a:ext>
            </a:extLst>
          </p:cNvPr>
          <p:cNvCxnSpPr>
            <a:cxnSpLocks/>
          </p:cNvCxnSpPr>
          <p:nvPr/>
        </p:nvCxnSpPr>
        <p:spPr>
          <a:xfrm flipV="1">
            <a:off x="6847367" y="3479796"/>
            <a:ext cx="3689498" cy="219799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 name="Straight Arrow Connector 13">
            <a:extLst>
              <a:ext uri="{FF2B5EF4-FFF2-40B4-BE49-F238E27FC236}">
                <a16:creationId xmlns:a16="http://schemas.microsoft.com/office/drawing/2014/main" id="{627E3C87-7BFA-4928-9E27-95AB32A11F9D}"/>
              </a:ext>
            </a:extLst>
          </p:cNvPr>
          <p:cNvCxnSpPr>
            <a:cxnSpLocks/>
          </p:cNvCxnSpPr>
          <p:nvPr/>
        </p:nvCxnSpPr>
        <p:spPr>
          <a:xfrm flipV="1">
            <a:off x="4890977" y="3128213"/>
            <a:ext cx="5645888" cy="180320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20" name="Picture 19">
            <a:extLst>
              <a:ext uri="{FF2B5EF4-FFF2-40B4-BE49-F238E27FC236}">
                <a16:creationId xmlns:a16="http://schemas.microsoft.com/office/drawing/2014/main" id="{7A2F3C46-0994-4702-9F33-617A632A870D}"/>
              </a:ext>
            </a:extLst>
          </p:cNvPr>
          <p:cNvPicPr>
            <a:picLocks noChangeAspect="1"/>
          </p:cNvPicPr>
          <p:nvPr/>
        </p:nvPicPr>
        <p:blipFill>
          <a:blip r:embed="rId6"/>
          <a:stretch>
            <a:fillRect/>
          </a:stretch>
        </p:blipFill>
        <p:spPr>
          <a:xfrm>
            <a:off x="998447" y="2838401"/>
            <a:ext cx="4680528" cy="755667"/>
          </a:xfrm>
          <a:prstGeom prst="rect">
            <a:avLst/>
          </a:prstGeom>
        </p:spPr>
      </p:pic>
      <p:cxnSp>
        <p:nvCxnSpPr>
          <p:cNvPr id="23" name="Straight Arrow Connector 22">
            <a:extLst>
              <a:ext uri="{FF2B5EF4-FFF2-40B4-BE49-F238E27FC236}">
                <a16:creationId xmlns:a16="http://schemas.microsoft.com/office/drawing/2014/main" id="{803417B2-8AC9-4D3B-AA25-4D08A9515FBB}"/>
              </a:ext>
            </a:extLst>
          </p:cNvPr>
          <p:cNvCxnSpPr>
            <a:cxnSpLocks/>
          </p:cNvCxnSpPr>
          <p:nvPr/>
        </p:nvCxnSpPr>
        <p:spPr>
          <a:xfrm flipV="1">
            <a:off x="5560828" y="2827149"/>
            <a:ext cx="4976037" cy="30106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714714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75A4E-2266-438B-8819-5DD7268B1BE1}"/>
              </a:ext>
            </a:extLst>
          </p:cNvPr>
          <p:cNvSpPr>
            <a:spLocks noGrp="1"/>
          </p:cNvSpPr>
          <p:nvPr>
            <p:ph type="title"/>
          </p:nvPr>
        </p:nvSpPr>
        <p:spPr/>
        <p:txBody>
          <a:bodyPr/>
          <a:lstStyle/>
          <a:p>
            <a:r>
              <a:rPr lang="en-US" dirty="0"/>
              <a:t>DEMO</a:t>
            </a:r>
          </a:p>
        </p:txBody>
      </p:sp>
      <p:sp>
        <p:nvSpPr>
          <p:cNvPr id="3" name="Content Placeholder 2">
            <a:extLst>
              <a:ext uri="{FF2B5EF4-FFF2-40B4-BE49-F238E27FC236}">
                <a16:creationId xmlns:a16="http://schemas.microsoft.com/office/drawing/2014/main" id="{2ABC973A-F96A-4FD4-A47B-77E1A236A947}"/>
              </a:ext>
            </a:extLst>
          </p:cNvPr>
          <p:cNvSpPr>
            <a:spLocks noGrp="1"/>
          </p:cNvSpPr>
          <p:nvPr>
            <p:ph idx="1"/>
          </p:nvPr>
        </p:nvSpPr>
        <p:spPr>
          <a:xfrm>
            <a:off x="499310" y="1330999"/>
            <a:ext cx="11193379" cy="894843"/>
          </a:xfrm>
        </p:spPr>
        <p:txBody>
          <a:bodyPr>
            <a:normAutofit fontScale="92500"/>
          </a:bodyPr>
          <a:lstStyle/>
          <a:p>
            <a:pPr marL="0" indent="0" algn="ctr">
              <a:buNone/>
            </a:pPr>
            <a:r>
              <a:rPr lang="en-US" dirty="0">
                <a:hlinkClick r:id="rId2"/>
              </a:rPr>
              <a:t>https://www2.twdb.texas.gov/appsStage/WaterServiceBoundaries/</a:t>
            </a:r>
            <a:endParaRPr lang="en-US" dirty="0"/>
          </a:p>
        </p:txBody>
      </p:sp>
      <p:sp>
        <p:nvSpPr>
          <p:cNvPr id="4" name="Slide Number Placeholder 3">
            <a:extLst>
              <a:ext uri="{FF2B5EF4-FFF2-40B4-BE49-F238E27FC236}">
                <a16:creationId xmlns:a16="http://schemas.microsoft.com/office/drawing/2014/main" id="{316B4395-88C5-48E2-9679-906C04757666}"/>
              </a:ext>
            </a:extLst>
          </p:cNvPr>
          <p:cNvSpPr>
            <a:spLocks noGrp="1"/>
          </p:cNvSpPr>
          <p:nvPr>
            <p:ph type="sldNum" sz="quarter" idx="12"/>
          </p:nvPr>
        </p:nvSpPr>
        <p:spPr/>
        <p:txBody>
          <a:bodyPr/>
          <a:lstStyle/>
          <a:p>
            <a:fld id="{E25C318A-713C-E34F-BE3B-BC9114480D09}" type="slidenum">
              <a:rPr lang="en-US" smtClean="0">
                <a:solidFill>
                  <a:prstClr val="white"/>
                </a:solidFill>
              </a:rPr>
              <a:pPr/>
              <a:t>15</a:t>
            </a:fld>
            <a:endParaRPr lang="en-US" dirty="0">
              <a:solidFill>
                <a:prstClr val="white"/>
              </a:solidFill>
            </a:endParaRPr>
          </a:p>
        </p:txBody>
      </p:sp>
      <p:pic>
        <p:nvPicPr>
          <p:cNvPr id="6" name="Picture 5">
            <a:extLst>
              <a:ext uri="{FF2B5EF4-FFF2-40B4-BE49-F238E27FC236}">
                <a16:creationId xmlns:a16="http://schemas.microsoft.com/office/drawing/2014/main" id="{A2A0E0BF-0FFF-4F8E-8757-621E0A759E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6232" y="2445640"/>
            <a:ext cx="5439534" cy="2962688"/>
          </a:xfrm>
          <a:prstGeom prst="rect">
            <a:avLst/>
          </a:prstGeom>
        </p:spPr>
      </p:pic>
    </p:spTree>
    <p:extLst>
      <p:ext uri="{BB962C8B-B14F-4D97-AF65-F5344CB8AC3E}">
        <p14:creationId xmlns:p14="http://schemas.microsoft.com/office/powerpoint/2010/main" val="1343294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676400"/>
            <a:ext cx="8229600" cy="914400"/>
          </a:xfrm>
        </p:spPr>
        <p:txBody>
          <a:bodyPr>
            <a:normAutofit/>
          </a:bodyPr>
          <a:lstStyle/>
          <a:p>
            <a:r>
              <a:rPr lang="en-US" b="1" dirty="0"/>
              <a:t>Questions?</a:t>
            </a:r>
          </a:p>
        </p:txBody>
      </p:sp>
      <p:sp>
        <p:nvSpPr>
          <p:cNvPr id="3" name="Content Placeholder 2"/>
          <p:cNvSpPr>
            <a:spLocks noGrp="1"/>
          </p:cNvSpPr>
          <p:nvPr>
            <p:ph idx="1"/>
          </p:nvPr>
        </p:nvSpPr>
        <p:spPr>
          <a:xfrm>
            <a:off x="2209800" y="3139546"/>
            <a:ext cx="8229600" cy="1752600"/>
          </a:xfrm>
        </p:spPr>
        <p:txBody>
          <a:bodyPr/>
          <a:lstStyle/>
          <a:p>
            <a:pPr marL="0" indent="0">
              <a:spcBef>
                <a:spcPts val="0"/>
              </a:spcBef>
              <a:buNone/>
              <a:defRPr/>
            </a:pPr>
            <a:r>
              <a:rPr lang="en-US" sz="2400" dirty="0">
                <a:solidFill>
                  <a:schemeClr val="tx2"/>
                </a:solidFill>
                <a:latin typeface="Calibri" panose="020F0502020204030204" pitchFamily="34" charset="0"/>
                <a:ea typeface="Segoe UI" panose="020B0502040204020203" pitchFamily="34" charset="0"/>
                <a:cs typeface="Calibri" panose="020F0502020204030204" pitchFamily="34" charset="0"/>
              </a:rPr>
              <a:t>Taylor Christian</a:t>
            </a:r>
          </a:p>
          <a:p>
            <a:pPr marL="0" indent="0">
              <a:spcBef>
                <a:spcPts val="0"/>
              </a:spcBef>
              <a:buNone/>
              <a:defRPr/>
            </a:pPr>
            <a:endParaRPr lang="en-US" sz="2400" dirty="0">
              <a:solidFill>
                <a:schemeClr val="tx2"/>
              </a:solidFill>
              <a:latin typeface="Calibri" panose="020F0502020204030204" pitchFamily="34" charset="0"/>
              <a:ea typeface="Segoe UI" panose="020B0502040204020203" pitchFamily="34" charset="0"/>
              <a:cs typeface="Calibri" panose="020F0502020204030204" pitchFamily="34" charset="0"/>
            </a:endParaRPr>
          </a:p>
          <a:p>
            <a:pPr marL="0" indent="0">
              <a:spcBef>
                <a:spcPts val="0"/>
              </a:spcBef>
              <a:buNone/>
              <a:defRPr/>
            </a:pPr>
            <a:r>
              <a:rPr lang="en-US" sz="2000" dirty="0">
                <a:latin typeface="Calibri" panose="020F0502020204030204" pitchFamily="34" charset="0"/>
                <a:ea typeface="Segoe UI" panose="020B0502040204020203" pitchFamily="34" charset="0"/>
                <a:cs typeface="Calibri" panose="020F0502020204030204" pitchFamily="34" charset="0"/>
              </a:rPr>
              <a:t>Office: 512-463-8430</a:t>
            </a:r>
            <a:endParaRPr lang="en-US" sz="2000" dirty="0">
              <a:latin typeface="Calibri" panose="020F0502020204030204" pitchFamily="34" charset="0"/>
              <a:ea typeface="Segoe UI" panose="020B0502040204020203" pitchFamily="34" charset="0"/>
              <a:cs typeface="Calibri" panose="020F0502020204030204" pitchFamily="34" charset="0"/>
              <a:hlinkClick r:id="rId3"/>
            </a:endParaRPr>
          </a:p>
          <a:p>
            <a:pPr marL="0" indent="0">
              <a:spcBef>
                <a:spcPts val="0"/>
              </a:spcBef>
              <a:buNone/>
              <a:defRPr/>
            </a:pPr>
            <a:r>
              <a:rPr lang="en-US" sz="2000" dirty="0">
                <a:latin typeface="Calibri" panose="020F0502020204030204" pitchFamily="34" charset="0"/>
                <a:ea typeface="Segoe UI" panose="020B0502040204020203" pitchFamily="34" charset="0"/>
                <a:cs typeface="Calibri" panose="020F0502020204030204" pitchFamily="34" charset="0"/>
              </a:rPr>
              <a:t>Email: </a:t>
            </a:r>
            <a:r>
              <a:rPr lang="en-US" sz="2000" dirty="0">
                <a:solidFill>
                  <a:schemeClr val="accent1">
                    <a:lumMod val="75000"/>
                  </a:schemeClr>
                </a:solidFill>
                <a:latin typeface="Calibri" panose="020F0502020204030204" pitchFamily="34" charset="0"/>
                <a:ea typeface="Segoe UI" panose="020B0502040204020203" pitchFamily="34" charset="0"/>
                <a:cs typeface="Calibri" panose="020F0502020204030204" pitchFamily="34" charset="0"/>
              </a:rPr>
              <a:t>Taylor.Christian@twdb.texas.gov</a:t>
            </a:r>
          </a:p>
          <a:p>
            <a:pPr marL="0" indent="0">
              <a:spcBef>
                <a:spcPts val="0"/>
              </a:spcBef>
              <a:buNone/>
              <a:defRPr/>
            </a:pPr>
            <a:r>
              <a:rPr lang="en-US" sz="2000" dirty="0">
                <a:solidFill>
                  <a:schemeClr val="bg1">
                    <a:lumMod val="50000"/>
                  </a:schemeClr>
                </a:solidFill>
                <a:latin typeface="Calibri" panose="020F0502020204030204" pitchFamily="34" charset="0"/>
                <a:ea typeface="Segoe UI" panose="020B0502040204020203" pitchFamily="34" charset="0"/>
                <a:cs typeface="Calibri" panose="020F0502020204030204" pitchFamily="34" charset="0"/>
              </a:rPr>
              <a:t>Texas Water Development Board</a:t>
            </a:r>
          </a:p>
          <a:p>
            <a:pPr marL="0" indent="0">
              <a:spcBef>
                <a:spcPts val="0"/>
              </a:spcBef>
              <a:buNone/>
              <a:defRPr/>
            </a:pPr>
            <a:endParaRPr lang="en-US" sz="2000" dirty="0">
              <a:solidFill>
                <a:schemeClr val="accent3">
                  <a:lumMod val="75000"/>
                </a:schemeClr>
              </a:solidFill>
              <a:latin typeface="Segoe UI" panose="020B0502040204020203" pitchFamily="34" charset="0"/>
              <a:ea typeface="Segoe UI" panose="020B0502040204020203" pitchFamily="34" charset="0"/>
              <a:cs typeface="Segoe UI" panose="020B0502040204020203" pitchFamily="34" charset="0"/>
            </a:endParaRPr>
          </a:p>
          <a:p>
            <a:pPr marL="0" indent="0">
              <a:buNone/>
            </a:pPr>
            <a:endParaRPr lang="en-US" sz="2000" dirty="0"/>
          </a:p>
        </p:txBody>
      </p:sp>
      <p:sp>
        <p:nvSpPr>
          <p:cNvPr id="4" name="Slide Number Placeholder 3"/>
          <p:cNvSpPr>
            <a:spLocks noGrp="1"/>
          </p:cNvSpPr>
          <p:nvPr>
            <p:ph type="sldNum" sz="quarter" idx="12"/>
          </p:nvPr>
        </p:nvSpPr>
        <p:spPr/>
        <p:txBody>
          <a:bodyPr/>
          <a:lstStyle/>
          <a:p>
            <a:fld id="{E25C318A-713C-E34F-BE3B-BC9114480D09}" type="slidenum">
              <a:rPr lang="en-US" smtClean="0">
                <a:solidFill>
                  <a:prstClr val="white"/>
                </a:solidFill>
              </a:rPr>
              <a:pPr/>
              <a:t>16</a:t>
            </a:fld>
            <a:endParaRPr lang="en-US" dirty="0">
              <a:solidFill>
                <a:prstClr val="white"/>
              </a:solidFill>
            </a:endParaRPr>
          </a:p>
        </p:txBody>
      </p:sp>
      <p:cxnSp>
        <p:nvCxnSpPr>
          <p:cNvPr id="5" name="Straight Connector 4"/>
          <p:cNvCxnSpPr/>
          <p:nvPr/>
        </p:nvCxnSpPr>
        <p:spPr>
          <a:xfrm>
            <a:off x="2286000" y="2590800"/>
            <a:ext cx="7620000" cy="0"/>
          </a:xfrm>
          <a:prstGeom prst="line">
            <a:avLst/>
          </a:prstGeom>
          <a:ln/>
          <a:effectLst/>
        </p:spPr>
        <p:style>
          <a:lnRef idx="3">
            <a:schemeClr val="accent5"/>
          </a:lnRef>
          <a:fillRef idx="0">
            <a:schemeClr val="accent5"/>
          </a:fillRef>
          <a:effectRef idx="2">
            <a:schemeClr val="accent5"/>
          </a:effectRef>
          <a:fontRef idx="minor">
            <a:schemeClr val="tx1"/>
          </a:fontRef>
        </p:style>
      </p:cxnSp>
      <p:pic>
        <p:nvPicPr>
          <p:cNvPr id="6" name="Picture 4" descr="C:\Users\MNelson\Desktop\AAA remote download file holder\water-smart-accessories-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892147"/>
            <a:ext cx="12192000" cy="2335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329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29522" y="1600200"/>
            <a:ext cx="7772400" cy="2677656"/>
          </a:xfrm>
          <a:prstGeom prst="rect">
            <a:avLst/>
          </a:prstGeom>
        </p:spPr>
        <p:txBody>
          <a:bodyPr wrap="square">
            <a:spAutoFit/>
          </a:bodyPr>
          <a:lstStyle/>
          <a:p>
            <a:pPr defTabSz="457200"/>
            <a:r>
              <a:rPr lang="en-US" sz="2800" dirty="0">
                <a:solidFill>
                  <a:prstClr val="black"/>
                </a:solidFill>
                <a:latin typeface="Calibri"/>
              </a:rPr>
              <a:t>The following presentation is based upon professional research and analysis within the scope of the Texas Water Development Board’s statutory responsibilities and priorities but, unless specifically noted, does not necessarily reflect official Board positions or decisions.</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3" name="Slide Number Placeholder 3"/>
          <p:cNvSpPr>
            <a:spLocks noGrp="1"/>
          </p:cNvSpPr>
          <p:nvPr>
            <p:ph type="sldNum" sz="quarter" idx="12"/>
          </p:nvPr>
        </p:nvSpPr>
        <p:spPr/>
        <p:txBody>
          <a:bodyPr/>
          <a:lstStyle/>
          <a:p>
            <a:pPr defTabSz="457200"/>
            <a:fld id="{E25C318A-713C-E34F-BE3B-BC9114480D09}" type="slidenum">
              <a:rPr lang="en-US">
                <a:solidFill>
                  <a:prstClr val="white"/>
                </a:solidFill>
                <a:latin typeface="Calibri"/>
              </a:rPr>
              <a:pPr defTabSz="457200"/>
              <a:t>2</a:t>
            </a:fld>
            <a:endParaRPr lang="en-US" dirty="0">
              <a:solidFill>
                <a:prstClr val="white"/>
              </a:solidFill>
              <a:latin typeface="Calibri"/>
            </a:endParaRPr>
          </a:p>
        </p:txBody>
      </p:sp>
    </p:spTree>
    <p:extLst>
      <p:ext uri="{BB962C8B-B14F-4D97-AF65-F5344CB8AC3E}">
        <p14:creationId xmlns:p14="http://schemas.microsoft.com/office/powerpoint/2010/main" val="2385827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C70B2-B4A8-4F19-AD13-CD745F318C52}"/>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8F9F1B9A-378B-4926-801C-E7FBED4D625E}"/>
              </a:ext>
            </a:extLst>
          </p:cNvPr>
          <p:cNvSpPr>
            <a:spLocks noGrp="1"/>
          </p:cNvSpPr>
          <p:nvPr>
            <p:ph idx="1"/>
          </p:nvPr>
        </p:nvSpPr>
        <p:spPr/>
        <p:txBody>
          <a:bodyPr/>
          <a:lstStyle/>
          <a:p>
            <a:r>
              <a:rPr lang="en-US" dirty="0"/>
              <a:t>Background</a:t>
            </a:r>
          </a:p>
          <a:p>
            <a:r>
              <a:rPr lang="en-US" dirty="0"/>
              <a:t>What is a water service boundary</a:t>
            </a:r>
          </a:p>
          <a:p>
            <a:r>
              <a:rPr lang="en-US" dirty="0"/>
              <a:t>Why is a water service boundary viewer needed</a:t>
            </a:r>
          </a:p>
          <a:p>
            <a:pPr lvl="1"/>
            <a:r>
              <a:rPr lang="en-US" dirty="0"/>
              <a:t>Better population estimates</a:t>
            </a:r>
          </a:p>
          <a:p>
            <a:r>
              <a:rPr lang="en-US" dirty="0"/>
              <a:t>Future plans</a:t>
            </a:r>
          </a:p>
          <a:p>
            <a:r>
              <a:rPr lang="en-US" dirty="0"/>
              <a:t>Beta viewer demo</a:t>
            </a:r>
          </a:p>
          <a:p>
            <a:endParaRPr lang="en-US" dirty="0"/>
          </a:p>
          <a:p>
            <a:endParaRPr lang="en-US" dirty="0"/>
          </a:p>
        </p:txBody>
      </p:sp>
      <p:sp>
        <p:nvSpPr>
          <p:cNvPr id="4" name="Slide Number Placeholder 3">
            <a:extLst>
              <a:ext uri="{FF2B5EF4-FFF2-40B4-BE49-F238E27FC236}">
                <a16:creationId xmlns:a16="http://schemas.microsoft.com/office/drawing/2014/main" id="{1E128496-4D8F-467F-8FEB-CA1A90C33744}"/>
              </a:ext>
            </a:extLst>
          </p:cNvPr>
          <p:cNvSpPr>
            <a:spLocks noGrp="1"/>
          </p:cNvSpPr>
          <p:nvPr>
            <p:ph type="sldNum" sz="quarter" idx="12"/>
          </p:nvPr>
        </p:nvSpPr>
        <p:spPr/>
        <p:txBody>
          <a:bodyPr/>
          <a:lstStyle/>
          <a:p>
            <a:fld id="{E25C318A-713C-E34F-BE3B-BC9114480D09}" type="slidenum">
              <a:rPr lang="en-US" smtClean="0">
                <a:solidFill>
                  <a:prstClr val="white"/>
                </a:solidFill>
              </a:rPr>
              <a:pPr/>
              <a:t>3</a:t>
            </a:fld>
            <a:endParaRPr lang="en-US" dirty="0">
              <a:solidFill>
                <a:prstClr val="white"/>
              </a:solidFill>
            </a:endParaRPr>
          </a:p>
        </p:txBody>
      </p:sp>
    </p:spTree>
    <p:extLst>
      <p:ext uri="{BB962C8B-B14F-4D97-AF65-F5344CB8AC3E}">
        <p14:creationId xmlns:p14="http://schemas.microsoft.com/office/powerpoint/2010/main" val="2007905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58ABE-B6D8-40EB-A141-D44C5D7DE78D}"/>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824537D2-5185-481E-AA7A-173D0A6D2ED6}"/>
              </a:ext>
            </a:extLst>
          </p:cNvPr>
          <p:cNvSpPr>
            <a:spLocks noGrp="1"/>
          </p:cNvSpPr>
          <p:nvPr>
            <p:ph idx="1"/>
          </p:nvPr>
        </p:nvSpPr>
        <p:spPr/>
        <p:txBody>
          <a:bodyPr>
            <a:normAutofit fontScale="92500"/>
          </a:bodyPr>
          <a:lstStyle/>
          <a:p>
            <a:r>
              <a:rPr lang="en-US" dirty="0"/>
              <a:t>Original service area map was produced in 2009 through a TWDB research grant.</a:t>
            </a:r>
          </a:p>
          <a:p>
            <a:r>
              <a:rPr lang="en-US" dirty="0"/>
              <a:t>Received a grant from USGS Water Use Data and Research Program</a:t>
            </a:r>
          </a:p>
          <a:p>
            <a:pPr lvl="1"/>
            <a:r>
              <a:rPr lang="en-US" dirty="0"/>
              <a:t>Provides grants for the state’s benefit, but also to align with plans for USGS priorities</a:t>
            </a:r>
          </a:p>
          <a:p>
            <a:r>
              <a:rPr lang="en-US" dirty="0"/>
              <a:t>Project composed of 3 applications</a:t>
            </a:r>
          </a:p>
          <a:p>
            <a:pPr lvl="1"/>
            <a:r>
              <a:rPr lang="en-US" dirty="0"/>
              <a:t>Public Site: display service boundaries and linked reports</a:t>
            </a:r>
          </a:p>
          <a:p>
            <a:pPr lvl="1"/>
            <a:r>
              <a:rPr lang="en-US" dirty="0"/>
              <a:t>Editor Site: allows utility representatives to update or verify boundaries</a:t>
            </a:r>
          </a:p>
          <a:p>
            <a:pPr lvl="1"/>
            <a:r>
              <a:rPr lang="en-US" dirty="0"/>
              <a:t>Admin Site: review and provide customer support</a:t>
            </a:r>
          </a:p>
          <a:p>
            <a:pPr lvl="1"/>
            <a:endParaRPr lang="en-US" dirty="0"/>
          </a:p>
          <a:p>
            <a:endParaRPr lang="en-US" dirty="0"/>
          </a:p>
        </p:txBody>
      </p:sp>
      <p:sp>
        <p:nvSpPr>
          <p:cNvPr id="4" name="Slide Number Placeholder 3">
            <a:extLst>
              <a:ext uri="{FF2B5EF4-FFF2-40B4-BE49-F238E27FC236}">
                <a16:creationId xmlns:a16="http://schemas.microsoft.com/office/drawing/2014/main" id="{84B140E4-4332-4A2F-BD26-66FB7F88AC74}"/>
              </a:ext>
            </a:extLst>
          </p:cNvPr>
          <p:cNvSpPr>
            <a:spLocks noGrp="1"/>
          </p:cNvSpPr>
          <p:nvPr>
            <p:ph type="sldNum" sz="quarter" idx="12"/>
          </p:nvPr>
        </p:nvSpPr>
        <p:spPr/>
        <p:txBody>
          <a:bodyPr/>
          <a:lstStyle/>
          <a:p>
            <a:fld id="{E25C318A-713C-E34F-BE3B-BC9114480D09}" type="slidenum">
              <a:rPr lang="en-US" smtClean="0">
                <a:solidFill>
                  <a:prstClr val="white"/>
                </a:solidFill>
              </a:rPr>
              <a:pPr/>
              <a:t>4</a:t>
            </a:fld>
            <a:endParaRPr lang="en-US" dirty="0">
              <a:solidFill>
                <a:prstClr val="white"/>
              </a:solidFill>
            </a:endParaRPr>
          </a:p>
        </p:txBody>
      </p:sp>
    </p:spTree>
    <p:extLst>
      <p:ext uri="{BB962C8B-B14F-4D97-AF65-F5344CB8AC3E}">
        <p14:creationId xmlns:p14="http://schemas.microsoft.com/office/powerpoint/2010/main" val="180570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3E7D7-259E-4365-8895-F3E0941B9400}"/>
              </a:ext>
            </a:extLst>
          </p:cNvPr>
          <p:cNvSpPr>
            <a:spLocks noGrp="1"/>
          </p:cNvSpPr>
          <p:nvPr>
            <p:ph type="title"/>
          </p:nvPr>
        </p:nvSpPr>
        <p:spPr/>
        <p:txBody>
          <a:bodyPr/>
          <a:lstStyle/>
          <a:p>
            <a:r>
              <a:rPr lang="en-US" dirty="0"/>
              <a:t>What is a Water Service Boundary?	</a:t>
            </a:r>
          </a:p>
        </p:txBody>
      </p:sp>
      <p:sp>
        <p:nvSpPr>
          <p:cNvPr id="3" name="Content Placeholder 2">
            <a:extLst>
              <a:ext uri="{FF2B5EF4-FFF2-40B4-BE49-F238E27FC236}">
                <a16:creationId xmlns:a16="http://schemas.microsoft.com/office/drawing/2014/main" id="{C47A0D99-CBF4-4041-B93F-DD8B91A437B5}"/>
              </a:ext>
            </a:extLst>
          </p:cNvPr>
          <p:cNvSpPr>
            <a:spLocks noGrp="1"/>
          </p:cNvSpPr>
          <p:nvPr>
            <p:ph idx="1"/>
          </p:nvPr>
        </p:nvSpPr>
        <p:spPr/>
        <p:txBody>
          <a:bodyPr/>
          <a:lstStyle/>
          <a:p>
            <a:r>
              <a:rPr lang="en-US" dirty="0"/>
              <a:t>Where a utility serves customers. Boundary that encompasses all of the resident locations the utility serves</a:t>
            </a:r>
          </a:p>
          <a:p>
            <a:endParaRPr lang="en-US" dirty="0"/>
          </a:p>
          <a:p>
            <a:endParaRPr lang="en-US" dirty="0"/>
          </a:p>
        </p:txBody>
      </p:sp>
      <p:sp>
        <p:nvSpPr>
          <p:cNvPr id="4" name="Slide Number Placeholder 3">
            <a:extLst>
              <a:ext uri="{FF2B5EF4-FFF2-40B4-BE49-F238E27FC236}">
                <a16:creationId xmlns:a16="http://schemas.microsoft.com/office/drawing/2014/main" id="{26EE1519-4336-4BFF-B56F-BABB20EA2A3E}"/>
              </a:ext>
            </a:extLst>
          </p:cNvPr>
          <p:cNvSpPr>
            <a:spLocks noGrp="1"/>
          </p:cNvSpPr>
          <p:nvPr>
            <p:ph type="sldNum" sz="quarter" idx="12"/>
          </p:nvPr>
        </p:nvSpPr>
        <p:spPr/>
        <p:txBody>
          <a:bodyPr/>
          <a:lstStyle/>
          <a:p>
            <a:fld id="{E25C318A-713C-E34F-BE3B-BC9114480D09}" type="slidenum">
              <a:rPr lang="en-US" smtClean="0">
                <a:solidFill>
                  <a:prstClr val="white"/>
                </a:solidFill>
              </a:rPr>
              <a:pPr/>
              <a:t>5</a:t>
            </a:fld>
            <a:endParaRPr lang="en-US" dirty="0">
              <a:solidFill>
                <a:prstClr val="white"/>
              </a:solidFill>
            </a:endParaRPr>
          </a:p>
        </p:txBody>
      </p:sp>
      <p:graphicFrame>
        <p:nvGraphicFramePr>
          <p:cNvPr id="6" name="Table 5">
            <a:extLst>
              <a:ext uri="{FF2B5EF4-FFF2-40B4-BE49-F238E27FC236}">
                <a16:creationId xmlns:a16="http://schemas.microsoft.com/office/drawing/2014/main" id="{A89267AA-01D8-4F07-8102-93561949B511}"/>
              </a:ext>
            </a:extLst>
          </p:cNvPr>
          <p:cNvGraphicFramePr>
            <a:graphicFrameLocks noGrp="1"/>
          </p:cNvGraphicFramePr>
          <p:nvPr>
            <p:extLst>
              <p:ext uri="{D42A27DB-BD31-4B8C-83A1-F6EECF244321}">
                <p14:modId xmlns:p14="http://schemas.microsoft.com/office/powerpoint/2010/main" val="1487799374"/>
              </p:ext>
            </p:extLst>
          </p:nvPr>
        </p:nvGraphicFramePr>
        <p:xfrm>
          <a:off x="-2398176" y="7212304"/>
          <a:ext cx="6255094" cy="2125486"/>
        </p:xfrm>
        <a:graphic>
          <a:graphicData uri="http://schemas.openxmlformats.org/drawingml/2006/table">
            <a:tbl>
              <a:tblPr firstRow="1" firstCol="1" bandRow="1">
                <a:tableStyleId>{5C22544A-7EE6-4342-B048-85BDC9FD1C3A}</a:tableStyleId>
              </a:tblPr>
              <a:tblGrid>
                <a:gridCol w="864522">
                  <a:extLst>
                    <a:ext uri="{9D8B030D-6E8A-4147-A177-3AD203B41FA5}">
                      <a16:colId xmlns:a16="http://schemas.microsoft.com/office/drawing/2014/main" val="2952532938"/>
                    </a:ext>
                  </a:extLst>
                </a:gridCol>
                <a:gridCol w="4177694">
                  <a:extLst>
                    <a:ext uri="{9D8B030D-6E8A-4147-A177-3AD203B41FA5}">
                      <a16:colId xmlns:a16="http://schemas.microsoft.com/office/drawing/2014/main" val="1961800268"/>
                    </a:ext>
                  </a:extLst>
                </a:gridCol>
                <a:gridCol w="1212878">
                  <a:extLst>
                    <a:ext uri="{9D8B030D-6E8A-4147-A177-3AD203B41FA5}">
                      <a16:colId xmlns:a16="http://schemas.microsoft.com/office/drawing/2014/main" val="496961600"/>
                    </a:ext>
                  </a:extLst>
                </a:gridCol>
              </a:tblGrid>
              <a:tr h="888245">
                <a:tc>
                  <a:txBody>
                    <a:bodyPr/>
                    <a:lstStyle/>
                    <a:p>
                      <a:pPr marL="0" marR="0">
                        <a:lnSpc>
                          <a:spcPct val="115000"/>
                        </a:lnSpc>
                        <a:spcBef>
                          <a:spcPts val="0"/>
                        </a:spcBef>
                        <a:spcAft>
                          <a:spcPts val="0"/>
                        </a:spcAf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292" marR="47292" marT="0" marB="0" anchor="ctr"/>
                </a:tc>
                <a:tc>
                  <a:txBody>
                    <a:bodyPr/>
                    <a:lstStyle/>
                    <a:p>
                      <a:pPr marL="0" marR="0">
                        <a:lnSpc>
                          <a:spcPct val="115000"/>
                        </a:lnSpc>
                        <a:spcBef>
                          <a:spcPts val="0"/>
                        </a:spcBef>
                        <a:spcAft>
                          <a:spcPts val="0"/>
                        </a:spcAf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292" marR="47292" marT="0" marB="0" anchor="ctr"/>
                </a:tc>
                <a:tc>
                  <a:txBody>
                    <a:bodyPr/>
                    <a:lstStyle/>
                    <a:p>
                      <a:pPr>
                        <a:lnSpc>
                          <a:spcPct val="115000"/>
                        </a:lnSpc>
                      </a:pPr>
                      <a:endParaRPr lang="en-US" sz="800" dirty="0">
                        <a:effectLst/>
                        <a:latin typeface="Calibri" panose="020F0502020204030204" pitchFamily="34" charset="0"/>
                        <a:cs typeface="Times New Roman" panose="02020603050405020304" pitchFamily="18" charset="0"/>
                      </a:endParaRPr>
                    </a:p>
                  </a:txBody>
                  <a:tcPr marL="47292" marR="47292" marT="0" marB="0" anchor="ctr"/>
                </a:tc>
                <a:extLst>
                  <a:ext uri="{0D108BD9-81ED-4DB2-BD59-A6C34878D82A}">
                    <a16:rowId xmlns:a16="http://schemas.microsoft.com/office/drawing/2014/main" val="3472462090"/>
                  </a:ext>
                </a:extLst>
              </a:tr>
              <a:tr h="708495">
                <a:tc>
                  <a:txBody>
                    <a:bodyPr/>
                    <a:lstStyle/>
                    <a:p>
                      <a:pPr marL="0" marR="0">
                        <a:lnSpc>
                          <a:spcPct val="115000"/>
                        </a:lnSpc>
                        <a:spcBef>
                          <a:spcPts val="0"/>
                        </a:spcBef>
                        <a:spcAft>
                          <a:spcPts val="0"/>
                        </a:spcAf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292" marR="47292" marT="0" marB="0" anchor="ctr"/>
                </a:tc>
                <a:tc>
                  <a:txBody>
                    <a:bodyPr/>
                    <a:lstStyle/>
                    <a:p>
                      <a:pPr marL="0" marR="0">
                        <a:lnSpc>
                          <a:spcPct val="115000"/>
                        </a:lnSpc>
                        <a:spcBef>
                          <a:spcPts val="0"/>
                        </a:spcBef>
                        <a:spcAft>
                          <a:spcPts val="0"/>
                        </a:spcAf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292" marR="47292" marT="0" marB="0" anchor="ctr"/>
                </a:tc>
                <a:tc>
                  <a:txBody>
                    <a:bodyPr/>
                    <a:lstStyle/>
                    <a:p>
                      <a:pPr>
                        <a:lnSpc>
                          <a:spcPct val="115000"/>
                        </a:lnSpc>
                      </a:pPr>
                      <a:endParaRPr lang="en-US" sz="800">
                        <a:effectLst/>
                        <a:latin typeface="Calibri" panose="020F0502020204030204" pitchFamily="34" charset="0"/>
                        <a:cs typeface="Times New Roman" panose="02020603050405020304" pitchFamily="18" charset="0"/>
                      </a:endParaRPr>
                    </a:p>
                  </a:txBody>
                  <a:tcPr marL="47292" marR="47292" marT="0" marB="0" anchor="ctr"/>
                </a:tc>
                <a:extLst>
                  <a:ext uri="{0D108BD9-81ED-4DB2-BD59-A6C34878D82A}">
                    <a16:rowId xmlns:a16="http://schemas.microsoft.com/office/drawing/2014/main" val="588938472"/>
                  </a:ext>
                </a:extLst>
              </a:tr>
              <a:tr h="528746">
                <a:tc>
                  <a:txBody>
                    <a:bodyPr/>
                    <a:lstStyle/>
                    <a:p>
                      <a:pPr marL="0" marR="0">
                        <a:lnSpc>
                          <a:spcPct val="115000"/>
                        </a:lnSpc>
                        <a:spcBef>
                          <a:spcPts val="0"/>
                        </a:spcBef>
                        <a:spcAft>
                          <a:spcPts val="0"/>
                        </a:spcAft>
                      </a:pP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7292" marR="47292" marT="0" marB="0" anchor="ctr"/>
                </a:tc>
                <a:tc>
                  <a:txBody>
                    <a:bodyPr/>
                    <a:lstStyle/>
                    <a:p>
                      <a:pPr marL="0" marR="0">
                        <a:lnSpc>
                          <a:spcPct val="115000"/>
                        </a:lnSpc>
                        <a:spcBef>
                          <a:spcPts val="0"/>
                        </a:spcBef>
                        <a:spcAft>
                          <a:spcPts val="0"/>
                        </a:spcAf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292" marR="47292" marT="0" marB="0" anchor="ctr"/>
                </a:tc>
                <a:tc>
                  <a:txBody>
                    <a:bodyPr/>
                    <a:lstStyle/>
                    <a:p>
                      <a:pPr>
                        <a:lnSpc>
                          <a:spcPct val="115000"/>
                        </a:lnSpc>
                      </a:pPr>
                      <a:endParaRPr lang="en-US" sz="800" dirty="0">
                        <a:effectLst/>
                        <a:latin typeface="Calibri" panose="020F0502020204030204" pitchFamily="34" charset="0"/>
                        <a:cs typeface="Times New Roman" panose="02020603050405020304" pitchFamily="18" charset="0"/>
                      </a:endParaRPr>
                    </a:p>
                  </a:txBody>
                  <a:tcPr marL="47292" marR="47292" marT="0" marB="0" anchor="ctr"/>
                </a:tc>
                <a:extLst>
                  <a:ext uri="{0D108BD9-81ED-4DB2-BD59-A6C34878D82A}">
                    <a16:rowId xmlns:a16="http://schemas.microsoft.com/office/drawing/2014/main" val="3005858525"/>
                  </a:ext>
                </a:extLst>
              </a:tr>
            </a:tbl>
          </a:graphicData>
        </a:graphic>
      </p:graphicFrame>
      <p:pic>
        <p:nvPicPr>
          <p:cNvPr id="7" name="Picture 6">
            <a:extLst>
              <a:ext uri="{FF2B5EF4-FFF2-40B4-BE49-F238E27FC236}">
                <a16:creationId xmlns:a16="http://schemas.microsoft.com/office/drawing/2014/main" id="{68F8460C-675E-4AD4-91E9-59EECA4E46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8632" y="2340117"/>
            <a:ext cx="3795045" cy="3780430"/>
          </a:xfrm>
          <a:prstGeom prst="rect">
            <a:avLst/>
          </a:prstGeom>
        </p:spPr>
      </p:pic>
      <p:pic>
        <p:nvPicPr>
          <p:cNvPr id="9" name="Picture 8">
            <a:extLst>
              <a:ext uri="{FF2B5EF4-FFF2-40B4-BE49-F238E27FC236}">
                <a16:creationId xmlns:a16="http://schemas.microsoft.com/office/drawing/2014/main" id="{290ED55A-4120-4E4F-8C64-EFB28F11CA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1165" y="2340117"/>
            <a:ext cx="3975298" cy="3780430"/>
          </a:xfrm>
          <a:prstGeom prst="rect">
            <a:avLst/>
          </a:prstGeom>
        </p:spPr>
      </p:pic>
      <p:cxnSp>
        <p:nvCxnSpPr>
          <p:cNvPr id="11" name="Straight Arrow Connector 10">
            <a:extLst>
              <a:ext uri="{FF2B5EF4-FFF2-40B4-BE49-F238E27FC236}">
                <a16:creationId xmlns:a16="http://schemas.microsoft.com/office/drawing/2014/main" id="{8616B217-9B9E-4823-AF3C-18E3BDE73251}"/>
              </a:ext>
            </a:extLst>
          </p:cNvPr>
          <p:cNvCxnSpPr>
            <a:cxnSpLocks/>
          </p:cNvCxnSpPr>
          <p:nvPr/>
        </p:nvCxnSpPr>
        <p:spPr>
          <a:xfrm flipH="1" flipV="1">
            <a:off x="2292825" y="3562066"/>
            <a:ext cx="204715" cy="791570"/>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pic>
        <p:nvPicPr>
          <p:cNvPr id="19" name="Picture 18">
            <a:extLst>
              <a:ext uri="{FF2B5EF4-FFF2-40B4-BE49-F238E27FC236}">
                <a16:creationId xmlns:a16="http://schemas.microsoft.com/office/drawing/2014/main" id="{6131BAE9-4A4C-472A-9E39-968F5507DE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538" y="2501416"/>
            <a:ext cx="5370604" cy="2912870"/>
          </a:xfrm>
          <a:prstGeom prst="rect">
            <a:avLst/>
          </a:prstGeom>
        </p:spPr>
      </p:pic>
      <p:cxnSp>
        <p:nvCxnSpPr>
          <p:cNvPr id="21" name="Straight Arrow Connector 20">
            <a:extLst>
              <a:ext uri="{FF2B5EF4-FFF2-40B4-BE49-F238E27FC236}">
                <a16:creationId xmlns:a16="http://schemas.microsoft.com/office/drawing/2014/main" id="{86A14501-B89E-4832-AB07-D074053CC331}"/>
              </a:ext>
            </a:extLst>
          </p:cNvPr>
          <p:cNvCxnSpPr>
            <a:cxnSpLocks/>
          </p:cNvCxnSpPr>
          <p:nvPr/>
        </p:nvCxnSpPr>
        <p:spPr>
          <a:xfrm flipH="1" flipV="1">
            <a:off x="8652681" y="4517409"/>
            <a:ext cx="450376" cy="696036"/>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pic>
        <p:nvPicPr>
          <p:cNvPr id="26" name="Picture 25">
            <a:extLst>
              <a:ext uri="{FF2B5EF4-FFF2-40B4-BE49-F238E27FC236}">
                <a16:creationId xmlns:a16="http://schemas.microsoft.com/office/drawing/2014/main" id="{D8CFD3EE-B8F8-442A-80DF-788DF56528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9660" y="2368123"/>
            <a:ext cx="3059499" cy="3853486"/>
          </a:xfrm>
          <a:prstGeom prst="rect">
            <a:avLst/>
          </a:prstGeom>
        </p:spPr>
      </p:pic>
    </p:spTree>
    <p:extLst>
      <p:ext uri="{BB962C8B-B14F-4D97-AF65-F5344CB8AC3E}">
        <p14:creationId xmlns:p14="http://schemas.microsoft.com/office/powerpoint/2010/main" val="193253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2A6B1-6576-402E-8F87-A991BC33F652}"/>
              </a:ext>
            </a:extLst>
          </p:cNvPr>
          <p:cNvSpPr>
            <a:spLocks noGrp="1"/>
          </p:cNvSpPr>
          <p:nvPr>
            <p:ph type="title"/>
          </p:nvPr>
        </p:nvSpPr>
        <p:spPr/>
        <p:txBody>
          <a:bodyPr/>
          <a:lstStyle/>
          <a:p>
            <a:r>
              <a:rPr lang="en-US" dirty="0"/>
              <a:t>Better Boundaries, Better Population Estimates</a:t>
            </a:r>
          </a:p>
        </p:txBody>
      </p:sp>
      <p:sp>
        <p:nvSpPr>
          <p:cNvPr id="3" name="Content Placeholder 2">
            <a:extLst>
              <a:ext uri="{FF2B5EF4-FFF2-40B4-BE49-F238E27FC236}">
                <a16:creationId xmlns:a16="http://schemas.microsoft.com/office/drawing/2014/main" id="{B4DBD97E-00D8-4618-99B0-4008224108A6}"/>
              </a:ext>
            </a:extLst>
          </p:cNvPr>
          <p:cNvSpPr>
            <a:spLocks noGrp="1"/>
          </p:cNvSpPr>
          <p:nvPr>
            <p:ph idx="1"/>
          </p:nvPr>
        </p:nvSpPr>
        <p:spPr>
          <a:xfrm>
            <a:off x="609600" y="1331000"/>
            <a:ext cx="4660232" cy="4576506"/>
          </a:xfrm>
        </p:spPr>
        <p:txBody>
          <a:bodyPr/>
          <a:lstStyle/>
          <a:p>
            <a:r>
              <a:rPr lang="en-US" dirty="0"/>
              <a:t>2017 State Water Plan</a:t>
            </a:r>
          </a:p>
          <a:p>
            <a:pPr lvl="1"/>
            <a:r>
              <a:rPr lang="en-US" dirty="0"/>
              <a:t>Water User Groups aligned with political boundaries, such as city limits</a:t>
            </a:r>
          </a:p>
        </p:txBody>
      </p:sp>
      <p:sp>
        <p:nvSpPr>
          <p:cNvPr id="4" name="Slide Number Placeholder 3">
            <a:extLst>
              <a:ext uri="{FF2B5EF4-FFF2-40B4-BE49-F238E27FC236}">
                <a16:creationId xmlns:a16="http://schemas.microsoft.com/office/drawing/2014/main" id="{7B99CA57-A0D0-4041-96F8-45BFD7137A06}"/>
              </a:ext>
            </a:extLst>
          </p:cNvPr>
          <p:cNvSpPr>
            <a:spLocks noGrp="1"/>
          </p:cNvSpPr>
          <p:nvPr>
            <p:ph type="sldNum" sz="quarter" idx="12"/>
          </p:nvPr>
        </p:nvSpPr>
        <p:spPr/>
        <p:txBody>
          <a:bodyPr/>
          <a:lstStyle/>
          <a:p>
            <a:fld id="{E25C318A-713C-E34F-BE3B-BC9114480D09}" type="slidenum">
              <a:rPr lang="en-US" smtClean="0">
                <a:solidFill>
                  <a:prstClr val="white"/>
                </a:solidFill>
              </a:rPr>
              <a:pPr/>
              <a:t>6</a:t>
            </a:fld>
            <a:endParaRPr lang="en-US" dirty="0">
              <a:solidFill>
                <a:prstClr val="white"/>
              </a:solidFill>
            </a:endParaRPr>
          </a:p>
        </p:txBody>
      </p:sp>
      <p:sp>
        <p:nvSpPr>
          <p:cNvPr id="5" name="TextBox 4">
            <a:extLst>
              <a:ext uri="{FF2B5EF4-FFF2-40B4-BE49-F238E27FC236}">
                <a16:creationId xmlns:a16="http://schemas.microsoft.com/office/drawing/2014/main" id="{85C9DAC6-0017-4D82-87E8-71B76B527BB2}"/>
              </a:ext>
            </a:extLst>
          </p:cNvPr>
          <p:cNvSpPr txBox="1"/>
          <p:nvPr/>
        </p:nvSpPr>
        <p:spPr>
          <a:xfrm>
            <a:off x="6412833" y="1331000"/>
            <a:ext cx="4824662" cy="2394502"/>
          </a:xfrm>
          <a:prstGeom prst="rect">
            <a:avLst/>
          </a:prstGeom>
          <a:noFill/>
        </p:spPr>
        <p:txBody>
          <a:bodyPr wrap="square" rtlCol="0">
            <a:spAutoFit/>
          </a:bodyPr>
          <a:lstStyle/>
          <a:p>
            <a:pPr marL="342900" lvl="0" indent="-342900" defTabSz="457200">
              <a:spcBef>
                <a:spcPct val="20000"/>
              </a:spcBef>
              <a:buFont typeface="Arial"/>
              <a:buChar char="•"/>
            </a:pPr>
            <a:r>
              <a:rPr lang="en-US" sz="3200" dirty="0">
                <a:solidFill>
                  <a:prstClr val="black"/>
                </a:solidFill>
              </a:rPr>
              <a:t>2022 State Water Plan</a:t>
            </a:r>
          </a:p>
          <a:p>
            <a:pPr marL="742950" lvl="1" indent="-285750" defTabSz="457200">
              <a:spcBef>
                <a:spcPct val="20000"/>
              </a:spcBef>
              <a:buFont typeface="Arial"/>
              <a:buChar char="–"/>
            </a:pPr>
            <a:r>
              <a:rPr lang="en-US" sz="2800" dirty="0">
                <a:solidFill>
                  <a:prstClr val="black"/>
                </a:solidFill>
              </a:rPr>
              <a:t>Water User Groups aligned with water utility service area</a:t>
            </a:r>
          </a:p>
          <a:p>
            <a:pPr marL="457200" indent="-457200">
              <a:buFont typeface="Arial" panose="020B0604020202020204" pitchFamily="34" charset="0"/>
              <a:buChar char="•"/>
            </a:pPr>
            <a:endParaRPr lang="en-US" sz="2800" dirty="0"/>
          </a:p>
        </p:txBody>
      </p:sp>
      <p:pic>
        <p:nvPicPr>
          <p:cNvPr id="8" name="Picture 7">
            <a:extLst>
              <a:ext uri="{FF2B5EF4-FFF2-40B4-BE49-F238E27FC236}">
                <a16:creationId xmlns:a16="http://schemas.microsoft.com/office/drawing/2014/main" id="{E8A443EB-C50B-41A2-BA55-38BA21FF5B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4345" y="3619253"/>
            <a:ext cx="2665487" cy="2397262"/>
          </a:xfrm>
          <a:prstGeom prst="rect">
            <a:avLst/>
          </a:prstGeom>
        </p:spPr>
      </p:pic>
      <p:pic>
        <p:nvPicPr>
          <p:cNvPr id="11" name="Picture 10">
            <a:extLst>
              <a:ext uri="{FF2B5EF4-FFF2-40B4-BE49-F238E27FC236}">
                <a16:creationId xmlns:a16="http://schemas.microsoft.com/office/drawing/2014/main" id="{8E5D1986-1F94-4A53-BEB0-19CE6454BD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2008" y="3427265"/>
            <a:ext cx="2665487" cy="2480241"/>
          </a:xfrm>
          <a:prstGeom prst="rect">
            <a:avLst/>
          </a:prstGeom>
        </p:spPr>
      </p:pic>
    </p:spTree>
    <p:extLst>
      <p:ext uri="{BB962C8B-B14F-4D97-AF65-F5344CB8AC3E}">
        <p14:creationId xmlns:p14="http://schemas.microsoft.com/office/powerpoint/2010/main" val="1491778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DA724-940A-4326-910C-88D58E1EA310}"/>
              </a:ext>
            </a:extLst>
          </p:cNvPr>
          <p:cNvSpPr>
            <a:spLocks noGrp="1"/>
          </p:cNvSpPr>
          <p:nvPr>
            <p:ph type="title"/>
          </p:nvPr>
        </p:nvSpPr>
        <p:spPr/>
        <p:txBody>
          <a:bodyPr>
            <a:normAutofit fontScale="90000"/>
          </a:bodyPr>
          <a:lstStyle/>
          <a:p>
            <a:r>
              <a:rPr lang="en-US" dirty="0"/>
              <a:t>Why is the Water Service Boundary Viewer Needed?</a:t>
            </a:r>
          </a:p>
        </p:txBody>
      </p:sp>
      <p:sp>
        <p:nvSpPr>
          <p:cNvPr id="3" name="Content Placeholder 2">
            <a:extLst>
              <a:ext uri="{FF2B5EF4-FFF2-40B4-BE49-F238E27FC236}">
                <a16:creationId xmlns:a16="http://schemas.microsoft.com/office/drawing/2014/main" id="{F39098BA-98D0-4111-B583-333D211D7084}"/>
              </a:ext>
            </a:extLst>
          </p:cNvPr>
          <p:cNvSpPr>
            <a:spLocks noGrp="1"/>
          </p:cNvSpPr>
          <p:nvPr>
            <p:ph idx="1"/>
          </p:nvPr>
        </p:nvSpPr>
        <p:spPr/>
        <p:txBody>
          <a:bodyPr/>
          <a:lstStyle/>
          <a:p>
            <a:r>
              <a:rPr lang="en-US" dirty="0"/>
              <a:t>Utility boundaries can change annually </a:t>
            </a:r>
          </a:p>
          <a:p>
            <a:r>
              <a:rPr lang="en-US" dirty="0"/>
              <a:t>Geographically display data related to water systems to the public</a:t>
            </a:r>
          </a:p>
          <a:p>
            <a:r>
              <a:rPr lang="en-US" dirty="0"/>
              <a:t>Better population estimates and projections for the State Water Plan</a:t>
            </a:r>
          </a:p>
          <a:p>
            <a:endParaRPr lang="en-US" dirty="0"/>
          </a:p>
        </p:txBody>
      </p:sp>
      <p:sp>
        <p:nvSpPr>
          <p:cNvPr id="4" name="Slide Number Placeholder 3">
            <a:extLst>
              <a:ext uri="{FF2B5EF4-FFF2-40B4-BE49-F238E27FC236}">
                <a16:creationId xmlns:a16="http://schemas.microsoft.com/office/drawing/2014/main" id="{0E9D2287-BDF2-4491-96C1-E30F1F8255E2}"/>
              </a:ext>
            </a:extLst>
          </p:cNvPr>
          <p:cNvSpPr>
            <a:spLocks noGrp="1"/>
          </p:cNvSpPr>
          <p:nvPr>
            <p:ph type="sldNum" sz="quarter" idx="12"/>
          </p:nvPr>
        </p:nvSpPr>
        <p:spPr/>
        <p:txBody>
          <a:bodyPr/>
          <a:lstStyle/>
          <a:p>
            <a:fld id="{E25C318A-713C-E34F-BE3B-BC9114480D09}" type="slidenum">
              <a:rPr lang="en-US" smtClean="0">
                <a:solidFill>
                  <a:prstClr val="white"/>
                </a:solidFill>
              </a:rPr>
              <a:pPr/>
              <a:t>7</a:t>
            </a:fld>
            <a:endParaRPr lang="en-US" dirty="0">
              <a:solidFill>
                <a:prstClr val="white"/>
              </a:solidFill>
            </a:endParaRPr>
          </a:p>
        </p:txBody>
      </p:sp>
    </p:spTree>
    <p:extLst>
      <p:ext uri="{BB962C8B-B14F-4D97-AF65-F5344CB8AC3E}">
        <p14:creationId xmlns:p14="http://schemas.microsoft.com/office/powerpoint/2010/main" val="1852924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26A6E5-C322-417F-8657-C29A5C16D0F3}"/>
              </a:ext>
            </a:extLst>
          </p:cNvPr>
          <p:cNvPicPr>
            <a:picLocks noChangeAspect="1"/>
          </p:cNvPicPr>
          <p:nvPr/>
        </p:nvPicPr>
        <p:blipFill>
          <a:blip r:embed="rId3"/>
          <a:stretch>
            <a:fillRect/>
          </a:stretch>
        </p:blipFill>
        <p:spPr>
          <a:xfrm>
            <a:off x="1436122" y="0"/>
            <a:ext cx="7787733" cy="5756150"/>
          </a:xfrm>
          <a:prstGeom prst="rect">
            <a:avLst/>
          </a:prstGeom>
        </p:spPr>
      </p:pic>
      <p:sp>
        <p:nvSpPr>
          <p:cNvPr id="2" name="Slide Number Placeholder 1">
            <a:extLst>
              <a:ext uri="{FF2B5EF4-FFF2-40B4-BE49-F238E27FC236}">
                <a16:creationId xmlns:a16="http://schemas.microsoft.com/office/drawing/2014/main" id="{04A3408C-1B22-4875-BD38-A96E89B0EDF3}"/>
              </a:ext>
            </a:extLst>
          </p:cNvPr>
          <p:cNvSpPr>
            <a:spLocks noGrp="1"/>
          </p:cNvSpPr>
          <p:nvPr>
            <p:ph type="sldNum" sz="quarter" idx="12"/>
          </p:nvPr>
        </p:nvSpPr>
        <p:spPr/>
        <p:txBody>
          <a:bodyPr/>
          <a:lstStyle/>
          <a:p>
            <a:fld id="{E25C318A-713C-E34F-BE3B-BC9114480D09}" type="slidenum">
              <a:rPr lang="en-US" smtClean="0">
                <a:solidFill>
                  <a:prstClr val="white"/>
                </a:solidFill>
              </a:rPr>
              <a:pPr/>
              <a:t>8</a:t>
            </a:fld>
            <a:endParaRPr lang="en-US" dirty="0">
              <a:solidFill>
                <a:prstClr val="white"/>
              </a:solidFill>
            </a:endParaRPr>
          </a:p>
        </p:txBody>
      </p:sp>
      <p:sp>
        <p:nvSpPr>
          <p:cNvPr id="4" name="Rectangle 3">
            <a:extLst>
              <a:ext uri="{FF2B5EF4-FFF2-40B4-BE49-F238E27FC236}">
                <a16:creationId xmlns:a16="http://schemas.microsoft.com/office/drawing/2014/main" id="{C282094E-4016-46B2-A208-F4C7B90C84E8}"/>
              </a:ext>
            </a:extLst>
          </p:cNvPr>
          <p:cNvSpPr/>
          <p:nvPr/>
        </p:nvSpPr>
        <p:spPr>
          <a:xfrm>
            <a:off x="665381" y="3326349"/>
            <a:ext cx="6270678" cy="1077218"/>
          </a:xfrm>
          <a:prstGeom prst="rect">
            <a:avLst/>
          </a:prstGeom>
        </p:spPr>
        <p:txBody>
          <a:bodyPr wrap="square">
            <a:spAutoFit/>
          </a:bodyPr>
          <a:lstStyle/>
          <a:p>
            <a:pPr algn="ctr"/>
            <a:r>
              <a:rPr lang="en-US"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Which water system is responsible for these overlapped areas?</a:t>
            </a:r>
          </a:p>
        </p:txBody>
      </p:sp>
      <p:cxnSp>
        <p:nvCxnSpPr>
          <p:cNvPr id="6" name="Straight Arrow Connector 5">
            <a:extLst>
              <a:ext uri="{FF2B5EF4-FFF2-40B4-BE49-F238E27FC236}">
                <a16:creationId xmlns:a16="http://schemas.microsoft.com/office/drawing/2014/main" id="{A145C4F2-E1B8-451F-A74A-98FB117DD92B}"/>
              </a:ext>
            </a:extLst>
          </p:cNvPr>
          <p:cNvCxnSpPr>
            <a:cxnSpLocks/>
          </p:cNvCxnSpPr>
          <p:nvPr/>
        </p:nvCxnSpPr>
        <p:spPr>
          <a:xfrm flipV="1">
            <a:off x="3523785" y="1583473"/>
            <a:ext cx="1304693" cy="195146"/>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cxnSp>
        <p:nvCxnSpPr>
          <p:cNvPr id="9" name="Straight Arrow Connector 8">
            <a:extLst>
              <a:ext uri="{FF2B5EF4-FFF2-40B4-BE49-F238E27FC236}">
                <a16:creationId xmlns:a16="http://schemas.microsoft.com/office/drawing/2014/main" id="{C2E69DEB-2572-4A66-BACB-E7C3C0E7C2EF}"/>
              </a:ext>
            </a:extLst>
          </p:cNvPr>
          <p:cNvCxnSpPr>
            <a:cxnSpLocks/>
          </p:cNvCxnSpPr>
          <p:nvPr/>
        </p:nvCxnSpPr>
        <p:spPr>
          <a:xfrm flipH="1">
            <a:off x="6936059" y="1583473"/>
            <a:ext cx="747131" cy="390293"/>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cxnSp>
        <p:nvCxnSpPr>
          <p:cNvPr id="15" name="Straight Arrow Connector 14">
            <a:extLst>
              <a:ext uri="{FF2B5EF4-FFF2-40B4-BE49-F238E27FC236}">
                <a16:creationId xmlns:a16="http://schemas.microsoft.com/office/drawing/2014/main" id="{9442A8CE-0316-4603-967A-BC608307D5D4}"/>
              </a:ext>
            </a:extLst>
          </p:cNvPr>
          <p:cNvCxnSpPr>
            <a:cxnSpLocks/>
          </p:cNvCxnSpPr>
          <p:nvPr/>
        </p:nvCxnSpPr>
        <p:spPr>
          <a:xfrm>
            <a:off x="6039854" y="4337824"/>
            <a:ext cx="896205" cy="0"/>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603069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497687-294D-42D3-B501-7E277EC718D6}"/>
              </a:ext>
            </a:extLst>
          </p:cNvPr>
          <p:cNvSpPr>
            <a:spLocks noGrp="1"/>
          </p:cNvSpPr>
          <p:nvPr>
            <p:ph type="sldNum" sz="quarter" idx="12"/>
          </p:nvPr>
        </p:nvSpPr>
        <p:spPr/>
        <p:txBody>
          <a:bodyPr/>
          <a:lstStyle/>
          <a:p>
            <a:fld id="{E25C318A-713C-E34F-BE3B-BC9114480D09}" type="slidenum">
              <a:rPr lang="en-US" smtClean="0">
                <a:solidFill>
                  <a:prstClr val="white"/>
                </a:solidFill>
              </a:rPr>
              <a:pPr/>
              <a:t>9</a:t>
            </a:fld>
            <a:endParaRPr lang="en-US" dirty="0">
              <a:solidFill>
                <a:prstClr val="white"/>
              </a:solidFill>
            </a:endParaRPr>
          </a:p>
        </p:txBody>
      </p:sp>
      <p:graphicFrame>
        <p:nvGraphicFramePr>
          <p:cNvPr id="3" name="Table 2">
            <a:extLst>
              <a:ext uri="{FF2B5EF4-FFF2-40B4-BE49-F238E27FC236}">
                <a16:creationId xmlns:a16="http://schemas.microsoft.com/office/drawing/2014/main" id="{0B5C4ADD-C723-459F-B8CD-9C8CA8C1AEFE}"/>
              </a:ext>
            </a:extLst>
          </p:cNvPr>
          <p:cNvGraphicFramePr>
            <a:graphicFrameLocks noGrp="1"/>
          </p:cNvGraphicFramePr>
          <p:nvPr>
            <p:extLst>
              <p:ext uri="{D42A27DB-BD31-4B8C-83A1-F6EECF244321}">
                <p14:modId xmlns:p14="http://schemas.microsoft.com/office/powerpoint/2010/main" val="2560416498"/>
              </p:ext>
            </p:extLst>
          </p:nvPr>
        </p:nvGraphicFramePr>
        <p:xfrm>
          <a:off x="0" y="41475"/>
          <a:ext cx="12192000" cy="6908415"/>
        </p:xfrm>
        <a:graphic>
          <a:graphicData uri="http://schemas.openxmlformats.org/drawingml/2006/table">
            <a:tbl>
              <a:tblPr firstRow="1" firstCol="1" bandRow="1">
                <a:tableStyleId>{5C22544A-7EE6-4342-B048-85BDC9FD1C3A}</a:tableStyleId>
              </a:tblPr>
              <a:tblGrid>
                <a:gridCol w="1685067">
                  <a:extLst>
                    <a:ext uri="{9D8B030D-6E8A-4147-A177-3AD203B41FA5}">
                      <a16:colId xmlns:a16="http://schemas.microsoft.com/office/drawing/2014/main" val="2792218141"/>
                    </a:ext>
                  </a:extLst>
                </a:gridCol>
                <a:gridCol w="8142875">
                  <a:extLst>
                    <a:ext uri="{9D8B030D-6E8A-4147-A177-3AD203B41FA5}">
                      <a16:colId xmlns:a16="http://schemas.microsoft.com/office/drawing/2014/main" val="824164748"/>
                    </a:ext>
                  </a:extLst>
                </a:gridCol>
                <a:gridCol w="2364058">
                  <a:extLst>
                    <a:ext uri="{9D8B030D-6E8A-4147-A177-3AD203B41FA5}">
                      <a16:colId xmlns:a16="http://schemas.microsoft.com/office/drawing/2014/main" val="3658691051"/>
                    </a:ext>
                  </a:extLst>
                </a:gridCol>
              </a:tblGrid>
              <a:tr h="153472">
                <a:tc>
                  <a:txBody>
                    <a:bodyPr/>
                    <a:lstStyle/>
                    <a:p>
                      <a:pPr marL="0" marR="0">
                        <a:lnSpc>
                          <a:spcPct val="115000"/>
                        </a:lnSpc>
                        <a:spcBef>
                          <a:spcPts val="0"/>
                        </a:spcBef>
                        <a:spcAft>
                          <a:spcPts val="0"/>
                        </a:spcAft>
                      </a:pPr>
                      <a:r>
                        <a:rPr lang="en-US" sz="1400">
                          <a:effectLst/>
                        </a:rPr>
                        <a:t>Source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292" marR="47292" marT="0" marB="0" anchor="b"/>
                </a:tc>
                <a:tc>
                  <a:txBody>
                    <a:bodyPr/>
                    <a:lstStyle/>
                    <a:p>
                      <a:pPr marL="0" marR="0">
                        <a:lnSpc>
                          <a:spcPct val="115000"/>
                        </a:lnSpc>
                        <a:spcBef>
                          <a:spcPts val="0"/>
                        </a:spcBef>
                        <a:spcAft>
                          <a:spcPts val="0"/>
                        </a:spcAft>
                      </a:pPr>
                      <a:r>
                        <a:rPr lang="en-US" sz="1400">
                          <a:effectLst/>
                        </a:rPr>
                        <a:t>Explanation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292" marR="47292" marT="0" marB="0" anchor="b"/>
                </a:tc>
                <a:tc>
                  <a:txBody>
                    <a:bodyPr/>
                    <a:lstStyle/>
                    <a:p>
                      <a:pPr marL="0" marR="0">
                        <a:lnSpc>
                          <a:spcPct val="115000"/>
                        </a:lnSpc>
                        <a:spcBef>
                          <a:spcPts val="0"/>
                        </a:spcBef>
                        <a:spcAft>
                          <a:spcPts val="0"/>
                        </a:spcAft>
                      </a:pPr>
                      <a:r>
                        <a:rPr lang="en-US" sz="1400">
                          <a:effectLst/>
                        </a:rPr>
                        <a:t>Citation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292" marR="47292" marT="0" marB="0" anchor="b"/>
                </a:tc>
                <a:extLst>
                  <a:ext uri="{0D108BD9-81ED-4DB2-BD59-A6C34878D82A}">
                    <a16:rowId xmlns:a16="http://schemas.microsoft.com/office/drawing/2014/main" val="107315924"/>
                  </a:ext>
                </a:extLst>
              </a:tr>
              <a:tr h="537152">
                <a:tc>
                  <a:txBody>
                    <a:bodyPr/>
                    <a:lstStyle/>
                    <a:p>
                      <a:pPr marL="0" marR="0">
                        <a:lnSpc>
                          <a:spcPct val="115000"/>
                        </a:lnSpc>
                        <a:spcBef>
                          <a:spcPts val="0"/>
                        </a:spcBef>
                        <a:spcAft>
                          <a:spcPts val="0"/>
                        </a:spcAft>
                      </a:pPr>
                      <a:r>
                        <a:rPr lang="en-US" sz="1400">
                          <a:effectLst/>
                        </a:rPr>
                        <a:t>CAD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292" marR="47292" marT="0" marB="0" anchor="ctr"/>
                </a:tc>
                <a:tc>
                  <a:txBody>
                    <a:bodyPr/>
                    <a:lstStyle/>
                    <a:p>
                      <a:pPr marL="0" marR="0">
                        <a:lnSpc>
                          <a:spcPct val="115000"/>
                        </a:lnSpc>
                        <a:spcBef>
                          <a:spcPts val="0"/>
                        </a:spcBef>
                        <a:spcAft>
                          <a:spcPts val="0"/>
                        </a:spcAft>
                      </a:pPr>
                      <a:r>
                        <a:rPr lang="en-US" sz="1400">
                          <a:effectLst/>
                        </a:rPr>
                        <a:t>Boundary was drawn based on information provided by the PWS using a Computer Aided Design system.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292" marR="47292" marT="0" marB="0" anchor="ctr"/>
                </a:tc>
                <a:tc>
                  <a:txBody>
                    <a:bodyPr/>
                    <a:lstStyle/>
                    <a:p>
                      <a:pPr>
                        <a:lnSpc>
                          <a:spcPct val="115000"/>
                        </a:lnSpc>
                      </a:pPr>
                      <a:endParaRPr lang="en-US" sz="1400" dirty="0">
                        <a:effectLst/>
                        <a:latin typeface="Calibri" panose="020F0502020204030204" pitchFamily="34" charset="0"/>
                        <a:cs typeface="Times New Roman" panose="02020603050405020304" pitchFamily="18" charset="0"/>
                      </a:endParaRPr>
                    </a:p>
                  </a:txBody>
                  <a:tcPr marL="47292" marR="47292" marT="0" marB="0" anchor="ctr"/>
                </a:tc>
                <a:extLst>
                  <a:ext uri="{0D108BD9-81ED-4DB2-BD59-A6C34878D82A}">
                    <a16:rowId xmlns:a16="http://schemas.microsoft.com/office/drawing/2014/main" val="3927816735"/>
                  </a:ext>
                </a:extLst>
              </a:tr>
              <a:tr h="1074305">
                <a:tc>
                  <a:txBody>
                    <a:bodyPr/>
                    <a:lstStyle/>
                    <a:p>
                      <a:pPr marL="0" marR="0">
                        <a:lnSpc>
                          <a:spcPct val="115000"/>
                        </a:lnSpc>
                        <a:spcBef>
                          <a:spcPts val="0"/>
                        </a:spcBef>
                        <a:spcAft>
                          <a:spcPts val="0"/>
                        </a:spcAft>
                      </a:pPr>
                      <a:r>
                        <a:rPr lang="en-US" sz="1400">
                          <a:effectLst/>
                        </a:rPr>
                        <a:t>CCNBND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292" marR="47292" marT="0" marB="0" anchor="ctr"/>
                </a:tc>
                <a:tc>
                  <a:txBody>
                    <a:bodyPr/>
                    <a:lstStyle/>
                    <a:p>
                      <a:pPr marL="0" marR="0">
                        <a:lnSpc>
                          <a:spcPct val="115000"/>
                        </a:lnSpc>
                        <a:spcBef>
                          <a:spcPts val="0"/>
                        </a:spcBef>
                        <a:spcAft>
                          <a:spcPts val="0"/>
                        </a:spcAft>
                      </a:pPr>
                      <a:r>
                        <a:rPr lang="en-US" sz="1400" dirty="0">
                          <a:effectLst/>
                        </a:rPr>
                        <a:t>Certified service areas where a system has a Certificate of Convenience and Necessity (CCN) which gives the holder the exclusive right to provide retail water services to an identified geographic area. Please note the CCN boundary does not necessarily corresponded to the service area.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292" marR="47292" marT="0" marB="0" anchor="ctr"/>
                </a:tc>
                <a:tc>
                  <a:txBody>
                    <a:bodyPr/>
                    <a:lstStyle/>
                    <a:p>
                      <a:pPr marL="0" marR="0">
                        <a:lnSpc>
                          <a:spcPct val="115000"/>
                        </a:lnSpc>
                        <a:spcBef>
                          <a:spcPts val="0"/>
                        </a:spcBef>
                        <a:spcAft>
                          <a:spcPts val="0"/>
                        </a:spcAft>
                      </a:pPr>
                      <a:r>
                        <a:rPr lang="en-US" sz="1400" dirty="0">
                          <a:effectLst/>
                        </a:rPr>
                        <a:t>Public Utility Commission of Texas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292" marR="47292" marT="0" marB="0" anchor="ctr"/>
                </a:tc>
                <a:extLst>
                  <a:ext uri="{0D108BD9-81ED-4DB2-BD59-A6C34878D82A}">
                    <a16:rowId xmlns:a16="http://schemas.microsoft.com/office/drawing/2014/main" val="737549045"/>
                  </a:ext>
                </a:extLst>
              </a:tr>
              <a:tr h="1120950">
                <a:tc>
                  <a:txBody>
                    <a:bodyPr/>
                    <a:lstStyle/>
                    <a:p>
                      <a:pPr marL="0" marR="0">
                        <a:lnSpc>
                          <a:spcPct val="115000"/>
                        </a:lnSpc>
                        <a:spcBef>
                          <a:spcPts val="0"/>
                        </a:spcBef>
                        <a:spcAft>
                          <a:spcPts val="0"/>
                        </a:spcAft>
                      </a:pPr>
                      <a:r>
                        <a:rPr lang="en-US" sz="1400">
                          <a:effectLst/>
                        </a:rPr>
                        <a:t>CCNFAC</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292" marR="47292" marT="0" marB="0" anchor="ctr"/>
                </a:tc>
                <a:tc>
                  <a:txBody>
                    <a:bodyPr/>
                    <a:lstStyle/>
                    <a:p>
                      <a:pPr marL="0" marR="0">
                        <a:lnSpc>
                          <a:spcPct val="115000"/>
                        </a:lnSpc>
                        <a:spcBef>
                          <a:spcPts val="0"/>
                        </a:spcBef>
                        <a:spcAft>
                          <a:spcPts val="0"/>
                        </a:spcAft>
                      </a:pPr>
                      <a:r>
                        <a:rPr lang="en-US" sz="1400" dirty="0">
                          <a:effectLst/>
                        </a:rPr>
                        <a:t>Certified service area that is represented by lines; however, it may also include a buffer of usually 200 feet. The lines can, but may not correspond to distribution lines or facilities in the ground and normally follow along roads. The CCNFAC is granted for a ‘point of use’ that covers only customers connections, and may not include the service area.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292" marR="47292" marT="0" marB="0" anchor="ctr"/>
                </a:tc>
                <a:tc>
                  <a:txBody>
                    <a:bodyPr/>
                    <a:lstStyle/>
                    <a:p>
                      <a:pPr marL="0" marR="0">
                        <a:lnSpc>
                          <a:spcPct val="115000"/>
                        </a:lnSpc>
                        <a:spcBef>
                          <a:spcPts val="0"/>
                        </a:spcBef>
                        <a:spcAft>
                          <a:spcPts val="0"/>
                        </a:spcAft>
                      </a:pPr>
                      <a:r>
                        <a:rPr lang="en-US" sz="1400" dirty="0">
                          <a:effectLst/>
                        </a:rPr>
                        <a:t>Public Utility Commission of Texas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292" marR="47292" marT="0" marB="0" anchor="ctr"/>
                </a:tc>
                <a:extLst>
                  <a:ext uri="{0D108BD9-81ED-4DB2-BD59-A6C34878D82A}">
                    <a16:rowId xmlns:a16="http://schemas.microsoft.com/office/drawing/2014/main" val="1085881096"/>
                  </a:ext>
                </a:extLst>
              </a:tr>
              <a:tr h="672570">
                <a:tc>
                  <a:txBody>
                    <a:bodyPr/>
                    <a:lstStyle/>
                    <a:p>
                      <a:pPr marL="0" marR="0">
                        <a:lnSpc>
                          <a:spcPct val="115000"/>
                        </a:lnSpc>
                        <a:spcBef>
                          <a:spcPts val="0"/>
                        </a:spcBef>
                        <a:spcAft>
                          <a:spcPts val="0"/>
                        </a:spcAft>
                      </a:pPr>
                      <a:r>
                        <a:rPr lang="en-US" sz="1400">
                          <a:effectLst/>
                        </a:rPr>
                        <a:t>CITYBND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292" marR="47292" marT="0" marB="0" anchor="ctr"/>
                </a:tc>
                <a:tc>
                  <a:txBody>
                    <a:bodyPr/>
                    <a:lstStyle/>
                    <a:p>
                      <a:pPr marL="0" marR="0">
                        <a:lnSpc>
                          <a:spcPct val="115000"/>
                        </a:lnSpc>
                        <a:spcBef>
                          <a:spcPts val="0"/>
                        </a:spcBef>
                        <a:spcAft>
                          <a:spcPts val="0"/>
                        </a:spcAft>
                      </a:pPr>
                      <a:r>
                        <a:rPr lang="en-US" sz="1400" dirty="0">
                          <a:effectLst/>
                        </a:rPr>
                        <a:t>Created using the Census city boundaries as related to the water system. Please note the city boundary may not include all of the service area for the water system.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292" marR="47292" marT="0" marB="0" anchor="ctr"/>
                </a:tc>
                <a:tc>
                  <a:txBody>
                    <a:bodyPr/>
                    <a:lstStyle/>
                    <a:p>
                      <a:pPr marL="0" marR="0">
                        <a:lnSpc>
                          <a:spcPct val="115000"/>
                        </a:lnSpc>
                        <a:spcBef>
                          <a:spcPts val="0"/>
                        </a:spcBef>
                        <a:spcAft>
                          <a:spcPts val="0"/>
                        </a:spcAft>
                      </a:pPr>
                      <a:r>
                        <a:rPr lang="en-US" sz="1400" dirty="0">
                          <a:effectLst/>
                        </a:rPr>
                        <a:t>United Stated Census Bureau</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292" marR="47292" marT="0" marB="0" anchor="ctr"/>
                </a:tc>
                <a:extLst>
                  <a:ext uri="{0D108BD9-81ED-4DB2-BD59-A6C34878D82A}">
                    <a16:rowId xmlns:a16="http://schemas.microsoft.com/office/drawing/2014/main" val="2654046232"/>
                  </a:ext>
                </a:extLst>
              </a:tr>
              <a:tr h="1151592">
                <a:tc>
                  <a:txBody>
                    <a:bodyPr/>
                    <a:lstStyle/>
                    <a:p>
                      <a:pPr marL="0" marR="0">
                        <a:lnSpc>
                          <a:spcPct val="115000"/>
                        </a:lnSpc>
                        <a:spcBef>
                          <a:spcPts val="0"/>
                        </a:spcBef>
                        <a:spcAft>
                          <a:spcPts val="0"/>
                        </a:spcAft>
                      </a:pPr>
                      <a:r>
                        <a:rPr lang="en-US" sz="1400">
                          <a:effectLst/>
                        </a:rPr>
                        <a:t>DISTRICTBND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292" marR="47292" marT="0" marB="0" anchor="ctr"/>
                </a:tc>
                <a:tc>
                  <a:txBody>
                    <a:bodyPr/>
                    <a:lstStyle/>
                    <a:p>
                      <a:pPr marL="0" marR="0">
                        <a:lnSpc>
                          <a:spcPct val="115000"/>
                        </a:lnSpc>
                        <a:spcBef>
                          <a:spcPts val="0"/>
                        </a:spcBef>
                        <a:spcAft>
                          <a:spcPts val="0"/>
                        </a:spcAft>
                      </a:pPr>
                      <a:r>
                        <a:rPr lang="en-US" sz="1400" dirty="0">
                          <a:effectLst/>
                        </a:rPr>
                        <a:t>A political subdivision whose boundaries are created by either a TCEQ order or Texas Statute. Boundaries can include fifteen different types of districts such as: Municipal Utility District, Water Control and Improvement District or Fresh Water Supply District to name a few. Please note that District boundaries may not necessarily correspond to the service area.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292" marR="47292" marT="0" marB="0" anchor="ctr"/>
                </a:tc>
                <a:tc>
                  <a:txBody>
                    <a:bodyPr/>
                    <a:lstStyle/>
                    <a:p>
                      <a:pPr marL="0" marR="0">
                        <a:lnSpc>
                          <a:spcPct val="115000"/>
                        </a:lnSpc>
                        <a:spcBef>
                          <a:spcPts val="0"/>
                        </a:spcBef>
                        <a:spcAft>
                          <a:spcPts val="0"/>
                        </a:spcAft>
                      </a:pPr>
                      <a:r>
                        <a:rPr lang="en-US" sz="1400" dirty="0">
                          <a:effectLst/>
                        </a:rPr>
                        <a:t>Texas Commission on Environmental Quality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292" marR="47292" marT="0" marB="0" anchor="ctr"/>
                </a:tc>
                <a:extLst>
                  <a:ext uri="{0D108BD9-81ED-4DB2-BD59-A6C34878D82A}">
                    <a16:rowId xmlns:a16="http://schemas.microsoft.com/office/drawing/2014/main" val="2098408850"/>
                  </a:ext>
                </a:extLst>
              </a:tr>
              <a:tr h="896760">
                <a:tc>
                  <a:txBody>
                    <a:bodyPr/>
                    <a:lstStyle/>
                    <a:p>
                      <a:pPr marL="0" marR="0">
                        <a:lnSpc>
                          <a:spcPct val="115000"/>
                        </a:lnSpc>
                        <a:spcBef>
                          <a:spcPts val="0"/>
                        </a:spcBef>
                        <a:spcAft>
                          <a:spcPts val="0"/>
                        </a:spcAft>
                      </a:pPr>
                      <a:r>
                        <a:rPr lang="en-US" sz="1400" dirty="0">
                          <a:effectLst/>
                        </a:rPr>
                        <a:t>OTHER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292" marR="47292" marT="0" marB="0" anchor="ctr"/>
                </a:tc>
                <a:tc>
                  <a:txBody>
                    <a:bodyPr/>
                    <a:lstStyle/>
                    <a:p>
                      <a:pPr marL="0" marR="0">
                        <a:lnSpc>
                          <a:spcPct val="115000"/>
                        </a:lnSpc>
                        <a:spcBef>
                          <a:spcPts val="0"/>
                        </a:spcBef>
                        <a:spcAft>
                          <a:spcPts val="0"/>
                        </a:spcAft>
                      </a:pPr>
                      <a:r>
                        <a:rPr lang="en-US" sz="1400" dirty="0">
                          <a:effectLst/>
                        </a:rPr>
                        <a:t>Polygons without clear boundary may have been created using a combination of boundaries or a placeholder for the well location. The boundaries were created using the best available data, but may not correspond to the service area.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292" marR="47292" marT="0" marB="0" anchor="ctr"/>
                </a:tc>
                <a:tc>
                  <a:txBody>
                    <a:bodyPr/>
                    <a:lstStyle/>
                    <a:p>
                      <a:pPr>
                        <a:lnSpc>
                          <a:spcPct val="115000"/>
                        </a:lnSpc>
                      </a:pPr>
                      <a:endParaRPr lang="en-US" sz="1400" dirty="0">
                        <a:effectLst/>
                        <a:latin typeface="Calibri" panose="020F0502020204030204" pitchFamily="34" charset="0"/>
                        <a:cs typeface="Times New Roman" panose="02020603050405020304" pitchFamily="18" charset="0"/>
                      </a:endParaRPr>
                    </a:p>
                  </a:txBody>
                  <a:tcPr marL="47292" marR="47292" marT="0" marB="0" anchor="ctr"/>
                </a:tc>
                <a:extLst>
                  <a:ext uri="{0D108BD9-81ED-4DB2-BD59-A6C34878D82A}">
                    <a16:rowId xmlns:a16="http://schemas.microsoft.com/office/drawing/2014/main" val="586176558"/>
                  </a:ext>
                </a:extLst>
              </a:tr>
              <a:tr h="672570">
                <a:tc>
                  <a:txBody>
                    <a:bodyPr/>
                    <a:lstStyle/>
                    <a:p>
                      <a:pPr marL="0" marR="0">
                        <a:lnSpc>
                          <a:spcPct val="115000"/>
                        </a:lnSpc>
                        <a:spcBef>
                          <a:spcPts val="0"/>
                        </a:spcBef>
                        <a:spcAft>
                          <a:spcPts val="0"/>
                        </a:spcAft>
                      </a:pPr>
                      <a:r>
                        <a:rPr lang="en-US" sz="1400">
                          <a:effectLst/>
                        </a:rPr>
                        <a:t>PWS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292" marR="47292" marT="0" marB="0" anchor="ctr"/>
                </a:tc>
                <a:tc>
                  <a:txBody>
                    <a:bodyPr/>
                    <a:lstStyle/>
                    <a:p>
                      <a:pPr marL="0" marR="0">
                        <a:lnSpc>
                          <a:spcPct val="115000"/>
                        </a:lnSpc>
                        <a:spcBef>
                          <a:spcPts val="0"/>
                        </a:spcBef>
                        <a:spcAft>
                          <a:spcPts val="0"/>
                        </a:spcAft>
                      </a:pPr>
                      <a:r>
                        <a:rPr lang="en-US" sz="1400" dirty="0">
                          <a:effectLst/>
                        </a:rPr>
                        <a:t>Boundary was created by a PWS shapefile provided by the water system in 2009. Please note the boundaries may be out of date and have not been updated since 2009.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292" marR="47292" marT="0" marB="0" anchor="ctr"/>
                </a:tc>
                <a:tc>
                  <a:txBody>
                    <a:bodyPr/>
                    <a:lstStyle/>
                    <a:p>
                      <a:pPr>
                        <a:lnSpc>
                          <a:spcPct val="115000"/>
                        </a:lnSpc>
                      </a:pPr>
                      <a:endParaRPr lang="en-US" sz="1400" dirty="0">
                        <a:effectLst/>
                        <a:latin typeface="Calibri" panose="020F0502020204030204" pitchFamily="34" charset="0"/>
                        <a:cs typeface="Times New Roman" panose="02020603050405020304" pitchFamily="18" charset="0"/>
                      </a:endParaRPr>
                    </a:p>
                  </a:txBody>
                  <a:tcPr marL="47292" marR="47292" marT="0" marB="0" anchor="ctr"/>
                </a:tc>
                <a:extLst>
                  <a:ext uri="{0D108BD9-81ED-4DB2-BD59-A6C34878D82A}">
                    <a16:rowId xmlns:a16="http://schemas.microsoft.com/office/drawing/2014/main" val="814442740"/>
                  </a:ext>
                </a:extLst>
              </a:tr>
              <a:tr h="537152">
                <a:tc>
                  <a:txBody>
                    <a:bodyPr/>
                    <a:lstStyle/>
                    <a:p>
                      <a:pPr marL="0" marR="0">
                        <a:lnSpc>
                          <a:spcPct val="115000"/>
                        </a:lnSpc>
                        <a:spcBef>
                          <a:spcPts val="0"/>
                        </a:spcBef>
                        <a:spcAft>
                          <a:spcPts val="0"/>
                        </a:spcAft>
                      </a:pPr>
                      <a:r>
                        <a:rPr lang="en-US" sz="1400">
                          <a:effectLst/>
                        </a:rPr>
                        <a:t>SYSTEM-VERIFIED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292" marR="47292" marT="0" marB="0" anchor="ctr"/>
                </a:tc>
                <a:tc>
                  <a:txBody>
                    <a:bodyPr/>
                    <a:lstStyle/>
                    <a:p>
                      <a:pPr marL="0" marR="0">
                        <a:lnSpc>
                          <a:spcPct val="115000"/>
                        </a:lnSpc>
                        <a:spcBef>
                          <a:spcPts val="0"/>
                        </a:spcBef>
                        <a:spcAft>
                          <a:spcPts val="0"/>
                        </a:spcAft>
                      </a:pPr>
                      <a:r>
                        <a:rPr lang="en-US" sz="1400" dirty="0">
                          <a:effectLst/>
                        </a:rPr>
                        <a:t>A representative of the water system has either updated the boundary or verified this is the correct service boundary for the water system.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292" marR="47292" marT="0" marB="0" anchor="ctr"/>
                </a:tc>
                <a:tc>
                  <a:txBody>
                    <a:bodyPr/>
                    <a:lstStyle/>
                    <a:p>
                      <a:pPr>
                        <a:lnSpc>
                          <a:spcPct val="115000"/>
                        </a:lnSpc>
                      </a:pPr>
                      <a:endParaRPr lang="en-US" sz="800" dirty="0">
                        <a:effectLst/>
                        <a:latin typeface="Calibri" panose="020F0502020204030204" pitchFamily="34" charset="0"/>
                        <a:cs typeface="Times New Roman" panose="02020603050405020304" pitchFamily="18" charset="0"/>
                      </a:endParaRPr>
                    </a:p>
                  </a:txBody>
                  <a:tcPr marL="47292" marR="47292" marT="0" marB="0" anchor="ctr"/>
                </a:tc>
                <a:extLst>
                  <a:ext uri="{0D108BD9-81ED-4DB2-BD59-A6C34878D82A}">
                    <a16:rowId xmlns:a16="http://schemas.microsoft.com/office/drawing/2014/main" val="484016659"/>
                  </a:ext>
                </a:extLst>
              </a:tr>
            </a:tbl>
          </a:graphicData>
        </a:graphic>
      </p:graphicFrame>
    </p:spTree>
    <p:extLst>
      <p:ext uri="{BB962C8B-B14F-4D97-AF65-F5344CB8AC3E}">
        <p14:creationId xmlns:p14="http://schemas.microsoft.com/office/powerpoint/2010/main" val="3875476113"/>
      </p:ext>
    </p:extLst>
  </p:cSld>
  <p:clrMapOvr>
    <a:masterClrMapping/>
  </p:clrMapOvr>
</p:sld>
</file>

<file path=ppt/theme/theme1.xml><?xml version="1.0" encoding="utf-8"?>
<a:theme xmlns:a="http://schemas.openxmlformats.org/drawingml/2006/main" name="twdb-ppt-white-template-footer-blue-150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1954</TotalTime>
  <Words>1317</Words>
  <Application>Microsoft Office PowerPoint</Application>
  <PresentationFormat>Widescreen</PresentationFormat>
  <Paragraphs>137</Paragraphs>
  <Slides>16</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Segoe UI</vt:lpstr>
      <vt:lpstr>Times New Roman</vt:lpstr>
      <vt:lpstr>twdb-ppt-white-template-footer-blue-1504</vt:lpstr>
      <vt:lpstr>The Texas Water Development Board’s  New Application to Display Water Service Boundaries </vt:lpstr>
      <vt:lpstr>PowerPoint Presentation</vt:lpstr>
      <vt:lpstr>Overview</vt:lpstr>
      <vt:lpstr>Background</vt:lpstr>
      <vt:lpstr>What is a Water Service Boundary? </vt:lpstr>
      <vt:lpstr>Better Boundaries, Better Population Estimates</vt:lpstr>
      <vt:lpstr>Why is the Water Service Boundary Viewer Needed?</vt:lpstr>
      <vt:lpstr>PowerPoint Presentation</vt:lpstr>
      <vt:lpstr>PowerPoint Presentation</vt:lpstr>
      <vt:lpstr>PowerPoint Presentation</vt:lpstr>
      <vt:lpstr>PowerPoint Presentation</vt:lpstr>
      <vt:lpstr>PowerPoint Presentation</vt:lpstr>
      <vt:lpstr>Texas Water Service Boundary Viewer</vt:lpstr>
      <vt:lpstr>Future Plans</vt:lpstr>
      <vt:lpstr>DEMO</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Development of the Texas Water Development Board’s New Application to Display Water Service Boundaries </dc:title>
  <dc:creator>Taylor Christian</dc:creator>
  <cp:lastModifiedBy>taylor christian</cp:lastModifiedBy>
  <cp:revision>43</cp:revision>
  <dcterms:created xsi:type="dcterms:W3CDTF">2018-05-14T16:38:39Z</dcterms:created>
  <dcterms:modified xsi:type="dcterms:W3CDTF">2018-05-23T03:30:43Z</dcterms:modified>
</cp:coreProperties>
</file>