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1"/>
  </p:notesMasterIdLst>
  <p:handoutMasterIdLst>
    <p:handoutMasterId r:id="rId22"/>
  </p:handoutMasterIdLst>
  <p:sldIdLst>
    <p:sldId id="321" r:id="rId4"/>
    <p:sldId id="370" r:id="rId5"/>
    <p:sldId id="377" r:id="rId6"/>
    <p:sldId id="365" r:id="rId7"/>
    <p:sldId id="366" r:id="rId8"/>
    <p:sldId id="379" r:id="rId9"/>
    <p:sldId id="323" r:id="rId10"/>
    <p:sldId id="373" r:id="rId11"/>
    <p:sldId id="378" r:id="rId12"/>
    <p:sldId id="368" r:id="rId13"/>
    <p:sldId id="375" r:id="rId14"/>
    <p:sldId id="376" r:id="rId15"/>
    <p:sldId id="369" r:id="rId16"/>
    <p:sldId id="371" r:id="rId17"/>
    <p:sldId id="372" r:id="rId18"/>
    <p:sldId id="343" r:id="rId19"/>
    <p:sldId id="360"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52" autoAdjust="0"/>
    <p:restoredTop sz="81635" autoAdjust="0"/>
  </p:normalViewPr>
  <p:slideViewPr>
    <p:cSldViewPr>
      <p:cViewPr varScale="1">
        <p:scale>
          <a:sx n="61" d="100"/>
          <a:sy n="61" d="100"/>
        </p:scale>
        <p:origin x="996" y="60"/>
      </p:cViewPr>
      <p:guideLst>
        <p:guide orient="horz" pos="2160"/>
        <p:guide pos="2880"/>
      </p:guideLst>
    </p:cSldViewPr>
  </p:slideViewPr>
  <p:outlineViewPr>
    <p:cViewPr>
      <p:scale>
        <a:sx n="33" d="100"/>
        <a:sy n="33" d="100"/>
      </p:scale>
      <p:origin x="0" y="66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00" y="-6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3F2041E-0863-43E6-BD28-464CF3DCB4F2}"/>
              </a:ext>
            </a:extLst>
          </p:cNvPr>
          <p:cNvSpPr>
            <a:spLocks noGrp="1"/>
          </p:cNvSpPr>
          <p:nvPr>
            <p:ph type="hdr" sz="quarter"/>
          </p:nvPr>
        </p:nvSpPr>
        <p:spPr>
          <a:xfrm>
            <a:off x="0" y="1"/>
            <a:ext cx="3011699" cy="463942"/>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xmlns="" id="{480CDBFA-BC3D-46FD-B502-5F6455EFCDFE}"/>
              </a:ext>
            </a:extLst>
          </p:cNvPr>
          <p:cNvSpPr>
            <a:spLocks noGrp="1"/>
          </p:cNvSpPr>
          <p:nvPr>
            <p:ph type="dt" sz="quarter" idx="1"/>
          </p:nvPr>
        </p:nvSpPr>
        <p:spPr>
          <a:xfrm>
            <a:off x="3937170" y="1"/>
            <a:ext cx="3011699" cy="463942"/>
          </a:xfrm>
          <a:prstGeom prst="rect">
            <a:avLst/>
          </a:prstGeom>
        </p:spPr>
        <p:txBody>
          <a:bodyPr vert="horz" lIns="92492" tIns="46246" rIns="92492" bIns="46246" rtlCol="0"/>
          <a:lstStyle>
            <a:lvl1pPr algn="r">
              <a:defRPr sz="1200"/>
            </a:lvl1pPr>
          </a:lstStyle>
          <a:p>
            <a:fld id="{4503DF73-5490-498E-813D-A4E07A88B00C}" type="datetimeFigureOut">
              <a:rPr lang="en-US" smtClean="0"/>
              <a:t>5/23/2018</a:t>
            </a:fld>
            <a:endParaRPr lang="en-US"/>
          </a:p>
        </p:txBody>
      </p:sp>
      <p:sp>
        <p:nvSpPr>
          <p:cNvPr id="4" name="Footer Placeholder 3">
            <a:extLst>
              <a:ext uri="{FF2B5EF4-FFF2-40B4-BE49-F238E27FC236}">
                <a16:creationId xmlns:a16="http://schemas.microsoft.com/office/drawing/2014/main" xmlns="" id="{9AA94AAE-CFB7-4819-89BE-988F3E0932B1}"/>
              </a:ext>
            </a:extLst>
          </p:cNvPr>
          <p:cNvSpPr>
            <a:spLocks noGrp="1"/>
          </p:cNvSpPr>
          <p:nvPr>
            <p:ph type="ftr" sz="quarter" idx="2"/>
          </p:nvPr>
        </p:nvSpPr>
        <p:spPr>
          <a:xfrm>
            <a:off x="0" y="8772135"/>
            <a:ext cx="3011699" cy="463941"/>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7EA8DF8-A2B1-419F-8B23-7477AB54FB03}"/>
              </a:ext>
            </a:extLst>
          </p:cNvPr>
          <p:cNvSpPr>
            <a:spLocks noGrp="1"/>
          </p:cNvSpPr>
          <p:nvPr>
            <p:ph type="sldNum" sz="quarter" idx="3"/>
          </p:nvPr>
        </p:nvSpPr>
        <p:spPr>
          <a:xfrm>
            <a:off x="3937170" y="8772135"/>
            <a:ext cx="3011699" cy="463941"/>
          </a:xfrm>
          <a:prstGeom prst="rect">
            <a:avLst/>
          </a:prstGeom>
        </p:spPr>
        <p:txBody>
          <a:bodyPr vert="horz" lIns="92492" tIns="46246" rIns="92492" bIns="46246" rtlCol="0" anchor="b"/>
          <a:lstStyle>
            <a:lvl1pPr algn="r">
              <a:defRPr sz="1200"/>
            </a:lvl1pPr>
          </a:lstStyle>
          <a:p>
            <a:fld id="{2053D7F8-9257-4D47-876E-BD4B5547F81E}" type="slidenum">
              <a:rPr lang="en-US" smtClean="0"/>
              <a:t>‹#›</a:t>
            </a:fld>
            <a:endParaRPr lang="en-US"/>
          </a:p>
        </p:txBody>
      </p:sp>
    </p:spTree>
    <p:extLst>
      <p:ext uri="{BB962C8B-B14F-4D97-AF65-F5344CB8AC3E}">
        <p14:creationId xmlns:p14="http://schemas.microsoft.com/office/powerpoint/2010/main" val="327053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1D97045-52FC-442F-9A95-483E0A6958AA}" type="datetimeFigureOut">
              <a:rPr lang="en-US" smtClean="0"/>
              <a:pPr/>
              <a:t>5/23/2018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5E50814-5472-4D05-BDAA-6FFDACA20864}" type="slidenum">
              <a:rPr lang="en-US" smtClean="0"/>
              <a:pPr/>
              <a:t>‹#›</a:t>
            </a:fld>
            <a:endParaRPr lang="en-US"/>
          </a:p>
        </p:txBody>
      </p:sp>
    </p:spTree>
    <p:extLst>
      <p:ext uri="{BB962C8B-B14F-4D97-AF65-F5344CB8AC3E}">
        <p14:creationId xmlns:p14="http://schemas.microsoft.com/office/powerpoint/2010/main" val="185607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1</a:t>
            </a:fld>
            <a:endParaRPr lang="en-US"/>
          </a:p>
        </p:txBody>
      </p:sp>
    </p:spTree>
    <p:extLst>
      <p:ext uri="{BB962C8B-B14F-4D97-AF65-F5344CB8AC3E}">
        <p14:creationId xmlns:p14="http://schemas.microsoft.com/office/powerpoint/2010/main" val="350377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Damage assessment are mostly based on FEMA data-FEMA housing assistance data, most recent updates are from March 2018</a:t>
            </a:r>
          </a:p>
          <a:p>
            <a:r>
              <a:rPr lang="en-US" dirty="0"/>
              <a:t>A comprehensive housing damage claim data available at census block level: following information</a:t>
            </a:r>
          </a:p>
          <a:p>
            <a:endParaRPr lang="en-US" dirty="0"/>
          </a:p>
          <a:p>
            <a:r>
              <a:rPr lang="en-US" dirty="0"/>
              <a:t>Also contains-foundation damage, roof damage, ownership status, renter assistance availability, repair assistance availability, replacement assistance availability. </a:t>
            </a:r>
          </a:p>
          <a:p>
            <a:endParaRPr lang="en-US" dirty="0"/>
          </a:p>
          <a:p>
            <a:r>
              <a:rPr lang="en-US" dirty="0"/>
              <a:t>From block level data we aggregated the data into city, county (both incorporated and unincorporated) and zip code level so that the data could be useful to the respective level of governmental officials. </a:t>
            </a:r>
          </a:p>
        </p:txBody>
      </p:sp>
      <p:sp>
        <p:nvSpPr>
          <p:cNvPr id="4" name="Slide Number Placeholder 3"/>
          <p:cNvSpPr>
            <a:spLocks noGrp="1"/>
          </p:cNvSpPr>
          <p:nvPr>
            <p:ph type="sldNum" sz="quarter" idx="10"/>
          </p:nvPr>
        </p:nvSpPr>
        <p:spPr/>
        <p:txBody>
          <a:bodyPr/>
          <a:lstStyle/>
          <a:p>
            <a:fld id="{E5E50814-5472-4D05-BDAA-6FFDACA20864}" type="slidenum">
              <a:rPr lang="en-US" smtClean="0"/>
              <a:pPr/>
              <a:t>10</a:t>
            </a:fld>
            <a:endParaRPr lang="en-US"/>
          </a:p>
        </p:txBody>
      </p:sp>
    </p:spTree>
    <p:extLst>
      <p:ext uri="{BB962C8B-B14F-4D97-AF65-F5344CB8AC3E}">
        <p14:creationId xmlns:p14="http://schemas.microsoft.com/office/powerpoint/2010/main" val="157032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FEMA Individual assistance data, are records of housing-related individual level assistance data. </a:t>
            </a:r>
          </a:p>
          <a:p>
            <a:r>
              <a:rPr lang="en-US" dirty="0"/>
              <a:t>Records the claims/registrations of the following damage and requests. </a:t>
            </a:r>
          </a:p>
          <a:p>
            <a:endParaRPr lang="en-US" dirty="0"/>
          </a:p>
          <a:p>
            <a:r>
              <a:rPr lang="en-US" dirty="0"/>
              <a:t>A more direct picture of population impacted during hurricane Harvey</a:t>
            </a:r>
          </a:p>
          <a:p>
            <a:endParaRPr lang="en-US" dirty="0"/>
          </a:p>
          <a:p>
            <a:r>
              <a:rPr lang="en-US" dirty="0"/>
              <a:t>Useful for population-level post-disaster planning and resource allocations</a:t>
            </a:r>
          </a:p>
        </p:txBody>
      </p:sp>
      <p:sp>
        <p:nvSpPr>
          <p:cNvPr id="4" name="Slide Number Placeholder 3"/>
          <p:cNvSpPr>
            <a:spLocks noGrp="1"/>
          </p:cNvSpPr>
          <p:nvPr>
            <p:ph type="sldNum" sz="quarter" idx="10"/>
          </p:nvPr>
        </p:nvSpPr>
        <p:spPr/>
        <p:txBody>
          <a:bodyPr/>
          <a:lstStyle/>
          <a:p>
            <a:fld id="{E5E50814-5472-4D05-BDAA-6FFDACA20864}" type="slidenum">
              <a:rPr lang="en-US" smtClean="0"/>
              <a:pPr/>
              <a:t>11</a:t>
            </a:fld>
            <a:endParaRPr lang="en-US"/>
          </a:p>
        </p:txBody>
      </p:sp>
    </p:spTree>
    <p:extLst>
      <p:ext uri="{BB962C8B-B14F-4D97-AF65-F5344CB8AC3E}">
        <p14:creationId xmlns:p14="http://schemas.microsoft.com/office/powerpoint/2010/main" val="113169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a property counts in each census block, the data com from several damage assessment sources:</a:t>
            </a:r>
          </a:p>
          <a:p>
            <a:r>
              <a:rPr lang="en-US" dirty="0"/>
              <a:t>311 service request calls</a:t>
            </a:r>
          </a:p>
          <a:p>
            <a:r>
              <a:rPr lang="en-US" dirty="0"/>
              <a:t>911 calls</a:t>
            </a:r>
          </a:p>
          <a:p>
            <a:r>
              <a:rPr lang="en-US" dirty="0"/>
              <a:t>Solid waste management department debris pickup locations</a:t>
            </a:r>
          </a:p>
          <a:p>
            <a:r>
              <a:rPr lang="en-US" dirty="0"/>
              <a:t>Floodplain management office high water mark data</a:t>
            </a:r>
          </a:p>
          <a:p>
            <a:r>
              <a:rPr lang="en-US" dirty="0"/>
              <a:t>And of course from FEMA/National flood insurance program</a:t>
            </a:r>
          </a:p>
          <a:p>
            <a:endParaRPr lang="en-US" dirty="0"/>
          </a:p>
          <a:p>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12</a:t>
            </a:fld>
            <a:endParaRPr lang="en-US"/>
          </a:p>
        </p:txBody>
      </p:sp>
    </p:spTree>
    <p:extLst>
      <p:ext uri="{BB962C8B-B14F-4D97-AF65-F5344CB8AC3E}">
        <p14:creationId xmlns:p14="http://schemas.microsoft.com/office/powerpoint/2010/main" val="196748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Vulnerable population identification is a vital process, stated in the civil right act of 1964 saying that no person or group shall be excluded from participation in, or denied the benefits of any program or activity utilizing federal funds. </a:t>
            </a:r>
          </a:p>
          <a:p>
            <a:endParaRPr lang="en-US" dirty="0"/>
          </a:p>
          <a:p>
            <a:r>
              <a:rPr lang="en-US" dirty="0"/>
              <a:t>Part of the H-GAC hazard mitigation plan, to highlight the area that would potentially require more assistance, attention or allocated resources in terms of disaster relief or post-event management. </a:t>
            </a:r>
          </a:p>
          <a:p>
            <a:endParaRPr lang="en-US" dirty="0"/>
          </a:p>
          <a:p>
            <a:r>
              <a:rPr lang="en-US" dirty="0"/>
              <a:t>The construction of vulnerable population index (VPI), are mostly based on census-based demographic and socio-economic characteristics. These characteristics are somehow related to the decreased ability of actions, or mobility when it comes to disaster response, such as evacuation, seeking for help or rebuilt process. </a:t>
            </a:r>
          </a:p>
        </p:txBody>
      </p:sp>
      <p:sp>
        <p:nvSpPr>
          <p:cNvPr id="4" name="Slide Number Placeholder 3"/>
          <p:cNvSpPr>
            <a:spLocks noGrp="1"/>
          </p:cNvSpPr>
          <p:nvPr>
            <p:ph type="sldNum" sz="quarter" idx="10"/>
          </p:nvPr>
        </p:nvSpPr>
        <p:spPr/>
        <p:txBody>
          <a:bodyPr/>
          <a:lstStyle/>
          <a:p>
            <a:fld id="{E5E50814-5472-4D05-BDAA-6FFDACA20864}" type="slidenum">
              <a:rPr lang="en-US" smtClean="0"/>
              <a:pPr/>
              <a:t>13</a:t>
            </a:fld>
            <a:endParaRPr lang="en-US"/>
          </a:p>
        </p:txBody>
      </p:sp>
    </p:spTree>
    <p:extLst>
      <p:ext uri="{BB962C8B-B14F-4D97-AF65-F5344CB8AC3E}">
        <p14:creationId xmlns:p14="http://schemas.microsoft.com/office/powerpoint/2010/main" val="193376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Calculate the location quotient for each vulnerable population group.</a:t>
            </a:r>
          </a:p>
          <a:p>
            <a:endParaRPr lang="en-US" dirty="0"/>
          </a:p>
          <a:p>
            <a:r>
              <a:rPr lang="en-US" dirty="0"/>
              <a:t>In some cases, the vulnerable population index is calculated as the count of quotients that are above 1. Example: if there are two vulnerable population groups that have a higher proportion compared to regional proportion, the index would be 2. So for an index that consists of 8 population groups, they will be integers from 0 to 8.</a:t>
            </a:r>
            <a:br>
              <a:rPr lang="en-US" dirty="0"/>
            </a:br>
            <a:endParaRPr lang="en-US" dirty="0"/>
          </a:p>
          <a:p>
            <a:r>
              <a:rPr lang="en-US" dirty="0"/>
              <a:t>The drawbacks of this method is that it doesn’t account for the severity of the vulnerability in a population. Example: regional average of 10%, 11% and 20% are both considered 1.</a:t>
            </a:r>
          </a:p>
          <a:p>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14</a:t>
            </a:fld>
            <a:endParaRPr lang="en-US"/>
          </a:p>
        </p:txBody>
      </p:sp>
    </p:spTree>
    <p:extLst>
      <p:ext uri="{BB962C8B-B14F-4D97-AF65-F5344CB8AC3E}">
        <p14:creationId xmlns:p14="http://schemas.microsoft.com/office/powerpoint/2010/main" val="235337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constructed the index based on cumulative percentage of summarized quotients.</a:t>
            </a:r>
          </a:p>
          <a:p>
            <a:endParaRPr lang="en-US" dirty="0"/>
          </a:p>
          <a:p>
            <a:r>
              <a:rPr lang="en-US" dirty="0"/>
              <a:t>The final calculated VPI will be distributed from 0 to 100%, with 100% suggesting a block group with the most vulnerable population in the region. </a:t>
            </a:r>
          </a:p>
          <a:p>
            <a:endParaRPr lang="en-US" dirty="0"/>
          </a:p>
          <a:p>
            <a:r>
              <a:rPr lang="en-US" dirty="0"/>
              <a:t>The distribution of the VPI and the damage assessment will be shown later in the application. </a:t>
            </a:r>
          </a:p>
        </p:txBody>
      </p:sp>
      <p:sp>
        <p:nvSpPr>
          <p:cNvPr id="4" name="Slide Number Placeholder 3"/>
          <p:cNvSpPr>
            <a:spLocks noGrp="1"/>
          </p:cNvSpPr>
          <p:nvPr>
            <p:ph type="sldNum" sz="quarter" idx="10"/>
          </p:nvPr>
        </p:nvSpPr>
        <p:spPr/>
        <p:txBody>
          <a:bodyPr/>
          <a:lstStyle/>
          <a:p>
            <a:fld id="{E5E50814-5472-4D05-BDAA-6FFDACA20864}" type="slidenum">
              <a:rPr lang="en-US" smtClean="0"/>
              <a:pPr/>
              <a:t>15</a:t>
            </a:fld>
            <a:endParaRPr lang="en-US"/>
          </a:p>
        </p:txBody>
      </p:sp>
    </p:spTree>
    <p:extLst>
      <p:ext uri="{BB962C8B-B14F-4D97-AF65-F5344CB8AC3E}">
        <p14:creationId xmlns:p14="http://schemas.microsoft.com/office/powerpoint/2010/main" val="416992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620">
              <a:defRPr/>
            </a:pPr>
            <a:r>
              <a:rPr lang="en-US" dirty="0"/>
              <a:t>Focus not on policy or implementation</a:t>
            </a:r>
          </a:p>
          <a:p>
            <a:pPr defTabSz="907620">
              <a:defRPr/>
            </a:pPr>
            <a:endParaRPr lang="en-US" dirty="0"/>
          </a:p>
          <a:p>
            <a:pPr defTabSz="907620">
              <a:defRPr/>
            </a:pPr>
            <a:r>
              <a:rPr lang="en-US" dirty="0"/>
              <a:t>Harris County and City of Houston passed housing elevation regulations-increase the foundation of the house to 2 feet above the floodplain, previously was 1 foot. And they extended the policy to 500 year floodplain, with previous being only 100 year floodplain.</a:t>
            </a:r>
          </a:p>
          <a:p>
            <a:pPr defTabSz="907620">
              <a:defRPr/>
            </a:pPr>
            <a:endParaRPr lang="en-US" dirty="0"/>
          </a:p>
          <a:p>
            <a:pPr defTabSz="907620">
              <a:defRPr/>
            </a:pPr>
            <a:r>
              <a:rPr lang="en-US" dirty="0"/>
              <a:t>Buyouts program: a voluntary program that allows the Harris county flood control district to buy out the flooded houses and restore natural floodplain. Studies have found out there have been houses that have experienced all major </a:t>
            </a:r>
            <a:r>
              <a:rPr lang="en-US" dirty="0" err="1"/>
              <a:t>floodings</a:t>
            </a:r>
            <a:r>
              <a:rPr lang="en-US" dirty="0"/>
              <a:t> in the past few years so the buyout program could potentially prevent future damages. The program was initiated in 1985, and since then they have purchased more than 3000 houses and more than 1000 acres of land have been restored as natural flood plain.</a:t>
            </a:r>
          </a:p>
          <a:p>
            <a:pPr defTabSz="907620">
              <a:defRPr/>
            </a:pPr>
            <a:endParaRPr lang="en-US" dirty="0"/>
          </a:p>
          <a:p>
            <a:pPr defTabSz="907620">
              <a:defRPr/>
            </a:pPr>
            <a:r>
              <a:rPr lang="en-US" dirty="0"/>
              <a:t>Zoning debate- whether lack of zoning has contributed to the severity of the flood this time. </a:t>
            </a:r>
          </a:p>
          <a:p>
            <a:pPr defTabSz="907620">
              <a:defRPr/>
            </a:pPr>
            <a:r>
              <a:rPr lang="en-US" dirty="0"/>
              <a:t> </a:t>
            </a:r>
          </a:p>
          <a:p>
            <a:pPr defTabSz="907620">
              <a:defRPr/>
            </a:pPr>
            <a:r>
              <a:rPr lang="en-US" dirty="0"/>
              <a:t>Flood detention and drainage- provide detention for more effective drainages. And also the flood control district have started the county-wide drainage repair project to clean debris and repair the system. Previously the city of Houston only require new developments to provide detention. From now on, if you for example build a building out of a parking lot, you also bare responsibility for providing detention. </a:t>
            </a:r>
          </a:p>
          <a:p>
            <a:pPr defTabSz="907620">
              <a:defRPr/>
            </a:pPr>
            <a:endParaRPr lang="en-US" dirty="0"/>
          </a:p>
        </p:txBody>
      </p:sp>
      <p:sp>
        <p:nvSpPr>
          <p:cNvPr id="4" name="Slide Number Placeholder 3"/>
          <p:cNvSpPr>
            <a:spLocks noGrp="1"/>
          </p:cNvSpPr>
          <p:nvPr>
            <p:ph type="sldNum" sz="quarter" idx="10"/>
          </p:nvPr>
        </p:nvSpPr>
        <p:spPr/>
        <p:txBody>
          <a:bodyPr/>
          <a:lstStyle/>
          <a:p>
            <a:fld id="{5FD4E996-3422-4788-AAB9-F303EB0A99D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3165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Pramod Sambidi-Manager </a:t>
            </a:r>
          </a:p>
          <a:p>
            <a:endParaRPr lang="en-US" dirty="0"/>
          </a:p>
          <a:p>
            <a:r>
              <a:rPr lang="en-US" dirty="0"/>
              <a:t>Team members-collective efforts to pull the application together</a:t>
            </a:r>
          </a:p>
          <a:p>
            <a:endParaRPr lang="en-US" dirty="0"/>
          </a:p>
          <a:p>
            <a:r>
              <a:rPr lang="en-US" dirty="0"/>
              <a:t>More about the group and about the agency-a lot of information </a:t>
            </a:r>
          </a:p>
          <a:p>
            <a:endParaRPr lang="en-US" dirty="0"/>
          </a:p>
          <a:p>
            <a:r>
              <a:rPr lang="en-US" dirty="0"/>
              <a:t>Question feel free to reach out/ </a:t>
            </a:r>
          </a:p>
          <a:p>
            <a:endParaRPr lang="en-US" dirty="0"/>
          </a:p>
          <a:p>
            <a:r>
              <a:rPr lang="en-US" dirty="0"/>
              <a:t>Questions before proceed to the web application</a:t>
            </a:r>
          </a:p>
        </p:txBody>
      </p:sp>
      <p:sp>
        <p:nvSpPr>
          <p:cNvPr id="4" name="Slide Number Placeholder 3"/>
          <p:cNvSpPr>
            <a:spLocks noGrp="1"/>
          </p:cNvSpPr>
          <p:nvPr>
            <p:ph type="sldNum" sz="quarter" idx="10"/>
          </p:nvPr>
        </p:nvSpPr>
        <p:spPr/>
        <p:txBody>
          <a:bodyPr/>
          <a:lstStyle/>
          <a:p>
            <a:fld id="{E5E50814-5472-4D05-BDAA-6FFDACA20864}" type="slidenum">
              <a:rPr lang="en-US" smtClean="0"/>
              <a:pPr/>
              <a:t>17</a:t>
            </a:fld>
            <a:endParaRPr lang="en-US"/>
          </a:p>
        </p:txBody>
      </p:sp>
    </p:spTree>
    <p:extLst>
      <p:ext uri="{BB962C8B-B14F-4D97-AF65-F5344CB8AC3E}">
        <p14:creationId xmlns:p14="http://schemas.microsoft.com/office/powerpoint/2010/main" val="18874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HGAC is like other council of governments, a regional voluntary association of local governments. </a:t>
            </a:r>
          </a:p>
          <a:p>
            <a:r>
              <a:rPr lang="en-US" dirty="0"/>
              <a:t>13 counties, 134 cities and census places and 8 metropolitan planning organizations</a:t>
            </a:r>
          </a:p>
          <a:p>
            <a:r>
              <a:rPr lang="en-US" dirty="0"/>
              <a:t>6.5 million people</a:t>
            </a:r>
          </a:p>
        </p:txBody>
      </p:sp>
      <p:sp>
        <p:nvSpPr>
          <p:cNvPr id="4" name="Slide Number Placeholder 3"/>
          <p:cNvSpPr>
            <a:spLocks noGrp="1"/>
          </p:cNvSpPr>
          <p:nvPr>
            <p:ph type="sldNum" sz="quarter" idx="10"/>
          </p:nvPr>
        </p:nvSpPr>
        <p:spPr/>
        <p:txBody>
          <a:bodyPr/>
          <a:lstStyle/>
          <a:p>
            <a:fld id="{E5E50814-5472-4D05-BDAA-6FFDACA20864}" type="slidenum">
              <a:rPr lang="en-US" smtClean="0"/>
              <a:pPr/>
              <a:t>2</a:t>
            </a:fld>
            <a:endParaRPr lang="en-US"/>
          </a:p>
        </p:txBody>
      </p:sp>
    </p:spTree>
    <p:extLst>
      <p:ext uri="{BB962C8B-B14F-4D97-AF65-F5344CB8AC3E}">
        <p14:creationId xmlns:p14="http://schemas.microsoft.com/office/powerpoint/2010/main" val="83882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CE Department</a:t>
            </a:r>
          </a:p>
          <a:p>
            <a:pPr marL="231229" indent="-231229">
              <a:buAutoNum type="arabicPeriod"/>
            </a:pPr>
            <a:r>
              <a:rPr lang="en-US" dirty="0"/>
              <a:t>Manage regional databases, provide regular updates and respond to internal requests, as well as data requests from different levels of governments. </a:t>
            </a:r>
          </a:p>
          <a:p>
            <a:pPr marL="231229" indent="-231229">
              <a:buAutoNum type="arabicPeriod"/>
            </a:pPr>
            <a:r>
              <a:rPr lang="en-US" dirty="0"/>
              <a:t>Annual forecast for population, employments and commute patterns. Base for regional perspective transportation plans. </a:t>
            </a:r>
          </a:p>
          <a:p>
            <a:pPr marL="231229" indent="-231229">
              <a:buAutoNum type="arabicPeriod"/>
            </a:pPr>
            <a:r>
              <a:rPr lang="en-US" dirty="0"/>
              <a:t>Interactive tools and online applications, story cascades, tools can be used for data visualization for the public, private sectors and government officials, to assist better decision makings. </a:t>
            </a:r>
          </a:p>
        </p:txBody>
      </p:sp>
      <p:sp>
        <p:nvSpPr>
          <p:cNvPr id="4" name="Slide Number Placeholder 3"/>
          <p:cNvSpPr>
            <a:spLocks noGrp="1"/>
          </p:cNvSpPr>
          <p:nvPr>
            <p:ph type="sldNum" sz="quarter" idx="10"/>
          </p:nvPr>
        </p:nvSpPr>
        <p:spPr/>
        <p:txBody>
          <a:bodyPr/>
          <a:lstStyle/>
          <a:p>
            <a:fld id="{E5E50814-5472-4D05-BDAA-6FFDACA20864}" type="slidenum">
              <a:rPr lang="en-US" smtClean="0"/>
              <a:pPr/>
              <a:t>3</a:t>
            </a:fld>
            <a:endParaRPr lang="en-US"/>
          </a:p>
        </p:txBody>
      </p:sp>
    </p:spTree>
    <p:extLst>
      <p:ext uri="{BB962C8B-B14F-4D97-AF65-F5344CB8AC3E}">
        <p14:creationId xmlns:p14="http://schemas.microsoft.com/office/powerpoint/2010/main" val="238487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Dumped more than 50 inches of rainfall in a 4-day span, bare in mind that the annual precipitation in the Houston area is 49 inches</a:t>
            </a:r>
          </a:p>
          <a:p>
            <a:r>
              <a:rPr lang="en-US" dirty="0"/>
              <a:t>30% of HC flooded, more than 440 </a:t>
            </a:r>
            <a:r>
              <a:rPr lang="en-US" dirty="0" err="1"/>
              <a:t>sqmi</a:t>
            </a:r>
            <a:r>
              <a:rPr lang="en-US" dirty="0"/>
              <a:t> were submerged, 6 times the size of DC</a:t>
            </a:r>
          </a:p>
          <a:p>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4</a:t>
            </a:fld>
            <a:endParaRPr lang="en-US"/>
          </a:p>
        </p:txBody>
      </p:sp>
    </p:spTree>
    <p:extLst>
      <p:ext uri="{BB962C8B-B14F-4D97-AF65-F5344CB8AC3E}">
        <p14:creationId xmlns:p14="http://schemas.microsoft.com/office/powerpoint/2010/main" val="191273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famous picture shows the landscape before and after Hurricane Harvey; highway submerged</a:t>
            </a:r>
          </a:p>
          <a:p>
            <a:endParaRPr lang="en-US" dirty="0"/>
          </a:p>
          <a:p>
            <a:r>
              <a:rPr lang="en-US" dirty="0"/>
              <a:t>Residential community are flooded, with single-family units and vehicles severely damaged. </a:t>
            </a:r>
          </a:p>
          <a:p>
            <a:endParaRPr lang="en-US" dirty="0"/>
          </a:p>
          <a:p>
            <a:r>
              <a:rPr lang="en-US" dirty="0"/>
              <a:t>Needless to say, the hurricane has brought substantial damage to the region. </a:t>
            </a:r>
          </a:p>
        </p:txBody>
      </p:sp>
      <p:sp>
        <p:nvSpPr>
          <p:cNvPr id="4" name="Slide Number Placeholder 3"/>
          <p:cNvSpPr>
            <a:spLocks noGrp="1"/>
          </p:cNvSpPr>
          <p:nvPr>
            <p:ph type="sldNum" sz="quarter" idx="10"/>
          </p:nvPr>
        </p:nvSpPr>
        <p:spPr/>
        <p:txBody>
          <a:bodyPr/>
          <a:lstStyle/>
          <a:p>
            <a:fld id="{E5E50814-5472-4D05-BDAA-6FFDACA20864}" type="slidenum">
              <a:rPr lang="en-US" smtClean="0"/>
              <a:pPr/>
              <a:t>5</a:t>
            </a:fld>
            <a:endParaRPr lang="en-US"/>
          </a:p>
        </p:txBody>
      </p:sp>
    </p:spTree>
    <p:extLst>
      <p:ext uri="{BB962C8B-B14F-4D97-AF65-F5344CB8AC3E}">
        <p14:creationId xmlns:p14="http://schemas.microsoft.com/office/powerpoint/2010/main" val="149855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 presentation today is going to focus on three aspects of the Harvey-related efforts from our agency, the demonstration of the online regional flood application out team has developed.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the assessment of hurricane Harvey damages, the identification of vulnerable population for future hazard mitigation processes, </a:t>
            </a:r>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6</a:t>
            </a:fld>
            <a:endParaRPr lang="en-US"/>
          </a:p>
        </p:txBody>
      </p:sp>
    </p:spTree>
    <p:extLst>
      <p:ext uri="{BB962C8B-B14F-4D97-AF65-F5344CB8AC3E}">
        <p14:creationId xmlns:p14="http://schemas.microsoft.com/office/powerpoint/2010/main" val="211424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http://gis.h-gac.com/arcgis/rest/services/Socioeconomic_Modeling/Housing_suburban/MapServer</a:t>
            </a:r>
          </a:p>
        </p:txBody>
      </p:sp>
      <p:sp>
        <p:nvSpPr>
          <p:cNvPr id="4" name="Slide Number Placeholder 3"/>
          <p:cNvSpPr>
            <a:spLocks noGrp="1"/>
          </p:cNvSpPr>
          <p:nvPr>
            <p:ph type="sldNum" sz="quarter" idx="10"/>
          </p:nvPr>
        </p:nvSpPr>
        <p:spPr/>
        <p:txBody>
          <a:bodyPr/>
          <a:lstStyle/>
          <a:p>
            <a:fld id="{E5E50814-5472-4D05-BDAA-6FFDACA20864}" type="slidenum">
              <a:rPr lang="en-US" smtClean="0"/>
              <a:pPr/>
              <a:t>7</a:t>
            </a:fld>
            <a:endParaRPr lang="en-US"/>
          </a:p>
        </p:txBody>
      </p:sp>
    </p:spTree>
    <p:extLst>
      <p:ext uri="{BB962C8B-B14F-4D97-AF65-F5344CB8AC3E}">
        <p14:creationId xmlns:p14="http://schemas.microsoft.com/office/powerpoint/2010/main" val="97870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8</a:t>
            </a:fld>
            <a:endParaRPr lang="en-US"/>
          </a:p>
        </p:txBody>
      </p:sp>
    </p:spTree>
    <p:extLst>
      <p:ext uri="{BB962C8B-B14F-4D97-AF65-F5344CB8AC3E}">
        <p14:creationId xmlns:p14="http://schemas.microsoft.com/office/powerpoint/2010/main" val="192329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ESRI web GIS, so from the core it’s a GIS tool.</a:t>
            </a:r>
          </a:p>
          <a:p>
            <a:r>
              <a:rPr lang="en-US" dirty="0"/>
              <a:t>JavaScript developed, which makes it feasible to be launched on any device, including portable devices.</a:t>
            </a:r>
          </a:p>
          <a:p>
            <a:r>
              <a:rPr lang="en-US" dirty="0"/>
              <a:t>Many data layers are directly linked to online map server. This makes the data up-to-date. </a:t>
            </a:r>
          </a:p>
          <a:p>
            <a:endParaRPr lang="en-US" dirty="0"/>
          </a:p>
          <a:p>
            <a:r>
              <a:rPr lang="en-US" dirty="0"/>
              <a:t>As we said, essentially a GIS tool, it possesses all four fundamental functions that any GIS platform should have, just with a specific function. </a:t>
            </a:r>
          </a:p>
          <a:p>
            <a:r>
              <a:rPr lang="en-US" dirty="0"/>
              <a:t>Input-to add external data in which you are interested .</a:t>
            </a:r>
          </a:p>
          <a:p>
            <a:r>
              <a:rPr lang="en-US" dirty="0"/>
              <a:t>Display-to display the data and visualize them on the map.</a:t>
            </a:r>
          </a:p>
          <a:p>
            <a:r>
              <a:rPr lang="en-US" dirty="0"/>
              <a:t>Analyze: simple locational and spatial analysis; Simplified query and filter.</a:t>
            </a:r>
          </a:p>
          <a:p>
            <a:r>
              <a:rPr lang="en-US" dirty="0"/>
              <a:t>Share- Export data/map features  </a:t>
            </a:r>
          </a:p>
          <a:p>
            <a:endParaRPr lang="en-US" dirty="0"/>
          </a:p>
        </p:txBody>
      </p:sp>
      <p:sp>
        <p:nvSpPr>
          <p:cNvPr id="4" name="Slide Number Placeholder 3"/>
          <p:cNvSpPr>
            <a:spLocks noGrp="1"/>
          </p:cNvSpPr>
          <p:nvPr>
            <p:ph type="sldNum" sz="quarter" idx="10"/>
          </p:nvPr>
        </p:nvSpPr>
        <p:spPr/>
        <p:txBody>
          <a:bodyPr/>
          <a:lstStyle/>
          <a:p>
            <a:fld id="{E5E50814-5472-4D05-BDAA-6FFDACA20864}" type="slidenum">
              <a:rPr lang="en-US" smtClean="0"/>
              <a:pPr/>
              <a:t>9</a:t>
            </a:fld>
            <a:endParaRPr lang="en-US"/>
          </a:p>
        </p:txBody>
      </p:sp>
    </p:spTree>
    <p:extLst>
      <p:ext uri="{BB962C8B-B14F-4D97-AF65-F5344CB8AC3E}">
        <p14:creationId xmlns:p14="http://schemas.microsoft.com/office/powerpoint/2010/main" val="71554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9144" y="6096000"/>
            <a:ext cx="2249424" cy="685800"/>
          </a:xfrm>
          <a:prstGeom prst="rect">
            <a:avLst/>
          </a:prstGeom>
          <a:solidFill>
            <a:srgbClr val="EEE8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2362200" y="6096000"/>
            <a:ext cx="6781800" cy="685800"/>
          </a:xfrm>
          <a:prstGeom prst="rect">
            <a:avLst/>
          </a:prstGeom>
          <a:solidFill>
            <a:srgbClr val="6363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9144" y="6096000"/>
            <a:ext cx="2249424" cy="685800"/>
          </a:xfrm>
          <a:prstGeom prst="rect">
            <a:avLst/>
          </a:prstGeom>
          <a:solidFill>
            <a:srgbClr val="EEE8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2362200" y="6096000"/>
            <a:ext cx="6781800" cy="685800"/>
          </a:xfrm>
          <a:prstGeom prst="rect">
            <a:avLst/>
          </a:prstGeom>
          <a:solidFill>
            <a:srgbClr val="6363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5034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752600" cy="365125"/>
          </a:xfrm>
          <a:prstGeom prst="rect">
            <a:avLst/>
          </a:prstGeom>
        </p:spPr>
        <p:txBody>
          <a:bodyPr vert="horz" lIns="91440" tIns="45720" rIns="91440" bIns="45720" rtlCol="0" anchor="ctr"/>
          <a:lstStyle>
            <a:lvl1pPr algn="l">
              <a:defRPr sz="1200">
                <a:solidFill>
                  <a:schemeClr val="tx1">
                    <a:tint val="75000"/>
                  </a:schemeClr>
                </a:solidFill>
                <a:latin typeface="Myriad Pro" pitchFamily="34" charset="0"/>
              </a:defRPr>
            </a:lvl1p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4290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356350"/>
            <a:ext cx="1676400" cy="365125"/>
          </a:xfrm>
          <a:prstGeom prst="rect">
            <a:avLst/>
          </a:prstGeom>
        </p:spPr>
        <p:txBody>
          <a:bodyPr vert="horz" lIns="91440" tIns="45720" rIns="91440" bIns="45720" rtlCol="0" anchor="ctr"/>
          <a:lstStyle>
            <a:lvl1pPr algn="r">
              <a:defRPr sz="1200">
                <a:solidFill>
                  <a:schemeClr val="tx1">
                    <a:tint val="75000"/>
                  </a:schemeClr>
                </a:solidFill>
                <a:latin typeface="Myriad Pro" pitchFamily="34" charset="0"/>
              </a:defRPr>
            </a:lvl1p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762000" cy="6858000"/>
          </a:xfrm>
          <a:prstGeom prst="rect">
            <a:avLst/>
          </a:prstGeom>
          <a:solidFill>
            <a:srgbClr val="6363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0" y="1280160"/>
            <a:ext cx="9144000" cy="228600"/>
          </a:xfrm>
          <a:prstGeom prst="rect">
            <a:avLst/>
          </a:prstGeom>
          <a:solidFill>
            <a:srgbClr val="EEE8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752600" cy="365125"/>
          </a:xfrm>
          <a:prstGeom prst="rect">
            <a:avLst/>
          </a:prstGeom>
        </p:spPr>
        <p:txBody>
          <a:bodyPr vert="horz" lIns="91440" tIns="45720" rIns="91440" bIns="45720" rtlCol="0" anchor="ctr"/>
          <a:lstStyle>
            <a:lvl1pPr algn="l">
              <a:defRPr sz="1200">
                <a:solidFill>
                  <a:schemeClr val="tx1">
                    <a:tint val="75000"/>
                  </a:schemeClr>
                </a:solidFill>
                <a:latin typeface="Myriad Pro" pitchFamily="34" charset="0"/>
              </a:defRPr>
            </a:lvl1p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4290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356350"/>
            <a:ext cx="1676400" cy="365125"/>
          </a:xfrm>
          <a:prstGeom prst="rect">
            <a:avLst/>
          </a:prstGeom>
        </p:spPr>
        <p:txBody>
          <a:bodyPr vert="horz" lIns="91440" tIns="45720" rIns="91440" bIns="45720" rtlCol="0" anchor="ctr"/>
          <a:lstStyle>
            <a:lvl1pPr algn="r">
              <a:defRPr sz="1200">
                <a:solidFill>
                  <a:schemeClr val="tx1">
                    <a:tint val="75000"/>
                  </a:schemeClr>
                </a:solidFill>
                <a:latin typeface="Myriad Pro" pitchFamily="34" charset="0"/>
              </a:defRPr>
            </a:lvl1p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762000" cy="6858000"/>
          </a:xfrm>
          <a:prstGeom prst="rect">
            <a:avLst/>
          </a:prstGeom>
          <a:solidFill>
            <a:srgbClr val="6363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0" y="1280160"/>
            <a:ext cx="9144000" cy="228600"/>
          </a:xfrm>
          <a:prstGeom prst="rect">
            <a:avLst/>
          </a:prstGeom>
          <a:solidFill>
            <a:srgbClr val="EEE8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752600" cy="365125"/>
          </a:xfrm>
          <a:prstGeom prst="rect">
            <a:avLst/>
          </a:prstGeom>
        </p:spPr>
        <p:txBody>
          <a:bodyPr vert="horz" lIns="91440" tIns="45720" rIns="91440" bIns="45720" rtlCol="0" anchor="ctr"/>
          <a:lstStyle>
            <a:lvl1pPr algn="l">
              <a:defRPr sz="1200">
                <a:solidFill>
                  <a:schemeClr val="tx1">
                    <a:tint val="75000"/>
                  </a:schemeClr>
                </a:solidFill>
                <a:latin typeface="Myriad Pro" pitchFamily="34" charset="0"/>
              </a:defRPr>
            </a:lvl1pPr>
          </a:lstStyle>
          <a:p>
            <a:fld id="{413A6577-210E-4CC9-8452-507330161F10}"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4290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356350"/>
            <a:ext cx="1676400" cy="365125"/>
          </a:xfrm>
          <a:prstGeom prst="rect">
            <a:avLst/>
          </a:prstGeom>
        </p:spPr>
        <p:txBody>
          <a:bodyPr vert="horz" lIns="91440" tIns="45720" rIns="91440" bIns="45720" rtlCol="0" anchor="ctr"/>
          <a:lstStyle>
            <a:lvl1pPr algn="r">
              <a:defRPr sz="1200">
                <a:solidFill>
                  <a:schemeClr val="tx1">
                    <a:tint val="75000"/>
                  </a:schemeClr>
                </a:solidFill>
                <a:latin typeface="Myriad Pro" pitchFamily="34" charset="0"/>
              </a:defRPr>
            </a:lvl1pPr>
          </a:lstStyle>
          <a:p>
            <a:fld id="{EB250CD7-59D3-453E-96EF-DAB8296D2281}"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762000" cy="6858000"/>
          </a:xfrm>
          <a:prstGeom prst="rect">
            <a:avLst/>
          </a:prstGeom>
          <a:solidFill>
            <a:srgbClr val="6363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0" y="1280160"/>
            <a:ext cx="9144000" cy="228600"/>
          </a:xfrm>
          <a:prstGeom prst="rect">
            <a:avLst/>
          </a:prstGeom>
          <a:solidFill>
            <a:srgbClr val="EEE8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cegis@h-gac.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h-gac.com/community/interactive-web-applications/default.aspx" TargetMode="External"/><Relationship Id="rId5" Type="http://schemas.openxmlformats.org/officeDocument/2006/relationships/hyperlink" Target="http://www.h-gac.com/community/socioeconomic/2040-regional-growth-forecast/default.aspx" TargetMode="External"/><Relationship Id="rId4" Type="http://schemas.openxmlformats.org/officeDocument/2006/relationships/hyperlink" Target="http://www.h-ga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arcgis02.h-gac.com/flood" TargetMode="External"/><Relationship Id="rId4" Type="http://schemas.openxmlformats.org/officeDocument/2006/relationships/hyperlink" Target="http://www.h-gac.com/community/interactive-web-applications/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3146736"/>
            <a:ext cx="6400800" cy="1066800"/>
          </a:xfrm>
        </p:spPr>
        <p:txBody>
          <a:bodyPr>
            <a:normAutofit fontScale="92500" lnSpcReduction="20000"/>
          </a:bodyPr>
          <a:lstStyle/>
          <a:p>
            <a:r>
              <a:rPr lang="en-US" sz="2400" i="1" dirty="0">
                <a:solidFill>
                  <a:schemeClr val="tx1"/>
                </a:solidFill>
              </a:rPr>
              <a:t>Texas Demographic Conference 2018 </a:t>
            </a:r>
          </a:p>
          <a:p>
            <a:r>
              <a:rPr lang="en-US" sz="2400" i="1" dirty="0">
                <a:solidFill>
                  <a:schemeClr val="tx1"/>
                </a:solidFill>
              </a:rPr>
              <a:t>May 24, 2018</a:t>
            </a:r>
          </a:p>
          <a:p>
            <a:r>
              <a:rPr lang="en-US" sz="2400" i="1" dirty="0">
                <a:solidFill>
                  <a:schemeClr val="tx1"/>
                </a:solidFill>
              </a:rPr>
              <a:t>Austin, TX</a:t>
            </a:r>
          </a:p>
        </p:txBody>
      </p:sp>
      <p:sp>
        <p:nvSpPr>
          <p:cNvPr id="5" name="TextBox 4"/>
          <p:cNvSpPr txBox="1"/>
          <p:nvPr/>
        </p:nvSpPr>
        <p:spPr>
          <a:xfrm>
            <a:off x="552450" y="1555678"/>
            <a:ext cx="7886700" cy="1384995"/>
          </a:xfrm>
          <a:prstGeom prst="rect">
            <a:avLst/>
          </a:prstGeom>
          <a:noFill/>
        </p:spPr>
        <p:txBody>
          <a:bodyPr wrap="square" rtlCol="0">
            <a:spAutoFit/>
          </a:bodyPr>
          <a:lstStyle/>
          <a:p>
            <a:pPr algn="ctr"/>
            <a:r>
              <a:rPr lang="en-US" sz="3200" b="1" dirty="0">
                <a:latin typeface="Myriad Pro"/>
              </a:rPr>
              <a:t>Hurricane Harvey Damage Assessment for the Houston-Galveston Area</a:t>
            </a:r>
          </a:p>
          <a:p>
            <a:endParaRPr lang="en-US" sz="2000" b="1" dirty="0"/>
          </a:p>
        </p:txBody>
      </p:sp>
      <p:sp>
        <p:nvSpPr>
          <p:cNvPr id="2" name="TextBox 1">
            <a:extLst>
              <a:ext uri="{FF2B5EF4-FFF2-40B4-BE49-F238E27FC236}">
                <a16:creationId xmlns:a16="http://schemas.microsoft.com/office/drawing/2014/main" xmlns="" id="{3C9C45CD-1AC7-4464-A3F0-039F3495F0BF}"/>
              </a:ext>
            </a:extLst>
          </p:cNvPr>
          <p:cNvSpPr txBox="1"/>
          <p:nvPr/>
        </p:nvSpPr>
        <p:spPr>
          <a:xfrm>
            <a:off x="5190805" y="5257800"/>
            <a:ext cx="3276599" cy="1107996"/>
          </a:xfrm>
          <a:prstGeom prst="rect">
            <a:avLst/>
          </a:prstGeom>
          <a:noFill/>
        </p:spPr>
        <p:txBody>
          <a:bodyPr wrap="square" rtlCol="0">
            <a:spAutoFit/>
          </a:bodyPr>
          <a:lstStyle/>
          <a:p>
            <a:r>
              <a:rPr lang="en-US" sz="1600" b="1" i="1" dirty="0"/>
              <a:t>David Dang</a:t>
            </a:r>
          </a:p>
          <a:p>
            <a:r>
              <a:rPr lang="en-US" sz="1600" i="1" dirty="0"/>
              <a:t>Data Analyst</a:t>
            </a:r>
          </a:p>
          <a:p>
            <a:r>
              <a:rPr lang="en-US" sz="1600" i="1" dirty="0"/>
              <a:t>Houston-Galveston Area Council</a:t>
            </a:r>
          </a:p>
          <a:p>
            <a:endParaRPr lang="en-US" i="1" dirty="0"/>
          </a:p>
        </p:txBody>
      </p:sp>
      <p:pic>
        <p:nvPicPr>
          <p:cNvPr id="7" name="Picture 6">
            <a:extLst>
              <a:ext uri="{FF2B5EF4-FFF2-40B4-BE49-F238E27FC236}">
                <a16:creationId xmlns:a16="http://schemas.microsoft.com/office/drawing/2014/main" xmlns="" id="{97068830-CFC9-43A6-8108-3AC6A4FF7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257800"/>
            <a:ext cx="838200" cy="838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7848600" cy="1066800"/>
          </a:xfrm>
        </p:spPr>
        <p:txBody>
          <a:bodyPr>
            <a:normAutofit/>
          </a:bodyPr>
          <a:lstStyle/>
          <a:p>
            <a:r>
              <a:rPr lang="en-US" dirty="0"/>
              <a:t>Damage Assessment</a:t>
            </a:r>
          </a:p>
        </p:txBody>
      </p:sp>
      <p:sp>
        <p:nvSpPr>
          <p:cNvPr id="5" name="Content Placeholder 4"/>
          <p:cNvSpPr>
            <a:spLocks noGrp="1"/>
          </p:cNvSpPr>
          <p:nvPr>
            <p:ph idx="1"/>
          </p:nvPr>
        </p:nvSpPr>
        <p:spPr>
          <a:xfrm>
            <a:off x="838200" y="1600200"/>
            <a:ext cx="8077200" cy="4525963"/>
          </a:xfrm>
        </p:spPr>
        <p:txBody>
          <a:bodyPr>
            <a:normAutofit/>
          </a:bodyPr>
          <a:lstStyle/>
          <a:p>
            <a:r>
              <a:rPr lang="en-US" dirty="0"/>
              <a:t>FEMA Housing Assistance Data:</a:t>
            </a:r>
          </a:p>
          <a:p>
            <a:pPr marL="0" indent="0">
              <a:buNone/>
            </a:pPr>
            <a:r>
              <a:rPr lang="en-US" sz="2800" dirty="0"/>
              <a:t>   -Total claims</a:t>
            </a:r>
          </a:p>
          <a:p>
            <a:pPr marL="0" indent="0">
              <a:buNone/>
            </a:pPr>
            <a:r>
              <a:rPr lang="en-US" sz="2800" dirty="0"/>
              <a:t>   -Total population in claimed household</a:t>
            </a:r>
          </a:p>
          <a:p>
            <a:pPr marL="0" indent="0">
              <a:buNone/>
            </a:pPr>
            <a:r>
              <a:rPr lang="en-US" sz="2800" dirty="0"/>
              <a:t>   -Real property damage</a:t>
            </a:r>
          </a:p>
          <a:p>
            <a:pPr marL="0" indent="0">
              <a:buNone/>
            </a:pPr>
            <a:r>
              <a:rPr lang="en-US" sz="2800" dirty="0"/>
              <a:t>   -Personal property damage</a:t>
            </a:r>
          </a:p>
          <a:p>
            <a:pPr marL="0" indent="0">
              <a:buNone/>
            </a:pPr>
            <a:r>
              <a:rPr lang="en-US" sz="2800" dirty="0"/>
              <a:t>   -Insurance status</a:t>
            </a:r>
          </a:p>
          <a:p>
            <a:pPr marL="0" indent="0">
              <a:buNone/>
            </a:pPr>
            <a:r>
              <a:rPr lang="en-US" sz="2400" dirty="0"/>
              <a:t>(Available at the census block level)</a:t>
            </a:r>
          </a:p>
        </p:txBody>
      </p:sp>
      <p:pic>
        <p:nvPicPr>
          <p:cNvPr id="6" name="Picture 5">
            <a:extLst>
              <a:ext uri="{FF2B5EF4-FFF2-40B4-BE49-F238E27FC236}">
                <a16:creationId xmlns:a16="http://schemas.microsoft.com/office/drawing/2014/main" xmlns="" id="{FC318AC9-8D4A-4538-80C6-B1A3C1EAD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7848600" cy="1066800"/>
          </a:xfrm>
        </p:spPr>
        <p:txBody>
          <a:bodyPr>
            <a:normAutofit/>
          </a:bodyPr>
          <a:lstStyle/>
          <a:p>
            <a:r>
              <a:rPr lang="en-US" dirty="0"/>
              <a:t>Damage Assessment</a:t>
            </a:r>
          </a:p>
        </p:txBody>
      </p:sp>
      <p:sp>
        <p:nvSpPr>
          <p:cNvPr id="5" name="Content Placeholder 4"/>
          <p:cNvSpPr>
            <a:spLocks noGrp="1"/>
          </p:cNvSpPr>
          <p:nvPr>
            <p:ph idx="1"/>
          </p:nvPr>
        </p:nvSpPr>
        <p:spPr>
          <a:xfrm>
            <a:off x="838200" y="1600200"/>
            <a:ext cx="8077200" cy="4525963"/>
          </a:xfrm>
        </p:spPr>
        <p:txBody>
          <a:bodyPr>
            <a:normAutofit/>
          </a:bodyPr>
          <a:lstStyle/>
          <a:p>
            <a:r>
              <a:rPr lang="en-US" dirty="0"/>
              <a:t>FEMA Individual Assistance Data:</a:t>
            </a:r>
          </a:p>
          <a:p>
            <a:pPr marL="0" indent="0">
              <a:buNone/>
            </a:pPr>
            <a:r>
              <a:rPr lang="en-US" sz="2800" dirty="0"/>
              <a:t>   -Total number of valid registrations</a:t>
            </a:r>
          </a:p>
          <a:p>
            <a:pPr marL="0" indent="0">
              <a:buNone/>
            </a:pPr>
            <a:r>
              <a:rPr lang="en-US" sz="2800" dirty="0"/>
              <a:t>   -Total number of home damages</a:t>
            </a:r>
          </a:p>
          <a:p>
            <a:pPr marL="0" indent="0">
              <a:buNone/>
            </a:pPr>
            <a:r>
              <a:rPr lang="en-US" sz="2800" dirty="0"/>
              <a:t>   -Total number of utilities-out</a:t>
            </a:r>
          </a:p>
          <a:p>
            <a:pPr marL="0" indent="0">
              <a:buNone/>
            </a:pPr>
            <a:r>
              <a:rPr lang="en-US" sz="2800" dirty="0"/>
              <a:t>   -Total number of auto damages</a:t>
            </a:r>
          </a:p>
          <a:p>
            <a:pPr marL="0" indent="0">
              <a:buNone/>
            </a:pPr>
            <a:r>
              <a:rPr lang="en-US" sz="2800" dirty="0"/>
              <a:t>   -Total number of emergencies </a:t>
            </a:r>
          </a:p>
          <a:p>
            <a:pPr marL="0" indent="0">
              <a:buNone/>
            </a:pPr>
            <a:r>
              <a:rPr lang="en-US" sz="2800" dirty="0"/>
              <a:t>   -Food/Shelter assistance requirements</a:t>
            </a:r>
          </a:p>
          <a:p>
            <a:pPr marL="0" indent="0">
              <a:buNone/>
            </a:pPr>
            <a:r>
              <a:rPr lang="en-US" sz="2400" dirty="0"/>
              <a:t>(Available at the zip code level)</a:t>
            </a:r>
          </a:p>
        </p:txBody>
      </p:sp>
      <p:pic>
        <p:nvPicPr>
          <p:cNvPr id="6" name="Picture 5">
            <a:extLst>
              <a:ext uri="{FF2B5EF4-FFF2-40B4-BE49-F238E27FC236}">
                <a16:creationId xmlns:a16="http://schemas.microsoft.com/office/drawing/2014/main" xmlns="" id="{FC318AC9-8D4A-4538-80C6-B1A3C1EAD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extLst>
      <p:ext uri="{BB962C8B-B14F-4D97-AF65-F5344CB8AC3E}">
        <p14:creationId xmlns:p14="http://schemas.microsoft.com/office/powerpoint/2010/main" val="392055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7848600" cy="1066800"/>
          </a:xfrm>
        </p:spPr>
        <p:txBody>
          <a:bodyPr>
            <a:normAutofit/>
          </a:bodyPr>
          <a:lstStyle/>
          <a:p>
            <a:r>
              <a:rPr lang="en-US" dirty="0"/>
              <a:t>Damage Assessment</a:t>
            </a:r>
          </a:p>
        </p:txBody>
      </p:sp>
      <p:sp>
        <p:nvSpPr>
          <p:cNvPr id="5" name="Content Placeholder 4"/>
          <p:cNvSpPr>
            <a:spLocks noGrp="1"/>
          </p:cNvSpPr>
          <p:nvPr>
            <p:ph idx="1"/>
          </p:nvPr>
        </p:nvSpPr>
        <p:spPr>
          <a:xfrm>
            <a:off x="838200" y="1600200"/>
            <a:ext cx="8077200" cy="4525963"/>
          </a:xfrm>
        </p:spPr>
        <p:txBody>
          <a:bodyPr>
            <a:normAutofit/>
          </a:bodyPr>
          <a:lstStyle/>
          <a:p>
            <a:r>
              <a:rPr lang="en-US" dirty="0"/>
              <a:t>City of Houston Building Damage Data:</a:t>
            </a:r>
          </a:p>
          <a:p>
            <a:pPr marL="0" indent="0">
              <a:buNone/>
            </a:pPr>
            <a:r>
              <a:rPr lang="en-US" sz="2800" dirty="0"/>
              <a:t>    Total number of damaged</a:t>
            </a:r>
          </a:p>
          <a:p>
            <a:pPr marL="0" indent="0">
              <a:buNone/>
            </a:pPr>
            <a:r>
              <a:rPr lang="en-US" sz="2800" dirty="0"/>
              <a:t>   -all structures</a:t>
            </a:r>
          </a:p>
          <a:p>
            <a:pPr marL="0" indent="0">
              <a:buNone/>
            </a:pPr>
            <a:r>
              <a:rPr lang="en-US" sz="2800" dirty="0"/>
              <a:t>   -single-family residentials</a:t>
            </a:r>
          </a:p>
          <a:p>
            <a:pPr marL="0" indent="0">
              <a:buNone/>
            </a:pPr>
            <a:r>
              <a:rPr lang="en-US" sz="2800" dirty="0"/>
              <a:t>   -multi-family residentials</a:t>
            </a:r>
          </a:p>
          <a:p>
            <a:pPr marL="0" indent="0">
              <a:buNone/>
            </a:pPr>
            <a:r>
              <a:rPr lang="en-US" sz="2800" dirty="0"/>
              <a:t>   -commercial buildings</a:t>
            </a:r>
          </a:p>
          <a:p>
            <a:pPr marL="0" indent="0">
              <a:buNone/>
            </a:pPr>
            <a:r>
              <a:rPr lang="en-US" sz="2800" dirty="0"/>
              <a:t>   -industry buildings </a:t>
            </a:r>
          </a:p>
          <a:p>
            <a:pPr marL="0" indent="0">
              <a:buNone/>
            </a:pPr>
            <a:r>
              <a:rPr lang="en-US" sz="2400" dirty="0"/>
              <a:t>(Available at the census block level)</a:t>
            </a:r>
          </a:p>
        </p:txBody>
      </p:sp>
      <p:pic>
        <p:nvPicPr>
          <p:cNvPr id="6" name="Picture 5">
            <a:extLst>
              <a:ext uri="{FF2B5EF4-FFF2-40B4-BE49-F238E27FC236}">
                <a16:creationId xmlns:a16="http://schemas.microsoft.com/office/drawing/2014/main" xmlns="" id="{FC318AC9-8D4A-4538-80C6-B1A3C1EAD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extLst>
      <p:ext uri="{BB962C8B-B14F-4D97-AF65-F5344CB8AC3E}">
        <p14:creationId xmlns:p14="http://schemas.microsoft.com/office/powerpoint/2010/main" val="388675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43000"/>
          </a:xfrm>
        </p:spPr>
        <p:txBody>
          <a:bodyPr>
            <a:normAutofit fontScale="90000"/>
          </a:bodyPr>
          <a:lstStyle/>
          <a:p>
            <a:r>
              <a:rPr lang="en-US" dirty="0"/>
              <a:t>Vulnerable Population Index (VPI)</a:t>
            </a:r>
          </a:p>
        </p:txBody>
      </p:sp>
      <p:sp>
        <p:nvSpPr>
          <p:cNvPr id="3" name="Content Placeholder 2"/>
          <p:cNvSpPr>
            <a:spLocks noGrp="1"/>
          </p:cNvSpPr>
          <p:nvPr>
            <p:ph idx="1"/>
          </p:nvPr>
        </p:nvSpPr>
        <p:spPr>
          <a:xfrm>
            <a:off x="838200" y="1600200"/>
            <a:ext cx="7848600" cy="5029200"/>
          </a:xfrm>
        </p:spPr>
        <p:txBody>
          <a:bodyPr>
            <a:normAutofit fontScale="92500" lnSpcReduction="20000"/>
          </a:bodyPr>
          <a:lstStyle/>
          <a:p>
            <a:r>
              <a:rPr lang="en-US" sz="2400" dirty="0"/>
              <a:t>Identify minority or low-income populations that are prone to disproportionately high and adverse health or environmental effects </a:t>
            </a:r>
          </a:p>
          <a:p>
            <a:endParaRPr lang="en-US" sz="2400" dirty="0"/>
          </a:p>
          <a:p>
            <a:r>
              <a:rPr lang="en-US" sz="2400" dirty="0"/>
              <a:t>Used for better and more effective resource allocation and hazard mitigation</a:t>
            </a:r>
          </a:p>
          <a:p>
            <a:endParaRPr lang="en-US" sz="2400" dirty="0"/>
          </a:p>
          <a:p>
            <a:r>
              <a:rPr lang="en-US" sz="2400" dirty="0"/>
              <a:t>Contain the following eight populations:</a:t>
            </a:r>
          </a:p>
          <a:p>
            <a:pPr lvl="1"/>
            <a:r>
              <a:rPr lang="en-US" sz="1900" dirty="0"/>
              <a:t>Poverty</a:t>
            </a:r>
          </a:p>
          <a:p>
            <a:pPr lvl="1"/>
            <a:r>
              <a:rPr lang="en-US" sz="1900" dirty="0"/>
              <a:t>Non-Hispanic, Non-White minority </a:t>
            </a:r>
          </a:p>
          <a:p>
            <a:pPr lvl="1"/>
            <a:r>
              <a:rPr lang="en-US" sz="1900" dirty="0"/>
              <a:t>Hispanic minority</a:t>
            </a:r>
          </a:p>
          <a:p>
            <a:pPr lvl="1"/>
            <a:r>
              <a:rPr lang="en-US" sz="1900" dirty="0"/>
              <a:t>Limited English proficiency</a:t>
            </a:r>
          </a:p>
          <a:p>
            <a:pPr lvl="1"/>
            <a:r>
              <a:rPr lang="en-US" sz="1900" dirty="0"/>
              <a:t>Disability in household</a:t>
            </a:r>
          </a:p>
          <a:p>
            <a:pPr lvl="1"/>
            <a:r>
              <a:rPr lang="en-US" sz="1900" dirty="0"/>
              <a:t>Single female householder with child/children in the household</a:t>
            </a:r>
          </a:p>
          <a:p>
            <a:pPr lvl="1"/>
            <a:r>
              <a:rPr lang="en-US" sz="1900" dirty="0"/>
              <a:t>Car-less</a:t>
            </a:r>
          </a:p>
          <a:p>
            <a:pPr lvl="1"/>
            <a:r>
              <a:rPr lang="en-US" sz="1900" dirty="0"/>
              <a:t>Elderly</a:t>
            </a:r>
          </a:p>
          <a:p>
            <a:pPr lvl="1"/>
            <a:endParaRPr lang="en-US" sz="2000" dirty="0"/>
          </a:p>
        </p:txBody>
      </p:sp>
      <p:pic>
        <p:nvPicPr>
          <p:cNvPr id="4" name="Picture 3">
            <a:extLst>
              <a:ext uri="{FF2B5EF4-FFF2-40B4-BE49-F238E27FC236}">
                <a16:creationId xmlns:a16="http://schemas.microsoft.com/office/drawing/2014/main" xmlns="" id="{C940D197-9628-4409-9591-C950E1C14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43000"/>
          </a:xfrm>
        </p:spPr>
        <p:txBody>
          <a:bodyPr>
            <a:normAutofit fontScale="90000"/>
          </a:bodyPr>
          <a:lstStyle/>
          <a:p>
            <a:r>
              <a:rPr lang="en-US" dirty="0"/>
              <a:t>Vulnerable Population Index (VPI)</a:t>
            </a:r>
          </a:p>
        </p:txBody>
      </p:sp>
      <p:sp>
        <p:nvSpPr>
          <p:cNvPr id="3" name="Content Placeholder 2"/>
          <p:cNvSpPr>
            <a:spLocks noGrp="1"/>
          </p:cNvSpPr>
          <p:nvPr>
            <p:ph idx="1"/>
          </p:nvPr>
        </p:nvSpPr>
        <p:spPr>
          <a:xfrm>
            <a:off x="838200" y="1600200"/>
            <a:ext cx="7848600" cy="5029200"/>
          </a:xfrm>
        </p:spPr>
        <p:txBody>
          <a:bodyPr>
            <a:normAutofit/>
          </a:bodyPr>
          <a:lstStyle/>
          <a:p>
            <a:r>
              <a:rPr lang="en-US" sz="2400" dirty="0"/>
              <a:t>Step 1: Extract the demographic and socio-economic data from 2016 ACS and calculate the proportion of each vulnerable population group for each block group and the H-GAC region.</a:t>
            </a:r>
          </a:p>
          <a:p>
            <a:pPr marL="0" indent="0">
              <a:buNone/>
            </a:pPr>
            <a:r>
              <a:rPr lang="en-US" sz="2000" i="1" dirty="0">
                <a:latin typeface="+mj-lt"/>
              </a:rPr>
              <a:t>      </a:t>
            </a:r>
            <a:r>
              <a:rPr lang="en-US" sz="2000" i="1" dirty="0" err="1">
                <a:latin typeface="+mj-lt"/>
              </a:rPr>
              <a:t>BG_Var</a:t>
            </a:r>
            <a:r>
              <a:rPr lang="en-US" sz="2000" i="1" dirty="0">
                <a:latin typeface="+mj-lt"/>
              </a:rPr>
              <a:t>% =</a:t>
            </a:r>
            <a:r>
              <a:rPr lang="en-US" sz="2000" i="1" dirty="0" err="1">
                <a:latin typeface="+mj-lt"/>
              </a:rPr>
              <a:t>BG_Population_Var</a:t>
            </a:r>
            <a:r>
              <a:rPr lang="en-US" sz="2000" i="1" dirty="0">
                <a:latin typeface="+mj-lt"/>
              </a:rPr>
              <a:t>/</a:t>
            </a:r>
            <a:r>
              <a:rPr lang="en-US" sz="2000" i="1" dirty="0" err="1">
                <a:latin typeface="+mj-lt"/>
              </a:rPr>
              <a:t>BG_Total_Population</a:t>
            </a:r>
            <a:endParaRPr lang="en-US" sz="2000" i="1" dirty="0">
              <a:latin typeface="+mj-lt"/>
            </a:endParaRPr>
          </a:p>
          <a:p>
            <a:pPr marL="0" indent="0">
              <a:buNone/>
            </a:pPr>
            <a:r>
              <a:rPr lang="en-US" sz="2000" i="1" dirty="0">
                <a:latin typeface="+mj-lt"/>
              </a:rPr>
              <a:t>      </a:t>
            </a:r>
            <a:r>
              <a:rPr lang="en-US" sz="2000" i="1" dirty="0" err="1">
                <a:latin typeface="+mj-lt"/>
              </a:rPr>
              <a:t>Region_Var</a:t>
            </a:r>
            <a:r>
              <a:rPr lang="en-US" sz="2000" i="1" dirty="0">
                <a:latin typeface="+mj-lt"/>
              </a:rPr>
              <a:t>%= </a:t>
            </a:r>
            <a:r>
              <a:rPr lang="en-US" sz="2000" i="1" dirty="0" err="1">
                <a:latin typeface="+mj-lt"/>
              </a:rPr>
              <a:t>Region_Population_Var</a:t>
            </a:r>
            <a:r>
              <a:rPr lang="en-US" sz="2000" i="1" dirty="0">
                <a:latin typeface="+mj-lt"/>
              </a:rPr>
              <a:t>/</a:t>
            </a:r>
            <a:r>
              <a:rPr lang="en-US" sz="2000" i="1" dirty="0" err="1">
                <a:latin typeface="+mj-lt"/>
              </a:rPr>
              <a:t>Region_Total_Population</a:t>
            </a:r>
            <a:endParaRPr lang="en-US" sz="2000" i="1" dirty="0">
              <a:latin typeface="+mj-lt"/>
            </a:endParaRPr>
          </a:p>
          <a:p>
            <a:endParaRPr lang="en-US" sz="2000" i="1" dirty="0">
              <a:latin typeface="+mj-lt"/>
            </a:endParaRPr>
          </a:p>
          <a:p>
            <a:r>
              <a:rPr lang="en-US" sz="2400" dirty="0"/>
              <a:t>Step 2: Calculate the vulnerability quotient for each vulnerable population category.</a:t>
            </a:r>
          </a:p>
          <a:p>
            <a:pPr marL="0" indent="0">
              <a:buNone/>
            </a:pPr>
            <a:r>
              <a:rPr lang="en-US" sz="2400" i="1" dirty="0">
                <a:latin typeface="+mj-lt"/>
              </a:rPr>
              <a:t>     </a:t>
            </a:r>
            <a:r>
              <a:rPr lang="en-US" sz="2000" i="1" dirty="0" err="1">
                <a:latin typeface="+mj-lt"/>
              </a:rPr>
              <a:t>Quotient_Var</a:t>
            </a:r>
            <a:r>
              <a:rPr lang="en-US" sz="2000" i="1" dirty="0">
                <a:latin typeface="+mj-lt"/>
              </a:rPr>
              <a:t>=(</a:t>
            </a:r>
            <a:r>
              <a:rPr lang="en-US" sz="2000" i="1" dirty="0" err="1">
                <a:latin typeface="+mj-lt"/>
              </a:rPr>
              <a:t>BG_Var</a:t>
            </a:r>
            <a:r>
              <a:rPr lang="en-US" sz="2000" i="1" dirty="0">
                <a:latin typeface="+mj-lt"/>
              </a:rPr>
              <a:t>%)/(</a:t>
            </a:r>
            <a:r>
              <a:rPr lang="en-US" sz="2000" i="1" dirty="0" err="1">
                <a:latin typeface="+mj-lt"/>
              </a:rPr>
              <a:t>Region_Var</a:t>
            </a:r>
            <a:r>
              <a:rPr lang="en-US" sz="2000" i="1" dirty="0">
                <a:latin typeface="+mj-lt"/>
              </a:rPr>
              <a:t>%)</a:t>
            </a:r>
            <a:endParaRPr lang="en-US" sz="2000" dirty="0">
              <a:latin typeface="+mj-lt"/>
            </a:endParaRPr>
          </a:p>
          <a:p>
            <a:endParaRPr lang="en-US" sz="2400" dirty="0"/>
          </a:p>
        </p:txBody>
      </p:sp>
      <p:pic>
        <p:nvPicPr>
          <p:cNvPr id="4" name="Picture 3">
            <a:extLst>
              <a:ext uri="{FF2B5EF4-FFF2-40B4-BE49-F238E27FC236}">
                <a16:creationId xmlns:a16="http://schemas.microsoft.com/office/drawing/2014/main" xmlns="" id="{C940D197-9628-4409-9591-C950E1C14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extLst>
      <p:ext uri="{BB962C8B-B14F-4D97-AF65-F5344CB8AC3E}">
        <p14:creationId xmlns:p14="http://schemas.microsoft.com/office/powerpoint/2010/main" val="2950167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43000"/>
          </a:xfrm>
        </p:spPr>
        <p:txBody>
          <a:bodyPr>
            <a:normAutofit fontScale="90000"/>
          </a:bodyPr>
          <a:lstStyle/>
          <a:p>
            <a:r>
              <a:rPr lang="en-US" dirty="0"/>
              <a:t>Vulnerable Population Index (VPI)</a:t>
            </a:r>
          </a:p>
        </p:txBody>
      </p:sp>
      <p:sp>
        <p:nvSpPr>
          <p:cNvPr id="3" name="Content Placeholder 2"/>
          <p:cNvSpPr>
            <a:spLocks noGrp="1"/>
          </p:cNvSpPr>
          <p:nvPr>
            <p:ph idx="1"/>
          </p:nvPr>
        </p:nvSpPr>
        <p:spPr>
          <a:xfrm>
            <a:off x="838200" y="1600200"/>
            <a:ext cx="7848600" cy="5029200"/>
          </a:xfrm>
        </p:spPr>
        <p:txBody>
          <a:bodyPr>
            <a:normAutofit/>
          </a:bodyPr>
          <a:lstStyle/>
          <a:p>
            <a:r>
              <a:rPr lang="en-US" sz="2400" dirty="0"/>
              <a:t>Step 3: Sum up all vulnerability quotients of all vulnerability categories for each block group. </a:t>
            </a:r>
            <a:r>
              <a:rPr lang="en-US" sz="2400" i="1" dirty="0">
                <a:latin typeface="+mn-lt"/>
              </a:rPr>
              <a:t> </a:t>
            </a:r>
            <a:r>
              <a:rPr lang="en-US" sz="2000" i="1" dirty="0" err="1">
                <a:latin typeface="+mn-lt"/>
              </a:rPr>
              <a:t>Quotient_Sum</a:t>
            </a:r>
            <a:r>
              <a:rPr lang="en-US" sz="2000" i="1" dirty="0">
                <a:latin typeface="+mn-lt"/>
              </a:rPr>
              <a:t>=sum(</a:t>
            </a:r>
            <a:r>
              <a:rPr lang="en-US" sz="2000" i="1" dirty="0" err="1">
                <a:latin typeface="+mn-lt"/>
              </a:rPr>
              <a:t>Quotient_vars</a:t>
            </a:r>
            <a:r>
              <a:rPr lang="en-US" sz="2000" i="1" dirty="0">
                <a:latin typeface="+mn-lt"/>
              </a:rPr>
              <a:t>) (for all categories in a block group)</a:t>
            </a:r>
            <a:endParaRPr lang="en-US" sz="2000" dirty="0">
              <a:latin typeface="+mn-lt"/>
            </a:endParaRPr>
          </a:p>
          <a:p>
            <a:endParaRPr lang="en-US" sz="2000" i="1" dirty="0">
              <a:latin typeface="+mj-lt"/>
            </a:endParaRPr>
          </a:p>
          <a:p>
            <a:r>
              <a:rPr lang="en-US" sz="2400" dirty="0"/>
              <a:t>Step 4: Rank all block groups in ascending order of quotient summary and then calculate the cumulative percentage. The </a:t>
            </a:r>
            <a:r>
              <a:rPr lang="en-US" sz="2400" dirty="0" smtClean="0"/>
              <a:t>vulnerable </a:t>
            </a:r>
            <a:r>
              <a:rPr lang="en-US" sz="2400" dirty="0"/>
              <a:t>population index (VPI) is the cumulative percentage divided by the total quotients of all block groups in the region.</a:t>
            </a:r>
          </a:p>
          <a:p>
            <a:pPr marL="0" indent="0">
              <a:buNone/>
            </a:pPr>
            <a:r>
              <a:rPr lang="en-US" sz="2000" i="1" dirty="0">
                <a:latin typeface="+mj-lt"/>
              </a:rPr>
              <a:t>      </a:t>
            </a:r>
            <a:r>
              <a:rPr lang="en-US" sz="2000" i="1" dirty="0" err="1">
                <a:latin typeface="+mj-lt"/>
              </a:rPr>
              <a:t>Quotient_Total</a:t>
            </a:r>
            <a:r>
              <a:rPr lang="en-US" sz="2000" i="1" dirty="0">
                <a:latin typeface="+mj-lt"/>
              </a:rPr>
              <a:t>=sum(</a:t>
            </a:r>
            <a:r>
              <a:rPr lang="en-US" sz="2000" i="1" dirty="0" err="1">
                <a:latin typeface="+mj-lt"/>
              </a:rPr>
              <a:t>Quotient_Sum</a:t>
            </a:r>
            <a:r>
              <a:rPr lang="en-US" sz="2000" i="1" dirty="0">
                <a:latin typeface="+mj-lt"/>
              </a:rPr>
              <a:t>) (for all block groups)</a:t>
            </a:r>
          </a:p>
          <a:p>
            <a:pPr marL="0" indent="0">
              <a:buNone/>
            </a:pPr>
            <a:r>
              <a:rPr lang="en-US" sz="2000" i="1" dirty="0">
                <a:latin typeface="+mj-lt"/>
              </a:rPr>
              <a:t>      VPI=(Cumulative % of </a:t>
            </a:r>
            <a:r>
              <a:rPr lang="en-US" sz="2000" i="1" dirty="0" err="1">
                <a:latin typeface="+mj-lt"/>
              </a:rPr>
              <a:t>Quotient_Sum</a:t>
            </a:r>
            <a:r>
              <a:rPr lang="en-US" sz="2000" i="1" dirty="0">
                <a:latin typeface="+mj-lt"/>
              </a:rPr>
              <a:t>)/</a:t>
            </a:r>
            <a:r>
              <a:rPr lang="en-US" sz="2000" i="1" dirty="0" err="1">
                <a:latin typeface="+mj-lt"/>
              </a:rPr>
              <a:t>Quotient_Total</a:t>
            </a:r>
            <a:endParaRPr lang="en-US" sz="2000" dirty="0">
              <a:latin typeface="+mj-lt"/>
            </a:endParaRPr>
          </a:p>
          <a:p>
            <a:pPr marL="0" indent="0">
              <a:buNone/>
            </a:pPr>
            <a:endParaRPr lang="en-US" dirty="0"/>
          </a:p>
          <a:p>
            <a:pPr marL="0" indent="0">
              <a:buNone/>
            </a:pPr>
            <a:endParaRPr lang="en-US" sz="2400" dirty="0"/>
          </a:p>
        </p:txBody>
      </p:sp>
      <p:pic>
        <p:nvPicPr>
          <p:cNvPr id="4" name="Picture 3">
            <a:extLst>
              <a:ext uri="{FF2B5EF4-FFF2-40B4-BE49-F238E27FC236}">
                <a16:creationId xmlns:a16="http://schemas.microsoft.com/office/drawing/2014/main" xmlns="" id="{C940D197-9628-4409-9591-C950E1C14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extLst>
      <p:ext uri="{BB962C8B-B14F-4D97-AF65-F5344CB8AC3E}">
        <p14:creationId xmlns:p14="http://schemas.microsoft.com/office/powerpoint/2010/main" val="504312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Autofit/>
          </a:bodyPr>
          <a:lstStyle/>
          <a:p>
            <a:r>
              <a:rPr lang="en-US" sz="3600" dirty="0"/>
              <a:t>Post-Harvey Actions</a:t>
            </a:r>
          </a:p>
        </p:txBody>
      </p:sp>
      <p:sp>
        <p:nvSpPr>
          <p:cNvPr id="3" name="Content Placeholder 2"/>
          <p:cNvSpPr>
            <a:spLocks noGrp="1"/>
          </p:cNvSpPr>
          <p:nvPr>
            <p:ph idx="1"/>
          </p:nvPr>
        </p:nvSpPr>
        <p:spPr>
          <a:xfrm>
            <a:off x="838200" y="1600200"/>
            <a:ext cx="8001000" cy="4953000"/>
          </a:xfrm>
        </p:spPr>
        <p:txBody>
          <a:bodyPr>
            <a:normAutofit/>
          </a:bodyPr>
          <a:lstStyle/>
          <a:p>
            <a:r>
              <a:rPr lang="en-US" sz="2800" dirty="0"/>
              <a:t>House elevation </a:t>
            </a:r>
          </a:p>
          <a:p>
            <a:pPr marL="0" indent="0">
              <a:buNone/>
            </a:pPr>
            <a:r>
              <a:rPr lang="en-US" sz="2000" dirty="0"/>
              <a:t>    -Increase to 2 feet above the floodplain</a:t>
            </a:r>
          </a:p>
          <a:p>
            <a:pPr marL="0" indent="0">
              <a:buNone/>
            </a:pPr>
            <a:r>
              <a:rPr lang="en-US" sz="2000" dirty="0"/>
              <a:t>    -Extend to 500-year floodplain</a:t>
            </a:r>
          </a:p>
          <a:p>
            <a:r>
              <a:rPr lang="en-US" sz="2800" dirty="0"/>
              <a:t>Buyouts</a:t>
            </a:r>
          </a:p>
          <a:p>
            <a:r>
              <a:rPr lang="en-US" sz="2800" dirty="0"/>
              <a:t>Zoning debate</a:t>
            </a:r>
          </a:p>
          <a:p>
            <a:r>
              <a:rPr lang="en-US" sz="2800" dirty="0"/>
              <a:t>Flood detention</a:t>
            </a:r>
          </a:p>
          <a:p>
            <a:pPr marL="0" indent="0">
              <a:buNone/>
            </a:pPr>
            <a:r>
              <a:rPr lang="en-US" sz="2800" dirty="0"/>
              <a:t>    </a:t>
            </a:r>
            <a:r>
              <a:rPr lang="en-US" sz="2000" dirty="0"/>
              <a:t>-Require both new developments and redevelopments to provide detention</a:t>
            </a:r>
          </a:p>
        </p:txBody>
      </p:sp>
      <p:pic>
        <p:nvPicPr>
          <p:cNvPr id="4" name="Picture 3">
            <a:extLst>
              <a:ext uri="{FF2B5EF4-FFF2-40B4-BE49-F238E27FC236}">
                <a16:creationId xmlns:a16="http://schemas.microsoft.com/office/drawing/2014/main" xmlns="" id="{357C5295-A35B-4681-8650-99A191CA7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C2C139B-7811-4DAB-8F80-A3EE7E1E4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257800"/>
            <a:ext cx="838200" cy="838200"/>
          </a:xfrm>
          <a:prstGeom prst="rect">
            <a:avLst/>
          </a:prstGeom>
        </p:spPr>
      </p:pic>
      <p:sp>
        <p:nvSpPr>
          <p:cNvPr id="2" name="TextBox 1">
            <a:extLst>
              <a:ext uri="{FF2B5EF4-FFF2-40B4-BE49-F238E27FC236}">
                <a16:creationId xmlns:a16="http://schemas.microsoft.com/office/drawing/2014/main" xmlns="" id="{92B92433-9F86-4007-8175-F111FCC1D0AB}"/>
              </a:ext>
            </a:extLst>
          </p:cNvPr>
          <p:cNvSpPr txBox="1"/>
          <p:nvPr/>
        </p:nvSpPr>
        <p:spPr>
          <a:xfrm>
            <a:off x="2895600" y="241061"/>
            <a:ext cx="4953000" cy="830997"/>
          </a:xfrm>
          <a:prstGeom prst="rect">
            <a:avLst/>
          </a:prstGeom>
          <a:noFill/>
        </p:spPr>
        <p:txBody>
          <a:bodyPr wrap="square" rtlCol="0">
            <a:spAutoFit/>
          </a:bodyPr>
          <a:lstStyle/>
          <a:p>
            <a:r>
              <a:rPr lang="en-US" sz="4800" dirty="0"/>
              <a:t>THANK YOU!</a:t>
            </a:r>
            <a:endParaRPr lang="en-US" dirty="0"/>
          </a:p>
        </p:txBody>
      </p:sp>
      <p:sp>
        <p:nvSpPr>
          <p:cNvPr id="3" name="TextBox 2">
            <a:extLst>
              <a:ext uri="{FF2B5EF4-FFF2-40B4-BE49-F238E27FC236}">
                <a16:creationId xmlns:a16="http://schemas.microsoft.com/office/drawing/2014/main" xmlns="" id="{2F26B7BC-0AE4-460A-973B-1DFF3C9B151E}"/>
              </a:ext>
            </a:extLst>
          </p:cNvPr>
          <p:cNvSpPr txBox="1"/>
          <p:nvPr/>
        </p:nvSpPr>
        <p:spPr>
          <a:xfrm>
            <a:off x="152400" y="1219200"/>
            <a:ext cx="9296400" cy="4585871"/>
          </a:xfrm>
          <a:prstGeom prst="rect">
            <a:avLst/>
          </a:prstGeom>
          <a:noFill/>
        </p:spPr>
        <p:txBody>
          <a:bodyPr wrap="square" rtlCol="0">
            <a:spAutoFit/>
          </a:bodyPr>
          <a:lstStyle/>
          <a:p>
            <a:r>
              <a:rPr lang="en-US" sz="2800" b="1" dirty="0"/>
              <a:t>Acknowledgements</a:t>
            </a:r>
          </a:p>
          <a:p>
            <a:r>
              <a:rPr lang="en-US" sz="2400" dirty="0"/>
              <a:t>Pramod Sambidi, PhD</a:t>
            </a:r>
          </a:p>
          <a:p>
            <a:r>
              <a:rPr lang="en-US" sz="2400" dirty="0"/>
              <a:t>Sungmin Lee; Lei Zhou; Entire Forecast Team; C &amp;E Department</a:t>
            </a:r>
          </a:p>
          <a:p>
            <a:endParaRPr lang="en-US" sz="2400" dirty="0"/>
          </a:p>
          <a:p>
            <a:r>
              <a:rPr lang="en-US" sz="2400" b="1" dirty="0"/>
              <a:t>Forecast Group at H-GAC (</a:t>
            </a:r>
            <a:r>
              <a:rPr lang="en-US" sz="2400" b="1" dirty="0">
                <a:hlinkClick r:id="rId4"/>
              </a:rPr>
              <a:t>www.h-gac.com</a:t>
            </a:r>
            <a:r>
              <a:rPr lang="en-US" sz="2400" b="1" dirty="0"/>
              <a:t>) </a:t>
            </a:r>
            <a:r>
              <a:rPr lang="en-US" sz="2400" dirty="0"/>
              <a:t/>
            </a:r>
            <a:br>
              <a:rPr lang="en-US" sz="2400" dirty="0"/>
            </a:br>
            <a:r>
              <a:rPr lang="en-US" sz="1600" dirty="0"/>
              <a:t>Regional Growth Forecast 2040:</a:t>
            </a:r>
          </a:p>
          <a:p>
            <a:r>
              <a:rPr lang="en-US" sz="1600" dirty="0">
                <a:hlinkClick r:id="rId5"/>
              </a:rPr>
              <a:t>http://www.h-gac.com/community/socioeconomic/2040-regional-growth-forecast/default.aspx</a:t>
            </a:r>
            <a:r>
              <a:rPr lang="en-US" sz="1600" dirty="0"/>
              <a:t> </a:t>
            </a:r>
          </a:p>
          <a:p>
            <a:r>
              <a:rPr lang="en-US" sz="1600" dirty="0"/>
              <a:t>More online applications: </a:t>
            </a:r>
          </a:p>
          <a:p>
            <a:r>
              <a:rPr lang="en-US" sz="1600" dirty="0">
                <a:hlinkClick r:id="rId6"/>
              </a:rPr>
              <a:t>http://www.h-gac.com/community/interactive-web-applications/default.aspx</a:t>
            </a:r>
            <a:endParaRPr lang="en-US" sz="1600" dirty="0"/>
          </a:p>
          <a:p>
            <a:endParaRPr lang="en-US" sz="2000" dirty="0"/>
          </a:p>
          <a:p>
            <a:endParaRPr lang="en-US" sz="2000" dirty="0"/>
          </a:p>
          <a:p>
            <a:r>
              <a:rPr lang="en-US" sz="2400" b="1" dirty="0"/>
              <a:t>For any questions feel free to contact</a:t>
            </a:r>
          </a:p>
          <a:p>
            <a:r>
              <a:rPr lang="en-US" sz="2000" dirty="0">
                <a:hlinkClick r:id="rId7"/>
              </a:rPr>
              <a:t>cegis@h-gac.com</a:t>
            </a:r>
            <a:endParaRPr lang="en-US" sz="2000" dirty="0"/>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382000" cy="1143000"/>
          </a:xfrm>
        </p:spPr>
        <p:txBody>
          <a:bodyPr>
            <a:noAutofit/>
          </a:bodyPr>
          <a:lstStyle/>
          <a:p>
            <a:r>
              <a:rPr lang="en-US" sz="3200" dirty="0"/>
              <a:t>Houston-Galveston Area Council (H-GAC)</a:t>
            </a:r>
          </a:p>
        </p:txBody>
      </p:sp>
      <p:pic>
        <p:nvPicPr>
          <p:cNvPr id="6" name="Picture 5">
            <a:extLst>
              <a:ext uri="{FF2B5EF4-FFF2-40B4-BE49-F238E27FC236}">
                <a16:creationId xmlns:a16="http://schemas.microsoft.com/office/drawing/2014/main" xmlns="" id="{E5279E71-B9BA-4F53-8EB8-026D08FA1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pic>
        <p:nvPicPr>
          <p:cNvPr id="7" name="Picture 6" descr="texas&amp;13counties 2009.png">
            <a:extLst>
              <a:ext uri="{FF2B5EF4-FFF2-40B4-BE49-F238E27FC236}">
                <a16:creationId xmlns:a16="http://schemas.microsoft.com/office/drawing/2014/main" xmlns="" id="{BBF19CD2-95A2-4B54-8597-0DFF7509FAC0}"/>
              </a:ext>
            </a:extLst>
          </p:cNvPr>
          <p:cNvPicPr>
            <a:picLocks noChangeAspect="1"/>
          </p:cNvPicPr>
          <p:nvPr/>
        </p:nvPicPr>
        <p:blipFill>
          <a:blip r:embed="rId4" cstate="print">
            <a:lum bright="-10000" contrast="20000"/>
          </a:blip>
          <a:stretch>
            <a:fillRect/>
          </a:stretch>
        </p:blipFill>
        <p:spPr>
          <a:xfrm>
            <a:off x="884307" y="4323527"/>
            <a:ext cx="2555631" cy="2438400"/>
          </a:xfrm>
          <a:prstGeom prst="rect">
            <a:avLst/>
          </a:prstGeom>
          <a:effectLst>
            <a:outerShdw blurRad="50800" dist="76200" dir="2700000" algn="tl" rotWithShape="0">
              <a:prstClr val="black">
                <a:alpha val="40000"/>
              </a:prstClr>
            </a:outerShdw>
          </a:effectLst>
        </p:spPr>
      </p:pic>
      <p:sp>
        <p:nvSpPr>
          <p:cNvPr id="8" name="Oval 7">
            <a:extLst>
              <a:ext uri="{FF2B5EF4-FFF2-40B4-BE49-F238E27FC236}">
                <a16:creationId xmlns:a16="http://schemas.microsoft.com/office/drawing/2014/main" xmlns="" id="{0EDBFA43-7C0F-4775-A528-134E7FA5C462}"/>
              </a:ext>
            </a:extLst>
          </p:cNvPr>
          <p:cNvSpPr/>
          <p:nvPr/>
        </p:nvSpPr>
        <p:spPr>
          <a:xfrm>
            <a:off x="4278818" y="2435800"/>
            <a:ext cx="3886200" cy="3886200"/>
          </a:xfrm>
          <a:prstGeom prst="ellipse">
            <a:avLst/>
          </a:prstGeom>
          <a:solidFill>
            <a:srgbClr val="0070C0">
              <a:alpha val="29000"/>
            </a:srgbClr>
          </a:solidFill>
          <a:ln>
            <a:noFill/>
          </a:ln>
          <a:effectLst>
            <a:glow rad="228600">
              <a:srgbClr val="0070C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7F88CB6C-A272-4DF3-B070-3DB4DC0B1135}"/>
              </a:ext>
            </a:extLst>
          </p:cNvPr>
          <p:cNvSpPr/>
          <p:nvPr/>
        </p:nvSpPr>
        <p:spPr>
          <a:xfrm>
            <a:off x="2612901" y="5521236"/>
            <a:ext cx="798891" cy="800764"/>
          </a:xfrm>
          <a:prstGeom prst="ellipse">
            <a:avLst/>
          </a:prstGeom>
          <a:solidFill>
            <a:srgbClr val="000099">
              <a:alpha val="13000"/>
            </a:srgb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Content Placeholder 2">
            <a:extLst>
              <a:ext uri="{FF2B5EF4-FFF2-40B4-BE49-F238E27FC236}">
                <a16:creationId xmlns:a16="http://schemas.microsoft.com/office/drawing/2014/main" xmlns="" id="{B93A6ED1-F811-4D47-8794-09549C2852B3}"/>
              </a:ext>
            </a:extLst>
          </p:cNvPr>
          <p:cNvSpPr txBox="1">
            <a:spLocks/>
          </p:cNvSpPr>
          <p:nvPr/>
        </p:nvSpPr>
        <p:spPr bwMode="auto">
          <a:xfrm>
            <a:off x="970314" y="2191823"/>
            <a:ext cx="3141011" cy="1757278"/>
          </a:xfrm>
          <a:prstGeom prst="rect">
            <a:avLst/>
          </a:prstGeom>
          <a:noFill/>
          <a:ln w="9525">
            <a:noFill/>
            <a:miter lim="800000"/>
            <a:headEnd/>
            <a:tailEnd/>
          </a:ln>
        </p:spPr>
        <p:txBody>
          <a:bodyPr/>
          <a:lstStyle/>
          <a:p>
            <a:pPr marL="228600" indent="-228600" eaLnBrk="0" hangingPunct="0">
              <a:buClr>
                <a:srgbClr val="C00000"/>
              </a:buClr>
              <a:buFont typeface="Wingdings" pitchFamily="2" charset="2"/>
              <a:buChar char="§"/>
              <a:tabLst>
                <a:tab pos="228600" algn="l"/>
              </a:tabLst>
            </a:pPr>
            <a:r>
              <a:rPr lang="en-US" sz="2400" b="1" dirty="0">
                <a:solidFill>
                  <a:prstClr val="black"/>
                </a:solidFill>
              </a:rPr>
              <a:t>13 counties</a:t>
            </a:r>
          </a:p>
          <a:p>
            <a:pPr marL="228600" indent="-228600" eaLnBrk="0" hangingPunct="0">
              <a:buClr>
                <a:srgbClr val="C00000"/>
              </a:buClr>
              <a:buFont typeface="Wingdings" pitchFamily="2" charset="2"/>
              <a:buChar char="§"/>
              <a:tabLst>
                <a:tab pos="228600" algn="l"/>
              </a:tabLst>
            </a:pPr>
            <a:r>
              <a:rPr lang="en-US" sz="2400" b="1" dirty="0">
                <a:solidFill>
                  <a:prstClr val="black"/>
                </a:solidFill>
              </a:rPr>
              <a:t>134 cities</a:t>
            </a:r>
          </a:p>
          <a:p>
            <a:pPr marL="228600" indent="-228600" eaLnBrk="0" hangingPunct="0">
              <a:buClr>
                <a:srgbClr val="C00000"/>
              </a:buClr>
              <a:buFont typeface="Wingdings" pitchFamily="2" charset="2"/>
              <a:buChar char="§"/>
              <a:tabLst>
                <a:tab pos="228600" algn="l"/>
              </a:tabLst>
            </a:pPr>
            <a:r>
              <a:rPr lang="en-US" sz="2400" b="1" dirty="0">
                <a:solidFill>
                  <a:prstClr val="black"/>
                </a:solidFill>
              </a:rPr>
              <a:t>8 MPOs</a:t>
            </a:r>
          </a:p>
          <a:p>
            <a:pPr marL="228600" indent="-228600" eaLnBrk="0" hangingPunct="0">
              <a:buClr>
                <a:srgbClr val="C00000"/>
              </a:buClr>
              <a:buFont typeface="Wingdings" pitchFamily="2" charset="2"/>
              <a:buChar char="§"/>
              <a:tabLst>
                <a:tab pos="228600" algn="l"/>
              </a:tabLst>
            </a:pPr>
            <a:r>
              <a:rPr lang="en-US" sz="2400" b="1" dirty="0">
                <a:solidFill>
                  <a:prstClr val="black"/>
                </a:solidFill>
              </a:rPr>
              <a:t>6.5 million people</a:t>
            </a:r>
          </a:p>
          <a:p>
            <a:pPr marL="228600" indent="-228600" eaLnBrk="0" hangingPunct="0">
              <a:buClr>
                <a:srgbClr val="C00000"/>
              </a:buClr>
              <a:buFont typeface="Wingdings" pitchFamily="2" charset="2"/>
              <a:buChar char="§"/>
              <a:tabLst>
                <a:tab pos="228600" algn="l"/>
              </a:tabLst>
            </a:pPr>
            <a:r>
              <a:rPr lang="en-US" sz="2400" b="1" dirty="0">
                <a:solidFill>
                  <a:prstClr val="black"/>
                </a:solidFill>
              </a:rPr>
              <a:t>3 million jobs</a:t>
            </a:r>
          </a:p>
        </p:txBody>
      </p:sp>
      <p:pic>
        <p:nvPicPr>
          <p:cNvPr id="11" name="Picture 4" descr="L:\Image_Library\H-GAC art\13county\13r county + mpo.png">
            <a:extLst>
              <a:ext uri="{FF2B5EF4-FFF2-40B4-BE49-F238E27FC236}">
                <a16:creationId xmlns:a16="http://schemas.microsoft.com/office/drawing/2014/main" xmlns="" id="{BDDB50EF-444E-4DB2-A32A-EF64107970C0}"/>
              </a:ext>
            </a:extLst>
          </p:cNvPr>
          <p:cNvPicPr>
            <a:picLocks noChangeAspect="1" noChangeArrowheads="1"/>
          </p:cNvPicPr>
          <p:nvPr/>
        </p:nvPicPr>
        <p:blipFill>
          <a:blip r:embed="rId5" cstate="print"/>
          <a:srcRect/>
          <a:stretch>
            <a:fillRect/>
          </a:stretch>
        </p:blipFill>
        <p:spPr bwMode="auto">
          <a:xfrm>
            <a:off x="4648200" y="2456317"/>
            <a:ext cx="3349325" cy="388880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C6FC90A6-4B8C-4D17-8791-6DF0223F737F}"/>
              </a:ext>
            </a:extLst>
          </p:cNvPr>
          <p:cNvSpPr txBox="1"/>
          <p:nvPr/>
        </p:nvSpPr>
        <p:spPr>
          <a:xfrm>
            <a:off x="892787" y="1668603"/>
            <a:ext cx="3763893" cy="523220"/>
          </a:xfrm>
          <a:prstGeom prst="rect">
            <a:avLst/>
          </a:prstGeom>
          <a:noFill/>
        </p:spPr>
        <p:txBody>
          <a:bodyPr wrap="square" rtlCol="0">
            <a:spAutoFit/>
          </a:bodyPr>
          <a:lstStyle/>
          <a:p>
            <a:r>
              <a:rPr lang="en-US" sz="2800" b="1" dirty="0"/>
              <a:t>H-GAC Serves: </a:t>
            </a:r>
          </a:p>
        </p:txBody>
      </p:sp>
    </p:spTree>
    <p:extLst>
      <p:ext uri="{BB962C8B-B14F-4D97-AF65-F5344CB8AC3E}">
        <p14:creationId xmlns:p14="http://schemas.microsoft.com/office/powerpoint/2010/main" val="323205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382000" cy="1143000"/>
          </a:xfrm>
        </p:spPr>
        <p:txBody>
          <a:bodyPr>
            <a:noAutofit/>
          </a:bodyPr>
          <a:lstStyle/>
          <a:p>
            <a:r>
              <a:rPr lang="en-US" sz="3200" dirty="0"/>
              <a:t>Houston-Galveston Area Council (H-GAC)</a:t>
            </a:r>
          </a:p>
        </p:txBody>
      </p:sp>
      <p:pic>
        <p:nvPicPr>
          <p:cNvPr id="6" name="Picture 5">
            <a:extLst>
              <a:ext uri="{FF2B5EF4-FFF2-40B4-BE49-F238E27FC236}">
                <a16:creationId xmlns:a16="http://schemas.microsoft.com/office/drawing/2014/main" xmlns="" id="{E5279E71-B9BA-4F53-8EB8-026D08FA1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
        <p:nvSpPr>
          <p:cNvPr id="10" name="Content Placeholder 2">
            <a:extLst>
              <a:ext uri="{FF2B5EF4-FFF2-40B4-BE49-F238E27FC236}">
                <a16:creationId xmlns:a16="http://schemas.microsoft.com/office/drawing/2014/main" xmlns="" id="{B93A6ED1-F811-4D47-8794-09549C2852B3}"/>
              </a:ext>
            </a:extLst>
          </p:cNvPr>
          <p:cNvSpPr txBox="1">
            <a:spLocks/>
          </p:cNvSpPr>
          <p:nvPr/>
        </p:nvSpPr>
        <p:spPr bwMode="auto">
          <a:xfrm>
            <a:off x="838200" y="2667000"/>
            <a:ext cx="8229600" cy="3886200"/>
          </a:xfrm>
          <a:prstGeom prst="rect">
            <a:avLst/>
          </a:prstGeom>
          <a:noFill/>
          <a:ln w="9525">
            <a:noFill/>
            <a:miter lim="800000"/>
            <a:headEnd/>
            <a:tailEnd/>
          </a:ln>
        </p:spPr>
        <p:txBody>
          <a:bodyPr/>
          <a:lstStyle/>
          <a:p>
            <a:pPr marL="228600" indent="-228600" eaLnBrk="0" hangingPunct="0">
              <a:buClr>
                <a:srgbClr val="C00000"/>
              </a:buClr>
              <a:buFont typeface="Wingdings" pitchFamily="2" charset="2"/>
              <a:buChar char="§"/>
              <a:tabLst>
                <a:tab pos="228600" algn="l"/>
              </a:tabLst>
            </a:pPr>
            <a:r>
              <a:rPr lang="en-US" sz="2400" dirty="0">
                <a:solidFill>
                  <a:prstClr val="black"/>
                </a:solidFill>
              </a:rPr>
              <a:t>Manage regional databases (census, economic, and real estate)</a:t>
            </a:r>
          </a:p>
          <a:p>
            <a:pPr marL="228600" indent="-228600" eaLnBrk="0" hangingPunct="0">
              <a:buClr>
                <a:srgbClr val="C00000"/>
              </a:buClr>
              <a:buFont typeface="Wingdings" pitchFamily="2" charset="2"/>
              <a:buChar char="§"/>
              <a:tabLst>
                <a:tab pos="228600" algn="l"/>
              </a:tabLst>
            </a:pPr>
            <a:endParaRPr lang="en-US" sz="2400" dirty="0">
              <a:solidFill>
                <a:prstClr val="black"/>
              </a:solidFill>
            </a:endParaRPr>
          </a:p>
          <a:p>
            <a:pPr marL="228600" indent="-228600" eaLnBrk="0" hangingPunct="0">
              <a:buClr>
                <a:srgbClr val="C00000"/>
              </a:buClr>
              <a:buFont typeface="Wingdings" pitchFamily="2" charset="2"/>
              <a:buChar char="§"/>
              <a:tabLst>
                <a:tab pos="228600" algn="l"/>
              </a:tabLst>
            </a:pPr>
            <a:r>
              <a:rPr lang="en-US" sz="2400" dirty="0">
                <a:solidFill>
                  <a:prstClr val="black"/>
                </a:solidFill>
              </a:rPr>
              <a:t>Perform regional growth forecast on regional population, employments and commute patterns</a:t>
            </a:r>
          </a:p>
          <a:p>
            <a:pPr marL="228600" indent="-228600" eaLnBrk="0" hangingPunct="0">
              <a:buClr>
                <a:srgbClr val="C00000"/>
              </a:buClr>
              <a:buFont typeface="Wingdings" pitchFamily="2" charset="2"/>
              <a:buChar char="§"/>
              <a:tabLst>
                <a:tab pos="228600" algn="l"/>
              </a:tabLst>
            </a:pPr>
            <a:endParaRPr lang="en-US" sz="2400" dirty="0">
              <a:solidFill>
                <a:prstClr val="black"/>
              </a:solidFill>
            </a:endParaRPr>
          </a:p>
          <a:p>
            <a:pPr marL="228600" indent="-228600" eaLnBrk="0" hangingPunct="0">
              <a:buClr>
                <a:srgbClr val="C00000"/>
              </a:buClr>
              <a:buFont typeface="Wingdings" pitchFamily="2" charset="2"/>
              <a:buChar char="§"/>
              <a:tabLst>
                <a:tab pos="228600" algn="l"/>
              </a:tabLst>
            </a:pPr>
            <a:r>
              <a:rPr lang="en-US" sz="2400" dirty="0">
                <a:solidFill>
                  <a:prstClr val="black"/>
                </a:solidFill>
              </a:rPr>
              <a:t>Develop interactive tools and online applications</a:t>
            </a:r>
          </a:p>
        </p:txBody>
      </p:sp>
      <p:sp>
        <p:nvSpPr>
          <p:cNvPr id="12" name="TextBox 11">
            <a:extLst>
              <a:ext uri="{FF2B5EF4-FFF2-40B4-BE49-F238E27FC236}">
                <a16:creationId xmlns:a16="http://schemas.microsoft.com/office/drawing/2014/main" xmlns="" id="{C6FC90A6-4B8C-4D17-8791-6DF0223F737F}"/>
              </a:ext>
            </a:extLst>
          </p:cNvPr>
          <p:cNvSpPr txBox="1"/>
          <p:nvPr/>
        </p:nvSpPr>
        <p:spPr>
          <a:xfrm>
            <a:off x="838200" y="1828800"/>
            <a:ext cx="7162800" cy="584775"/>
          </a:xfrm>
          <a:prstGeom prst="rect">
            <a:avLst/>
          </a:prstGeom>
          <a:noFill/>
        </p:spPr>
        <p:txBody>
          <a:bodyPr wrap="square" rtlCol="0">
            <a:spAutoFit/>
          </a:bodyPr>
          <a:lstStyle/>
          <a:p>
            <a:r>
              <a:rPr lang="en-US" sz="3200" dirty="0"/>
              <a:t>Forecast Group</a:t>
            </a:r>
          </a:p>
        </p:txBody>
      </p:sp>
    </p:spTree>
    <p:extLst>
      <p:ext uri="{BB962C8B-B14F-4D97-AF65-F5344CB8AC3E}">
        <p14:creationId xmlns:p14="http://schemas.microsoft.com/office/powerpoint/2010/main" val="273279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382000" cy="1143000"/>
          </a:xfrm>
        </p:spPr>
        <p:txBody>
          <a:bodyPr>
            <a:noAutofit/>
          </a:bodyPr>
          <a:lstStyle/>
          <a:p>
            <a:r>
              <a:rPr lang="en-US" sz="4000" dirty="0"/>
              <a:t>Hurricane Harvey</a:t>
            </a:r>
          </a:p>
        </p:txBody>
      </p:sp>
      <p:sp>
        <p:nvSpPr>
          <p:cNvPr id="5" name="Content Placeholder 4"/>
          <p:cNvSpPr>
            <a:spLocks noGrp="1"/>
          </p:cNvSpPr>
          <p:nvPr>
            <p:ph idx="1"/>
          </p:nvPr>
        </p:nvSpPr>
        <p:spPr>
          <a:xfrm>
            <a:off x="838200" y="1371600"/>
            <a:ext cx="8305800" cy="5181600"/>
          </a:xfrm>
        </p:spPr>
        <p:txBody>
          <a:bodyPr>
            <a:normAutofit/>
          </a:bodyPr>
          <a:lstStyle/>
          <a:p>
            <a:pPr>
              <a:buNone/>
            </a:pPr>
            <a:endParaRPr lang="en-US" dirty="0"/>
          </a:p>
          <a:p>
            <a:r>
              <a:rPr lang="en-US" dirty="0"/>
              <a:t>Struck coastal Texas in August 2017</a:t>
            </a:r>
          </a:p>
          <a:p>
            <a:r>
              <a:rPr lang="en-US" dirty="0"/>
              <a:t>Dumped 50 inches of rain in the Houston-Galveston Area</a:t>
            </a:r>
          </a:p>
          <a:p>
            <a:r>
              <a:rPr lang="en-US" dirty="0"/>
              <a:t>Up to 30% of Harris County were flooded</a:t>
            </a:r>
          </a:p>
          <a:p>
            <a:r>
              <a:rPr lang="en-US" dirty="0"/>
              <a:t>More than 203,300 homes were damaged</a:t>
            </a:r>
          </a:p>
          <a:p>
            <a:pPr>
              <a:buNone/>
            </a:pPr>
            <a:endParaRPr lang="en-US" dirty="0"/>
          </a:p>
        </p:txBody>
      </p:sp>
      <p:pic>
        <p:nvPicPr>
          <p:cNvPr id="6" name="Picture 5">
            <a:extLst>
              <a:ext uri="{FF2B5EF4-FFF2-40B4-BE49-F238E27FC236}">
                <a16:creationId xmlns:a16="http://schemas.microsoft.com/office/drawing/2014/main" xmlns="" id="{E5279E71-B9BA-4F53-8EB8-026D08FA1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B679912-171B-444F-B21E-50059EA9C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668" y="1573582"/>
            <a:ext cx="6449656" cy="4596660"/>
          </a:xfrm>
          <a:prstGeom prst="rect">
            <a:avLst/>
          </a:prstGeom>
        </p:spPr>
      </p:pic>
      <p:sp>
        <p:nvSpPr>
          <p:cNvPr id="4" name="Title 3"/>
          <p:cNvSpPr>
            <a:spLocks noGrp="1"/>
          </p:cNvSpPr>
          <p:nvPr>
            <p:ph type="title"/>
          </p:nvPr>
        </p:nvSpPr>
        <p:spPr>
          <a:xfrm>
            <a:off x="838200" y="152400"/>
            <a:ext cx="7848600" cy="1143000"/>
          </a:xfrm>
        </p:spPr>
        <p:txBody>
          <a:bodyPr>
            <a:normAutofit/>
          </a:bodyPr>
          <a:lstStyle/>
          <a:p>
            <a:r>
              <a:rPr lang="en-US" dirty="0"/>
              <a:t>Hurricane Harvey</a:t>
            </a:r>
            <a:endParaRPr lang="en-US" u="sng" dirty="0"/>
          </a:p>
        </p:txBody>
      </p:sp>
      <p:pic>
        <p:nvPicPr>
          <p:cNvPr id="6" name="Picture 5">
            <a:extLst>
              <a:ext uri="{FF2B5EF4-FFF2-40B4-BE49-F238E27FC236}">
                <a16:creationId xmlns:a16="http://schemas.microsoft.com/office/drawing/2014/main" xmlns="" id="{4E997A21-5F1B-4499-B8FC-327B997AF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pic>
        <p:nvPicPr>
          <p:cNvPr id="8" name="Picture 7">
            <a:extLst>
              <a:ext uri="{FF2B5EF4-FFF2-40B4-BE49-F238E27FC236}">
                <a16:creationId xmlns:a16="http://schemas.microsoft.com/office/drawing/2014/main" xmlns="" id="{1CB4224A-F756-4CFE-B0B1-99ABB040A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668" y="1573582"/>
            <a:ext cx="6661689" cy="4596659"/>
          </a:xfrm>
          <a:prstGeom prst="rect">
            <a:avLst/>
          </a:prstGeom>
        </p:spPr>
      </p:pic>
      <p:sp>
        <p:nvSpPr>
          <p:cNvPr id="11" name="TextBox 10">
            <a:extLst>
              <a:ext uri="{FF2B5EF4-FFF2-40B4-BE49-F238E27FC236}">
                <a16:creationId xmlns:a16="http://schemas.microsoft.com/office/drawing/2014/main" xmlns="" id="{04AA7B44-9CAE-4EF3-8509-78061E6796D5}"/>
              </a:ext>
            </a:extLst>
          </p:cNvPr>
          <p:cNvSpPr txBox="1"/>
          <p:nvPr/>
        </p:nvSpPr>
        <p:spPr>
          <a:xfrm>
            <a:off x="812942" y="6500976"/>
            <a:ext cx="5791200" cy="307777"/>
          </a:xfrm>
          <a:prstGeom prst="rect">
            <a:avLst/>
          </a:prstGeom>
          <a:noFill/>
        </p:spPr>
        <p:txBody>
          <a:bodyPr wrap="square" rtlCol="0">
            <a:spAutoFit/>
          </a:bodyPr>
          <a:lstStyle/>
          <a:p>
            <a:r>
              <a:rPr lang="en-US" sz="1400" i="1" dirty="0"/>
              <a:t>Photo Sources: The New York Times; Houston Chronicle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H-GAC post-Harvey efforts</a:t>
            </a:r>
            <a:endParaRPr lang="en-US" dirty="0"/>
          </a:p>
        </p:txBody>
      </p:sp>
      <p:sp>
        <p:nvSpPr>
          <p:cNvPr id="3" name="Content Placeholder 2"/>
          <p:cNvSpPr>
            <a:spLocks noGrp="1"/>
          </p:cNvSpPr>
          <p:nvPr>
            <p:ph idx="1"/>
          </p:nvPr>
        </p:nvSpPr>
        <p:spPr>
          <a:xfrm>
            <a:off x="838200" y="1417638"/>
            <a:ext cx="7848600" cy="4525963"/>
          </a:xfrm>
        </p:spPr>
        <p:txBody>
          <a:bodyPr/>
          <a:lstStyle/>
          <a:p>
            <a:pPr marL="0" indent="0">
              <a:buNone/>
            </a:pPr>
            <a:endParaRPr lang="en-US" dirty="0" smtClean="0"/>
          </a:p>
          <a:p>
            <a:r>
              <a:rPr lang="en-US" dirty="0" smtClean="0"/>
              <a:t>Interactive mapping &amp; data visualization</a:t>
            </a:r>
          </a:p>
          <a:p>
            <a:endParaRPr lang="en-US" dirty="0"/>
          </a:p>
          <a:p>
            <a:r>
              <a:rPr lang="en-US" dirty="0" smtClean="0"/>
              <a:t>Damage assessment</a:t>
            </a:r>
          </a:p>
          <a:p>
            <a:endParaRPr lang="en-US" dirty="0"/>
          </a:p>
          <a:p>
            <a:r>
              <a:rPr lang="en-US" dirty="0" smtClean="0"/>
              <a:t>Vulnerable population identification</a:t>
            </a:r>
            <a:endParaRPr lang="en-US" dirty="0"/>
          </a:p>
        </p:txBody>
      </p:sp>
    </p:spTree>
    <p:extLst>
      <p:ext uri="{BB962C8B-B14F-4D97-AF65-F5344CB8AC3E}">
        <p14:creationId xmlns:p14="http://schemas.microsoft.com/office/powerpoint/2010/main" val="141962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normAutofit fontScale="90000"/>
          </a:bodyPr>
          <a:lstStyle/>
          <a:p>
            <a:r>
              <a:rPr lang="en-US" sz="6000" dirty="0"/>
              <a:t>Interactive Application:</a:t>
            </a:r>
            <a:br>
              <a:rPr lang="en-US" sz="6000" dirty="0"/>
            </a:br>
            <a:r>
              <a:rPr lang="en-US" sz="3100" dirty="0"/>
              <a:t>The Regional Flood Information Tool</a:t>
            </a:r>
          </a:p>
        </p:txBody>
      </p:sp>
      <p:pic>
        <p:nvPicPr>
          <p:cNvPr id="5" name="Picture 4">
            <a:extLst>
              <a:ext uri="{FF2B5EF4-FFF2-40B4-BE49-F238E27FC236}">
                <a16:creationId xmlns:a16="http://schemas.microsoft.com/office/drawing/2014/main" xmlns="" id="{D67E3336-CAAD-4E8E-9FB3-22E8A30D7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257800"/>
            <a:ext cx="838200" cy="838200"/>
          </a:xfrm>
          <a:prstGeom prst="rect">
            <a:avLst/>
          </a:prstGeom>
        </p:spPr>
      </p:pic>
      <p:sp>
        <p:nvSpPr>
          <p:cNvPr id="3" name="TextBox 2">
            <a:extLst>
              <a:ext uri="{FF2B5EF4-FFF2-40B4-BE49-F238E27FC236}">
                <a16:creationId xmlns:a16="http://schemas.microsoft.com/office/drawing/2014/main" xmlns="" id="{70E129B4-B28A-46CD-BC47-1536AF61D1C7}"/>
              </a:ext>
            </a:extLst>
          </p:cNvPr>
          <p:cNvSpPr txBox="1"/>
          <p:nvPr/>
        </p:nvSpPr>
        <p:spPr>
          <a:xfrm>
            <a:off x="914400" y="3617544"/>
            <a:ext cx="7620000" cy="923330"/>
          </a:xfrm>
          <a:prstGeom prst="rect">
            <a:avLst/>
          </a:prstGeom>
          <a:noFill/>
        </p:spPr>
        <p:txBody>
          <a:bodyPr wrap="square" rtlCol="0">
            <a:spAutoFit/>
          </a:bodyPr>
          <a:lstStyle/>
          <a:p>
            <a:pPr algn="ctr"/>
            <a:r>
              <a:rPr lang="en-US" dirty="0">
                <a:hlinkClick r:id="rId4"/>
              </a:rPr>
              <a:t>http://www.h-gac.com/community/interactive-web-applications/default.aspx</a:t>
            </a:r>
            <a:endParaRPr lang="en-US" dirty="0"/>
          </a:p>
          <a:p>
            <a:pPr algn="ctr"/>
            <a:endParaRPr lang="en-US" dirty="0"/>
          </a:p>
          <a:p>
            <a:pPr algn="ctr"/>
            <a:r>
              <a:rPr lang="en-US" dirty="0">
                <a:hlinkClick r:id="rId5"/>
              </a:rPr>
              <a:t>http://arcgis02.h-gac.com/flood</a:t>
            </a:r>
            <a:r>
              <a:rPr lang="en-US"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67E3336-CAAD-4E8E-9FB3-22E8A30D7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257800"/>
            <a:ext cx="838200" cy="838200"/>
          </a:xfrm>
          <a:prstGeom prst="rect">
            <a:avLst/>
          </a:prstGeom>
        </p:spPr>
      </p:pic>
      <p:grpSp>
        <p:nvGrpSpPr>
          <p:cNvPr id="7" name="Group 6">
            <a:extLst>
              <a:ext uri="{FF2B5EF4-FFF2-40B4-BE49-F238E27FC236}">
                <a16:creationId xmlns:a16="http://schemas.microsoft.com/office/drawing/2014/main" xmlns="" id="{49D27736-4F99-4D5C-9C33-AE61A6DC398E}"/>
              </a:ext>
            </a:extLst>
          </p:cNvPr>
          <p:cNvGrpSpPr/>
          <p:nvPr/>
        </p:nvGrpSpPr>
        <p:grpSpPr>
          <a:xfrm>
            <a:off x="152400" y="228600"/>
            <a:ext cx="8153400" cy="5562600"/>
            <a:chOff x="21986232" y="1325366"/>
            <a:chExt cx="8113021" cy="5862834"/>
          </a:xfrm>
        </p:grpSpPr>
        <p:sp>
          <p:nvSpPr>
            <p:cNvPr id="8" name="TextBox 22">
              <a:extLst>
                <a:ext uri="{FF2B5EF4-FFF2-40B4-BE49-F238E27FC236}">
                  <a16:creationId xmlns:a16="http://schemas.microsoft.com/office/drawing/2014/main" xmlns="" id="{7468E0DF-36DD-4219-A3AA-6E0DA1E74C3B}"/>
                </a:ext>
              </a:extLst>
            </p:cNvPr>
            <p:cNvSpPr txBox="1"/>
            <p:nvPr/>
          </p:nvSpPr>
          <p:spPr>
            <a:xfrm>
              <a:off x="22182801" y="1325366"/>
              <a:ext cx="613924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Impact" panose="020B0806030902050204" pitchFamily="34" charset="0"/>
                </a:rPr>
                <a:t>Hurricane Harvey:</a:t>
              </a:r>
              <a:r>
                <a:rPr lang="en-US" sz="3200" dirty="0"/>
                <a:t> </a:t>
              </a:r>
              <a:r>
                <a:rPr lang="en-US" sz="2000" b="1" dirty="0">
                  <a:latin typeface="Arial Narrow" panose="020B0606020202030204" pitchFamily="34" charset="0"/>
                </a:rPr>
                <a:t>Regional Flood Information</a:t>
              </a:r>
            </a:p>
          </p:txBody>
        </p:sp>
        <p:sp>
          <p:nvSpPr>
            <p:cNvPr id="9" name="Rectangle 8">
              <a:extLst>
                <a:ext uri="{FF2B5EF4-FFF2-40B4-BE49-F238E27FC236}">
                  <a16:creationId xmlns:a16="http://schemas.microsoft.com/office/drawing/2014/main" xmlns="" id="{C7C3D365-51E8-4769-A440-D1D1AF4FB1B6}"/>
                </a:ext>
              </a:extLst>
            </p:cNvPr>
            <p:cNvSpPr/>
            <p:nvPr/>
          </p:nvSpPr>
          <p:spPr>
            <a:xfrm>
              <a:off x="21986232" y="1350366"/>
              <a:ext cx="192506" cy="443579"/>
            </a:xfrm>
            <a:prstGeom prst="rect">
              <a:avLst/>
            </a:prstGeom>
            <a:solidFill>
              <a:srgbClr val="F4E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xmlns="" id="{E6A9EE44-F62E-4408-B6B8-6A3472B09B40}"/>
                </a:ext>
              </a:extLst>
            </p:cNvPr>
            <p:cNvPicPr>
              <a:picLocks noChangeAspect="1"/>
            </p:cNvPicPr>
            <p:nvPr/>
          </p:nvPicPr>
          <p:blipFill>
            <a:blip r:embed="rId4"/>
            <a:stretch>
              <a:fillRect/>
            </a:stretch>
          </p:blipFill>
          <p:spPr>
            <a:xfrm>
              <a:off x="22090063" y="1978025"/>
              <a:ext cx="8009190" cy="5210175"/>
            </a:xfrm>
            <a:prstGeom prst="rect">
              <a:avLst/>
            </a:prstGeom>
          </p:spPr>
        </p:pic>
      </p:grpSp>
    </p:spTree>
    <p:extLst>
      <p:ext uri="{BB962C8B-B14F-4D97-AF65-F5344CB8AC3E}">
        <p14:creationId xmlns:p14="http://schemas.microsoft.com/office/powerpoint/2010/main" val="55125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43000"/>
          </a:xfrm>
        </p:spPr>
        <p:txBody>
          <a:bodyPr>
            <a:normAutofit/>
          </a:bodyPr>
          <a:lstStyle/>
          <a:p>
            <a:r>
              <a:rPr lang="en-US" dirty="0"/>
              <a:t>Regional Flood Information</a:t>
            </a:r>
          </a:p>
        </p:txBody>
      </p:sp>
      <p:sp>
        <p:nvSpPr>
          <p:cNvPr id="3" name="Content Placeholder 2"/>
          <p:cNvSpPr>
            <a:spLocks noGrp="1"/>
          </p:cNvSpPr>
          <p:nvPr>
            <p:ph idx="1"/>
          </p:nvPr>
        </p:nvSpPr>
        <p:spPr>
          <a:xfrm>
            <a:off x="838200" y="1600200"/>
            <a:ext cx="7848600" cy="5029200"/>
          </a:xfrm>
        </p:spPr>
        <p:txBody>
          <a:bodyPr>
            <a:normAutofit/>
          </a:bodyPr>
          <a:lstStyle/>
          <a:p>
            <a:r>
              <a:rPr lang="en-US" sz="2800" dirty="0">
                <a:latin typeface="+mj-lt"/>
              </a:rPr>
              <a:t>Development</a:t>
            </a:r>
          </a:p>
          <a:p>
            <a:pPr marL="0" indent="0">
              <a:buNone/>
            </a:pPr>
            <a:r>
              <a:rPr lang="en-US" sz="2400" dirty="0">
                <a:latin typeface="+mj-lt"/>
              </a:rPr>
              <a:t>     -Based on ESRI web GIS</a:t>
            </a:r>
          </a:p>
          <a:p>
            <a:pPr marL="0" indent="0">
              <a:buNone/>
            </a:pPr>
            <a:r>
              <a:rPr lang="en-US" sz="2400" dirty="0">
                <a:latin typeface="+mj-lt"/>
              </a:rPr>
              <a:t>     -JavaScript, portable-device-friendly</a:t>
            </a:r>
          </a:p>
          <a:p>
            <a:pPr marL="0" indent="0">
              <a:buNone/>
            </a:pPr>
            <a:r>
              <a:rPr lang="en-US" sz="2400" dirty="0">
                <a:latin typeface="+mj-lt"/>
              </a:rPr>
              <a:t>     -Up to date database</a:t>
            </a:r>
          </a:p>
          <a:p>
            <a:r>
              <a:rPr lang="en-US" sz="2800" dirty="0">
                <a:latin typeface="+mj-lt"/>
              </a:rPr>
              <a:t>Functions</a:t>
            </a:r>
          </a:p>
          <a:p>
            <a:pPr marL="0" indent="0">
              <a:buNone/>
            </a:pPr>
            <a:r>
              <a:rPr lang="en-US" sz="2400" dirty="0">
                <a:latin typeface="+mj-lt"/>
              </a:rPr>
              <a:t>     -Input</a:t>
            </a:r>
          </a:p>
          <a:p>
            <a:pPr marL="0" indent="0">
              <a:buNone/>
            </a:pPr>
            <a:r>
              <a:rPr lang="en-US" sz="2400" dirty="0">
                <a:latin typeface="+mj-lt"/>
              </a:rPr>
              <a:t>     -Display</a:t>
            </a:r>
          </a:p>
          <a:p>
            <a:pPr marL="0" indent="0">
              <a:buNone/>
            </a:pPr>
            <a:r>
              <a:rPr lang="en-US" sz="2400" dirty="0">
                <a:latin typeface="+mj-lt"/>
              </a:rPr>
              <a:t>     -Analyze</a:t>
            </a:r>
          </a:p>
          <a:p>
            <a:pPr marL="0" indent="0">
              <a:buNone/>
            </a:pPr>
            <a:r>
              <a:rPr lang="en-US" sz="2400" dirty="0">
                <a:latin typeface="+mj-lt"/>
              </a:rPr>
              <a:t>     -Share</a:t>
            </a:r>
            <a:endParaRPr lang="en-US" sz="2000" dirty="0">
              <a:latin typeface="+mj-lt"/>
            </a:endParaRPr>
          </a:p>
          <a:p>
            <a:pPr marL="0" indent="0">
              <a:buNone/>
            </a:pPr>
            <a:endParaRPr lang="en-US" dirty="0"/>
          </a:p>
          <a:p>
            <a:pPr marL="0" indent="0">
              <a:buNone/>
            </a:pPr>
            <a:endParaRPr lang="en-US" sz="2400" dirty="0"/>
          </a:p>
        </p:txBody>
      </p:sp>
      <p:pic>
        <p:nvPicPr>
          <p:cNvPr id="4" name="Picture 3">
            <a:extLst>
              <a:ext uri="{FF2B5EF4-FFF2-40B4-BE49-F238E27FC236}">
                <a16:creationId xmlns:a16="http://schemas.microsoft.com/office/drawing/2014/main" xmlns="" id="{C940D197-9628-4409-9591-C950E1C14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19800"/>
            <a:ext cx="838200" cy="838200"/>
          </a:xfrm>
          <a:prstGeom prst="rect">
            <a:avLst/>
          </a:prstGeom>
        </p:spPr>
      </p:pic>
    </p:spTree>
    <p:extLst>
      <p:ext uri="{BB962C8B-B14F-4D97-AF65-F5344CB8AC3E}">
        <p14:creationId xmlns:p14="http://schemas.microsoft.com/office/powerpoint/2010/main" val="149884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8785</TotalTime>
  <Words>1694</Words>
  <Application>Microsoft Office PowerPoint</Application>
  <PresentationFormat>On-screen Show (4:3)</PresentationFormat>
  <Paragraphs>219</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Myriad Pro</vt:lpstr>
      <vt:lpstr>Arial</vt:lpstr>
      <vt:lpstr>Arial Narrow</vt:lpstr>
      <vt:lpstr>Calibri</vt:lpstr>
      <vt:lpstr>Impact</vt:lpstr>
      <vt:lpstr>Wingdings</vt:lpstr>
      <vt:lpstr>1_Office Theme</vt:lpstr>
      <vt:lpstr>2_Office Theme</vt:lpstr>
      <vt:lpstr>3_Office Theme</vt:lpstr>
      <vt:lpstr>PowerPoint Presentation</vt:lpstr>
      <vt:lpstr>Houston-Galveston Area Council (H-GAC)</vt:lpstr>
      <vt:lpstr>Houston-Galveston Area Council (H-GAC)</vt:lpstr>
      <vt:lpstr>Hurricane Harvey</vt:lpstr>
      <vt:lpstr>Hurricane Harvey</vt:lpstr>
      <vt:lpstr>H-GAC post-Harvey efforts</vt:lpstr>
      <vt:lpstr>Interactive Application: The Regional Flood Information Tool</vt:lpstr>
      <vt:lpstr>PowerPoint Presentation</vt:lpstr>
      <vt:lpstr>Regional Flood Information</vt:lpstr>
      <vt:lpstr>Damage Assessment</vt:lpstr>
      <vt:lpstr>Damage Assessment</vt:lpstr>
      <vt:lpstr>Damage Assessment</vt:lpstr>
      <vt:lpstr>Vulnerable Population Index (VPI)</vt:lpstr>
      <vt:lpstr>Vulnerable Population Index (VPI)</vt:lpstr>
      <vt:lpstr>Vulnerable Population Index (VPI)</vt:lpstr>
      <vt:lpstr>Post-Harvey Actions</vt:lpstr>
      <vt:lpstr>PowerPoint Presentation</vt:lpstr>
    </vt:vector>
  </TitlesOfParts>
  <Company>Houston-Galveston Area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 Messen</dc:creator>
  <cp:lastModifiedBy>Dang Weixiong</cp:lastModifiedBy>
  <cp:revision>806</cp:revision>
  <cp:lastPrinted>2018-05-16T21:45:37Z</cp:lastPrinted>
  <dcterms:created xsi:type="dcterms:W3CDTF">2014-05-22T20:31:38Z</dcterms:created>
  <dcterms:modified xsi:type="dcterms:W3CDTF">2018-05-24T03:00:31Z</dcterms:modified>
</cp:coreProperties>
</file>