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259" r:id="rId6"/>
    <p:sldId id="287" r:id="rId7"/>
    <p:sldId id="297" r:id="rId8"/>
    <p:sldId id="274" r:id="rId9"/>
    <p:sldId id="282" r:id="rId10"/>
    <p:sldId id="289" r:id="rId11"/>
    <p:sldId id="273" r:id="rId12"/>
    <p:sldId id="299" r:id="rId13"/>
    <p:sldId id="284" r:id="rId14"/>
    <p:sldId id="285" r:id="rId15"/>
    <p:sldId id="286" r:id="rId16"/>
    <p:sldId id="309" r:id="rId17"/>
    <p:sldId id="310" r:id="rId18"/>
    <p:sldId id="303" r:id="rId19"/>
    <p:sldId id="300" r:id="rId20"/>
    <p:sldId id="263" r:id="rId21"/>
    <p:sldId id="301" r:id="rId22"/>
    <p:sldId id="302" r:id="rId23"/>
    <p:sldId id="305" r:id="rId24"/>
    <p:sldId id="306" r:id="rId25"/>
    <p:sldId id="304" r:id="rId26"/>
    <p:sldId id="276" r:id="rId27"/>
    <p:sldId id="277" r:id="rId28"/>
    <p:sldId id="311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4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uer.MYID\AppData\Local\Temp\NP2014-T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'NP2014-T9'!$N$10:$AY$10</c:f>
              <c:numCache>
                <c:formatCode>General</c:formatCode>
                <c:ptCount val="38"/>
                <c:pt idx="0">
                  <c:v>1915</c:v>
                </c:pt>
                <c:pt idx="1">
                  <c:v>1920</c:v>
                </c:pt>
                <c:pt idx="2">
                  <c:v>1925</c:v>
                </c:pt>
                <c:pt idx="3">
                  <c:v>1930</c:v>
                </c:pt>
                <c:pt idx="4">
                  <c:v>1935</c:v>
                </c:pt>
                <c:pt idx="5">
                  <c:v>1940</c:v>
                </c:pt>
                <c:pt idx="6">
                  <c:v>1945</c:v>
                </c:pt>
                <c:pt idx="7">
                  <c:v>1950</c:v>
                </c:pt>
                <c:pt idx="8">
                  <c:v>1955</c:v>
                </c:pt>
                <c:pt idx="9">
                  <c:v>1960</c:v>
                </c:pt>
                <c:pt idx="10">
                  <c:v>1965</c:v>
                </c:pt>
                <c:pt idx="11">
                  <c:v>1970</c:v>
                </c:pt>
                <c:pt idx="12">
                  <c:v>1975</c:v>
                </c:pt>
                <c:pt idx="13">
                  <c:v>1980</c:v>
                </c:pt>
                <c:pt idx="14">
                  <c:v>1985</c:v>
                </c:pt>
                <c:pt idx="15">
                  <c:v>1990</c:v>
                </c:pt>
                <c:pt idx="16">
                  <c:v>1995</c:v>
                </c:pt>
                <c:pt idx="17">
                  <c:v>2000</c:v>
                </c:pt>
                <c:pt idx="18">
                  <c:v>2005</c:v>
                </c:pt>
                <c:pt idx="19">
                  <c:v>2010</c:v>
                </c:pt>
                <c:pt idx="20">
                  <c:v>2015</c:v>
                </c:pt>
                <c:pt idx="21">
                  <c:v>2020</c:v>
                </c:pt>
                <c:pt idx="22">
                  <c:v>2025</c:v>
                </c:pt>
                <c:pt idx="23">
                  <c:v>2030</c:v>
                </c:pt>
                <c:pt idx="24">
                  <c:v>2035</c:v>
                </c:pt>
                <c:pt idx="25">
                  <c:v>2040</c:v>
                </c:pt>
                <c:pt idx="26">
                  <c:v>2045</c:v>
                </c:pt>
                <c:pt idx="27">
                  <c:v>2050</c:v>
                </c:pt>
                <c:pt idx="28">
                  <c:v>2055</c:v>
                </c:pt>
                <c:pt idx="29">
                  <c:v>2060</c:v>
                </c:pt>
                <c:pt idx="30">
                  <c:v>2065</c:v>
                </c:pt>
                <c:pt idx="31">
                  <c:v>2070</c:v>
                </c:pt>
                <c:pt idx="32">
                  <c:v>2075</c:v>
                </c:pt>
                <c:pt idx="33">
                  <c:v>2080</c:v>
                </c:pt>
                <c:pt idx="34">
                  <c:v>2085</c:v>
                </c:pt>
                <c:pt idx="35">
                  <c:v>2090</c:v>
                </c:pt>
                <c:pt idx="36">
                  <c:v>2095</c:v>
                </c:pt>
                <c:pt idx="37">
                  <c:v>2100</c:v>
                </c:pt>
              </c:numCache>
            </c:numRef>
          </c:cat>
          <c:val>
            <c:numRef>
              <c:f>'NP2014-T9'!$N$11:$AG$11</c:f>
              <c:numCache>
                <c:formatCode>General</c:formatCode>
                <c:ptCount val="20"/>
                <c:pt idx="0">
                  <c:v>3.008</c:v>
                </c:pt>
                <c:pt idx="1">
                  <c:v>3.5539999999999998</c:v>
                </c:pt>
                <c:pt idx="2">
                  <c:v>4.7300000000000004</c:v>
                </c:pt>
                <c:pt idx="3">
                  <c:v>5.7110000000000003</c:v>
                </c:pt>
                <c:pt idx="4">
                  <c:v>6.1749999999999998</c:v>
                </c:pt>
                <c:pt idx="5">
                  <c:v>6.95</c:v>
                </c:pt>
                <c:pt idx="6">
                  <c:v>9.3439999999999994</c:v>
                </c:pt>
                <c:pt idx="7">
                  <c:v>10.68</c:v>
                </c:pt>
                <c:pt idx="8">
                  <c:v>13.13</c:v>
                </c:pt>
                <c:pt idx="9">
                  <c:v>15.87</c:v>
                </c:pt>
                <c:pt idx="10">
                  <c:v>18.579999999999998</c:v>
                </c:pt>
                <c:pt idx="11">
                  <c:v>19.97</c:v>
                </c:pt>
                <c:pt idx="12">
                  <c:v>21.54</c:v>
                </c:pt>
                <c:pt idx="13">
                  <c:v>23.67</c:v>
                </c:pt>
                <c:pt idx="14">
                  <c:v>26.44</c:v>
                </c:pt>
                <c:pt idx="15">
                  <c:v>29.96</c:v>
                </c:pt>
                <c:pt idx="16">
                  <c:v>31.7</c:v>
                </c:pt>
                <c:pt idx="17">
                  <c:v>33.99</c:v>
                </c:pt>
                <c:pt idx="18">
                  <c:v>35.83</c:v>
                </c:pt>
                <c:pt idx="19">
                  <c:v>37.35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89-4718-BDEE-2AAD4AD5DCB6}"/>
            </c:ext>
          </c:extLst>
        </c:ser>
        <c:ser>
          <c:idx val="1"/>
          <c:order val="1"/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'NP2014-T9'!$N$10:$AY$10</c:f>
              <c:numCache>
                <c:formatCode>General</c:formatCode>
                <c:ptCount val="38"/>
                <c:pt idx="0">
                  <c:v>1915</c:v>
                </c:pt>
                <c:pt idx="1">
                  <c:v>1920</c:v>
                </c:pt>
                <c:pt idx="2">
                  <c:v>1925</c:v>
                </c:pt>
                <c:pt idx="3">
                  <c:v>1930</c:v>
                </c:pt>
                <c:pt idx="4">
                  <c:v>1935</c:v>
                </c:pt>
                <c:pt idx="5">
                  <c:v>1940</c:v>
                </c:pt>
                <c:pt idx="6">
                  <c:v>1945</c:v>
                </c:pt>
                <c:pt idx="7">
                  <c:v>1950</c:v>
                </c:pt>
                <c:pt idx="8">
                  <c:v>1955</c:v>
                </c:pt>
                <c:pt idx="9">
                  <c:v>1960</c:v>
                </c:pt>
                <c:pt idx="10">
                  <c:v>1965</c:v>
                </c:pt>
                <c:pt idx="11">
                  <c:v>1970</c:v>
                </c:pt>
                <c:pt idx="12">
                  <c:v>1975</c:v>
                </c:pt>
                <c:pt idx="13">
                  <c:v>1980</c:v>
                </c:pt>
                <c:pt idx="14">
                  <c:v>1985</c:v>
                </c:pt>
                <c:pt idx="15">
                  <c:v>1990</c:v>
                </c:pt>
                <c:pt idx="16">
                  <c:v>1995</c:v>
                </c:pt>
                <c:pt idx="17">
                  <c:v>2000</c:v>
                </c:pt>
                <c:pt idx="18">
                  <c:v>2005</c:v>
                </c:pt>
                <c:pt idx="19">
                  <c:v>2010</c:v>
                </c:pt>
                <c:pt idx="20">
                  <c:v>2015</c:v>
                </c:pt>
                <c:pt idx="21">
                  <c:v>2020</c:v>
                </c:pt>
                <c:pt idx="22">
                  <c:v>2025</c:v>
                </c:pt>
                <c:pt idx="23">
                  <c:v>2030</c:v>
                </c:pt>
                <c:pt idx="24">
                  <c:v>2035</c:v>
                </c:pt>
                <c:pt idx="25">
                  <c:v>2040</c:v>
                </c:pt>
                <c:pt idx="26">
                  <c:v>2045</c:v>
                </c:pt>
                <c:pt idx="27">
                  <c:v>2050</c:v>
                </c:pt>
                <c:pt idx="28">
                  <c:v>2055</c:v>
                </c:pt>
                <c:pt idx="29">
                  <c:v>2060</c:v>
                </c:pt>
                <c:pt idx="30">
                  <c:v>2065</c:v>
                </c:pt>
                <c:pt idx="31">
                  <c:v>2070</c:v>
                </c:pt>
                <c:pt idx="32">
                  <c:v>2075</c:v>
                </c:pt>
                <c:pt idx="33">
                  <c:v>2080</c:v>
                </c:pt>
                <c:pt idx="34">
                  <c:v>2085</c:v>
                </c:pt>
                <c:pt idx="35">
                  <c:v>2090</c:v>
                </c:pt>
                <c:pt idx="36">
                  <c:v>2095</c:v>
                </c:pt>
                <c:pt idx="37">
                  <c:v>2100</c:v>
                </c:pt>
              </c:numCache>
            </c:numRef>
          </c:cat>
          <c:val>
            <c:numRef>
              <c:f>'NP2014-T9'!$N$12:$AY$12</c:f>
              <c:numCache>
                <c:formatCode>General</c:formatCode>
                <c:ptCount val="38"/>
                <c:pt idx="19">
                  <c:v>37.35</c:v>
                </c:pt>
                <c:pt idx="20">
                  <c:v>37.35</c:v>
                </c:pt>
                <c:pt idx="21">
                  <c:v>37.35</c:v>
                </c:pt>
                <c:pt idx="22">
                  <c:v>37.35</c:v>
                </c:pt>
                <c:pt idx="23">
                  <c:v>37.35</c:v>
                </c:pt>
                <c:pt idx="24">
                  <c:v>37.35</c:v>
                </c:pt>
                <c:pt idx="25">
                  <c:v>37.35</c:v>
                </c:pt>
                <c:pt idx="26">
                  <c:v>37.35</c:v>
                </c:pt>
                <c:pt idx="27">
                  <c:v>37.35</c:v>
                </c:pt>
                <c:pt idx="28">
                  <c:v>37.35</c:v>
                </c:pt>
                <c:pt idx="29">
                  <c:v>37.35</c:v>
                </c:pt>
                <c:pt idx="30">
                  <c:v>37.35</c:v>
                </c:pt>
                <c:pt idx="31">
                  <c:v>37.35</c:v>
                </c:pt>
                <c:pt idx="32">
                  <c:v>37.35</c:v>
                </c:pt>
                <c:pt idx="33">
                  <c:v>37.35</c:v>
                </c:pt>
                <c:pt idx="34">
                  <c:v>37.35</c:v>
                </c:pt>
                <c:pt idx="35">
                  <c:v>37.35</c:v>
                </c:pt>
                <c:pt idx="36">
                  <c:v>37.35</c:v>
                </c:pt>
                <c:pt idx="37">
                  <c:v>37.35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89-4718-BDEE-2AAD4AD5DCB6}"/>
            </c:ext>
          </c:extLst>
        </c:ser>
        <c:ser>
          <c:idx val="2"/>
          <c:order val="2"/>
          <c:spPr>
            <a:ln w="28575" cap="rnd">
              <a:solidFill>
                <a:schemeClr val="bg1">
                  <a:lumMod val="5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'NP2014-T9'!$N$13:$AY$13</c:f>
              <c:numCache>
                <c:formatCode>General</c:formatCode>
                <c:ptCount val="38"/>
                <c:pt idx="1">
                  <c:v>3.5539999999999998</c:v>
                </c:pt>
                <c:pt idx="2">
                  <c:v>3.5539999999999998</c:v>
                </c:pt>
                <c:pt idx="3">
                  <c:v>3.5539999999999998</c:v>
                </c:pt>
                <c:pt idx="4">
                  <c:v>3.5539999999999998</c:v>
                </c:pt>
                <c:pt idx="5">
                  <c:v>3.5539999999999998</c:v>
                </c:pt>
                <c:pt idx="6">
                  <c:v>3.5539999999999998</c:v>
                </c:pt>
                <c:pt idx="7">
                  <c:v>3.5539999999999998</c:v>
                </c:pt>
                <c:pt idx="8">
                  <c:v>3.5539999999999998</c:v>
                </c:pt>
                <c:pt idx="9">
                  <c:v>3.5539999999999998</c:v>
                </c:pt>
                <c:pt idx="10">
                  <c:v>3.5539999999999998</c:v>
                </c:pt>
                <c:pt idx="11">
                  <c:v>3.5539999999999998</c:v>
                </c:pt>
                <c:pt idx="12">
                  <c:v>3.5539999999999998</c:v>
                </c:pt>
                <c:pt idx="13">
                  <c:v>3.5539999999999998</c:v>
                </c:pt>
                <c:pt idx="14">
                  <c:v>3.5539999999999998</c:v>
                </c:pt>
                <c:pt idx="15">
                  <c:v>3.5539999999999998</c:v>
                </c:pt>
                <c:pt idx="16">
                  <c:v>3.5539999999999998</c:v>
                </c:pt>
                <c:pt idx="17">
                  <c:v>3.5539999999999998</c:v>
                </c:pt>
                <c:pt idx="18">
                  <c:v>3.5539999999999998</c:v>
                </c:pt>
                <c:pt idx="19">
                  <c:v>3.5539999999999998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89-4718-BDEE-2AAD4AD5D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79912"/>
        <c:axId val="129890976"/>
      </c:lineChart>
      <c:catAx>
        <c:axId val="12957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909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98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1.1799410029498525E-2"/>
              <c:y val="0.119058282578332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799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20D07-52A5-441B-87F3-BE48928FDC7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B973B-DE63-4F59-AA08-2F767016E16B}">
      <dgm:prSet phldrT="[Text]"/>
      <dgm:spPr/>
      <dgm:t>
        <a:bodyPr/>
        <a:lstStyle/>
        <a:p>
          <a:r>
            <a:rPr lang="en-US" dirty="0" smtClean="0"/>
            <a:t>Sea Level Rise Migration</a:t>
          </a:r>
          <a:endParaRPr lang="en-US" dirty="0"/>
        </a:p>
      </dgm:t>
    </dgm:pt>
    <dgm:pt modelId="{B0E6BDEA-ACEF-4F21-BF2A-FA4F9C6094BB}" type="parTrans" cxnId="{26E2D8D4-E0E2-4A0E-BA24-24A6613F947D}">
      <dgm:prSet/>
      <dgm:spPr/>
      <dgm:t>
        <a:bodyPr/>
        <a:lstStyle/>
        <a:p>
          <a:endParaRPr lang="en-US"/>
        </a:p>
      </dgm:t>
    </dgm:pt>
    <dgm:pt modelId="{4C5C52A3-4226-4B4C-BEFD-053C6D000D9C}" type="sibTrans" cxnId="{26E2D8D4-E0E2-4A0E-BA24-24A6613F947D}">
      <dgm:prSet/>
      <dgm:spPr/>
      <dgm:t>
        <a:bodyPr/>
        <a:lstStyle/>
        <a:p>
          <a:endParaRPr lang="en-US"/>
        </a:p>
      </dgm:t>
    </dgm:pt>
    <dgm:pt modelId="{64E89DD0-269E-4A90-A811-AA4D9401CC29}">
      <dgm:prSet phldrT="[Text]"/>
      <dgm:spPr/>
      <dgm:t>
        <a:bodyPr/>
        <a:lstStyle/>
        <a:p>
          <a:r>
            <a:rPr lang="en-US" dirty="0" smtClean="0"/>
            <a:t> Migration Framework</a:t>
          </a:r>
          <a:endParaRPr lang="en-US" dirty="0"/>
        </a:p>
      </dgm:t>
    </dgm:pt>
    <dgm:pt modelId="{B93113E5-C437-46CE-A04E-A7E0514F1B20}" type="parTrans" cxnId="{913FE9A0-B840-4DD9-BFD2-38C9DA6B0B3B}">
      <dgm:prSet/>
      <dgm:spPr/>
      <dgm:t>
        <a:bodyPr/>
        <a:lstStyle/>
        <a:p>
          <a:endParaRPr lang="en-US"/>
        </a:p>
      </dgm:t>
    </dgm:pt>
    <dgm:pt modelId="{A32F5A9B-B0ED-4CE5-84EE-43217C140099}" type="sibTrans" cxnId="{913FE9A0-B840-4DD9-BFD2-38C9DA6B0B3B}">
      <dgm:prSet/>
      <dgm:spPr/>
      <dgm:t>
        <a:bodyPr/>
        <a:lstStyle/>
        <a:p>
          <a:endParaRPr lang="en-US"/>
        </a:p>
      </dgm:t>
    </dgm:pt>
    <dgm:pt modelId="{684ACAAC-117D-4897-B12C-FE893BE2BF77}">
      <dgm:prSet phldrT="[Text]"/>
      <dgm:spPr/>
      <dgm:t>
        <a:bodyPr/>
        <a:lstStyle/>
        <a:p>
          <a:r>
            <a:rPr lang="en-US" dirty="0" smtClean="0"/>
            <a:t>Magnitude of Flows</a:t>
          </a:r>
          <a:endParaRPr lang="en-US" dirty="0"/>
        </a:p>
      </dgm:t>
    </dgm:pt>
    <dgm:pt modelId="{E3A31838-95B3-42E5-9232-1D1F8B6A74F3}" type="parTrans" cxnId="{21DAA962-2FAD-4E13-9C2F-D8DD8EAB786C}">
      <dgm:prSet/>
      <dgm:spPr/>
      <dgm:t>
        <a:bodyPr/>
        <a:lstStyle/>
        <a:p>
          <a:endParaRPr lang="en-US"/>
        </a:p>
      </dgm:t>
    </dgm:pt>
    <dgm:pt modelId="{3EC58C81-658F-4B5B-B7FA-1349091020AB}" type="sibTrans" cxnId="{21DAA962-2FAD-4E13-9C2F-D8DD8EAB786C}">
      <dgm:prSet/>
      <dgm:spPr/>
      <dgm:t>
        <a:bodyPr/>
        <a:lstStyle/>
        <a:p>
          <a:endParaRPr lang="en-US"/>
        </a:p>
      </dgm:t>
    </dgm:pt>
    <dgm:pt modelId="{3521867E-2CE0-48FB-9B00-B6547D7A107E}" type="pres">
      <dgm:prSet presAssocID="{11C20D07-52A5-441B-87F3-BE48928FDC7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90EC08-E72D-4E63-8EB8-5EC9FBE27F66}" type="pres">
      <dgm:prSet presAssocID="{11C20D07-52A5-441B-87F3-BE48928FDC7A}" presName="hierFlow" presStyleCnt="0"/>
      <dgm:spPr/>
    </dgm:pt>
    <dgm:pt modelId="{CF10D016-190D-414E-AAEA-7A7154410BB8}" type="pres">
      <dgm:prSet presAssocID="{11C20D07-52A5-441B-87F3-BE48928FDC7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DB24D5-7F30-452F-A9B2-3B4FDFB86BAB}" type="pres">
      <dgm:prSet presAssocID="{A8BB973B-DE63-4F59-AA08-2F767016E16B}" presName="Name14" presStyleCnt="0"/>
      <dgm:spPr/>
    </dgm:pt>
    <dgm:pt modelId="{01DAD82C-6D60-4796-86D2-45070E17FFDA}" type="pres">
      <dgm:prSet presAssocID="{A8BB973B-DE63-4F59-AA08-2F767016E16B}" presName="level1Shape" presStyleLbl="node0" presStyleIdx="0" presStyleCnt="1" custLinFactNeighborX="-32500" custLinFactNeighborY="2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E287B-162D-4A43-965B-0940AE9A5F16}" type="pres">
      <dgm:prSet presAssocID="{A8BB973B-DE63-4F59-AA08-2F767016E16B}" presName="hierChild2" presStyleCnt="0"/>
      <dgm:spPr/>
    </dgm:pt>
    <dgm:pt modelId="{3B63869A-078A-43BA-93DF-46683C4C7F10}" type="pres">
      <dgm:prSet presAssocID="{B93113E5-C437-46CE-A04E-A7E0514F1B2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F8C304E-5DBE-43DB-B635-DB0759E918A1}" type="pres">
      <dgm:prSet presAssocID="{64E89DD0-269E-4A90-A811-AA4D9401CC29}" presName="Name21" presStyleCnt="0"/>
      <dgm:spPr/>
    </dgm:pt>
    <dgm:pt modelId="{F446B1D1-0A3D-499E-BFD2-6D9E96782A3B}" type="pres">
      <dgm:prSet presAssocID="{64E89DD0-269E-4A90-A811-AA4D9401CC29}" presName="level2Shape" presStyleLbl="node2" presStyleIdx="0" presStyleCnt="2" custLinFactX="39337" custLinFactNeighborX="100000" custLinFactNeighborY="-5520"/>
      <dgm:spPr/>
      <dgm:t>
        <a:bodyPr/>
        <a:lstStyle/>
        <a:p>
          <a:endParaRPr lang="en-US"/>
        </a:p>
      </dgm:t>
    </dgm:pt>
    <dgm:pt modelId="{73F65557-9610-4BFD-A756-E9020B2DBFB8}" type="pres">
      <dgm:prSet presAssocID="{64E89DD0-269E-4A90-A811-AA4D9401CC29}" presName="hierChild3" presStyleCnt="0"/>
      <dgm:spPr/>
    </dgm:pt>
    <dgm:pt modelId="{84B8024D-6E33-4431-948B-699963338A34}" type="pres">
      <dgm:prSet presAssocID="{E3A31838-95B3-42E5-9232-1D1F8B6A74F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B3B16DD6-1D42-42FF-8BF9-70F5D77A2BFB}" type="pres">
      <dgm:prSet presAssocID="{684ACAAC-117D-4897-B12C-FE893BE2BF77}" presName="Name21" presStyleCnt="0"/>
      <dgm:spPr/>
    </dgm:pt>
    <dgm:pt modelId="{92BD4A07-4507-4BF8-8E00-D8EB362C8FB9}" type="pres">
      <dgm:prSet presAssocID="{684ACAAC-117D-4897-B12C-FE893BE2BF77}" presName="level2Shape" presStyleLbl="node2" presStyleIdx="1" presStyleCnt="2" custLinFactX="-100000" custLinFactNeighborX="-100556" custLinFactNeighborY="-5520"/>
      <dgm:spPr/>
      <dgm:t>
        <a:bodyPr/>
        <a:lstStyle/>
        <a:p>
          <a:endParaRPr lang="en-US"/>
        </a:p>
      </dgm:t>
    </dgm:pt>
    <dgm:pt modelId="{B6AD7DC9-B230-4AB6-9940-316092BE4BD2}" type="pres">
      <dgm:prSet presAssocID="{684ACAAC-117D-4897-B12C-FE893BE2BF77}" presName="hierChild3" presStyleCnt="0"/>
      <dgm:spPr/>
    </dgm:pt>
    <dgm:pt modelId="{FB64749A-FD50-4923-B112-549A37BAEC31}" type="pres">
      <dgm:prSet presAssocID="{11C20D07-52A5-441B-87F3-BE48928FDC7A}" presName="bgShapesFlow" presStyleCnt="0"/>
      <dgm:spPr/>
    </dgm:pt>
  </dgm:ptLst>
  <dgm:cxnLst>
    <dgm:cxn modelId="{E67CA426-861E-4340-90E0-DE299AAB6CCF}" type="presOf" srcId="{B93113E5-C437-46CE-A04E-A7E0514F1B20}" destId="{3B63869A-078A-43BA-93DF-46683C4C7F10}" srcOrd="0" destOrd="0" presId="urn:microsoft.com/office/officeart/2005/8/layout/hierarchy6"/>
    <dgm:cxn modelId="{7C58422B-7CEF-4992-BDF1-BD38332B9B3D}" type="presOf" srcId="{684ACAAC-117D-4897-B12C-FE893BE2BF77}" destId="{92BD4A07-4507-4BF8-8E00-D8EB362C8FB9}" srcOrd="0" destOrd="0" presId="urn:microsoft.com/office/officeart/2005/8/layout/hierarchy6"/>
    <dgm:cxn modelId="{3E927774-A3CB-4D73-9DF8-97D7A94C5DBE}" type="presOf" srcId="{A8BB973B-DE63-4F59-AA08-2F767016E16B}" destId="{01DAD82C-6D60-4796-86D2-45070E17FFDA}" srcOrd="0" destOrd="0" presId="urn:microsoft.com/office/officeart/2005/8/layout/hierarchy6"/>
    <dgm:cxn modelId="{21DAA962-2FAD-4E13-9C2F-D8DD8EAB786C}" srcId="{A8BB973B-DE63-4F59-AA08-2F767016E16B}" destId="{684ACAAC-117D-4897-B12C-FE893BE2BF77}" srcOrd="1" destOrd="0" parTransId="{E3A31838-95B3-42E5-9232-1D1F8B6A74F3}" sibTransId="{3EC58C81-658F-4B5B-B7FA-1349091020AB}"/>
    <dgm:cxn modelId="{913FE9A0-B840-4DD9-BFD2-38C9DA6B0B3B}" srcId="{A8BB973B-DE63-4F59-AA08-2F767016E16B}" destId="{64E89DD0-269E-4A90-A811-AA4D9401CC29}" srcOrd="0" destOrd="0" parTransId="{B93113E5-C437-46CE-A04E-A7E0514F1B20}" sibTransId="{A32F5A9B-B0ED-4CE5-84EE-43217C140099}"/>
    <dgm:cxn modelId="{76AC5C01-2E42-4771-A44D-91E805B0D649}" type="presOf" srcId="{11C20D07-52A5-441B-87F3-BE48928FDC7A}" destId="{3521867E-2CE0-48FB-9B00-B6547D7A107E}" srcOrd="0" destOrd="0" presId="urn:microsoft.com/office/officeart/2005/8/layout/hierarchy6"/>
    <dgm:cxn modelId="{26E2D8D4-E0E2-4A0E-BA24-24A6613F947D}" srcId="{11C20D07-52A5-441B-87F3-BE48928FDC7A}" destId="{A8BB973B-DE63-4F59-AA08-2F767016E16B}" srcOrd="0" destOrd="0" parTransId="{B0E6BDEA-ACEF-4F21-BF2A-FA4F9C6094BB}" sibTransId="{4C5C52A3-4226-4B4C-BEFD-053C6D000D9C}"/>
    <dgm:cxn modelId="{20241C4B-0953-4BC5-9DA7-CD648AAB5A27}" type="presOf" srcId="{E3A31838-95B3-42E5-9232-1D1F8B6A74F3}" destId="{84B8024D-6E33-4431-948B-699963338A34}" srcOrd="0" destOrd="0" presId="urn:microsoft.com/office/officeart/2005/8/layout/hierarchy6"/>
    <dgm:cxn modelId="{84D300CE-C485-4696-AF98-6FE57B317E4C}" type="presOf" srcId="{64E89DD0-269E-4A90-A811-AA4D9401CC29}" destId="{F446B1D1-0A3D-499E-BFD2-6D9E96782A3B}" srcOrd="0" destOrd="0" presId="urn:microsoft.com/office/officeart/2005/8/layout/hierarchy6"/>
    <dgm:cxn modelId="{3D2B38CB-BBB0-4B93-ABA0-43A2F30772B5}" type="presParOf" srcId="{3521867E-2CE0-48FB-9B00-B6547D7A107E}" destId="{ED90EC08-E72D-4E63-8EB8-5EC9FBE27F66}" srcOrd="0" destOrd="0" presId="urn:microsoft.com/office/officeart/2005/8/layout/hierarchy6"/>
    <dgm:cxn modelId="{9B189957-5CB7-4B67-B490-EE54A47E0722}" type="presParOf" srcId="{ED90EC08-E72D-4E63-8EB8-5EC9FBE27F66}" destId="{CF10D016-190D-414E-AAEA-7A7154410BB8}" srcOrd="0" destOrd="0" presId="urn:microsoft.com/office/officeart/2005/8/layout/hierarchy6"/>
    <dgm:cxn modelId="{29180DF0-4CA9-4F50-BEA9-7152DDF208B2}" type="presParOf" srcId="{CF10D016-190D-414E-AAEA-7A7154410BB8}" destId="{E6DB24D5-7F30-452F-A9B2-3B4FDFB86BAB}" srcOrd="0" destOrd="0" presId="urn:microsoft.com/office/officeart/2005/8/layout/hierarchy6"/>
    <dgm:cxn modelId="{FEEC8F7B-685F-446B-A401-55063EA418E0}" type="presParOf" srcId="{E6DB24D5-7F30-452F-A9B2-3B4FDFB86BAB}" destId="{01DAD82C-6D60-4796-86D2-45070E17FFDA}" srcOrd="0" destOrd="0" presId="urn:microsoft.com/office/officeart/2005/8/layout/hierarchy6"/>
    <dgm:cxn modelId="{CBC0700B-82B7-4F5C-9004-FAAA8E58544C}" type="presParOf" srcId="{E6DB24D5-7F30-452F-A9B2-3B4FDFB86BAB}" destId="{43FE287B-162D-4A43-965B-0940AE9A5F16}" srcOrd="1" destOrd="0" presId="urn:microsoft.com/office/officeart/2005/8/layout/hierarchy6"/>
    <dgm:cxn modelId="{2E2C2ECE-9EA9-4F6E-9D88-F3B80D3E362B}" type="presParOf" srcId="{43FE287B-162D-4A43-965B-0940AE9A5F16}" destId="{3B63869A-078A-43BA-93DF-46683C4C7F10}" srcOrd="0" destOrd="0" presId="urn:microsoft.com/office/officeart/2005/8/layout/hierarchy6"/>
    <dgm:cxn modelId="{9F51480C-4E8F-4791-8EBF-1742741396BC}" type="presParOf" srcId="{43FE287B-162D-4A43-965B-0940AE9A5F16}" destId="{3F8C304E-5DBE-43DB-B635-DB0759E918A1}" srcOrd="1" destOrd="0" presId="urn:microsoft.com/office/officeart/2005/8/layout/hierarchy6"/>
    <dgm:cxn modelId="{92BCCD77-2C45-423A-A1D2-4A7230EE15BB}" type="presParOf" srcId="{3F8C304E-5DBE-43DB-B635-DB0759E918A1}" destId="{F446B1D1-0A3D-499E-BFD2-6D9E96782A3B}" srcOrd="0" destOrd="0" presId="urn:microsoft.com/office/officeart/2005/8/layout/hierarchy6"/>
    <dgm:cxn modelId="{C33979E3-ED9C-405A-A75B-8871FD2EEA25}" type="presParOf" srcId="{3F8C304E-5DBE-43DB-B635-DB0759E918A1}" destId="{73F65557-9610-4BFD-A756-E9020B2DBFB8}" srcOrd="1" destOrd="0" presId="urn:microsoft.com/office/officeart/2005/8/layout/hierarchy6"/>
    <dgm:cxn modelId="{567A8780-E522-4E1A-9D7E-7B8649BC8339}" type="presParOf" srcId="{43FE287B-162D-4A43-965B-0940AE9A5F16}" destId="{84B8024D-6E33-4431-948B-699963338A34}" srcOrd="2" destOrd="0" presId="urn:microsoft.com/office/officeart/2005/8/layout/hierarchy6"/>
    <dgm:cxn modelId="{F7A0B271-C100-4547-8C9B-01EFA8195A4F}" type="presParOf" srcId="{43FE287B-162D-4A43-965B-0940AE9A5F16}" destId="{B3B16DD6-1D42-42FF-8BF9-70F5D77A2BFB}" srcOrd="3" destOrd="0" presId="urn:microsoft.com/office/officeart/2005/8/layout/hierarchy6"/>
    <dgm:cxn modelId="{DA74B41D-EEC5-407C-9E32-0E5EF8E4ECD7}" type="presParOf" srcId="{B3B16DD6-1D42-42FF-8BF9-70F5D77A2BFB}" destId="{92BD4A07-4507-4BF8-8E00-D8EB362C8FB9}" srcOrd="0" destOrd="0" presId="urn:microsoft.com/office/officeart/2005/8/layout/hierarchy6"/>
    <dgm:cxn modelId="{E4D1449F-B49C-44E7-89EE-7FEC8E170061}" type="presParOf" srcId="{B3B16DD6-1D42-42FF-8BF9-70F5D77A2BFB}" destId="{B6AD7DC9-B230-4AB6-9940-316092BE4BD2}" srcOrd="1" destOrd="0" presId="urn:microsoft.com/office/officeart/2005/8/layout/hierarchy6"/>
    <dgm:cxn modelId="{AF0A1E36-BE06-4885-9FC3-E5637E8B4401}" type="presParOf" srcId="{3521867E-2CE0-48FB-9B00-B6547D7A107E}" destId="{FB64749A-FD50-4923-B112-549A37BAEC3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AD82C-6D60-4796-86D2-45070E17FFDA}">
      <dsp:nvSpPr>
        <dsp:cNvPr id="0" name=""/>
        <dsp:cNvSpPr/>
      </dsp:nvSpPr>
      <dsp:spPr>
        <a:xfrm>
          <a:off x="3853978" y="38220"/>
          <a:ext cx="2717601" cy="1811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Sea Level Rise Migration</a:t>
          </a:r>
          <a:endParaRPr lang="en-US" sz="3400" kern="1200" dirty="0"/>
        </a:p>
      </dsp:txBody>
      <dsp:txXfrm>
        <a:off x="3907042" y="91284"/>
        <a:ext cx="2611473" cy="1705606"/>
      </dsp:txXfrm>
    </dsp:sp>
    <dsp:sp modelId="{3B63869A-078A-43BA-93DF-46683C4C7F10}">
      <dsp:nvSpPr>
        <dsp:cNvPr id="0" name=""/>
        <dsp:cNvSpPr/>
      </dsp:nvSpPr>
      <dsp:spPr>
        <a:xfrm>
          <a:off x="5212779" y="1849954"/>
          <a:ext cx="2903403" cy="588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26"/>
              </a:lnTo>
              <a:lnTo>
                <a:pt x="2903403" y="294026"/>
              </a:lnTo>
              <a:lnTo>
                <a:pt x="2903403" y="5880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B1D1-0A3D-499E-BFD2-6D9E96782A3B}">
      <dsp:nvSpPr>
        <dsp:cNvPr id="0" name=""/>
        <dsp:cNvSpPr/>
      </dsp:nvSpPr>
      <dsp:spPr>
        <a:xfrm>
          <a:off x="6757382" y="2438007"/>
          <a:ext cx="2717601" cy="1811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Migration Framework</a:t>
          </a:r>
          <a:endParaRPr lang="en-US" sz="3400" kern="1200" dirty="0"/>
        </a:p>
      </dsp:txBody>
      <dsp:txXfrm>
        <a:off x="6810446" y="2491071"/>
        <a:ext cx="2611473" cy="1705606"/>
      </dsp:txXfrm>
    </dsp:sp>
    <dsp:sp modelId="{84B8024D-6E33-4431-948B-699963338A34}">
      <dsp:nvSpPr>
        <dsp:cNvPr id="0" name=""/>
        <dsp:cNvSpPr/>
      </dsp:nvSpPr>
      <dsp:spPr>
        <a:xfrm>
          <a:off x="2412128" y="1849954"/>
          <a:ext cx="2800651" cy="588052"/>
        </a:xfrm>
        <a:custGeom>
          <a:avLst/>
          <a:gdLst/>
          <a:ahLst/>
          <a:cxnLst/>
          <a:rect l="0" t="0" r="0" b="0"/>
          <a:pathLst>
            <a:path>
              <a:moveTo>
                <a:pt x="2800651" y="0"/>
              </a:moveTo>
              <a:lnTo>
                <a:pt x="2800651" y="294026"/>
              </a:lnTo>
              <a:lnTo>
                <a:pt x="0" y="294026"/>
              </a:lnTo>
              <a:lnTo>
                <a:pt x="0" y="5880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D4A07-4507-4BF8-8E00-D8EB362C8FB9}">
      <dsp:nvSpPr>
        <dsp:cNvPr id="0" name=""/>
        <dsp:cNvSpPr/>
      </dsp:nvSpPr>
      <dsp:spPr>
        <a:xfrm>
          <a:off x="1053327" y="2438007"/>
          <a:ext cx="2717601" cy="1811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Magnitude of Flows</a:t>
          </a:r>
          <a:endParaRPr lang="en-US" sz="3400" kern="1200" dirty="0"/>
        </a:p>
      </dsp:txBody>
      <dsp:txXfrm>
        <a:off x="1106391" y="2491071"/>
        <a:ext cx="2611473" cy="170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0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157B-D7C5-4407-9C18-0E9F51207D0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00E9-DD71-42E6-96A0-6AD5F7BA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uer@uga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840240" cy="320104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Ripple Effect: </a:t>
            </a:r>
            <a:r>
              <a:rPr lang="en-US" dirty="0" smtClean="0"/>
              <a:t>Migration </a:t>
            </a:r>
            <a:r>
              <a:rPr lang="en-US" dirty="0"/>
              <a:t>from </a:t>
            </a:r>
            <a:r>
              <a:rPr lang="en-US"/>
              <a:t>Sea </a:t>
            </a:r>
            <a:r>
              <a:rPr lang="en-US" smtClean="0"/>
              <a:t>Level </a:t>
            </a:r>
            <a:r>
              <a:rPr lang="en-US" dirty="0"/>
              <a:t>Rise Projected to </a:t>
            </a:r>
            <a:br>
              <a:rPr lang="en-US" dirty="0"/>
            </a:br>
            <a:r>
              <a:rPr lang="en-US" dirty="0"/>
              <a:t>Impact Texas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152" y="4133588"/>
            <a:ext cx="4971394" cy="165576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Mathew E. </a:t>
            </a:r>
            <a:r>
              <a:rPr lang="en-US" dirty="0" smtClean="0"/>
              <a:t>Hauer, PhD</a:t>
            </a:r>
            <a:endParaRPr lang="en-US" dirty="0"/>
          </a:p>
          <a:p>
            <a:r>
              <a:rPr lang="en-US" i="1" dirty="0" smtClean="0"/>
              <a:t>Carl Vinson Institute of Government</a:t>
            </a:r>
            <a:endParaRPr lang="en-US" i="1" dirty="0"/>
          </a:p>
          <a:p>
            <a:r>
              <a:rPr lang="en-US" i="1" dirty="0"/>
              <a:t>University of Georgia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U.S. Sea Level Rise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2040269"/>
            <a:ext cx="5544273" cy="43513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Projected Total Population for 70,000+ Census Block Groups.</a:t>
            </a:r>
          </a:p>
          <a:p>
            <a:endParaRPr lang="en-US" sz="2100" dirty="0"/>
          </a:p>
          <a:p>
            <a:r>
              <a:rPr lang="en-US" sz="2100" dirty="0"/>
              <a:t>Linear/Exponential regression-based extrapolation approach for the period 1940-2010.</a:t>
            </a:r>
          </a:p>
          <a:p>
            <a:endParaRPr lang="en-US" sz="2100" dirty="0"/>
          </a:p>
          <a:p>
            <a:r>
              <a:rPr lang="en-US" sz="2100" dirty="0"/>
              <a:t>Area approach to assess populations at risk from future sea level rise scenarios</a:t>
            </a:r>
          </a:p>
          <a:p>
            <a:endParaRPr lang="en-US" sz="2100" dirty="0"/>
          </a:p>
          <a:p>
            <a:r>
              <a:rPr lang="en-US" sz="2100" dirty="0"/>
              <a:t>Assess the 3ft (0.9m) and 6ft (1.8m) scenarios.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38" y="1605933"/>
            <a:ext cx="4525042" cy="47856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901261" y="5104436"/>
            <a:ext cx="891251" cy="5440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U.S. Sea Level Rise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37" y="1811665"/>
            <a:ext cx="4004246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5" y="2010284"/>
            <a:ext cx="5810649" cy="4324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5188" y="261437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13.1 million</a:t>
            </a: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>
            <a:off x="4951117" y="2799042"/>
            <a:ext cx="8284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803" y="6292249"/>
            <a:ext cx="927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Hauer, ME, Evans J, &amp; Mishra, D. “Millions projected to be at risk from sea level rise in the Continental United State.” </a:t>
            </a:r>
            <a:r>
              <a:rPr lang="en-US" i="1" dirty="0" smtClean="0"/>
              <a:t>Nature Climate Change </a:t>
            </a:r>
            <a:r>
              <a:rPr lang="en-US" dirty="0" smtClean="0"/>
              <a:t>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U.S. Sea Level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65188" y="261437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13.1 million</a:t>
            </a: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>
            <a:off x="4951117" y="2799042"/>
            <a:ext cx="8284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1" y="1553621"/>
            <a:ext cx="7815563" cy="4895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smtClean="0"/>
              <a:t>U.S. Sea Level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17" y="1672710"/>
            <a:ext cx="7199848" cy="4657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U.S. Sea Level </a:t>
            </a:r>
            <a:r>
              <a:rPr lang="en-US" dirty="0" smtClean="0"/>
              <a:t>Rise – 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22" y="1639459"/>
            <a:ext cx="7418956" cy="4537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U.S. Sea Level </a:t>
            </a:r>
            <a:r>
              <a:rPr lang="en-US" dirty="0" smtClean="0"/>
              <a:t>Rise – Extended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7348"/>
            <a:ext cx="9998404" cy="4967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52512" y="2187614"/>
            <a:ext cx="756763" cy="144683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U.S. Sea Level </a:t>
            </a:r>
            <a:r>
              <a:rPr lang="en-US" dirty="0" smtClean="0"/>
              <a:t>Rise – </a:t>
            </a:r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517919"/>
            <a:ext cx="4895850" cy="5128381"/>
          </a:xfrm>
        </p:spPr>
        <p:txBody>
          <a:bodyPr/>
          <a:lstStyle/>
          <a:p>
            <a:r>
              <a:rPr lang="en-US" dirty="0" smtClean="0"/>
              <a:t>Galveston – 124k</a:t>
            </a:r>
          </a:p>
          <a:p>
            <a:r>
              <a:rPr lang="en-US" dirty="0" smtClean="0"/>
              <a:t>Jefferson – 109k</a:t>
            </a:r>
          </a:p>
          <a:p>
            <a:r>
              <a:rPr lang="en-US" dirty="0" smtClean="0"/>
              <a:t>Brazoria – 42k</a:t>
            </a:r>
          </a:p>
          <a:p>
            <a:r>
              <a:rPr lang="en-US" dirty="0" smtClean="0"/>
              <a:t>Harris – 30k</a:t>
            </a:r>
          </a:p>
          <a:p>
            <a:r>
              <a:rPr lang="en-US" dirty="0" smtClean="0"/>
              <a:t>Orange  – 26k</a:t>
            </a:r>
          </a:p>
          <a:p>
            <a:r>
              <a:rPr lang="en-US" dirty="0" smtClean="0"/>
              <a:t>Nueces – 18k</a:t>
            </a:r>
          </a:p>
          <a:p>
            <a:r>
              <a:rPr lang="en-US" dirty="0" smtClean="0"/>
              <a:t>Cameron – 16k</a:t>
            </a:r>
          </a:p>
          <a:p>
            <a:r>
              <a:rPr lang="en-US" dirty="0" smtClean="0"/>
              <a:t>Chambers – 12k</a:t>
            </a:r>
          </a:p>
          <a:p>
            <a:r>
              <a:rPr lang="en-US" dirty="0" smtClean="0"/>
              <a:t>Aransas – 12k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71578" y="1517919"/>
            <a:ext cx="4895850" cy="512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San Patricio – 5k</a:t>
            </a:r>
          </a:p>
          <a:p>
            <a:r>
              <a:rPr lang="en-US" dirty="0" smtClean="0"/>
              <a:t>Matagorda – 4k</a:t>
            </a:r>
          </a:p>
          <a:p>
            <a:r>
              <a:rPr lang="en-US" dirty="0" smtClean="0"/>
              <a:t>Calhoun – 4k</a:t>
            </a:r>
          </a:p>
          <a:p>
            <a:r>
              <a:rPr lang="en-US" dirty="0" smtClean="0"/>
              <a:t>Willacy – 0.5k</a:t>
            </a:r>
          </a:p>
          <a:p>
            <a:r>
              <a:rPr lang="en-US" dirty="0" smtClean="0"/>
              <a:t>Kleberg  – 0.5k</a:t>
            </a:r>
          </a:p>
          <a:p>
            <a:r>
              <a:rPr lang="en-US" dirty="0" smtClean="0"/>
              <a:t>Jackson – 0.4k</a:t>
            </a:r>
          </a:p>
          <a:p>
            <a:r>
              <a:rPr lang="en-US" dirty="0" smtClean="0"/>
              <a:t>Victoria – 0.2k</a:t>
            </a:r>
          </a:p>
          <a:p>
            <a:r>
              <a:rPr lang="en-US" dirty="0" smtClean="0"/>
              <a:t>Refugio – 0.1k</a:t>
            </a:r>
          </a:p>
          <a:p>
            <a:r>
              <a:rPr lang="en-US" dirty="0" err="1" smtClean="0"/>
              <a:t>Kenedy</a:t>
            </a:r>
            <a:r>
              <a:rPr lang="en-US" dirty="0" smtClean="0"/>
              <a:t> – 0.1k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0"/>
            <a:ext cx="11344275" cy="691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U.S. Sea Level </a:t>
            </a:r>
            <a:r>
              <a:rPr lang="en-US" dirty="0" smtClean="0"/>
              <a:t>Rise – Extended Results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947672"/>
            <a:ext cx="10515600" cy="43513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Catastrophic Impacts - Tyrell NC, Monroe FL, and Hyde NC (80%+ displaced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r>
              <a:rPr lang="en-US" dirty="0"/>
              <a:t>6 counties with 100k+ impacted with less than </a:t>
            </a:r>
            <a:r>
              <a:rPr lang="en-US" dirty="0" smtClean="0"/>
              <a:t>0.9m.</a:t>
            </a:r>
            <a:endParaRPr lang="en-US" dirty="0"/>
          </a:p>
          <a:p>
            <a:pPr lvl="1"/>
            <a:r>
              <a:rPr lang="en-US" sz="2800" dirty="0"/>
              <a:t>31 counties with 100k+ impacted with </a:t>
            </a:r>
            <a:r>
              <a:rPr lang="en-US" sz="2800" dirty="0" smtClean="0"/>
              <a:t>1.8m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2 Texas counties with over 100k+ impacted with 1.8m.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Miami-Dade and Broward counties = 1 in 4 persons </a:t>
            </a:r>
            <a:r>
              <a:rPr lang="en-US" dirty="0" smtClean="0"/>
              <a:t>impacted.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$1 million per resident to relocate = up to $15 </a:t>
            </a:r>
            <a:r>
              <a:rPr lang="en-US" dirty="0" smtClean="0"/>
              <a:t>trillion.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Sea Level Rise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SLR assessments that identify the number and locations of potentially displaced persons are common in the literature.</a:t>
            </a:r>
          </a:p>
          <a:p>
            <a:endParaRPr lang="en-US" dirty="0"/>
          </a:p>
          <a:p>
            <a:r>
              <a:rPr lang="en-US" dirty="0" smtClean="0"/>
              <a:t>Where will the millions of potentially displaced persons go?</a:t>
            </a:r>
          </a:p>
          <a:p>
            <a:endParaRPr lang="en-US" dirty="0"/>
          </a:p>
          <a:p>
            <a:r>
              <a:rPr lang="en-US" dirty="0" smtClean="0"/>
              <a:t>General hypotheses, but there are no studies modeling SLR induced migration.</a:t>
            </a:r>
          </a:p>
          <a:p>
            <a:endParaRPr lang="en-US" dirty="0"/>
          </a:p>
          <a:p>
            <a:r>
              <a:rPr lang="en-US" dirty="0" smtClean="0"/>
              <a:t>By focusing on coastal communities, we likely </a:t>
            </a:r>
            <a:r>
              <a:rPr lang="en-US" u="sng" dirty="0" smtClean="0"/>
              <a:t>oversimplify</a:t>
            </a:r>
            <a:r>
              <a:rPr lang="en-US" dirty="0" smtClean="0"/>
              <a:t> SLR impacts and </a:t>
            </a:r>
            <a:r>
              <a:rPr lang="en-US" u="sng" dirty="0" smtClean="0"/>
              <a:t>underestimate</a:t>
            </a:r>
            <a:r>
              <a:rPr lang="en-US" dirty="0" smtClean="0"/>
              <a:t> the scale and magnitude of these impacts.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Climate change, and sea level rise in particular, is one of the most pressing issues of the 21</a:t>
            </a:r>
            <a:r>
              <a:rPr lang="en-US" baseline="30000" dirty="0"/>
              <a:t>st</a:t>
            </a:r>
            <a:r>
              <a:rPr lang="en-US" dirty="0"/>
              <a:t> century.</a:t>
            </a:r>
          </a:p>
          <a:p>
            <a:endParaRPr lang="en-US" dirty="0"/>
          </a:p>
          <a:p>
            <a:r>
              <a:rPr lang="en-US" dirty="0"/>
              <a:t>What do we really know about the impact of sea level rise on society?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 argue that sea level rise will eventually force people from coastal areas causing a reordering of the U.S. population landscape.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Environmental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Migration </a:t>
            </a:r>
            <a:r>
              <a:rPr lang="en-US" dirty="0"/>
              <a:t>destination decisions tend to be driven by established networks of social capital and kin networks.</a:t>
            </a:r>
          </a:p>
          <a:p>
            <a:endParaRPr lang="en-US" dirty="0"/>
          </a:p>
          <a:p>
            <a:r>
              <a:rPr lang="en-US" dirty="0"/>
              <a:t>Environmental stressors act independently of the “pull factors” associated with migration.</a:t>
            </a:r>
          </a:p>
          <a:p>
            <a:endParaRPr lang="en-US" dirty="0"/>
          </a:p>
          <a:p>
            <a:r>
              <a:rPr lang="en-US" dirty="0"/>
              <a:t>Thus, climate migrants will likely constitute “enhanced,” or extra, normal out-migration.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7699125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“Displacement” comes from Hauer et al 2016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Migration information come from origin-destination matrices of simulated migration systems for all coastal counties affected by SLR (n=319) and all possible destinations (n=3,113).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Data comes from the IRS’ annual series of county-to-county migration flow data for the years 1990-2013.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58" y="2255365"/>
            <a:ext cx="4838142" cy="3735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06" y="6448110"/>
            <a:ext cx="973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Hauer et al. 2016. “Millions projected to be at risk from sea-level rise in the continental United States.” </a:t>
            </a:r>
            <a:r>
              <a:rPr lang="en-US" sz="1200" i="1" dirty="0" smtClean="0"/>
              <a:t>Nature Climate Change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4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To capture temporal variability, I used unobserved components modeling (UCM) for each origin-destination pair.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22959"/>
              </p:ext>
            </p:extLst>
          </p:nvPr>
        </p:nvGraphicFramePr>
        <p:xfrm>
          <a:off x="3449990" y="2853972"/>
          <a:ext cx="3615619" cy="313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3257413" imgH="2829091" progId="Excel.Sheet.12">
                  <p:embed/>
                </p:oleObj>
              </mc:Choice>
              <mc:Fallback>
                <p:oleObj name="Worksheet" r:id="rId4" imgW="3257413" imgH="28290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9990" y="2853972"/>
                        <a:ext cx="3615619" cy="313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 Migration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additional considerations: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Some people could migrate to coastal areas unaffected by SLR.</a:t>
            </a:r>
          </a:p>
          <a:p>
            <a:pPr lvl="2"/>
            <a:r>
              <a:rPr lang="en-US" dirty="0" smtClean="0"/>
              <a:t>Projected migrants adjusted based on the unaffected populations remaining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Some communities will deploy a wide variety of adaptation measures.</a:t>
            </a:r>
          </a:p>
          <a:p>
            <a:pPr lvl="2"/>
            <a:r>
              <a:rPr lang="en-US" dirty="0" smtClean="0"/>
              <a:t>I assume households earning more than $100k/year are likely to adapt in some manner. This is approximately the top quartile and double the US median HH income.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Bi-Lateral Migration, 1.8m &amp; No Adaptation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96" y="1313924"/>
            <a:ext cx="5454881" cy="5535610"/>
          </a:xfrm>
        </p:spPr>
      </p:pic>
    </p:spTree>
    <p:extLst>
      <p:ext uri="{BB962C8B-B14F-4D97-AF65-F5344CB8AC3E}">
        <p14:creationId xmlns:p14="http://schemas.microsoft.com/office/powerpoint/2010/main" val="664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Net change due to 1.8m of Sea Level Rise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28" y="1325563"/>
            <a:ext cx="7570359" cy="54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245" y="1367132"/>
            <a:ext cx="12706018" cy="5086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 Migration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642633"/>
              </p:ext>
            </p:extLst>
          </p:nvPr>
        </p:nvGraphicFramePr>
        <p:xfrm>
          <a:off x="396875" y="1624012"/>
          <a:ext cx="11164203" cy="508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5935378" imgH="2705379" progId="Word.Document.12">
                  <p:embed/>
                </p:oleObj>
              </mc:Choice>
              <mc:Fallback>
                <p:oleObj name="Document" r:id="rId3" imgW="5935378" imgH="2705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1624012"/>
                        <a:ext cx="11164203" cy="5087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 Migration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 Migration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7535"/>
              </p:ext>
            </p:extLst>
          </p:nvPr>
        </p:nvGraphicFramePr>
        <p:xfrm>
          <a:off x="1463128" y="1443705"/>
          <a:ext cx="8388351" cy="501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759">
                  <a:extLst>
                    <a:ext uri="{9D8B030D-6E8A-4147-A177-3AD203B41FA5}">
                      <a16:colId xmlns:a16="http://schemas.microsoft.com/office/drawing/2014/main" val="1885519663"/>
                    </a:ext>
                  </a:extLst>
                </a:gridCol>
                <a:gridCol w="1808090">
                  <a:extLst>
                    <a:ext uri="{9D8B030D-6E8A-4147-A177-3AD203B41FA5}">
                      <a16:colId xmlns:a16="http://schemas.microsoft.com/office/drawing/2014/main" val="4219993007"/>
                    </a:ext>
                  </a:extLst>
                </a:gridCol>
                <a:gridCol w="1808090">
                  <a:extLst>
                    <a:ext uri="{9D8B030D-6E8A-4147-A177-3AD203B41FA5}">
                      <a16:colId xmlns:a16="http://schemas.microsoft.com/office/drawing/2014/main" val="138632702"/>
                    </a:ext>
                  </a:extLst>
                </a:gridCol>
                <a:gridCol w="1926653">
                  <a:extLst>
                    <a:ext uri="{9D8B030D-6E8A-4147-A177-3AD203B41FA5}">
                      <a16:colId xmlns:a16="http://schemas.microsoft.com/office/drawing/2014/main" val="767865956"/>
                    </a:ext>
                  </a:extLst>
                </a:gridCol>
                <a:gridCol w="1422759">
                  <a:extLst>
                    <a:ext uri="{9D8B030D-6E8A-4147-A177-3AD203B41FA5}">
                      <a16:colId xmlns:a16="http://schemas.microsoft.com/office/drawing/2014/main" val="2594541101"/>
                    </a:ext>
                  </a:extLst>
                </a:gridCol>
              </a:tblGrid>
              <a:tr h="76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County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In-Migrants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Out-Migrants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Net-Migrants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Rank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421255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Travis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778k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            - 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778k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        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532821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Harris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330k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30k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300k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        2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4977757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Fort Bend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90k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       -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90k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      15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5854459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Dallas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89k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       -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89k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      16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06833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Tarrant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80k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       -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80k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 19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7174355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Cameron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5k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16k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(</a:t>
                      </a:r>
                      <a:r>
                        <a:rPr lang="en-US" sz="2400" u="none" strike="noStrike" dirty="0" smtClean="0">
                          <a:effectLst/>
                        </a:rPr>
                        <a:t>11k)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1,673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8250030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Orange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13k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27k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(</a:t>
                      </a:r>
                      <a:r>
                        <a:rPr lang="en-US" sz="2400" u="none" strike="noStrike" dirty="0" smtClean="0">
                          <a:effectLst/>
                        </a:rPr>
                        <a:t>14k)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1,679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065188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Brazoria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27k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43k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(</a:t>
                      </a:r>
                      <a:r>
                        <a:rPr lang="en-US" sz="2400" u="none" strike="noStrike" dirty="0" smtClean="0">
                          <a:effectLst/>
                        </a:rPr>
                        <a:t>15k)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1,685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094455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Jefferson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13k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109k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(</a:t>
                      </a:r>
                      <a:r>
                        <a:rPr lang="en-US" sz="2400" u="none" strike="noStrike" dirty="0" smtClean="0">
                          <a:effectLst/>
                        </a:rPr>
                        <a:t>96k)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1,730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384762"/>
                  </a:ext>
                </a:extLst>
              </a:tr>
              <a:tr h="4242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Galveston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16k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125k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(</a:t>
                      </a:r>
                      <a:r>
                        <a:rPr lang="en-US" sz="2400" u="none" strike="noStrike" dirty="0" smtClean="0">
                          <a:effectLst/>
                        </a:rPr>
                        <a:t>109k)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1,732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672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07" y="1423405"/>
            <a:ext cx="4569757" cy="6093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7525407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Millions of people will be exposed to sea level rise by the end of the century.</a:t>
            </a:r>
          </a:p>
          <a:p>
            <a:endParaRPr lang="en-US" dirty="0"/>
          </a:p>
          <a:p>
            <a:r>
              <a:rPr lang="en-US" dirty="0" smtClean="0"/>
              <a:t>Sea </a:t>
            </a:r>
            <a:r>
              <a:rPr lang="en-US" dirty="0"/>
              <a:t>level rise is not just a coastal hazard but will have ripple effects across the entire continent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sheer magnitude of SLR induced migration could alter the U.S. population distribution.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This anticipated migration from sea level rise is unique for three reasons:</a:t>
            </a:r>
          </a:p>
          <a:p>
            <a:pPr marL="457200" lvl="1" indent="0">
              <a:buNone/>
            </a:pPr>
            <a:r>
              <a:rPr lang="en-US" dirty="0"/>
              <a:t>1) This migration will be larger than the Great Migration.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2) We largely know this migration is going to happen.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3) We are equipped to understand how this migration will likely unfold.</a:t>
            </a:r>
          </a:p>
          <a:p>
            <a:pPr lvl="1"/>
            <a:endParaRPr lang="en-US" dirty="0"/>
          </a:p>
          <a:p>
            <a:r>
              <a:rPr lang="en-US" dirty="0"/>
              <a:t>Despite the anticipation of this migration, there is a severe lack of consistent findings on sea level rise induced migration over the past 30-40 years.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89" y="1822651"/>
            <a:ext cx="7572375" cy="500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947672"/>
            <a:ext cx="4522789" cy="43513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 smtClean="0"/>
              <a:t>Mathew </a:t>
            </a:r>
            <a:r>
              <a:rPr lang="en-US" sz="2800" dirty="0"/>
              <a:t>E. Hauer</a:t>
            </a:r>
          </a:p>
          <a:p>
            <a:pPr marL="457200" lvl="1" indent="0">
              <a:buNone/>
            </a:pPr>
            <a:r>
              <a:rPr lang="en-US" sz="2800" dirty="0" smtClean="0"/>
              <a:t>University </a:t>
            </a:r>
            <a:r>
              <a:rPr lang="en-US" sz="2800" dirty="0"/>
              <a:t>of Georgia</a:t>
            </a:r>
          </a:p>
          <a:p>
            <a:pPr marL="457200" lvl="1" indent="0">
              <a:buNone/>
            </a:pPr>
            <a:r>
              <a:rPr lang="en-US" sz="2800" dirty="0" smtClean="0">
                <a:hlinkClick r:id="rId4"/>
              </a:rPr>
              <a:t>hauer@uga.edu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smtClean="0"/>
              <a:t>706.542.9369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www.vinsoninstitute.org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105156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Hauer, ME, Evans J, &amp; Mishra, D. “Millions projected to be at risk from sea level rise in the Continental United State.” </a:t>
            </a:r>
            <a:r>
              <a:rPr lang="en-US" i="1" dirty="0"/>
              <a:t>Nature Climate Change </a:t>
            </a:r>
            <a:r>
              <a:rPr lang="en-US" dirty="0"/>
              <a:t>(2016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Hauer, ME. “Migration induced by sea level rise could reshape the US population landscape.” </a:t>
            </a:r>
            <a:r>
              <a:rPr lang="en-US" i="1" dirty="0" smtClean="0"/>
              <a:t>Nature Climate Change </a:t>
            </a:r>
            <a:r>
              <a:rPr lang="en-US" dirty="0" smtClean="0"/>
              <a:t>(2017).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827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6532605" cy="435133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levels have risen by approximately eight inches since 1900.</a:t>
            </a:r>
          </a:p>
          <a:p>
            <a:endParaRPr lang="en-US" dirty="0"/>
          </a:p>
          <a:p>
            <a:r>
              <a:rPr lang="en-US" dirty="0"/>
              <a:t>Sea levels are expected to rise between 1m and </a:t>
            </a:r>
            <a:r>
              <a:rPr lang="en-US" dirty="0" smtClean="0"/>
              <a:t>2m+ </a:t>
            </a:r>
            <a:r>
              <a:rPr lang="en-US" dirty="0"/>
              <a:t>by 2100.</a:t>
            </a:r>
          </a:p>
          <a:p>
            <a:endParaRPr lang="en-US" dirty="0"/>
          </a:p>
          <a:p>
            <a:r>
              <a:rPr lang="en-US" dirty="0"/>
              <a:t>Multi-centennial projections show total sea level rise could be up to 7m by 2300.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32" y="2285699"/>
            <a:ext cx="5564568" cy="302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827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Sea Level 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7672"/>
            <a:ext cx="6532605" cy="435133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How many people could be displaced by sea level rise?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will they go?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32" y="2285699"/>
            <a:ext cx="5564568" cy="302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2868" y="1770927"/>
            <a:ext cx="9170633" cy="4894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765805"/>
              </p:ext>
            </p:extLst>
          </p:nvPr>
        </p:nvGraphicFramePr>
        <p:xfrm>
          <a:off x="612559" y="1971012"/>
          <a:ext cx="121920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How Many? Two problems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2040269"/>
            <a:ext cx="5544273" cy="43513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of Current Population creates Temporal Mismatch.</a:t>
            </a:r>
          </a:p>
          <a:p>
            <a:pPr lvl="1"/>
            <a:r>
              <a:rPr lang="en-US" sz="2000" dirty="0" smtClean="0"/>
              <a:t>Current </a:t>
            </a:r>
            <a:r>
              <a:rPr lang="en-US" sz="2000" dirty="0"/>
              <a:t>Estimates likely </a:t>
            </a:r>
            <a:r>
              <a:rPr lang="en-US" sz="2000" i="1" dirty="0"/>
              <a:t>underestimate</a:t>
            </a:r>
            <a:r>
              <a:rPr lang="en-US" sz="2000" dirty="0"/>
              <a:t> </a:t>
            </a:r>
            <a:r>
              <a:rPr lang="en-US" sz="2000" dirty="0" smtClean="0"/>
              <a:t>impacts.</a:t>
            </a:r>
            <a:endParaRPr lang="en-US" sz="2000" dirty="0"/>
          </a:p>
          <a:p>
            <a:endParaRPr lang="en-US" sz="21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74165"/>
              </p:ext>
            </p:extLst>
          </p:nvPr>
        </p:nvGraphicFramePr>
        <p:xfrm>
          <a:off x="6289972" y="2351860"/>
          <a:ext cx="4843463" cy="330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How Many?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2040269"/>
            <a:ext cx="5544273" cy="43513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of Current </a:t>
            </a:r>
            <a:r>
              <a:rPr lang="en-US" sz="2400" dirty="0" smtClean="0"/>
              <a:t>Population creates Temporal Mismatch.</a:t>
            </a:r>
            <a:endParaRPr lang="en-US" sz="2400" dirty="0"/>
          </a:p>
          <a:p>
            <a:pPr lvl="1"/>
            <a:r>
              <a:rPr lang="en-US" sz="2000" dirty="0"/>
              <a:t>Current Estimates likely </a:t>
            </a:r>
            <a:r>
              <a:rPr lang="en-US" sz="2000" i="1" dirty="0"/>
              <a:t>underestimate</a:t>
            </a:r>
            <a:r>
              <a:rPr lang="en-US" sz="2000" dirty="0"/>
              <a:t> </a:t>
            </a:r>
            <a:r>
              <a:rPr lang="en-US" sz="2000" dirty="0" smtClean="0"/>
              <a:t>impacts.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2400" dirty="0" smtClean="0"/>
              <a:t>Scale issues create Spatial Mismatch. </a:t>
            </a:r>
            <a:endParaRPr lang="en-US" sz="2400" dirty="0"/>
          </a:p>
          <a:p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1" y="1381460"/>
            <a:ext cx="4843463" cy="5272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67" y="6412375"/>
            <a:ext cx="445625" cy="44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9692" y="6453944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thehauer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1145</Words>
  <Application>Microsoft Office PowerPoint</Application>
  <PresentationFormat>Widescreen</PresentationFormat>
  <Paragraphs>228</Paragraphs>
  <Slides>30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Worksheet</vt:lpstr>
      <vt:lpstr>Document</vt:lpstr>
      <vt:lpstr>Ripple Effect: Migration from Sea Level Rise Projected to  Impact Texas </vt:lpstr>
      <vt:lpstr>Motivations</vt:lpstr>
      <vt:lpstr>Motivations</vt:lpstr>
      <vt:lpstr>Motivations</vt:lpstr>
      <vt:lpstr>Sea Level Rise</vt:lpstr>
      <vt:lpstr>Sea Level Rise</vt:lpstr>
      <vt:lpstr>Overview</vt:lpstr>
      <vt:lpstr>How Many? Two problems</vt:lpstr>
      <vt:lpstr>How Many?</vt:lpstr>
      <vt:lpstr>U.S. Sea Level Rise</vt:lpstr>
      <vt:lpstr>U.S. Sea Level Rise</vt:lpstr>
      <vt:lpstr>U.S. Sea Level Rise</vt:lpstr>
      <vt:lpstr>U.S. Sea Level Rise</vt:lpstr>
      <vt:lpstr>U.S. Sea Level Rise – Feedback Loops</vt:lpstr>
      <vt:lpstr>U.S. Sea Level Rise – Extended Results</vt:lpstr>
      <vt:lpstr>U.S. Sea Level Rise – Texas</vt:lpstr>
      <vt:lpstr>PowerPoint Presentation</vt:lpstr>
      <vt:lpstr>U.S. Sea Level Rise – Extended Results</vt:lpstr>
      <vt:lpstr>Sea Level Rise Assessments</vt:lpstr>
      <vt:lpstr>Environmental Migration</vt:lpstr>
      <vt:lpstr>Sea level Rise Migration</vt:lpstr>
      <vt:lpstr>Sea level Rise Migration</vt:lpstr>
      <vt:lpstr>Sea level Rise Migration</vt:lpstr>
      <vt:lpstr>Bi-Lateral Migration, 1.8m &amp; No Adaptation</vt:lpstr>
      <vt:lpstr>Net change due to 1.8m of Sea Level Rise</vt:lpstr>
      <vt:lpstr>Sea Level Rise Migration</vt:lpstr>
      <vt:lpstr>Sea Level Rise Migration</vt:lpstr>
      <vt:lpstr>Sea Level Rise Migration</vt:lpstr>
      <vt:lpstr>Conclusion</vt:lpstr>
      <vt:lpstr>Thank you!</vt:lpstr>
    </vt:vector>
  </TitlesOfParts>
  <Company>CVIOG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Ripple Effect: How Sea Level Rise Induced Migration Will Reshape the U.S. Population Landscape</dc:title>
  <dc:creator>Mathew Hauer</dc:creator>
  <cp:lastModifiedBy>Mathew Hauer</cp:lastModifiedBy>
  <cp:revision>36</cp:revision>
  <dcterms:created xsi:type="dcterms:W3CDTF">2016-09-30T13:26:16Z</dcterms:created>
  <dcterms:modified xsi:type="dcterms:W3CDTF">2018-05-23T00:04:24Z</dcterms:modified>
</cp:coreProperties>
</file>