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37"/>
  </p:notesMasterIdLst>
  <p:handoutMasterIdLst>
    <p:handoutMasterId r:id="rId38"/>
  </p:handoutMasterIdLst>
  <p:sldIdLst>
    <p:sldId id="256" r:id="rId5"/>
    <p:sldId id="657" r:id="rId6"/>
    <p:sldId id="693" r:id="rId7"/>
    <p:sldId id="659" r:id="rId8"/>
    <p:sldId id="660" r:id="rId9"/>
    <p:sldId id="694" r:id="rId10"/>
    <p:sldId id="695" r:id="rId11"/>
    <p:sldId id="696" r:id="rId12"/>
    <p:sldId id="681" r:id="rId13"/>
    <p:sldId id="531" r:id="rId14"/>
    <p:sldId id="532" r:id="rId15"/>
    <p:sldId id="723" r:id="rId16"/>
    <p:sldId id="706" r:id="rId17"/>
    <p:sldId id="707" r:id="rId18"/>
    <p:sldId id="708" r:id="rId19"/>
    <p:sldId id="539" r:id="rId20"/>
    <p:sldId id="617" r:id="rId21"/>
    <p:sldId id="690" r:id="rId22"/>
    <p:sldId id="584" r:id="rId23"/>
    <p:sldId id="654" r:id="rId24"/>
    <p:sldId id="732" r:id="rId25"/>
    <p:sldId id="733" r:id="rId26"/>
    <p:sldId id="675" r:id="rId27"/>
    <p:sldId id="676" r:id="rId28"/>
    <p:sldId id="677" r:id="rId29"/>
    <p:sldId id="678" r:id="rId30"/>
    <p:sldId id="725" r:id="rId31"/>
    <p:sldId id="727" r:id="rId32"/>
    <p:sldId id="728" r:id="rId33"/>
    <p:sldId id="729" r:id="rId34"/>
    <p:sldId id="716" r:id="rId35"/>
    <p:sldId id="352" r:id="rId36"/>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657"/>
            <p14:sldId id="693"/>
            <p14:sldId id="659"/>
            <p14:sldId id="660"/>
            <p14:sldId id="694"/>
            <p14:sldId id="695"/>
            <p14:sldId id="696"/>
            <p14:sldId id="681"/>
            <p14:sldId id="531"/>
            <p14:sldId id="532"/>
            <p14:sldId id="723"/>
            <p14:sldId id="706"/>
            <p14:sldId id="707"/>
            <p14:sldId id="708"/>
            <p14:sldId id="539"/>
            <p14:sldId id="617"/>
            <p14:sldId id="690"/>
            <p14:sldId id="584"/>
            <p14:sldId id="654"/>
            <p14:sldId id="732"/>
            <p14:sldId id="733"/>
            <p14:sldId id="675"/>
            <p14:sldId id="676"/>
            <p14:sldId id="677"/>
            <p14:sldId id="678"/>
            <p14:sldId id="725"/>
            <p14:sldId id="727"/>
            <p14:sldId id="728"/>
            <p14:sldId id="729"/>
            <p14:sldId id="716"/>
            <p14:sldId id="3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87260" autoAdjust="0"/>
  </p:normalViewPr>
  <p:slideViewPr>
    <p:cSldViewPr>
      <p:cViewPr varScale="1">
        <p:scale>
          <a:sx n="146" d="100"/>
          <a:sy n="146" d="100"/>
        </p:scale>
        <p:origin x="-17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dLbl>
            <c:dLbl>
              <c:idx val="3"/>
              <c:layout>
                <c:manualLayout>
                  <c:x val="-2.8388373095154178E-2"/>
                  <c:y val="5.3078900851679309E-2"/>
                </c:manualLayout>
              </c:layout>
              <c:dLblPos val="bestFit"/>
              <c:showLegendKey val="0"/>
              <c:showVal val="0"/>
              <c:showCatName val="1"/>
              <c:showSerName val="0"/>
              <c:showPercent val="1"/>
              <c:showBubbleSize val="0"/>
            </c:dLbl>
            <c:txPr>
              <a:bodyPr/>
              <a:lstStyle/>
              <a:p>
                <a:pPr>
                  <a:defRPr sz="2000"/>
                </a:pPr>
                <a:endParaRPr lang="en-US"/>
              </a:p>
            </c:txPr>
            <c:dLblPos val="bestFit"/>
            <c:showLegendKey val="0"/>
            <c:showVal val="0"/>
            <c:showCatName val="1"/>
            <c:showSerName val="0"/>
            <c:showPercent val="1"/>
            <c:showBubbleSize val="0"/>
            <c:showLeaderLines val="1"/>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dLbl>
            <c:dLbl>
              <c:idx val="2"/>
              <c:layout>
                <c:manualLayout>
                  <c:x val="-4.2642169728783885E-3"/>
                  <c:y val="-1.0180863755666909E-2"/>
                </c:manualLayout>
              </c:layout>
              <c:dLblPos val="bestFit"/>
              <c:showLegendKey val="0"/>
              <c:showVal val="0"/>
              <c:showCatName val="1"/>
              <c:showSerName val="0"/>
              <c:showPercent val="1"/>
              <c:showBubbleSize val="0"/>
            </c:dLbl>
            <c:dLbl>
              <c:idx val="3"/>
              <c:layout>
                <c:manualLayout>
                  <c:x val="1.3828193350831151E-2"/>
                  <c:y val="-2.1332378907182058E-2"/>
                </c:manualLayout>
              </c:layout>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86059648"/>
        <c:axId val="86061824"/>
      </c:barChart>
      <c:catAx>
        <c:axId val="86059648"/>
        <c:scaling>
          <c:orientation val="minMax"/>
        </c:scaling>
        <c:delete val="0"/>
        <c:axPos val="b"/>
        <c:title>
          <c:tx>
            <c:rich>
              <a:bodyPr/>
              <a:lstStyle/>
              <a:p>
                <a:pPr>
                  <a:defRPr/>
                </a:pPr>
                <a:r>
                  <a:rPr lang="en-US"/>
                  <a:t>Age</a:t>
                </a:r>
              </a:p>
            </c:rich>
          </c:tx>
          <c:overlay val="0"/>
        </c:title>
        <c:majorTickMark val="out"/>
        <c:minorTickMark val="none"/>
        <c:tickLblPos val="nextTo"/>
        <c:crossAx val="86061824"/>
        <c:crosses val="autoZero"/>
        <c:auto val="1"/>
        <c:lblAlgn val="ctr"/>
        <c:lblOffset val="100"/>
        <c:noMultiLvlLbl val="0"/>
      </c:catAx>
      <c:valAx>
        <c:axId val="86061824"/>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8605964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86281216"/>
        <c:axId val="86307584"/>
      </c:barChart>
      <c:catAx>
        <c:axId val="86281216"/>
        <c:scaling>
          <c:orientation val="minMax"/>
        </c:scaling>
        <c:delete val="0"/>
        <c:axPos val="l"/>
        <c:majorTickMark val="out"/>
        <c:minorTickMark val="none"/>
        <c:tickLblPos val="low"/>
        <c:txPr>
          <a:bodyPr/>
          <a:lstStyle/>
          <a:p>
            <a:pPr>
              <a:defRPr sz="1050" baseline="0"/>
            </a:pPr>
            <a:endParaRPr lang="en-US"/>
          </a:p>
        </c:txPr>
        <c:crossAx val="86307584"/>
        <c:crosses val="autoZero"/>
        <c:auto val="1"/>
        <c:lblAlgn val="ctr"/>
        <c:lblOffset val="100"/>
        <c:tickLblSkip val="5"/>
        <c:noMultiLvlLbl val="0"/>
      </c:catAx>
      <c:valAx>
        <c:axId val="8630758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86281216"/>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0.19498143600000001</c:v>
                </c:pt>
                <c:pt idx="1">
                  <c:v>6.3977862999999996E-2</c:v>
                </c:pt>
                <c:pt idx="2">
                  <c:v>0.71199289300000002</c:v>
                </c:pt>
                <c:pt idx="3">
                  <c:v>2.9047806999999998E-2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0.67250465184726971</c:v>
                </c:pt>
                <c:pt idx="1">
                  <c:v>8.273740633948258E-2</c:v>
                </c:pt>
                <c:pt idx="2">
                  <c:v>0.1508726266848916</c:v>
                </c:pt>
                <c:pt idx="3">
                  <c:v>9.3885315128356059E-2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86792448"/>
        <c:axId val="86798336"/>
      </c:lineChart>
      <c:catAx>
        <c:axId val="86792448"/>
        <c:scaling>
          <c:orientation val="minMax"/>
        </c:scaling>
        <c:delete val="0"/>
        <c:axPos val="b"/>
        <c:numFmt formatCode="General" sourceLinked="1"/>
        <c:majorTickMark val="out"/>
        <c:minorTickMark val="none"/>
        <c:tickLblPos val="nextTo"/>
        <c:crossAx val="86798336"/>
        <c:crosses val="autoZero"/>
        <c:auto val="1"/>
        <c:lblAlgn val="ctr"/>
        <c:lblOffset val="100"/>
        <c:tickLblSkip val="5"/>
        <c:tickMarkSkip val="5"/>
        <c:noMultiLvlLbl val="0"/>
      </c:catAx>
      <c:valAx>
        <c:axId val="86798336"/>
        <c:scaling>
          <c:orientation val="minMax"/>
          <c:min val="20000000"/>
        </c:scaling>
        <c:delete val="0"/>
        <c:axPos val="l"/>
        <c:majorGridlines/>
        <c:numFmt formatCode="#,##0" sourceLinked="1"/>
        <c:majorTickMark val="out"/>
        <c:minorTickMark val="none"/>
        <c:tickLblPos val="nextTo"/>
        <c:crossAx val="86792448"/>
        <c:crosses val="autoZero"/>
        <c:crossBetween val="between"/>
      </c:valAx>
    </c:plotArea>
    <c:legend>
      <c:legendPos val="r"/>
      <c:layout>
        <c:manualLayout>
          <c:xMode val="edge"/>
          <c:yMode val="edge"/>
          <c:x val="0.32360272674249052"/>
          <c:y val="7.8177919305915028E-2"/>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143646720"/>
        <c:axId val="143648256"/>
      </c:lineChart>
      <c:catAx>
        <c:axId val="143646720"/>
        <c:scaling>
          <c:orientation val="minMax"/>
        </c:scaling>
        <c:delete val="0"/>
        <c:axPos val="b"/>
        <c:numFmt formatCode="General" sourceLinked="1"/>
        <c:majorTickMark val="out"/>
        <c:minorTickMark val="out"/>
        <c:tickLblPos val="nextTo"/>
        <c:txPr>
          <a:bodyPr rot="-2220000"/>
          <a:lstStyle/>
          <a:p>
            <a:pPr>
              <a:defRPr sz="1600"/>
            </a:pPr>
            <a:endParaRPr lang="en-US"/>
          </a:p>
        </c:txPr>
        <c:crossAx val="143648256"/>
        <c:crosses val="autoZero"/>
        <c:auto val="1"/>
        <c:lblAlgn val="ctr"/>
        <c:lblOffset val="100"/>
        <c:tickLblSkip val="5"/>
        <c:noMultiLvlLbl val="0"/>
      </c:catAx>
      <c:valAx>
        <c:axId val="143648256"/>
        <c:scaling>
          <c:orientation val="minMax"/>
        </c:scaling>
        <c:delete val="0"/>
        <c:axPos val="l"/>
        <c:majorGridlines/>
        <c:numFmt formatCode="#,##0" sourceLinked="1"/>
        <c:majorTickMark val="out"/>
        <c:minorTickMark val="none"/>
        <c:tickLblPos val="nextTo"/>
        <c:crossAx val="1436467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0.30556</cdr:x>
      <cdr:y>0</cdr:y>
    </cdr:from>
    <cdr:to>
      <cdr:x>0.59259</cdr:x>
      <cdr:y>0.08418</cdr:y>
    </cdr:to>
    <cdr:sp macro="" textlink="">
      <cdr:nvSpPr>
        <cdr:cNvPr id="2" name="TextBox 1"/>
        <cdr:cNvSpPr txBox="1"/>
      </cdr:nvSpPr>
      <cdr:spPr>
        <a:xfrm xmlns:a="http://schemas.openxmlformats.org/drawingml/2006/main">
          <a:off x="2514600" y="0"/>
          <a:ext cx="2362200" cy="4066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7/24/2013</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457200"/>
            <a:ext cx="6732587" cy="50482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in migration of international migrants. Domestic migrants are not included on this map. </a:t>
            </a:r>
            <a:r>
              <a:rPr lang="en-US" dirty="0" smtClean="0"/>
              <a:t>It is estimated</a:t>
            </a:r>
            <a:r>
              <a:rPr lang="en-US" baseline="0" dirty="0" smtClean="0"/>
              <a:t> that i</a:t>
            </a:r>
            <a:r>
              <a:rPr lang="en-US" dirty="0" smtClean="0"/>
              <a:t>nternational migrants</a:t>
            </a:r>
            <a:r>
              <a:rPr lang="en-US" baseline="0" dirty="0" smtClean="0"/>
              <a:t> made significant contributions to population growth in large urban counties and along the border. Note that Dallas and Harris counties experienced substantial international migration resulting in a positive net in-migration to those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map from Forbes.com (www.forbes.com/special-report/2011/migration.html) illustrates migration</a:t>
            </a:r>
            <a:r>
              <a:rPr lang="en-US" sz="1200" baseline="0" dirty="0" smtClean="0"/>
              <a:t> flows for the selected county.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190702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map from Forbes.com (www.forbes.com/special-report/2011/migration.html) illustrates migration</a:t>
            </a:r>
            <a:r>
              <a:rPr lang="en-US" sz="1200" baseline="0" dirty="0" smtClean="0"/>
              <a:t> flows for the selected county.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90702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a:t>
            </a:r>
            <a:r>
              <a:rPr lang="en-US" baseline="0" dirty="0" smtClean="0"/>
              <a:t>2000 and 2010.</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38150"/>
            <a:ext cx="6589712" cy="4941888"/>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 Between 2010 and 2012, Texas’ growth continues, but appears to have slowed some between 2011 and 2012.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175 counties</a:t>
            </a:r>
            <a:r>
              <a:rPr lang="en-US" baseline="0" dirty="0" smtClean="0"/>
              <a:t> gained population while 79 lost population over the decade.</a:t>
            </a:r>
          </a:p>
          <a:p>
            <a:pPr defTabSz="914266">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146050"/>
            <a:ext cx="6427787" cy="4821238"/>
          </a:xfrm>
        </p:spPr>
      </p:sp>
      <p:sp>
        <p:nvSpPr>
          <p:cNvPr id="3" name="Notes Placeholder 2"/>
          <p:cNvSpPr>
            <a:spLocks noGrp="1"/>
          </p:cNvSpPr>
          <p:nvPr>
            <p:ph type="body" idx="1"/>
          </p:nvPr>
        </p:nvSpPr>
        <p:spPr>
          <a:xfrm>
            <a:off x="516466" y="4965700"/>
            <a:ext cx="8411029" cy="1739900"/>
          </a:xfrm>
          <a:prstGeom prst="rect">
            <a:avLst/>
          </a:prstGeom>
        </p:spPr>
        <p:txBody>
          <a:bodyPr/>
          <a:lstStyle/>
          <a:p>
            <a:pPr defTabSz="914132">
              <a:defRPr/>
            </a:pPr>
            <a:endParaRPr lang="en-US" dirty="0" smtClean="0"/>
          </a:p>
          <a:p>
            <a:pPr defTabSz="914132">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175 counties</a:t>
            </a:r>
            <a:r>
              <a:rPr lang="en-US" baseline="0" dirty="0" smtClean="0"/>
              <a:t> gained population while 79 lost population over the decade.</a:t>
            </a:r>
          </a:p>
          <a:p>
            <a:pPr defTabSz="914132">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6781800" cy="50863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DOMESTIC, or internal, migration made up largely of persons who are citizens or legal residents of the United States. International migrants are not included on this map. </a:t>
            </a:r>
            <a:r>
              <a:rPr lang="en-US" dirty="0" smtClean="0"/>
              <a:t>Generally, western counties had U.S.</a:t>
            </a:r>
            <a:r>
              <a:rPr lang="en-US" baseline="0" dirty="0" smtClean="0"/>
              <a:t> residents and citizens moving out and the areas around urban cores had U.S. residents and citizens moving in. Note that Dallas and Harris county have net out domestic migration indicating that persons from these counties may be moving to more suburban adjacent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7/24/2013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7/24/2013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7/24/2013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7/24/2013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7/24/2013</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7/24/2013</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7/24/2013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7/24/2013</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7/24/2013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7/24/2013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7/24/2013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7/24/2013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2308324"/>
          </a:xfrm>
          <a:prstGeom prst="rect">
            <a:avLst/>
          </a:prstGeom>
        </p:spPr>
        <p:txBody>
          <a:bodyPr wrap="square">
            <a:spAutoFit/>
          </a:bodyPr>
          <a:lstStyle/>
          <a:p>
            <a:pPr algn="ctr"/>
            <a:r>
              <a:rPr lang="en-US" sz="1800" dirty="0">
                <a:solidFill>
                  <a:srgbClr val="1B1E7A"/>
                </a:solidFill>
              </a:rPr>
              <a:t>Texas Agricultural </a:t>
            </a:r>
            <a:r>
              <a:rPr lang="en-US" sz="1800" dirty="0" smtClean="0">
                <a:solidFill>
                  <a:srgbClr val="1B1E7A"/>
                </a:solidFill>
              </a:rPr>
              <a:t>Life </a:t>
            </a:r>
            <a:r>
              <a:rPr lang="en-US" sz="1800" dirty="0">
                <a:solidFill>
                  <a:srgbClr val="1B1E7A"/>
                </a:solidFill>
              </a:rPr>
              <a:t>Leadership (TALL</a:t>
            </a:r>
            <a:r>
              <a:rPr lang="en-US" sz="1800" dirty="0" smtClean="0">
                <a:solidFill>
                  <a:srgbClr val="1B1E7A"/>
                </a:solidFill>
              </a:rPr>
              <a:t>)</a:t>
            </a:r>
          </a:p>
          <a:p>
            <a:pPr algn="ctr"/>
            <a:endParaRPr lang="en-US" sz="1800" dirty="0" smtClean="0">
              <a:solidFill>
                <a:srgbClr val="1B1E7A"/>
              </a:solidFill>
            </a:endParaRPr>
          </a:p>
          <a:p>
            <a:pPr algn="ctr"/>
            <a:r>
              <a:rPr lang="en-US" sz="1800" dirty="0" smtClean="0">
                <a:solidFill>
                  <a:srgbClr val="1B1E7A"/>
                </a:solidFill>
              </a:rPr>
              <a:t>Urban </a:t>
            </a:r>
            <a:r>
              <a:rPr lang="en-US" sz="1800" dirty="0">
                <a:solidFill>
                  <a:srgbClr val="1B1E7A"/>
                </a:solidFill>
              </a:rPr>
              <a:t>Agriculture Night</a:t>
            </a:r>
            <a:endParaRPr lang="en-US" sz="1800" dirty="0" smtClean="0">
              <a:solidFill>
                <a:srgbClr val="1B1E7A"/>
              </a:solidFill>
            </a:endParaRPr>
          </a:p>
          <a:p>
            <a:pPr algn="ctr"/>
            <a:endParaRPr lang="en-US" sz="1800" dirty="0" smtClean="0">
              <a:solidFill>
                <a:srgbClr val="1B1E7A"/>
              </a:solidFill>
            </a:endParaRPr>
          </a:p>
          <a:p>
            <a:pPr algn="ctr"/>
            <a:r>
              <a:rPr lang="en-US" sz="1800" dirty="0" smtClean="0">
                <a:solidFill>
                  <a:srgbClr val="1B1E7A"/>
                </a:solidFill>
              </a:rPr>
              <a:t>July 23, 2013</a:t>
            </a:r>
          </a:p>
          <a:p>
            <a:pPr algn="ctr"/>
            <a:endParaRPr lang="en-US" sz="1800" dirty="0" smtClean="0">
              <a:solidFill>
                <a:srgbClr val="1B1E7A"/>
              </a:solidFill>
            </a:endParaRPr>
          </a:p>
          <a:p>
            <a:pPr algn="ctr"/>
            <a:r>
              <a:rPr lang="en-US" sz="1800" dirty="0" smtClean="0">
                <a:solidFill>
                  <a:srgbClr val="1B1E7A"/>
                </a:solidFill>
              </a:rPr>
              <a:t>The Woodlands,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23446" y="102514"/>
            <a:ext cx="6172200" cy="1384995"/>
          </a:xfrm>
          <a:prstGeom prst="rect">
            <a:avLst/>
          </a:prstGeom>
          <a:noFill/>
          <a:ln w="9525">
            <a:noFill/>
            <a:miter lim="800000"/>
            <a:headEnd/>
            <a:tailEnd/>
          </a:ln>
        </p:spPr>
        <p:txBody>
          <a:bodyPr wrap="square">
            <a:spAutoFit/>
          </a:bodyPr>
          <a:lstStyle/>
          <a:p>
            <a:pPr algn="ctr">
              <a:spcBef>
                <a:spcPts val="0"/>
              </a:spcBef>
            </a:pPr>
            <a:r>
              <a:rPr lang="en-US" sz="2800" dirty="0">
                <a:solidFill>
                  <a:schemeClr val="bg1"/>
                </a:solidFill>
              </a:rPr>
              <a:t>Texas Demographics and the Impact on the Industry and</a:t>
            </a:r>
          </a:p>
          <a:p>
            <a:pPr algn="ctr">
              <a:spcBef>
                <a:spcPts val="0"/>
              </a:spcBef>
            </a:pPr>
            <a:r>
              <a:rPr lang="en-US" sz="2800" dirty="0" smtClean="0">
                <a:solidFill>
                  <a:schemeClr val="bg1"/>
                </a:solidFill>
              </a:rPr>
              <a:t>Infrastructure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941" y="-154337"/>
            <a:ext cx="6934200" cy="1417639"/>
          </a:xfrm>
        </p:spPr>
        <p:txBody>
          <a:bodyPr>
            <a:noAutofit/>
          </a:bodyPr>
          <a:lstStyle/>
          <a:p>
            <a:r>
              <a:rPr lang="en-US" sz="3600" dirty="0" smtClean="0"/>
              <a:t>Estimated domestic migration by county, 2000-2010</a:t>
            </a:r>
            <a:endParaRPr lang="en-US" sz="3600" dirty="0"/>
          </a:p>
        </p:txBody>
      </p:sp>
      <p:sp>
        <p:nvSpPr>
          <p:cNvPr id="8" name="Slide Number Placeholder 7"/>
          <p:cNvSpPr>
            <a:spLocks noGrp="1"/>
          </p:cNvSpPr>
          <p:nvPr>
            <p:ph type="sldNum" sz="quarter" idx="12"/>
          </p:nvPr>
        </p:nvSpPr>
        <p:spPr/>
        <p:txBody>
          <a:bodyPr/>
          <a:lstStyle/>
          <a:p>
            <a:fld id="{2BC1FA3B-F0C1-4F58-90BE-DCC7501F4B28}" type="slidenum">
              <a:rPr lang="en-US" smtClean="0"/>
              <a:pPr/>
              <a:t>10</a:t>
            </a:fld>
            <a:endParaRPr lang="en-US" dirty="0"/>
          </a:p>
        </p:txBody>
      </p:sp>
      <p:sp>
        <p:nvSpPr>
          <p:cNvPr id="6" name="Rectangle 5"/>
          <p:cNvSpPr/>
          <p:nvPr/>
        </p:nvSpPr>
        <p:spPr>
          <a:xfrm>
            <a:off x="0" y="6442503"/>
            <a:ext cx="3505200" cy="523220"/>
          </a:xfrm>
          <a:prstGeom prst="rect">
            <a:avLst/>
          </a:prstGeom>
        </p:spPr>
        <p:txBody>
          <a:bodyPr wrap="square">
            <a:spAutoFit/>
          </a:bodyPr>
          <a:lstStyle/>
          <a:p>
            <a:r>
              <a:rPr lang="fr-FR" sz="700" dirty="0" smtClean="0"/>
              <a:t>Source: Population Division, U.S. Census Bureau, 2012. Map produced by the Texas State Data Center						</a:t>
            </a:r>
            <a:endParaRPr lang="fr-FR" sz="7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2" t="2792" r="12063" b="2763"/>
          <a:stretch/>
        </p:blipFill>
        <p:spPr bwMode="auto">
          <a:xfrm>
            <a:off x="1981200" y="1236408"/>
            <a:ext cx="6217024" cy="56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791"/>
          <a:stretch/>
        </p:blipFill>
        <p:spPr bwMode="auto">
          <a:xfrm>
            <a:off x="849892" y="1524000"/>
            <a:ext cx="2262615" cy="194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32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2600" y="228601"/>
            <a:ext cx="7391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191C6F"/>
                </a:solidFill>
                <a:effectLst/>
                <a:uLnTx/>
                <a:uFillTx/>
                <a:latin typeface="+mj-lt"/>
                <a:ea typeface="+mj-ea"/>
                <a:cs typeface="+mj-cs"/>
              </a:rPr>
              <a:t>Estimated international</a:t>
            </a:r>
            <a:r>
              <a:rPr lang="en-US" kern="0" dirty="0" smtClean="0">
                <a:solidFill>
                  <a:srgbClr val="191C6F"/>
                </a:solidFill>
                <a:latin typeface="+mj-lt"/>
                <a:ea typeface="+mj-ea"/>
                <a:cs typeface="+mj-cs"/>
              </a:rPr>
              <a:t> </a:t>
            </a:r>
            <a:r>
              <a:rPr kumimoji="0" lang="en-US" b="0" i="0" u="none" strike="noStrike" kern="0" cap="none" spc="0" normalizeH="0" baseline="0" noProof="0" dirty="0" smtClean="0">
                <a:ln>
                  <a:noFill/>
                </a:ln>
                <a:solidFill>
                  <a:srgbClr val="191C6F"/>
                </a:solidFill>
                <a:effectLst/>
                <a:uLnTx/>
                <a:uFillTx/>
                <a:latin typeface="+mj-lt"/>
                <a:ea typeface="+mj-ea"/>
                <a:cs typeface="+mj-cs"/>
              </a:rPr>
              <a:t>migration by county,</a:t>
            </a:r>
            <a:r>
              <a:rPr kumimoji="0" lang="en-US" b="0" i="0" u="none" strike="noStrike" kern="0" cap="none" spc="0" normalizeH="0" noProof="0" dirty="0" smtClean="0">
                <a:ln>
                  <a:noFill/>
                </a:ln>
                <a:solidFill>
                  <a:srgbClr val="191C6F"/>
                </a:solidFill>
                <a:effectLst/>
                <a:uLnTx/>
                <a:uFillTx/>
                <a:latin typeface="+mj-lt"/>
                <a:ea typeface="+mj-ea"/>
                <a:cs typeface="+mj-cs"/>
              </a:rPr>
              <a:t> 2000-2010</a:t>
            </a:r>
            <a:endParaRPr kumimoji="0" lang="en-US" b="0" i="0" u="none" strike="noStrike" kern="0" cap="none" spc="0" normalizeH="0" baseline="0" noProof="0" dirty="0">
              <a:ln>
                <a:noFill/>
              </a:ln>
              <a:solidFill>
                <a:srgbClr val="191C6F"/>
              </a:solidFill>
              <a:effectLst/>
              <a:uLnTx/>
              <a:uFillTx/>
              <a:latin typeface="+mj-lt"/>
              <a:ea typeface="+mj-ea"/>
              <a:cs typeface="+mj-cs"/>
            </a:endParaRPr>
          </a:p>
        </p:txBody>
      </p:sp>
      <p:sp>
        <p:nvSpPr>
          <p:cNvPr id="5" name="Rectangle 4"/>
          <p:cNvSpPr/>
          <p:nvPr/>
        </p:nvSpPr>
        <p:spPr>
          <a:xfrm>
            <a:off x="0" y="6442503"/>
            <a:ext cx="3505200" cy="523220"/>
          </a:xfrm>
          <a:prstGeom prst="rect">
            <a:avLst/>
          </a:prstGeom>
        </p:spPr>
        <p:txBody>
          <a:bodyPr wrap="square">
            <a:spAutoFit/>
          </a:bodyPr>
          <a:lstStyle/>
          <a:p>
            <a:r>
              <a:rPr lang="fr-FR" sz="700" dirty="0" smtClean="0"/>
              <a:t>Source: Population Division, U.S. Census Bureau, March 19, 2009. Map produced by the Texas State Data Center						</a:t>
            </a:r>
            <a:endParaRPr lang="fr-FR" sz="700"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11</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14" t="3697" r="6666" b="4532"/>
          <a:stretch/>
        </p:blipFill>
        <p:spPr bwMode="auto">
          <a:xfrm>
            <a:off x="1898894" y="1143001"/>
            <a:ext cx="6787906" cy="55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021"/>
          <a:stretch/>
        </p:blipFill>
        <p:spPr bwMode="auto">
          <a:xfrm>
            <a:off x="685800" y="1565467"/>
            <a:ext cx="2667000" cy="187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1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01"/>
          <a:stretch/>
        </p:blipFill>
        <p:spPr bwMode="auto">
          <a:xfrm>
            <a:off x="26790" y="1"/>
            <a:ext cx="9101970" cy="700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5" name="Rectangle 4"/>
          <p:cNvSpPr/>
          <p:nvPr/>
        </p:nvSpPr>
        <p:spPr>
          <a:xfrm>
            <a:off x="26790" y="6361701"/>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203537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52"/>
          <a:stretch/>
        </p:blipFill>
        <p:spPr bwMode="auto">
          <a:xfrm>
            <a:off x="0" y="-6048"/>
            <a:ext cx="9144000" cy="68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sp>
        <p:nvSpPr>
          <p:cNvPr id="5" name="Rectangle 4"/>
          <p:cNvSpPr/>
          <p:nvPr/>
        </p:nvSpPr>
        <p:spPr>
          <a:xfrm>
            <a:off x="26790" y="6361701"/>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1620332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3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3796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731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530026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043565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50234" y="917575"/>
            <a:ext cx="7893766" cy="5940425"/>
          </a:xfrm>
          <a:prstGeom prst="rect">
            <a:avLst/>
          </a:prstGeom>
          <a:noFill/>
          <a:ln w="9525">
            <a:noFill/>
            <a:miter lim="800000"/>
            <a:headEnd/>
            <a:tailEnd/>
          </a:ln>
          <a:effectLst/>
        </p:spPr>
      </p:pic>
      <p:pic>
        <p:nvPicPr>
          <p:cNvPr id="4099" name="Picture 3"/>
          <p:cNvPicPr>
            <a:picLocks noChangeAspect="1" noChangeArrowheads="1"/>
          </p:cNvPicPr>
          <p:nvPr/>
        </p:nvPicPr>
        <p:blipFill rotWithShape="1">
          <a:blip r:embed="rId3" cstate="print"/>
          <a:srcRect t="31207"/>
          <a:stretch/>
        </p:blipFill>
        <p:spPr bwMode="auto">
          <a:xfrm>
            <a:off x="1323442" y="1295400"/>
            <a:ext cx="1626133" cy="1905001"/>
          </a:xfrm>
          <a:prstGeom prst="rect">
            <a:avLst/>
          </a:prstGeom>
          <a:noFill/>
          <a:ln w="9525">
            <a:noFill/>
            <a:miter lim="800000"/>
            <a:headEnd/>
            <a:tailEnd/>
          </a:ln>
          <a:effectLst/>
        </p:spPr>
      </p:pic>
      <p:sp>
        <p:nvSpPr>
          <p:cNvPr id="6" name="TextBox 5"/>
          <p:cNvSpPr txBox="1"/>
          <p:nvPr/>
        </p:nvSpPr>
        <p:spPr>
          <a:xfrm>
            <a:off x="2438400" y="404190"/>
            <a:ext cx="6105945" cy="400110"/>
          </a:xfrm>
          <a:prstGeom prst="rect">
            <a:avLst/>
          </a:prstGeom>
          <a:noFill/>
        </p:spPr>
        <p:txBody>
          <a:bodyPr wrap="square" rtlCol="0">
            <a:spAutoFit/>
          </a:bodyPr>
          <a:lstStyle/>
          <a:p>
            <a:r>
              <a:rPr lang="en-US" sz="2000" dirty="0" smtClean="0">
                <a:solidFill>
                  <a:schemeClr val="accent1">
                    <a:lumMod val="75000"/>
                  </a:schemeClr>
                </a:solidFill>
              </a:rPr>
              <a:t>Median Household Income by County, 2005-2009</a:t>
            </a:r>
            <a:endParaRPr lang="en-US" sz="2000" dirty="0">
              <a:solidFill>
                <a:schemeClr val="accent1">
                  <a:lumMod val="75000"/>
                </a:schemeClr>
              </a:solidFill>
            </a:endParaRPr>
          </a:p>
        </p:txBody>
      </p:sp>
      <p:sp>
        <p:nvSpPr>
          <p:cNvPr id="8" name="TextBox 7"/>
          <p:cNvSpPr txBox="1"/>
          <p:nvPr/>
        </p:nvSpPr>
        <p:spPr>
          <a:xfrm>
            <a:off x="228600" y="6519446"/>
            <a:ext cx="6080191"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410240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smtClean="0"/>
              <a:t>Growing States, 2000-2010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4493397"/>
              </p:ext>
            </p:extLst>
          </p:nvPr>
        </p:nvGraphicFramePr>
        <p:xfrm>
          <a:off x="152400" y="1295400"/>
          <a:ext cx="8839202" cy="4627349"/>
        </p:xfrm>
        <a:graphic>
          <a:graphicData uri="http://schemas.openxmlformats.org/drawingml/2006/table">
            <a:tbl>
              <a:tblPr firstRow="1" bandRow="1">
                <a:tableStyleId>{073A0DAA-6AF3-43AB-8588-CEC1D06C72B9}</a:tableStyleId>
              </a:tblPr>
              <a:tblGrid>
                <a:gridCol w="2209800"/>
                <a:gridCol w="1800579"/>
                <a:gridCol w="1800579"/>
                <a:gridCol w="1636889"/>
                <a:gridCol w="1391355"/>
              </a:tblGrid>
              <a:tr h="786327">
                <a:tc>
                  <a:txBody>
                    <a:bodyPr/>
                    <a:lstStyle/>
                    <a:p>
                      <a:pPr marL="117475" indent="0" algn="l"/>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500" b="1" dirty="0" smtClean="0">
                          <a:solidFill>
                            <a:srgbClr val="1B1E7A"/>
                          </a:solidFill>
                          <a:latin typeface="Arial" pitchFamily="34" charset="0"/>
                          <a:cs typeface="Arial" pitchFamily="34" charset="0"/>
                        </a:rPr>
                        <a:t>2000</a:t>
                      </a:r>
                    </a:p>
                    <a:p>
                      <a:pPr marL="233363" indent="0" algn="ctr"/>
                      <a:r>
                        <a:rPr lang="en-US" sz="1500" b="1" dirty="0" smtClean="0">
                          <a:solidFill>
                            <a:srgbClr val="1B1E7A"/>
                          </a:solidFill>
                          <a:latin typeface="Arial" pitchFamily="34" charset="0"/>
                          <a:cs typeface="Arial" pitchFamily="34" charset="0"/>
                        </a:rPr>
                        <a:t>Population*</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Numerical</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2000-2010</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500" b="1" dirty="0" smtClean="0">
                          <a:solidFill>
                            <a:srgbClr val="1B1E7A"/>
                          </a:solidFill>
                          <a:latin typeface="Arial" pitchFamily="34" charset="0"/>
                          <a:cs typeface="Arial" pitchFamily="34" charset="0"/>
                        </a:rPr>
                        <a:t>Percent</a:t>
                      </a:r>
                    </a:p>
                    <a:p>
                      <a:pPr marL="58738" indent="0" algn="ctr"/>
                      <a:r>
                        <a:rPr lang="en-US" sz="1500" b="1" dirty="0" smtClean="0">
                          <a:solidFill>
                            <a:srgbClr val="1B1E7A"/>
                          </a:solidFill>
                          <a:latin typeface="Arial" pitchFamily="34" charset="0"/>
                          <a:cs typeface="Arial" pitchFamily="34" charset="0"/>
                        </a:rPr>
                        <a:t>Change</a:t>
                      </a:r>
                    </a:p>
                    <a:p>
                      <a:pPr marL="58738" indent="0" algn="ctr"/>
                      <a:r>
                        <a:rPr lang="en-US" sz="1500" b="1" dirty="0" smtClean="0">
                          <a:solidFill>
                            <a:srgbClr val="1B1E7A"/>
                          </a:solidFill>
                          <a:latin typeface="Arial" pitchFamily="34" charset="0"/>
                          <a:cs typeface="Arial" pitchFamily="34" charset="0"/>
                        </a:rPr>
                        <a:t>2000-2010</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335280">
                <a:tc>
                  <a:txBody>
                    <a:bodyPr/>
                    <a:lstStyle/>
                    <a:p>
                      <a:pPr algn="l" rtl="0" fontAlgn="ctr"/>
                      <a:r>
                        <a:rPr lang="en-US" sz="16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27,323,632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tabLst>
                          <a:tab pos="744538" algn="dec"/>
                        </a:tabLst>
                      </a:pPr>
                      <a:r>
                        <a:rPr lang="en-US" sz="1600" u="none" strike="noStrike" kern="1200" dirty="0" smtClean="0">
                          <a:solidFill>
                            <a:srgbClr val="1B1E7A"/>
                          </a:solidFill>
                          <a:effectLst/>
                          <a:latin typeface="+mn-lt"/>
                          <a:ea typeface="+mn-ea"/>
                          <a:cs typeface="+mn-cs"/>
                        </a:rPr>
                        <a:t>9.7%</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35280">
                <a:tc>
                  <a:txBody>
                    <a:bodyPr/>
                    <a:lstStyle/>
                    <a:p>
                      <a:pPr algn="l" rtl="0" fontAlgn="ctr"/>
                      <a:r>
                        <a:rPr lang="en-US" sz="16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a:t>
                      </a:r>
                      <a:r>
                        <a:rPr lang="en-US" sz="16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a:solidFill>
                            <a:srgbClr val="1B1E7A"/>
                          </a:solidFill>
                          <a:effectLst/>
                          <a:latin typeface="+mn-lt"/>
                          <a:ea typeface="+mn-ea"/>
                          <a:cs typeface="+mn-cs"/>
                        </a:rPr>
                        <a:t>4,293,741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1" u="none" strike="noStrike" kern="1200" dirty="0">
                          <a:solidFill>
                            <a:srgbClr val="1B1E7A"/>
                          </a:solidFill>
                          <a:effectLst/>
                          <a:latin typeface="+mn-lt"/>
                          <a:ea typeface="+mn-ea"/>
                          <a:cs typeface="+mn-cs"/>
                        </a:rPr>
                        <a:t>20.6%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3,382,308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ctr"/>
                      <a:r>
                        <a:rPr lang="en-US" sz="16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2,818,932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1,501,200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b"/>
                      <a:r>
                        <a:rPr lang="en-US" sz="16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1,486,170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b"/>
                      <a:r>
                        <a:rPr lang="en-US" sz="16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1,261,385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24.6%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137160">
                <a:tc>
                  <a:txBody>
                    <a:bodyPr/>
                    <a:lstStyle/>
                    <a:p>
                      <a:pPr marL="117475" indent="0" algn="l" defTabSz="914400" rtl="0" eaLnBrk="1" latinLnBrk="0" hangingPunct="1"/>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6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176447">
                <a:tc gridSpan="5">
                  <a:txBody>
                    <a:bodyPr/>
                    <a:lstStyle/>
                    <a:p>
                      <a:pPr marL="339725" indent="-339725"/>
                      <a:r>
                        <a:rPr lang="en-US" sz="1200" b="1" dirty="0" smtClean="0">
                          <a:solidFill>
                            <a:srgbClr val="1B1E7A"/>
                          </a:solidFill>
                          <a:latin typeface="Arial" pitchFamily="34" charset="0"/>
                          <a:cs typeface="Arial" pitchFamily="34" charset="0"/>
                        </a:rPr>
                        <a:t>Population values are decennial census counts for April 1 for 2000 and 2010.</a:t>
                      </a:r>
                    </a:p>
                    <a:p>
                      <a:pPr marL="339725" indent="-339725"/>
                      <a:endParaRPr lang="en-US" sz="700" b="1" dirty="0" smtClean="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
        <p:nvSpPr>
          <p:cNvPr id="2" name="TextBox 1"/>
          <p:cNvSpPr txBox="1"/>
          <p:nvPr/>
        </p:nvSpPr>
        <p:spPr>
          <a:xfrm>
            <a:off x="3200399" y="4844490"/>
            <a:ext cx="4948791" cy="523220"/>
          </a:xfrm>
          <a:prstGeom prst="rect">
            <a:avLst/>
          </a:prstGeom>
          <a:noFill/>
        </p:spPr>
        <p:txBody>
          <a:bodyPr wrap="none" rtlCol="0">
            <a:spAutoFit/>
          </a:bodyPr>
          <a:lstStyle/>
          <a:p>
            <a:r>
              <a:rPr lang="en-US" sz="1400" dirty="0" smtClean="0">
                <a:solidFill>
                  <a:srgbClr val="191C6F"/>
                </a:solidFill>
              </a:rPr>
              <a:t> 65% (2.8 million) of this change can be attributed to growth </a:t>
            </a:r>
          </a:p>
          <a:p>
            <a:r>
              <a:rPr lang="en-US" sz="1400" dirty="0" smtClean="0">
                <a:solidFill>
                  <a:srgbClr val="191C6F"/>
                </a:solidFill>
              </a:rPr>
              <a:t>of the Hispanic population</a:t>
            </a:r>
          </a:p>
        </p:txBody>
      </p:sp>
      <p:sp>
        <p:nvSpPr>
          <p:cNvPr id="3" name="Right Brace 2"/>
          <p:cNvSpPr/>
          <p:nvPr/>
        </p:nvSpPr>
        <p:spPr>
          <a:xfrm rot="16200000">
            <a:off x="5234122" y="2178676"/>
            <a:ext cx="533400" cy="5296741"/>
          </a:xfrm>
          <a:prstGeom prst="rightBrace">
            <a:avLst>
              <a:gd name="adj1" fmla="val 8333"/>
              <a:gd name="adj2" fmla="val 673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6422834" y="2667000"/>
            <a:ext cx="0" cy="1893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22834" y="2667000"/>
            <a:ext cx="2827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1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54256" y="76200"/>
            <a:ext cx="6748463" cy="830997"/>
          </a:xfrm>
          <a:prstGeom prst="rect">
            <a:avLst/>
          </a:prstGeom>
          <a:noFill/>
        </p:spPr>
        <p:txBody>
          <a:bodyPr wrap="square" rtlCol="0">
            <a:spAutoFit/>
          </a:bodyPr>
          <a:lstStyle/>
          <a:p>
            <a:pPr algn="ctr"/>
            <a:r>
              <a:rPr lang="en-US" dirty="0" smtClean="0">
                <a:solidFill>
                  <a:schemeClr val="accent1">
                    <a:lumMod val="75000"/>
                  </a:schemeClr>
                </a:solidFill>
              </a:rPr>
              <a:t>Percent of population aged 25 years and older with Bachelors degree or higher. 2005-2009</a:t>
            </a:r>
            <a:endParaRPr lang="en-US" dirty="0">
              <a:solidFill>
                <a:schemeClr val="accent1">
                  <a:lumMod val="75000"/>
                </a:schemeClr>
              </a:solidFill>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30009"/>
            <a:ext cx="7618180" cy="572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066" r="66018"/>
          <a:stretch/>
        </p:blipFill>
        <p:spPr bwMode="auto">
          <a:xfrm>
            <a:off x="990600" y="1289781"/>
            <a:ext cx="1527313" cy="22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945883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3200" dirty="0" smtClean="0"/>
              <a:t>Educational Attainment in Texas, 2011</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2180297"/>
              </p:ext>
            </p:extLst>
          </p:nvPr>
        </p:nvGraphicFramePr>
        <p:xfrm>
          <a:off x="381000" y="1524000"/>
          <a:ext cx="8229600" cy="3901440"/>
        </p:xfrm>
        <a:graphic>
          <a:graphicData uri="http://schemas.openxmlformats.org/drawingml/2006/table">
            <a:tbl>
              <a:tblPr firstRow="1">
                <a:tableStyleId>{5C22544A-7EE6-4342-B048-85BDC9FD1C3A}</a:tableStyleId>
              </a:tblPr>
              <a:tblGrid>
                <a:gridCol w="3695701"/>
                <a:gridCol w="2476499"/>
                <a:gridCol w="2057400"/>
              </a:tblGrid>
              <a:tr h="1752600">
                <a:tc>
                  <a:txBody>
                    <a:bodyPr/>
                    <a:lstStyle/>
                    <a:p>
                      <a:r>
                        <a:rPr lang="en-US" sz="2800" dirty="0" smtClean="0"/>
                        <a:t>Level of Educational Attainment</a:t>
                      </a:r>
                      <a:endParaRPr lang="en-US" sz="2800" dirty="0"/>
                    </a:p>
                  </a:txBody>
                  <a:tcPr/>
                </a:tc>
                <a:tc>
                  <a:txBody>
                    <a:bodyPr/>
                    <a:lstStyle/>
                    <a:p>
                      <a:r>
                        <a:rPr lang="en-US" sz="2800" dirty="0" smtClean="0"/>
                        <a:t>Percent of persons aged 25 years and older</a:t>
                      </a:r>
                      <a:endParaRPr lang="en-US" sz="2800" dirty="0"/>
                    </a:p>
                  </a:txBody>
                  <a:tcPr/>
                </a:tc>
                <a:tc>
                  <a:txBody>
                    <a:bodyPr/>
                    <a:lstStyle/>
                    <a:p>
                      <a:r>
                        <a:rPr lang="en-US" sz="2800" dirty="0" smtClean="0"/>
                        <a:t>State Ranking</a:t>
                      </a:r>
                    </a:p>
                  </a:txBody>
                  <a:tcPr/>
                </a:tc>
              </a:tr>
              <a:tr h="1051560">
                <a:tc>
                  <a:txBody>
                    <a:bodyPr/>
                    <a:lstStyle/>
                    <a:p>
                      <a:r>
                        <a:rPr lang="en-US" sz="28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rPr>
                        <a:t>81.1%</a:t>
                      </a:r>
                    </a:p>
                  </a:txBody>
                  <a:tcPr/>
                </a:tc>
                <a:tc>
                  <a:txBody>
                    <a:bodyPr/>
                    <a:lstStyle/>
                    <a:p>
                      <a:pPr algn="ctr"/>
                      <a:r>
                        <a:rPr lang="en-US" sz="2800" dirty="0" smtClean="0"/>
                        <a:t>48/49/50 (tied with CA and MS)</a:t>
                      </a:r>
                    </a:p>
                  </a:txBody>
                  <a:tcPr/>
                </a:tc>
              </a:tr>
              <a:tr h="731520">
                <a:tc>
                  <a:txBody>
                    <a:bodyPr/>
                    <a:lstStyle/>
                    <a:p>
                      <a:r>
                        <a:rPr lang="en-US" sz="2800" dirty="0" smtClean="0"/>
                        <a:t>Bachelors or greater</a:t>
                      </a:r>
                      <a:endParaRPr lang="en-US" sz="2800" dirty="0"/>
                    </a:p>
                  </a:txBody>
                  <a:tcPr/>
                </a:tc>
                <a:tc>
                  <a:txBody>
                    <a:bodyPr/>
                    <a:lstStyle/>
                    <a:p>
                      <a:pPr algn="ctr"/>
                      <a:r>
                        <a:rPr lang="en-US" sz="2800" dirty="0" smtClean="0"/>
                        <a:t>26.4%</a:t>
                      </a:r>
                      <a:endParaRPr lang="en-US" sz="2800" dirty="0"/>
                    </a:p>
                  </a:txBody>
                  <a:tcPr/>
                </a:tc>
                <a:tc>
                  <a:txBody>
                    <a:bodyPr/>
                    <a:lstStyle/>
                    <a:p>
                      <a:pPr algn="ctr"/>
                      <a:r>
                        <a:rPr lang="en-US" sz="2800" dirty="0" smtClean="0"/>
                        <a:t>29</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One-year Sample, 2011.</a:t>
            </a:r>
            <a:endParaRPr lang="en-US" sz="1000" dirty="0">
              <a:solidFill>
                <a:schemeClr val="bg1">
                  <a:lumMod val="50000"/>
                </a:schemeClr>
              </a:solidFill>
            </a:endParaRPr>
          </a:p>
        </p:txBody>
      </p:sp>
    </p:spTree>
    <p:extLst>
      <p:ext uri="{BB962C8B-B14F-4D97-AF65-F5344CB8AC3E}">
        <p14:creationId xmlns:p14="http://schemas.microsoft.com/office/powerpoint/2010/main" val="1530351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Race/Ethnic Composition by Education Level in the Labor Force (aged 25 years and more), Texas, 2009</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84221"/>
              </p:ext>
            </p:extLst>
          </p:nvPr>
        </p:nvGraphicFramePr>
        <p:xfrm>
          <a:off x="-264459" y="2105587"/>
          <a:ext cx="4636566" cy="43183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graphicFrame>
        <p:nvGraphicFramePr>
          <p:cNvPr id="7" name="Chart 6"/>
          <p:cNvGraphicFramePr/>
          <p:nvPr>
            <p:extLst>
              <p:ext uri="{D42A27DB-BD31-4B8C-83A1-F6EECF244321}">
                <p14:modId xmlns:p14="http://schemas.microsoft.com/office/powerpoint/2010/main" val="2488030117"/>
              </p:ext>
            </p:extLst>
          </p:nvPr>
        </p:nvGraphicFramePr>
        <p:xfrm>
          <a:off x="3657600" y="1987169"/>
          <a:ext cx="6324600" cy="42634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530" y="6397063"/>
            <a:ext cx="8427720" cy="307777"/>
          </a:xfrm>
          <a:prstGeom prst="rect">
            <a:avLst/>
          </a:prstGeom>
        </p:spPr>
        <p:txBody>
          <a:bodyPr wrap="square">
            <a:spAutoFit/>
          </a:bodyPr>
          <a:lstStyle/>
          <a:p>
            <a:r>
              <a:rPr lang="en-US" sz="1400" dirty="0">
                <a:solidFill>
                  <a:schemeClr val="bg1">
                    <a:lumMod val="50000"/>
                  </a:schemeClr>
                </a:solidFill>
                <a:latin typeface="+mn-lt"/>
              </a:rPr>
              <a:t>Source: </a:t>
            </a:r>
            <a:r>
              <a:rPr lang="en-US" sz="1400" dirty="0" smtClean="0">
                <a:solidFill>
                  <a:schemeClr val="bg1">
                    <a:lumMod val="50000"/>
                  </a:schemeClr>
                </a:solidFill>
                <a:latin typeface="+mn-lt"/>
              </a:rPr>
              <a:t>Derived from 2009 American </a:t>
            </a:r>
            <a:r>
              <a:rPr lang="en-US" sz="1400" dirty="0">
                <a:solidFill>
                  <a:schemeClr val="bg1">
                    <a:lumMod val="50000"/>
                  </a:schemeClr>
                </a:solidFill>
                <a:latin typeface="+mn-lt"/>
              </a:rPr>
              <a:t>Community </a:t>
            </a:r>
            <a:r>
              <a:rPr lang="en-US" sz="1400" dirty="0" smtClean="0">
                <a:solidFill>
                  <a:schemeClr val="bg1">
                    <a:lumMod val="50000"/>
                  </a:schemeClr>
                </a:solidFill>
                <a:latin typeface="+mn-lt"/>
              </a:rPr>
              <a:t>Survey 1-Year Estimates by the Office of the State Demographer.</a:t>
            </a:r>
            <a:endParaRPr lang="en-US" sz="1400" dirty="0">
              <a:solidFill>
                <a:schemeClr val="bg1">
                  <a:lumMod val="50000"/>
                </a:schemeClr>
              </a:solidFill>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650" y="1219200"/>
            <a:ext cx="237848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019800"/>
            <a:ext cx="3364254" cy="461665"/>
          </a:xfrm>
          <a:prstGeom prst="rect">
            <a:avLst/>
          </a:prstGeom>
          <a:noFill/>
        </p:spPr>
        <p:txBody>
          <a:bodyPr wrap="none" rtlCol="0">
            <a:spAutoFit/>
          </a:bodyPr>
          <a:lstStyle/>
          <a:p>
            <a:r>
              <a:rPr lang="en-US" dirty="0" smtClean="0"/>
              <a:t>Less Than High School</a:t>
            </a:r>
            <a:endParaRPr lang="en-US" dirty="0"/>
          </a:p>
        </p:txBody>
      </p:sp>
      <p:sp>
        <p:nvSpPr>
          <p:cNvPr id="11" name="TextBox 10"/>
          <p:cNvSpPr txBox="1"/>
          <p:nvPr/>
        </p:nvSpPr>
        <p:spPr>
          <a:xfrm>
            <a:off x="5463133" y="5812904"/>
            <a:ext cx="2959465" cy="461665"/>
          </a:xfrm>
          <a:prstGeom prst="rect">
            <a:avLst/>
          </a:prstGeom>
          <a:noFill/>
        </p:spPr>
        <p:txBody>
          <a:bodyPr wrap="none" rtlCol="0">
            <a:spAutoFit/>
          </a:bodyPr>
          <a:lstStyle/>
          <a:p>
            <a:r>
              <a:rPr lang="en-US" dirty="0" smtClean="0"/>
              <a:t>College and Greater</a:t>
            </a:r>
            <a:endParaRPr lang="en-US" dirty="0"/>
          </a:p>
        </p:txBody>
      </p:sp>
    </p:spTree>
    <p:extLst>
      <p:ext uri="{BB962C8B-B14F-4D97-AF65-F5344CB8AC3E}">
        <p14:creationId xmlns:p14="http://schemas.microsoft.com/office/powerpoint/2010/main" val="3442524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a:noAutofit/>
          </a:bodyPr>
          <a:lstStyle/>
          <a:p>
            <a:pPr lvl="0" algn="ctr"/>
            <a:r>
              <a:rPr lang="en-US" sz="2400" kern="0" dirty="0" smtClean="0">
                <a:solidFill>
                  <a:srgbClr val="1B1E7A"/>
                </a:solidFill>
                <a:latin typeface="+mj-lt"/>
                <a:ea typeface="+mj-ea"/>
                <a:cs typeface="+mj-cs"/>
              </a:rPr>
              <a:t>Projected Population Growth in Texas, 2010-2050</a:t>
            </a:r>
            <a:endParaRPr kumimoji="0" lang="en-US" sz="24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5251642"/>
              </p:ext>
            </p:extLst>
          </p:nvPr>
        </p:nvGraphicFramePr>
        <p:xfrm>
          <a:off x="152400" y="12192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2387409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80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Percent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055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91"/>
            <a:ext cx="9144000" cy="687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50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4" y="1"/>
            <a:ext cx="91825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088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399"/>
            <a:ext cx="6400800" cy="544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Texas Reservoirs</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sp>
        <p:nvSpPr>
          <p:cNvPr id="6" name="Rectangle 5"/>
          <p:cNvSpPr/>
          <p:nvPr/>
        </p:nvSpPr>
        <p:spPr>
          <a:xfrm>
            <a:off x="1" y="6400800"/>
            <a:ext cx="5486400" cy="307777"/>
          </a:xfrm>
          <a:prstGeom prst="rect">
            <a:avLst/>
          </a:prstGeom>
        </p:spPr>
        <p:txBody>
          <a:bodyPr wrap="square">
            <a:spAutoFit/>
          </a:bodyPr>
          <a:lstStyle/>
          <a:p>
            <a:r>
              <a:rPr lang="en-US" sz="1400" dirty="0" smtClean="0">
                <a:solidFill>
                  <a:schemeClr val="bg1">
                    <a:lumMod val="65000"/>
                  </a:schemeClr>
                </a:solidFill>
              </a:rPr>
              <a:t>Source: http</a:t>
            </a:r>
            <a:r>
              <a:rPr lang="en-US" sz="1400" dirty="0">
                <a:solidFill>
                  <a:schemeClr val="bg1">
                    <a:lumMod val="65000"/>
                  </a:schemeClr>
                </a:solidFill>
              </a:rPr>
              <a:t>://www.waterdatafortexas.org/reservoirs/statewide</a:t>
            </a:r>
          </a:p>
        </p:txBody>
      </p:sp>
      <p:sp>
        <p:nvSpPr>
          <p:cNvPr id="3" name="TextBox 2"/>
          <p:cNvSpPr txBox="1"/>
          <p:nvPr/>
        </p:nvSpPr>
        <p:spPr>
          <a:xfrm>
            <a:off x="6172200" y="1828800"/>
            <a:ext cx="950901" cy="307777"/>
          </a:xfrm>
          <a:prstGeom prst="rect">
            <a:avLst/>
          </a:prstGeom>
          <a:noFill/>
        </p:spPr>
        <p:txBody>
          <a:bodyPr wrap="none" rtlCol="0">
            <a:spAutoFit/>
          </a:bodyPr>
          <a:lstStyle/>
          <a:p>
            <a:r>
              <a:rPr lang="en-US" sz="1400" dirty="0" smtClean="0"/>
              <a:t>July 2013</a:t>
            </a:r>
            <a:endParaRPr lang="en-US" sz="1400" dirty="0"/>
          </a:p>
        </p:txBody>
      </p:sp>
    </p:spTree>
    <p:extLst>
      <p:ext uri="{BB962C8B-B14F-4D97-AF65-F5344CB8AC3E}">
        <p14:creationId xmlns:p14="http://schemas.microsoft.com/office/powerpoint/2010/main" val="2955829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3869769"/>
              </p:ext>
            </p:extLst>
          </p:nvPr>
        </p:nvGraphicFramePr>
        <p:xfrm>
          <a:off x="304800" y="1143000"/>
          <a:ext cx="8534399" cy="5116103"/>
        </p:xfrm>
        <a:graphic>
          <a:graphicData uri="http://schemas.openxmlformats.org/drawingml/2006/table">
            <a:tbl>
              <a:tblPr firstRow="1" bandRow="1">
                <a:tableStyleId>{5C22544A-7EE6-4342-B048-85BDC9FD1C3A}</a:tableStyleId>
              </a:tblPr>
              <a:tblGrid>
                <a:gridCol w="1030287"/>
                <a:gridCol w="1621746"/>
                <a:gridCol w="1621746"/>
                <a:gridCol w="1153975"/>
                <a:gridCol w="1436871"/>
                <a:gridCol w="1669774"/>
              </a:tblGrid>
              <a:tr h="60784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600" b="1" baseline="0" dirty="0" smtClean="0">
                          <a:solidFill>
                            <a:srgbClr val="1B1E7A"/>
                          </a:solidFill>
                          <a:latin typeface="Arial" pitchFamily="34" charset="0"/>
                          <a:cs typeface="Arial" pitchFamily="34" charset="0"/>
                        </a:rPr>
                        <a:t>                                                                                     </a:t>
                      </a:r>
                      <a:r>
                        <a:rPr lang="en-US" sz="1600" b="1" dirty="0" smtClean="0">
                          <a:solidFill>
                            <a:srgbClr val="1B1E7A"/>
                          </a:solidFill>
                          <a:latin typeface="Arial" pitchFamily="34" charset="0"/>
                          <a:cs typeface="Arial" pitchFamily="34" charset="0"/>
                        </a:rPr>
                        <a:t>Percent Change</a:t>
                      </a:r>
                      <a:br>
                        <a:rPr lang="en-US" sz="1600" b="1" dirty="0" smtClean="0">
                          <a:solidFill>
                            <a:srgbClr val="1B1E7A"/>
                          </a:solidFill>
                          <a:latin typeface="Arial" pitchFamily="34" charset="0"/>
                          <a:cs typeface="Arial" pitchFamily="34" charset="0"/>
                        </a:rPr>
                      </a:br>
                      <a:r>
                        <a:rPr lang="en-US" sz="1600" b="1" dirty="0" smtClean="0">
                          <a:solidFill>
                            <a:srgbClr val="1B1E7A"/>
                          </a:solidFill>
                          <a:latin typeface="Arial" pitchFamily="34" charset="0"/>
                          <a:cs typeface="Arial" pitchFamily="34" charset="0"/>
                        </a:rPr>
                        <a:t>                                                                                     Due to</a:t>
                      </a:r>
                    </a:p>
                  </a:txBody>
                  <a:tcPr anchor="ctr">
                    <a:lnL w="12700" cmpd="sng">
                      <a:noFill/>
                    </a:lnL>
                    <a:lnR w="12700" cmpd="sng">
                      <a:noFill/>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0"/>
                      </a:schemeClr>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48640">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Numerical</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Natural</a:t>
                      </a:r>
                    </a:p>
                    <a:p>
                      <a:pPr algn="ctr"/>
                      <a:r>
                        <a:rPr lang="en-US" sz="1600" b="1" dirty="0" smtClean="0">
                          <a:solidFill>
                            <a:srgbClr val="1B1E7A"/>
                          </a:solidFill>
                          <a:latin typeface="Arial" pitchFamily="34" charset="0"/>
                          <a:cs typeface="Arial" pitchFamily="34" charset="0"/>
                        </a:rPr>
                        <a:t>Increase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Net</a:t>
                      </a:r>
                    </a:p>
                    <a:p>
                      <a:pPr algn="ctr"/>
                      <a:r>
                        <a:rPr lang="en-US" sz="1600" b="1" dirty="0" smtClean="0">
                          <a:solidFill>
                            <a:srgbClr val="1B1E7A"/>
                          </a:solidFill>
                          <a:latin typeface="Arial" pitchFamily="34" charset="0"/>
                          <a:cs typeface="Arial" pitchFamily="34" charset="0"/>
                        </a:rPr>
                        <a:t>Migration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1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93.91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tabLst>
                          <a:tab pos="174625" algn="dec"/>
                        </a:tabLst>
                      </a:pPr>
                      <a:r>
                        <a:rPr lang="en-US" sz="1800" b="1" dirty="0" smtClean="0">
                          <a:solidFill>
                            <a:srgbClr val="1B1E7A"/>
                          </a:solidFill>
                          <a:latin typeface="Arial" pitchFamily="34" charset="0"/>
                          <a:cs typeface="Arial" pitchFamily="34" charset="0"/>
                        </a:rPr>
                        <a:t>	6.09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16.9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86.74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	13.26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41.58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58.42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19.9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65.85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34.15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22.8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49.65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50.35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54.94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45.06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26,059,203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913,642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52.05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47.95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00">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22960">
                <a:tc gridSpan="6">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2011 are for July 1 as estimated by the U.S. Census Bureau. </a:t>
                      </a:r>
                    </a:p>
                    <a:p>
                      <a:pPr marL="339725" indent="-339725"/>
                      <a:endParaRPr lang="en-US" sz="800" b="1" dirty="0" smtClean="0">
                        <a:solidFill>
                          <a:srgbClr val="1B1E7A"/>
                        </a:solidFill>
                        <a:latin typeface="Arial" pitchFamily="34" charset="0"/>
                        <a:cs typeface="Arial" pitchFamily="34" charset="0"/>
                      </a:endParaRPr>
                    </a:p>
                    <a:p>
                      <a:pPr marL="914400" indent="-914400"/>
                      <a:r>
                        <a:rPr lang="en-US" sz="1000" b="0" dirty="0" smtClean="0">
                          <a:solidFill>
                            <a:schemeClr val="bg1">
                              <a:lumMod val="50000"/>
                            </a:schemeClr>
                          </a:solidFill>
                          <a:latin typeface="Arial" pitchFamily="34" charset="0"/>
                          <a:cs typeface="Arial" pitchFamily="34" charset="0"/>
                        </a:rPr>
                        <a:t>Source:</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Derived from U.S.</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Census Bureau Estimates for dates indicated by the Texas State Data Center, University of Texas at</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San Antonio.</a:t>
                      </a:r>
                    </a:p>
                    <a:p>
                      <a:pPr marL="914400" indent="-914400"/>
                      <a:r>
                        <a:rPr lang="en-US" sz="10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1950-2012</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135765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Reservoirs</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
        <p:nvSpPr>
          <p:cNvPr id="5" name="Rectangle 4"/>
          <p:cNvSpPr/>
          <p:nvPr/>
        </p:nvSpPr>
        <p:spPr>
          <a:xfrm>
            <a:off x="1" y="6400800"/>
            <a:ext cx="5486400" cy="307777"/>
          </a:xfrm>
          <a:prstGeom prst="rect">
            <a:avLst/>
          </a:prstGeom>
        </p:spPr>
        <p:txBody>
          <a:bodyPr wrap="square">
            <a:spAutoFit/>
          </a:bodyPr>
          <a:lstStyle/>
          <a:p>
            <a:r>
              <a:rPr lang="en-US" sz="1400" dirty="0" smtClean="0">
                <a:solidFill>
                  <a:schemeClr val="bg1">
                    <a:lumMod val="65000"/>
                  </a:schemeClr>
                </a:solidFill>
              </a:rPr>
              <a:t>Source: http</a:t>
            </a:r>
            <a:r>
              <a:rPr lang="en-US" sz="1400" dirty="0">
                <a:solidFill>
                  <a:schemeClr val="bg1">
                    <a:lumMod val="65000"/>
                  </a:schemeClr>
                </a:solidFill>
              </a:rPr>
              <a:t>://www.waterdatafortexas.org/reservoirs/statewide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 y="1592782"/>
            <a:ext cx="9296400" cy="423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224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ruminationsbook.speirpublishing.net/images/Catt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pic>
        <p:nvPicPr>
          <p:cNvPr id="9" name="Picture 12" descr="http://www.beavercreeklonghorns.com/images/sunset.jpg"/>
          <p:cNvPicPr>
            <a:picLocks noChangeAspect="1" noChangeArrowheads="1"/>
          </p:cNvPicPr>
          <p:nvPr/>
        </p:nvPicPr>
        <p:blipFill rotWithShape="1">
          <a:blip r:embed="rId5">
            <a:extLs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planetware.com/i/photo/farmers-field-surrounded-by-wind-turbines-in-white-deer-texas-tx4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noFill/>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189038"/>
            <a:ext cx="3429000" cy="24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01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32</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Estimated Population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5" name="TextBox 14"/>
          <p:cNvSpPr txBox="1"/>
          <p:nvPr/>
        </p:nvSpPr>
        <p:spPr>
          <a:xfrm>
            <a:off x="2" y="6510040"/>
            <a:ext cx="3070071"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2012 Population Estimates</a:t>
            </a:r>
            <a:endParaRPr lang="en-US" sz="900" dirty="0">
              <a:solidFill>
                <a:schemeClr val="tx1">
                  <a:lumMod val="50000"/>
                  <a:lumOff val="50000"/>
                </a:schemeClr>
              </a:solidFill>
            </a:endParaRPr>
          </a:p>
        </p:txBody>
      </p:sp>
      <p:sp>
        <p:nvSpPr>
          <p:cNvPr id="3" name="TextBox 2"/>
          <p:cNvSpPr txBox="1"/>
          <p:nvPr/>
        </p:nvSpPr>
        <p:spPr>
          <a:xfrm>
            <a:off x="71280" y="5257800"/>
            <a:ext cx="3832268" cy="1077218"/>
          </a:xfrm>
          <a:prstGeom prst="rect">
            <a:avLst/>
          </a:prstGeom>
          <a:noFill/>
        </p:spPr>
        <p:txBody>
          <a:bodyPr wrap="none" rtlCol="0">
            <a:spAutoFit/>
          </a:bodyPr>
          <a:lstStyle/>
          <a:p>
            <a:r>
              <a:rPr lang="en-US" sz="1600" dirty="0" smtClean="0">
                <a:solidFill>
                  <a:schemeClr val="tx2"/>
                </a:solidFill>
              </a:rPr>
              <a:t>Along </a:t>
            </a:r>
            <a:r>
              <a:rPr lang="en-US" sz="1600" dirty="0">
                <a:solidFill>
                  <a:schemeClr val="tx2"/>
                </a:solidFill>
              </a:rPr>
              <a:t>and east of </a:t>
            </a:r>
            <a:r>
              <a:rPr lang="en-US" sz="1600" dirty="0" smtClean="0">
                <a:solidFill>
                  <a:schemeClr val="tx2"/>
                </a:solidFill>
              </a:rPr>
              <a:t>I-35:</a:t>
            </a:r>
          </a:p>
          <a:p>
            <a:r>
              <a:rPr lang="en-US" sz="1600" dirty="0" smtClean="0">
                <a:solidFill>
                  <a:schemeClr val="tx2"/>
                </a:solidFill>
              </a:rPr>
              <a:t>   40% of land</a:t>
            </a:r>
          </a:p>
          <a:p>
            <a:r>
              <a:rPr lang="en-US" sz="1600" dirty="0" smtClean="0">
                <a:solidFill>
                  <a:schemeClr val="tx2"/>
                </a:solidFill>
              </a:rPr>
              <a:t>   86% of population </a:t>
            </a:r>
          </a:p>
          <a:p>
            <a:r>
              <a:rPr lang="en-US" sz="1600" dirty="0" smtClean="0">
                <a:solidFill>
                  <a:schemeClr val="tx2"/>
                </a:solidFill>
              </a:rPr>
              <a:t>   92% of population growth (2011-2012)</a:t>
            </a:r>
            <a:endParaRPr lang="en-US" sz="1600" dirty="0">
              <a:solidFill>
                <a:schemeClr val="tx2"/>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82" t="16613" r="3847" b="16779"/>
          <a:stretch/>
        </p:blipFill>
        <p:spPr bwMode="auto">
          <a:xfrm>
            <a:off x="2010884" y="762000"/>
            <a:ext cx="63992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203"/>
          <a:stretch/>
        </p:blipFill>
        <p:spPr bwMode="auto">
          <a:xfrm>
            <a:off x="470338" y="1371600"/>
            <a:ext cx="2460091" cy="21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rot="21111399">
            <a:off x="5825769" y="2933701"/>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72664" y="250166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362297"/>
            <a:ext cx="6858000" cy="990600"/>
          </a:xfrm>
        </p:spPr>
        <p:txBody>
          <a:bodyPr>
            <a:noAutofit/>
          </a:bodyPr>
          <a:lstStyle/>
          <a:p>
            <a:r>
              <a:rPr lang="en-US" sz="2400" dirty="0" smtClean="0"/>
              <a:t>Change of the Total Population by County, 2000 to 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2" y="6510040"/>
            <a:ext cx="3352200"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2000  and  2010 Census Counts</a:t>
            </a:r>
            <a:endParaRPr lang="en-US" sz="900" dirty="0">
              <a:solidFill>
                <a:schemeClr val="tx1">
                  <a:lumMod val="50000"/>
                  <a:lumOff val="50000"/>
                </a:schemeClr>
              </a:solidFill>
            </a:endParaRP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2897"/>
            <a:ext cx="7150487"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7448" r="33198"/>
          <a:stretch/>
        </p:blipFill>
        <p:spPr bwMode="auto">
          <a:xfrm>
            <a:off x="1524000" y="2078181"/>
            <a:ext cx="1599210" cy="121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708849"/>
            <a:ext cx="1981200" cy="738664"/>
          </a:xfrm>
          <a:prstGeom prst="rect">
            <a:avLst/>
          </a:prstGeom>
          <a:noFill/>
        </p:spPr>
        <p:txBody>
          <a:bodyPr wrap="square" rtlCol="0">
            <a:spAutoFit/>
          </a:bodyPr>
          <a:lstStyle/>
          <a:p>
            <a:r>
              <a:rPr lang="en-US" sz="1400" dirty="0" smtClean="0">
                <a:solidFill>
                  <a:srgbClr val="191C6F"/>
                </a:solidFill>
              </a:rPr>
              <a:t>79 counties lost population over the decade</a:t>
            </a:r>
            <a:endParaRPr lang="en-US" sz="1400" dirty="0">
              <a:solidFill>
                <a:srgbClr val="191C6F"/>
              </a:solidFill>
            </a:endParaRPr>
          </a:p>
        </p:txBody>
      </p:sp>
    </p:spTree>
    <p:extLst>
      <p:ext uri="{BB962C8B-B14F-4D97-AF65-F5344CB8AC3E}">
        <p14:creationId xmlns:p14="http://schemas.microsoft.com/office/powerpoint/2010/main" val="37392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85" t="14531" r="5464" b="18719"/>
          <a:stretch/>
        </p:blipFill>
        <p:spPr bwMode="auto">
          <a:xfrm>
            <a:off x="1905002" y="1213460"/>
            <a:ext cx="5867398" cy="56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4384" y="362297"/>
            <a:ext cx="7539616" cy="990600"/>
          </a:xfrm>
        </p:spPr>
        <p:txBody>
          <a:bodyPr>
            <a:noAutofit/>
          </a:bodyPr>
          <a:lstStyle/>
          <a:p>
            <a:r>
              <a:rPr lang="en-US" sz="2400" dirty="0" smtClean="0"/>
              <a:t>Change of the Total Population by County, 2010 to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15" name="TextBox 14"/>
          <p:cNvSpPr txBox="1"/>
          <p:nvPr/>
        </p:nvSpPr>
        <p:spPr>
          <a:xfrm>
            <a:off x="3" y="6501769"/>
            <a:ext cx="358944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2012 Vintage. </a:t>
            </a:r>
            <a:endParaRPr lang="en-US" sz="900" dirty="0">
              <a:solidFill>
                <a:schemeClr val="tx1">
                  <a:lumMod val="50000"/>
                  <a:lumOff val="50000"/>
                </a:schemeClr>
              </a:solidFill>
            </a:endParaRPr>
          </a:p>
        </p:txBody>
      </p:sp>
      <p:sp>
        <p:nvSpPr>
          <p:cNvPr id="3" name="TextBox 2"/>
          <p:cNvSpPr txBox="1"/>
          <p:nvPr/>
        </p:nvSpPr>
        <p:spPr>
          <a:xfrm>
            <a:off x="5638800" y="1708849"/>
            <a:ext cx="1981200" cy="738664"/>
          </a:xfrm>
          <a:prstGeom prst="rect">
            <a:avLst/>
          </a:prstGeom>
          <a:noFill/>
        </p:spPr>
        <p:txBody>
          <a:bodyPr wrap="square" rtlCol="0">
            <a:spAutoFit/>
          </a:bodyPr>
          <a:lstStyle/>
          <a:p>
            <a:r>
              <a:rPr lang="en-US" sz="1400" dirty="0" smtClean="0">
                <a:solidFill>
                  <a:srgbClr val="191C6F"/>
                </a:solidFill>
              </a:rPr>
              <a:t>96  counties lost population over the two year period</a:t>
            </a:r>
            <a:endParaRPr lang="en-US" sz="1400" dirty="0">
              <a:solidFill>
                <a:srgbClr val="191C6F"/>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164" r="17265"/>
          <a:stretch/>
        </p:blipFill>
        <p:spPr bwMode="auto">
          <a:xfrm>
            <a:off x="746458" y="1447800"/>
            <a:ext cx="2096533" cy="178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5728" y="5638800"/>
            <a:ext cx="2292615" cy="646331"/>
          </a:xfrm>
          <a:prstGeom prst="rect">
            <a:avLst/>
          </a:prstGeom>
          <a:noFill/>
        </p:spPr>
        <p:txBody>
          <a:bodyPr wrap="none" rtlCol="0">
            <a:spAutoFit/>
          </a:bodyPr>
          <a:lstStyle/>
          <a:p>
            <a:r>
              <a:rPr lang="en-US" sz="1200" dirty="0" smtClean="0">
                <a:solidFill>
                  <a:schemeClr val="tx2"/>
                </a:solidFill>
              </a:rPr>
              <a:t>Of counties that lost population</a:t>
            </a:r>
          </a:p>
          <a:p>
            <a:r>
              <a:rPr lang="en-US" sz="1200" dirty="0" smtClean="0">
                <a:solidFill>
                  <a:schemeClr val="tx2"/>
                </a:solidFill>
              </a:rPr>
              <a:t>90% had net out migration</a:t>
            </a:r>
          </a:p>
          <a:p>
            <a:r>
              <a:rPr lang="en-US" sz="1200" dirty="0" smtClean="0">
                <a:solidFill>
                  <a:schemeClr val="tx2"/>
                </a:solidFill>
              </a:rPr>
              <a:t>47% had natural decline</a:t>
            </a:r>
            <a:endParaRPr lang="en-US" sz="1200" dirty="0">
              <a:solidFill>
                <a:schemeClr val="tx2"/>
              </a:solidFill>
            </a:endParaRPr>
          </a:p>
        </p:txBody>
      </p:sp>
    </p:spTree>
    <p:extLst>
      <p:ext uri="{BB962C8B-B14F-4D97-AF65-F5344CB8AC3E}">
        <p14:creationId xmlns:p14="http://schemas.microsoft.com/office/powerpoint/2010/main" val="299538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a:t>
            </a:r>
            <a:r>
              <a:rPr lang="en-US" sz="2800" b="1" dirty="0" smtClean="0"/>
              <a:t>Fastest Growing Metro Areas</a:t>
            </a:r>
            <a:br>
              <a:rPr lang="en-US" sz="2800" b="1" dirty="0" smtClean="0"/>
            </a:br>
            <a:r>
              <a:rPr lang="en-US" sz="2800" b="1" dirty="0" smtClean="0"/>
              <a:t>Increase </a:t>
            </a:r>
            <a:r>
              <a:rPr lang="en-US" sz="2800" b="1" dirty="0"/>
              <a:t>from </a:t>
            </a:r>
            <a:r>
              <a:rPr lang="en-US" sz="2800" b="1" dirty="0" smtClean="0"/>
              <a:t>July 1</a:t>
            </a:r>
            <a:r>
              <a:rPr lang="en-US" sz="2800" b="1" dirty="0"/>
              <a:t>,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1286499"/>
              </p:ext>
            </p:extLst>
          </p:nvPr>
        </p:nvGraphicFramePr>
        <p:xfrm>
          <a:off x="1600200" y="1371600"/>
          <a:ext cx="6252202" cy="444245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dirty="0" smtClean="0">
                          <a:solidFill>
                            <a:srgbClr val="1B1E7A"/>
                          </a:solidFill>
                        </a:rPr>
                        <a:t>Percent Increase</a:t>
                      </a:r>
                      <a:endParaRPr lang="en-US" sz="2000" dirty="0">
                        <a:solidFill>
                          <a:srgbClr val="1B1E7A"/>
                        </a:solidFill>
                      </a:endParaRPr>
                    </a:p>
                  </a:txBody>
                  <a:tcPr marL="83814" marR="83814" marT="41907" marB="41907" anchor="b">
                    <a:lnL>
                      <a:noFill/>
                    </a:lnL>
                    <a:lnR>
                      <a:noFill/>
                    </a:lnR>
                    <a:lnT>
                      <a:noFill/>
                    </a:lnT>
                    <a:lnB>
                      <a:noFill/>
                    </a:lnB>
                  </a:tcPr>
                </a:tc>
              </a:tr>
              <a:tr h="357835">
                <a:tc>
                  <a:txBody>
                    <a:bodyPr/>
                    <a:lstStyle/>
                    <a:p>
                      <a:r>
                        <a:rPr lang="en-US" sz="2000" b="1">
                          <a:solidFill>
                            <a:schemeClr val="tx2"/>
                          </a:solidFill>
                        </a:rPr>
                        <a:t>1.</a:t>
                      </a:r>
                    </a:p>
                  </a:txBody>
                  <a:tcPr anchor="ctr">
                    <a:lnL>
                      <a:noFill/>
                    </a:lnL>
                    <a:lnR>
                      <a:noFill/>
                    </a:lnR>
                    <a:lnT>
                      <a:noFill/>
                    </a:lnT>
                    <a:lnB>
                      <a:noFill/>
                    </a:lnB>
                  </a:tcPr>
                </a:tc>
                <a:tc>
                  <a:txBody>
                    <a:bodyPr/>
                    <a:lstStyle/>
                    <a:p>
                      <a:r>
                        <a:rPr lang="en-US" sz="2000" b="1">
                          <a:solidFill>
                            <a:schemeClr val="tx2"/>
                          </a:solidFill>
                        </a:rPr>
                        <a:t>Midland, Texas</a:t>
                      </a:r>
                    </a:p>
                  </a:txBody>
                  <a:tcPr anchor="ctr">
                    <a:lnL>
                      <a:noFill/>
                    </a:lnL>
                    <a:lnR>
                      <a:noFill/>
                    </a:lnR>
                    <a:lnT>
                      <a:noFill/>
                    </a:lnT>
                    <a:lnB>
                      <a:noFill/>
                    </a:lnB>
                  </a:tcPr>
                </a:tc>
                <a:tc>
                  <a:txBody>
                    <a:bodyPr/>
                    <a:lstStyle/>
                    <a:p>
                      <a:pPr algn="ctr"/>
                      <a:r>
                        <a:rPr lang="en-US" sz="2000" b="1" dirty="0">
                          <a:solidFill>
                            <a:schemeClr val="tx2"/>
                          </a:solidFill>
                        </a:rPr>
                        <a:t>4.6</a:t>
                      </a:r>
                    </a:p>
                  </a:txBody>
                  <a:tcPr anchor="ctr">
                    <a:lnL>
                      <a:noFill/>
                    </a:lnL>
                    <a:lnR>
                      <a:noFill/>
                    </a:lnR>
                    <a:lnT>
                      <a:noFill/>
                    </a:lnT>
                    <a:lnB>
                      <a:noFill/>
                    </a:lnB>
                  </a:tcPr>
                </a:tc>
              </a:tr>
              <a:tr h="357835">
                <a:tc>
                  <a:txBody>
                    <a:bodyPr/>
                    <a:lstStyle/>
                    <a:p>
                      <a:r>
                        <a:rPr lang="en-US" b="0">
                          <a:solidFill>
                            <a:schemeClr val="tx2"/>
                          </a:solidFill>
                        </a:rPr>
                        <a:t>2.</a:t>
                      </a:r>
                    </a:p>
                  </a:txBody>
                  <a:tcPr anchor="ctr">
                    <a:lnL>
                      <a:noFill/>
                    </a:lnL>
                    <a:lnR>
                      <a:noFill/>
                    </a:lnR>
                    <a:lnT>
                      <a:noFill/>
                    </a:lnT>
                    <a:lnB>
                      <a:noFill/>
                    </a:lnB>
                  </a:tcPr>
                </a:tc>
                <a:tc>
                  <a:txBody>
                    <a:bodyPr/>
                    <a:lstStyle/>
                    <a:p>
                      <a:r>
                        <a:rPr lang="en-US" b="0">
                          <a:solidFill>
                            <a:schemeClr val="tx2"/>
                          </a:solidFill>
                        </a:rPr>
                        <a:t>Clarksville, Tenn.-Ky. </a:t>
                      </a:r>
                    </a:p>
                  </a:txBody>
                  <a:tcPr anchor="ctr">
                    <a:lnL>
                      <a:noFill/>
                    </a:lnL>
                    <a:lnR>
                      <a:noFill/>
                    </a:lnR>
                    <a:lnT>
                      <a:noFill/>
                    </a:lnT>
                    <a:lnB>
                      <a:noFill/>
                    </a:lnB>
                  </a:tcPr>
                </a:tc>
                <a:tc>
                  <a:txBody>
                    <a:bodyPr/>
                    <a:lstStyle/>
                    <a:p>
                      <a:pPr algn="ctr"/>
                      <a:r>
                        <a:rPr lang="en-US" b="0">
                          <a:solidFill>
                            <a:schemeClr val="tx2"/>
                          </a:solidFill>
                        </a:rPr>
                        <a:t>3.7</a:t>
                      </a:r>
                    </a:p>
                  </a:txBody>
                  <a:tcPr anchor="ctr">
                    <a:lnL>
                      <a:noFill/>
                    </a:lnL>
                    <a:lnR>
                      <a:noFill/>
                    </a:lnR>
                    <a:lnT>
                      <a:noFill/>
                    </a:lnT>
                    <a:lnB>
                      <a:noFill/>
                    </a:lnB>
                  </a:tcPr>
                </a:tc>
              </a:tr>
              <a:tr h="357835">
                <a:tc>
                  <a:txBody>
                    <a:bodyPr/>
                    <a:lstStyle/>
                    <a:p>
                      <a:r>
                        <a:rPr lang="en-US" b="0">
                          <a:solidFill>
                            <a:schemeClr val="tx2"/>
                          </a:solidFill>
                        </a:rPr>
                        <a:t>3.</a:t>
                      </a:r>
                    </a:p>
                  </a:txBody>
                  <a:tcPr anchor="ctr">
                    <a:lnL>
                      <a:noFill/>
                    </a:lnL>
                    <a:lnR>
                      <a:noFill/>
                    </a:lnR>
                    <a:lnT>
                      <a:noFill/>
                    </a:lnT>
                    <a:lnB>
                      <a:noFill/>
                    </a:lnB>
                  </a:tcPr>
                </a:tc>
                <a:tc>
                  <a:txBody>
                    <a:bodyPr/>
                    <a:lstStyle/>
                    <a:p>
                      <a:r>
                        <a:rPr lang="en-US" b="0">
                          <a:solidFill>
                            <a:schemeClr val="tx2"/>
                          </a:solidFill>
                        </a:rPr>
                        <a:t>Crestview-Fort Walton Beach-Destin, Fla.</a:t>
                      </a:r>
                    </a:p>
                  </a:txBody>
                  <a:tcPr anchor="ctr">
                    <a:lnL>
                      <a:noFill/>
                    </a:lnL>
                    <a:lnR>
                      <a:noFill/>
                    </a:lnR>
                    <a:lnT>
                      <a:noFill/>
                    </a:lnT>
                    <a:lnB>
                      <a:noFill/>
                    </a:lnB>
                  </a:tcPr>
                </a:tc>
                <a:tc>
                  <a:txBody>
                    <a:bodyPr/>
                    <a:lstStyle/>
                    <a:p>
                      <a:pPr algn="ctr"/>
                      <a:r>
                        <a:rPr lang="en-US" b="0">
                          <a:solidFill>
                            <a:schemeClr val="tx2"/>
                          </a:solidFill>
                        </a:rPr>
                        <a:t>3.6</a:t>
                      </a:r>
                    </a:p>
                  </a:txBody>
                  <a:tcPr anchor="ctr">
                    <a:lnL>
                      <a:noFill/>
                    </a:lnL>
                    <a:lnR>
                      <a:noFill/>
                    </a:lnR>
                    <a:lnT>
                      <a:noFill/>
                    </a:lnT>
                    <a:lnB>
                      <a:noFill/>
                    </a:lnB>
                  </a:tcPr>
                </a:tc>
              </a:tr>
              <a:tr h="357835">
                <a:tc>
                  <a:txBody>
                    <a:bodyPr/>
                    <a:lstStyle/>
                    <a:p>
                      <a:r>
                        <a:rPr lang="en-US" b="0">
                          <a:solidFill>
                            <a:schemeClr val="tx2"/>
                          </a:solidFill>
                        </a:rPr>
                        <a:t>4.</a:t>
                      </a:r>
                    </a:p>
                  </a:txBody>
                  <a:tcPr anchor="ctr">
                    <a:lnL>
                      <a:noFill/>
                    </a:lnL>
                    <a:lnR>
                      <a:noFill/>
                    </a:lnR>
                    <a:lnT>
                      <a:noFill/>
                    </a:lnT>
                    <a:lnB>
                      <a:noFill/>
                    </a:lnB>
                  </a:tcPr>
                </a:tc>
                <a:tc>
                  <a:txBody>
                    <a:bodyPr/>
                    <a:lstStyle/>
                    <a:p>
                      <a:r>
                        <a:rPr lang="en-US" b="0">
                          <a:solidFill>
                            <a:schemeClr val="tx2"/>
                          </a:solidFill>
                        </a:rPr>
                        <a:t>The Villages, Fla.</a:t>
                      </a:r>
                    </a:p>
                  </a:txBody>
                  <a:tcPr anchor="ctr">
                    <a:lnL>
                      <a:noFill/>
                    </a:lnL>
                    <a:lnR>
                      <a:noFill/>
                    </a:lnR>
                    <a:lnT>
                      <a:noFill/>
                    </a:lnT>
                    <a:lnB>
                      <a:noFill/>
                    </a:lnB>
                  </a:tcPr>
                </a:tc>
                <a:tc>
                  <a:txBody>
                    <a:bodyPr/>
                    <a:lstStyle/>
                    <a:p>
                      <a:pPr algn="ctr"/>
                      <a:r>
                        <a:rPr lang="en-US" b="0">
                          <a:solidFill>
                            <a:schemeClr val="tx2"/>
                          </a:solidFill>
                        </a:rPr>
                        <a:t>3.4</a:t>
                      </a:r>
                    </a:p>
                  </a:txBody>
                  <a:tcPr anchor="ctr">
                    <a:lnL>
                      <a:noFill/>
                    </a:lnL>
                    <a:lnR>
                      <a:noFill/>
                    </a:lnR>
                    <a:lnT>
                      <a:noFill/>
                    </a:lnT>
                    <a:lnB>
                      <a:noFill/>
                    </a:lnB>
                  </a:tcPr>
                </a:tc>
              </a:tr>
              <a:tr h="357835">
                <a:tc>
                  <a:txBody>
                    <a:bodyPr/>
                    <a:lstStyle/>
                    <a:p>
                      <a:r>
                        <a:rPr lang="en-US" sz="2000" b="1">
                          <a:solidFill>
                            <a:schemeClr val="tx2"/>
                          </a:solidFill>
                        </a:rPr>
                        <a:t>5.</a:t>
                      </a:r>
                    </a:p>
                  </a:txBody>
                  <a:tcPr anchor="ctr">
                    <a:lnL>
                      <a:noFill/>
                    </a:lnL>
                    <a:lnR>
                      <a:noFill/>
                    </a:lnR>
                    <a:lnT>
                      <a:noFill/>
                    </a:lnT>
                    <a:lnB>
                      <a:noFill/>
                    </a:lnB>
                  </a:tcPr>
                </a:tc>
                <a:tc>
                  <a:txBody>
                    <a:bodyPr/>
                    <a:lstStyle/>
                    <a:p>
                      <a:r>
                        <a:rPr lang="en-US" sz="2000" b="1">
                          <a:solidFill>
                            <a:schemeClr val="tx2"/>
                          </a:solidFill>
                        </a:rPr>
                        <a:t>Odessa, Texas</a:t>
                      </a:r>
                    </a:p>
                  </a:txBody>
                  <a:tcPr anchor="ctr">
                    <a:lnL>
                      <a:noFill/>
                    </a:lnL>
                    <a:lnR>
                      <a:noFill/>
                    </a:lnR>
                    <a:lnT>
                      <a:noFill/>
                    </a:lnT>
                    <a:lnB>
                      <a:noFill/>
                    </a:lnB>
                  </a:tcPr>
                </a:tc>
                <a:tc>
                  <a:txBody>
                    <a:bodyPr/>
                    <a:lstStyle/>
                    <a:p>
                      <a:pPr algn="ctr"/>
                      <a:r>
                        <a:rPr lang="en-US" sz="2000" b="1" dirty="0">
                          <a:solidFill>
                            <a:schemeClr val="tx2"/>
                          </a:solidFill>
                        </a:rPr>
                        <a:t>3.4</a:t>
                      </a:r>
                    </a:p>
                  </a:txBody>
                  <a:tcPr anchor="ctr">
                    <a:lnL>
                      <a:noFill/>
                    </a:lnL>
                    <a:lnR>
                      <a:noFill/>
                    </a:lnR>
                    <a:lnT>
                      <a:noFill/>
                    </a:lnT>
                    <a:lnB>
                      <a:noFill/>
                    </a:lnB>
                  </a:tcPr>
                </a:tc>
              </a:tr>
              <a:tr h="357835">
                <a:tc>
                  <a:txBody>
                    <a:bodyPr/>
                    <a:lstStyle/>
                    <a:p>
                      <a:r>
                        <a:rPr lang="en-US" b="0">
                          <a:solidFill>
                            <a:schemeClr val="tx2"/>
                          </a:solidFill>
                        </a:rPr>
                        <a:t>6.</a:t>
                      </a:r>
                    </a:p>
                  </a:txBody>
                  <a:tcPr anchor="ctr">
                    <a:lnL>
                      <a:noFill/>
                    </a:lnL>
                    <a:lnR>
                      <a:noFill/>
                    </a:lnR>
                    <a:lnT>
                      <a:noFill/>
                    </a:lnT>
                    <a:lnB>
                      <a:noFill/>
                    </a:lnB>
                  </a:tcPr>
                </a:tc>
                <a:tc>
                  <a:txBody>
                    <a:bodyPr/>
                    <a:lstStyle/>
                    <a:p>
                      <a:r>
                        <a:rPr lang="en-US" b="0">
                          <a:solidFill>
                            <a:schemeClr val="tx2"/>
                          </a:solidFill>
                        </a:rPr>
                        <a:t>Jacksonville, N.C.</a:t>
                      </a:r>
                    </a:p>
                  </a:txBody>
                  <a:tcPr anchor="ctr">
                    <a:lnL>
                      <a:noFill/>
                    </a:lnL>
                    <a:lnR>
                      <a:noFill/>
                    </a:lnR>
                    <a:lnT>
                      <a:noFill/>
                    </a:lnT>
                    <a:lnB>
                      <a:noFill/>
                    </a:lnB>
                  </a:tcPr>
                </a:tc>
                <a:tc>
                  <a:txBody>
                    <a:bodyPr/>
                    <a:lstStyle/>
                    <a:p>
                      <a:pPr algn="ctr"/>
                      <a:r>
                        <a:rPr lang="en-US" b="0">
                          <a:solidFill>
                            <a:schemeClr val="tx2"/>
                          </a:solidFill>
                        </a:rPr>
                        <a:t>3.3</a:t>
                      </a:r>
                    </a:p>
                  </a:txBody>
                  <a:tcPr anchor="ctr">
                    <a:lnL>
                      <a:noFill/>
                    </a:lnL>
                    <a:lnR>
                      <a:noFill/>
                    </a:lnR>
                    <a:lnT>
                      <a:noFill/>
                    </a:lnT>
                    <a:lnB>
                      <a:noFill/>
                    </a:lnB>
                  </a:tcPr>
                </a:tc>
              </a:tr>
              <a:tr h="357835">
                <a:tc>
                  <a:txBody>
                    <a:bodyPr/>
                    <a:lstStyle/>
                    <a:p>
                      <a:r>
                        <a:rPr lang="en-US" sz="2000" b="1">
                          <a:solidFill>
                            <a:schemeClr val="tx2"/>
                          </a:solidFill>
                        </a:rPr>
                        <a:t>7.</a:t>
                      </a:r>
                    </a:p>
                  </a:txBody>
                  <a:tcPr anchor="ctr">
                    <a:lnL>
                      <a:noFill/>
                    </a:lnL>
                    <a:lnR>
                      <a:noFill/>
                    </a:lnR>
                    <a:lnT>
                      <a:noFill/>
                    </a:lnT>
                    <a:lnB>
                      <a:noFill/>
                    </a:lnB>
                  </a:tcPr>
                </a:tc>
                <a:tc>
                  <a:txBody>
                    <a:bodyPr/>
                    <a:lstStyle/>
                    <a:p>
                      <a:r>
                        <a:rPr lang="en-US" sz="2000" b="1">
                          <a:solidFill>
                            <a:schemeClr val="tx2"/>
                          </a:solidFill>
                        </a:rPr>
                        <a:t>Austin-Round Rock, Texas</a:t>
                      </a:r>
                    </a:p>
                  </a:txBody>
                  <a:tcPr anchor="ctr">
                    <a:lnL>
                      <a:noFill/>
                    </a:lnL>
                    <a:lnR>
                      <a:noFill/>
                    </a:lnR>
                    <a:lnT>
                      <a:noFill/>
                    </a:lnT>
                    <a:lnB>
                      <a:noFill/>
                    </a:lnB>
                  </a:tcPr>
                </a:tc>
                <a:tc>
                  <a:txBody>
                    <a:bodyPr/>
                    <a:lstStyle/>
                    <a:p>
                      <a:pPr algn="ctr"/>
                      <a:r>
                        <a:rPr lang="en-US" sz="2000" b="1" dirty="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8.</a:t>
                      </a:r>
                    </a:p>
                  </a:txBody>
                  <a:tcPr anchor="ctr">
                    <a:lnL>
                      <a:noFill/>
                    </a:lnL>
                    <a:lnR>
                      <a:noFill/>
                    </a:lnR>
                    <a:lnT>
                      <a:noFill/>
                    </a:lnT>
                    <a:lnB>
                      <a:noFill/>
                    </a:lnB>
                  </a:tcPr>
                </a:tc>
                <a:tc>
                  <a:txBody>
                    <a:bodyPr/>
                    <a:lstStyle/>
                    <a:p>
                      <a:r>
                        <a:rPr lang="en-US" b="0">
                          <a:solidFill>
                            <a:schemeClr val="tx2"/>
                          </a:solidFill>
                        </a:rPr>
                        <a:t>Casper, Wyo.</a:t>
                      </a:r>
                    </a:p>
                  </a:txBody>
                  <a:tcPr anchor="ctr">
                    <a:lnL>
                      <a:noFill/>
                    </a:lnL>
                    <a:lnR>
                      <a:noFill/>
                    </a:lnR>
                    <a:lnT>
                      <a:noFill/>
                    </a:lnT>
                    <a:lnB>
                      <a:noFill/>
                    </a:lnB>
                  </a:tcPr>
                </a:tc>
                <a:tc>
                  <a:txBody>
                    <a:bodyPr/>
                    <a:lstStyle/>
                    <a:p>
                      <a:pPr algn="ctr"/>
                      <a:r>
                        <a:rPr lang="en-US" b="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9.</a:t>
                      </a:r>
                    </a:p>
                  </a:txBody>
                  <a:tcPr anchor="ctr">
                    <a:lnL>
                      <a:noFill/>
                    </a:lnL>
                    <a:lnR>
                      <a:noFill/>
                    </a:lnR>
                    <a:lnT>
                      <a:noFill/>
                    </a:lnT>
                    <a:lnB>
                      <a:noFill/>
                    </a:lnB>
                  </a:tcPr>
                </a:tc>
                <a:tc>
                  <a:txBody>
                    <a:bodyPr/>
                    <a:lstStyle/>
                    <a:p>
                      <a:r>
                        <a:rPr lang="en-US" b="0">
                          <a:solidFill>
                            <a:schemeClr val="tx2"/>
                          </a:solidFill>
                        </a:rPr>
                        <a:t>Columbus, Ga.-Ala. </a:t>
                      </a:r>
                    </a:p>
                  </a:txBody>
                  <a:tcPr anchor="ctr">
                    <a:lnL>
                      <a:noFill/>
                    </a:lnL>
                    <a:lnR>
                      <a:noFill/>
                    </a:lnR>
                    <a:lnT>
                      <a:noFill/>
                    </a:lnT>
                    <a:lnB>
                      <a:noFill/>
                    </a:lnB>
                  </a:tcPr>
                </a:tc>
                <a:tc>
                  <a:txBody>
                    <a:bodyPr/>
                    <a:lstStyle/>
                    <a:p>
                      <a:pPr algn="ctr"/>
                      <a:r>
                        <a:rPr lang="en-US" b="0">
                          <a:solidFill>
                            <a:schemeClr val="tx2"/>
                          </a:solidFill>
                        </a:rPr>
                        <a:t>2.9</a:t>
                      </a:r>
                    </a:p>
                  </a:txBody>
                  <a:tcPr anchor="ctr">
                    <a:lnL>
                      <a:noFill/>
                    </a:lnL>
                    <a:lnR>
                      <a:noFill/>
                    </a:lnR>
                    <a:lnT>
                      <a:noFill/>
                    </a:lnT>
                    <a:lnB>
                      <a:noFill/>
                    </a:lnB>
                  </a:tcPr>
                </a:tc>
              </a:tr>
              <a:tr h="357835">
                <a:tc>
                  <a:txBody>
                    <a:bodyPr/>
                    <a:lstStyle/>
                    <a:p>
                      <a:r>
                        <a:rPr lang="en-US" b="0">
                          <a:solidFill>
                            <a:schemeClr val="tx2"/>
                          </a:solidFill>
                        </a:rPr>
                        <a:t>10.</a:t>
                      </a:r>
                    </a:p>
                  </a:txBody>
                  <a:tcPr anchor="ctr">
                    <a:lnL>
                      <a:noFill/>
                    </a:lnL>
                    <a:lnR>
                      <a:noFill/>
                    </a:lnR>
                    <a:lnT>
                      <a:noFill/>
                    </a:lnT>
                    <a:lnB>
                      <a:noFill/>
                    </a:lnB>
                  </a:tcPr>
                </a:tc>
                <a:tc>
                  <a:txBody>
                    <a:bodyPr/>
                    <a:lstStyle/>
                    <a:p>
                      <a:r>
                        <a:rPr lang="en-US" b="0">
                          <a:solidFill>
                            <a:schemeClr val="tx2"/>
                          </a:solidFill>
                        </a:rPr>
                        <a:t>Manhattan, Kan.</a:t>
                      </a:r>
                    </a:p>
                  </a:txBody>
                  <a:tcPr anchor="ctr">
                    <a:lnL>
                      <a:noFill/>
                    </a:lnL>
                    <a:lnR>
                      <a:noFill/>
                    </a:lnR>
                    <a:lnT>
                      <a:noFill/>
                    </a:lnT>
                    <a:lnB>
                      <a:noFill/>
                    </a:lnB>
                  </a:tcPr>
                </a:tc>
                <a:tc>
                  <a:txBody>
                    <a:bodyPr/>
                    <a:lstStyle/>
                    <a:p>
                      <a:pPr algn="ctr"/>
                      <a:r>
                        <a:rPr lang="en-US" b="0" dirty="0">
                          <a:solidFill>
                            <a:schemeClr val="tx2"/>
                          </a:solidFill>
                        </a:rPr>
                        <a:t>2.8</a:t>
                      </a:r>
                    </a:p>
                  </a:txBody>
                  <a:tcPr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solidFill>
                  <a:srgbClr val="1B1E7A"/>
                </a:solidFill>
              </a:rPr>
              <a:t>Source: U.S. Census Bureau, 2012</a:t>
            </a:r>
            <a:endParaRPr lang="en-US" sz="1200" dirty="0">
              <a:solidFill>
                <a:srgbClr val="1B1E7A"/>
              </a:solidFill>
            </a:endParaRPr>
          </a:p>
        </p:txBody>
      </p:sp>
    </p:spTree>
    <p:extLst>
      <p:ext uri="{BB962C8B-B14F-4D97-AF65-F5344CB8AC3E}">
        <p14:creationId xmlns:p14="http://schemas.microsoft.com/office/powerpoint/2010/main" val="410782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Counties with the Largest Numeric Increase from </a:t>
            </a:r>
            <a:r>
              <a:rPr lang="en-US" sz="2800" b="1" dirty="0" smtClean="0"/>
              <a:t>July </a:t>
            </a:r>
            <a:r>
              <a:rPr lang="en-US" sz="2800" b="1" dirty="0"/>
              <a:t>1,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1889418"/>
              </p:ext>
            </p:extLst>
          </p:nvPr>
        </p:nvGraphicFramePr>
        <p:xfrm>
          <a:off x="1600200" y="1371600"/>
          <a:ext cx="6252202" cy="435101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a:solidFill>
                            <a:srgbClr val="1B1E7A"/>
                          </a:solidFill>
                        </a:rPr>
                        <a:t>Numeric</a:t>
                      </a:r>
                      <a:br>
                        <a:rPr lang="en-US" sz="2000" b="1">
                          <a:solidFill>
                            <a:srgbClr val="1B1E7A"/>
                          </a:solidFill>
                        </a:rPr>
                      </a:br>
                      <a:r>
                        <a:rPr lang="en-US" sz="2000" b="1">
                          <a:solidFill>
                            <a:srgbClr val="1B1E7A"/>
                          </a:solidFill>
                        </a:rPr>
                        <a:t>Increase</a:t>
                      </a:r>
                      <a:endParaRPr lang="en-US" sz="2000">
                        <a:solidFill>
                          <a:srgbClr val="1B1E7A"/>
                        </a:solidFill>
                      </a:endParaRPr>
                    </a:p>
                  </a:txBody>
                  <a:tcPr marL="83814" marR="83814" marT="41907" marB="41907" anchor="b">
                    <a:lnL>
                      <a:noFill/>
                    </a:lnL>
                    <a:lnR>
                      <a:noFill/>
                    </a:lnR>
                    <a:lnT>
                      <a:noFill/>
                    </a:lnT>
                    <a:lnB>
                      <a:noFill/>
                    </a:lnB>
                  </a:tcPr>
                </a:tc>
              </a:tr>
              <a:tr h="357835">
                <a:tc>
                  <a:txBody>
                    <a:bodyPr/>
                    <a:lstStyle/>
                    <a:p>
                      <a:r>
                        <a:rPr lang="en-US" b="1" dirty="0">
                          <a:solidFill>
                            <a:schemeClr val="tx2"/>
                          </a:solidFill>
                        </a:rPr>
                        <a:t>1.</a:t>
                      </a:r>
                    </a:p>
                  </a:txBody>
                  <a:tcPr anchor="ctr">
                    <a:lnL>
                      <a:noFill/>
                    </a:lnL>
                    <a:lnR>
                      <a:noFill/>
                    </a:lnR>
                    <a:lnT>
                      <a:noFill/>
                    </a:lnT>
                    <a:lnB>
                      <a:noFill/>
                    </a:lnB>
                  </a:tcPr>
                </a:tc>
                <a:tc>
                  <a:txBody>
                    <a:bodyPr/>
                    <a:lstStyle/>
                    <a:p>
                      <a:r>
                        <a:rPr lang="en-US" b="1" dirty="0">
                          <a:solidFill>
                            <a:schemeClr val="tx2"/>
                          </a:solidFill>
                        </a:rPr>
                        <a:t>Harris, Texas</a:t>
                      </a:r>
                    </a:p>
                  </a:txBody>
                  <a:tcPr anchor="ctr">
                    <a:lnL>
                      <a:noFill/>
                    </a:lnL>
                    <a:lnR>
                      <a:noFill/>
                    </a:lnR>
                    <a:lnT>
                      <a:noFill/>
                    </a:lnT>
                    <a:lnB>
                      <a:noFill/>
                    </a:lnB>
                  </a:tcPr>
                </a:tc>
                <a:tc>
                  <a:txBody>
                    <a:bodyPr/>
                    <a:lstStyle/>
                    <a:p>
                      <a:pPr algn="ctr"/>
                      <a:r>
                        <a:rPr lang="en-US" b="1" dirty="0">
                          <a:solidFill>
                            <a:schemeClr val="tx2"/>
                          </a:solidFill>
                        </a:rPr>
                        <a:t>80,005</a:t>
                      </a:r>
                    </a:p>
                  </a:txBody>
                  <a:tcPr anchor="ctr">
                    <a:lnL>
                      <a:noFill/>
                    </a:lnL>
                    <a:lnR>
                      <a:noFill/>
                    </a:lnR>
                    <a:lnT>
                      <a:noFill/>
                    </a:lnT>
                    <a:lnB>
                      <a:noFill/>
                    </a:lnB>
                  </a:tcPr>
                </a:tc>
              </a:tr>
              <a:tr h="357835">
                <a:tc>
                  <a:txBody>
                    <a:bodyPr/>
                    <a:lstStyle/>
                    <a:p>
                      <a:r>
                        <a:rPr lang="en-US">
                          <a:solidFill>
                            <a:schemeClr val="tx2"/>
                          </a:solidFill>
                        </a:rPr>
                        <a:t>2.</a:t>
                      </a:r>
                    </a:p>
                  </a:txBody>
                  <a:tcPr anchor="ctr">
                    <a:lnL>
                      <a:noFill/>
                    </a:lnL>
                    <a:lnR>
                      <a:noFill/>
                    </a:lnR>
                    <a:lnT>
                      <a:noFill/>
                    </a:lnT>
                    <a:lnB>
                      <a:noFill/>
                    </a:lnB>
                  </a:tcPr>
                </a:tc>
                <a:tc>
                  <a:txBody>
                    <a:bodyPr/>
                    <a:lstStyle/>
                    <a:p>
                      <a:r>
                        <a:rPr lang="en-US">
                          <a:solidFill>
                            <a:schemeClr val="tx2"/>
                          </a:solidFill>
                        </a:rPr>
                        <a:t>Los Angeles, Calif.</a:t>
                      </a:r>
                    </a:p>
                  </a:txBody>
                  <a:tcPr anchor="ctr">
                    <a:lnL>
                      <a:noFill/>
                    </a:lnL>
                    <a:lnR>
                      <a:noFill/>
                    </a:lnR>
                    <a:lnT>
                      <a:noFill/>
                    </a:lnT>
                    <a:lnB>
                      <a:noFill/>
                    </a:lnB>
                  </a:tcPr>
                </a:tc>
                <a:tc>
                  <a:txBody>
                    <a:bodyPr/>
                    <a:lstStyle/>
                    <a:p>
                      <a:pPr algn="ctr"/>
                      <a:r>
                        <a:rPr lang="en-US">
                          <a:solidFill>
                            <a:schemeClr val="tx2"/>
                          </a:solidFill>
                        </a:rPr>
                        <a:t>73,764</a:t>
                      </a:r>
                    </a:p>
                  </a:txBody>
                  <a:tcPr anchor="ctr">
                    <a:lnL>
                      <a:noFill/>
                    </a:lnL>
                    <a:lnR>
                      <a:noFill/>
                    </a:lnR>
                    <a:lnT>
                      <a:noFill/>
                    </a:lnT>
                    <a:lnB>
                      <a:noFill/>
                    </a:lnB>
                  </a:tcPr>
                </a:tc>
              </a:tr>
              <a:tr h="357835">
                <a:tc>
                  <a:txBody>
                    <a:bodyPr/>
                    <a:lstStyle/>
                    <a:p>
                      <a:r>
                        <a:rPr lang="en-US">
                          <a:solidFill>
                            <a:schemeClr val="tx2"/>
                          </a:solidFill>
                        </a:rPr>
                        <a:t>3.</a:t>
                      </a:r>
                    </a:p>
                  </a:txBody>
                  <a:tcPr anchor="ctr">
                    <a:lnL>
                      <a:noFill/>
                    </a:lnL>
                    <a:lnR>
                      <a:noFill/>
                    </a:lnR>
                    <a:lnT>
                      <a:noFill/>
                    </a:lnT>
                    <a:lnB>
                      <a:noFill/>
                    </a:lnB>
                  </a:tcPr>
                </a:tc>
                <a:tc>
                  <a:txBody>
                    <a:bodyPr/>
                    <a:lstStyle/>
                    <a:p>
                      <a:r>
                        <a:rPr lang="en-US">
                          <a:solidFill>
                            <a:schemeClr val="tx2"/>
                          </a:solidFill>
                        </a:rPr>
                        <a:t>Maricopa, Ariz.</a:t>
                      </a:r>
                    </a:p>
                  </a:txBody>
                  <a:tcPr anchor="ctr">
                    <a:lnL>
                      <a:noFill/>
                    </a:lnL>
                    <a:lnR>
                      <a:noFill/>
                    </a:lnR>
                    <a:lnT>
                      <a:noFill/>
                    </a:lnT>
                    <a:lnB>
                      <a:noFill/>
                    </a:lnB>
                  </a:tcPr>
                </a:tc>
                <a:tc>
                  <a:txBody>
                    <a:bodyPr/>
                    <a:lstStyle/>
                    <a:p>
                      <a:pPr algn="ctr"/>
                      <a:r>
                        <a:rPr lang="en-US">
                          <a:solidFill>
                            <a:schemeClr val="tx2"/>
                          </a:solidFill>
                        </a:rPr>
                        <a:t>73,644</a:t>
                      </a:r>
                    </a:p>
                  </a:txBody>
                  <a:tcPr anchor="ctr">
                    <a:lnL>
                      <a:noFill/>
                    </a:lnL>
                    <a:lnR>
                      <a:noFill/>
                    </a:lnR>
                    <a:lnT>
                      <a:noFill/>
                    </a:lnT>
                    <a:lnB>
                      <a:noFill/>
                    </a:lnB>
                  </a:tcPr>
                </a:tc>
              </a:tr>
              <a:tr h="357835">
                <a:tc>
                  <a:txBody>
                    <a:bodyPr/>
                    <a:lstStyle/>
                    <a:p>
                      <a:r>
                        <a:rPr lang="en-US" b="1" dirty="0">
                          <a:solidFill>
                            <a:schemeClr val="tx2"/>
                          </a:solidFill>
                        </a:rPr>
                        <a:t>4.</a:t>
                      </a:r>
                    </a:p>
                  </a:txBody>
                  <a:tcPr anchor="ctr">
                    <a:lnL>
                      <a:noFill/>
                    </a:lnL>
                    <a:lnR>
                      <a:noFill/>
                    </a:lnR>
                    <a:lnT>
                      <a:noFill/>
                    </a:lnT>
                    <a:lnB>
                      <a:noFill/>
                    </a:lnB>
                  </a:tcPr>
                </a:tc>
                <a:tc>
                  <a:txBody>
                    <a:bodyPr/>
                    <a:lstStyle/>
                    <a:p>
                      <a:r>
                        <a:rPr lang="en-US" b="1" dirty="0">
                          <a:solidFill>
                            <a:schemeClr val="tx2"/>
                          </a:solidFill>
                        </a:rPr>
                        <a:t>Dallas, Texas</a:t>
                      </a:r>
                    </a:p>
                  </a:txBody>
                  <a:tcPr anchor="ctr">
                    <a:lnL>
                      <a:noFill/>
                    </a:lnL>
                    <a:lnR>
                      <a:noFill/>
                    </a:lnR>
                    <a:lnT>
                      <a:noFill/>
                    </a:lnT>
                    <a:lnB>
                      <a:noFill/>
                    </a:lnB>
                  </a:tcPr>
                </a:tc>
                <a:tc>
                  <a:txBody>
                    <a:bodyPr/>
                    <a:lstStyle/>
                    <a:p>
                      <a:pPr algn="ctr"/>
                      <a:r>
                        <a:rPr lang="en-US" b="1" dirty="0">
                          <a:solidFill>
                            <a:schemeClr val="tx2"/>
                          </a:solidFill>
                        </a:rPr>
                        <a:t>45,827</a:t>
                      </a:r>
                    </a:p>
                  </a:txBody>
                  <a:tcPr anchor="ctr">
                    <a:lnL>
                      <a:noFill/>
                    </a:lnL>
                    <a:lnR>
                      <a:noFill/>
                    </a:lnR>
                    <a:lnT>
                      <a:noFill/>
                    </a:lnT>
                    <a:lnB>
                      <a:noFill/>
                    </a:lnB>
                  </a:tcPr>
                </a:tc>
              </a:tr>
              <a:tr h="357835">
                <a:tc>
                  <a:txBody>
                    <a:bodyPr/>
                    <a:lstStyle/>
                    <a:p>
                      <a:r>
                        <a:rPr lang="en-US" dirty="0">
                          <a:solidFill>
                            <a:schemeClr val="tx2"/>
                          </a:solidFill>
                        </a:rPr>
                        <a:t>5.</a:t>
                      </a:r>
                    </a:p>
                  </a:txBody>
                  <a:tcPr anchor="ctr">
                    <a:lnL>
                      <a:noFill/>
                    </a:lnL>
                    <a:lnR>
                      <a:noFill/>
                    </a:lnR>
                    <a:lnT>
                      <a:noFill/>
                    </a:lnT>
                    <a:lnB>
                      <a:noFill/>
                    </a:lnB>
                  </a:tcPr>
                </a:tc>
                <a:tc>
                  <a:txBody>
                    <a:bodyPr/>
                    <a:lstStyle/>
                    <a:p>
                      <a:r>
                        <a:rPr lang="en-US" dirty="0">
                          <a:solidFill>
                            <a:schemeClr val="tx2"/>
                          </a:solidFill>
                        </a:rPr>
                        <a:t>San Diego, Calif.</a:t>
                      </a:r>
                    </a:p>
                  </a:txBody>
                  <a:tcPr anchor="ctr">
                    <a:lnL>
                      <a:noFill/>
                    </a:lnL>
                    <a:lnR>
                      <a:noFill/>
                    </a:lnR>
                    <a:lnT>
                      <a:noFill/>
                    </a:lnT>
                    <a:lnB>
                      <a:noFill/>
                    </a:lnB>
                  </a:tcPr>
                </a:tc>
                <a:tc>
                  <a:txBody>
                    <a:bodyPr/>
                    <a:lstStyle/>
                    <a:p>
                      <a:pPr algn="ctr"/>
                      <a:r>
                        <a:rPr lang="en-US" dirty="0">
                          <a:solidFill>
                            <a:schemeClr val="tx2"/>
                          </a:solidFill>
                        </a:rPr>
                        <a:t>38,880</a:t>
                      </a:r>
                    </a:p>
                  </a:txBody>
                  <a:tcPr anchor="ctr">
                    <a:lnL>
                      <a:noFill/>
                    </a:lnL>
                    <a:lnR>
                      <a:noFill/>
                    </a:lnR>
                    <a:lnT>
                      <a:noFill/>
                    </a:lnT>
                    <a:lnB>
                      <a:noFill/>
                    </a:lnB>
                  </a:tcPr>
                </a:tc>
              </a:tr>
              <a:tr h="357835">
                <a:tc>
                  <a:txBody>
                    <a:bodyPr/>
                    <a:lstStyle/>
                    <a:p>
                      <a:r>
                        <a:rPr lang="en-US" dirty="0">
                          <a:solidFill>
                            <a:schemeClr val="tx2"/>
                          </a:solidFill>
                        </a:rPr>
                        <a:t>6.</a:t>
                      </a:r>
                    </a:p>
                  </a:txBody>
                  <a:tcPr anchor="ctr">
                    <a:lnL>
                      <a:noFill/>
                    </a:lnL>
                    <a:lnR>
                      <a:noFill/>
                    </a:lnR>
                    <a:lnT>
                      <a:noFill/>
                    </a:lnT>
                    <a:lnB>
                      <a:noFill/>
                    </a:lnB>
                  </a:tcPr>
                </a:tc>
                <a:tc>
                  <a:txBody>
                    <a:bodyPr/>
                    <a:lstStyle/>
                    <a:p>
                      <a:r>
                        <a:rPr lang="en-US">
                          <a:solidFill>
                            <a:schemeClr val="tx2"/>
                          </a:solidFill>
                        </a:rPr>
                        <a:t>King, Wash.</a:t>
                      </a:r>
                    </a:p>
                  </a:txBody>
                  <a:tcPr anchor="ctr">
                    <a:lnL>
                      <a:noFill/>
                    </a:lnL>
                    <a:lnR>
                      <a:noFill/>
                    </a:lnR>
                    <a:lnT>
                      <a:noFill/>
                    </a:lnT>
                    <a:lnB>
                      <a:noFill/>
                    </a:lnB>
                  </a:tcPr>
                </a:tc>
                <a:tc>
                  <a:txBody>
                    <a:bodyPr/>
                    <a:lstStyle/>
                    <a:p>
                      <a:pPr algn="ctr"/>
                      <a:r>
                        <a:rPr lang="en-US">
                          <a:solidFill>
                            <a:schemeClr val="tx2"/>
                          </a:solidFill>
                        </a:rPr>
                        <a:t>35,838</a:t>
                      </a:r>
                    </a:p>
                  </a:txBody>
                  <a:tcPr anchor="ctr">
                    <a:lnL>
                      <a:noFill/>
                    </a:lnL>
                    <a:lnR>
                      <a:noFill/>
                    </a:lnR>
                    <a:lnT>
                      <a:noFill/>
                    </a:lnT>
                    <a:lnB>
                      <a:noFill/>
                    </a:lnB>
                  </a:tcPr>
                </a:tc>
              </a:tr>
              <a:tr h="357835">
                <a:tc>
                  <a:txBody>
                    <a:bodyPr/>
                    <a:lstStyle/>
                    <a:p>
                      <a:r>
                        <a:rPr lang="en-US" b="1" dirty="0">
                          <a:solidFill>
                            <a:schemeClr val="tx2"/>
                          </a:solidFill>
                        </a:rPr>
                        <a:t>7.</a:t>
                      </a:r>
                    </a:p>
                  </a:txBody>
                  <a:tcPr anchor="ctr">
                    <a:lnL>
                      <a:noFill/>
                    </a:lnL>
                    <a:lnR>
                      <a:noFill/>
                    </a:lnR>
                    <a:lnT>
                      <a:noFill/>
                    </a:lnT>
                    <a:lnB>
                      <a:noFill/>
                    </a:lnB>
                  </a:tcPr>
                </a:tc>
                <a:tc>
                  <a:txBody>
                    <a:bodyPr/>
                    <a:lstStyle/>
                    <a:p>
                      <a:r>
                        <a:rPr lang="en-US" b="1" dirty="0">
                          <a:solidFill>
                            <a:schemeClr val="tx2"/>
                          </a:solidFill>
                        </a:rPr>
                        <a:t>Travis, Texas</a:t>
                      </a:r>
                    </a:p>
                  </a:txBody>
                  <a:tcPr anchor="ctr">
                    <a:lnL>
                      <a:noFill/>
                    </a:lnL>
                    <a:lnR>
                      <a:noFill/>
                    </a:lnR>
                    <a:lnT>
                      <a:noFill/>
                    </a:lnT>
                    <a:lnB>
                      <a:noFill/>
                    </a:lnB>
                  </a:tcPr>
                </a:tc>
                <a:tc>
                  <a:txBody>
                    <a:bodyPr/>
                    <a:lstStyle/>
                    <a:p>
                      <a:pPr algn="ctr"/>
                      <a:r>
                        <a:rPr lang="en-US" b="1" dirty="0">
                          <a:solidFill>
                            <a:schemeClr val="tx2"/>
                          </a:solidFill>
                        </a:rPr>
                        <a:t>34,381</a:t>
                      </a:r>
                    </a:p>
                  </a:txBody>
                  <a:tcPr anchor="ctr">
                    <a:lnL>
                      <a:noFill/>
                    </a:lnL>
                    <a:lnR>
                      <a:noFill/>
                    </a:lnR>
                    <a:lnT>
                      <a:noFill/>
                    </a:lnT>
                    <a:lnB>
                      <a:noFill/>
                    </a:lnB>
                  </a:tcPr>
                </a:tc>
              </a:tr>
              <a:tr h="357835">
                <a:tc>
                  <a:txBody>
                    <a:bodyPr/>
                    <a:lstStyle/>
                    <a:p>
                      <a:r>
                        <a:rPr lang="en-US" dirty="0">
                          <a:solidFill>
                            <a:schemeClr val="tx2"/>
                          </a:solidFill>
                        </a:rPr>
                        <a:t>8.</a:t>
                      </a:r>
                    </a:p>
                  </a:txBody>
                  <a:tcPr anchor="ctr">
                    <a:lnL>
                      <a:noFill/>
                    </a:lnL>
                    <a:lnR>
                      <a:noFill/>
                    </a:lnR>
                    <a:lnT>
                      <a:noFill/>
                    </a:lnT>
                    <a:lnB>
                      <a:noFill/>
                    </a:lnB>
                  </a:tcPr>
                </a:tc>
                <a:tc>
                  <a:txBody>
                    <a:bodyPr/>
                    <a:lstStyle/>
                    <a:p>
                      <a:r>
                        <a:rPr lang="en-US">
                          <a:solidFill>
                            <a:schemeClr val="tx2"/>
                          </a:solidFill>
                        </a:rPr>
                        <a:t>Orange, Calif.</a:t>
                      </a:r>
                    </a:p>
                  </a:txBody>
                  <a:tcPr anchor="ctr">
                    <a:lnL>
                      <a:noFill/>
                    </a:lnL>
                    <a:lnR>
                      <a:noFill/>
                    </a:lnR>
                    <a:lnT>
                      <a:noFill/>
                    </a:lnT>
                    <a:lnB>
                      <a:noFill/>
                    </a:lnB>
                  </a:tcPr>
                </a:tc>
                <a:tc>
                  <a:txBody>
                    <a:bodyPr/>
                    <a:lstStyle/>
                    <a:p>
                      <a:pPr algn="ctr"/>
                      <a:r>
                        <a:rPr lang="en-US" dirty="0">
                          <a:solidFill>
                            <a:schemeClr val="tx2"/>
                          </a:solidFill>
                        </a:rPr>
                        <a:t>34,017</a:t>
                      </a:r>
                    </a:p>
                  </a:txBody>
                  <a:tcPr anchor="ctr">
                    <a:lnL>
                      <a:noFill/>
                    </a:lnL>
                    <a:lnR>
                      <a:noFill/>
                    </a:lnR>
                    <a:lnT>
                      <a:noFill/>
                    </a:lnT>
                    <a:lnB>
                      <a:noFill/>
                    </a:lnB>
                  </a:tcPr>
                </a:tc>
              </a:tr>
              <a:tr h="357835">
                <a:tc>
                  <a:txBody>
                    <a:bodyPr/>
                    <a:lstStyle/>
                    <a:p>
                      <a:r>
                        <a:rPr lang="en-US" b="1" dirty="0">
                          <a:solidFill>
                            <a:schemeClr val="tx2"/>
                          </a:solidFill>
                        </a:rPr>
                        <a:t>9.</a:t>
                      </a:r>
                    </a:p>
                  </a:txBody>
                  <a:tcPr anchor="ctr">
                    <a:lnL>
                      <a:noFill/>
                    </a:lnL>
                    <a:lnR>
                      <a:noFill/>
                    </a:lnR>
                    <a:lnT>
                      <a:noFill/>
                    </a:lnT>
                    <a:lnB>
                      <a:noFill/>
                    </a:lnB>
                  </a:tcPr>
                </a:tc>
                <a:tc>
                  <a:txBody>
                    <a:bodyPr/>
                    <a:lstStyle/>
                    <a:p>
                      <a:r>
                        <a:rPr lang="en-US" b="1" dirty="0">
                          <a:solidFill>
                            <a:schemeClr val="tx2"/>
                          </a:solidFill>
                        </a:rPr>
                        <a:t>Tarrant, Texas</a:t>
                      </a:r>
                    </a:p>
                  </a:txBody>
                  <a:tcPr anchor="ctr">
                    <a:lnL>
                      <a:noFill/>
                    </a:lnL>
                    <a:lnR>
                      <a:noFill/>
                    </a:lnR>
                    <a:lnT>
                      <a:noFill/>
                    </a:lnT>
                    <a:lnB>
                      <a:noFill/>
                    </a:lnB>
                  </a:tcPr>
                </a:tc>
                <a:tc>
                  <a:txBody>
                    <a:bodyPr/>
                    <a:lstStyle/>
                    <a:p>
                      <a:pPr algn="ctr"/>
                      <a:r>
                        <a:rPr lang="en-US" b="1" dirty="0">
                          <a:solidFill>
                            <a:schemeClr val="tx2"/>
                          </a:solidFill>
                        </a:rPr>
                        <a:t>32,997</a:t>
                      </a:r>
                    </a:p>
                  </a:txBody>
                  <a:tcPr anchor="ctr">
                    <a:lnL>
                      <a:noFill/>
                    </a:lnL>
                    <a:lnR>
                      <a:noFill/>
                    </a:lnR>
                    <a:lnT>
                      <a:noFill/>
                    </a:lnT>
                    <a:lnB>
                      <a:noFill/>
                    </a:lnB>
                  </a:tcPr>
                </a:tc>
              </a:tr>
              <a:tr h="357835">
                <a:tc>
                  <a:txBody>
                    <a:bodyPr/>
                    <a:lstStyle/>
                    <a:p>
                      <a:r>
                        <a:rPr lang="en-US">
                          <a:solidFill>
                            <a:schemeClr val="tx2"/>
                          </a:solidFill>
                        </a:rPr>
                        <a:t>10.</a:t>
                      </a:r>
                    </a:p>
                  </a:txBody>
                  <a:tcPr anchor="ctr">
                    <a:lnL>
                      <a:noFill/>
                    </a:lnL>
                    <a:lnR>
                      <a:noFill/>
                    </a:lnR>
                    <a:lnT>
                      <a:noFill/>
                    </a:lnT>
                    <a:lnB>
                      <a:noFill/>
                    </a:lnB>
                  </a:tcPr>
                </a:tc>
                <a:tc>
                  <a:txBody>
                    <a:bodyPr/>
                    <a:lstStyle/>
                    <a:p>
                      <a:r>
                        <a:rPr lang="en-US">
                          <a:solidFill>
                            <a:schemeClr val="tx2"/>
                          </a:solidFill>
                        </a:rPr>
                        <a:t>Clark, Nev.</a:t>
                      </a:r>
                    </a:p>
                  </a:txBody>
                  <a:tcPr anchor="ctr">
                    <a:lnL>
                      <a:noFill/>
                    </a:lnL>
                    <a:lnR>
                      <a:noFill/>
                    </a:lnR>
                    <a:lnT>
                      <a:noFill/>
                    </a:lnT>
                    <a:lnB>
                      <a:noFill/>
                    </a:lnB>
                  </a:tcPr>
                </a:tc>
                <a:tc>
                  <a:txBody>
                    <a:bodyPr/>
                    <a:lstStyle/>
                    <a:p>
                      <a:pPr algn="ctr"/>
                      <a:r>
                        <a:rPr lang="en-US" dirty="0">
                          <a:solidFill>
                            <a:schemeClr val="tx2"/>
                          </a:solidFill>
                        </a:rPr>
                        <a:t>32,833</a:t>
                      </a:r>
                    </a:p>
                  </a:txBody>
                  <a:tcPr anchor="ctr">
                    <a:lnL>
                      <a:noFill/>
                    </a:lnL>
                    <a:lnR>
                      <a:noFill/>
                    </a:lnR>
                    <a:lnT>
                      <a:noFill/>
                    </a:lnT>
                    <a:lnB>
                      <a:noFill/>
                    </a:lnB>
                  </a:tcPr>
                </a:tc>
              </a:tr>
            </a:tbl>
          </a:graphicData>
        </a:graphic>
      </p:graphicFrame>
      <p:sp>
        <p:nvSpPr>
          <p:cNvPr id="6" name="TextBox 5"/>
          <p:cNvSpPr txBox="1"/>
          <p:nvPr/>
        </p:nvSpPr>
        <p:spPr>
          <a:xfrm>
            <a:off x="-7345" y="6509133"/>
            <a:ext cx="2667718" cy="276999"/>
          </a:xfrm>
          <a:prstGeom prst="rect">
            <a:avLst/>
          </a:prstGeom>
          <a:noFill/>
        </p:spPr>
        <p:txBody>
          <a:bodyPr wrap="none" rtlCol="0">
            <a:spAutoFit/>
          </a:bodyPr>
          <a:lstStyle/>
          <a:p>
            <a:r>
              <a:rPr lang="en-US" sz="1200" dirty="0" smtClean="0">
                <a:solidFill>
                  <a:srgbClr val="1B1E7A"/>
                </a:solidFill>
              </a:rPr>
              <a:t>Source: U.S. Census Bureau, 2013</a:t>
            </a:r>
            <a:endParaRPr lang="en-US" sz="1200" dirty="0">
              <a:solidFill>
                <a:srgbClr val="1B1E7A"/>
              </a:solidFill>
            </a:endParaRPr>
          </a:p>
        </p:txBody>
      </p:sp>
    </p:spTree>
    <p:extLst>
      <p:ext uri="{BB962C8B-B14F-4D97-AF65-F5344CB8AC3E}">
        <p14:creationId xmlns:p14="http://schemas.microsoft.com/office/powerpoint/2010/main" val="418965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28"/>
          <a:stretch/>
        </p:blipFill>
        <p:spPr bwMode="auto">
          <a:xfrm>
            <a:off x="397166" y="1447800"/>
            <a:ext cx="8289634" cy="52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Job Growth</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328448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2.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3.xml><?xml version="1.0" encoding="utf-8"?>
<ds:datastoreItem xmlns:ds="http://schemas.openxmlformats.org/officeDocument/2006/customXml" ds:itemID="{BB2CC5C5-12EA-43DF-BB61-1E515C1E754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15064</TotalTime>
  <Words>1910</Words>
  <Application>Microsoft Office PowerPoint</Application>
  <PresentationFormat>Letter Paper (8.5x11 in)</PresentationFormat>
  <Paragraphs>342</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PowerPoint Presentation</vt:lpstr>
      <vt:lpstr>Growing States, 2000-2010</vt:lpstr>
      <vt:lpstr>PowerPoint Presentation</vt:lpstr>
      <vt:lpstr>Total Estimated Population by County, 2012</vt:lpstr>
      <vt:lpstr>Change of the Total Population by County, 2000 to 2010</vt:lpstr>
      <vt:lpstr>Change of the Total Population by County, 2010 to 2012</vt:lpstr>
      <vt:lpstr>The 10 Fastest Growing Metro Areas Increase from July 1, 2011, to July 1, 2012</vt:lpstr>
      <vt:lpstr>The 10 Counties with the Largest Numeric Increase from July 1, 2011, to July 1, 2012</vt:lpstr>
      <vt:lpstr>Job Growth</vt:lpstr>
      <vt:lpstr>Estimated domestic migration by county, 2000-2010</vt:lpstr>
      <vt:lpstr>PowerPoint Presentation</vt:lpstr>
      <vt:lpstr>PowerPoint Presentation</vt:lpstr>
      <vt:lpstr>PowerPoint Presentation</vt:lpstr>
      <vt:lpstr>PowerPoint Presentation</vt:lpstr>
      <vt:lpstr>PowerPoint Presentation</vt:lpstr>
      <vt:lpstr>PowerPoint Presentation</vt:lpstr>
      <vt:lpstr>Texas White (non-Hispanic) and Hispanic Populations by Age, 2010</vt:lpstr>
      <vt:lpstr>Texas Population Pyramid by Race/Ethnicity, 2010</vt:lpstr>
      <vt:lpstr> </vt:lpstr>
      <vt:lpstr> </vt:lpstr>
      <vt:lpstr>Educational Attainment in Texas, 2011</vt:lpstr>
      <vt:lpstr>Race/Ethnic Composition by Education Level in the Labor Force (aged 25 years and more), Texas, 2009</vt:lpstr>
      <vt:lpstr>Projected Population Growth in Texas, 2010-2050</vt:lpstr>
      <vt:lpstr>Projected Racial and Ethnic Percent, Texas, 2010-2050</vt:lpstr>
      <vt:lpstr>Projected Population Change, Texas Counties, 2010-2050</vt:lpstr>
      <vt:lpstr>Projected Percent Population Change, Texas Counties, 2010-2050</vt:lpstr>
      <vt:lpstr>PowerPoint Presentation</vt:lpstr>
      <vt:lpstr>PowerPoint Presentation</vt:lpstr>
      <vt:lpstr>Texas Reservoirs</vt:lpstr>
      <vt:lpstr>Texas Reservoirs</vt:lpstr>
      <vt:lpstr>Demographics and Destiny</vt:lpstr>
      <vt:lpstr>Contact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Windows User</cp:lastModifiedBy>
  <cp:revision>411</cp:revision>
  <cp:lastPrinted>2012-07-15T20:37:49Z</cp:lastPrinted>
  <dcterms:created xsi:type="dcterms:W3CDTF">2010-01-22T14:36:29Z</dcterms:created>
  <dcterms:modified xsi:type="dcterms:W3CDTF">2013-07-24T15:08:56Z</dcterms:modified>
</cp:coreProperties>
</file>