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2"/>
  </p:sldMasterIdLst>
  <p:notesMasterIdLst>
    <p:notesMasterId r:id="rId25"/>
  </p:notesMasterIdLst>
  <p:handoutMasterIdLst>
    <p:handoutMasterId r:id="rId26"/>
  </p:handoutMasterIdLst>
  <p:sldIdLst>
    <p:sldId id="256" r:id="rId3"/>
    <p:sldId id="579" r:id="rId4"/>
    <p:sldId id="538" r:id="rId5"/>
    <p:sldId id="570" r:id="rId6"/>
    <p:sldId id="569" r:id="rId7"/>
    <p:sldId id="568" r:id="rId8"/>
    <p:sldId id="571" r:id="rId9"/>
    <p:sldId id="558" r:id="rId10"/>
    <p:sldId id="572" r:id="rId11"/>
    <p:sldId id="490" r:id="rId12"/>
    <p:sldId id="548" r:id="rId13"/>
    <p:sldId id="547" r:id="rId14"/>
    <p:sldId id="581" r:id="rId15"/>
    <p:sldId id="574" r:id="rId16"/>
    <p:sldId id="563" r:id="rId17"/>
    <p:sldId id="573" r:id="rId18"/>
    <p:sldId id="577" r:id="rId19"/>
    <p:sldId id="580" r:id="rId20"/>
    <p:sldId id="575" r:id="rId21"/>
    <p:sldId id="576" r:id="rId22"/>
    <p:sldId id="556" r:id="rId23"/>
    <p:sldId id="352" r:id="rId24"/>
  </p:sldIdLst>
  <p:sldSz cx="9144000" cy="6858000" type="letter"/>
  <p:notesSz cx="9236075"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146" autoAdjust="0"/>
    <p:restoredTop sz="86441" autoAdjust="0"/>
  </p:normalViewPr>
  <p:slideViewPr>
    <p:cSldViewPr>
      <p:cViewPr varScale="1">
        <p:scale>
          <a:sx n="131" d="100"/>
          <a:sy n="131" d="100"/>
        </p:scale>
        <p:origin x="-19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582" y="-102"/>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idser-nas01\IDSER\Common_Space\IDSER_Common\Lila\Presentations\TylerTable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file:///\\idser-nas01\IDSER\Common_Space\IDSER_Common\Lila\Presentations\PopulationPyramidsbyRaceEthnicity_201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idser-nas01\IDSER\Common_Space\IDSER_Common\Lila\Presentations\PopulationPyramidsbyRaceEthnicity_2010.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Texas</a:t>
            </a:r>
            <a:endParaRPr lang="en-US" dirty="0"/>
          </a:p>
        </c:rich>
      </c:tx>
      <c:layout/>
      <c:overlay val="0"/>
    </c:title>
    <c:autoTitleDeleted val="0"/>
    <c:plotArea>
      <c:layout>
        <c:manualLayout>
          <c:layoutTarget val="inner"/>
          <c:xMode val="edge"/>
          <c:yMode val="edge"/>
          <c:x val="8.9631602993467924E-2"/>
          <c:y val="0.35335122882366976"/>
          <c:w val="0.80523292277576675"/>
          <c:h val="0.52462160979877515"/>
        </c:manualLayout>
      </c:layout>
      <c:pieChart>
        <c:varyColors val="1"/>
        <c:ser>
          <c:idx val="0"/>
          <c:order val="0"/>
          <c:tx>
            <c:v>2010</c:v>
          </c:tx>
          <c:dLbls>
            <c:showLegendKey val="0"/>
            <c:showVal val="0"/>
            <c:showCatName val="0"/>
            <c:showSerName val="0"/>
            <c:showPercent val="1"/>
            <c:showBubbleSize val="0"/>
            <c:showLeaderLines val="1"/>
          </c:dLbls>
          <c:cat>
            <c:strRef>
              <c:f>Sheet1!$A$10:$A$13</c:f>
              <c:strCache>
                <c:ptCount val="4"/>
                <c:pt idx="0">
                  <c:v>NH White</c:v>
                </c:pt>
                <c:pt idx="1">
                  <c:v>Hispanic</c:v>
                </c:pt>
                <c:pt idx="2">
                  <c:v>NH Black</c:v>
                </c:pt>
                <c:pt idx="3">
                  <c:v>NH Other</c:v>
                </c:pt>
              </c:strCache>
            </c:strRef>
          </c:cat>
          <c:val>
            <c:numRef>
              <c:f>Sheet1!$K$10:$K$13</c:f>
              <c:numCache>
                <c:formatCode>0.0%</c:formatCode>
                <c:ptCount val="4"/>
                <c:pt idx="0">
                  <c:v>0.45325475140522814</c:v>
                </c:pt>
                <c:pt idx="1">
                  <c:v>0.37624616925428706</c:v>
                </c:pt>
                <c:pt idx="2">
                  <c:v>0.1148045573530851</c:v>
                </c:pt>
                <c:pt idx="3">
                  <c:v>5.5694521987399687E-2</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6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38100"/>
          </c:spPr>
          <c:marker>
            <c:symbol val="diamond"/>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11457933</c:v>
                </c:pt>
                <c:pt idx="2">
                  <c:v>11517323</c:v>
                </c:pt>
                <c:pt idx="3">
                  <c:v>11575454</c:v>
                </c:pt>
                <c:pt idx="4">
                  <c:v>11632115</c:v>
                </c:pt>
                <c:pt idx="5">
                  <c:v>11687110</c:v>
                </c:pt>
                <c:pt idx="6">
                  <c:v>11740283</c:v>
                </c:pt>
                <c:pt idx="7">
                  <c:v>11791520</c:v>
                </c:pt>
                <c:pt idx="8">
                  <c:v>11840608</c:v>
                </c:pt>
                <c:pt idx="9">
                  <c:v>11887504</c:v>
                </c:pt>
                <c:pt idx="10">
                  <c:v>11931829</c:v>
                </c:pt>
                <c:pt idx="11">
                  <c:v>11973602</c:v>
                </c:pt>
                <c:pt idx="12">
                  <c:v>12012789</c:v>
                </c:pt>
                <c:pt idx="13">
                  <c:v>12049007</c:v>
                </c:pt>
                <c:pt idx="14">
                  <c:v>12082216</c:v>
                </c:pt>
                <c:pt idx="15">
                  <c:v>12112325</c:v>
                </c:pt>
                <c:pt idx="16">
                  <c:v>12139102</c:v>
                </c:pt>
                <c:pt idx="17">
                  <c:v>12162522</c:v>
                </c:pt>
                <c:pt idx="18">
                  <c:v>12182251</c:v>
                </c:pt>
                <c:pt idx="19">
                  <c:v>12198537</c:v>
                </c:pt>
                <c:pt idx="20">
                  <c:v>12211645</c:v>
                </c:pt>
                <c:pt idx="21">
                  <c:v>12222038</c:v>
                </c:pt>
                <c:pt idx="22">
                  <c:v>12228958</c:v>
                </c:pt>
                <c:pt idx="23">
                  <c:v>12232572</c:v>
                </c:pt>
                <c:pt idx="24">
                  <c:v>12233536</c:v>
                </c:pt>
                <c:pt idx="25">
                  <c:v>12232098</c:v>
                </c:pt>
                <c:pt idx="26">
                  <c:v>12228430</c:v>
                </c:pt>
                <c:pt idx="27">
                  <c:v>12222731</c:v>
                </c:pt>
                <c:pt idx="28">
                  <c:v>12215009</c:v>
                </c:pt>
                <c:pt idx="29">
                  <c:v>12205441</c:v>
                </c:pt>
                <c:pt idx="30">
                  <c:v>12194136</c:v>
                </c:pt>
                <c:pt idx="31">
                  <c:v>12181361</c:v>
                </c:pt>
                <c:pt idx="32">
                  <c:v>12166801</c:v>
                </c:pt>
                <c:pt idx="33">
                  <c:v>12150600</c:v>
                </c:pt>
                <c:pt idx="34">
                  <c:v>12133499</c:v>
                </c:pt>
                <c:pt idx="35">
                  <c:v>12115728</c:v>
                </c:pt>
                <c:pt idx="36">
                  <c:v>12097498</c:v>
                </c:pt>
                <c:pt idx="37">
                  <c:v>12079055</c:v>
                </c:pt>
                <c:pt idx="38">
                  <c:v>12060679</c:v>
                </c:pt>
                <c:pt idx="39">
                  <c:v>12042592</c:v>
                </c:pt>
                <c:pt idx="40">
                  <c:v>12024894</c:v>
                </c:pt>
              </c:numCache>
            </c:numRef>
          </c:val>
          <c:smooth val="0"/>
        </c:ser>
        <c:ser>
          <c:idx val="1"/>
          <c:order val="1"/>
          <c:tx>
            <c:strRef>
              <c:f>Sheet1!$C$1</c:f>
              <c:strCache>
                <c:ptCount val="1"/>
                <c:pt idx="0">
                  <c:v>NH-Black</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2944108</c:v>
                </c:pt>
                <c:pt idx="2">
                  <c:v>3002039</c:v>
                </c:pt>
                <c:pt idx="3">
                  <c:v>3060487</c:v>
                </c:pt>
                <c:pt idx="4">
                  <c:v>3119378</c:v>
                </c:pt>
                <c:pt idx="5">
                  <c:v>3178604</c:v>
                </c:pt>
                <c:pt idx="6">
                  <c:v>3238072</c:v>
                </c:pt>
                <c:pt idx="7">
                  <c:v>3297774</c:v>
                </c:pt>
                <c:pt idx="8">
                  <c:v>3357659</c:v>
                </c:pt>
                <c:pt idx="9">
                  <c:v>3417742</c:v>
                </c:pt>
                <c:pt idx="10">
                  <c:v>3477947</c:v>
                </c:pt>
                <c:pt idx="11">
                  <c:v>3538206</c:v>
                </c:pt>
                <c:pt idx="12">
                  <c:v>3598622</c:v>
                </c:pt>
                <c:pt idx="13">
                  <c:v>3659163</c:v>
                </c:pt>
                <c:pt idx="14">
                  <c:v>3719776</c:v>
                </c:pt>
                <c:pt idx="15">
                  <c:v>3780423</c:v>
                </c:pt>
                <c:pt idx="16">
                  <c:v>3840919</c:v>
                </c:pt>
                <c:pt idx="17">
                  <c:v>3901284</c:v>
                </c:pt>
                <c:pt idx="18">
                  <c:v>3961356</c:v>
                </c:pt>
                <c:pt idx="19">
                  <c:v>4021067</c:v>
                </c:pt>
                <c:pt idx="20">
                  <c:v>4080463</c:v>
                </c:pt>
                <c:pt idx="21">
                  <c:v>4139481</c:v>
                </c:pt>
                <c:pt idx="22">
                  <c:v>4198176</c:v>
                </c:pt>
                <c:pt idx="23">
                  <c:v>4256461</c:v>
                </c:pt>
                <c:pt idx="24">
                  <c:v>4314442</c:v>
                </c:pt>
                <c:pt idx="25">
                  <c:v>4371981</c:v>
                </c:pt>
                <c:pt idx="26">
                  <c:v>4429077</c:v>
                </c:pt>
                <c:pt idx="27">
                  <c:v>4485797</c:v>
                </c:pt>
                <c:pt idx="28">
                  <c:v>4542142</c:v>
                </c:pt>
                <c:pt idx="29">
                  <c:v>4598090</c:v>
                </c:pt>
                <c:pt idx="30">
                  <c:v>4653708</c:v>
                </c:pt>
                <c:pt idx="31">
                  <c:v>4708858</c:v>
                </c:pt>
                <c:pt idx="32">
                  <c:v>4763703</c:v>
                </c:pt>
                <c:pt idx="33">
                  <c:v>4818249</c:v>
                </c:pt>
                <c:pt idx="34">
                  <c:v>4872542</c:v>
                </c:pt>
                <c:pt idx="35">
                  <c:v>4926646</c:v>
                </c:pt>
                <c:pt idx="36">
                  <c:v>4980577</c:v>
                </c:pt>
                <c:pt idx="37">
                  <c:v>5034444</c:v>
                </c:pt>
                <c:pt idx="38">
                  <c:v>5088252</c:v>
                </c:pt>
                <c:pt idx="39">
                  <c:v>5142046</c:v>
                </c:pt>
                <c:pt idx="40">
                  <c:v>5195861</c:v>
                </c:pt>
              </c:numCache>
            </c:numRef>
          </c:val>
          <c:smooth val="0"/>
        </c:ser>
        <c:ser>
          <c:idx val="2"/>
          <c:order val="2"/>
          <c:tx>
            <c:strRef>
              <c:f>Sheet1!$D$1</c:f>
              <c:strCache>
                <c:ptCount val="1"/>
                <c:pt idx="0">
                  <c:v>Hispanic</c:v>
                </c:pt>
              </c:strCache>
            </c:strRef>
          </c:tx>
          <c:spPr>
            <a:ln w="38100"/>
          </c:spPr>
          <c:marker>
            <c:symbol val="triangle"/>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9772972</c:v>
                </c:pt>
                <c:pt idx="2">
                  <c:v>10094717</c:v>
                </c:pt>
                <c:pt idx="3">
                  <c:v>10426030</c:v>
                </c:pt>
                <c:pt idx="4">
                  <c:v>10767272</c:v>
                </c:pt>
                <c:pt idx="5">
                  <c:v>11118603</c:v>
                </c:pt>
                <c:pt idx="6">
                  <c:v>11480427</c:v>
                </c:pt>
                <c:pt idx="7">
                  <c:v>11853226</c:v>
                </c:pt>
                <c:pt idx="8">
                  <c:v>12237215</c:v>
                </c:pt>
                <c:pt idx="9">
                  <c:v>12632727</c:v>
                </c:pt>
                <c:pt idx="10">
                  <c:v>13039858</c:v>
                </c:pt>
                <c:pt idx="11">
                  <c:v>13458908</c:v>
                </c:pt>
                <c:pt idx="12">
                  <c:v>13890118</c:v>
                </c:pt>
                <c:pt idx="13">
                  <c:v>14333563</c:v>
                </c:pt>
                <c:pt idx="14">
                  <c:v>14789191</c:v>
                </c:pt>
                <c:pt idx="15">
                  <c:v>15256812</c:v>
                </c:pt>
                <c:pt idx="16">
                  <c:v>15736134</c:v>
                </c:pt>
                <c:pt idx="17">
                  <c:v>16226919</c:v>
                </c:pt>
                <c:pt idx="18">
                  <c:v>16728749</c:v>
                </c:pt>
                <c:pt idx="19">
                  <c:v>17241233</c:v>
                </c:pt>
                <c:pt idx="20">
                  <c:v>17764282</c:v>
                </c:pt>
                <c:pt idx="21">
                  <c:v>18297570</c:v>
                </c:pt>
                <c:pt idx="22">
                  <c:v>18841035</c:v>
                </c:pt>
                <c:pt idx="23">
                  <c:v>19394759</c:v>
                </c:pt>
                <c:pt idx="24">
                  <c:v>19958919</c:v>
                </c:pt>
                <c:pt idx="25">
                  <c:v>20533672</c:v>
                </c:pt>
                <c:pt idx="26">
                  <c:v>21119272</c:v>
                </c:pt>
                <c:pt idx="27">
                  <c:v>21716298</c:v>
                </c:pt>
                <c:pt idx="28">
                  <c:v>22325109</c:v>
                </c:pt>
                <c:pt idx="29">
                  <c:v>22946057</c:v>
                </c:pt>
                <c:pt idx="30">
                  <c:v>23579647</c:v>
                </c:pt>
                <c:pt idx="31">
                  <c:v>24226318</c:v>
                </c:pt>
                <c:pt idx="32">
                  <c:v>24886463</c:v>
                </c:pt>
                <c:pt idx="33">
                  <c:v>25560759</c:v>
                </c:pt>
                <c:pt idx="34">
                  <c:v>26249825</c:v>
                </c:pt>
                <c:pt idx="35">
                  <c:v>26954058</c:v>
                </c:pt>
                <c:pt idx="36">
                  <c:v>27673922</c:v>
                </c:pt>
                <c:pt idx="37">
                  <c:v>28409960</c:v>
                </c:pt>
                <c:pt idx="38">
                  <c:v>29162631</c:v>
                </c:pt>
                <c:pt idx="39">
                  <c:v>29932252</c:v>
                </c:pt>
                <c:pt idx="40">
                  <c:v>30719069</c:v>
                </c:pt>
              </c:numCache>
            </c:numRef>
          </c:val>
          <c:smooth val="0"/>
        </c:ser>
        <c:ser>
          <c:idx val="3"/>
          <c:order val="3"/>
          <c:tx>
            <c:strRef>
              <c:f>Sheet1!$E$1</c:f>
              <c:strCache>
                <c:ptCount val="1"/>
                <c:pt idx="0">
                  <c:v>NH-Other</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1465056</c:v>
                </c:pt>
                <c:pt idx="2">
                  <c:v>1532469</c:v>
                </c:pt>
                <c:pt idx="3">
                  <c:v>1602603</c:v>
                </c:pt>
                <c:pt idx="4">
                  <c:v>1675493</c:v>
                </c:pt>
                <c:pt idx="5">
                  <c:v>1751127</c:v>
                </c:pt>
                <c:pt idx="6">
                  <c:v>1829571</c:v>
                </c:pt>
                <c:pt idx="7">
                  <c:v>1910904</c:v>
                </c:pt>
                <c:pt idx="8">
                  <c:v>1995185</c:v>
                </c:pt>
                <c:pt idx="9">
                  <c:v>2082503</c:v>
                </c:pt>
                <c:pt idx="10">
                  <c:v>2172943</c:v>
                </c:pt>
                <c:pt idx="11">
                  <c:v>2266670</c:v>
                </c:pt>
                <c:pt idx="12">
                  <c:v>2363850</c:v>
                </c:pt>
                <c:pt idx="13">
                  <c:v>2464701</c:v>
                </c:pt>
                <c:pt idx="14">
                  <c:v>2569477</c:v>
                </c:pt>
                <c:pt idx="15">
                  <c:v>2678390</c:v>
                </c:pt>
                <c:pt idx="16">
                  <c:v>2791614</c:v>
                </c:pt>
                <c:pt idx="17">
                  <c:v>2909437</c:v>
                </c:pt>
                <c:pt idx="18">
                  <c:v>3032065</c:v>
                </c:pt>
                <c:pt idx="19">
                  <c:v>3159736</c:v>
                </c:pt>
                <c:pt idx="20">
                  <c:v>3292718</c:v>
                </c:pt>
                <c:pt idx="21">
                  <c:v>3431132</c:v>
                </c:pt>
                <c:pt idx="22">
                  <c:v>3575176</c:v>
                </c:pt>
                <c:pt idx="23">
                  <c:v>3725124</c:v>
                </c:pt>
                <c:pt idx="24">
                  <c:v>3881128</c:v>
                </c:pt>
                <c:pt idx="25">
                  <c:v>4043408</c:v>
                </c:pt>
                <c:pt idx="26">
                  <c:v>4212126</c:v>
                </c:pt>
                <c:pt idx="27">
                  <c:v>4387377</c:v>
                </c:pt>
                <c:pt idx="28">
                  <c:v>4569307</c:v>
                </c:pt>
                <c:pt idx="29">
                  <c:v>4757872</c:v>
                </c:pt>
                <c:pt idx="30">
                  <c:v>4953149</c:v>
                </c:pt>
                <c:pt idx="31">
                  <c:v>5155107</c:v>
                </c:pt>
                <c:pt idx="32">
                  <c:v>5363544</c:v>
                </c:pt>
                <c:pt idx="33">
                  <c:v>5578460</c:v>
                </c:pt>
                <c:pt idx="34">
                  <c:v>5799787</c:v>
                </c:pt>
                <c:pt idx="35">
                  <c:v>6027481</c:v>
                </c:pt>
                <c:pt idx="36">
                  <c:v>6261594</c:v>
                </c:pt>
                <c:pt idx="37">
                  <c:v>6502240</c:v>
                </c:pt>
                <c:pt idx="38">
                  <c:v>6749618</c:v>
                </c:pt>
                <c:pt idx="39">
                  <c:v>7003903</c:v>
                </c:pt>
                <c:pt idx="40">
                  <c:v>7265488</c:v>
                </c:pt>
              </c:numCache>
            </c:numRef>
          </c:val>
          <c:smooth val="0"/>
        </c:ser>
        <c:dLbls>
          <c:showLegendKey val="0"/>
          <c:showVal val="0"/>
          <c:showCatName val="0"/>
          <c:showSerName val="0"/>
          <c:showPercent val="0"/>
          <c:showBubbleSize val="0"/>
        </c:dLbls>
        <c:marker val="1"/>
        <c:smooth val="0"/>
        <c:axId val="242261376"/>
        <c:axId val="242275456"/>
      </c:lineChart>
      <c:catAx>
        <c:axId val="242261376"/>
        <c:scaling>
          <c:orientation val="minMax"/>
        </c:scaling>
        <c:delete val="0"/>
        <c:axPos val="b"/>
        <c:numFmt formatCode="General" sourceLinked="1"/>
        <c:majorTickMark val="out"/>
        <c:minorTickMark val="out"/>
        <c:tickLblPos val="nextTo"/>
        <c:txPr>
          <a:bodyPr rot="-2220000"/>
          <a:lstStyle/>
          <a:p>
            <a:pPr>
              <a:defRPr sz="1600"/>
            </a:pPr>
            <a:endParaRPr lang="en-US"/>
          </a:p>
        </c:txPr>
        <c:crossAx val="242275456"/>
        <c:crosses val="autoZero"/>
        <c:auto val="1"/>
        <c:lblAlgn val="ctr"/>
        <c:lblOffset val="100"/>
        <c:tickLblSkip val="5"/>
        <c:noMultiLvlLbl val="0"/>
      </c:catAx>
      <c:valAx>
        <c:axId val="242275456"/>
        <c:scaling>
          <c:orientation val="minMax"/>
        </c:scaling>
        <c:delete val="0"/>
        <c:axPos val="l"/>
        <c:majorGridlines/>
        <c:numFmt formatCode="#,##0" sourceLinked="1"/>
        <c:majorTickMark val="out"/>
        <c:minorTickMark val="none"/>
        <c:tickLblPos val="nextTo"/>
        <c:crossAx val="242261376"/>
        <c:crosses val="autoZero"/>
        <c:crossBetween val="between"/>
      </c:valAx>
    </c:plotArea>
    <c:legend>
      <c:legendPos val="l"/>
      <c:layout>
        <c:manualLayout>
          <c:xMode val="edge"/>
          <c:yMode val="edge"/>
          <c:x val="0.20370370370370369"/>
          <c:y val="8.6080906980459199E-2"/>
          <c:w val="0.15884283561776999"/>
          <c:h val="0.31152795548704221"/>
        </c:manualLayout>
      </c:layout>
      <c:overlay val="1"/>
      <c:spPr>
        <a:solidFill>
          <a:schemeClr val="bg1"/>
        </a:solidFill>
      </c:sp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[TxSDC2012PopPrjctn_Agg_COG.xls]Sheet!$C$1</c:f>
              <c:strCache>
                <c:ptCount val="1"/>
                <c:pt idx="0">
                  <c:v>NH White</c:v>
                </c:pt>
              </c:strCache>
            </c:strRef>
          </c:tx>
          <c:spPr>
            <a:ln w="38100"/>
          </c:spPr>
          <c:cat>
            <c:numRef>
              <c:f>[TxSDC2012PopPrjctn_Agg_COG.xls]Sheet!$B$2:$B$10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[TxSDC2012PopPrjctn_Agg_COG.xls]Sheet!$C$2:$C$10</c:f>
              <c:numCache>
                <c:formatCode>#,##0</c:formatCode>
                <c:ptCount val="9"/>
                <c:pt idx="0">
                  <c:v>283596</c:v>
                </c:pt>
                <c:pt idx="1">
                  <c:v>284032</c:v>
                </c:pt>
                <c:pt idx="2">
                  <c:v>282838</c:v>
                </c:pt>
                <c:pt idx="3">
                  <c:v>280436</c:v>
                </c:pt>
                <c:pt idx="4">
                  <c:v>276437</c:v>
                </c:pt>
                <c:pt idx="5">
                  <c:v>271467</c:v>
                </c:pt>
                <c:pt idx="6">
                  <c:v>265514</c:v>
                </c:pt>
                <c:pt idx="7">
                  <c:v>258877</c:v>
                </c:pt>
                <c:pt idx="8">
                  <c:v>252565</c:v>
                </c:pt>
              </c:numCache>
            </c:numRef>
          </c:val>
          <c:smooth val="0"/>
        </c:ser>
        <c:ser>
          <c:idx val="1"/>
          <c:order val="1"/>
          <c:tx>
            <c:strRef>
              <c:f>[TxSDC2012PopPrjctn_Agg_COG.xls]Sheet!$D$1</c:f>
              <c:strCache>
                <c:ptCount val="1"/>
                <c:pt idx="0">
                  <c:v>NH Black </c:v>
                </c:pt>
              </c:strCache>
            </c:strRef>
          </c:tx>
          <c:spPr>
            <a:ln w="38100"/>
          </c:spPr>
          <c:cat>
            <c:numRef>
              <c:f>[TxSDC2012PopPrjctn_Agg_COG.xls]Sheet!$B$2:$B$10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[TxSDC2012PopPrjctn_Agg_COG.xls]Sheet!$D$2:$D$10</c:f>
              <c:numCache>
                <c:formatCode>#,##0</c:formatCode>
                <c:ptCount val="9"/>
                <c:pt idx="0">
                  <c:v>24107</c:v>
                </c:pt>
                <c:pt idx="1">
                  <c:v>24956</c:v>
                </c:pt>
                <c:pt idx="2">
                  <c:v>25566</c:v>
                </c:pt>
                <c:pt idx="3">
                  <c:v>26040</c:v>
                </c:pt>
                <c:pt idx="4">
                  <c:v>26432</c:v>
                </c:pt>
                <c:pt idx="5">
                  <c:v>26631</c:v>
                </c:pt>
                <c:pt idx="6">
                  <c:v>26575</c:v>
                </c:pt>
                <c:pt idx="7">
                  <c:v>26313</c:v>
                </c:pt>
                <c:pt idx="8">
                  <c:v>25877</c:v>
                </c:pt>
              </c:numCache>
            </c:numRef>
          </c:val>
          <c:smooth val="0"/>
        </c:ser>
        <c:ser>
          <c:idx val="2"/>
          <c:order val="2"/>
          <c:tx>
            <c:strRef>
              <c:f>[TxSDC2012PopPrjctn_Agg_COG.xls]Sheet!$E$1</c:f>
              <c:strCache>
                <c:ptCount val="1"/>
                <c:pt idx="0">
                  <c:v>Hispanic </c:v>
                </c:pt>
              </c:strCache>
            </c:strRef>
          </c:tx>
          <c:spPr>
            <a:ln w="38100"/>
          </c:spPr>
          <c:cat>
            <c:numRef>
              <c:f>[TxSDC2012PopPrjctn_Agg_COG.xls]Sheet!$B$2:$B$10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[TxSDC2012PopPrjctn_Agg_COG.xls]Sheet!$E$2:$E$10</c:f>
              <c:numCache>
                <c:formatCode>#,##0</c:formatCode>
                <c:ptCount val="9"/>
                <c:pt idx="0">
                  <c:v>251306</c:v>
                </c:pt>
                <c:pt idx="1">
                  <c:v>279645</c:v>
                </c:pt>
                <c:pt idx="2">
                  <c:v>309591</c:v>
                </c:pt>
                <c:pt idx="3">
                  <c:v>341320</c:v>
                </c:pt>
                <c:pt idx="4">
                  <c:v>374013</c:v>
                </c:pt>
                <c:pt idx="5">
                  <c:v>406931</c:v>
                </c:pt>
                <c:pt idx="6">
                  <c:v>439989</c:v>
                </c:pt>
                <c:pt idx="7">
                  <c:v>473304</c:v>
                </c:pt>
                <c:pt idx="8">
                  <c:v>507507</c:v>
                </c:pt>
              </c:numCache>
            </c:numRef>
          </c:val>
          <c:smooth val="0"/>
        </c:ser>
        <c:ser>
          <c:idx val="3"/>
          <c:order val="3"/>
          <c:tx>
            <c:strRef>
              <c:f>[TxSDC2012PopPrjctn_Agg_COG.xls]Sheet!$F$1</c:f>
              <c:strCache>
                <c:ptCount val="1"/>
                <c:pt idx="0">
                  <c:v>NH Other </c:v>
                </c:pt>
              </c:strCache>
            </c:strRef>
          </c:tx>
          <c:spPr>
            <a:ln w="38100"/>
          </c:spPr>
          <c:marker>
            <c:symbol val="circle"/>
            <c:size val="9"/>
          </c:marker>
          <c:cat>
            <c:numRef>
              <c:f>[TxSDC2012PopPrjctn_Agg_COG.xls]Sheet!$B$2:$B$10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[TxSDC2012PopPrjctn_Agg_COG.xls]Sheet!$F$2:$F$10</c:f>
              <c:numCache>
                <c:formatCode>#,##0</c:formatCode>
                <c:ptCount val="9"/>
                <c:pt idx="0">
                  <c:v>12862</c:v>
                </c:pt>
                <c:pt idx="1">
                  <c:v>14109</c:v>
                </c:pt>
                <c:pt idx="2">
                  <c:v>15286</c:v>
                </c:pt>
                <c:pt idx="3">
                  <c:v>16639</c:v>
                </c:pt>
                <c:pt idx="4">
                  <c:v>18003</c:v>
                </c:pt>
                <c:pt idx="5">
                  <c:v>19332</c:v>
                </c:pt>
                <c:pt idx="6">
                  <c:v>20521</c:v>
                </c:pt>
                <c:pt idx="7">
                  <c:v>21637</c:v>
                </c:pt>
                <c:pt idx="8">
                  <c:v>22622</c:v>
                </c:pt>
              </c:numCache>
            </c:numRef>
          </c:val>
          <c:smooth val="0"/>
        </c:ser>
        <c:dLbls>
          <c:showLegendKey val="0"/>
          <c:showVal val="0"/>
          <c:showCatName val="0"/>
          <c:showSerName val="0"/>
          <c:showPercent val="0"/>
          <c:showBubbleSize val="0"/>
        </c:dLbls>
        <c:marker val="1"/>
        <c:smooth val="0"/>
        <c:axId val="36332672"/>
        <c:axId val="191360000"/>
      </c:lineChart>
      <c:catAx>
        <c:axId val="36332672"/>
        <c:scaling>
          <c:orientation val="minMax"/>
        </c:scaling>
        <c:delete val="0"/>
        <c:axPos val="b"/>
        <c:numFmt formatCode="General" sourceLinked="1"/>
        <c:majorTickMark val="out"/>
        <c:minorTickMark val="none"/>
        <c:tickLblPos val="nextTo"/>
        <c:crossAx val="191360000"/>
        <c:crosses val="autoZero"/>
        <c:auto val="1"/>
        <c:lblAlgn val="ctr"/>
        <c:lblOffset val="100"/>
        <c:noMultiLvlLbl val="0"/>
      </c:catAx>
      <c:valAx>
        <c:axId val="191360000"/>
        <c:scaling>
          <c:orientation val="minMax"/>
          <c:max val="510000"/>
          <c:min val="10000"/>
        </c:scaling>
        <c:delete val="0"/>
        <c:axPos val="l"/>
        <c:majorGridlines/>
        <c:numFmt formatCode="#,##0" sourceLinked="1"/>
        <c:majorTickMark val="out"/>
        <c:minorTickMark val="none"/>
        <c:tickLblPos val="nextTo"/>
        <c:crossAx val="36332672"/>
        <c:crosses val="autoZero"/>
        <c:crossBetween val="between"/>
        <c:majorUnit val="50000"/>
        <c:minorUnit val="10000"/>
      </c:valAx>
    </c:plotArea>
    <c:legend>
      <c:legendPos val="l"/>
      <c:layout>
        <c:manualLayout>
          <c:xMode val="edge"/>
          <c:yMode val="edge"/>
          <c:x val="0.15926443569553805"/>
          <c:y val="6.4618192257217849E-2"/>
          <c:w val="0.24965100516281619"/>
          <c:h val="0.26300217355643046"/>
        </c:manualLayout>
      </c:layout>
      <c:overlay val="1"/>
      <c:spPr>
        <a:solidFill>
          <a:schemeClr val="bg1"/>
        </a:solidFill>
      </c:sp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Sheet1!$A$1:$D$1</c:f>
              <c:strCache>
                <c:ptCount val="4"/>
                <c:pt idx="0">
                  <c:v>Non-Hispanic White</c:v>
                </c:pt>
                <c:pt idx="1">
                  <c:v>Non-Hispanic Black</c:v>
                </c:pt>
                <c:pt idx="2">
                  <c:v>Hispanic</c:v>
                </c:pt>
                <c:pt idx="3">
                  <c:v>Non-Hispanic Other</c:v>
                </c:pt>
              </c:strCache>
            </c:strRef>
          </c:cat>
          <c:val>
            <c:numRef>
              <c:f>Sheet1!$A$2:$D$2</c:f>
              <c:numCache>
                <c:formatCode>0%</c:formatCode>
                <c:ptCount val="4"/>
                <c:pt idx="0">
                  <c:v>0.19498143600000001</c:v>
                </c:pt>
                <c:pt idx="1">
                  <c:v>6.3977862999999996E-2</c:v>
                </c:pt>
                <c:pt idx="2">
                  <c:v>0.71199289300000002</c:v>
                </c:pt>
                <c:pt idx="3">
                  <c:v>2.9047806999999998E-2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Sheet1!$A$1:$D$1</c:f>
              <c:strCache>
                <c:ptCount val="4"/>
                <c:pt idx="0">
                  <c:v>Non-Hispanic White</c:v>
                </c:pt>
                <c:pt idx="1">
                  <c:v>Non-Hispanic Black</c:v>
                </c:pt>
                <c:pt idx="2">
                  <c:v>Hispanic</c:v>
                </c:pt>
                <c:pt idx="3">
                  <c:v>Non-Hispanic Other</c:v>
                </c:pt>
              </c:strCache>
            </c:strRef>
          </c:cat>
          <c:val>
            <c:numRef>
              <c:f>Sheet1!$A$2:$D$2</c:f>
              <c:numCache>
                <c:formatCode>0%</c:formatCode>
                <c:ptCount val="4"/>
                <c:pt idx="0">
                  <c:v>0.67250465184726971</c:v>
                </c:pt>
                <c:pt idx="1">
                  <c:v>8.273740633948258E-2</c:v>
                </c:pt>
                <c:pt idx="2">
                  <c:v>0.1508726266848916</c:v>
                </c:pt>
                <c:pt idx="3">
                  <c:v>9.3885315128356059E-2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West Texas</a:t>
            </a:r>
          </a:p>
        </c:rich>
      </c:tx>
      <c:layout>
        <c:manualLayout>
          <c:xMode val="edge"/>
          <c:yMode val="edge"/>
          <c:x val="0.38303477690288706"/>
          <c:y val="1.6129032258064516E-2"/>
        </c:manualLayout>
      </c:layout>
      <c:overlay val="0"/>
    </c:title>
    <c:autoTitleDeleted val="0"/>
    <c:plotArea>
      <c:layout>
        <c:manualLayout>
          <c:layoutTarget val="inner"/>
          <c:xMode val="edge"/>
          <c:yMode val="edge"/>
          <c:x val="0.24939829396325458"/>
          <c:y val="0.39572368978071293"/>
          <c:w val="0.56787007874015749"/>
          <c:h val="0.64287178725300842"/>
        </c:manualLayout>
      </c:layout>
      <c:pieChart>
        <c:varyColors val="1"/>
        <c:ser>
          <c:idx val="0"/>
          <c:order val="0"/>
          <c:dLbls>
            <c:showLegendKey val="0"/>
            <c:showVal val="0"/>
            <c:showCatName val="0"/>
            <c:showSerName val="0"/>
            <c:showPercent val="1"/>
            <c:showBubbleSize val="0"/>
            <c:showLeaderLines val="1"/>
          </c:dLbls>
          <c:cat>
            <c:strRef>
              <c:f>Sheet1!$E$42:$E$45</c:f>
              <c:strCache>
                <c:ptCount val="4"/>
                <c:pt idx="0">
                  <c:v>NH White</c:v>
                </c:pt>
                <c:pt idx="1">
                  <c:v>Hispanic</c:v>
                </c:pt>
                <c:pt idx="2">
                  <c:v>NH Black</c:v>
                </c:pt>
                <c:pt idx="3">
                  <c:v>NH Other</c:v>
                </c:pt>
              </c:strCache>
            </c:strRef>
          </c:cat>
          <c:val>
            <c:numRef>
              <c:f>Sheet1!$G$42:$G$45</c:f>
              <c:numCache>
                <c:formatCode>0.0%</c:formatCode>
                <c:ptCount val="4"/>
                <c:pt idx="0">
                  <c:v>0.49590904242390327</c:v>
                </c:pt>
                <c:pt idx="1">
                  <c:v>0.43944525950782609</c:v>
                </c:pt>
                <c:pt idx="2">
                  <c:v>4.215461179182018E-2</c:v>
                </c:pt>
                <c:pt idx="3">
                  <c:v>2.2491086276450457E-2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Midland County</a:t>
            </a:r>
          </a:p>
        </c:rich>
      </c:tx>
      <c:layout>
        <c:manualLayout>
          <c:xMode val="edge"/>
          <c:yMode val="edge"/>
          <c:x val="0.46715266841644792"/>
          <c:y val="0"/>
        </c:manualLayout>
      </c:layout>
      <c:overlay val="0"/>
    </c:title>
    <c:autoTitleDeleted val="0"/>
    <c:plotArea>
      <c:layout>
        <c:manualLayout>
          <c:layoutTarget val="inner"/>
          <c:xMode val="edge"/>
          <c:yMode val="edge"/>
          <c:x val="0.3504400699912511"/>
          <c:y val="0.3841692066717467"/>
          <c:w val="0.56856430446194228"/>
          <c:h val="0.55022352044704093"/>
        </c:manualLayout>
      </c:layout>
      <c:pieChart>
        <c:varyColors val="1"/>
        <c:ser>
          <c:idx val="0"/>
          <c:order val="0"/>
          <c:dLbls>
            <c:showLegendKey val="0"/>
            <c:showVal val="0"/>
            <c:showCatName val="0"/>
            <c:showSerName val="0"/>
            <c:showPercent val="1"/>
            <c:showBubbleSize val="0"/>
            <c:showLeaderLines val="1"/>
          </c:dLbls>
          <c:cat>
            <c:strRef>
              <c:f>Sheet1!$J$42:$J$45</c:f>
              <c:strCache>
                <c:ptCount val="4"/>
                <c:pt idx="0">
                  <c:v>NH White</c:v>
                </c:pt>
                <c:pt idx="1">
                  <c:v>Hispanic</c:v>
                </c:pt>
                <c:pt idx="2">
                  <c:v>NH Black</c:v>
                </c:pt>
                <c:pt idx="3">
                  <c:v>NH Other</c:v>
                </c:pt>
              </c:strCache>
            </c:strRef>
          </c:cat>
          <c:val>
            <c:numRef>
              <c:f>Sheet1!$L$42:$L$45</c:f>
              <c:numCache>
                <c:formatCode>0.0%</c:formatCode>
                <c:ptCount val="4"/>
                <c:pt idx="0">
                  <c:v>0.53204453796247586</c:v>
                </c:pt>
                <c:pt idx="1">
                  <c:v>0.37699456426442224</c:v>
                </c:pt>
                <c:pt idx="2">
                  <c:v>6.3380384592904321E-2</c:v>
                </c:pt>
                <c:pt idx="3">
                  <c:v>2.7580513180197556E-2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Sheet3!$L$1</c:f>
              <c:strCache>
                <c:ptCount val="1"/>
                <c:pt idx="0">
                  <c:v>NH White Male</c:v>
                </c:pt>
              </c:strCache>
            </c:strRef>
          </c:tx>
          <c:spPr>
            <a:ln>
              <a:solidFill>
                <a:schemeClr val="bg1">
                  <a:lumMod val="50000"/>
                </a:schemeClr>
              </a:solidFill>
            </a:ln>
          </c:spPr>
          <c:invertIfNegative val="0"/>
          <c:cat>
            <c:strRef>
              <c:f>Sheet3!$K$2:$K$19</c:f>
              <c:strCache>
                <c:ptCount val="18"/>
                <c:pt idx="0">
                  <c:v>Under 5</c:v>
                </c:pt>
                <c:pt idx="1">
                  <c:v>05-09 years</c:v>
                </c:pt>
                <c:pt idx="2">
                  <c:v>10-14 years</c:v>
                </c:pt>
                <c:pt idx="3">
                  <c:v>15-19 years</c:v>
                </c:pt>
                <c:pt idx="4">
                  <c:v>20-24 years</c:v>
                </c:pt>
                <c:pt idx="5">
                  <c:v>25-29 years</c:v>
                </c:pt>
                <c:pt idx="6">
                  <c:v>30-34 years</c:v>
                </c:pt>
                <c:pt idx="7">
                  <c:v>35-39 years</c:v>
                </c:pt>
                <c:pt idx="8">
                  <c:v>40-44 years</c:v>
                </c:pt>
                <c:pt idx="9">
                  <c:v>45-49 years</c:v>
                </c:pt>
                <c:pt idx="10">
                  <c:v>50-54 years</c:v>
                </c:pt>
                <c:pt idx="11">
                  <c:v>55-59 years</c:v>
                </c:pt>
                <c:pt idx="12">
                  <c:v>60-64 years</c:v>
                </c:pt>
                <c:pt idx="13">
                  <c:v>65-69 years</c:v>
                </c:pt>
                <c:pt idx="14">
                  <c:v>70-74 years</c:v>
                </c:pt>
                <c:pt idx="15">
                  <c:v>75-79 years</c:v>
                </c:pt>
                <c:pt idx="16">
                  <c:v>80-84 years</c:v>
                </c:pt>
                <c:pt idx="17">
                  <c:v>85 plus</c:v>
                </c:pt>
              </c:strCache>
            </c:strRef>
          </c:cat>
          <c:val>
            <c:numRef>
              <c:f>Sheet3!$L$2:$L$19</c:f>
              <c:numCache>
                <c:formatCode>#,##0</c:formatCode>
                <c:ptCount val="18"/>
                <c:pt idx="0">
                  <c:v>-313458</c:v>
                </c:pt>
                <c:pt idx="1">
                  <c:v>-328256</c:v>
                </c:pt>
                <c:pt idx="2">
                  <c:v>-340674</c:v>
                </c:pt>
                <c:pt idx="3">
                  <c:v>-355867</c:v>
                </c:pt>
                <c:pt idx="4">
                  <c:v>-361244</c:v>
                </c:pt>
                <c:pt idx="5">
                  <c:v>-377002</c:v>
                </c:pt>
                <c:pt idx="6">
                  <c:v>-351610</c:v>
                </c:pt>
                <c:pt idx="7">
                  <c:v>-365798</c:v>
                </c:pt>
                <c:pt idx="8">
                  <c:v>-384251</c:v>
                </c:pt>
                <c:pt idx="9">
                  <c:v>-445100</c:v>
                </c:pt>
                <c:pt idx="10">
                  <c:v>-460530</c:v>
                </c:pt>
                <c:pt idx="11">
                  <c:v>-410918</c:v>
                </c:pt>
                <c:pt idx="12">
                  <c:v>-358436</c:v>
                </c:pt>
                <c:pt idx="13">
                  <c:v>-268173</c:v>
                </c:pt>
                <c:pt idx="14">
                  <c:v>-191683</c:v>
                </c:pt>
                <c:pt idx="15">
                  <c:v>-145413</c:v>
                </c:pt>
                <c:pt idx="16">
                  <c:v>-99859</c:v>
                </c:pt>
                <c:pt idx="17">
                  <c:v>-74374</c:v>
                </c:pt>
              </c:numCache>
            </c:numRef>
          </c:val>
        </c:ser>
        <c:ser>
          <c:idx val="1"/>
          <c:order val="1"/>
          <c:tx>
            <c:strRef>
              <c:f>Sheet3!$M$1</c:f>
              <c:strCache>
                <c:ptCount val="1"/>
                <c:pt idx="0">
                  <c:v>NH White Female</c:v>
                </c:pt>
              </c:strCache>
            </c:strRef>
          </c:tx>
          <c:spPr>
            <a:ln>
              <a:solidFill>
                <a:schemeClr val="bg1">
                  <a:lumMod val="50000"/>
                </a:schemeClr>
              </a:solidFill>
            </a:ln>
          </c:spPr>
          <c:invertIfNegative val="0"/>
          <c:cat>
            <c:strRef>
              <c:f>Sheet3!$K$2:$K$19</c:f>
              <c:strCache>
                <c:ptCount val="18"/>
                <c:pt idx="0">
                  <c:v>Under 5</c:v>
                </c:pt>
                <c:pt idx="1">
                  <c:v>05-09 years</c:v>
                </c:pt>
                <c:pt idx="2">
                  <c:v>10-14 years</c:v>
                </c:pt>
                <c:pt idx="3">
                  <c:v>15-19 years</c:v>
                </c:pt>
                <c:pt idx="4">
                  <c:v>20-24 years</c:v>
                </c:pt>
                <c:pt idx="5">
                  <c:v>25-29 years</c:v>
                </c:pt>
                <c:pt idx="6">
                  <c:v>30-34 years</c:v>
                </c:pt>
                <c:pt idx="7">
                  <c:v>35-39 years</c:v>
                </c:pt>
                <c:pt idx="8">
                  <c:v>40-44 years</c:v>
                </c:pt>
                <c:pt idx="9">
                  <c:v>45-49 years</c:v>
                </c:pt>
                <c:pt idx="10">
                  <c:v>50-54 years</c:v>
                </c:pt>
                <c:pt idx="11">
                  <c:v>55-59 years</c:v>
                </c:pt>
                <c:pt idx="12">
                  <c:v>60-64 years</c:v>
                </c:pt>
                <c:pt idx="13">
                  <c:v>65-69 years</c:v>
                </c:pt>
                <c:pt idx="14">
                  <c:v>70-74 years</c:v>
                </c:pt>
                <c:pt idx="15">
                  <c:v>75-79 years</c:v>
                </c:pt>
                <c:pt idx="16">
                  <c:v>80-84 years</c:v>
                </c:pt>
                <c:pt idx="17">
                  <c:v>85 plus</c:v>
                </c:pt>
              </c:strCache>
            </c:strRef>
          </c:cat>
          <c:val>
            <c:numRef>
              <c:f>Sheet3!$M$2:$M$19</c:f>
              <c:numCache>
                <c:formatCode>#,##0</c:formatCode>
                <c:ptCount val="18"/>
                <c:pt idx="0">
                  <c:v>297020</c:v>
                </c:pt>
                <c:pt idx="1">
                  <c:v>311750</c:v>
                </c:pt>
                <c:pt idx="2">
                  <c:v>322087</c:v>
                </c:pt>
                <c:pt idx="3">
                  <c:v>335349</c:v>
                </c:pt>
                <c:pt idx="4">
                  <c:v>351429</c:v>
                </c:pt>
                <c:pt idx="5">
                  <c:v>370121</c:v>
                </c:pt>
                <c:pt idx="6">
                  <c:v>345460</c:v>
                </c:pt>
                <c:pt idx="7">
                  <c:v>361071</c:v>
                </c:pt>
                <c:pt idx="8">
                  <c:v>378926</c:v>
                </c:pt>
                <c:pt idx="9">
                  <c:v>447799</c:v>
                </c:pt>
                <c:pt idx="10">
                  <c:v>465050</c:v>
                </c:pt>
                <c:pt idx="11">
                  <c:v>424649</c:v>
                </c:pt>
                <c:pt idx="12">
                  <c:v>373425</c:v>
                </c:pt>
                <c:pt idx="13">
                  <c:v>287990</c:v>
                </c:pt>
                <c:pt idx="14">
                  <c:v>217022</c:v>
                </c:pt>
                <c:pt idx="15">
                  <c:v>179653</c:v>
                </c:pt>
                <c:pt idx="16">
                  <c:v>144600</c:v>
                </c:pt>
                <c:pt idx="17">
                  <c:v>151298</c:v>
                </c:pt>
              </c:numCache>
            </c:numRef>
          </c:val>
        </c:ser>
        <c:dLbls>
          <c:showLegendKey val="0"/>
          <c:showVal val="0"/>
          <c:showCatName val="0"/>
          <c:showSerName val="0"/>
          <c:showPercent val="0"/>
          <c:showBubbleSize val="0"/>
        </c:dLbls>
        <c:gapWidth val="0"/>
        <c:overlap val="100"/>
        <c:axId val="198051328"/>
        <c:axId val="198053248"/>
      </c:barChart>
      <c:catAx>
        <c:axId val="198051328"/>
        <c:scaling>
          <c:orientation val="minMax"/>
        </c:scaling>
        <c:delete val="0"/>
        <c:axPos val="l"/>
        <c:title>
          <c:tx>
            <c:rich>
              <a:bodyPr rot="0" vert="horz"/>
              <a:lstStyle/>
              <a:p>
                <a:pPr>
                  <a:defRPr/>
                </a:pPr>
                <a:r>
                  <a:rPr lang="en-US" dirty="0"/>
                  <a:t>Age</a:t>
                </a:r>
              </a:p>
            </c:rich>
          </c:tx>
          <c:layout/>
          <c:overlay val="0"/>
        </c:title>
        <c:majorTickMark val="out"/>
        <c:minorTickMark val="none"/>
        <c:tickLblPos val="low"/>
        <c:crossAx val="198053248"/>
        <c:crosses val="autoZero"/>
        <c:auto val="1"/>
        <c:lblAlgn val="ctr"/>
        <c:lblOffset val="100"/>
        <c:noMultiLvlLbl val="0"/>
      </c:catAx>
      <c:valAx>
        <c:axId val="198053248"/>
        <c:scaling>
          <c:orientation val="minMax"/>
        </c:scaling>
        <c:delete val="0"/>
        <c:axPos val="b"/>
        <c:majorGridlines/>
        <c:numFmt formatCode="#,##0;#,##0" sourceLinked="0"/>
        <c:majorTickMark val="out"/>
        <c:minorTickMark val="none"/>
        <c:tickLblPos val="nextTo"/>
        <c:crossAx val="198051328"/>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Sheet3!$Q$1</c:f>
              <c:strCache>
                <c:ptCount val="1"/>
                <c:pt idx="0">
                  <c:v>Hispanic Male</c:v>
                </c:pt>
              </c:strCache>
            </c:strRef>
          </c:tx>
          <c:spPr>
            <a:ln>
              <a:solidFill>
                <a:schemeClr val="bg1">
                  <a:lumMod val="50000"/>
                </a:schemeClr>
              </a:solidFill>
            </a:ln>
          </c:spPr>
          <c:invertIfNegative val="0"/>
          <c:cat>
            <c:strRef>
              <c:f>Sheet3!$P$2:$P$19</c:f>
              <c:strCache>
                <c:ptCount val="18"/>
                <c:pt idx="0">
                  <c:v>Under 5</c:v>
                </c:pt>
                <c:pt idx="1">
                  <c:v>05-09 years</c:v>
                </c:pt>
                <c:pt idx="2">
                  <c:v>10-14 years</c:v>
                </c:pt>
                <c:pt idx="3">
                  <c:v>15-19 years</c:v>
                </c:pt>
                <c:pt idx="4">
                  <c:v>20-24 years</c:v>
                </c:pt>
                <c:pt idx="5">
                  <c:v>25-29 years</c:v>
                </c:pt>
                <c:pt idx="6">
                  <c:v>30-34 years</c:v>
                </c:pt>
                <c:pt idx="7">
                  <c:v>35-39 years</c:v>
                </c:pt>
                <c:pt idx="8">
                  <c:v>40-44 years</c:v>
                </c:pt>
                <c:pt idx="9">
                  <c:v>45-49 years</c:v>
                </c:pt>
                <c:pt idx="10">
                  <c:v>50-54 years</c:v>
                </c:pt>
                <c:pt idx="11">
                  <c:v>55-59 years</c:v>
                </c:pt>
                <c:pt idx="12">
                  <c:v>60-64 years</c:v>
                </c:pt>
                <c:pt idx="13">
                  <c:v>65-69 years</c:v>
                </c:pt>
                <c:pt idx="14">
                  <c:v>70-74 years</c:v>
                </c:pt>
                <c:pt idx="15">
                  <c:v>75-79 years</c:v>
                </c:pt>
                <c:pt idx="16">
                  <c:v>80-84 years</c:v>
                </c:pt>
                <c:pt idx="17">
                  <c:v>85 plus</c:v>
                </c:pt>
              </c:strCache>
            </c:strRef>
          </c:cat>
          <c:val>
            <c:numRef>
              <c:f>Sheet3!$Q$2:$Q$19</c:f>
              <c:numCache>
                <c:formatCode>#,##0</c:formatCode>
                <c:ptCount val="18"/>
                <c:pt idx="0">
                  <c:v>-497257</c:v>
                </c:pt>
                <c:pt idx="1">
                  <c:v>-482348</c:v>
                </c:pt>
                <c:pt idx="2">
                  <c:v>-451085</c:v>
                </c:pt>
                <c:pt idx="3">
                  <c:v>-435822</c:v>
                </c:pt>
                <c:pt idx="4">
                  <c:v>-407578</c:v>
                </c:pt>
                <c:pt idx="5">
                  <c:v>-401096</c:v>
                </c:pt>
                <c:pt idx="6">
                  <c:v>-377887</c:v>
                </c:pt>
                <c:pt idx="7">
                  <c:v>-353360</c:v>
                </c:pt>
                <c:pt idx="8">
                  <c:v>-313619</c:v>
                </c:pt>
                <c:pt idx="9">
                  <c:v>-281238</c:v>
                </c:pt>
                <c:pt idx="10">
                  <c:v>-231468</c:v>
                </c:pt>
                <c:pt idx="11">
                  <c:v>-173600</c:v>
                </c:pt>
                <c:pt idx="12">
                  <c:v>-128966</c:v>
                </c:pt>
                <c:pt idx="13">
                  <c:v>-84459</c:v>
                </c:pt>
                <c:pt idx="14">
                  <c:v>-58646</c:v>
                </c:pt>
                <c:pt idx="15">
                  <c:v>-41079</c:v>
                </c:pt>
                <c:pt idx="16">
                  <c:v>-26465</c:v>
                </c:pt>
                <c:pt idx="17">
                  <c:v>-17780</c:v>
                </c:pt>
              </c:numCache>
            </c:numRef>
          </c:val>
        </c:ser>
        <c:ser>
          <c:idx val="1"/>
          <c:order val="1"/>
          <c:tx>
            <c:strRef>
              <c:f>Sheet3!$R$1</c:f>
              <c:strCache>
                <c:ptCount val="1"/>
                <c:pt idx="0">
                  <c:v>Hispanic Female</c:v>
                </c:pt>
              </c:strCache>
            </c:strRef>
          </c:tx>
          <c:spPr>
            <a:ln>
              <a:solidFill>
                <a:schemeClr val="bg1">
                  <a:lumMod val="50000"/>
                </a:schemeClr>
              </a:solidFill>
            </a:ln>
          </c:spPr>
          <c:invertIfNegative val="0"/>
          <c:cat>
            <c:strRef>
              <c:f>Sheet3!$P$2:$P$19</c:f>
              <c:strCache>
                <c:ptCount val="18"/>
                <c:pt idx="0">
                  <c:v>Under 5</c:v>
                </c:pt>
                <c:pt idx="1">
                  <c:v>05-09 years</c:v>
                </c:pt>
                <c:pt idx="2">
                  <c:v>10-14 years</c:v>
                </c:pt>
                <c:pt idx="3">
                  <c:v>15-19 years</c:v>
                </c:pt>
                <c:pt idx="4">
                  <c:v>20-24 years</c:v>
                </c:pt>
                <c:pt idx="5">
                  <c:v>25-29 years</c:v>
                </c:pt>
                <c:pt idx="6">
                  <c:v>30-34 years</c:v>
                </c:pt>
                <c:pt idx="7">
                  <c:v>35-39 years</c:v>
                </c:pt>
                <c:pt idx="8">
                  <c:v>40-44 years</c:v>
                </c:pt>
                <c:pt idx="9">
                  <c:v>45-49 years</c:v>
                </c:pt>
                <c:pt idx="10">
                  <c:v>50-54 years</c:v>
                </c:pt>
                <c:pt idx="11">
                  <c:v>55-59 years</c:v>
                </c:pt>
                <c:pt idx="12">
                  <c:v>60-64 years</c:v>
                </c:pt>
                <c:pt idx="13">
                  <c:v>65-69 years</c:v>
                </c:pt>
                <c:pt idx="14">
                  <c:v>70-74 years</c:v>
                </c:pt>
                <c:pt idx="15">
                  <c:v>75-79 years</c:v>
                </c:pt>
                <c:pt idx="16">
                  <c:v>80-84 years</c:v>
                </c:pt>
                <c:pt idx="17">
                  <c:v>85 plus</c:v>
                </c:pt>
              </c:strCache>
            </c:strRef>
          </c:cat>
          <c:val>
            <c:numRef>
              <c:f>Sheet3!$R$2:$R$19</c:f>
              <c:numCache>
                <c:formatCode>#,##0</c:formatCode>
                <c:ptCount val="18"/>
                <c:pt idx="0">
                  <c:v>479414</c:v>
                </c:pt>
                <c:pt idx="1">
                  <c:v>464774</c:v>
                </c:pt>
                <c:pt idx="2">
                  <c:v>432297</c:v>
                </c:pt>
                <c:pt idx="3">
                  <c:v>409871</c:v>
                </c:pt>
                <c:pt idx="4">
                  <c:v>369699</c:v>
                </c:pt>
                <c:pt idx="5">
                  <c:v>372905</c:v>
                </c:pt>
                <c:pt idx="6">
                  <c:v>362596</c:v>
                </c:pt>
                <c:pt idx="7">
                  <c:v>353874</c:v>
                </c:pt>
                <c:pt idx="8">
                  <c:v>309098</c:v>
                </c:pt>
                <c:pt idx="9">
                  <c:v>276794</c:v>
                </c:pt>
                <c:pt idx="10">
                  <c:v>233488</c:v>
                </c:pt>
                <c:pt idx="11">
                  <c:v>184440</c:v>
                </c:pt>
                <c:pt idx="12">
                  <c:v>143426</c:v>
                </c:pt>
                <c:pt idx="13">
                  <c:v>99939</c:v>
                </c:pt>
                <c:pt idx="14">
                  <c:v>74531</c:v>
                </c:pt>
                <c:pt idx="15">
                  <c:v>56604</c:v>
                </c:pt>
                <c:pt idx="16">
                  <c:v>41012</c:v>
                </c:pt>
                <c:pt idx="17">
                  <c:v>32406</c:v>
                </c:pt>
              </c:numCache>
            </c:numRef>
          </c:val>
        </c:ser>
        <c:dLbls>
          <c:showLegendKey val="0"/>
          <c:showVal val="0"/>
          <c:showCatName val="0"/>
          <c:showSerName val="0"/>
          <c:showPercent val="0"/>
          <c:showBubbleSize val="0"/>
        </c:dLbls>
        <c:gapWidth val="0"/>
        <c:overlap val="100"/>
        <c:axId val="198090752"/>
        <c:axId val="198092672"/>
      </c:barChart>
      <c:catAx>
        <c:axId val="198090752"/>
        <c:scaling>
          <c:orientation val="minMax"/>
        </c:scaling>
        <c:delete val="0"/>
        <c:axPos val="l"/>
        <c:title>
          <c:tx>
            <c:rich>
              <a:bodyPr rot="0" vert="horz"/>
              <a:lstStyle/>
              <a:p>
                <a:pPr>
                  <a:defRPr/>
                </a:pPr>
                <a:r>
                  <a:rPr lang="en-US" dirty="0"/>
                  <a:t>Age</a:t>
                </a:r>
              </a:p>
            </c:rich>
          </c:tx>
          <c:layout/>
          <c:overlay val="0"/>
        </c:title>
        <c:majorTickMark val="out"/>
        <c:minorTickMark val="none"/>
        <c:tickLblPos val="low"/>
        <c:crossAx val="198092672"/>
        <c:crosses val="autoZero"/>
        <c:auto val="1"/>
        <c:lblAlgn val="ctr"/>
        <c:lblOffset val="100"/>
        <c:noMultiLvlLbl val="0"/>
      </c:catAx>
      <c:valAx>
        <c:axId val="198092672"/>
        <c:scaling>
          <c:orientation val="minMax"/>
        </c:scaling>
        <c:delete val="0"/>
        <c:axPos val="b"/>
        <c:majorGridlines/>
        <c:numFmt formatCode="#,##0;#,##0" sourceLinked="0"/>
        <c:majorTickMark val="out"/>
        <c:minorTickMark val="none"/>
        <c:tickLblPos val="nextTo"/>
        <c:crossAx val="198090752"/>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Sheet2!$R$2</c:f>
              <c:strCache>
                <c:ptCount val="1"/>
                <c:pt idx="0">
                  <c:v>Male</c:v>
                </c:pt>
              </c:strCache>
            </c:strRef>
          </c:tx>
          <c:spPr>
            <a:ln>
              <a:solidFill>
                <a:schemeClr val="bg1">
                  <a:lumMod val="50000"/>
                </a:schemeClr>
              </a:solidFill>
            </a:ln>
          </c:spPr>
          <c:invertIfNegative val="0"/>
          <c:cat>
            <c:strRef>
              <c:f>Sheet2!$Q$3:$Q$20</c:f>
              <c:strCache>
                <c:ptCount val="18"/>
                <c:pt idx="0">
                  <c:v>Under 5</c:v>
                </c:pt>
                <c:pt idx="1">
                  <c:v>05-09 years</c:v>
                </c:pt>
                <c:pt idx="2">
                  <c:v>10-14 years</c:v>
                </c:pt>
                <c:pt idx="3">
                  <c:v>15-19 years</c:v>
                </c:pt>
                <c:pt idx="4">
                  <c:v>20-24 years</c:v>
                </c:pt>
                <c:pt idx="5">
                  <c:v>25-29 years</c:v>
                </c:pt>
                <c:pt idx="6">
                  <c:v>30-34 years</c:v>
                </c:pt>
                <c:pt idx="7">
                  <c:v>35-39 years</c:v>
                </c:pt>
                <c:pt idx="8">
                  <c:v>40-44 years</c:v>
                </c:pt>
                <c:pt idx="9">
                  <c:v>45-49 years</c:v>
                </c:pt>
                <c:pt idx="10">
                  <c:v>50-54 years</c:v>
                </c:pt>
                <c:pt idx="11">
                  <c:v>55-59 years</c:v>
                </c:pt>
                <c:pt idx="12">
                  <c:v>60-64 years</c:v>
                </c:pt>
                <c:pt idx="13">
                  <c:v>65-69 years</c:v>
                </c:pt>
                <c:pt idx="14">
                  <c:v>70-74 years</c:v>
                </c:pt>
                <c:pt idx="15">
                  <c:v>75-79 years</c:v>
                </c:pt>
                <c:pt idx="16">
                  <c:v>80-84 years</c:v>
                </c:pt>
                <c:pt idx="17">
                  <c:v>85 plus</c:v>
                </c:pt>
              </c:strCache>
            </c:strRef>
          </c:cat>
          <c:val>
            <c:numRef>
              <c:f>Sheet2!$R$3:$R$20</c:f>
              <c:numCache>
                <c:formatCode>General</c:formatCode>
                <c:ptCount val="18"/>
                <c:pt idx="0">
                  <c:v>-984149</c:v>
                </c:pt>
                <c:pt idx="1">
                  <c:v>-983814</c:v>
                </c:pt>
                <c:pt idx="2">
                  <c:v>-962866</c:v>
                </c:pt>
                <c:pt idx="3">
                  <c:v>-968686</c:v>
                </c:pt>
                <c:pt idx="4">
                  <c:v>-932353</c:v>
                </c:pt>
                <c:pt idx="5">
                  <c:v>-938966</c:v>
                </c:pt>
                <c:pt idx="6">
                  <c:v>-882887</c:v>
                </c:pt>
                <c:pt idx="7">
                  <c:v>-876139</c:v>
                </c:pt>
                <c:pt idx="8">
                  <c:v>-846865</c:v>
                </c:pt>
                <c:pt idx="9">
                  <c:v>-874863</c:v>
                </c:pt>
                <c:pt idx="10">
                  <c:v>-827933</c:v>
                </c:pt>
                <c:pt idx="11">
                  <c:v>-691275</c:v>
                </c:pt>
                <c:pt idx="12">
                  <c:v>-565820</c:v>
                </c:pt>
                <c:pt idx="13">
                  <c:v>-403269</c:v>
                </c:pt>
                <c:pt idx="14">
                  <c:v>-283865</c:v>
                </c:pt>
                <c:pt idx="15">
                  <c:v>-208530</c:v>
                </c:pt>
                <c:pt idx="16">
                  <c:v>-139029</c:v>
                </c:pt>
                <c:pt idx="17">
                  <c:v>-100971</c:v>
                </c:pt>
              </c:numCache>
            </c:numRef>
          </c:val>
        </c:ser>
        <c:ser>
          <c:idx val="1"/>
          <c:order val="1"/>
          <c:tx>
            <c:strRef>
              <c:f>Sheet2!$S$2</c:f>
              <c:strCache>
                <c:ptCount val="1"/>
                <c:pt idx="0">
                  <c:v>Female</c:v>
                </c:pt>
              </c:strCache>
            </c:strRef>
          </c:tx>
          <c:spPr>
            <a:ln>
              <a:solidFill>
                <a:schemeClr val="bg1">
                  <a:lumMod val="50000"/>
                </a:schemeClr>
              </a:solidFill>
            </a:ln>
          </c:spPr>
          <c:invertIfNegative val="0"/>
          <c:cat>
            <c:strRef>
              <c:f>Sheet2!$Q$3:$Q$20</c:f>
              <c:strCache>
                <c:ptCount val="18"/>
                <c:pt idx="0">
                  <c:v>Under 5</c:v>
                </c:pt>
                <c:pt idx="1">
                  <c:v>05-09 years</c:v>
                </c:pt>
                <c:pt idx="2">
                  <c:v>10-14 years</c:v>
                </c:pt>
                <c:pt idx="3">
                  <c:v>15-19 years</c:v>
                </c:pt>
                <c:pt idx="4">
                  <c:v>20-24 years</c:v>
                </c:pt>
                <c:pt idx="5">
                  <c:v>25-29 years</c:v>
                </c:pt>
                <c:pt idx="6">
                  <c:v>30-34 years</c:v>
                </c:pt>
                <c:pt idx="7">
                  <c:v>35-39 years</c:v>
                </c:pt>
                <c:pt idx="8">
                  <c:v>40-44 years</c:v>
                </c:pt>
                <c:pt idx="9">
                  <c:v>45-49 years</c:v>
                </c:pt>
                <c:pt idx="10">
                  <c:v>50-54 years</c:v>
                </c:pt>
                <c:pt idx="11">
                  <c:v>55-59 years</c:v>
                </c:pt>
                <c:pt idx="12">
                  <c:v>60-64 years</c:v>
                </c:pt>
                <c:pt idx="13">
                  <c:v>65-69 years</c:v>
                </c:pt>
                <c:pt idx="14">
                  <c:v>70-74 years</c:v>
                </c:pt>
                <c:pt idx="15">
                  <c:v>75-79 years</c:v>
                </c:pt>
                <c:pt idx="16">
                  <c:v>80-84 years</c:v>
                </c:pt>
                <c:pt idx="17">
                  <c:v>85 plus</c:v>
                </c:pt>
              </c:strCache>
            </c:strRef>
          </c:cat>
          <c:val>
            <c:numRef>
              <c:f>Sheet2!$S$3:$S$20</c:f>
              <c:numCache>
                <c:formatCode>General</c:formatCode>
                <c:ptCount val="18"/>
                <c:pt idx="0">
                  <c:v>944324</c:v>
                </c:pt>
                <c:pt idx="1">
                  <c:v>944420</c:v>
                </c:pt>
                <c:pt idx="2">
                  <c:v>919017</c:v>
                </c:pt>
                <c:pt idx="3">
                  <c:v>914438</c:v>
                </c:pt>
                <c:pt idx="4">
                  <c:v>884726</c:v>
                </c:pt>
                <c:pt idx="5">
                  <c:v>914073</c:v>
                </c:pt>
                <c:pt idx="6">
                  <c:v>877547</c:v>
                </c:pt>
                <c:pt idx="7">
                  <c:v>887448</c:v>
                </c:pt>
                <c:pt idx="8">
                  <c:v>847930</c:v>
                </c:pt>
                <c:pt idx="9">
                  <c:v>885604</c:v>
                </c:pt>
                <c:pt idx="10">
                  <c:v>846936</c:v>
                </c:pt>
                <c:pt idx="11">
                  <c:v>731649</c:v>
                </c:pt>
                <c:pt idx="12">
                  <c:v>608947</c:v>
                </c:pt>
                <c:pt idx="13">
                  <c:v>449831</c:v>
                </c:pt>
                <c:pt idx="14">
                  <c:v>335291</c:v>
                </c:pt>
                <c:pt idx="15">
                  <c:v>268715</c:v>
                </c:pt>
                <c:pt idx="16">
                  <c:v>208177</c:v>
                </c:pt>
                <c:pt idx="17">
                  <c:v>204208</c:v>
                </c:pt>
              </c:numCache>
            </c:numRef>
          </c:val>
        </c:ser>
        <c:dLbls>
          <c:showLegendKey val="0"/>
          <c:showVal val="0"/>
          <c:showCatName val="0"/>
          <c:showSerName val="0"/>
          <c:showPercent val="0"/>
          <c:showBubbleSize val="0"/>
        </c:dLbls>
        <c:gapWidth val="0"/>
        <c:overlap val="100"/>
        <c:axId val="232144896"/>
        <c:axId val="232147200"/>
      </c:barChart>
      <c:catAx>
        <c:axId val="232144896"/>
        <c:scaling>
          <c:orientation val="minMax"/>
        </c:scaling>
        <c:delete val="0"/>
        <c:axPos val="l"/>
        <c:title>
          <c:tx>
            <c:rich>
              <a:bodyPr rot="0" vert="horz"/>
              <a:lstStyle/>
              <a:p>
                <a:pPr>
                  <a:defRPr/>
                </a:pPr>
                <a:r>
                  <a:rPr lang="en-US" dirty="0"/>
                  <a:t>Age</a:t>
                </a:r>
              </a:p>
            </c:rich>
          </c:tx>
          <c:layout/>
          <c:overlay val="0"/>
        </c:title>
        <c:majorTickMark val="out"/>
        <c:minorTickMark val="none"/>
        <c:tickLblPos val="low"/>
        <c:crossAx val="232147200"/>
        <c:crosses val="autoZero"/>
        <c:auto val="1"/>
        <c:lblAlgn val="ctr"/>
        <c:lblOffset val="100"/>
        <c:noMultiLvlLbl val="0"/>
      </c:catAx>
      <c:valAx>
        <c:axId val="232147200"/>
        <c:scaling>
          <c:orientation val="minMax"/>
        </c:scaling>
        <c:delete val="0"/>
        <c:axPos val="b"/>
        <c:majorGridlines/>
        <c:numFmt formatCode="#,##0;#,##0" sourceLinked="0"/>
        <c:majorTickMark val="out"/>
        <c:minorTickMark val="none"/>
        <c:tickLblPos val="nextTo"/>
        <c:crossAx val="232144896"/>
        <c:crosses val="autoZero"/>
        <c:crossBetween val="between"/>
      </c:valAx>
    </c:plotArea>
    <c:legend>
      <c:legendPos val="t"/>
      <c:layout>
        <c:manualLayout>
          <c:xMode val="edge"/>
          <c:yMode val="edge"/>
          <c:x val="0.46967228054826482"/>
          <c:y val="1.5773905695642697E-2"/>
          <c:w val="0.18719852726742492"/>
          <c:h val="6.0253628671081569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PopPyramid!$B$2</c:f>
              <c:strCache>
                <c:ptCount val="1"/>
                <c:pt idx="0">
                  <c:v>Male</c:v>
                </c:pt>
              </c:strCache>
            </c:strRef>
          </c:tx>
          <c:spPr>
            <a:ln>
              <a:solidFill>
                <a:schemeClr val="bg1">
                  <a:lumMod val="50000"/>
                </a:schemeClr>
              </a:solidFill>
            </a:ln>
          </c:spPr>
          <c:invertIfNegative val="0"/>
          <c:cat>
            <c:strRef>
              <c:f>PopPyramid!$A$4:$A$21</c:f>
              <c:strCache>
                <c:ptCount val="18"/>
                <c:pt idx="0">
                  <c:v>  Under 5 years</c:v>
                </c:pt>
                <c:pt idx="1">
                  <c:v>  5 to 9 years</c:v>
                </c:pt>
                <c:pt idx="2">
                  <c:v>  10 to 14 years</c:v>
                </c:pt>
                <c:pt idx="3">
                  <c:v>  15  to 19 years</c:v>
                </c:pt>
                <c:pt idx="4">
                  <c:v>  20 to 24 years</c:v>
                </c:pt>
                <c:pt idx="5">
                  <c:v>  25 to 29 years</c:v>
                </c:pt>
                <c:pt idx="6">
                  <c:v>  30 to 34 years</c:v>
                </c:pt>
                <c:pt idx="7">
                  <c:v>  35 to 39 years</c:v>
                </c:pt>
                <c:pt idx="8">
                  <c:v>  40 to 44 years</c:v>
                </c:pt>
                <c:pt idx="9">
                  <c:v>  45 to 49 years</c:v>
                </c:pt>
                <c:pt idx="10">
                  <c:v>  50 to 54 years</c:v>
                </c:pt>
                <c:pt idx="11">
                  <c:v>  55 to 59 years</c:v>
                </c:pt>
                <c:pt idx="12">
                  <c:v>  60 to 64 years</c:v>
                </c:pt>
                <c:pt idx="13">
                  <c:v>  65 to 69 years</c:v>
                </c:pt>
                <c:pt idx="14">
                  <c:v>  70 to 74 years</c:v>
                </c:pt>
                <c:pt idx="15">
                  <c:v>  75 to 79 years</c:v>
                </c:pt>
                <c:pt idx="16">
                  <c:v>  80 to 84 years</c:v>
                </c:pt>
                <c:pt idx="17">
                  <c:v>85 plus</c:v>
                </c:pt>
              </c:strCache>
            </c:strRef>
          </c:cat>
          <c:val>
            <c:numRef>
              <c:f>PopPyramid!$B$4:$B$21</c:f>
              <c:numCache>
                <c:formatCode>#,##0</c:formatCode>
                <c:ptCount val="18"/>
                <c:pt idx="0">
                  <c:v>-5689</c:v>
                </c:pt>
                <c:pt idx="1">
                  <c:v>-5274</c:v>
                </c:pt>
                <c:pt idx="2">
                  <c:v>-5159</c:v>
                </c:pt>
                <c:pt idx="3">
                  <c:v>-5216</c:v>
                </c:pt>
                <c:pt idx="4">
                  <c:v>-4657</c:v>
                </c:pt>
                <c:pt idx="5">
                  <c:v>-5404</c:v>
                </c:pt>
                <c:pt idx="6">
                  <c:v>-4577</c:v>
                </c:pt>
                <c:pt idx="7">
                  <c:v>-4124</c:v>
                </c:pt>
                <c:pt idx="8">
                  <c:v>-3910</c:v>
                </c:pt>
                <c:pt idx="9">
                  <c:v>-4450</c:v>
                </c:pt>
                <c:pt idx="10">
                  <c:v>-5060</c:v>
                </c:pt>
                <c:pt idx="11">
                  <c:v>-4271</c:v>
                </c:pt>
                <c:pt idx="12">
                  <c:v>-3074</c:v>
                </c:pt>
                <c:pt idx="13">
                  <c:v>-1960</c:v>
                </c:pt>
                <c:pt idx="14">
                  <c:v>-1502</c:v>
                </c:pt>
                <c:pt idx="15">
                  <c:v>-1271</c:v>
                </c:pt>
                <c:pt idx="16" formatCode="General">
                  <c:v>-974</c:v>
                </c:pt>
                <c:pt idx="17" formatCode="General">
                  <c:v>-670</c:v>
                </c:pt>
              </c:numCache>
            </c:numRef>
          </c:val>
        </c:ser>
        <c:ser>
          <c:idx val="1"/>
          <c:order val="1"/>
          <c:tx>
            <c:strRef>
              <c:f>PopPyramid!$C$2</c:f>
              <c:strCache>
                <c:ptCount val="1"/>
                <c:pt idx="0">
                  <c:v>Female</c:v>
                </c:pt>
              </c:strCache>
            </c:strRef>
          </c:tx>
          <c:spPr>
            <a:ln>
              <a:solidFill>
                <a:schemeClr val="bg1">
                  <a:lumMod val="50000"/>
                </a:schemeClr>
              </a:solidFill>
            </a:ln>
          </c:spPr>
          <c:invertIfNegative val="0"/>
          <c:cat>
            <c:strRef>
              <c:f>PopPyramid!$A$4:$A$21</c:f>
              <c:strCache>
                <c:ptCount val="18"/>
                <c:pt idx="0">
                  <c:v>  Under 5 years</c:v>
                </c:pt>
                <c:pt idx="1">
                  <c:v>  5 to 9 years</c:v>
                </c:pt>
                <c:pt idx="2">
                  <c:v>  10 to 14 years</c:v>
                </c:pt>
                <c:pt idx="3">
                  <c:v>  15  to 19 years</c:v>
                </c:pt>
                <c:pt idx="4">
                  <c:v>  20 to 24 years</c:v>
                </c:pt>
                <c:pt idx="5">
                  <c:v>  25 to 29 years</c:v>
                </c:pt>
                <c:pt idx="6">
                  <c:v>  30 to 34 years</c:v>
                </c:pt>
                <c:pt idx="7">
                  <c:v>  35 to 39 years</c:v>
                </c:pt>
                <c:pt idx="8">
                  <c:v>  40 to 44 years</c:v>
                </c:pt>
                <c:pt idx="9">
                  <c:v>  45 to 49 years</c:v>
                </c:pt>
                <c:pt idx="10">
                  <c:v>  50 to 54 years</c:v>
                </c:pt>
                <c:pt idx="11">
                  <c:v>  55 to 59 years</c:v>
                </c:pt>
                <c:pt idx="12">
                  <c:v>  60 to 64 years</c:v>
                </c:pt>
                <c:pt idx="13">
                  <c:v>  65 to 69 years</c:v>
                </c:pt>
                <c:pt idx="14">
                  <c:v>  70 to 74 years</c:v>
                </c:pt>
                <c:pt idx="15">
                  <c:v>  75 to 79 years</c:v>
                </c:pt>
                <c:pt idx="16">
                  <c:v>  80 to 84 years</c:v>
                </c:pt>
                <c:pt idx="17">
                  <c:v>85 plus</c:v>
                </c:pt>
              </c:strCache>
            </c:strRef>
          </c:cat>
          <c:val>
            <c:numRef>
              <c:f>PopPyramid!$C$4:$C$21</c:f>
              <c:numCache>
                <c:formatCode>#,##0</c:formatCode>
                <c:ptCount val="18"/>
                <c:pt idx="0">
                  <c:v>5312</c:v>
                </c:pt>
                <c:pt idx="1">
                  <c:v>5043</c:v>
                </c:pt>
                <c:pt idx="2">
                  <c:v>4851</c:v>
                </c:pt>
                <c:pt idx="3">
                  <c:v>5142</c:v>
                </c:pt>
                <c:pt idx="4">
                  <c:v>4896</c:v>
                </c:pt>
                <c:pt idx="5">
                  <c:v>5312</c:v>
                </c:pt>
                <c:pt idx="6">
                  <c:v>4403</c:v>
                </c:pt>
                <c:pt idx="7">
                  <c:v>4202</c:v>
                </c:pt>
                <c:pt idx="8">
                  <c:v>4027</c:v>
                </c:pt>
                <c:pt idx="9">
                  <c:v>4929</c:v>
                </c:pt>
                <c:pt idx="10">
                  <c:v>5295</c:v>
                </c:pt>
                <c:pt idx="11">
                  <c:v>4413</c:v>
                </c:pt>
                <c:pt idx="12">
                  <c:v>3068</c:v>
                </c:pt>
                <c:pt idx="13">
                  <c:v>2261</c:v>
                </c:pt>
                <c:pt idx="14">
                  <c:v>1949</c:v>
                </c:pt>
                <c:pt idx="15">
                  <c:v>1771</c:v>
                </c:pt>
                <c:pt idx="16">
                  <c:v>1483</c:v>
                </c:pt>
                <c:pt idx="17" formatCode="General">
                  <c:v>1273</c:v>
                </c:pt>
              </c:numCache>
            </c:numRef>
          </c:val>
        </c:ser>
        <c:dLbls>
          <c:showLegendKey val="0"/>
          <c:showVal val="0"/>
          <c:showCatName val="0"/>
          <c:showSerName val="0"/>
          <c:showPercent val="0"/>
          <c:showBubbleSize val="0"/>
        </c:dLbls>
        <c:gapWidth val="0"/>
        <c:overlap val="100"/>
        <c:axId val="242289664"/>
        <c:axId val="242291840"/>
      </c:barChart>
      <c:catAx>
        <c:axId val="242289664"/>
        <c:scaling>
          <c:orientation val="minMax"/>
        </c:scaling>
        <c:delete val="0"/>
        <c:axPos val="l"/>
        <c:title>
          <c:tx>
            <c:rich>
              <a:bodyPr rot="0" vert="horz"/>
              <a:lstStyle/>
              <a:p>
                <a:pPr>
                  <a:defRPr/>
                </a:pPr>
                <a:r>
                  <a:rPr lang="en-US" dirty="0"/>
                  <a:t>Age</a:t>
                </a:r>
              </a:p>
            </c:rich>
          </c:tx>
          <c:layout/>
          <c:overlay val="0"/>
        </c:title>
        <c:majorTickMark val="out"/>
        <c:minorTickMark val="none"/>
        <c:tickLblPos val="low"/>
        <c:crossAx val="242291840"/>
        <c:crosses val="autoZero"/>
        <c:auto val="1"/>
        <c:lblAlgn val="ctr"/>
        <c:lblOffset val="100"/>
        <c:noMultiLvlLbl val="0"/>
      </c:catAx>
      <c:valAx>
        <c:axId val="242291840"/>
        <c:scaling>
          <c:orientation val="minMax"/>
        </c:scaling>
        <c:delete val="0"/>
        <c:axPos val="b"/>
        <c:majorGridlines/>
        <c:numFmt formatCode="#,##0;#,##0" sourceLinked="0"/>
        <c:majorTickMark val="out"/>
        <c:minorTickMark val="none"/>
        <c:tickLblPos val="nextTo"/>
        <c:crossAx val="242289664"/>
        <c:crosses val="autoZero"/>
        <c:crossBetween val="between"/>
      </c:valAx>
    </c:plotArea>
    <c:legend>
      <c:legendPos val="t"/>
      <c:layout>
        <c:manualLayout>
          <c:xMode val="edge"/>
          <c:yMode val="edge"/>
          <c:x val="0.52762899829828969"/>
          <c:y val="1.7734100545124167E-2"/>
          <c:w val="0.26752386720890659"/>
          <c:h val="4.4396120903542724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74134206675492"/>
          <c:y val="6.0245911568746216E-2"/>
          <c:w val="0.79091584038106333"/>
          <c:h val="0.74629465596603417"/>
        </c:manualLayout>
      </c:layout>
      <c:lineChart>
        <c:grouping val="standard"/>
        <c:varyColors val="0"/>
        <c:ser>
          <c:idx val="0"/>
          <c:order val="0"/>
          <c:tx>
            <c:strRef>
              <c:f>Sheet1!$B$1</c:f>
              <c:strCache>
                <c:ptCount val="1"/>
                <c:pt idx="0">
                  <c:v>Zero</c:v>
                </c:pt>
              </c:strCache>
            </c:strRef>
          </c:tx>
          <c:marker>
            <c:symbol val="squar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25145561</c:v>
                </c:pt>
                <c:pt idx="1">
                  <c:v>25380750</c:v>
                </c:pt>
                <c:pt idx="2">
                  <c:v>25613484</c:v>
                </c:pt>
                <c:pt idx="3">
                  <c:v>25843656</c:v>
                </c:pt>
                <c:pt idx="4">
                  <c:v>26071108</c:v>
                </c:pt>
                <c:pt idx="5">
                  <c:v>26295593</c:v>
                </c:pt>
                <c:pt idx="6">
                  <c:v>26517081</c:v>
                </c:pt>
                <c:pt idx="7">
                  <c:v>26735665</c:v>
                </c:pt>
                <c:pt idx="8">
                  <c:v>26951342</c:v>
                </c:pt>
                <c:pt idx="9">
                  <c:v>27164119</c:v>
                </c:pt>
                <c:pt idx="10">
                  <c:v>27373750</c:v>
                </c:pt>
                <c:pt idx="11">
                  <c:v>27580411</c:v>
                </c:pt>
                <c:pt idx="12">
                  <c:v>27784158</c:v>
                </c:pt>
                <c:pt idx="13">
                  <c:v>27984799</c:v>
                </c:pt>
                <c:pt idx="14">
                  <c:v>28182245</c:v>
                </c:pt>
                <c:pt idx="15">
                  <c:v>28376334</c:v>
                </c:pt>
                <c:pt idx="16">
                  <c:v>28566870</c:v>
                </c:pt>
                <c:pt idx="17">
                  <c:v>28753694</c:v>
                </c:pt>
                <c:pt idx="18">
                  <c:v>28936489</c:v>
                </c:pt>
                <c:pt idx="19">
                  <c:v>29115202</c:v>
                </c:pt>
                <c:pt idx="20">
                  <c:v>29290131</c:v>
                </c:pt>
                <c:pt idx="21">
                  <c:v>29461395</c:v>
                </c:pt>
                <c:pt idx="22">
                  <c:v>29627955</c:v>
                </c:pt>
                <c:pt idx="23">
                  <c:v>29790220</c:v>
                </c:pt>
                <c:pt idx="24">
                  <c:v>29948628</c:v>
                </c:pt>
                <c:pt idx="25">
                  <c:v>30103245</c:v>
                </c:pt>
                <c:pt idx="26">
                  <c:v>30254237</c:v>
                </c:pt>
                <c:pt idx="27">
                  <c:v>30401648</c:v>
                </c:pt>
                <c:pt idx="28">
                  <c:v>30545550</c:v>
                </c:pt>
                <c:pt idx="29">
                  <c:v>30686095</c:v>
                </c:pt>
                <c:pt idx="30">
                  <c:v>30823265</c:v>
                </c:pt>
                <c:pt idx="31">
                  <c:v>30957393</c:v>
                </c:pt>
                <c:pt idx="32">
                  <c:v>31087955</c:v>
                </c:pt>
                <c:pt idx="33">
                  <c:v>31215207</c:v>
                </c:pt>
                <c:pt idx="34">
                  <c:v>31339959</c:v>
                </c:pt>
                <c:pt idx="35">
                  <c:v>31462353</c:v>
                </c:pt>
                <c:pt idx="36">
                  <c:v>31582864</c:v>
                </c:pt>
                <c:pt idx="37">
                  <c:v>31701892</c:v>
                </c:pt>
                <c:pt idx="38">
                  <c:v>31819678</c:v>
                </c:pt>
                <c:pt idx="39">
                  <c:v>31936505</c:v>
                </c:pt>
                <c:pt idx="40">
                  <c:v>32052572</c:v>
                </c:pt>
              </c:numCache>
            </c:numRef>
          </c:val>
          <c:smooth val="0"/>
        </c:ser>
        <c:ser>
          <c:idx val="1"/>
          <c:order val="1"/>
          <c:tx>
            <c:strRef>
              <c:f>Sheet1!$C$1</c:f>
              <c:strCache>
                <c:ptCount val="1"/>
                <c:pt idx="0">
                  <c:v>.5 of 2000-2010</c:v>
                </c:pt>
              </c:strCache>
            </c:strRef>
          </c:tx>
          <c:marker>
            <c:symbol val="squar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25145561</c:v>
                </c:pt>
                <c:pt idx="1">
                  <c:v>25510472</c:v>
                </c:pt>
                <c:pt idx="2">
                  <c:v>25878598</c:v>
                </c:pt>
                <c:pt idx="3">
                  <c:v>26249766</c:v>
                </c:pt>
                <c:pt idx="4">
                  <c:v>26623744</c:v>
                </c:pt>
                <c:pt idx="5">
                  <c:v>27000248</c:v>
                </c:pt>
                <c:pt idx="6">
                  <c:v>27379264</c:v>
                </c:pt>
                <c:pt idx="7">
                  <c:v>27761006</c:v>
                </c:pt>
                <c:pt idx="8">
                  <c:v>28145371</c:v>
                </c:pt>
                <c:pt idx="9">
                  <c:v>28532366</c:v>
                </c:pt>
                <c:pt idx="10">
                  <c:v>28921718</c:v>
                </c:pt>
                <c:pt idx="11">
                  <c:v>29313599</c:v>
                </c:pt>
                <c:pt idx="12">
                  <c:v>29708152</c:v>
                </c:pt>
                <c:pt idx="13">
                  <c:v>30105043</c:v>
                </c:pt>
                <c:pt idx="14">
                  <c:v>30504183</c:v>
                </c:pt>
                <c:pt idx="15">
                  <c:v>30905280</c:v>
                </c:pt>
                <c:pt idx="16">
                  <c:v>31307878</c:v>
                </c:pt>
                <c:pt idx="17">
                  <c:v>31711763</c:v>
                </c:pt>
                <c:pt idx="18">
                  <c:v>32116326</c:v>
                </c:pt>
                <c:pt idx="19">
                  <c:v>32521434</c:v>
                </c:pt>
                <c:pt idx="20">
                  <c:v>32927323</c:v>
                </c:pt>
                <c:pt idx="21">
                  <c:v>33333969</c:v>
                </c:pt>
                <c:pt idx="22">
                  <c:v>33740521</c:v>
                </c:pt>
                <c:pt idx="23">
                  <c:v>34147206</c:v>
                </c:pt>
                <c:pt idx="24">
                  <c:v>34554564</c:v>
                </c:pt>
                <c:pt idx="25">
                  <c:v>34962755</c:v>
                </c:pt>
                <c:pt idx="26">
                  <c:v>35371936</c:v>
                </c:pt>
                <c:pt idx="27">
                  <c:v>35782378</c:v>
                </c:pt>
                <c:pt idx="28">
                  <c:v>36194185</c:v>
                </c:pt>
                <c:pt idx="29">
                  <c:v>36607491</c:v>
                </c:pt>
                <c:pt idx="30">
                  <c:v>37022428</c:v>
                </c:pt>
                <c:pt idx="31">
                  <c:v>37439196</c:v>
                </c:pt>
                <c:pt idx="32">
                  <c:v>37857422</c:v>
                </c:pt>
                <c:pt idx="33">
                  <c:v>38277384</c:v>
                </c:pt>
                <c:pt idx="34">
                  <c:v>38700053</c:v>
                </c:pt>
                <c:pt idx="35">
                  <c:v>39125545</c:v>
                </c:pt>
                <c:pt idx="36">
                  <c:v>39554324</c:v>
                </c:pt>
                <c:pt idx="37">
                  <c:v>39986958</c:v>
                </c:pt>
                <c:pt idx="38">
                  <c:v>40423771</c:v>
                </c:pt>
                <c:pt idx="39">
                  <c:v>40865127</c:v>
                </c:pt>
                <c:pt idx="40">
                  <c:v>41311227</c:v>
                </c:pt>
              </c:numCache>
            </c:numRef>
          </c:val>
          <c:smooth val="0"/>
        </c:ser>
        <c:ser>
          <c:idx val="2"/>
          <c:order val="2"/>
          <c:tx>
            <c:strRef>
              <c:f>Sheet1!$D$1</c:f>
              <c:strCache>
                <c:ptCount val="1"/>
                <c:pt idx="0">
                  <c:v>2000-2010</c:v>
                </c:pt>
              </c:strCache>
            </c:strRef>
          </c:tx>
          <c:marker>
            <c:symbol val="triangl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25145561</c:v>
                </c:pt>
                <c:pt idx="1">
                  <c:v>25640143</c:v>
                </c:pt>
                <c:pt idx="2">
                  <c:v>26146522</c:v>
                </c:pt>
                <c:pt idx="3">
                  <c:v>26664586</c:v>
                </c:pt>
                <c:pt idx="4">
                  <c:v>27194294</c:v>
                </c:pt>
                <c:pt idx="5">
                  <c:v>27735511</c:v>
                </c:pt>
                <c:pt idx="6">
                  <c:v>28288376</c:v>
                </c:pt>
                <c:pt idx="7">
                  <c:v>28853465</c:v>
                </c:pt>
                <c:pt idx="8">
                  <c:v>29430740</c:v>
                </c:pt>
                <c:pt idx="9">
                  <c:v>30020523</c:v>
                </c:pt>
                <c:pt idx="10">
                  <c:v>30622644</c:v>
                </c:pt>
                <c:pt idx="11">
                  <c:v>31237435</c:v>
                </c:pt>
                <c:pt idx="12">
                  <c:v>31865469</c:v>
                </c:pt>
                <c:pt idx="13">
                  <c:v>32506538</c:v>
                </c:pt>
                <c:pt idx="14">
                  <c:v>33160754</c:v>
                </c:pt>
                <c:pt idx="15">
                  <c:v>33827994</c:v>
                </c:pt>
                <c:pt idx="16">
                  <c:v>34507843</c:v>
                </c:pt>
                <c:pt idx="17">
                  <c:v>35200195</c:v>
                </c:pt>
                <c:pt idx="18">
                  <c:v>35904451</c:v>
                </c:pt>
                <c:pt idx="19">
                  <c:v>36620648</c:v>
                </c:pt>
                <c:pt idx="20">
                  <c:v>37349166</c:v>
                </c:pt>
                <c:pt idx="21">
                  <c:v>38090208</c:v>
                </c:pt>
                <c:pt idx="22">
                  <c:v>38843331</c:v>
                </c:pt>
                <c:pt idx="23">
                  <c:v>39608958</c:v>
                </c:pt>
                <c:pt idx="24">
                  <c:v>40388040</c:v>
                </c:pt>
                <c:pt idx="25">
                  <c:v>41181167</c:v>
                </c:pt>
                <c:pt idx="26">
                  <c:v>41988930</c:v>
                </c:pt>
                <c:pt idx="27">
                  <c:v>42812213</c:v>
                </c:pt>
                <c:pt idx="28">
                  <c:v>43651536</c:v>
                </c:pt>
                <c:pt idx="29">
                  <c:v>44507476</c:v>
                </c:pt>
                <c:pt idx="30">
                  <c:v>45380659</c:v>
                </c:pt>
                <c:pt idx="31">
                  <c:v>46271667</c:v>
                </c:pt>
                <c:pt idx="32">
                  <c:v>47180564</c:v>
                </c:pt>
                <c:pt idx="33">
                  <c:v>48108097</c:v>
                </c:pt>
                <c:pt idx="34">
                  <c:v>49055686</c:v>
                </c:pt>
                <c:pt idx="35">
                  <c:v>50023949</c:v>
                </c:pt>
                <c:pt idx="36">
                  <c:v>51013579</c:v>
                </c:pt>
                <c:pt idx="37">
                  <c:v>52025687</c:v>
                </c:pt>
                <c:pt idx="38">
                  <c:v>53061157</c:v>
                </c:pt>
                <c:pt idx="39">
                  <c:v>54120795</c:v>
                </c:pt>
                <c:pt idx="40">
                  <c:v>55205323</c:v>
                </c:pt>
              </c:numCache>
            </c:numRef>
          </c:val>
          <c:smooth val="0"/>
        </c:ser>
        <c:dLbls>
          <c:showLegendKey val="0"/>
          <c:showVal val="0"/>
          <c:showCatName val="0"/>
          <c:showSerName val="0"/>
          <c:showPercent val="0"/>
          <c:showBubbleSize val="0"/>
        </c:dLbls>
        <c:marker val="1"/>
        <c:smooth val="0"/>
        <c:axId val="242060288"/>
        <c:axId val="242062080"/>
      </c:lineChart>
      <c:catAx>
        <c:axId val="242060288"/>
        <c:scaling>
          <c:orientation val="minMax"/>
        </c:scaling>
        <c:delete val="0"/>
        <c:axPos val="b"/>
        <c:numFmt formatCode="General" sourceLinked="1"/>
        <c:majorTickMark val="out"/>
        <c:minorTickMark val="none"/>
        <c:tickLblPos val="nextTo"/>
        <c:crossAx val="242062080"/>
        <c:crosses val="autoZero"/>
        <c:auto val="1"/>
        <c:lblAlgn val="ctr"/>
        <c:lblOffset val="100"/>
        <c:tickLblSkip val="5"/>
        <c:tickMarkSkip val="5"/>
        <c:noMultiLvlLbl val="0"/>
      </c:catAx>
      <c:valAx>
        <c:axId val="242062080"/>
        <c:scaling>
          <c:orientation val="minMax"/>
          <c:min val="20000000"/>
        </c:scaling>
        <c:delete val="0"/>
        <c:axPos val="l"/>
        <c:majorGridlines/>
        <c:numFmt formatCode="#,##0" sourceLinked="1"/>
        <c:majorTickMark val="out"/>
        <c:minorTickMark val="none"/>
        <c:tickLblPos val="nextTo"/>
        <c:crossAx val="242060288"/>
        <c:crosses val="autoZero"/>
        <c:crossBetween val="between"/>
      </c:valAx>
    </c:plotArea>
    <c:legend>
      <c:legendPos val="r"/>
      <c:layout>
        <c:manualLayout>
          <c:xMode val="edge"/>
          <c:yMode val="edge"/>
          <c:x val="0.19380925835597984"/>
          <c:y val="0.12176761558651322"/>
          <c:w val="0.21431479803962558"/>
          <c:h val="0.21350151423379771"/>
        </c:manualLayout>
      </c:layout>
      <c:overlay val="0"/>
      <c:spPr>
        <a:solidFill>
          <a:schemeClr val="bg1"/>
        </a:solidFill>
      </c:spPr>
    </c:legend>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[TxSDC2012PopPrjctn_Agg_COG.xls]Sheet!$C$1</c:f>
              <c:strCache>
                <c:ptCount val="1"/>
                <c:pt idx="0">
                  <c:v>Zero</c:v>
                </c:pt>
              </c:strCache>
            </c:strRef>
          </c:tx>
          <c:spPr>
            <a:ln w="38100">
              <a:solidFill>
                <a:schemeClr val="accent1"/>
              </a:solidFill>
            </a:ln>
          </c:spPr>
          <c:marker>
            <c:spPr>
              <a:solidFill>
                <a:schemeClr val="accent1"/>
              </a:solidFill>
              <a:ln>
                <a:solidFill>
                  <a:schemeClr val="accent1"/>
                </a:solidFill>
              </a:ln>
            </c:spPr>
          </c:marker>
          <c:cat>
            <c:numRef>
              <c:f>[TxSDC2012PopPrjctn_Agg_COG.xls]Sheet!$B$2:$B$10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[TxSDC2012PopPrjctn_Agg_COG.xls]Sheet!$C$2:$C$10</c:f>
              <c:numCache>
                <c:formatCode>#,##0</c:formatCode>
                <c:ptCount val="9"/>
                <c:pt idx="0">
                  <c:v>571871</c:v>
                </c:pt>
                <c:pt idx="1">
                  <c:v>597149</c:v>
                </c:pt>
                <c:pt idx="2">
                  <c:v>621292</c:v>
                </c:pt>
                <c:pt idx="3">
                  <c:v>644242</c:v>
                </c:pt>
                <c:pt idx="4">
                  <c:v>665596</c:v>
                </c:pt>
                <c:pt idx="5">
                  <c:v>685767</c:v>
                </c:pt>
                <c:pt idx="6">
                  <c:v>704527</c:v>
                </c:pt>
                <c:pt idx="7">
                  <c:v>722097</c:v>
                </c:pt>
                <c:pt idx="8">
                  <c:v>739410</c:v>
                </c:pt>
              </c:numCache>
            </c:numRef>
          </c:val>
          <c:smooth val="0"/>
        </c:ser>
        <c:ser>
          <c:idx val="2"/>
          <c:order val="1"/>
          <c:tx>
            <c:strRef>
              <c:f>[TxSDC2012PopPrjctn_Agg_COG.xls]Sheet!$D$1</c:f>
              <c:strCache>
                <c:ptCount val="1"/>
                <c:pt idx="0">
                  <c:v>0.5 of 2000-2010</c:v>
                </c:pt>
              </c:strCache>
            </c:strRef>
          </c:tx>
          <c:spPr>
            <a:ln w="38100">
              <a:solidFill>
                <a:schemeClr val="accent2"/>
              </a:solidFill>
            </a:ln>
          </c:spPr>
          <c:marker>
            <c:spPr>
              <a:solidFill>
                <a:schemeClr val="accent2"/>
              </a:solidFill>
              <a:ln>
                <a:solidFill>
                  <a:schemeClr val="accent2"/>
                </a:solidFill>
              </a:ln>
            </c:spPr>
          </c:marker>
          <c:cat>
            <c:numRef>
              <c:f>[TxSDC2012PopPrjctn_Agg_COG.xls]Sheet!$B$2:$B$10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[TxSDC2012PopPrjctn_Agg_COG.xls]Sheet!$D$2:$D$10</c:f>
              <c:numCache>
                <c:formatCode>#,##0</c:formatCode>
                <c:ptCount val="9"/>
                <c:pt idx="0">
                  <c:v>571871</c:v>
                </c:pt>
                <c:pt idx="1">
                  <c:v>602742</c:v>
                </c:pt>
                <c:pt idx="2">
                  <c:v>633281</c:v>
                </c:pt>
                <c:pt idx="3">
                  <c:v>664435</c:v>
                </c:pt>
                <c:pt idx="4">
                  <c:v>694885</c:v>
                </c:pt>
                <c:pt idx="5">
                  <c:v>724361</c:v>
                </c:pt>
                <c:pt idx="6">
                  <c:v>752599</c:v>
                </c:pt>
                <c:pt idx="7">
                  <c:v>780131</c:v>
                </c:pt>
                <c:pt idx="8">
                  <c:v>808571</c:v>
                </c:pt>
              </c:numCache>
            </c:numRef>
          </c:val>
          <c:smooth val="0"/>
        </c:ser>
        <c:ser>
          <c:idx val="3"/>
          <c:order val="2"/>
          <c:tx>
            <c:strRef>
              <c:f>[TxSDC2012PopPrjctn_Agg_COG.xls]Sheet!$E$1</c:f>
              <c:strCache>
                <c:ptCount val="1"/>
                <c:pt idx="0">
                  <c:v>2000-2010</c:v>
                </c:pt>
              </c:strCache>
            </c:strRef>
          </c:tx>
          <c:spPr>
            <a:ln w="38100">
              <a:solidFill>
                <a:schemeClr val="accent3"/>
              </a:solidFill>
            </a:ln>
          </c:spPr>
          <c:marker>
            <c:symbol val="circle"/>
            <c:size val="9"/>
            <c:spPr>
              <a:solidFill>
                <a:schemeClr val="accent3"/>
              </a:solidFill>
              <a:ln>
                <a:solidFill>
                  <a:schemeClr val="accent3"/>
                </a:solidFill>
              </a:ln>
            </c:spPr>
          </c:marker>
          <c:cat>
            <c:numRef>
              <c:f>[TxSDC2012PopPrjctn_Agg_COG.xls]Sheet!$B$2:$B$10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[TxSDC2012PopPrjctn_Agg_COG.xls]Sheet!$E$2:$E$10</c:f>
              <c:numCache>
                <c:formatCode>#,##0</c:formatCode>
                <c:ptCount val="9"/>
                <c:pt idx="0">
                  <c:v>571871</c:v>
                </c:pt>
                <c:pt idx="1">
                  <c:v>607717</c:v>
                </c:pt>
                <c:pt idx="2">
                  <c:v>643684</c:v>
                </c:pt>
                <c:pt idx="3">
                  <c:v>681244</c:v>
                </c:pt>
                <c:pt idx="4">
                  <c:v>718822</c:v>
                </c:pt>
                <c:pt idx="5">
                  <c:v>754694</c:v>
                </c:pt>
                <c:pt idx="6">
                  <c:v>787947</c:v>
                </c:pt>
                <c:pt idx="7">
                  <c:v>818984</c:v>
                </c:pt>
                <c:pt idx="8">
                  <c:v>849447</c:v>
                </c:pt>
              </c:numCache>
            </c:numRef>
          </c:val>
          <c:smooth val="0"/>
        </c:ser>
        <c:dLbls>
          <c:showLegendKey val="0"/>
          <c:showVal val="0"/>
          <c:showCatName val="0"/>
          <c:showSerName val="0"/>
          <c:showPercent val="0"/>
          <c:showBubbleSize val="0"/>
        </c:dLbls>
        <c:marker val="1"/>
        <c:smooth val="0"/>
        <c:axId val="242148480"/>
        <c:axId val="242150400"/>
      </c:lineChart>
      <c:catAx>
        <c:axId val="242148480"/>
        <c:scaling>
          <c:orientation val="minMax"/>
        </c:scaling>
        <c:delete val="0"/>
        <c:axPos val="b"/>
        <c:numFmt formatCode="General" sourceLinked="1"/>
        <c:majorTickMark val="out"/>
        <c:minorTickMark val="none"/>
        <c:tickLblPos val="nextTo"/>
        <c:crossAx val="242150400"/>
        <c:crosses val="autoZero"/>
        <c:auto val="1"/>
        <c:lblAlgn val="ctr"/>
        <c:lblOffset val="100"/>
        <c:noMultiLvlLbl val="0"/>
      </c:catAx>
      <c:valAx>
        <c:axId val="242150400"/>
        <c:scaling>
          <c:orientation val="minMax"/>
          <c:min val="500000"/>
        </c:scaling>
        <c:delete val="0"/>
        <c:axPos val="l"/>
        <c:majorGridlines/>
        <c:numFmt formatCode="#,##0" sourceLinked="1"/>
        <c:majorTickMark val="out"/>
        <c:minorTickMark val="none"/>
        <c:tickLblPos val="nextTo"/>
        <c:crossAx val="242148480"/>
        <c:crosses val="autoZero"/>
        <c:crossBetween val="between"/>
      </c:valAx>
    </c:plotArea>
    <c:legend>
      <c:legendPos val="l"/>
      <c:layout>
        <c:manualLayout>
          <c:xMode val="edge"/>
          <c:yMode val="edge"/>
          <c:x val="0.1558641975308642"/>
          <c:y val="0.16595584188381565"/>
          <c:w val="0.28576243518340694"/>
          <c:h val="0.22054090956760272"/>
        </c:manualLayout>
      </c:layout>
      <c:overlay val="1"/>
      <c:spPr>
        <a:solidFill>
          <a:schemeClr val="bg1"/>
        </a:solidFill>
      </c:sp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0.17699</cdr:x>
      <cdr:y>0.04615</cdr:y>
    </cdr:from>
    <cdr:to>
      <cdr:x>0.46402</cdr:x>
      <cdr:y>0.13033</cdr:y>
    </cdr:to>
    <cdr:sp macro="" textlink="">
      <cdr:nvSpPr>
        <cdr:cNvPr id="2" name="TextBox 1"/>
        <cdr:cNvSpPr txBox="1"/>
      </cdr:nvSpPr>
      <cdr:spPr>
        <a:xfrm xmlns:a="http://schemas.openxmlformats.org/drawingml/2006/main">
          <a:off x="1524000" y="228600"/>
          <a:ext cx="2471500" cy="41694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pPr algn="ctr"/>
          <a:r>
            <a:rPr lang="en-US" sz="1800" dirty="0" smtClean="0"/>
            <a:t>Migration Scenarios</a:t>
          </a:r>
          <a:endParaRPr lang="en-US" sz="1800" dirty="0"/>
        </a:p>
      </cdr:txBody>
    </cdr:sp>
  </cdr:relSizeAnchor>
  <cdr:relSizeAnchor xmlns:cdr="http://schemas.openxmlformats.org/drawingml/2006/chartDrawing">
    <cdr:from>
      <cdr:x>0.54867</cdr:x>
      <cdr:y>0.49231</cdr:y>
    </cdr:from>
    <cdr:to>
      <cdr:x>0.54867</cdr:x>
      <cdr:y>0.8</cdr:y>
    </cdr:to>
    <cdr:cxnSp macro="">
      <cdr:nvCxnSpPr>
        <cdr:cNvPr id="3" name="Straight Connector 2"/>
        <cdr:cNvCxnSpPr/>
      </cdr:nvCxnSpPr>
      <cdr:spPr>
        <a:xfrm xmlns:a="http://schemas.openxmlformats.org/drawingml/2006/main" flipV="1">
          <a:off x="4724400" y="2438411"/>
          <a:ext cx="0" cy="152398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0.74336</cdr:x>
      <cdr:y>0.33846</cdr:y>
    </cdr:from>
    <cdr:to>
      <cdr:x>0.74336</cdr:x>
      <cdr:y>0.8</cdr:y>
    </cdr:to>
    <cdr:cxnSp macro="">
      <cdr:nvCxnSpPr>
        <cdr:cNvPr id="5" name="Straight Connector 4"/>
        <cdr:cNvCxnSpPr/>
      </cdr:nvCxnSpPr>
      <cdr:spPr>
        <a:xfrm xmlns:a="http://schemas.openxmlformats.org/drawingml/2006/main" flipV="1">
          <a:off x="6400800" y="1676392"/>
          <a:ext cx="0" cy="228600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0.93805</cdr:x>
      <cdr:y>0.16923</cdr:y>
    </cdr:from>
    <cdr:to>
      <cdr:x>0.93805</cdr:x>
      <cdr:y>0.8</cdr:y>
    </cdr:to>
    <cdr:cxnSp macro="">
      <cdr:nvCxnSpPr>
        <cdr:cNvPr id="8" name="Straight Connector 7"/>
        <cdr:cNvCxnSpPr/>
      </cdr:nvCxnSpPr>
      <cdr:spPr>
        <a:xfrm xmlns:a="http://schemas.openxmlformats.org/drawingml/2006/main" flipV="1">
          <a:off x="8077200" y="838200"/>
          <a:ext cx="0" cy="31242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4002929" cy="350838"/>
          </a:xfrm>
          <a:prstGeom prst="rect">
            <a:avLst/>
          </a:prstGeom>
        </p:spPr>
        <p:txBody>
          <a:bodyPr vert="horz" lIns="90693" tIns="45346" rIns="90693" bIns="45346" rtlCol="0"/>
          <a:lstStyle>
            <a:lvl1pPr algn="l">
              <a:defRPr sz="1100"/>
            </a:lvl1pPr>
          </a:lstStyle>
          <a:p>
            <a:endParaRPr lang="en-US" dirty="0"/>
          </a:p>
        </p:txBody>
      </p:sp>
      <p:sp>
        <p:nvSpPr>
          <p:cNvPr id="3" name="Date Placeholder 2"/>
          <p:cNvSpPr>
            <a:spLocks noGrp="1"/>
          </p:cNvSpPr>
          <p:nvPr>
            <p:ph type="dt" sz="quarter" idx="1"/>
          </p:nvPr>
        </p:nvSpPr>
        <p:spPr>
          <a:xfrm>
            <a:off x="5231575" y="3"/>
            <a:ext cx="4002929" cy="350838"/>
          </a:xfrm>
          <a:prstGeom prst="rect">
            <a:avLst/>
          </a:prstGeom>
        </p:spPr>
        <p:txBody>
          <a:bodyPr vert="horz" lIns="90693" tIns="45346" rIns="90693" bIns="45346" rtlCol="0"/>
          <a:lstStyle>
            <a:lvl1pPr algn="r">
              <a:defRPr sz="1100"/>
            </a:lvl1pPr>
          </a:lstStyle>
          <a:p>
            <a:fld id="{6F86D4F7-26D3-47E1-8796-8EA85FE6EA14}" type="datetimeFigureOut">
              <a:rPr lang="en-US" smtClean="0"/>
              <a:pPr/>
              <a:t>8/13/2013</a:t>
            </a:fld>
            <a:endParaRPr lang="en-US" dirty="0"/>
          </a:p>
        </p:txBody>
      </p:sp>
      <p:sp>
        <p:nvSpPr>
          <p:cNvPr id="4" name="Footer Placeholder 3"/>
          <p:cNvSpPr>
            <a:spLocks noGrp="1"/>
          </p:cNvSpPr>
          <p:nvPr>
            <p:ph type="ftr" sz="quarter" idx="2"/>
          </p:nvPr>
        </p:nvSpPr>
        <p:spPr>
          <a:xfrm>
            <a:off x="3" y="6657976"/>
            <a:ext cx="4002929" cy="350838"/>
          </a:xfrm>
          <a:prstGeom prst="rect">
            <a:avLst/>
          </a:prstGeom>
        </p:spPr>
        <p:txBody>
          <a:bodyPr vert="horz" lIns="90693" tIns="45346" rIns="90693" bIns="45346" rtlCol="0" anchor="b"/>
          <a:lstStyle>
            <a:lvl1pPr algn="l">
              <a:defRPr sz="1100"/>
            </a:lvl1pPr>
          </a:lstStyle>
          <a:p>
            <a:endParaRPr lang="en-US" dirty="0"/>
          </a:p>
        </p:txBody>
      </p:sp>
      <p:sp>
        <p:nvSpPr>
          <p:cNvPr id="5" name="Slide Number Placeholder 4"/>
          <p:cNvSpPr>
            <a:spLocks noGrp="1"/>
          </p:cNvSpPr>
          <p:nvPr>
            <p:ph type="sldNum" sz="quarter" idx="3"/>
          </p:nvPr>
        </p:nvSpPr>
        <p:spPr>
          <a:xfrm>
            <a:off x="5231575" y="6657976"/>
            <a:ext cx="4002929" cy="350838"/>
          </a:xfrm>
          <a:prstGeom prst="rect">
            <a:avLst/>
          </a:prstGeom>
        </p:spPr>
        <p:txBody>
          <a:bodyPr vert="horz" lIns="90693" tIns="45346" rIns="90693" bIns="45346" rtlCol="0" anchor="b"/>
          <a:lstStyle>
            <a:lvl1pPr algn="r">
              <a:defRPr sz="11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4002299" cy="350520"/>
          </a:xfrm>
          <a:prstGeom prst="rect">
            <a:avLst/>
          </a:prstGeom>
          <a:noFill/>
          <a:ln w="9525">
            <a:noFill/>
            <a:miter lim="800000"/>
            <a:headEnd/>
            <a:tailEnd/>
          </a:ln>
        </p:spPr>
        <p:txBody>
          <a:bodyPr vert="horz" wrap="square" lIns="92416" tIns="46208" rIns="92416" bIns="46208" numCol="1" anchor="t" anchorCtr="0" compatLnSpc="1">
            <a:prstTxWarp prst="textNoShape">
              <a:avLst/>
            </a:prstTxWarp>
          </a:bodyPr>
          <a:lstStyle>
            <a:lvl1pPr>
              <a:defRPr sz="1100" smtClean="0"/>
            </a:lvl1pPr>
          </a:lstStyle>
          <a:p>
            <a:pPr>
              <a:defRPr/>
            </a:pPr>
            <a:endParaRPr lang="en-US" dirty="0"/>
          </a:p>
        </p:txBody>
      </p:sp>
      <p:sp>
        <p:nvSpPr>
          <p:cNvPr id="5123" name="Rectangle 3"/>
          <p:cNvSpPr>
            <a:spLocks noGrp="1" noChangeArrowheads="1"/>
          </p:cNvSpPr>
          <p:nvPr>
            <p:ph type="dt" idx="1"/>
          </p:nvPr>
        </p:nvSpPr>
        <p:spPr bwMode="auto">
          <a:xfrm>
            <a:off x="5233777" y="1"/>
            <a:ext cx="4002299" cy="350520"/>
          </a:xfrm>
          <a:prstGeom prst="rect">
            <a:avLst/>
          </a:prstGeom>
          <a:noFill/>
          <a:ln w="9525">
            <a:noFill/>
            <a:miter lim="800000"/>
            <a:headEnd/>
            <a:tailEnd/>
          </a:ln>
        </p:spPr>
        <p:txBody>
          <a:bodyPr vert="horz" wrap="square" lIns="92416" tIns="46208" rIns="92416" bIns="46208" numCol="1" anchor="t" anchorCtr="0" compatLnSpc="1">
            <a:prstTxWarp prst="textNoShape">
              <a:avLst/>
            </a:prstTxWarp>
          </a:bodyPr>
          <a:lstStyle>
            <a:lvl1pPr algn="r">
              <a:defRPr sz="11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39850" y="152400"/>
            <a:ext cx="6715125"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57055" y="5562601"/>
            <a:ext cx="7949081" cy="1143000"/>
          </a:xfrm>
          <a:prstGeom prst="rect">
            <a:avLst/>
          </a:prstGeom>
          <a:noFill/>
          <a:ln w="9525">
            <a:noFill/>
            <a:miter lim="800000"/>
            <a:headEnd/>
            <a:tailEnd/>
          </a:ln>
        </p:spPr>
        <p:txBody>
          <a:bodyPr vert="horz" wrap="square" lIns="92416" tIns="46208" rIns="92416" bIns="4620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02299" cy="350520"/>
          </a:xfrm>
          <a:prstGeom prst="rect">
            <a:avLst/>
          </a:prstGeom>
          <a:noFill/>
          <a:ln w="9525">
            <a:noFill/>
            <a:miter lim="800000"/>
            <a:headEnd/>
            <a:tailEnd/>
          </a:ln>
        </p:spPr>
        <p:txBody>
          <a:bodyPr vert="horz" wrap="square" lIns="92416" tIns="46208" rIns="92416" bIns="46208" numCol="1" anchor="b" anchorCtr="0" compatLnSpc="1">
            <a:prstTxWarp prst="textNoShape">
              <a:avLst/>
            </a:prstTxWarp>
          </a:bodyPr>
          <a:lstStyle>
            <a:lvl1pPr>
              <a:defRPr sz="1100" smtClean="0"/>
            </a:lvl1pPr>
          </a:lstStyle>
          <a:p>
            <a:pPr>
              <a:defRPr/>
            </a:pPr>
            <a:endParaRPr lang="en-US" dirty="0"/>
          </a:p>
        </p:txBody>
      </p:sp>
      <p:sp>
        <p:nvSpPr>
          <p:cNvPr id="5127" name="Rectangle 7"/>
          <p:cNvSpPr>
            <a:spLocks noGrp="1" noChangeArrowheads="1"/>
          </p:cNvSpPr>
          <p:nvPr>
            <p:ph type="sldNum" sz="quarter" idx="5"/>
          </p:nvPr>
        </p:nvSpPr>
        <p:spPr bwMode="auto">
          <a:xfrm>
            <a:off x="5233777" y="6659880"/>
            <a:ext cx="4002299" cy="350520"/>
          </a:xfrm>
          <a:prstGeom prst="rect">
            <a:avLst/>
          </a:prstGeom>
          <a:noFill/>
          <a:ln w="9525">
            <a:noFill/>
            <a:miter lim="800000"/>
            <a:headEnd/>
            <a:tailEnd/>
          </a:ln>
        </p:spPr>
        <p:txBody>
          <a:bodyPr vert="horz" wrap="square" lIns="92416" tIns="46208" rIns="92416" bIns="46208" numCol="1" anchor="b" anchorCtr="0" compatLnSpc="1">
            <a:prstTxWarp prst="textNoShape">
              <a:avLst/>
            </a:prstTxWarp>
          </a:bodyPr>
          <a:lstStyle>
            <a:lvl1pPr algn="r">
              <a:defRPr sz="11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68655FB-92C5-4911-BAAF-537F2EC37D5C}" type="slidenum">
              <a:rPr lang="en-US"/>
              <a:pPr/>
              <a:t>1</a:t>
            </a:fld>
            <a:endParaRPr lang="en-US" dirty="0"/>
          </a:p>
        </p:txBody>
      </p:sp>
      <p:sp>
        <p:nvSpPr>
          <p:cNvPr id="5123" name="Rectangle 2"/>
          <p:cNvSpPr>
            <a:spLocks noGrp="1" noRot="1" noChangeAspect="1" noChangeArrowheads="1" noTextEdit="1"/>
          </p:cNvSpPr>
          <p:nvPr>
            <p:ph type="sldImg"/>
          </p:nvPr>
        </p:nvSpPr>
        <p:spPr>
          <a:xfrm>
            <a:off x="1495425" y="533400"/>
            <a:ext cx="6051550" cy="4540250"/>
          </a:xfrm>
          <a:ln/>
        </p:spPr>
      </p:sp>
      <p:sp>
        <p:nvSpPr>
          <p:cNvPr id="5124" name="Rectangle 3"/>
          <p:cNvSpPr>
            <a:spLocks noGrp="1" noChangeArrowheads="1"/>
          </p:cNvSpPr>
          <p:nvPr>
            <p:ph type="body" idx="1"/>
          </p:nvPr>
        </p:nvSpPr>
        <p:spPr>
          <a:xfrm>
            <a:off x="757055" y="5257801"/>
            <a:ext cx="7949081" cy="1143000"/>
          </a:xfrm>
          <a:noFill/>
          <a:ln/>
        </p:spPr>
        <p:txBody>
          <a:bodyPr/>
          <a:lstStyle/>
          <a:p>
            <a:pPr defTabSz="906924" eaLnBrk="1" hangingPunct="1">
              <a:defRPr/>
            </a:pPr>
            <a:r>
              <a:rPr lang="en-US" dirty="0" smtClean="0"/>
              <a:t>Lila</a:t>
            </a:r>
            <a:r>
              <a:rPr lang="en-US" baseline="0" dirty="0" smtClean="0"/>
              <a:t> Valencia</a:t>
            </a:r>
            <a:r>
              <a:rPr lang="en-US" dirty="0" smtClean="0"/>
              <a:t> is Legislative</a:t>
            </a:r>
            <a:r>
              <a:rPr lang="en-US" baseline="0" dirty="0" smtClean="0"/>
              <a:t> Liaison and Special Research Associate at the Office of the State Demographer</a:t>
            </a:r>
            <a:r>
              <a:rPr lang="en-US" dirty="0"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17638" y="552450"/>
            <a:ext cx="6627812" cy="49720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trends suggested in our State Data Center projections can be better understood when we examine the age distribution by race/ethnicity. </a:t>
            </a:r>
          </a:p>
          <a:p>
            <a:r>
              <a:rPr lang="en-US" dirty="0" smtClean="0"/>
              <a:t>Texas is young. Approximately</a:t>
            </a:r>
            <a:r>
              <a:rPr lang="en-US" baseline="0" dirty="0" smtClean="0"/>
              <a:t> 27% of Texas are under 18, and 10% of the population is over 65 years. However, this age distribution varies by race/ethnicity. </a:t>
            </a:r>
            <a:r>
              <a:rPr lang="en-US" dirty="0" smtClean="0"/>
              <a:t>This Texas population pyramid</a:t>
            </a:r>
            <a:r>
              <a:rPr lang="en-US" baseline="0" dirty="0" smtClean="0"/>
              <a:t> indicates that the portion of the population that is non-Hispanic White is generally older than the other racial/ethnic groups. The portion of the population that is of Hispanic descent is comparatively young. This is also true for the African American portion of the population. </a:t>
            </a:r>
          </a:p>
          <a:p>
            <a:r>
              <a:rPr lang="en-US" baseline="0" dirty="0" smtClean="0"/>
              <a:t>The median age of Hispanic males in Texas is 26.3 and 27.6 for Hispanic females in Texas. This compares to a median age of 40.3 for non-Hispanic White males and 42.4 for non-Hispanic White females in Texas.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335991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median age for Texas</a:t>
            </a:r>
            <a:r>
              <a:rPr lang="en-US" baseline="0" dirty="0" smtClean="0"/>
              <a:t> males is 32.6 years of age, while the median for Texas women is 34.6  years of age.</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830238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Smith County, it is projected the</a:t>
            </a:r>
            <a:r>
              <a:rPr lang="en-US" baseline="0" dirty="0" smtClean="0"/>
              <a:t> Hispanic population will not exceed the NH White population until about a decade later than the State as a whole. Here again we see a more rapid decline in the NH Black population and a slight increase in the NH Other population.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1289468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DDE51580-1684-48B2-A609-5809624E927A}" type="slidenum">
              <a:rPr lang="en-US" smtClean="0"/>
              <a:t>19</a:t>
            </a:fld>
            <a:endParaRPr lang="en-US" dirty="0"/>
          </a:p>
        </p:txBody>
      </p:sp>
    </p:spTree>
    <p:extLst>
      <p:ext uri="{BB962C8B-B14F-4D97-AF65-F5344CB8AC3E}">
        <p14:creationId xmlns:p14="http://schemas.microsoft.com/office/powerpoint/2010/main" val="821114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DDE51580-1684-48B2-A609-5809624E927A}" type="slidenum">
              <a:rPr lang="en-US" smtClean="0"/>
              <a:t>20</a:t>
            </a:fld>
            <a:endParaRPr lang="en-US" dirty="0"/>
          </a:p>
        </p:txBody>
      </p:sp>
    </p:spTree>
    <p:extLst>
      <p:ext uri="{BB962C8B-B14F-4D97-AF65-F5344CB8AC3E}">
        <p14:creationId xmlns:p14="http://schemas.microsoft.com/office/powerpoint/2010/main" val="2795520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Texas is growing, becoming more urban and more diverse.</a:t>
            </a:r>
            <a:r>
              <a:rPr lang="en-US" sz="1000" baseline="0" dirty="0" smtClean="0"/>
              <a:t> Texas is also young but it’s aging. Parts of West Texas, especially Midland, Ector, and Tom Green Counties, are experiencing some of these same demographic trends, albeit at a different pace. Among other variables, the increasing diversification and aging of the population in this area should be carefully considered when planning for county and city growth, such as improvements to infrastructure, economic development, and access to health care and transportation, among other public policy areas.  </a:t>
            </a:r>
            <a:endParaRPr lang="en-US" sz="10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21</a:t>
            </a:fld>
            <a:endParaRPr lang="en-US" dirty="0"/>
          </a:p>
        </p:txBody>
      </p:sp>
    </p:spTree>
    <p:extLst>
      <p:ext uri="{BB962C8B-B14F-4D97-AF65-F5344CB8AC3E}">
        <p14:creationId xmlns:p14="http://schemas.microsoft.com/office/powerpoint/2010/main" val="1041466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92213" y="228600"/>
            <a:ext cx="6891337" cy="5170488"/>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22</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focus on the counties in Region 11, labeled as West Texas, of</a:t>
            </a:r>
            <a:r>
              <a:rPr lang="en-US" baseline="0" dirty="0" smtClean="0"/>
              <a:t> the Texas Comptroller of Public Accounts Economic Regions.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a:t>
            </a:fld>
            <a:endParaRPr lang="en-US" dirty="0"/>
          </a:p>
        </p:txBody>
      </p:sp>
    </p:spTree>
    <p:extLst>
      <p:ext uri="{BB962C8B-B14F-4D97-AF65-F5344CB8AC3E}">
        <p14:creationId xmlns:p14="http://schemas.microsoft.com/office/powerpoint/2010/main" val="140546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9850" y="552450"/>
            <a:ext cx="6678613" cy="5010150"/>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2000 and 2010.</a:t>
            </a:r>
          </a:p>
          <a:p>
            <a:endParaRPr lang="en-US" baseline="0" dirty="0" smtClean="0"/>
          </a:p>
          <a:p>
            <a:r>
              <a:rPr lang="en-US" baseline="0" dirty="0" smtClean="0"/>
              <a:t>The fastest growing counties in West Texas include: Loving (albeit with a very small population), Gaines, Midland, Schleicher, Andrews, and Ector Counties. </a:t>
            </a:r>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Texas population</a:t>
            </a:r>
            <a:r>
              <a:rPr lang="en-US" baseline="0" dirty="0" smtClean="0"/>
              <a:t> growth is not occurring uniformly across counties. </a:t>
            </a:r>
            <a:r>
              <a:rPr lang="en-US" dirty="0" smtClean="0"/>
              <a:t>The</a:t>
            </a:r>
            <a:r>
              <a:rPr lang="en-US" baseline="0" dirty="0" smtClean="0"/>
              <a:t> map on the left shows t</a:t>
            </a:r>
            <a:r>
              <a:rPr lang="en-US" dirty="0" smtClean="0"/>
              <a:t>he counties of Harris, Bexar, Dallas, Tarrant,</a:t>
            </a:r>
            <a:r>
              <a:rPr lang="en-US" baseline="0" dirty="0" smtClean="0"/>
              <a:t> and Travis are the most populated in the State. Collin, Denton, Fort Bend, Hidalgo, and El Paso counties also have significant population concentrations. Many counties west of Interstate 35 are more sparsely populated. </a:t>
            </a:r>
          </a:p>
          <a:p>
            <a:pPr defTabSz="914266">
              <a:defRPr/>
            </a:pPr>
            <a:r>
              <a:rPr lang="en-US" sz="1200" dirty="0" smtClean="0"/>
              <a:t>The darker blue colors on the map on the right indicate counties with greater percentage change. The counties that are shaded in tan and red mostly experienced negative change, or population decline. Thus, many of the more rural, less populated counties have experienced declines in population over the past ten years.  Most counties experienced increases within 10% to 25%, while a smaller number of counties surrounding urbanized areas experienced significant growth beyond 25%.</a:t>
            </a:r>
            <a:endParaRPr lang="en-US" baseline="0" dirty="0" smtClean="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a:t>
            </a:fld>
            <a:endParaRPr lang="en-US" dirty="0"/>
          </a:p>
        </p:txBody>
      </p:sp>
    </p:spTree>
    <p:extLst>
      <p:ext uri="{BB962C8B-B14F-4D97-AF65-F5344CB8AC3E}">
        <p14:creationId xmlns:p14="http://schemas.microsoft.com/office/powerpoint/2010/main" val="188514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The counties of Harris, Bexar, Dallas, Tarrant,</a:t>
            </a:r>
            <a:r>
              <a:rPr lang="en-US" baseline="0" dirty="0" smtClean="0"/>
              <a:t> and Travis are the most populated in the State. Collin, Denton, Fort Bend, Hidalgo, and El Paso counties also have significant population concentrations. Many counties west of Interstate 35 are more sparsely populated.</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188514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2403677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25" y="438150"/>
            <a:ext cx="6586538" cy="4941888"/>
          </a:xfrm>
        </p:spPr>
      </p:sp>
      <p:sp>
        <p:nvSpPr>
          <p:cNvPr id="3" name="Notes Placeholder 2"/>
          <p:cNvSpPr>
            <a:spLocks noGrp="1"/>
          </p:cNvSpPr>
          <p:nvPr>
            <p:ph type="body" idx="1"/>
          </p:nvPr>
        </p:nvSpPr>
        <p:spPr/>
        <p:txBody>
          <a:bodyPr>
            <a:normAutofit/>
          </a:bodyPr>
          <a:lstStyle/>
          <a:p>
            <a:pPr defTabSz="916503"/>
            <a:r>
              <a:rPr lang="en-US" dirty="0" smtClean="0"/>
              <a:t>The</a:t>
            </a:r>
            <a:r>
              <a:rPr lang="en-US" baseline="0" dirty="0" smtClean="0"/>
              <a:t> components of change include natural increase (births-deaths) and net migration (in-out migration).  In recent years, natural increase and net migration have contributed almost equally to Texas’ growth. Natural increase is much more predictable and stable than net migration.  Net migration tends to fluctuate with economic factors. Between 2010 and 2012, Texas’ growth continues, but appears to have slowed some between 2011 and 2012. </a:t>
            </a:r>
            <a:endParaRPr lang="en-US" dirty="0" smtClean="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Midland County is experiencing more growth due to net migration rather</a:t>
            </a:r>
            <a:r>
              <a:rPr lang="en-US" baseline="0" dirty="0" smtClean="0"/>
              <a:t> than natural increase. Additionally, net migration is overwhelmingly due to domestic migration.</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3414272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Midland County is gaining population from within the state</a:t>
            </a:r>
            <a:r>
              <a:rPr lang="en-US" baseline="0" dirty="0" smtClean="0"/>
              <a:t> as well as from other states including, California, New Mexico, Arizona, Nevada, and Illinois. Outbound migration is leaving Midland County for the large urban counties including, Bexar, Harris, Travis, Dallas, and Denton, as well as other surrounding counties. New Mexico and Oklahoma have also received domestic migrants from Midland County.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9</a:t>
            </a:fld>
            <a:endParaRPr lang="en-US" dirty="0"/>
          </a:p>
        </p:txBody>
      </p:sp>
    </p:spTree>
    <p:extLst>
      <p:ext uri="{BB962C8B-B14F-4D97-AF65-F5344CB8AC3E}">
        <p14:creationId xmlns:p14="http://schemas.microsoft.com/office/powerpoint/2010/main" val="3891368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pPr/>
              <a:t>8/13/2013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pPr/>
              <a:t>8/13/2013</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pPr/>
              <a:t>8/13/2013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pPr/>
              <a:t>8/13/2013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pPr/>
              <a:t>8/13/2013</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pPr/>
              <a:t>8/13/2013</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pPr/>
              <a:t>8/13/2013</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pPr/>
              <a:t>8/13/2013</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pPr/>
              <a:t>8/13/2013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pPr/>
              <a:t>8/13/2013</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pPr/>
              <a:t>8/13/2013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7"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BAC6E-DB71-4523-8116-03E5C4C47792}" type="datetime1">
              <a:rPr lang="en-US" smtClean="0"/>
              <a:pPr/>
              <a:t>8/13/2013</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3" r:id="rId13"/>
    <p:sldLayoutId id="2147483674" r:id="rId14"/>
    <p:sldLayoutId id="2147483675" r:id="rId15"/>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source=images&amp;cd=&amp;cad=rja&amp;docid=H4aojY5LWQlhSM&amp;tbnid=e_LXg0a1zdUmEM:&amp;ved=0CAgQjRwwAA&amp;url=http://www.window.state.tx.us/specialrpt/tif/highplains/conclusion.html&amp;ei=hCytUduBCpTeyQH_24DgAw&amp;psig=AFQjCNGop4Oc5p93s0elUsv5_fyeGzR-Og&amp;ust=137039002023335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3657600" y="533402"/>
            <a:ext cx="5105400" cy="461665"/>
          </a:xfrm>
          <a:prstGeom prst="rect">
            <a:avLst/>
          </a:prstGeom>
          <a:noFill/>
          <a:ln w="9525">
            <a:noFill/>
            <a:miter lim="800000"/>
            <a:headEnd/>
            <a:tailEnd/>
          </a:ln>
        </p:spPr>
        <p:txBody>
          <a:bodyPr>
            <a:spAutoFit/>
          </a:bodyPr>
          <a:lstStyle/>
          <a:p>
            <a:pPr>
              <a:spcBef>
                <a:spcPct val="50000"/>
              </a:spcBef>
            </a:pPr>
            <a:endParaRPr lang="en-US" dirty="0"/>
          </a:p>
        </p:txBody>
      </p:sp>
      <p:sp>
        <p:nvSpPr>
          <p:cNvPr id="1028" name="Text Box 9"/>
          <p:cNvSpPr txBox="1">
            <a:spLocks noChangeArrowheads="1"/>
          </p:cNvSpPr>
          <p:nvPr/>
        </p:nvSpPr>
        <p:spPr bwMode="auto">
          <a:xfrm>
            <a:off x="-76200" y="228600"/>
            <a:ext cx="6172200" cy="830997"/>
          </a:xfrm>
          <a:prstGeom prst="rect">
            <a:avLst/>
          </a:prstGeom>
          <a:noFill/>
          <a:ln w="9525">
            <a:noFill/>
            <a:miter lim="800000"/>
            <a:headEnd/>
            <a:tailEnd/>
          </a:ln>
        </p:spPr>
        <p:txBody>
          <a:bodyPr wrap="square">
            <a:spAutoFit/>
          </a:bodyPr>
          <a:lstStyle/>
          <a:p>
            <a:pPr algn="ctr">
              <a:spcBef>
                <a:spcPct val="50000"/>
              </a:spcBef>
            </a:pPr>
            <a:r>
              <a:rPr lang="en-US" dirty="0" smtClean="0">
                <a:solidFill>
                  <a:schemeClr val="bg1"/>
                </a:solidFill>
              </a:rPr>
              <a:t>The Changing Population of Texas and West Texas Counties</a:t>
            </a:r>
          </a:p>
        </p:txBody>
      </p:sp>
      <p:sp>
        <p:nvSpPr>
          <p:cNvPr id="5" name="Rectangle 4"/>
          <p:cNvSpPr/>
          <p:nvPr/>
        </p:nvSpPr>
        <p:spPr>
          <a:xfrm>
            <a:off x="6324600" y="2831805"/>
            <a:ext cx="2819400" cy="1815882"/>
          </a:xfrm>
          <a:prstGeom prst="rect">
            <a:avLst/>
          </a:prstGeom>
        </p:spPr>
        <p:txBody>
          <a:bodyPr wrap="square">
            <a:spAutoFit/>
          </a:bodyPr>
          <a:lstStyle/>
          <a:p>
            <a:pPr algn="r"/>
            <a:r>
              <a:rPr lang="en-US" sz="1400" dirty="0" smtClean="0">
                <a:solidFill>
                  <a:srgbClr val="1B1E7A"/>
                </a:solidFill>
              </a:rPr>
              <a:t>10</a:t>
            </a:r>
            <a:r>
              <a:rPr lang="en-US" sz="1400" baseline="30000" dirty="0" smtClean="0">
                <a:solidFill>
                  <a:srgbClr val="1B1E7A"/>
                </a:solidFill>
              </a:rPr>
              <a:t>th</a:t>
            </a:r>
            <a:r>
              <a:rPr lang="en-US" sz="1400" dirty="0" smtClean="0">
                <a:solidFill>
                  <a:srgbClr val="1B1E7A"/>
                </a:solidFill>
              </a:rPr>
              <a:t> Annual West Texas Legislative Summit</a:t>
            </a:r>
          </a:p>
          <a:p>
            <a:pPr algn="r"/>
            <a:endParaRPr lang="en-US" sz="1400" dirty="0" smtClean="0">
              <a:solidFill>
                <a:srgbClr val="1B1E7A"/>
              </a:solidFill>
            </a:endParaRPr>
          </a:p>
          <a:p>
            <a:pPr algn="r"/>
            <a:r>
              <a:rPr lang="en-US" sz="1400" dirty="0" smtClean="0">
                <a:solidFill>
                  <a:srgbClr val="1B1E7A"/>
                </a:solidFill>
              </a:rPr>
              <a:t>Immigration Issues: </a:t>
            </a:r>
          </a:p>
          <a:p>
            <a:pPr algn="r"/>
            <a:r>
              <a:rPr lang="en-US" sz="1400" dirty="0" smtClean="0">
                <a:solidFill>
                  <a:srgbClr val="1B1E7A"/>
                </a:solidFill>
              </a:rPr>
              <a:t>Our Future Texas Workforce</a:t>
            </a:r>
          </a:p>
          <a:p>
            <a:pPr algn="r"/>
            <a:endParaRPr lang="en-US" sz="1400" dirty="0" smtClean="0">
              <a:solidFill>
                <a:srgbClr val="1B1E7A"/>
              </a:solidFill>
            </a:endParaRPr>
          </a:p>
          <a:p>
            <a:pPr algn="r"/>
            <a:r>
              <a:rPr lang="en-US" sz="1400" dirty="0" smtClean="0">
                <a:solidFill>
                  <a:srgbClr val="1B1E7A"/>
                </a:solidFill>
              </a:rPr>
              <a:t>August 8, 2013</a:t>
            </a:r>
          </a:p>
          <a:p>
            <a:pPr algn="r"/>
            <a:r>
              <a:rPr lang="en-US" sz="1400" dirty="0" smtClean="0">
                <a:solidFill>
                  <a:srgbClr val="1B1E7A"/>
                </a:solidFill>
              </a:rPr>
              <a:t>San Angelo, TX</a:t>
            </a:r>
            <a:endParaRPr lang="en-US" sz="1400" dirty="0">
              <a:solidFill>
                <a:srgbClr val="1B1E7A"/>
              </a:solidFill>
            </a:endParaRPr>
          </a:p>
        </p:txBody>
      </p:sp>
      <p:sp>
        <p:nvSpPr>
          <p:cNvPr id="6" name="TextBox 5"/>
          <p:cNvSpPr txBox="1"/>
          <p:nvPr/>
        </p:nvSpPr>
        <p:spPr>
          <a:xfrm>
            <a:off x="4800604" y="2286002"/>
            <a:ext cx="184731"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0"/>
            <a:ext cx="7543800" cy="1143000"/>
          </a:xfrm>
          <a:prstGeom prst="rect">
            <a:avLst/>
          </a:prstGeom>
        </p:spPr>
        <p:txBody>
          <a:bodyPr anchor="ctr"/>
          <a:lstStyle/>
          <a:p>
            <a:pPr lvl="0" algn="ctr" eaLnBrk="1" hangingPunct="1">
              <a:defRPr/>
            </a:pPr>
            <a:r>
              <a:rPr lang="en-US" sz="2800" kern="0" dirty="0" smtClean="0">
                <a:solidFill>
                  <a:srgbClr val="1B1E7A"/>
                </a:solidFill>
                <a:latin typeface="+mj-lt"/>
                <a:ea typeface="+mj-ea"/>
                <a:cs typeface="+mj-cs"/>
              </a:rPr>
              <a:t>Texas Racial and Ethnic Composition, </a:t>
            </a:r>
          </a:p>
          <a:p>
            <a:pPr lvl="0" algn="ctr" eaLnBrk="1" hangingPunct="1">
              <a:defRPr/>
            </a:pPr>
            <a:r>
              <a:rPr lang="en-US" sz="2800" kern="0" dirty="0" smtClean="0">
                <a:solidFill>
                  <a:srgbClr val="1B1E7A"/>
                </a:solidFill>
                <a:latin typeface="+mj-lt"/>
                <a:ea typeface="+mj-ea"/>
                <a:cs typeface="+mj-cs"/>
              </a:rPr>
              <a:t>2010</a:t>
            </a:r>
            <a:endParaRPr kumimoji="0" lang="en-US" sz="2800" i="0" u="none" strike="noStrike" kern="0" cap="none" spc="0" normalizeH="0" baseline="0" noProof="0" dirty="0" smtClean="0">
              <a:ln>
                <a:noFill/>
              </a:ln>
              <a:solidFill>
                <a:srgbClr val="1B1E7A"/>
              </a:solidFill>
              <a:effectLst/>
              <a:uLnTx/>
              <a:uFillTx/>
              <a:latin typeface="+mj-lt"/>
              <a:ea typeface="+mj-ea"/>
              <a:cs typeface="+mj-cs"/>
            </a:endParaRPr>
          </a:p>
        </p:txBody>
      </p:sp>
      <p:sp>
        <p:nvSpPr>
          <p:cNvPr id="9" name="Rectangle 8"/>
          <p:cNvSpPr/>
          <p:nvPr/>
        </p:nvSpPr>
        <p:spPr>
          <a:xfrm>
            <a:off x="0" y="6396335"/>
            <a:ext cx="8001000" cy="430887"/>
          </a:xfrm>
          <a:prstGeom prst="rect">
            <a:avLst/>
          </a:prstGeom>
        </p:spPr>
        <p:txBody>
          <a:bodyPr wrap="square">
            <a:spAutoFit/>
          </a:bodyPr>
          <a:lstStyle/>
          <a:p>
            <a:r>
              <a:rPr lang="en-US" sz="1100" dirty="0" smtClean="0">
                <a:solidFill>
                  <a:schemeClr val="tx1">
                    <a:lumMod val="50000"/>
                    <a:lumOff val="50000"/>
                  </a:schemeClr>
                </a:solidFill>
              </a:rPr>
              <a:t>Source: U.S. Census Bureau. 1990, 2000, and 2010 Census counts. 					</a:t>
            </a:r>
            <a:endParaRPr lang="en-US" sz="1100" dirty="0">
              <a:solidFill>
                <a:schemeClr val="tx1">
                  <a:lumMod val="50000"/>
                  <a:lumOff val="50000"/>
                </a:schemeClr>
              </a:solidFill>
            </a:endParaRPr>
          </a:p>
        </p:txBody>
      </p:sp>
      <p:sp>
        <p:nvSpPr>
          <p:cNvPr id="7" name="Slide Number Placeholder 3"/>
          <p:cNvSpPr>
            <a:spLocks noGrp="1"/>
          </p:cNvSpPr>
          <p:nvPr>
            <p:ph type="sldNum" sz="quarter" idx="12"/>
          </p:nvPr>
        </p:nvSpPr>
        <p:spPr>
          <a:xfrm>
            <a:off x="6683943" y="6376121"/>
            <a:ext cx="2133600" cy="365125"/>
          </a:xfrm>
        </p:spPr>
        <p:txBody>
          <a:bodyPr/>
          <a:lstStyle/>
          <a:p>
            <a:fld id="{2BC1FA3B-F0C1-4F58-90BE-DCC7501F4B28}" type="slidenum">
              <a:rPr lang="en-US" smtClean="0"/>
              <a:pPr/>
              <a:t>10</a:t>
            </a:fld>
            <a:endParaRPr lang="en-US" dirty="0"/>
          </a:p>
        </p:txBody>
      </p:sp>
      <p:graphicFrame>
        <p:nvGraphicFramePr>
          <p:cNvPr id="15" name="Chart 14"/>
          <p:cNvGraphicFramePr>
            <a:graphicFrameLocks/>
          </p:cNvGraphicFramePr>
          <p:nvPr>
            <p:extLst>
              <p:ext uri="{D42A27DB-BD31-4B8C-83A1-F6EECF244321}">
                <p14:modId xmlns:p14="http://schemas.microsoft.com/office/powerpoint/2010/main" val="369477888"/>
              </p:ext>
            </p:extLst>
          </p:nvPr>
        </p:nvGraphicFramePr>
        <p:xfrm>
          <a:off x="76200" y="1143000"/>
          <a:ext cx="3276601" cy="50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32050054"/>
              </p:ext>
            </p:extLst>
          </p:nvPr>
        </p:nvGraphicFramePr>
        <p:xfrm>
          <a:off x="2133600" y="1143000"/>
          <a:ext cx="4572000" cy="472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715519768"/>
              </p:ext>
            </p:extLst>
          </p:nvPr>
        </p:nvGraphicFramePr>
        <p:xfrm>
          <a:off x="4559595" y="1219200"/>
          <a:ext cx="4572000" cy="4724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096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3872175397"/>
              </p:ext>
            </p:extLst>
          </p:nvPr>
        </p:nvGraphicFramePr>
        <p:xfrm>
          <a:off x="-152400" y="1762735"/>
          <a:ext cx="4969665" cy="41790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2781192552"/>
              </p:ext>
            </p:extLst>
          </p:nvPr>
        </p:nvGraphicFramePr>
        <p:xfrm>
          <a:off x="4540829" y="1756776"/>
          <a:ext cx="4603171" cy="4186824"/>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11</a:t>
            </a:fld>
            <a:endParaRPr lang="en-US" dirty="0"/>
          </a:p>
        </p:txBody>
      </p:sp>
      <p:sp>
        <p:nvSpPr>
          <p:cNvPr id="22" name="Title 1"/>
          <p:cNvSpPr>
            <a:spLocks noGrp="1"/>
          </p:cNvSpPr>
          <p:nvPr>
            <p:ph type="title"/>
          </p:nvPr>
        </p:nvSpPr>
        <p:spPr>
          <a:xfrm>
            <a:off x="1600200" y="0"/>
            <a:ext cx="7543800" cy="1219200"/>
          </a:xfrm>
        </p:spPr>
        <p:txBody>
          <a:bodyPr>
            <a:noAutofit/>
          </a:bodyPr>
          <a:lstStyle/>
          <a:p>
            <a:r>
              <a:rPr lang="en-US" sz="3200" dirty="0" smtClean="0"/>
              <a:t>Texas Population Pyramids by Race/Ethnicity, 2010</a:t>
            </a:r>
            <a:endParaRPr lang="en-US" sz="3200" dirty="0"/>
          </a:p>
        </p:txBody>
      </p:sp>
      <p:cxnSp>
        <p:nvCxnSpPr>
          <p:cNvPr id="3" name="Straight Connector 2"/>
          <p:cNvCxnSpPr/>
          <p:nvPr/>
        </p:nvCxnSpPr>
        <p:spPr>
          <a:xfrm>
            <a:off x="1600200" y="4114800"/>
            <a:ext cx="1124701" cy="0"/>
          </a:xfrm>
          <a:prstGeom prst="line">
            <a:avLst/>
          </a:prstGeom>
          <a:ln>
            <a:solidFill>
              <a:srgbClr val="1B1E7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24901" y="4021332"/>
            <a:ext cx="1085099" cy="0"/>
          </a:xfrm>
          <a:prstGeom prst="line">
            <a:avLst/>
          </a:prstGeom>
          <a:ln>
            <a:solidFill>
              <a:srgbClr val="1B1E7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92178" y="4572000"/>
            <a:ext cx="1040854" cy="0"/>
          </a:xfrm>
          <a:prstGeom prst="line">
            <a:avLst/>
          </a:prstGeom>
          <a:ln>
            <a:solidFill>
              <a:srgbClr val="1B1E7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3032" y="4546531"/>
            <a:ext cx="1016546" cy="0"/>
          </a:xfrm>
          <a:prstGeom prst="line">
            <a:avLst/>
          </a:prstGeom>
          <a:ln>
            <a:solidFill>
              <a:srgbClr val="1B1E7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2186" y="6096000"/>
            <a:ext cx="248814" cy="0"/>
          </a:xfrm>
          <a:prstGeom prst="line">
            <a:avLst/>
          </a:prstGeom>
          <a:ln w="12700">
            <a:solidFill>
              <a:srgbClr val="1B1E7A"/>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 y="5943600"/>
            <a:ext cx="922047" cy="261610"/>
          </a:xfrm>
          <a:prstGeom prst="rect">
            <a:avLst/>
          </a:prstGeom>
          <a:noFill/>
        </p:spPr>
        <p:txBody>
          <a:bodyPr wrap="none" rtlCol="0">
            <a:spAutoFit/>
          </a:bodyPr>
          <a:lstStyle/>
          <a:p>
            <a:r>
              <a:rPr lang="en-US" sz="1100" dirty="0" smtClean="0"/>
              <a:t>Median age</a:t>
            </a:r>
            <a:endParaRPr lang="en-US" sz="1100" dirty="0"/>
          </a:p>
        </p:txBody>
      </p:sp>
      <p:sp>
        <p:nvSpPr>
          <p:cNvPr id="13" name="TextBox 12"/>
          <p:cNvSpPr txBox="1"/>
          <p:nvPr/>
        </p:nvSpPr>
        <p:spPr>
          <a:xfrm>
            <a:off x="9256" y="6324600"/>
            <a:ext cx="7092006" cy="430887"/>
          </a:xfrm>
          <a:prstGeom prst="rect">
            <a:avLst/>
          </a:prstGeom>
          <a:noFill/>
        </p:spPr>
        <p:txBody>
          <a:bodyPr wrap="none" rtlCol="0">
            <a:spAutoFit/>
          </a:bodyPr>
          <a:lstStyle/>
          <a:p>
            <a:endParaRPr lang="en-US" sz="1100" dirty="0" smtClean="0">
              <a:solidFill>
                <a:schemeClr val="bg1">
                  <a:lumMod val="50000"/>
                </a:schemeClr>
              </a:solidFill>
              <a:latin typeface="Arial" pitchFamily="34" charset="0"/>
              <a:cs typeface="Arial" pitchFamily="34" charset="0"/>
            </a:endParaRPr>
          </a:p>
          <a:p>
            <a:r>
              <a:rPr lang="en-US" sz="1100" dirty="0" smtClean="0">
                <a:solidFill>
                  <a:schemeClr val="bg1">
                    <a:lumMod val="50000"/>
                  </a:schemeClr>
                </a:solidFill>
                <a:latin typeface="Arial" pitchFamily="34" charset="0"/>
                <a:cs typeface="Arial" pitchFamily="34" charset="0"/>
              </a:rPr>
              <a:t>Source: Derived from U.S. Census Bureau 2010 Summary File 1 data by the Office of  the State Demographer.</a:t>
            </a:r>
            <a:endParaRPr lang="en-US" sz="11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695902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3979725440"/>
              </p:ext>
            </p:extLst>
          </p:nvPr>
        </p:nvGraphicFramePr>
        <p:xfrm>
          <a:off x="457200" y="1295400"/>
          <a:ext cx="8229600" cy="48307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600200" y="0"/>
            <a:ext cx="7543800" cy="1219200"/>
          </a:xfrm>
        </p:spPr>
        <p:txBody>
          <a:bodyPr>
            <a:normAutofit/>
          </a:bodyPr>
          <a:lstStyle/>
          <a:p>
            <a:r>
              <a:rPr lang="en-US" sz="2800" dirty="0" smtClean="0"/>
              <a:t>Texas Population Pyramid, 2010</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12</a:t>
            </a:fld>
            <a:endParaRPr lang="en-US" dirty="0"/>
          </a:p>
        </p:txBody>
      </p:sp>
      <p:sp>
        <p:nvSpPr>
          <p:cNvPr id="6" name="TextBox 5"/>
          <p:cNvSpPr txBox="1"/>
          <p:nvPr/>
        </p:nvSpPr>
        <p:spPr>
          <a:xfrm>
            <a:off x="29110" y="6248400"/>
            <a:ext cx="7092006" cy="430887"/>
          </a:xfrm>
          <a:prstGeom prst="rect">
            <a:avLst/>
          </a:prstGeom>
          <a:noFill/>
        </p:spPr>
        <p:txBody>
          <a:bodyPr wrap="none" rtlCol="0">
            <a:spAutoFit/>
          </a:bodyPr>
          <a:lstStyle/>
          <a:p>
            <a:endParaRPr lang="en-US" sz="1100" dirty="0" smtClean="0">
              <a:solidFill>
                <a:schemeClr val="bg1">
                  <a:lumMod val="50000"/>
                </a:schemeClr>
              </a:solidFill>
              <a:latin typeface="Arial" pitchFamily="34" charset="0"/>
              <a:cs typeface="Arial" pitchFamily="34" charset="0"/>
            </a:endParaRPr>
          </a:p>
          <a:p>
            <a:r>
              <a:rPr lang="en-US" sz="1100" dirty="0" smtClean="0">
                <a:solidFill>
                  <a:schemeClr val="bg1">
                    <a:lumMod val="50000"/>
                  </a:schemeClr>
                </a:solidFill>
                <a:latin typeface="Arial" pitchFamily="34" charset="0"/>
                <a:cs typeface="Arial" pitchFamily="34" charset="0"/>
              </a:rPr>
              <a:t>Source: Derived from U.S. Census Bureau 2010 Summary File 1 data by the Office of  the State Demographer.</a:t>
            </a:r>
            <a:endParaRPr lang="en-US" sz="1100" dirty="0">
              <a:solidFill>
                <a:schemeClr val="bg1">
                  <a:lumMod val="50000"/>
                </a:schemeClr>
              </a:solidFill>
              <a:latin typeface="Arial" pitchFamily="34" charset="0"/>
              <a:cs typeface="Arial" pitchFamily="34" charset="0"/>
            </a:endParaRPr>
          </a:p>
        </p:txBody>
      </p:sp>
      <p:cxnSp>
        <p:nvCxnSpPr>
          <p:cNvPr id="7" name="Straight Connector 6"/>
          <p:cNvCxnSpPr/>
          <p:nvPr/>
        </p:nvCxnSpPr>
        <p:spPr>
          <a:xfrm>
            <a:off x="3276600" y="4267200"/>
            <a:ext cx="1828800" cy="0"/>
          </a:xfrm>
          <a:prstGeom prst="line">
            <a:avLst/>
          </a:prstGeom>
          <a:ln>
            <a:solidFill>
              <a:srgbClr val="1B1E7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05400" y="4191000"/>
            <a:ext cx="1828800" cy="0"/>
          </a:xfrm>
          <a:prstGeom prst="line">
            <a:avLst/>
          </a:prstGeom>
          <a:ln>
            <a:solidFill>
              <a:srgbClr val="1B1E7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2186" y="6096000"/>
            <a:ext cx="248814" cy="0"/>
          </a:xfrm>
          <a:prstGeom prst="line">
            <a:avLst/>
          </a:prstGeom>
          <a:ln w="12700">
            <a:solidFill>
              <a:srgbClr val="1B1E7A"/>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 y="5943600"/>
            <a:ext cx="922047" cy="261610"/>
          </a:xfrm>
          <a:prstGeom prst="rect">
            <a:avLst/>
          </a:prstGeom>
          <a:noFill/>
        </p:spPr>
        <p:txBody>
          <a:bodyPr wrap="none" rtlCol="0">
            <a:spAutoFit/>
          </a:bodyPr>
          <a:lstStyle/>
          <a:p>
            <a:r>
              <a:rPr lang="en-US" sz="1100" dirty="0" smtClean="0"/>
              <a:t>Median age</a:t>
            </a:r>
            <a:endParaRPr lang="en-US" sz="1100" dirty="0"/>
          </a:p>
        </p:txBody>
      </p:sp>
    </p:spTree>
    <p:extLst>
      <p:ext uri="{BB962C8B-B14F-4D97-AF65-F5344CB8AC3E}">
        <p14:creationId xmlns:p14="http://schemas.microsoft.com/office/powerpoint/2010/main" val="996836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Midland County Population Pyramid, 2010</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90415619"/>
              </p:ext>
            </p:extLst>
          </p:nvPr>
        </p:nvGraphicFramePr>
        <p:xfrm>
          <a:off x="685800" y="1371600"/>
          <a:ext cx="69342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110" y="6248400"/>
            <a:ext cx="7092006" cy="430887"/>
          </a:xfrm>
          <a:prstGeom prst="rect">
            <a:avLst/>
          </a:prstGeom>
          <a:noFill/>
        </p:spPr>
        <p:txBody>
          <a:bodyPr wrap="none" rtlCol="0">
            <a:spAutoFit/>
          </a:bodyPr>
          <a:lstStyle/>
          <a:p>
            <a:endParaRPr lang="en-US" sz="1100" dirty="0" smtClean="0">
              <a:solidFill>
                <a:schemeClr val="bg1">
                  <a:lumMod val="50000"/>
                </a:schemeClr>
              </a:solidFill>
              <a:latin typeface="Arial" pitchFamily="34" charset="0"/>
              <a:cs typeface="Arial" pitchFamily="34" charset="0"/>
            </a:endParaRPr>
          </a:p>
          <a:p>
            <a:r>
              <a:rPr lang="en-US" sz="1100" dirty="0" smtClean="0">
                <a:solidFill>
                  <a:schemeClr val="bg1">
                    <a:lumMod val="50000"/>
                  </a:schemeClr>
                </a:solidFill>
                <a:latin typeface="Arial" pitchFamily="34" charset="0"/>
                <a:cs typeface="Arial" pitchFamily="34" charset="0"/>
              </a:rPr>
              <a:t>Source: Derived from U.S. Census Bureau 2010 Summary File 1 data by the Office of  the State Demographer.</a:t>
            </a:r>
            <a:endParaRPr lang="en-US" sz="1100" dirty="0">
              <a:solidFill>
                <a:schemeClr val="bg1">
                  <a:lumMod val="50000"/>
                </a:schemeClr>
              </a:solidFill>
              <a:latin typeface="Arial" pitchFamily="34" charset="0"/>
              <a:cs typeface="Arial" pitchFamily="34" charset="0"/>
            </a:endParaRPr>
          </a:p>
        </p:txBody>
      </p:sp>
      <p:cxnSp>
        <p:nvCxnSpPr>
          <p:cNvPr id="7" name="Straight Connector 6"/>
          <p:cNvCxnSpPr/>
          <p:nvPr/>
        </p:nvCxnSpPr>
        <p:spPr>
          <a:xfrm>
            <a:off x="3657600" y="4437321"/>
            <a:ext cx="1524000" cy="0"/>
          </a:xfrm>
          <a:prstGeom prst="line">
            <a:avLst/>
          </a:prstGeom>
          <a:ln>
            <a:solidFill>
              <a:srgbClr val="1B1E7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57800" y="4343400"/>
            <a:ext cx="1447800" cy="0"/>
          </a:xfrm>
          <a:prstGeom prst="line">
            <a:avLst/>
          </a:prstGeom>
          <a:ln>
            <a:solidFill>
              <a:srgbClr val="1B1E7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050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2849580"/>
              </p:ext>
            </p:extLst>
          </p:nvPr>
        </p:nvGraphicFramePr>
        <p:xfrm>
          <a:off x="152400" y="1219200"/>
          <a:ext cx="8610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14</a:t>
            </a:fld>
            <a:endParaRPr lang="en-US" dirty="0"/>
          </a:p>
        </p:txBody>
      </p:sp>
      <p:sp>
        <p:nvSpPr>
          <p:cNvPr id="6" name="Title 1"/>
          <p:cNvSpPr txBox="1">
            <a:spLocks noGrp="1"/>
          </p:cNvSpPr>
          <p:nvPr>
            <p:ph type="title"/>
          </p:nvPr>
        </p:nvSpPr>
        <p:spPr>
          <a:prstGeom prst="rect">
            <a:avLst/>
          </a:prstGeom>
        </p:spPr>
        <p:txBody>
          <a:bodyPr>
            <a:noAutofit/>
          </a:bodyPr>
          <a:lstStyle/>
          <a:p>
            <a:pPr lvl="0" algn="ctr"/>
            <a:r>
              <a:rPr lang="en-US" sz="2400" kern="0" dirty="0" smtClean="0">
                <a:solidFill>
                  <a:srgbClr val="1B1E7A"/>
                </a:solidFill>
                <a:latin typeface="+mj-lt"/>
                <a:ea typeface="+mj-ea"/>
                <a:cs typeface="+mj-cs"/>
              </a:rPr>
              <a:t>Projected Population Growth in Texas, 2010-2050</a:t>
            </a:r>
            <a:endParaRPr kumimoji="0" lang="en-US" sz="2400" i="0" u="none" strike="noStrike" kern="0" cap="none" spc="0" normalizeH="0" baseline="0" noProof="0" dirty="0">
              <a:ln>
                <a:noFill/>
              </a:ln>
              <a:solidFill>
                <a:srgbClr val="1B1E7A"/>
              </a:solidFill>
              <a:effectLst/>
              <a:uLnTx/>
              <a:uFillTx/>
              <a:latin typeface="+mj-lt"/>
              <a:ea typeface="+mj-ea"/>
              <a:cs typeface="+mj-cs"/>
            </a:endParaRPr>
          </a:p>
        </p:txBody>
      </p:sp>
      <p:cxnSp>
        <p:nvCxnSpPr>
          <p:cNvPr id="8" name="Straight Connector 7"/>
          <p:cNvCxnSpPr/>
          <p:nvPr/>
        </p:nvCxnSpPr>
        <p:spPr>
          <a:xfrm flipV="1">
            <a:off x="3267075" y="4267200"/>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2012 Population Projections </a:t>
            </a:r>
          </a:p>
        </p:txBody>
      </p:sp>
    </p:spTree>
    <p:extLst>
      <p:ext uri="{BB962C8B-B14F-4D97-AF65-F5344CB8AC3E}">
        <p14:creationId xmlns:p14="http://schemas.microsoft.com/office/powerpoint/2010/main" val="4052711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Projected Population Growth for West Texas, </a:t>
            </a:r>
            <a:br>
              <a:rPr lang="en-US" sz="2400" dirty="0" smtClean="0"/>
            </a:br>
            <a:r>
              <a:rPr lang="en-US" sz="2400" dirty="0" smtClean="0"/>
              <a:t>2000-2050</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15</a:t>
            </a:fld>
            <a:endParaRPr lang="en-US" dirty="0"/>
          </a:p>
        </p:txBody>
      </p:sp>
      <p:sp>
        <p:nvSpPr>
          <p:cNvPr id="7" name="TextBox 6"/>
          <p:cNvSpPr txBox="1"/>
          <p:nvPr/>
        </p:nvSpPr>
        <p:spPr>
          <a:xfrm>
            <a:off x="76200" y="6353095"/>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Arial" pitchFamily="34" charset="0"/>
                <a:cs typeface="Arial" pitchFamily="34" charset="0"/>
              </a:rPr>
              <a:t>Source: Texas State Data Center. 2008 Population Projections, 2000-2007 Migration Scenario.</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0387645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1715385" y="1905000"/>
            <a:ext cx="2471501" cy="41694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smtClean="0"/>
              <a:t>Migration Scenarios</a:t>
            </a:r>
            <a:endParaRPr lang="en-US" sz="1800" dirty="0"/>
          </a:p>
        </p:txBody>
      </p:sp>
    </p:spTree>
    <p:extLst>
      <p:ext uri="{BB962C8B-B14F-4D97-AF65-F5344CB8AC3E}">
        <p14:creationId xmlns:p14="http://schemas.microsoft.com/office/powerpoint/2010/main" val="749679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162800" cy="990600"/>
          </a:xfrm>
        </p:spPr>
        <p:txBody>
          <a:bodyPr>
            <a:noAutofit/>
          </a:bodyPr>
          <a:lstStyle/>
          <a:p>
            <a:r>
              <a:rPr lang="en-US" sz="2400" kern="0" dirty="0"/>
              <a:t>Projected Racial and Ethnic Percent, Texas, </a:t>
            </a:r>
            <a:r>
              <a:rPr lang="en-US" sz="2400" kern="0" dirty="0" smtClean="0"/>
              <a:t>2010-2050</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2435566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16</a:t>
            </a:fld>
            <a:endParaRPr lang="en-US" dirty="0"/>
          </a:p>
        </p:txBody>
      </p:sp>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2012 Population Projections , 2000-2010 Migration Scenario</a:t>
            </a:r>
          </a:p>
        </p:txBody>
      </p:sp>
    </p:spTree>
    <p:extLst>
      <p:ext uri="{BB962C8B-B14F-4D97-AF65-F5344CB8AC3E}">
        <p14:creationId xmlns:p14="http://schemas.microsoft.com/office/powerpoint/2010/main" val="3192722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Projected Racial and Ethnic Percent, West Texas, 2010-2050</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17</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52144579"/>
              </p:ext>
            </p:extLst>
          </p:nvPr>
        </p:nvGraphicFramePr>
        <p:xfrm>
          <a:off x="609600" y="1447800"/>
          <a:ext cx="76200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6059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Race/Ethnic Composition by Education Level in the Labor Force (aged 25 years and more), Texas, 2009</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43759934"/>
              </p:ext>
            </p:extLst>
          </p:nvPr>
        </p:nvGraphicFramePr>
        <p:xfrm>
          <a:off x="-264459" y="2105587"/>
          <a:ext cx="4636566" cy="431837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18</a:t>
            </a:fld>
            <a:endParaRPr lang="en-US" dirty="0"/>
          </a:p>
        </p:txBody>
      </p:sp>
      <p:graphicFrame>
        <p:nvGraphicFramePr>
          <p:cNvPr id="7" name="Chart 6"/>
          <p:cNvGraphicFramePr/>
          <p:nvPr>
            <p:extLst>
              <p:ext uri="{D42A27DB-BD31-4B8C-83A1-F6EECF244321}">
                <p14:modId xmlns:p14="http://schemas.microsoft.com/office/powerpoint/2010/main" val="2358800790"/>
              </p:ext>
            </p:extLst>
          </p:nvPr>
        </p:nvGraphicFramePr>
        <p:xfrm>
          <a:off x="3657600" y="1987169"/>
          <a:ext cx="6324600" cy="426346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9530" y="6397063"/>
            <a:ext cx="8427720" cy="307777"/>
          </a:xfrm>
          <a:prstGeom prst="rect">
            <a:avLst/>
          </a:prstGeom>
        </p:spPr>
        <p:txBody>
          <a:bodyPr wrap="square">
            <a:spAutoFit/>
          </a:bodyPr>
          <a:lstStyle/>
          <a:p>
            <a:r>
              <a:rPr lang="en-US" sz="1400" dirty="0">
                <a:solidFill>
                  <a:schemeClr val="bg1">
                    <a:lumMod val="50000"/>
                  </a:schemeClr>
                </a:solidFill>
                <a:latin typeface="+mn-lt"/>
              </a:rPr>
              <a:t>Source: </a:t>
            </a:r>
            <a:r>
              <a:rPr lang="en-US" sz="1400" dirty="0" smtClean="0">
                <a:solidFill>
                  <a:schemeClr val="bg1">
                    <a:lumMod val="50000"/>
                  </a:schemeClr>
                </a:solidFill>
                <a:latin typeface="+mn-lt"/>
              </a:rPr>
              <a:t>Derived from 2009 American </a:t>
            </a:r>
            <a:r>
              <a:rPr lang="en-US" sz="1400" dirty="0">
                <a:solidFill>
                  <a:schemeClr val="bg1">
                    <a:lumMod val="50000"/>
                  </a:schemeClr>
                </a:solidFill>
                <a:latin typeface="+mn-lt"/>
              </a:rPr>
              <a:t>Community </a:t>
            </a:r>
            <a:r>
              <a:rPr lang="en-US" sz="1400" dirty="0" smtClean="0">
                <a:solidFill>
                  <a:schemeClr val="bg1">
                    <a:lumMod val="50000"/>
                  </a:schemeClr>
                </a:solidFill>
                <a:latin typeface="+mn-lt"/>
              </a:rPr>
              <a:t>Survey 1-Year Estimates by the Office of the State Demographer.</a:t>
            </a:r>
            <a:endParaRPr lang="en-US" sz="1400" dirty="0">
              <a:solidFill>
                <a:schemeClr val="bg1">
                  <a:lumMod val="50000"/>
                </a:schemeClr>
              </a:solidFill>
              <a:latin typeface="+mn-lt"/>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763" y="1219200"/>
            <a:ext cx="227037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7200" y="6019800"/>
            <a:ext cx="3364254" cy="461665"/>
          </a:xfrm>
          <a:prstGeom prst="rect">
            <a:avLst/>
          </a:prstGeom>
          <a:noFill/>
        </p:spPr>
        <p:txBody>
          <a:bodyPr wrap="none" rtlCol="0">
            <a:spAutoFit/>
          </a:bodyPr>
          <a:lstStyle/>
          <a:p>
            <a:r>
              <a:rPr lang="en-US" dirty="0" smtClean="0"/>
              <a:t>Less Than High School</a:t>
            </a:r>
            <a:endParaRPr lang="en-US" dirty="0"/>
          </a:p>
        </p:txBody>
      </p:sp>
      <p:sp>
        <p:nvSpPr>
          <p:cNvPr id="11" name="TextBox 10"/>
          <p:cNvSpPr txBox="1"/>
          <p:nvPr/>
        </p:nvSpPr>
        <p:spPr>
          <a:xfrm>
            <a:off x="5463133" y="5812904"/>
            <a:ext cx="2959465" cy="461665"/>
          </a:xfrm>
          <a:prstGeom prst="rect">
            <a:avLst/>
          </a:prstGeom>
          <a:noFill/>
        </p:spPr>
        <p:txBody>
          <a:bodyPr wrap="none" rtlCol="0">
            <a:spAutoFit/>
          </a:bodyPr>
          <a:lstStyle/>
          <a:p>
            <a:r>
              <a:rPr lang="en-US" dirty="0" smtClean="0"/>
              <a:t>College and Greater</a:t>
            </a:r>
            <a:endParaRPr lang="en-US" dirty="0"/>
          </a:p>
        </p:txBody>
      </p:sp>
    </p:spTree>
    <p:extLst>
      <p:ext uri="{BB962C8B-B14F-4D97-AF65-F5344CB8AC3E}">
        <p14:creationId xmlns:p14="http://schemas.microsoft.com/office/powerpoint/2010/main" val="3250000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858000" cy="990600"/>
          </a:xfrm>
        </p:spPr>
        <p:txBody>
          <a:bodyPr>
            <a:noAutofit/>
          </a:bodyPr>
          <a:lstStyle/>
          <a:p>
            <a:r>
              <a:rPr lang="en-US" sz="2400" b="1" dirty="0"/>
              <a:t>Percent of </a:t>
            </a:r>
            <a:r>
              <a:rPr lang="en-US" sz="2400" b="1" dirty="0" smtClean="0"/>
              <a:t>Population with a High School Degree by </a:t>
            </a:r>
            <a:r>
              <a:rPr lang="en-US" sz="2400" b="1" dirty="0"/>
              <a:t>Race/Ethnicity, </a:t>
            </a:r>
            <a:r>
              <a:rPr lang="en-US" sz="2400" b="1" dirty="0" smtClean="0"/>
              <a:t>2010</a:t>
            </a:r>
            <a:r>
              <a:rPr lang="en-US" sz="2400" b="1" dirty="0"/>
              <a:t> </a:t>
            </a:r>
            <a:r>
              <a:rPr lang="en-US" sz="2400" b="1" dirty="0" smtClean="0"/>
              <a:t>to </a:t>
            </a:r>
            <a:r>
              <a:rPr lang="en-US" sz="2400" b="1" dirty="0"/>
              <a:t>2050</a:t>
            </a:r>
          </a:p>
        </p:txBody>
      </p:sp>
      <p:sp>
        <p:nvSpPr>
          <p:cNvPr id="4" name="Slide Number Placeholder 3"/>
          <p:cNvSpPr>
            <a:spLocks noGrp="1"/>
          </p:cNvSpPr>
          <p:nvPr>
            <p:ph type="sldNum" sz="quarter" idx="12"/>
          </p:nvPr>
        </p:nvSpPr>
        <p:spPr/>
        <p:txBody>
          <a:bodyPr/>
          <a:lstStyle/>
          <a:p>
            <a:fld id="{2BC1FA3B-F0C1-4F58-90BE-DCC7501F4B28}" type="slidenum">
              <a:rPr lang="en-US" smtClean="0"/>
              <a:pPr/>
              <a:t>19</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6808362"/>
              </p:ext>
            </p:extLst>
          </p:nvPr>
        </p:nvGraphicFramePr>
        <p:xfrm>
          <a:off x="2156755" y="1524000"/>
          <a:ext cx="5006045" cy="4627245"/>
        </p:xfrm>
        <a:graphic>
          <a:graphicData uri="http://schemas.openxmlformats.org/drawingml/2006/table">
            <a:tbl>
              <a:tblPr bandCol="1">
                <a:tableStyleId>{5C22544A-7EE6-4342-B048-85BDC9FD1C3A}</a:tableStyleId>
              </a:tblPr>
              <a:tblGrid>
                <a:gridCol w="827996"/>
                <a:gridCol w="685238"/>
                <a:gridCol w="685238"/>
                <a:gridCol w="685238"/>
                <a:gridCol w="685238"/>
                <a:gridCol w="685238"/>
                <a:gridCol w="751859"/>
              </a:tblGrid>
              <a:tr h="381000">
                <a:tc>
                  <a:txBody>
                    <a:bodyPr/>
                    <a:lstStyle/>
                    <a:p>
                      <a:pPr algn="l" fontAlgn="b"/>
                      <a:r>
                        <a:rPr lang="zh-CN" altLang="en-US" sz="1400" b="1" u="none" strike="noStrike" dirty="0">
                          <a:effectLst/>
                        </a:rPr>
                        <a:t>　</a:t>
                      </a:r>
                      <a:endParaRPr lang="zh-CN" altLang="en-US" sz="1400" b="1" i="0" u="none" strike="noStrike" dirty="0">
                        <a:solidFill>
                          <a:srgbClr val="0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400" b="1" u="none" strike="noStrike" dirty="0">
                          <a:effectLst/>
                        </a:rPr>
                        <a:t>Trend </a:t>
                      </a:r>
                      <a:r>
                        <a:rPr lang="en-US" sz="1400" b="1" u="none" strike="noStrike" dirty="0" smtClean="0">
                          <a:effectLst/>
                        </a:rPr>
                        <a:t>Assumption</a:t>
                      </a:r>
                      <a:endParaRPr lang="en-US" sz="1400" b="1" i="0" u="none" strike="noStrike" dirty="0">
                        <a:solidFill>
                          <a:srgbClr val="000000"/>
                        </a:solidFill>
                        <a:effectLst/>
                        <a:latin typeface="宋体"/>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zh-CN" altLang="en-US" sz="1400" b="1" i="0" u="none" strike="noStrike" dirty="0">
                        <a:solidFill>
                          <a:srgbClr val="000000"/>
                        </a:solidFill>
                        <a:effectLst/>
                        <a:latin typeface="宋体"/>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zh-CN" altLang="en-US" sz="1400" b="1" i="0" u="none" strike="noStrike" dirty="0">
                        <a:solidFill>
                          <a:srgbClr val="0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400" b="1" u="none" strike="noStrike" dirty="0">
                          <a:effectLst/>
                        </a:rPr>
                        <a:t>Constant </a:t>
                      </a:r>
                      <a:r>
                        <a:rPr lang="en-US" sz="1400" b="1" u="none" strike="noStrike" dirty="0" smtClean="0">
                          <a:effectLst/>
                        </a:rPr>
                        <a:t>Rates</a:t>
                      </a:r>
                      <a:endParaRPr lang="en-US" sz="1400" b="1" i="0" u="none" strike="noStrike" dirty="0">
                        <a:solidFill>
                          <a:srgbClr val="000000"/>
                        </a:solidFill>
                        <a:effectLst/>
                        <a:latin typeface="宋体"/>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zh-CN" altLang="en-US" sz="1400" b="1" i="0" u="none" strike="noStrike" dirty="0">
                        <a:solidFill>
                          <a:srgbClr val="000000"/>
                        </a:solidFill>
                        <a:effectLst/>
                        <a:latin typeface="宋体"/>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zh-CN" altLang="en-US" sz="1400" b="1" i="0" u="none" strike="noStrike" dirty="0">
                        <a:solidFill>
                          <a:srgbClr val="000000"/>
                        </a:solidFill>
                        <a:effectLst/>
                        <a:latin typeface="宋体"/>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l" fontAlgn="b"/>
                      <a:endParaRPr lang="zh-CN" altLang="en-US" sz="1400" b="1" i="0" u="none" strike="noStrike" dirty="0">
                        <a:solidFill>
                          <a:srgbClr val="0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altLang="zh-CN" sz="1400" b="1" u="none" strike="noStrike" dirty="0">
                          <a:effectLst/>
                        </a:rPr>
                        <a:t>2010</a:t>
                      </a:r>
                      <a:endParaRPr lang="en-US" altLang="zh-CN" sz="1400" b="1"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altLang="zh-CN" sz="1400" b="1" u="none" strike="noStrike" dirty="0">
                          <a:effectLst/>
                        </a:rPr>
                        <a:t>2050</a:t>
                      </a:r>
                      <a:endParaRPr lang="en-US" altLang="zh-CN" sz="1400" b="1" i="0" u="none" strike="noStrike" dirty="0">
                        <a:solidFill>
                          <a:srgbClr val="000000"/>
                        </a:solidFill>
                        <a:effectLst/>
                        <a:latin typeface="宋体"/>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400" b="1" u="none" strike="noStrike" dirty="0" smtClean="0">
                          <a:solidFill>
                            <a:srgbClr val="C00000"/>
                          </a:solidFill>
                          <a:effectLst/>
                        </a:rPr>
                        <a:t>Change</a:t>
                      </a:r>
                      <a:r>
                        <a:rPr lang="en-US" altLang="zh-CN" sz="1400" b="1" u="none" strike="noStrike" baseline="0" dirty="0" smtClean="0">
                          <a:solidFill>
                            <a:srgbClr val="C00000"/>
                          </a:solidFill>
                          <a:effectLst/>
                        </a:rPr>
                        <a:t> 2010-50</a:t>
                      </a:r>
                      <a:endParaRPr lang="en-US" altLang="zh-CN" sz="1400" b="1" i="0" u="none" strike="noStrike" dirty="0" smtClean="0">
                        <a:solidFill>
                          <a:srgbClr val="C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altLang="zh-CN" sz="1400" b="1" u="none" strike="noStrike" dirty="0">
                          <a:effectLst/>
                        </a:rPr>
                        <a:t>2010</a:t>
                      </a:r>
                      <a:endParaRPr lang="en-US" altLang="zh-CN" sz="1400" b="1"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altLang="zh-CN" sz="1400" b="1" u="none" strike="noStrike" dirty="0">
                          <a:effectLst/>
                        </a:rPr>
                        <a:t>2050</a:t>
                      </a:r>
                      <a:endParaRPr lang="en-US" altLang="zh-CN" sz="1400" b="1" i="0" u="none" strike="noStrike" dirty="0">
                        <a:solidFill>
                          <a:srgbClr val="000000"/>
                        </a:solidFill>
                        <a:effectLst/>
                        <a:latin typeface="宋体"/>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400" b="1" u="none" strike="noStrike" dirty="0" smtClean="0">
                          <a:solidFill>
                            <a:srgbClr val="C00000"/>
                          </a:solidFill>
                          <a:effectLst/>
                        </a:rPr>
                        <a:t>Change</a:t>
                      </a:r>
                      <a:r>
                        <a:rPr lang="en-US" altLang="zh-CN" sz="1400" b="1" u="none" strike="noStrike" baseline="0" dirty="0" smtClean="0">
                          <a:solidFill>
                            <a:srgbClr val="C00000"/>
                          </a:solidFill>
                          <a:effectLst/>
                        </a:rPr>
                        <a:t> 2010-50</a:t>
                      </a:r>
                      <a:endParaRPr lang="en-US" altLang="zh-CN" sz="1400" b="1" i="0" u="none" strike="noStrike" dirty="0" smtClean="0">
                        <a:solidFill>
                          <a:srgbClr val="C00000"/>
                        </a:solidFill>
                        <a:effectLst/>
                        <a:latin typeface="宋体"/>
                      </a:endParaRPr>
                    </a:p>
                  </a:txBody>
                  <a:tcPr marL="9525" marR="9525" marT="9525" marB="0" anchor="b">
                    <a:lnT w="12700" cap="flat" cmpd="sng" algn="ctr">
                      <a:solidFill>
                        <a:schemeClr val="tx1"/>
                      </a:solidFill>
                      <a:prstDash val="solid"/>
                      <a:round/>
                      <a:headEnd type="none" w="med" len="med"/>
                      <a:tailEnd type="none" w="med" len="med"/>
                    </a:lnT>
                  </a:tcPr>
                </a:tc>
              </a:tr>
              <a:tr h="381000">
                <a:tc>
                  <a:txBody>
                    <a:bodyPr/>
                    <a:lstStyle/>
                    <a:p>
                      <a:pPr algn="l" fontAlgn="b"/>
                      <a:r>
                        <a:rPr lang="en-US" sz="1400" b="1" u="none" strike="noStrike" dirty="0">
                          <a:solidFill>
                            <a:schemeClr val="accent1">
                              <a:lumMod val="75000"/>
                            </a:schemeClr>
                          </a:solidFill>
                          <a:effectLst/>
                        </a:rPr>
                        <a:t>Mig 0.5</a:t>
                      </a:r>
                      <a:endParaRPr lang="en-US" sz="1400" b="1" i="0" u="none" strike="noStrike" dirty="0">
                        <a:solidFill>
                          <a:schemeClr val="accent1">
                            <a:lumMod val="75000"/>
                          </a:schemeClr>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zh-CN" altLang="en-US" sz="1400" u="none" strike="noStrike" dirty="0">
                          <a:effectLst/>
                        </a:rPr>
                        <a:t>　</a:t>
                      </a:r>
                      <a:endParaRPr lang="zh-CN" altLang="en-US" sz="1400" b="0"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endParaRPr lang="zh-CN" altLang="en-US" sz="1400" b="0" i="0" u="none" strike="noStrike" dirty="0">
                        <a:solidFill>
                          <a:srgbClr val="000000"/>
                        </a:solidFill>
                        <a:effectLst/>
                        <a:latin typeface="宋体"/>
                      </a:endParaRPr>
                    </a:p>
                  </a:txBody>
                  <a:tcPr marL="9525" marR="9525" marT="9525" marB="0" anchor="b"/>
                </a:tc>
                <a:tc>
                  <a:txBody>
                    <a:bodyPr/>
                    <a:lstStyle/>
                    <a:p>
                      <a:pPr algn="l" fontAlgn="b"/>
                      <a:r>
                        <a:rPr lang="zh-CN" altLang="en-US" sz="1400" u="none" strike="noStrike">
                          <a:effectLst/>
                        </a:rPr>
                        <a:t>　</a:t>
                      </a:r>
                      <a:endParaRPr lang="zh-CN" altLang="en-US" sz="1400" b="0" i="0" u="none" strike="noStrike">
                        <a:solidFill>
                          <a:srgbClr val="0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endParaRPr lang="zh-CN" altLang="en-US" sz="1400" b="0" i="0" u="none" strike="noStrike">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endParaRPr lang="zh-CN" altLang="en-US" sz="1400" b="0" i="0" u="none" strike="noStrike" dirty="0">
                        <a:solidFill>
                          <a:srgbClr val="000000"/>
                        </a:solidFill>
                        <a:effectLst/>
                        <a:latin typeface="宋体"/>
                      </a:endParaRPr>
                    </a:p>
                  </a:txBody>
                  <a:tcPr marL="9525" marR="9525" marT="9525" marB="0" anchor="b"/>
                </a:tc>
                <a:tc>
                  <a:txBody>
                    <a:bodyPr/>
                    <a:lstStyle/>
                    <a:p>
                      <a:pPr algn="l" fontAlgn="b"/>
                      <a:endParaRPr lang="zh-CN" altLang="en-US" sz="1400" b="0" i="0" u="none" strike="noStrike" dirty="0">
                        <a:solidFill>
                          <a:srgbClr val="C00000"/>
                        </a:solidFill>
                        <a:effectLst/>
                        <a:latin typeface="宋体"/>
                      </a:endParaRPr>
                    </a:p>
                  </a:txBody>
                  <a:tcPr marL="9525" marR="9525" marT="9525" marB="0" anchor="b"/>
                </a:tc>
              </a:tr>
              <a:tr h="381000">
                <a:tc>
                  <a:txBody>
                    <a:bodyPr/>
                    <a:lstStyle/>
                    <a:p>
                      <a:pPr algn="l" fontAlgn="b"/>
                      <a:r>
                        <a:rPr lang="en-US" sz="1400" b="1" u="none" strike="noStrike" dirty="0">
                          <a:effectLst/>
                        </a:rPr>
                        <a:t>  White</a:t>
                      </a:r>
                      <a:endParaRPr lang="en-US" sz="1400" b="1" i="0" u="none" strike="noStrike" dirty="0">
                        <a:solidFill>
                          <a:srgbClr val="0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fontAlgn="b"/>
                      <a:r>
                        <a:rPr lang="en-US" altLang="zh-CN" sz="1400" u="none" strike="noStrike" dirty="0">
                          <a:effectLst/>
                        </a:rPr>
                        <a:t>93.0%</a:t>
                      </a:r>
                      <a:endParaRPr lang="en-US" altLang="zh-CN" sz="1400" b="0"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fontAlgn="b"/>
                      <a:r>
                        <a:rPr lang="en-US" altLang="zh-CN" sz="1400" u="none" strike="noStrike" dirty="0">
                          <a:effectLst/>
                        </a:rPr>
                        <a:t>98.2%</a:t>
                      </a:r>
                      <a:endParaRPr lang="en-US" altLang="zh-CN" sz="1400" b="0" i="0" u="none" strike="noStrike" dirty="0">
                        <a:solidFill>
                          <a:srgbClr val="000000"/>
                        </a:solidFill>
                        <a:effectLst/>
                        <a:latin typeface="宋体"/>
                      </a:endParaRPr>
                    </a:p>
                  </a:txBody>
                  <a:tcPr marL="9525" marR="9525" marT="9525" marB="0" anchor="b"/>
                </a:tc>
                <a:tc>
                  <a:txBody>
                    <a:bodyPr/>
                    <a:lstStyle/>
                    <a:p>
                      <a:pPr marL="182880" algn="r" fontAlgn="b"/>
                      <a:r>
                        <a:rPr lang="en-US" altLang="zh-CN" sz="1400" u="none" strike="noStrike" dirty="0">
                          <a:solidFill>
                            <a:srgbClr val="C00000"/>
                          </a:solidFill>
                          <a:effectLst/>
                        </a:rPr>
                        <a:t>5.2</a:t>
                      </a:r>
                      <a:endParaRPr lang="en-US" altLang="zh-CN" sz="1400" b="0" i="0" u="none" strike="noStrike" dirty="0">
                        <a:solidFill>
                          <a:srgbClr val="C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fontAlgn="b"/>
                      <a:r>
                        <a:rPr lang="en-US" altLang="zh-CN" sz="1400" u="none" strike="noStrike" dirty="0">
                          <a:effectLst/>
                        </a:rPr>
                        <a:t>93.0%</a:t>
                      </a:r>
                      <a:endParaRPr lang="en-US" altLang="zh-CN" sz="1400" b="0"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fontAlgn="b"/>
                      <a:r>
                        <a:rPr lang="en-US" altLang="zh-CN" sz="1400" u="none" strike="noStrike" dirty="0">
                          <a:effectLst/>
                        </a:rPr>
                        <a:t>93.1%</a:t>
                      </a:r>
                      <a:endParaRPr lang="en-US" altLang="zh-CN" sz="1400" b="0" i="0" u="none" strike="noStrike" dirty="0">
                        <a:solidFill>
                          <a:srgbClr val="000000"/>
                        </a:solidFill>
                        <a:effectLst/>
                        <a:latin typeface="宋体"/>
                      </a:endParaRPr>
                    </a:p>
                  </a:txBody>
                  <a:tcPr marL="9525" marR="9525" marT="9525" marB="0" anchor="b"/>
                </a:tc>
                <a:tc>
                  <a:txBody>
                    <a:bodyPr/>
                    <a:lstStyle/>
                    <a:p>
                      <a:pPr marL="91440" algn="r" fontAlgn="b"/>
                      <a:r>
                        <a:rPr lang="en-US" altLang="zh-CN" sz="1400" u="none" strike="noStrike" dirty="0">
                          <a:solidFill>
                            <a:srgbClr val="C00000"/>
                          </a:solidFill>
                          <a:effectLst/>
                        </a:rPr>
                        <a:t>0.1</a:t>
                      </a:r>
                      <a:endParaRPr lang="en-US" altLang="zh-CN" sz="1400" b="0" i="0" u="none" strike="noStrike" dirty="0">
                        <a:solidFill>
                          <a:srgbClr val="C00000"/>
                        </a:solidFill>
                        <a:effectLst/>
                        <a:latin typeface="宋体"/>
                      </a:endParaRPr>
                    </a:p>
                  </a:txBody>
                  <a:tcPr marL="9525" marR="9525" marT="9525" marB="0" anchor="b"/>
                </a:tc>
              </a:tr>
              <a:tr h="381000">
                <a:tc>
                  <a:txBody>
                    <a:bodyPr/>
                    <a:lstStyle/>
                    <a:p>
                      <a:pPr algn="l" fontAlgn="b"/>
                      <a:r>
                        <a:rPr lang="en-US" sz="1400" b="1" u="none" strike="noStrike" dirty="0">
                          <a:effectLst/>
                        </a:rPr>
                        <a:t>  Black</a:t>
                      </a:r>
                      <a:endParaRPr lang="en-US" sz="1400" b="1" i="0" u="none" strike="noStrike" dirty="0">
                        <a:solidFill>
                          <a:srgbClr val="0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fontAlgn="b"/>
                      <a:r>
                        <a:rPr lang="en-US" altLang="zh-CN" sz="1400" u="none" strike="noStrike" dirty="0">
                          <a:effectLst/>
                        </a:rPr>
                        <a:t>88.0%</a:t>
                      </a:r>
                      <a:endParaRPr lang="en-US" altLang="zh-CN" sz="1400" b="0"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fontAlgn="b"/>
                      <a:r>
                        <a:rPr lang="en-US" altLang="zh-CN" sz="1400" u="none" strike="noStrike" dirty="0">
                          <a:effectLst/>
                        </a:rPr>
                        <a:t>96.7%</a:t>
                      </a:r>
                      <a:endParaRPr lang="en-US" altLang="zh-CN" sz="1400" b="0" i="0" u="none" strike="noStrike" dirty="0">
                        <a:solidFill>
                          <a:srgbClr val="000000"/>
                        </a:solidFill>
                        <a:effectLst/>
                        <a:latin typeface="宋体"/>
                      </a:endParaRPr>
                    </a:p>
                  </a:txBody>
                  <a:tcPr marL="9525" marR="9525" marT="9525" marB="0" anchor="b"/>
                </a:tc>
                <a:tc>
                  <a:txBody>
                    <a:bodyPr/>
                    <a:lstStyle/>
                    <a:p>
                      <a:pPr marL="182880" algn="r" fontAlgn="b"/>
                      <a:r>
                        <a:rPr lang="en-US" altLang="zh-CN" sz="1400" u="none" strike="noStrike" dirty="0">
                          <a:solidFill>
                            <a:srgbClr val="C00000"/>
                          </a:solidFill>
                          <a:effectLst/>
                        </a:rPr>
                        <a:t>8.8</a:t>
                      </a:r>
                      <a:endParaRPr lang="en-US" altLang="zh-CN" sz="1400" b="0" i="0" u="none" strike="noStrike" dirty="0">
                        <a:solidFill>
                          <a:srgbClr val="C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fontAlgn="b"/>
                      <a:r>
                        <a:rPr lang="en-US" altLang="zh-CN" sz="1400" u="none" strike="noStrike" dirty="0">
                          <a:effectLst/>
                        </a:rPr>
                        <a:t>88.0%</a:t>
                      </a:r>
                      <a:endParaRPr lang="en-US" altLang="zh-CN" sz="1400" b="0"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fontAlgn="b"/>
                      <a:r>
                        <a:rPr lang="en-US" altLang="zh-CN" sz="1400" u="none" strike="noStrike" dirty="0">
                          <a:effectLst/>
                        </a:rPr>
                        <a:t>87.7%</a:t>
                      </a:r>
                      <a:endParaRPr lang="en-US" altLang="zh-CN" sz="1400" b="0" i="0" u="none" strike="noStrike" dirty="0">
                        <a:solidFill>
                          <a:srgbClr val="000000"/>
                        </a:solidFill>
                        <a:effectLst/>
                        <a:latin typeface="宋体"/>
                      </a:endParaRPr>
                    </a:p>
                  </a:txBody>
                  <a:tcPr marL="9525" marR="9525" marT="9525" marB="0" anchor="b"/>
                </a:tc>
                <a:tc>
                  <a:txBody>
                    <a:bodyPr/>
                    <a:lstStyle/>
                    <a:p>
                      <a:pPr marL="91440" algn="r" fontAlgn="b"/>
                      <a:r>
                        <a:rPr lang="en-US" altLang="zh-CN" sz="1400" u="none" strike="noStrike" dirty="0">
                          <a:solidFill>
                            <a:srgbClr val="C00000"/>
                          </a:solidFill>
                          <a:effectLst/>
                        </a:rPr>
                        <a:t>-0.3</a:t>
                      </a:r>
                      <a:endParaRPr lang="en-US" altLang="zh-CN" sz="1400" b="0" i="0" u="none" strike="noStrike" dirty="0">
                        <a:solidFill>
                          <a:srgbClr val="C00000"/>
                        </a:solidFill>
                        <a:effectLst/>
                        <a:latin typeface="宋体"/>
                      </a:endParaRPr>
                    </a:p>
                  </a:txBody>
                  <a:tcPr marL="9525" marR="9525" marT="9525" marB="0" anchor="b"/>
                </a:tc>
              </a:tr>
              <a:tr h="381000">
                <a:tc>
                  <a:txBody>
                    <a:bodyPr/>
                    <a:lstStyle/>
                    <a:p>
                      <a:pPr algn="l" fontAlgn="b"/>
                      <a:r>
                        <a:rPr lang="en-US" sz="1400" b="1" u="none" strike="noStrike" dirty="0">
                          <a:effectLst/>
                        </a:rPr>
                        <a:t>  Hispanics</a:t>
                      </a:r>
                      <a:endParaRPr lang="en-US" sz="1400" b="1" i="0" u="none" strike="noStrike" dirty="0">
                        <a:solidFill>
                          <a:srgbClr val="0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fontAlgn="b"/>
                      <a:r>
                        <a:rPr lang="en-US" altLang="zh-CN" sz="1400" u="none" strike="noStrike" dirty="0">
                          <a:effectLst/>
                        </a:rPr>
                        <a:t>64.3%</a:t>
                      </a:r>
                      <a:endParaRPr lang="en-US" altLang="zh-CN" sz="1400" b="0"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fontAlgn="b"/>
                      <a:r>
                        <a:rPr lang="en-US" altLang="zh-CN" sz="1400" u="none" strike="noStrike" dirty="0">
                          <a:effectLst/>
                        </a:rPr>
                        <a:t>88.7%</a:t>
                      </a:r>
                      <a:endParaRPr lang="en-US" altLang="zh-CN" sz="1400" b="0" i="0" u="none" strike="noStrike" dirty="0">
                        <a:solidFill>
                          <a:srgbClr val="000000"/>
                        </a:solidFill>
                        <a:effectLst/>
                        <a:latin typeface="宋体"/>
                      </a:endParaRPr>
                    </a:p>
                  </a:txBody>
                  <a:tcPr marL="9525" marR="9525" marT="9525" marB="0" anchor="b"/>
                </a:tc>
                <a:tc>
                  <a:txBody>
                    <a:bodyPr/>
                    <a:lstStyle/>
                    <a:p>
                      <a:pPr marL="182880" algn="r" fontAlgn="b"/>
                      <a:r>
                        <a:rPr lang="en-US" altLang="zh-CN" sz="1400" u="none" strike="noStrike" dirty="0">
                          <a:solidFill>
                            <a:srgbClr val="C00000"/>
                          </a:solidFill>
                          <a:effectLst/>
                        </a:rPr>
                        <a:t>24.4</a:t>
                      </a:r>
                      <a:endParaRPr lang="en-US" altLang="zh-CN" sz="1400" b="0" i="0" u="none" strike="noStrike" dirty="0">
                        <a:solidFill>
                          <a:srgbClr val="C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fontAlgn="b"/>
                      <a:r>
                        <a:rPr lang="en-US" altLang="zh-CN" sz="1400" u="none" strike="noStrike" dirty="0">
                          <a:effectLst/>
                        </a:rPr>
                        <a:t>64.3%</a:t>
                      </a:r>
                      <a:endParaRPr lang="en-US" altLang="zh-CN" sz="1400" b="0"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fontAlgn="b"/>
                      <a:r>
                        <a:rPr lang="en-US" altLang="zh-CN" sz="1400" u="none" strike="noStrike" dirty="0">
                          <a:effectLst/>
                        </a:rPr>
                        <a:t>63.7%</a:t>
                      </a:r>
                      <a:endParaRPr lang="en-US" altLang="zh-CN" sz="1400" b="0" i="0" u="none" strike="noStrike" dirty="0">
                        <a:solidFill>
                          <a:srgbClr val="000000"/>
                        </a:solidFill>
                        <a:effectLst/>
                        <a:latin typeface="宋体"/>
                      </a:endParaRPr>
                    </a:p>
                  </a:txBody>
                  <a:tcPr marL="9525" marR="9525" marT="9525" marB="0" anchor="b"/>
                </a:tc>
                <a:tc>
                  <a:txBody>
                    <a:bodyPr/>
                    <a:lstStyle/>
                    <a:p>
                      <a:pPr marL="91440" algn="r" fontAlgn="b"/>
                      <a:r>
                        <a:rPr lang="en-US" altLang="zh-CN" sz="1400" u="none" strike="noStrike" dirty="0">
                          <a:solidFill>
                            <a:srgbClr val="C00000"/>
                          </a:solidFill>
                          <a:effectLst/>
                        </a:rPr>
                        <a:t>-0.7</a:t>
                      </a:r>
                      <a:endParaRPr lang="en-US" altLang="zh-CN" sz="1400" b="0" i="0" u="none" strike="noStrike" dirty="0">
                        <a:solidFill>
                          <a:srgbClr val="C00000"/>
                        </a:solidFill>
                        <a:effectLst/>
                        <a:latin typeface="宋体"/>
                      </a:endParaRPr>
                    </a:p>
                  </a:txBody>
                  <a:tcPr marL="9525" marR="9525" marT="9525" marB="0" anchor="b"/>
                </a:tc>
              </a:tr>
              <a:tr h="381000">
                <a:tc>
                  <a:txBody>
                    <a:bodyPr/>
                    <a:lstStyle/>
                    <a:p>
                      <a:pPr algn="l" fontAlgn="b"/>
                      <a:r>
                        <a:rPr lang="en-US" sz="1400" b="1" u="none" strike="noStrike" dirty="0">
                          <a:effectLst/>
                        </a:rPr>
                        <a:t>  Other</a:t>
                      </a:r>
                      <a:endParaRPr lang="en-US" sz="1400" b="1" i="0" u="none" strike="noStrike" dirty="0">
                        <a:solidFill>
                          <a:srgbClr val="0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fontAlgn="b"/>
                      <a:r>
                        <a:rPr lang="en-US" altLang="zh-CN" sz="1400" u="none" strike="noStrike" dirty="0">
                          <a:effectLst/>
                        </a:rPr>
                        <a:t>88.7%</a:t>
                      </a:r>
                      <a:endParaRPr lang="en-US" altLang="zh-CN" sz="1400" b="0"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fontAlgn="b"/>
                      <a:r>
                        <a:rPr lang="en-US" altLang="zh-CN" sz="1400" u="none" strike="noStrike" dirty="0">
                          <a:effectLst/>
                        </a:rPr>
                        <a:t>95.7%</a:t>
                      </a:r>
                      <a:endParaRPr lang="en-US" altLang="zh-CN" sz="1400" b="0" i="0" u="none" strike="noStrike" dirty="0">
                        <a:solidFill>
                          <a:srgbClr val="000000"/>
                        </a:solidFill>
                        <a:effectLst/>
                        <a:latin typeface="宋体"/>
                      </a:endParaRPr>
                    </a:p>
                  </a:txBody>
                  <a:tcPr marL="9525" marR="9525" marT="9525" marB="0" anchor="b"/>
                </a:tc>
                <a:tc>
                  <a:txBody>
                    <a:bodyPr/>
                    <a:lstStyle/>
                    <a:p>
                      <a:pPr marL="182880" algn="r" fontAlgn="b"/>
                      <a:r>
                        <a:rPr lang="en-US" altLang="zh-CN" sz="1400" u="none" strike="noStrike" dirty="0">
                          <a:solidFill>
                            <a:srgbClr val="C00000"/>
                          </a:solidFill>
                          <a:effectLst/>
                        </a:rPr>
                        <a:t>7.0</a:t>
                      </a:r>
                      <a:endParaRPr lang="en-US" altLang="zh-CN" sz="1400" b="0" i="0" u="none" strike="noStrike" dirty="0">
                        <a:solidFill>
                          <a:srgbClr val="C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fontAlgn="b"/>
                      <a:r>
                        <a:rPr lang="en-US" altLang="zh-CN" sz="1400" u="none" strike="noStrike" dirty="0">
                          <a:effectLst/>
                        </a:rPr>
                        <a:t>88.7%</a:t>
                      </a:r>
                      <a:endParaRPr lang="en-US" altLang="zh-CN" sz="1400" b="0"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fontAlgn="b"/>
                      <a:r>
                        <a:rPr lang="en-US" altLang="zh-CN" sz="1400" u="none" strike="noStrike" dirty="0">
                          <a:effectLst/>
                        </a:rPr>
                        <a:t>88.3%</a:t>
                      </a:r>
                      <a:endParaRPr lang="en-US" altLang="zh-CN" sz="1400" b="0" i="0" u="none" strike="noStrike" dirty="0">
                        <a:solidFill>
                          <a:srgbClr val="000000"/>
                        </a:solidFill>
                        <a:effectLst/>
                        <a:latin typeface="宋体"/>
                      </a:endParaRPr>
                    </a:p>
                  </a:txBody>
                  <a:tcPr marL="9525" marR="9525" marT="9525" marB="0" anchor="b"/>
                </a:tc>
                <a:tc>
                  <a:txBody>
                    <a:bodyPr/>
                    <a:lstStyle/>
                    <a:p>
                      <a:pPr marL="91440" algn="r" fontAlgn="b"/>
                      <a:r>
                        <a:rPr lang="en-US" altLang="zh-CN" sz="1400" u="none" strike="noStrike" dirty="0">
                          <a:solidFill>
                            <a:srgbClr val="C00000"/>
                          </a:solidFill>
                          <a:effectLst/>
                        </a:rPr>
                        <a:t>-0.3</a:t>
                      </a:r>
                      <a:endParaRPr lang="en-US" altLang="zh-CN" sz="1400" b="0" i="0" u="none" strike="noStrike" dirty="0">
                        <a:solidFill>
                          <a:srgbClr val="C00000"/>
                        </a:solidFill>
                        <a:effectLst/>
                        <a:latin typeface="宋体"/>
                      </a:endParaRPr>
                    </a:p>
                  </a:txBody>
                  <a:tcPr marL="9525" marR="9525" marT="9525" marB="0" anchor="b"/>
                </a:tc>
              </a:tr>
              <a:tr h="381000">
                <a:tc>
                  <a:txBody>
                    <a:bodyPr/>
                    <a:lstStyle/>
                    <a:p>
                      <a:pPr algn="l" fontAlgn="b"/>
                      <a:r>
                        <a:rPr lang="en-US" sz="1400" b="1" u="none" strike="noStrike" dirty="0">
                          <a:solidFill>
                            <a:schemeClr val="accent1">
                              <a:lumMod val="75000"/>
                            </a:schemeClr>
                          </a:solidFill>
                          <a:effectLst/>
                        </a:rPr>
                        <a:t>Mig 1.0</a:t>
                      </a:r>
                      <a:endParaRPr lang="en-US" sz="1400" b="1" i="0" u="none" strike="noStrike" dirty="0">
                        <a:solidFill>
                          <a:schemeClr val="accent1">
                            <a:lumMod val="75000"/>
                          </a:schemeClr>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fontAlgn="b"/>
                      <a:r>
                        <a:rPr lang="zh-CN" altLang="en-US" sz="1400" u="none" strike="noStrike" dirty="0">
                          <a:effectLst/>
                        </a:rPr>
                        <a:t>　</a:t>
                      </a:r>
                      <a:endParaRPr lang="zh-CN" altLang="en-US" sz="1400" b="0"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fontAlgn="b"/>
                      <a:endParaRPr lang="zh-CN" altLang="en-US" sz="1400" b="0" i="0" u="none" strike="noStrike" dirty="0">
                        <a:solidFill>
                          <a:srgbClr val="000000"/>
                        </a:solidFill>
                        <a:effectLst/>
                        <a:latin typeface="宋体"/>
                      </a:endParaRPr>
                    </a:p>
                  </a:txBody>
                  <a:tcPr marL="9525" marR="9525" marT="9525" marB="0" anchor="b"/>
                </a:tc>
                <a:tc>
                  <a:txBody>
                    <a:bodyPr/>
                    <a:lstStyle/>
                    <a:p>
                      <a:pPr marL="182880" algn="r" fontAlgn="b"/>
                      <a:r>
                        <a:rPr lang="zh-CN" altLang="en-US" sz="1400" u="none" strike="noStrike" dirty="0">
                          <a:solidFill>
                            <a:srgbClr val="C00000"/>
                          </a:solidFill>
                          <a:effectLst/>
                        </a:rPr>
                        <a:t>　</a:t>
                      </a:r>
                      <a:endParaRPr lang="zh-CN" altLang="en-US" sz="1400" b="0" i="0" u="none" strike="noStrike" dirty="0">
                        <a:solidFill>
                          <a:srgbClr val="C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fontAlgn="b"/>
                      <a:endParaRPr lang="zh-CN" altLang="en-US" sz="1400" b="0"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fontAlgn="b"/>
                      <a:endParaRPr lang="zh-CN" altLang="en-US" sz="1400" b="0" i="0" u="none" strike="noStrike" dirty="0">
                        <a:solidFill>
                          <a:srgbClr val="000000"/>
                        </a:solidFill>
                        <a:effectLst/>
                        <a:latin typeface="宋体"/>
                      </a:endParaRPr>
                    </a:p>
                  </a:txBody>
                  <a:tcPr marL="9525" marR="9525" marT="9525" marB="0" anchor="b"/>
                </a:tc>
                <a:tc>
                  <a:txBody>
                    <a:bodyPr/>
                    <a:lstStyle/>
                    <a:p>
                      <a:pPr marL="91440" algn="r" fontAlgn="b"/>
                      <a:endParaRPr lang="zh-CN" altLang="en-US" sz="1400" b="0" i="0" u="none" strike="noStrike" dirty="0">
                        <a:solidFill>
                          <a:srgbClr val="C00000"/>
                        </a:solidFill>
                        <a:effectLst/>
                        <a:latin typeface="宋体"/>
                      </a:endParaRPr>
                    </a:p>
                  </a:txBody>
                  <a:tcPr marL="9525" marR="9525" marT="9525" marB="0" anchor="b"/>
                </a:tc>
              </a:tr>
              <a:tr h="381000">
                <a:tc>
                  <a:txBody>
                    <a:bodyPr/>
                    <a:lstStyle/>
                    <a:p>
                      <a:pPr algn="l" fontAlgn="b"/>
                      <a:r>
                        <a:rPr lang="en-US" sz="1400" b="1" u="none" strike="noStrike" dirty="0">
                          <a:effectLst/>
                        </a:rPr>
                        <a:t>  White</a:t>
                      </a:r>
                      <a:endParaRPr lang="en-US" sz="1400" b="1" i="0" u="none" strike="noStrike" dirty="0">
                        <a:solidFill>
                          <a:srgbClr val="0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fontAlgn="b"/>
                      <a:r>
                        <a:rPr lang="en-US" altLang="zh-CN" sz="1400" u="none" strike="noStrike" dirty="0">
                          <a:effectLst/>
                        </a:rPr>
                        <a:t>93.0%</a:t>
                      </a:r>
                      <a:endParaRPr lang="en-US" altLang="zh-CN" sz="1400" b="0"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fontAlgn="b"/>
                      <a:r>
                        <a:rPr lang="en-US" altLang="zh-CN" sz="1400" u="none" strike="noStrike" dirty="0">
                          <a:effectLst/>
                        </a:rPr>
                        <a:t>98.2%</a:t>
                      </a:r>
                      <a:endParaRPr lang="en-US" altLang="zh-CN" sz="1400" b="0" i="0" u="none" strike="noStrike" dirty="0">
                        <a:solidFill>
                          <a:srgbClr val="000000"/>
                        </a:solidFill>
                        <a:effectLst/>
                        <a:latin typeface="宋体"/>
                      </a:endParaRPr>
                    </a:p>
                  </a:txBody>
                  <a:tcPr marL="9525" marR="9525" marT="9525" marB="0" anchor="b"/>
                </a:tc>
                <a:tc>
                  <a:txBody>
                    <a:bodyPr/>
                    <a:lstStyle/>
                    <a:p>
                      <a:pPr marL="182880" algn="r" fontAlgn="b"/>
                      <a:r>
                        <a:rPr lang="en-US" altLang="zh-CN" sz="1400" u="none" strike="noStrike" dirty="0">
                          <a:solidFill>
                            <a:srgbClr val="C00000"/>
                          </a:solidFill>
                          <a:effectLst/>
                        </a:rPr>
                        <a:t>5.2</a:t>
                      </a:r>
                      <a:endParaRPr lang="en-US" altLang="zh-CN" sz="1400" b="0" i="0" u="none" strike="noStrike" dirty="0">
                        <a:solidFill>
                          <a:srgbClr val="C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fontAlgn="b"/>
                      <a:r>
                        <a:rPr lang="en-US" altLang="zh-CN" sz="1400" u="none" strike="noStrike" dirty="0">
                          <a:effectLst/>
                        </a:rPr>
                        <a:t>93.0%</a:t>
                      </a:r>
                      <a:endParaRPr lang="en-US" altLang="zh-CN" sz="1400" b="0"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fontAlgn="b"/>
                      <a:r>
                        <a:rPr lang="en-US" altLang="zh-CN" sz="1400" u="none" strike="noStrike" dirty="0">
                          <a:effectLst/>
                        </a:rPr>
                        <a:t>93.1%</a:t>
                      </a:r>
                      <a:endParaRPr lang="en-US" altLang="zh-CN" sz="1400" b="0" i="0" u="none" strike="noStrike" dirty="0">
                        <a:solidFill>
                          <a:srgbClr val="000000"/>
                        </a:solidFill>
                        <a:effectLst/>
                        <a:latin typeface="宋体"/>
                      </a:endParaRPr>
                    </a:p>
                  </a:txBody>
                  <a:tcPr marL="9525" marR="9525" marT="9525" marB="0" anchor="b"/>
                </a:tc>
                <a:tc>
                  <a:txBody>
                    <a:bodyPr/>
                    <a:lstStyle/>
                    <a:p>
                      <a:pPr marL="91440" algn="r" fontAlgn="b"/>
                      <a:r>
                        <a:rPr lang="en-US" altLang="zh-CN" sz="1400" u="none" strike="noStrike" dirty="0">
                          <a:solidFill>
                            <a:srgbClr val="C00000"/>
                          </a:solidFill>
                          <a:effectLst/>
                        </a:rPr>
                        <a:t>0.1</a:t>
                      </a:r>
                      <a:endParaRPr lang="en-US" altLang="zh-CN" sz="1400" b="0" i="0" u="none" strike="noStrike" dirty="0">
                        <a:solidFill>
                          <a:srgbClr val="C00000"/>
                        </a:solidFill>
                        <a:effectLst/>
                        <a:latin typeface="宋体"/>
                      </a:endParaRPr>
                    </a:p>
                  </a:txBody>
                  <a:tcPr marL="9525" marR="9525" marT="9525" marB="0" anchor="b"/>
                </a:tc>
              </a:tr>
              <a:tr h="381000">
                <a:tc>
                  <a:txBody>
                    <a:bodyPr/>
                    <a:lstStyle/>
                    <a:p>
                      <a:pPr algn="l" fontAlgn="b"/>
                      <a:r>
                        <a:rPr lang="en-US" sz="1400" b="1" u="none" strike="noStrike" dirty="0">
                          <a:effectLst/>
                        </a:rPr>
                        <a:t>  Black</a:t>
                      </a:r>
                      <a:endParaRPr lang="en-US" sz="1400" b="1" i="0" u="none" strike="noStrike" dirty="0">
                        <a:solidFill>
                          <a:srgbClr val="0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fontAlgn="b"/>
                      <a:r>
                        <a:rPr lang="en-US" altLang="zh-CN" sz="1400" u="none" strike="noStrike" dirty="0">
                          <a:effectLst/>
                        </a:rPr>
                        <a:t>88.0%</a:t>
                      </a:r>
                      <a:endParaRPr lang="en-US" altLang="zh-CN" sz="1400" b="0"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fontAlgn="b"/>
                      <a:r>
                        <a:rPr lang="en-US" altLang="zh-CN" sz="1400" u="none" strike="noStrike" dirty="0">
                          <a:effectLst/>
                        </a:rPr>
                        <a:t>96.7%</a:t>
                      </a:r>
                      <a:endParaRPr lang="en-US" altLang="zh-CN" sz="1400" b="0" i="0" u="none" strike="noStrike" dirty="0">
                        <a:solidFill>
                          <a:srgbClr val="000000"/>
                        </a:solidFill>
                        <a:effectLst/>
                        <a:latin typeface="宋体"/>
                      </a:endParaRPr>
                    </a:p>
                  </a:txBody>
                  <a:tcPr marL="9525" marR="9525" marT="9525" marB="0" anchor="b"/>
                </a:tc>
                <a:tc>
                  <a:txBody>
                    <a:bodyPr/>
                    <a:lstStyle/>
                    <a:p>
                      <a:pPr marL="182880" algn="r" fontAlgn="b"/>
                      <a:r>
                        <a:rPr lang="en-US" altLang="zh-CN" sz="1400" u="none" strike="noStrike" dirty="0">
                          <a:solidFill>
                            <a:srgbClr val="C00000"/>
                          </a:solidFill>
                          <a:effectLst/>
                        </a:rPr>
                        <a:t>8.8</a:t>
                      </a:r>
                      <a:endParaRPr lang="en-US" altLang="zh-CN" sz="1400" b="0" i="0" u="none" strike="noStrike" dirty="0">
                        <a:solidFill>
                          <a:srgbClr val="C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fontAlgn="b"/>
                      <a:r>
                        <a:rPr lang="en-US" altLang="zh-CN" sz="1400" u="none" strike="noStrike" dirty="0">
                          <a:effectLst/>
                        </a:rPr>
                        <a:t>88.0%</a:t>
                      </a:r>
                      <a:endParaRPr lang="en-US" altLang="zh-CN" sz="1400" b="0"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fontAlgn="b"/>
                      <a:r>
                        <a:rPr lang="en-US" altLang="zh-CN" sz="1400" u="none" strike="noStrike" dirty="0">
                          <a:effectLst/>
                        </a:rPr>
                        <a:t>87.7%</a:t>
                      </a:r>
                      <a:endParaRPr lang="en-US" altLang="zh-CN" sz="1400" b="0" i="0" u="none" strike="noStrike" dirty="0">
                        <a:solidFill>
                          <a:srgbClr val="000000"/>
                        </a:solidFill>
                        <a:effectLst/>
                        <a:latin typeface="宋体"/>
                      </a:endParaRPr>
                    </a:p>
                  </a:txBody>
                  <a:tcPr marL="9525" marR="9525" marT="9525" marB="0" anchor="b"/>
                </a:tc>
                <a:tc>
                  <a:txBody>
                    <a:bodyPr/>
                    <a:lstStyle/>
                    <a:p>
                      <a:pPr marL="91440" algn="r" fontAlgn="b"/>
                      <a:r>
                        <a:rPr lang="en-US" altLang="zh-CN" sz="1400" u="none" strike="noStrike" dirty="0">
                          <a:solidFill>
                            <a:srgbClr val="C00000"/>
                          </a:solidFill>
                          <a:effectLst/>
                        </a:rPr>
                        <a:t>-0.3</a:t>
                      </a:r>
                      <a:endParaRPr lang="en-US" altLang="zh-CN" sz="1400" b="0" i="0" u="none" strike="noStrike" dirty="0">
                        <a:solidFill>
                          <a:srgbClr val="C00000"/>
                        </a:solidFill>
                        <a:effectLst/>
                        <a:latin typeface="宋体"/>
                      </a:endParaRPr>
                    </a:p>
                  </a:txBody>
                  <a:tcPr marL="9525" marR="9525" marT="9525" marB="0" anchor="b"/>
                </a:tc>
              </a:tr>
              <a:tr h="381000">
                <a:tc>
                  <a:txBody>
                    <a:bodyPr/>
                    <a:lstStyle/>
                    <a:p>
                      <a:pPr algn="l" fontAlgn="b"/>
                      <a:r>
                        <a:rPr lang="en-US" sz="1400" b="1" u="none" strike="noStrike" dirty="0">
                          <a:effectLst/>
                        </a:rPr>
                        <a:t>  Hispanics</a:t>
                      </a:r>
                      <a:endParaRPr lang="en-US" sz="1400" b="1" i="0" u="none" strike="noStrike" dirty="0">
                        <a:solidFill>
                          <a:srgbClr val="0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fontAlgn="b"/>
                      <a:r>
                        <a:rPr lang="en-US" altLang="zh-CN" sz="1400" u="none" strike="noStrike" dirty="0">
                          <a:effectLst/>
                        </a:rPr>
                        <a:t>64.3%</a:t>
                      </a:r>
                      <a:endParaRPr lang="en-US" altLang="zh-CN" sz="1400" b="0"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fontAlgn="b"/>
                      <a:r>
                        <a:rPr lang="en-US" altLang="zh-CN" sz="1400" u="none" strike="noStrike" dirty="0">
                          <a:effectLst/>
                        </a:rPr>
                        <a:t>88.7%</a:t>
                      </a:r>
                      <a:endParaRPr lang="en-US" altLang="zh-CN" sz="1400" b="0" i="0" u="none" strike="noStrike" dirty="0">
                        <a:solidFill>
                          <a:srgbClr val="000000"/>
                        </a:solidFill>
                        <a:effectLst/>
                        <a:latin typeface="宋体"/>
                      </a:endParaRPr>
                    </a:p>
                  </a:txBody>
                  <a:tcPr marL="9525" marR="9525" marT="9525" marB="0" anchor="b"/>
                </a:tc>
                <a:tc>
                  <a:txBody>
                    <a:bodyPr/>
                    <a:lstStyle/>
                    <a:p>
                      <a:pPr marL="182880" algn="r" fontAlgn="b"/>
                      <a:r>
                        <a:rPr lang="en-US" altLang="zh-CN" sz="1400" u="none" strike="noStrike" dirty="0">
                          <a:solidFill>
                            <a:srgbClr val="C00000"/>
                          </a:solidFill>
                          <a:effectLst/>
                        </a:rPr>
                        <a:t>24.3</a:t>
                      </a:r>
                      <a:endParaRPr lang="en-US" altLang="zh-CN" sz="1400" b="0" i="0" u="none" strike="noStrike" dirty="0">
                        <a:solidFill>
                          <a:srgbClr val="C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fontAlgn="b"/>
                      <a:r>
                        <a:rPr lang="en-US" altLang="zh-CN" sz="1400" u="none" strike="noStrike" dirty="0">
                          <a:effectLst/>
                        </a:rPr>
                        <a:t>64.3%</a:t>
                      </a:r>
                      <a:endParaRPr lang="en-US" altLang="zh-CN" sz="1400" b="0"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fontAlgn="b"/>
                      <a:r>
                        <a:rPr lang="en-US" altLang="zh-CN" sz="1400" u="none" strike="noStrike" dirty="0">
                          <a:effectLst/>
                        </a:rPr>
                        <a:t>63.6%</a:t>
                      </a:r>
                      <a:endParaRPr lang="en-US" altLang="zh-CN" sz="1400" b="0" i="0" u="none" strike="noStrike" dirty="0">
                        <a:solidFill>
                          <a:srgbClr val="000000"/>
                        </a:solidFill>
                        <a:effectLst/>
                        <a:latin typeface="宋体"/>
                      </a:endParaRPr>
                    </a:p>
                  </a:txBody>
                  <a:tcPr marL="9525" marR="9525" marT="9525" marB="0" anchor="b"/>
                </a:tc>
                <a:tc>
                  <a:txBody>
                    <a:bodyPr/>
                    <a:lstStyle/>
                    <a:p>
                      <a:pPr marL="91440" algn="r" fontAlgn="b"/>
                      <a:r>
                        <a:rPr lang="en-US" altLang="zh-CN" sz="1400" u="none" strike="noStrike" dirty="0">
                          <a:solidFill>
                            <a:srgbClr val="C00000"/>
                          </a:solidFill>
                          <a:effectLst/>
                        </a:rPr>
                        <a:t>-0.7</a:t>
                      </a:r>
                      <a:endParaRPr lang="en-US" altLang="zh-CN" sz="1400" b="0" i="0" u="none" strike="noStrike" dirty="0">
                        <a:solidFill>
                          <a:srgbClr val="C00000"/>
                        </a:solidFill>
                        <a:effectLst/>
                        <a:latin typeface="宋体"/>
                      </a:endParaRPr>
                    </a:p>
                  </a:txBody>
                  <a:tcPr marL="9525" marR="9525" marT="9525" marB="0" anchor="b"/>
                </a:tc>
              </a:tr>
              <a:tr h="381000">
                <a:tc>
                  <a:txBody>
                    <a:bodyPr/>
                    <a:lstStyle/>
                    <a:p>
                      <a:pPr algn="l" fontAlgn="b"/>
                      <a:r>
                        <a:rPr lang="en-US" sz="1400" b="1" u="none" strike="noStrike" dirty="0">
                          <a:effectLst/>
                        </a:rPr>
                        <a:t>  Other</a:t>
                      </a:r>
                      <a:endParaRPr lang="en-US" sz="1400" b="1" i="0" u="none" strike="noStrike" dirty="0">
                        <a:solidFill>
                          <a:srgbClr val="0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82880" algn="l" fontAlgn="b"/>
                      <a:r>
                        <a:rPr lang="en-US" altLang="zh-CN" sz="1400" u="none" strike="noStrike" dirty="0">
                          <a:effectLst/>
                        </a:rPr>
                        <a:t>88.7%</a:t>
                      </a:r>
                      <a:endParaRPr lang="en-US" altLang="zh-CN" sz="1400" b="0"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182880" algn="l" fontAlgn="b"/>
                      <a:r>
                        <a:rPr lang="en-US" altLang="zh-CN" sz="1400" u="none" strike="noStrike" dirty="0">
                          <a:effectLst/>
                        </a:rPr>
                        <a:t>95.7%</a:t>
                      </a:r>
                      <a:endParaRPr lang="en-US" altLang="zh-CN" sz="1400" b="0" i="0" u="none" strike="noStrike" dirty="0">
                        <a:solidFill>
                          <a:srgbClr val="000000"/>
                        </a:solidFill>
                        <a:effectLst/>
                        <a:latin typeface="宋体"/>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marL="182880" algn="r" fontAlgn="b"/>
                      <a:r>
                        <a:rPr lang="en-US" altLang="zh-CN" sz="1400" u="none" strike="noStrike" dirty="0">
                          <a:solidFill>
                            <a:srgbClr val="C00000"/>
                          </a:solidFill>
                          <a:effectLst/>
                        </a:rPr>
                        <a:t>0.1</a:t>
                      </a:r>
                      <a:endParaRPr lang="en-US" altLang="zh-CN" sz="1400" b="0" i="0" u="none" strike="noStrike" dirty="0">
                        <a:solidFill>
                          <a:srgbClr val="C00000"/>
                        </a:solidFill>
                        <a:effectLst/>
                        <a:latin typeface="宋体"/>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82880" algn="l" fontAlgn="b"/>
                      <a:r>
                        <a:rPr lang="en-US" altLang="zh-CN" sz="1400" u="none" strike="noStrike" dirty="0">
                          <a:effectLst/>
                        </a:rPr>
                        <a:t>88.7%</a:t>
                      </a:r>
                      <a:endParaRPr lang="en-US" altLang="zh-CN" sz="1400" b="0" i="0" u="none" strike="noStrike" dirty="0">
                        <a:solidFill>
                          <a:srgbClr val="000000"/>
                        </a:solidFill>
                        <a:effectLst/>
                        <a:latin typeface="宋体"/>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182880" algn="l" fontAlgn="b"/>
                      <a:r>
                        <a:rPr lang="en-US" altLang="zh-CN" sz="1400" u="none" strike="noStrike" dirty="0">
                          <a:effectLst/>
                        </a:rPr>
                        <a:t>88.4%</a:t>
                      </a:r>
                      <a:endParaRPr lang="en-US" altLang="zh-CN" sz="1400" b="0" i="0" u="none" strike="noStrike" dirty="0">
                        <a:solidFill>
                          <a:srgbClr val="000000"/>
                        </a:solidFill>
                        <a:effectLst/>
                        <a:latin typeface="宋体"/>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marL="91440" algn="r" fontAlgn="b"/>
                      <a:r>
                        <a:rPr lang="en-US" altLang="zh-CN" sz="1400" u="none" strike="noStrike" dirty="0">
                          <a:solidFill>
                            <a:srgbClr val="C00000"/>
                          </a:solidFill>
                          <a:effectLst/>
                        </a:rPr>
                        <a:t>-0.3</a:t>
                      </a:r>
                      <a:endParaRPr lang="en-US" altLang="zh-CN" sz="1400" b="0" i="0" u="none" strike="noStrike" dirty="0">
                        <a:solidFill>
                          <a:srgbClr val="C00000"/>
                        </a:solidFill>
                        <a:effectLst/>
                        <a:latin typeface="宋体"/>
                      </a:endParaRPr>
                    </a:p>
                  </a:txBody>
                  <a:tcPr marL="9525" marR="9525" marT="9525" marB="0" anchor="b">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20153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indow.state.tx.us/specialrpt/tif/highplains/images/exhibit55.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0128"/>
            <a:ext cx="6248400" cy="679716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BC1FA3B-F0C1-4F58-90BE-DCC7501F4B28}" type="slidenum">
              <a:rPr lang="en-US" smtClean="0"/>
              <a:pPr/>
              <a:t>2</a:t>
            </a:fld>
            <a:endParaRPr lang="en-US" dirty="0"/>
          </a:p>
        </p:txBody>
      </p:sp>
    </p:spTree>
    <p:extLst>
      <p:ext uri="{BB962C8B-B14F-4D97-AF65-F5344CB8AC3E}">
        <p14:creationId xmlns:p14="http://schemas.microsoft.com/office/powerpoint/2010/main" val="1907153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858000" cy="990600"/>
          </a:xfrm>
        </p:spPr>
        <p:txBody>
          <a:bodyPr>
            <a:noAutofit/>
          </a:bodyPr>
          <a:lstStyle/>
          <a:p>
            <a:r>
              <a:rPr lang="en-US" sz="2400" b="1" dirty="0"/>
              <a:t>Percent of </a:t>
            </a:r>
            <a:r>
              <a:rPr lang="en-US" sz="2400" b="1" dirty="0" smtClean="0"/>
              <a:t>Population with Bachelor’s Degrees or Higher by </a:t>
            </a:r>
            <a:r>
              <a:rPr lang="en-US" sz="2400" b="1" dirty="0"/>
              <a:t>Race/Ethnicity, </a:t>
            </a:r>
            <a:r>
              <a:rPr lang="en-US" sz="2400" b="1" dirty="0" smtClean="0"/>
              <a:t>2010 to 2050</a:t>
            </a:r>
            <a:endParaRPr lang="en-US" sz="2400" b="1"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20</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8473402"/>
              </p:ext>
            </p:extLst>
          </p:nvPr>
        </p:nvGraphicFramePr>
        <p:xfrm>
          <a:off x="1981200" y="1600200"/>
          <a:ext cx="5334000" cy="4487545"/>
        </p:xfrm>
        <a:graphic>
          <a:graphicData uri="http://schemas.openxmlformats.org/drawingml/2006/table">
            <a:tbl>
              <a:tblPr bandCol="1">
                <a:tableStyleId>{5C22544A-7EE6-4342-B048-85BDC9FD1C3A}</a:tableStyleId>
              </a:tblPr>
              <a:tblGrid>
                <a:gridCol w="877394"/>
                <a:gridCol w="765765"/>
                <a:gridCol w="726715"/>
                <a:gridCol w="678126"/>
                <a:gridCol w="827812"/>
                <a:gridCol w="772388"/>
                <a:gridCol w="685800"/>
              </a:tblGrid>
              <a:tr h="368300">
                <a:tc>
                  <a:txBody>
                    <a:bodyPr/>
                    <a:lstStyle/>
                    <a:p>
                      <a:pPr marL="0" algn="r" defTabSz="914400" rtl="0" eaLnBrk="1" fontAlgn="b" latinLnBrk="0" hangingPunct="1"/>
                      <a:r>
                        <a:rPr lang="zh-CN" altLang="en-US" sz="1400" b="1" u="none" strike="noStrike" kern="1200" dirty="0">
                          <a:solidFill>
                            <a:schemeClr val="dk1"/>
                          </a:solidFill>
                          <a:effectLst/>
                          <a:latin typeface="+mn-lt"/>
                          <a:ea typeface="+mn-ea"/>
                          <a:cs typeface="+mn-cs"/>
                        </a:rPr>
                        <a:t>　</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algn="ctr" defTabSz="914400" rtl="0" eaLnBrk="1" fontAlgn="b" latinLnBrk="0" hangingPunct="1"/>
                      <a:r>
                        <a:rPr lang="en-US" sz="1400" b="1" u="none" strike="noStrike" kern="1200" dirty="0">
                          <a:solidFill>
                            <a:schemeClr val="dk1"/>
                          </a:solidFill>
                          <a:effectLst/>
                          <a:latin typeface="+mn-lt"/>
                          <a:ea typeface="+mn-ea"/>
                          <a:cs typeface="+mn-cs"/>
                        </a:rPr>
                        <a:t>Trend </a:t>
                      </a:r>
                      <a:r>
                        <a:rPr lang="en-US" sz="1400" b="1" u="none" strike="noStrike" kern="1200" dirty="0" smtClean="0">
                          <a:solidFill>
                            <a:schemeClr val="dk1"/>
                          </a:solidFill>
                          <a:effectLst/>
                          <a:latin typeface="+mn-lt"/>
                          <a:ea typeface="+mn-ea"/>
                          <a:cs typeface="+mn-cs"/>
                        </a:rPr>
                        <a:t>Assumption</a:t>
                      </a:r>
                      <a:endParaRPr lang="en-US" sz="1400" b="1"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r" defTabSz="914400" rtl="0" eaLnBrk="1" fontAlgn="b" latinLnBrk="0" hangingPunct="1"/>
                      <a:endParaRPr lang="zh-CN" altLang="en-US" sz="1400" b="1" u="none" strike="noStrike" kern="1200" dirty="0">
                        <a:solidFill>
                          <a:schemeClr val="dk1"/>
                        </a:solidFill>
                        <a:effectLst/>
                        <a:latin typeface="+mn-lt"/>
                        <a:ea typeface="+mn-ea"/>
                        <a:cs typeface="+mn-cs"/>
                      </a:endParaRPr>
                    </a:p>
                  </a:txBody>
                  <a:tcPr marL="9525" marR="9525" marT="9525"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r" defTabSz="914400" rtl="0" eaLnBrk="1" fontAlgn="b" latinLnBrk="0" hangingPunct="1"/>
                      <a:endParaRPr lang="zh-CN" altLang="en-US" sz="1400" b="1" u="none" strike="noStrike" kern="1200" dirty="0">
                        <a:solidFill>
                          <a:schemeClr val="dk1"/>
                        </a:solidFill>
                        <a:effectLst/>
                        <a:latin typeface="+mn-lt"/>
                        <a:ea typeface="+mn-ea"/>
                        <a:cs typeface="+mn-cs"/>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algn="ctr" defTabSz="914400" rtl="0" eaLnBrk="1" fontAlgn="b" latinLnBrk="0" hangingPunct="1"/>
                      <a:r>
                        <a:rPr lang="en-US" sz="1400" b="1" u="none" strike="noStrike" kern="1200" dirty="0">
                          <a:solidFill>
                            <a:schemeClr val="dk1"/>
                          </a:solidFill>
                          <a:effectLst/>
                          <a:latin typeface="+mn-lt"/>
                          <a:ea typeface="+mn-ea"/>
                          <a:cs typeface="+mn-cs"/>
                        </a:rPr>
                        <a:t>Constant </a:t>
                      </a:r>
                      <a:r>
                        <a:rPr lang="en-US" sz="1400" b="1" u="none" strike="noStrike" kern="1200" dirty="0" smtClean="0">
                          <a:solidFill>
                            <a:schemeClr val="dk1"/>
                          </a:solidFill>
                          <a:effectLst/>
                          <a:latin typeface="+mn-lt"/>
                          <a:ea typeface="+mn-ea"/>
                          <a:cs typeface="+mn-cs"/>
                        </a:rPr>
                        <a:t>Rate</a:t>
                      </a:r>
                      <a:r>
                        <a:rPr lang="zh-CN" altLang="en-US" sz="1400" b="1" u="none" strike="noStrike" kern="1200" dirty="0">
                          <a:solidFill>
                            <a:schemeClr val="dk1"/>
                          </a:solidFill>
                          <a:effectLst/>
                          <a:latin typeface="+mn-lt"/>
                          <a:ea typeface="+mn-ea"/>
                          <a:cs typeface="+mn-cs"/>
                        </a:rPr>
                        <a:t>　</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r" defTabSz="914400" rtl="0" eaLnBrk="1" fontAlgn="b" latinLnBrk="0" hangingPunct="1"/>
                      <a:endParaRPr lang="zh-CN" altLang="en-US" sz="1400" b="1" u="none" strike="noStrike" kern="1200" dirty="0">
                        <a:solidFill>
                          <a:schemeClr val="dk1"/>
                        </a:solidFill>
                        <a:effectLst/>
                        <a:latin typeface="+mn-lt"/>
                        <a:ea typeface="+mn-ea"/>
                        <a:cs typeface="+mn-cs"/>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r" defTabSz="914400" rtl="0" eaLnBrk="1" fontAlgn="b" latinLnBrk="0" hangingPunct="1"/>
                      <a:endParaRPr lang="zh-CN" altLang="en-US" sz="1400" b="1" u="none" strike="noStrike" kern="1200" dirty="0">
                        <a:solidFill>
                          <a:schemeClr val="dk1"/>
                        </a:solidFill>
                        <a:effectLst/>
                        <a:latin typeface="+mn-lt"/>
                        <a:ea typeface="+mn-ea"/>
                        <a:cs typeface="+mn-cs"/>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300">
                <a:tc>
                  <a:txBody>
                    <a:bodyPr/>
                    <a:lstStyle/>
                    <a:p>
                      <a:pPr marL="0" algn="l" defTabSz="914400" rtl="0" eaLnBrk="1" fontAlgn="b" latinLnBrk="0" hangingPunct="1"/>
                      <a:endParaRPr lang="zh-CN" altLang="en-US" sz="1400" b="1" u="none" strike="noStrike" kern="1200" dirty="0">
                        <a:solidFill>
                          <a:schemeClr val="dk1"/>
                        </a:solidFill>
                        <a:effectLst/>
                        <a:latin typeface="+mn-lt"/>
                        <a:ea typeface="+mn-ea"/>
                        <a:cs typeface="+mn-cs"/>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altLang="zh-CN" sz="1400" u="none" strike="noStrike" kern="1200" dirty="0">
                          <a:solidFill>
                            <a:schemeClr val="dk1"/>
                          </a:solidFill>
                          <a:effectLst/>
                          <a:latin typeface="+mn-lt"/>
                          <a:ea typeface="+mn-ea"/>
                          <a:cs typeface="+mn-cs"/>
                        </a:rPr>
                        <a:t>2010</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altLang="zh-CN" sz="1400" u="none" strike="noStrike" kern="1200" dirty="0">
                          <a:solidFill>
                            <a:schemeClr val="dk1"/>
                          </a:solidFill>
                          <a:effectLst/>
                          <a:latin typeface="+mn-lt"/>
                          <a:ea typeface="+mn-ea"/>
                          <a:cs typeface="+mn-cs"/>
                        </a:rPr>
                        <a:t>2050</a:t>
                      </a:r>
                    </a:p>
                  </a:txBody>
                  <a:tcPr marL="9525" marR="9525" marT="9525"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400" b="1" u="none" strike="noStrike" dirty="0" smtClean="0">
                          <a:solidFill>
                            <a:srgbClr val="C00000"/>
                          </a:solidFill>
                          <a:effectLst/>
                        </a:rPr>
                        <a:t>Change</a:t>
                      </a:r>
                      <a:r>
                        <a:rPr lang="en-US" altLang="zh-CN" sz="1400" b="1" u="none" strike="noStrike" baseline="0" dirty="0" smtClean="0">
                          <a:solidFill>
                            <a:srgbClr val="C00000"/>
                          </a:solidFill>
                          <a:effectLst/>
                        </a:rPr>
                        <a:t> 2010-50</a:t>
                      </a:r>
                      <a:endParaRPr lang="en-US" altLang="zh-CN" sz="1400" b="1" i="0" u="none" strike="noStrike" dirty="0" smtClean="0">
                        <a:solidFill>
                          <a:srgbClr val="C00000"/>
                        </a:solidFill>
                        <a:effectLst/>
                        <a:latin typeface="宋体"/>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altLang="zh-CN" sz="1400" u="none" strike="noStrike" kern="1200" dirty="0">
                          <a:solidFill>
                            <a:schemeClr val="dk1"/>
                          </a:solidFill>
                          <a:effectLst/>
                          <a:latin typeface="+mn-lt"/>
                          <a:ea typeface="+mn-ea"/>
                          <a:cs typeface="+mn-cs"/>
                        </a:rPr>
                        <a:t>2010</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altLang="zh-CN" sz="1400" u="none" strike="noStrike" kern="1200" dirty="0">
                          <a:solidFill>
                            <a:schemeClr val="dk1"/>
                          </a:solidFill>
                          <a:effectLst/>
                          <a:latin typeface="+mn-lt"/>
                          <a:ea typeface="+mn-ea"/>
                          <a:cs typeface="+mn-cs"/>
                        </a:rPr>
                        <a:t>2050</a:t>
                      </a:r>
                    </a:p>
                  </a:txBody>
                  <a:tcPr marL="9525" marR="9525" marT="9525" marB="0" anchor="b">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400" b="1" u="none" strike="noStrike" dirty="0" smtClean="0">
                          <a:solidFill>
                            <a:srgbClr val="C00000"/>
                          </a:solidFill>
                          <a:effectLst/>
                        </a:rPr>
                        <a:t>Change</a:t>
                      </a:r>
                      <a:r>
                        <a:rPr lang="en-US" altLang="zh-CN" sz="1400" b="1" u="none" strike="noStrike" baseline="0" dirty="0" smtClean="0">
                          <a:solidFill>
                            <a:srgbClr val="C00000"/>
                          </a:solidFill>
                          <a:effectLst/>
                        </a:rPr>
                        <a:t> 2010-50</a:t>
                      </a:r>
                      <a:endParaRPr lang="en-US" altLang="zh-CN" sz="1400" b="1" i="0" u="none" strike="noStrike" dirty="0" smtClean="0">
                        <a:solidFill>
                          <a:srgbClr val="C00000"/>
                        </a:solidFill>
                        <a:effectLst/>
                        <a:latin typeface="宋体"/>
                      </a:endParaRPr>
                    </a:p>
                  </a:txBody>
                  <a:tcPr marL="9525" marR="9525" marT="9525" marB="0" anchor="b">
                    <a:lnT w="12700" cap="flat" cmpd="sng" algn="ctr">
                      <a:solidFill>
                        <a:schemeClr val="tx1"/>
                      </a:solidFill>
                      <a:prstDash val="solid"/>
                      <a:round/>
                      <a:headEnd type="none" w="med" len="med"/>
                      <a:tailEnd type="none" w="med" len="med"/>
                    </a:lnT>
                  </a:tcPr>
                </a:tc>
              </a:tr>
              <a:tr h="368300">
                <a:tc>
                  <a:txBody>
                    <a:bodyPr/>
                    <a:lstStyle/>
                    <a:p>
                      <a:pPr marL="0" algn="l" defTabSz="914400" rtl="0" eaLnBrk="1" fontAlgn="b" latinLnBrk="0" hangingPunct="1"/>
                      <a:r>
                        <a:rPr lang="en-US" sz="1400" b="1" u="none" strike="noStrike" kern="1200" dirty="0">
                          <a:solidFill>
                            <a:schemeClr val="tx2"/>
                          </a:solidFill>
                          <a:effectLst/>
                          <a:latin typeface="+mn-lt"/>
                          <a:ea typeface="+mn-ea"/>
                          <a:cs typeface="+mn-cs"/>
                        </a:rPr>
                        <a:t>Mig 0.5</a:t>
                      </a:r>
                    </a:p>
                  </a:txBody>
                  <a:tcPr marL="9525" marR="9525" marT="9525" marB="0" anchor="b">
                    <a:lnR w="12700" cap="flat" cmpd="sng" algn="ctr">
                      <a:solidFill>
                        <a:schemeClr val="tx1"/>
                      </a:solidFill>
                      <a:prstDash val="solid"/>
                      <a:round/>
                      <a:headEnd type="none" w="med" len="med"/>
                      <a:tailEnd type="none" w="med" len="med"/>
                    </a:lnR>
                  </a:tcPr>
                </a:tc>
                <a:tc>
                  <a:txBody>
                    <a:bodyPr/>
                    <a:lstStyle/>
                    <a:p>
                      <a:pPr marL="0" algn="r" defTabSz="914400" rtl="0" eaLnBrk="1" fontAlgn="b" latinLnBrk="0" hangingPunct="1"/>
                      <a:endParaRPr lang="zh-CN" altLang="en-US" sz="1400" u="none" strike="noStrike" kern="1200" dirty="0">
                        <a:solidFill>
                          <a:schemeClr val="dk1"/>
                        </a:solidFill>
                        <a:effectLst/>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endParaRPr lang="zh-CN" altLang="en-US" sz="1400" u="none" strike="noStrike" kern="1200" dirty="0">
                        <a:solidFill>
                          <a:schemeClr val="dk1"/>
                        </a:solidFill>
                        <a:effectLst/>
                        <a:latin typeface="+mn-lt"/>
                        <a:ea typeface="+mn-ea"/>
                        <a:cs typeface="+mn-cs"/>
                      </a:endParaRPr>
                    </a:p>
                  </a:txBody>
                  <a:tcPr marL="9525" marR="9525" marT="9525" marB="0" anchor="b">
                    <a:lnR w="12700" cap="flat" cmpd="sng" algn="ctr">
                      <a:noFill/>
                      <a:prstDash val="solid"/>
                      <a:round/>
                      <a:headEnd type="none" w="med" len="med"/>
                      <a:tailEnd type="none" w="med" len="med"/>
                    </a:lnR>
                  </a:tcPr>
                </a:tc>
                <a:tc>
                  <a:txBody>
                    <a:bodyPr/>
                    <a:lstStyle/>
                    <a:p>
                      <a:pPr marL="0" algn="r" defTabSz="914400" rtl="0" eaLnBrk="1" fontAlgn="b" latinLnBrk="0" hangingPunct="1"/>
                      <a:endParaRPr lang="zh-CN" altLang="en-US" sz="1400" u="none" strike="noStrike" kern="1200" dirty="0">
                        <a:solidFill>
                          <a:srgbClr val="C00000"/>
                        </a:solidFill>
                        <a:effectLst/>
                        <a:latin typeface="+mn-lt"/>
                        <a:ea typeface="+mn-ea"/>
                        <a:cs typeface="+mn-cs"/>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914400" rtl="0" eaLnBrk="1" fontAlgn="b" latinLnBrk="0" hangingPunct="1"/>
                      <a:endParaRPr lang="zh-CN" altLang="en-US" sz="1400" u="none" strike="noStrike" kern="1200">
                        <a:solidFill>
                          <a:schemeClr val="dk1"/>
                        </a:solidFill>
                        <a:effectLst/>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0" algn="r" defTabSz="914400" rtl="0" eaLnBrk="1" fontAlgn="b" latinLnBrk="0" hangingPunct="1"/>
                      <a:endParaRPr lang="zh-CN" altLang="en-US" sz="1400" u="none" strike="noStrike" kern="1200">
                        <a:solidFill>
                          <a:schemeClr val="dk1"/>
                        </a:solidFill>
                        <a:effectLst/>
                        <a:latin typeface="+mn-lt"/>
                        <a:ea typeface="+mn-ea"/>
                        <a:cs typeface="+mn-cs"/>
                      </a:endParaRPr>
                    </a:p>
                  </a:txBody>
                  <a:tcPr marL="9525" marR="9525" marT="9525" marB="0" anchor="b"/>
                </a:tc>
                <a:tc>
                  <a:txBody>
                    <a:bodyPr/>
                    <a:lstStyle/>
                    <a:p>
                      <a:pPr marL="0" algn="r" defTabSz="914400" rtl="0" eaLnBrk="1" fontAlgn="b" latinLnBrk="0" hangingPunct="1"/>
                      <a:endParaRPr lang="zh-CN" altLang="en-US" sz="1400" u="none" strike="noStrike" kern="1200" dirty="0">
                        <a:solidFill>
                          <a:srgbClr val="C00000"/>
                        </a:solidFill>
                        <a:effectLst/>
                        <a:latin typeface="+mn-lt"/>
                        <a:ea typeface="+mn-ea"/>
                        <a:cs typeface="+mn-cs"/>
                      </a:endParaRPr>
                    </a:p>
                  </a:txBody>
                  <a:tcPr marL="9525" marR="9525" marT="9525" marB="0" anchor="b"/>
                </a:tc>
              </a:tr>
              <a:tr h="368300">
                <a:tc>
                  <a:txBody>
                    <a:bodyPr/>
                    <a:lstStyle/>
                    <a:p>
                      <a:pPr marL="0" algn="l" defTabSz="914400" rtl="0" eaLnBrk="1" fontAlgn="b" latinLnBrk="0" hangingPunct="1"/>
                      <a:r>
                        <a:rPr lang="en-US" sz="1400" b="1" u="none" strike="noStrike" kern="1200" dirty="0">
                          <a:solidFill>
                            <a:schemeClr val="dk1"/>
                          </a:solidFill>
                          <a:effectLst/>
                          <a:latin typeface="+mn-lt"/>
                          <a:ea typeface="+mn-ea"/>
                          <a:cs typeface="+mn-cs"/>
                        </a:rPr>
                        <a:t>  White</a:t>
                      </a: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32.7%</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42.0%</a:t>
                      </a:r>
                    </a:p>
                  </a:txBody>
                  <a:tcPr marL="9525" marR="9525" marT="9525" marB="0" anchor="b">
                    <a:lnR w="12700" cap="flat" cmpd="sng" algn="ctr">
                      <a:noFill/>
                      <a:prstDash val="solid"/>
                      <a:round/>
                      <a:headEnd type="none" w="med" len="med"/>
                      <a:tailEnd type="none" w="med" len="med"/>
                    </a:lnR>
                  </a:tcPr>
                </a:tc>
                <a:tc>
                  <a:txBody>
                    <a:bodyPr/>
                    <a:lstStyle/>
                    <a:p>
                      <a:pPr marL="0" algn="r" defTabSz="914400" rtl="0" eaLnBrk="1" fontAlgn="b" latinLnBrk="0" hangingPunct="1"/>
                      <a:r>
                        <a:rPr lang="en-US" altLang="zh-CN" sz="1400" u="none" strike="noStrike" kern="1200" dirty="0">
                          <a:solidFill>
                            <a:srgbClr val="C00000"/>
                          </a:solidFill>
                          <a:effectLst/>
                          <a:latin typeface="+mn-lt"/>
                          <a:ea typeface="+mn-ea"/>
                          <a:cs typeface="+mn-cs"/>
                        </a:rPr>
                        <a:t>9.3</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32.7%</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33.1%</a:t>
                      </a:r>
                    </a:p>
                  </a:txBody>
                  <a:tcPr marL="9525" marR="9525" marT="9525" marB="0" anchor="b"/>
                </a:tc>
                <a:tc>
                  <a:txBody>
                    <a:bodyPr/>
                    <a:lstStyle/>
                    <a:p>
                      <a:pPr marL="0" algn="r" defTabSz="914400" rtl="0" eaLnBrk="1" fontAlgn="b" latinLnBrk="0" hangingPunct="1"/>
                      <a:r>
                        <a:rPr lang="en-US" altLang="zh-CN" sz="1400" u="none" strike="noStrike" kern="1200" dirty="0">
                          <a:solidFill>
                            <a:srgbClr val="C00000"/>
                          </a:solidFill>
                          <a:effectLst/>
                          <a:latin typeface="+mn-lt"/>
                          <a:ea typeface="+mn-ea"/>
                          <a:cs typeface="+mn-cs"/>
                        </a:rPr>
                        <a:t>0.4</a:t>
                      </a:r>
                    </a:p>
                  </a:txBody>
                  <a:tcPr marL="9525" marR="9525" marT="9525" marB="0" anchor="b"/>
                </a:tc>
              </a:tr>
              <a:tr h="368300">
                <a:tc>
                  <a:txBody>
                    <a:bodyPr/>
                    <a:lstStyle/>
                    <a:p>
                      <a:pPr marL="0" algn="l" defTabSz="914400" rtl="0" eaLnBrk="1" fontAlgn="b" latinLnBrk="0" hangingPunct="1"/>
                      <a:r>
                        <a:rPr lang="en-US" sz="1400" b="1" u="none" strike="noStrike" kern="1200" dirty="0">
                          <a:solidFill>
                            <a:schemeClr val="dk1"/>
                          </a:solidFill>
                          <a:effectLst/>
                          <a:latin typeface="+mn-lt"/>
                          <a:ea typeface="+mn-ea"/>
                          <a:cs typeface="+mn-cs"/>
                        </a:rPr>
                        <a:t>  Black</a:t>
                      </a: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17.9%</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29.3%</a:t>
                      </a:r>
                    </a:p>
                  </a:txBody>
                  <a:tcPr marL="9525" marR="9525" marT="9525" marB="0" anchor="b">
                    <a:lnR w="12700" cap="flat" cmpd="sng" algn="ctr">
                      <a:noFill/>
                      <a:prstDash val="solid"/>
                      <a:round/>
                      <a:headEnd type="none" w="med" len="med"/>
                      <a:tailEnd type="none" w="med" len="med"/>
                    </a:lnR>
                  </a:tcPr>
                </a:tc>
                <a:tc>
                  <a:txBody>
                    <a:bodyPr/>
                    <a:lstStyle/>
                    <a:p>
                      <a:pPr marL="0" algn="r" defTabSz="914400" rtl="0" eaLnBrk="1" fontAlgn="b" latinLnBrk="0" hangingPunct="1"/>
                      <a:r>
                        <a:rPr lang="en-US" altLang="zh-CN" sz="1400" u="none" strike="noStrike" kern="1200" dirty="0">
                          <a:solidFill>
                            <a:srgbClr val="C00000"/>
                          </a:solidFill>
                          <a:effectLst/>
                          <a:latin typeface="+mn-lt"/>
                          <a:ea typeface="+mn-ea"/>
                          <a:cs typeface="+mn-cs"/>
                        </a:rPr>
                        <a:t>11.5</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17.9%</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18.0%</a:t>
                      </a:r>
                    </a:p>
                  </a:txBody>
                  <a:tcPr marL="9525" marR="9525" marT="9525" marB="0" anchor="b"/>
                </a:tc>
                <a:tc>
                  <a:txBody>
                    <a:bodyPr/>
                    <a:lstStyle/>
                    <a:p>
                      <a:pPr marL="0" algn="r" defTabSz="914400" rtl="0" eaLnBrk="1" fontAlgn="b" latinLnBrk="0" hangingPunct="1"/>
                      <a:r>
                        <a:rPr lang="en-US" altLang="zh-CN" sz="1400" u="none" strike="noStrike" kern="1200" dirty="0">
                          <a:solidFill>
                            <a:srgbClr val="C00000"/>
                          </a:solidFill>
                          <a:effectLst/>
                          <a:latin typeface="+mn-lt"/>
                          <a:ea typeface="+mn-ea"/>
                          <a:cs typeface="+mn-cs"/>
                        </a:rPr>
                        <a:t>0.2</a:t>
                      </a:r>
                    </a:p>
                  </a:txBody>
                  <a:tcPr marL="9525" marR="9525" marT="9525" marB="0" anchor="b"/>
                </a:tc>
              </a:tr>
              <a:tr h="368300">
                <a:tc>
                  <a:txBody>
                    <a:bodyPr/>
                    <a:lstStyle/>
                    <a:p>
                      <a:pPr marL="0" algn="l" defTabSz="914400" rtl="0" eaLnBrk="1" fontAlgn="b" latinLnBrk="0" hangingPunct="1"/>
                      <a:r>
                        <a:rPr lang="en-US" sz="1400" b="1" u="none" strike="noStrike" kern="1200" dirty="0">
                          <a:solidFill>
                            <a:schemeClr val="dk1"/>
                          </a:solidFill>
                          <a:effectLst/>
                          <a:latin typeface="+mn-lt"/>
                          <a:ea typeface="+mn-ea"/>
                          <a:cs typeface="+mn-cs"/>
                        </a:rPr>
                        <a:t>  Hispanics</a:t>
                      </a: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10.4%</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19.4%</a:t>
                      </a:r>
                    </a:p>
                  </a:txBody>
                  <a:tcPr marL="9525" marR="9525" marT="9525" marB="0" anchor="b">
                    <a:lnR w="12700" cap="flat" cmpd="sng" algn="ctr">
                      <a:noFill/>
                      <a:prstDash val="solid"/>
                      <a:round/>
                      <a:headEnd type="none" w="med" len="med"/>
                      <a:tailEnd type="none" w="med" len="med"/>
                    </a:lnR>
                  </a:tcPr>
                </a:tc>
                <a:tc>
                  <a:txBody>
                    <a:bodyPr/>
                    <a:lstStyle/>
                    <a:p>
                      <a:pPr marL="0" algn="r" defTabSz="914400" rtl="0" eaLnBrk="1" fontAlgn="b" latinLnBrk="0" hangingPunct="1"/>
                      <a:r>
                        <a:rPr lang="en-US" altLang="zh-CN" sz="1400" u="none" strike="noStrike" kern="1200" dirty="0">
                          <a:solidFill>
                            <a:srgbClr val="C00000"/>
                          </a:solidFill>
                          <a:effectLst/>
                          <a:latin typeface="+mn-lt"/>
                          <a:ea typeface="+mn-ea"/>
                          <a:cs typeface="+mn-cs"/>
                        </a:rPr>
                        <a:t>9.0</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10.4%</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10.6%</a:t>
                      </a:r>
                    </a:p>
                  </a:txBody>
                  <a:tcPr marL="9525" marR="9525" marT="9525" marB="0" anchor="b"/>
                </a:tc>
                <a:tc>
                  <a:txBody>
                    <a:bodyPr/>
                    <a:lstStyle/>
                    <a:p>
                      <a:pPr marL="0" algn="r" defTabSz="914400" rtl="0" eaLnBrk="1" fontAlgn="b" latinLnBrk="0" hangingPunct="1"/>
                      <a:r>
                        <a:rPr lang="en-US" altLang="zh-CN" sz="1400" u="none" strike="noStrike" kern="1200" dirty="0">
                          <a:solidFill>
                            <a:srgbClr val="C00000"/>
                          </a:solidFill>
                          <a:effectLst/>
                          <a:latin typeface="+mn-lt"/>
                          <a:ea typeface="+mn-ea"/>
                          <a:cs typeface="+mn-cs"/>
                        </a:rPr>
                        <a:t>0.3</a:t>
                      </a:r>
                    </a:p>
                  </a:txBody>
                  <a:tcPr marL="9525" marR="9525" marT="9525" marB="0" anchor="b"/>
                </a:tc>
              </a:tr>
              <a:tr h="368300">
                <a:tc>
                  <a:txBody>
                    <a:bodyPr/>
                    <a:lstStyle/>
                    <a:p>
                      <a:pPr marL="0" algn="l" defTabSz="914400" rtl="0" eaLnBrk="1" fontAlgn="b" latinLnBrk="0" hangingPunct="1"/>
                      <a:r>
                        <a:rPr lang="en-US" sz="1400" b="1" u="none" strike="noStrike" kern="1200" dirty="0">
                          <a:solidFill>
                            <a:schemeClr val="dk1"/>
                          </a:solidFill>
                          <a:effectLst/>
                          <a:latin typeface="+mn-lt"/>
                          <a:ea typeface="+mn-ea"/>
                          <a:cs typeface="+mn-cs"/>
                        </a:rPr>
                        <a:t>  Other</a:t>
                      </a: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47.6%</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66.9%</a:t>
                      </a:r>
                    </a:p>
                  </a:txBody>
                  <a:tcPr marL="9525" marR="9525" marT="9525" marB="0" anchor="b">
                    <a:lnR w="12700" cap="flat" cmpd="sng" algn="ctr">
                      <a:noFill/>
                      <a:prstDash val="solid"/>
                      <a:round/>
                      <a:headEnd type="none" w="med" len="med"/>
                      <a:tailEnd type="none" w="med" len="med"/>
                    </a:lnR>
                  </a:tcPr>
                </a:tc>
                <a:tc>
                  <a:txBody>
                    <a:bodyPr/>
                    <a:lstStyle/>
                    <a:p>
                      <a:pPr marL="0" algn="r" defTabSz="914400" rtl="0" eaLnBrk="1" fontAlgn="b" latinLnBrk="0" hangingPunct="1"/>
                      <a:r>
                        <a:rPr lang="en-US" altLang="zh-CN" sz="1400" u="none" strike="noStrike" kern="1200" dirty="0">
                          <a:solidFill>
                            <a:srgbClr val="C00000"/>
                          </a:solidFill>
                          <a:effectLst/>
                          <a:latin typeface="+mn-lt"/>
                          <a:ea typeface="+mn-ea"/>
                          <a:cs typeface="+mn-cs"/>
                        </a:rPr>
                        <a:t>19.2</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47.6%</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47.1%</a:t>
                      </a:r>
                    </a:p>
                  </a:txBody>
                  <a:tcPr marL="9525" marR="9525" marT="9525" marB="0" anchor="b"/>
                </a:tc>
                <a:tc>
                  <a:txBody>
                    <a:bodyPr/>
                    <a:lstStyle/>
                    <a:p>
                      <a:pPr marL="0" algn="r" defTabSz="914400" rtl="0" eaLnBrk="1" fontAlgn="b" latinLnBrk="0" hangingPunct="1"/>
                      <a:r>
                        <a:rPr lang="en-US" altLang="zh-CN" sz="1400" u="none" strike="noStrike" kern="1200" dirty="0">
                          <a:solidFill>
                            <a:srgbClr val="C00000"/>
                          </a:solidFill>
                          <a:effectLst/>
                          <a:latin typeface="+mn-lt"/>
                          <a:ea typeface="+mn-ea"/>
                          <a:cs typeface="+mn-cs"/>
                        </a:rPr>
                        <a:t>-0.5</a:t>
                      </a:r>
                    </a:p>
                  </a:txBody>
                  <a:tcPr marL="9525" marR="9525" marT="9525" marB="0" anchor="b"/>
                </a:tc>
              </a:tr>
              <a:tr h="368300">
                <a:tc>
                  <a:txBody>
                    <a:bodyPr/>
                    <a:lstStyle/>
                    <a:p>
                      <a:pPr marL="0" algn="l" defTabSz="914400" rtl="0" eaLnBrk="1" fontAlgn="b" latinLnBrk="0" hangingPunct="1"/>
                      <a:r>
                        <a:rPr lang="en-US" sz="1400" b="1" u="none" strike="noStrike" kern="1200" dirty="0">
                          <a:solidFill>
                            <a:schemeClr val="tx2"/>
                          </a:solidFill>
                          <a:effectLst/>
                          <a:latin typeface="+mn-lt"/>
                          <a:ea typeface="+mn-ea"/>
                          <a:cs typeface="+mn-cs"/>
                        </a:rPr>
                        <a:t>Mig 1.0</a:t>
                      </a: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defTabSz="914400" rtl="0" eaLnBrk="1" fontAlgn="b" latinLnBrk="0" hangingPunct="1"/>
                      <a:endParaRPr lang="zh-CN" altLang="en-US" sz="1400" u="none" strike="noStrike" kern="1200" dirty="0">
                        <a:solidFill>
                          <a:schemeClr val="dk1"/>
                        </a:solidFill>
                        <a:effectLst/>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defTabSz="914400" rtl="0" eaLnBrk="1" fontAlgn="b" latinLnBrk="0" hangingPunct="1"/>
                      <a:endParaRPr lang="zh-CN" altLang="en-US" sz="1400" u="none" strike="noStrike" kern="1200" dirty="0">
                        <a:solidFill>
                          <a:schemeClr val="dk1"/>
                        </a:solidFill>
                        <a:effectLst/>
                        <a:latin typeface="+mn-lt"/>
                        <a:ea typeface="+mn-ea"/>
                        <a:cs typeface="+mn-cs"/>
                      </a:endParaRPr>
                    </a:p>
                  </a:txBody>
                  <a:tcPr marL="9525" marR="9525" marT="9525" marB="0" anchor="b">
                    <a:lnR w="12700" cap="flat" cmpd="sng" algn="ctr">
                      <a:noFill/>
                      <a:prstDash val="solid"/>
                      <a:round/>
                      <a:headEnd type="none" w="med" len="med"/>
                      <a:tailEnd type="none" w="med" len="med"/>
                    </a:lnR>
                  </a:tcPr>
                </a:tc>
                <a:tc>
                  <a:txBody>
                    <a:bodyPr/>
                    <a:lstStyle/>
                    <a:p>
                      <a:pPr marL="0" algn="r" defTabSz="914400" rtl="0" eaLnBrk="1" fontAlgn="b" latinLnBrk="0" hangingPunct="1"/>
                      <a:endParaRPr lang="zh-CN" altLang="en-US" sz="1400" u="none" strike="noStrike" kern="1200" dirty="0">
                        <a:solidFill>
                          <a:srgbClr val="C00000"/>
                        </a:solidFill>
                        <a:effectLst/>
                        <a:latin typeface="+mn-lt"/>
                        <a:ea typeface="+mn-ea"/>
                        <a:cs typeface="+mn-cs"/>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82880" algn="l" defTabSz="914400" rtl="0" eaLnBrk="1" fontAlgn="b" latinLnBrk="0" hangingPunct="1"/>
                      <a:endParaRPr lang="zh-CN" altLang="en-US" sz="1400" u="none" strike="noStrike" kern="1200" dirty="0">
                        <a:solidFill>
                          <a:schemeClr val="dk1"/>
                        </a:solidFill>
                        <a:effectLst/>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defTabSz="914400" rtl="0" eaLnBrk="1" fontAlgn="b" latinLnBrk="0" hangingPunct="1"/>
                      <a:endParaRPr lang="zh-CN" altLang="en-US" sz="1400" u="none" strike="noStrike" kern="1200" dirty="0">
                        <a:solidFill>
                          <a:schemeClr val="dk1"/>
                        </a:solidFill>
                        <a:effectLst/>
                        <a:latin typeface="+mn-lt"/>
                        <a:ea typeface="+mn-ea"/>
                        <a:cs typeface="+mn-cs"/>
                      </a:endParaRPr>
                    </a:p>
                  </a:txBody>
                  <a:tcPr marL="9525" marR="9525" marT="9525" marB="0" anchor="b"/>
                </a:tc>
                <a:tc>
                  <a:txBody>
                    <a:bodyPr/>
                    <a:lstStyle/>
                    <a:p>
                      <a:pPr marL="0" algn="r" defTabSz="914400" rtl="0" eaLnBrk="1" fontAlgn="b" latinLnBrk="0" hangingPunct="1"/>
                      <a:endParaRPr lang="zh-CN" altLang="en-US" sz="1400" u="none" strike="noStrike" kern="1200" dirty="0">
                        <a:solidFill>
                          <a:srgbClr val="C00000"/>
                        </a:solidFill>
                        <a:effectLst/>
                        <a:latin typeface="+mn-lt"/>
                        <a:ea typeface="+mn-ea"/>
                        <a:cs typeface="+mn-cs"/>
                      </a:endParaRPr>
                    </a:p>
                  </a:txBody>
                  <a:tcPr marL="9525" marR="9525" marT="9525" marB="0" anchor="b"/>
                </a:tc>
              </a:tr>
              <a:tr h="368300">
                <a:tc>
                  <a:txBody>
                    <a:bodyPr/>
                    <a:lstStyle/>
                    <a:p>
                      <a:pPr marL="0" algn="l" defTabSz="914400" rtl="0" eaLnBrk="1" fontAlgn="b" latinLnBrk="0" hangingPunct="1"/>
                      <a:r>
                        <a:rPr lang="en-US" sz="1400" b="1" u="none" strike="noStrike" kern="1200" dirty="0">
                          <a:solidFill>
                            <a:schemeClr val="dk1"/>
                          </a:solidFill>
                          <a:effectLst/>
                          <a:latin typeface="+mn-lt"/>
                          <a:ea typeface="+mn-ea"/>
                          <a:cs typeface="+mn-cs"/>
                        </a:rPr>
                        <a:t>  White</a:t>
                      </a: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32.7%</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42.0%</a:t>
                      </a:r>
                    </a:p>
                  </a:txBody>
                  <a:tcPr marL="9525" marR="9525" marT="9525" marB="0" anchor="b">
                    <a:lnR w="12700" cap="flat" cmpd="sng" algn="ctr">
                      <a:noFill/>
                      <a:prstDash val="solid"/>
                      <a:round/>
                      <a:headEnd type="none" w="med" len="med"/>
                      <a:tailEnd type="none" w="med" len="med"/>
                    </a:lnR>
                  </a:tcPr>
                </a:tc>
                <a:tc>
                  <a:txBody>
                    <a:bodyPr/>
                    <a:lstStyle/>
                    <a:p>
                      <a:pPr marL="0" algn="r" defTabSz="914400" rtl="0" eaLnBrk="1" fontAlgn="b" latinLnBrk="0" hangingPunct="1"/>
                      <a:r>
                        <a:rPr lang="en-US" altLang="zh-CN" sz="1400" u="none" strike="noStrike" kern="1200" dirty="0">
                          <a:solidFill>
                            <a:srgbClr val="C00000"/>
                          </a:solidFill>
                          <a:effectLst/>
                          <a:latin typeface="+mn-lt"/>
                          <a:ea typeface="+mn-ea"/>
                          <a:cs typeface="+mn-cs"/>
                        </a:rPr>
                        <a:t>9.3</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32.7%</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33.1%</a:t>
                      </a:r>
                    </a:p>
                  </a:txBody>
                  <a:tcPr marL="9525" marR="9525" marT="9525" marB="0" anchor="b"/>
                </a:tc>
                <a:tc>
                  <a:txBody>
                    <a:bodyPr/>
                    <a:lstStyle/>
                    <a:p>
                      <a:pPr marL="0" algn="r" defTabSz="914400" rtl="0" eaLnBrk="1" fontAlgn="b" latinLnBrk="0" hangingPunct="1"/>
                      <a:r>
                        <a:rPr lang="en-US" altLang="zh-CN" sz="1400" u="none" strike="noStrike" kern="1200" dirty="0">
                          <a:solidFill>
                            <a:srgbClr val="C00000"/>
                          </a:solidFill>
                          <a:effectLst/>
                          <a:latin typeface="+mn-lt"/>
                          <a:ea typeface="+mn-ea"/>
                          <a:cs typeface="+mn-cs"/>
                        </a:rPr>
                        <a:t>0.4</a:t>
                      </a:r>
                    </a:p>
                  </a:txBody>
                  <a:tcPr marL="9525" marR="9525" marT="9525" marB="0" anchor="b"/>
                </a:tc>
              </a:tr>
              <a:tr h="368300">
                <a:tc>
                  <a:txBody>
                    <a:bodyPr/>
                    <a:lstStyle/>
                    <a:p>
                      <a:pPr marL="0" algn="l" defTabSz="914400" rtl="0" eaLnBrk="1" fontAlgn="b" latinLnBrk="0" hangingPunct="1"/>
                      <a:r>
                        <a:rPr lang="en-US" sz="1400" b="1" u="none" strike="noStrike" kern="1200" dirty="0">
                          <a:solidFill>
                            <a:schemeClr val="dk1"/>
                          </a:solidFill>
                          <a:effectLst/>
                          <a:latin typeface="+mn-lt"/>
                          <a:ea typeface="+mn-ea"/>
                          <a:cs typeface="+mn-cs"/>
                        </a:rPr>
                        <a:t>  Black</a:t>
                      </a: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17.9%</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29.3%</a:t>
                      </a:r>
                    </a:p>
                  </a:txBody>
                  <a:tcPr marL="9525" marR="9525" marT="9525" marB="0" anchor="b">
                    <a:lnR w="12700" cap="flat" cmpd="sng" algn="ctr">
                      <a:noFill/>
                      <a:prstDash val="solid"/>
                      <a:round/>
                      <a:headEnd type="none" w="med" len="med"/>
                      <a:tailEnd type="none" w="med" len="med"/>
                    </a:lnR>
                  </a:tcPr>
                </a:tc>
                <a:tc>
                  <a:txBody>
                    <a:bodyPr/>
                    <a:lstStyle/>
                    <a:p>
                      <a:pPr marL="0" algn="r" defTabSz="914400" rtl="0" eaLnBrk="1" fontAlgn="b" latinLnBrk="0" hangingPunct="1"/>
                      <a:r>
                        <a:rPr lang="en-US" altLang="zh-CN" sz="1400" u="none" strike="noStrike" kern="1200" dirty="0">
                          <a:solidFill>
                            <a:srgbClr val="C00000"/>
                          </a:solidFill>
                          <a:effectLst/>
                          <a:latin typeface="+mn-lt"/>
                          <a:ea typeface="+mn-ea"/>
                          <a:cs typeface="+mn-cs"/>
                        </a:rPr>
                        <a:t>11.5</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17.9%</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18.0%</a:t>
                      </a:r>
                    </a:p>
                  </a:txBody>
                  <a:tcPr marL="9525" marR="9525" marT="9525" marB="0" anchor="b"/>
                </a:tc>
                <a:tc>
                  <a:txBody>
                    <a:bodyPr/>
                    <a:lstStyle/>
                    <a:p>
                      <a:pPr marL="0" algn="r" defTabSz="914400" rtl="0" eaLnBrk="1" fontAlgn="b" latinLnBrk="0" hangingPunct="1"/>
                      <a:r>
                        <a:rPr lang="en-US" altLang="zh-CN" sz="1400" u="none" strike="noStrike" kern="1200" dirty="0">
                          <a:solidFill>
                            <a:srgbClr val="C00000"/>
                          </a:solidFill>
                          <a:effectLst/>
                          <a:latin typeface="+mn-lt"/>
                          <a:ea typeface="+mn-ea"/>
                          <a:cs typeface="+mn-cs"/>
                        </a:rPr>
                        <a:t>0.1</a:t>
                      </a:r>
                    </a:p>
                  </a:txBody>
                  <a:tcPr marL="9525" marR="9525" marT="9525" marB="0" anchor="b"/>
                </a:tc>
              </a:tr>
              <a:tr h="368300">
                <a:tc>
                  <a:txBody>
                    <a:bodyPr/>
                    <a:lstStyle/>
                    <a:p>
                      <a:pPr marL="0" algn="l" defTabSz="914400" rtl="0" eaLnBrk="1" fontAlgn="b" latinLnBrk="0" hangingPunct="1"/>
                      <a:r>
                        <a:rPr lang="en-US" sz="1400" b="1" u="none" strike="noStrike" kern="1200" dirty="0">
                          <a:solidFill>
                            <a:schemeClr val="dk1"/>
                          </a:solidFill>
                          <a:effectLst/>
                          <a:latin typeface="+mn-lt"/>
                          <a:ea typeface="+mn-ea"/>
                          <a:cs typeface="+mn-cs"/>
                        </a:rPr>
                        <a:t>  Hispanics</a:t>
                      </a:r>
                    </a:p>
                  </a:txBody>
                  <a:tcPr marL="9525" marR="9525" marT="9525" marB="0" anchor="b">
                    <a:lnR w="12700" cap="flat" cmpd="sng" algn="ctr">
                      <a:solidFill>
                        <a:schemeClr val="tx1"/>
                      </a:solidFill>
                      <a:prstDash val="solid"/>
                      <a:round/>
                      <a:headEnd type="none" w="med" len="med"/>
                      <a:tailEnd type="none" w="med" len="med"/>
                    </a:lnR>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10.4%</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19.4%</a:t>
                      </a:r>
                    </a:p>
                  </a:txBody>
                  <a:tcPr marL="9525" marR="9525" marT="9525" marB="0" anchor="b">
                    <a:lnR w="12700" cap="flat" cmpd="sng" algn="ctr">
                      <a:noFill/>
                      <a:prstDash val="solid"/>
                      <a:round/>
                      <a:headEnd type="none" w="med" len="med"/>
                      <a:tailEnd type="none" w="med" len="med"/>
                    </a:lnR>
                  </a:tcPr>
                </a:tc>
                <a:tc>
                  <a:txBody>
                    <a:bodyPr/>
                    <a:lstStyle/>
                    <a:p>
                      <a:pPr marL="0" algn="r" defTabSz="914400" rtl="0" eaLnBrk="1" fontAlgn="b" latinLnBrk="0" hangingPunct="1"/>
                      <a:r>
                        <a:rPr lang="en-US" altLang="zh-CN" sz="1400" u="none" strike="noStrike" kern="1200" dirty="0">
                          <a:solidFill>
                            <a:srgbClr val="C00000"/>
                          </a:solidFill>
                          <a:effectLst/>
                          <a:latin typeface="+mn-lt"/>
                          <a:ea typeface="+mn-ea"/>
                          <a:cs typeface="+mn-cs"/>
                        </a:rPr>
                        <a:t>9.1</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10.4%</a:t>
                      </a:r>
                    </a:p>
                  </a:txBody>
                  <a:tcPr marL="9525" marR="9525" marT="9525" marB="0" anchor="b">
                    <a:lnL w="12700" cap="flat" cmpd="sng" algn="ctr">
                      <a:solidFill>
                        <a:schemeClr val="tx1"/>
                      </a:solidFill>
                      <a:prstDash val="solid"/>
                      <a:round/>
                      <a:headEnd type="none" w="med" len="med"/>
                      <a:tailEnd type="none" w="med" len="med"/>
                    </a:lnL>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10.6%</a:t>
                      </a:r>
                    </a:p>
                  </a:txBody>
                  <a:tcPr marL="9525" marR="9525" marT="9525" marB="0" anchor="b"/>
                </a:tc>
                <a:tc>
                  <a:txBody>
                    <a:bodyPr/>
                    <a:lstStyle/>
                    <a:p>
                      <a:pPr marL="0" algn="r" defTabSz="914400" rtl="0" eaLnBrk="1" fontAlgn="b" latinLnBrk="0" hangingPunct="1"/>
                      <a:r>
                        <a:rPr lang="en-US" altLang="zh-CN" sz="1400" u="none" strike="noStrike" kern="1200" dirty="0">
                          <a:solidFill>
                            <a:srgbClr val="C00000"/>
                          </a:solidFill>
                          <a:effectLst/>
                          <a:latin typeface="+mn-lt"/>
                          <a:ea typeface="+mn-ea"/>
                          <a:cs typeface="+mn-cs"/>
                        </a:rPr>
                        <a:t>0.3</a:t>
                      </a:r>
                    </a:p>
                  </a:txBody>
                  <a:tcPr marL="9525" marR="9525" marT="9525" marB="0" anchor="b"/>
                </a:tc>
              </a:tr>
              <a:tr h="368300">
                <a:tc>
                  <a:txBody>
                    <a:bodyPr/>
                    <a:lstStyle/>
                    <a:p>
                      <a:pPr marL="0" algn="l" defTabSz="914400" rtl="0" eaLnBrk="1" fontAlgn="b" latinLnBrk="0" hangingPunct="1"/>
                      <a:r>
                        <a:rPr lang="en-US" sz="1400" b="1" u="none" strike="noStrike" kern="1200" dirty="0">
                          <a:solidFill>
                            <a:schemeClr val="dk1"/>
                          </a:solidFill>
                          <a:effectLst/>
                          <a:latin typeface="+mn-lt"/>
                          <a:ea typeface="+mn-ea"/>
                          <a:cs typeface="+mn-cs"/>
                        </a:rPr>
                        <a:t>  Other</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47.6%</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66.9%</a:t>
                      </a:r>
                    </a:p>
                  </a:txBody>
                  <a:tcPr marL="9525" marR="9525" marT="9525" marB="0" anchor="b">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altLang="zh-CN" sz="1400" u="none" strike="noStrike" kern="1200" dirty="0">
                          <a:solidFill>
                            <a:srgbClr val="C00000"/>
                          </a:solidFill>
                          <a:effectLst/>
                          <a:latin typeface="+mn-lt"/>
                          <a:ea typeface="+mn-ea"/>
                          <a:cs typeface="+mn-cs"/>
                        </a:rPr>
                        <a:t>19.3</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47.6%</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182880" algn="l" defTabSz="914400" rtl="0" eaLnBrk="1" fontAlgn="b" latinLnBrk="0" hangingPunct="1"/>
                      <a:r>
                        <a:rPr lang="en-US" altLang="zh-CN" sz="1400" u="none" strike="noStrike" kern="1200" dirty="0">
                          <a:solidFill>
                            <a:schemeClr val="dk1"/>
                          </a:solidFill>
                          <a:effectLst/>
                          <a:latin typeface="+mn-lt"/>
                          <a:ea typeface="+mn-ea"/>
                          <a:cs typeface="+mn-cs"/>
                        </a:rPr>
                        <a:t>47.2%</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altLang="zh-CN" sz="1400" u="none" strike="noStrike" kern="1200" dirty="0">
                          <a:solidFill>
                            <a:srgbClr val="C00000"/>
                          </a:solidFill>
                          <a:effectLst/>
                          <a:latin typeface="+mn-lt"/>
                          <a:ea typeface="+mn-ea"/>
                          <a:cs typeface="+mn-cs"/>
                        </a:rPr>
                        <a:t>-0.4</a:t>
                      </a:r>
                    </a:p>
                  </a:txBody>
                  <a:tcPr marL="9525" marR="9525" marT="9525" marB="0" anchor="b">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40626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143000"/>
            <a:ext cx="9144000" cy="5638800"/>
          </a:xfrm>
        </p:spPr>
      </p:pic>
      <p:sp>
        <p:nvSpPr>
          <p:cNvPr id="2" name="Title 1"/>
          <p:cNvSpPr>
            <a:spLocks noGrp="1"/>
          </p:cNvSpPr>
          <p:nvPr>
            <p:ph type="title"/>
          </p:nvPr>
        </p:nvSpPr>
        <p:spPr>
          <a:xfrm>
            <a:off x="1600200" y="0"/>
            <a:ext cx="7543800" cy="1219200"/>
          </a:xfrm>
        </p:spPr>
        <p:txBody>
          <a:bodyPr>
            <a:normAutofit/>
          </a:bodyPr>
          <a:lstStyle/>
          <a:p>
            <a:r>
              <a:rPr lang="en-US" sz="4000" dirty="0" smtClean="0"/>
              <a:t>Demographics &amp; Destiny</a:t>
            </a:r>
            <a:endParaRPr lang="en-US" sz="40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21</a:t>
            </a:fld>
            <a:endParaRPr lang="en-US" dirty="0"/>
          </a:p>
        </p:txBody>
      </p:sp>
    </p:spTree>
    <p:extLst>
      <p:ext uri="{BB962C8B-B14F-4D97-AF65-F5344CB8AC3E}">
        <p14:creationId xmlns:p14="http://schemas.microsoft.com/office/powerpoint/2010/main" val="210569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1"/>
          </p:nvPr>
        </p:nvSpPr>
        <p:spPr>
          <a:xfrm>
            <a:off x="1066800" y="1676401"/>
            <a:ext cx="82296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a:buNone/>
            </a:pPr>
            <a:r>
              <a:rPr lang="en-US" u="sng" dirty="0" smtClean="0"/>
              <a:t>Office</a:t>
            </a:r>
            <a:r>
              <a:rPr lang="en-US" dirty="0" smtClean="0"/>
              <a:t>: (512) 463-8390 or (210) 458-6530</a:t>
            </a:r>
          </a:p>
          <a:p>
            <a:pPr lvl="1" eaLnBrk="1" hangingPunct="1">
              <a:buNone/>
            </a:pPr>
            <a:r>
              <a:rPr lang="en-US" u="sng" dirty="0" smtClean="0"/>
              <a:t>E-mail</a:t>
            </a:r>
            <a:r>
              <a:rPr lang="en-US" dirty="0" smtClean="0"/>
              <a:t>: State.Demographer@osd.state.tx.us</a:t>
            </a:r>
          </a:p>
          <a:p>
            <a:pPr lvl="1" eaLnBrk="1" hangingPunct="1">
              <a:buNone/>
            </a:pPr>
            <a:r>
              <a:rPr lang="en-US" u="sng" dirty="0" smtClean="0"/>
              <a:t>Website</a:t>
            </a:r>
            <a:r>
              <a:rPr lang="en-US" dirty="0" smtClean="0"/>
              <a:t>: http://osd.state.tx.us</a:t>
            </a:r>
          </a:p>
          <a:p>
            <a:pPr lvl="1" eaLnBrk="1" hangingPunct="1">
              <a:buNone/>
            </a:pPr>
            <a:endParaRPr lang="en-US" dirty="0" smtClean="0"/>
          </a:p>
          <a:p>
            <a:pPr eaLnBrk="1" hangingPunct="1">
              <a:buNone/>
            </a:pPr>
            <a:endParaRPr lang="en-US" dirty="0" smtClean="0"/>
          </a:p>
        </p:txBody>
      </p:sp>
      <p:sp>
        <p:nvSpPr>
          <p:cNvPr id="5" name="Slide Number Placeholder 3"/>
          <p:cNvSpPr txBox="1">
            <a:spLocks/>
          </p:cNvSpPr>
          <p:nvPr/>
        </p:nvSpPr>
        <p:spPr>
          <a:xfrm>
            <a:off x="8763000" y="6629400"/>
            <a:ext cx="381000" cy="228600"/>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9" name="Rectangle 8"/>
          <p:cNvSpPr/>
          <p:nvPr/>
        </p:nvSpPr>
        <p:spPr>
          <a:xfrm>
            <a:off x="990600" y="1905002"/>
            <a:ext cx="7635424" cy="769441"/>
          </a:xfrm>
          <a:prstGeom prst="rect">
            <a:avLst/>
          </a:prstGeom>
        </p:spPr>
        <p:txBody>
          <a:bodyPr wrap="none">
            <a:spAutoFit/>
          </a:bodyPr>
          <a:lstStyle/>
          <a:p>
            <a:pPr eaLnBrk="1" hangingPunct="1">
              <a:buNone/>
            </a:pPr>
            <a:r>
              <a:rPr lang="en-US" sz="4400" dirty="0" smtClean="0">
                <a:solidFill>
                  <a:srgbClr val="1B1E7A"/>
                </a:solidFill>
                <a:latin typeface="+mj-lt"/>
              </a:rPr>
              <a:t>Office of the State Demographer</a:t>
            </a:r>
          </a:p>
        </p:txBody>
      </p:sp>
      <p:sp>
        <p:nvSpPr>
          <p:cNvPr id="6" name="Slide Number Placeholder 5"/>
          <p:cNvSpPr>
            <a:spLocks noGrp="1"/>
          </p:cNvSpPr>
          <p:nvPr>
            <p:ph type="sldNum" sz="quarter" idx="12"/>
          </p:nvPr>
        </p:nvSpPr>
        <p:spPr/>
        <p:txBody>
          <a:bodyPr/>
          <a:lstStyle/>
          <a:p>
            <a:fld id="{2BC1FA3B-F0C1-4F58-90BE-DCC7501F4B28}" type="slidenum">
              <a:rPr lang="en-US" smtClean="0"/>
              <a:pPr/>
              <a:t>22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11435166"/>
              </p:ext>
            </p:extLst>
          </p:nvPr>
        </p:nvGraphicFramePr>
        <p:xfrm>
          <a:off x="152400" y="1654498"/>
          <a:ext cx="8839202" cy="4458231"/>
        </p:xfrm>
        <a:graphic>
          <a:graphicData uri="http://schemas.openxmlformats.org/drawingml/2006/table">
            <a:tbl>
              <a:tblPr firstRow="1" bandRow="1">
                <a:tableStyleId>{5C22544A-7EE6-4342-B048-85BDC9FD1C3A}</a:tableStyleId>
              </a:tblPr>
              <a:tblGrid>
                <a:gridCol w="2209800"/>
                <a:gridCol w="1800579"/>
                <a:gridCol w="1800579"/>
                <a:gridCol w="1636889"/>
                <a:gridCol w="1391355"/>
              </a:tblGrid>
              <a:tr h="786327">
                <a:tc>
                  <a:txBody>
                    <a:bodyPr/>
                    <a:lstStyle/>
                    <a:p>
                      <a:pPr marL="91440" indent="0" algn="l"/>
                      <a:endParaRPr lang="en-US" sz="1500" b="1" dirty="0">
                        <a:solidFill>
                          <a:srgbClr val="1B1E7A"/>
                        </a:solidFill>
                        <a:latin typeface="Arial" pitchFamily="34" charset="0"/>
                        <a:cs typeface="Arial" pitchFamily="34" charset="0"/>
                      </a:endParaRPr>
                    </a:p>
                  </a:txBody>
                  <a:tcPr anchor="b"/>
                </a:tc>
                <a:tc>
                  <a:txBody>
                    <a:bodyPr/>
                    <a:lstStyle/>
                    <a:p>
                      <a:pPr marL="233363" indent="0" algn="ctr"/>
                      <a:r>
                        <a:rPr lang="en-US" sz="1500" dirty="0" smtClean="0"/>
                        <a:t>2000</a:t>
                      </a:r>
                    </a:p>
                    <a:p>
                      <a:pPr marL="233363" indent="0" algn="ctr"/>
                      <a:r>
                        <a:rPr lang="en-US" sz="1500" dirty="0" smtClean="0"/>
                        <a:t>Population*</a:t>
                      </a:r>
                      <a:endParaRPr lang="en-US" sz="1500" b="1" dirty="0">
                        <a:solidFill>
                          <a:srgbClr val="1B1E7A"/>
                        </a:solidFill>
                        <a:latin typeface="Arial" pitchFamily="34" charset="0"/>
                        <a:cs typeface="Arial" pitchFamily="34" charset="0"/>
                      </a:endParaRPr>
                    </a:p>
                  </a:txBody>
                  <a:tcPr anchor="b"/>
                </a:tc>
                <a:tc>
                  <a:txBody>
                    <a:bodyPr/>
                    <a:lstStyle/>
                    <a:p>
                      <a:pPr marL="233363" indent="0" algn="ctr" defTabSz="914400" rtl="0" eaLnBrk="1" latinLnBrk="0" hangingPunct="1"/>
                      <a:r>
                        <a:rPr lang="en-US" sz="1500" kern="1200" dirty="0" smtClean="0"/>
                        <a:t>2010</a:t>
                      </a:r>
                    </a:p>
                    <a:p>
                      <a:pPr marL="233363" indent="0" algn="ctr" defTabSz="914400" rtl="0" eaLnBrk="1" latinLnBrk="0" hangingPunct="1"/>
                      <a:r>
                        <a:rPr lang="en-US" sz="1500" kern="1200" dirty="0" smtClean="0"/>
                        <a:t>Population*</a:t>
                      </a:r>
                      <a:endParaRPr lang="en-US" sz="1500" b="1" kern="1200" dirty="0" smtClean="0">
                        <a:solidFill>
                          <a:srgbClr val="1B1E7A"/>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500" kern="1200" dirty="0" smtClean="0"/>
                        <a:t>Numerical</a:t>
                      </a:r>
                    </a:p>
                    <a:p>
                      <a:pPr marL="233363" indent="0" algn="ctr" defTabSz="914400" rtl="0" eaLnBrk="1" latinLnBrk="0" hangingPunct="1"/>
                      <a:r>
                        <a:rPr lang="en-US" sz="1500" kern="1200" dirty="0" smtClean="0"/>
                        <a:t>Change</a:t>
                      </a:r>
                    </a:p>
                    <a:p>
                      <a:pPr marL="233363" indent="0" algn="ctr" defTabSz="914400" rtl="0" eaLnBrk="1" latinLnBrk="0" hangingPunct="1"/>
                      <a:r>
                        <a:rPr lang="en-US" sz="1500" kern="1200" dirty="0" smtClean="0"/>
                        <a:t>2000-2010</a:t>
                      </a:r>
                      <a:endParaRPr lang="en-US" sz="1500" b="1" kern="1200" dirty="0" smtClean="0">
                        <a:solidFill>
                          <a:srgbClr val="1B1E7A"/>
                        </a:solidFill>
                        <a:latin typeface="Arial" pitchFamily="34" charset="0"/>
                        <a:ea typeface="+mn-ea"/>
                        <a:cs typeface="Arial" pitchFamily="34" charset="0"/>
                      </a:endParaRPr>
                    </a:p>
                  </a:txBody>
                  <a:tcPr anchor="b"/>
                </a:tc>
                <a:tc>
                  <a:txBody>
                    <a:bodyPr/>
                    <a:lstStyle/>
                    <a:p>
                      <a:pPr marL="58738" indent="0" algn="ctr"/>
                      <a:r>
                        <a:rPr lang="en-US" sz="1500" dirty="0" smtClean="0"/>
                        <a:t>Percent</a:t>
                      </a:r>
                    </a:p>
                    <a:p>
                      <a:pPr marL="58738" indent="0" algn="ctr"/>
                      <a:r>
                        <a:rPr lang="en-US" sz="1500" dirty="0" smtClean="0"/>
                        <a:t>Change</a:t>
                      </a:r>
                    </a:p>
                    <a:p>
                      <a:pPr marL="58738" indent="0" algn="ctr"/>
                      <a:r>
                        <a:rPr lang="en-US" sz="1500" dirty="0" smtClean="0"/>
                        <a:t>2000-2010</a:t>
                      </a:r>
                      <a:endParaRPr lang="en-US" sz="1500" b="1" dirty="0">
                        <a:solidFill>
                          <a:srgbClr val="1B1E7A"/>
                        </a:solidFill>
                        <a:latin typeface="Arial" pitchFamily="34" charset="0"/>
                        <a:cs typeface="Arial" pitchFamily="34" charset="0"/>
                      </a:endParaRPr>
                    </a:p>
                  </a:txBody>
                  <a:tcPr anchor="b"/>
                </a:tc>
              </a:tr>
              <a:tr h="335280">
                <a:tc>
                  <a:txBody>
                    <a:bodyPr/>
                    <a:lstStyle/>
                    <a:p>
                      <a:pPr marL="91440" algn="l" rtl="0" fontAlgn="ctr"/>
                      <a:r>
                        <a:rPr lang="en-US" sz="1600" u="none" strike="noStrike" dirty="0">
                          <a:effectLst/>
                        </a:rPr>
                        <a:t>United States</a:t>
                      </a:r>
                      <a:endParaRPr lang="en-US" sz="1600" b="0" i="0" u="none" strike="noStrike" dirty="0">
                        <a:solidFill>
                          <a:srgbClr val="1B1E7A"/>
                        </a:solidFill>
                        <a:effectLst/>
                        <a:latin typeface="Calibri"/>
                      </a:endParaRPr>
                    </a:p>
                  </a:txBody>
                  <a:tcPr marL="9525" marR="9525" marT="9525" marB="0" anchor="ctr"/>
                </a:tc>
                <a:tc>
                  <a:txBody>
                    <a:bodyPr/>
                    <a:lstStyle/>
                    <a:p>
                      <a:pPr marL="91440" indent="0" algn="r" defTabSz="914400" rtl="0" eaLnBrk="1" fontAlgn="b" latinLnBrk="0" hangingPunct="1">
                        <a:tabLst>
                          <a:tab pos="1312863" algn="dec"/>
                        </a:tabLst>
                      </a:pPr>
                      <a:r>
                        <a:rPr lang="en-US" sz="1600" u="none" strike="noStrike" kern="1200" dirty="0" smtClean="0">
                          <a:effectLst/>
                        </a:rPr>
                        <a:t>         281,421,906</a:t>
                      </a:r>
                      <a:endParaRPr lang="en-US" sz="1600" u="none" strike="noStrike" kern="1200" dirty="0" smtClean="0">
                        <a:solidFill>
                          <a:srgbClr val="1B1E7A"/>
                        </a:solidFill>
                        <a:effectLst/>
                        <a:latin typeface="+mn-lt"/>
                        <a:ea typeface="+mn-ea"/>
                        <a:cs typeface="+mn-cs"/>
                      </a:endParaRPr>
                    </a:p>
                  </a:txBody>
                  <a:tcPr marL="9525" marT="9525" marB="0" anchor="b"/>
                </a:tc>
                <a:tc>
                  <a:txBody>
                    <a:bodyPr/>
                    <a:lstStyle/>
                    <a:p>
                      <a:pPr marL="91440" marR="0" indent="0" algn="r" defTabSz="914400" rtl="0" eaLnBrk="1" fontAlgn="b" latinLnBrk="0" hangingPunct="1">
                        <a:lnSpc>
                          <a:spcPct val="100000"/>
                        </a:lnSpc>
                        <a:spcBef>
                          <a:spcPts val="0"/>
                        </a:spcBef>
                        <a:spcAft>
                          <a:spcPts val="0"/>
                        </a:spcAft>
                        <a:buClrTx/>
                        <a:buSzTx/>
                        <a:buFontTx/>
                        <a:buNone/>
                        <a:tabLst>
                          <a:tab pos="1312863" algn="dec"/>
                        </a:tabLst>
                        <a:defRPr/>
                      </a:pPr>
                      <a:r>
                        <a:rPr lang="en-US" sz="1600" u="none" strike="noStrike" kern="1200" dirty="0" smtClean="0">
                          <a:effectLst/>
                        </a:rPr>
                        <a:t>308,745,538</a:t>
                      </a:r>
                      <a:endParaRPr lang="en-US" sz="1600" u="none" strike="noStrike" kern="1200" dirty="0" smtClean="0">
                        <a:solidFill>
                          <a:srgbClr val="1B1E7A"/>
                        </a:solidFill>
                        <a:effectLst/>
                        <a:latin typeface="+mn-lt"/>
                        <a:ea typeface="+mn-ea"/>
                        <a:cs typeface="+mn-cs"/>
                      </a:endParaRPr>
                    </a:p>
                  </a:txBody>
                  <a:tcPr marL="9525" marT="9525" marB="0" anchor="b"/>
                </a:tc>
                <a:tc>
                  <a:txBody>
                    <a:bodyPr/>
                    <a:lstStyle/>
                    <a:p>
                      <a:pPr marL="91440" indent="0" algn="r" defTabSz="914400" rtl="0" eaLnBrk="1" fontAlgn="b" latinLnBrk="0" hangingPunct="1">
                        <a:tabLst>
                          <a:tab pos="1312863" algn="dec"/>
                        </a:tabLst>
                      </a:pPr>
                      <a:r>
                        <a:rPr lang="en-US" sz="1600" u="none" strike="noStrike" kern="1200" dirty="0" smtClean="0">
                          <a:effectLst/>
                        </a:rPr>
                        <a:t>27,323,632</a:t>
                      </a:r>
                      <a:endParaRPr lang="en-US" sz="1600" u="none" strike="noStrike" kern="1200" dirty="0" smtClean="0">
                        <a:solidFill>
                          <a:srgbClr val="1B1E7A"/>
                        </a:solidFill>
                        <a:effectLst/>
                        <a:latin typeface="+mn-lt"/>
                        <a:ea typeface="+mn-ea"/>
                        <a:cs typeface="+mn-cs"/>
                      </a:endParaRPr>
                    </a:p>
                  </a:txBody>
                  <a:tcPr marL="9525" marT="9525" marB="0" anchor="b"/>
                </a:tc>
                <a:tc>
                  <a:txBody>
                    <a:bodyPr/>
                    <a:lstStyle/>
                    <a:p>
                      <a:pPr marL="91440" algn="r" defTabSz="914400" rtl="0" eaLnBrk="1" fontAlgn="b" latinLnBrk="0" hangingPunct="1">
                        <a:tabLst>
                          <a:tab pos="744538" algn="dec"/>
                        </a:tabLst>
                      </a:pPr>
                      <a:r>
                        <a:rPr lang="en-US" sz="1600" u="none" strike="noStrike" kern="1200" dirty="0" smtClean="0">
                          <a:effectLst/>
                        </a:rPr>
                        <a:t>9.7%</a:t>
                      </a:r>
                      <a:endParaRPr lang="en-US" sz="1600" u="none" strike="noStrike" kern="1200" dirty="0" smtClean="0">
                        <a:solidFill>
                          <a:srgbClr val="1B1E7A"/>
                        </a:solidFill>
                        <a:effectLst/>
                        <a:latin typeface="+mn-lt"/>
                        <a:ea typeface="+mn-ea"/>
                        <a:cs typeface="+mn-cs"/>
                      </a:endParaRPr>
                    </a:p>
                  </a:txBody>
                  <a:tcPr marL="9525" marT="9525" marB="0" anchor="b"/>
                </a:tc>
              </a:tr>
              <a:tr h="335280">
                <a:tc>
                  <a:txBody>
                    <a:bodyPr/>
                    <a:lstStyle/>
                    <a:p>
                      <a:pPr marL="91440" algn="l" rtl="0" fontAlgn="ctr"/>
                      <a:r>
                        <a:rPr lang="en-US" sz="1600" u="none" strike="noStrike" dirty="0">
                          <a:effectLst/>
                        </a:rPr>
                        <a:t>Texas</a:t>
                      </a:r>
                      <a:endParaRPr lang="en-US" sz="1600" b="1" i="0" u="none" strike="noStrike" dirty="0">
                        <a:solidFill>
                          <a:srgbClr val="1B1E7A"/>
                        </a:solidFill>
                        <a:effectLst/>
                        <a:latin typeface="Calibri"/>
                      </a:endParaRPr>
                    </a:p>
                  </a:txBody>
                  <a:tcPr marL="9525" marR="9525" marT="9525" marB="0" anchor="ctr"/>
                </a:tc>
                <a:tc>
                  <a:txBody>
                    <a:bodyPr/>
                    <a:lstStyle/>
                    <a:p>
                      <a:pPr marL="91440" indent="0" algn="r" defTabSz="914400" rtl="0" eaLnBrk="1" fontAlgn="b" latinLnBrk="0" hangingPunct="1">
                        <a:tabLst>
                          <a:tab pos="1312863" algn="dec"/>
                        </a:tabLst>
                      </a:pPr>
                      <a:r>
                        <a:rPr lang="en-US" sz="1600" u="none" strike="noStrike" kern="1200" dirty="0" smtClean="0">
                          <a:effectLst/>
                        </a:rPr>
                        <a:t>	20,851,820</a:t>
                      </a:r>
                      <a:endParaRPr lang="en-US" sz="1600" b="1" u="none" strike="noStrike" kern="1200" dirty="0" smtClean="0">
                        <a:solidFill>
                          <a:srgbClr val="1B1E7A"/>
                        </a:solidFill>
                        <a:effectLst/>
                        <a:latin typeface="+mn-lt"/>
                        <a:ea typeface="+mn-ea"/>
                        <a:cs typeface="+mn-cs"/>
                      </a:endParaRPr>
                    </a:p>
                  </a:txBody>
                  <a:tcPr marL="9525" marT="9525" marB="0" anchor="b"/>
                </a:tc>
                <a:tc>
                  <a:txBody>
                    <a:bodyPr/>
                    <a:lstStyle/>
                    <a:p>
                      <a:pPr marL="91440" indent="0" algn="r" defTabSz="914400" rtl="0" eaLnBrk="1" fontAlgn="b" latinLnBrk="0" hangingPunct="1">
                        <a:tabLst>
                          <a:tab pos="1312863" algn="dec"/>
                        </a:tabLst>
                      </a:pPr>
                      <a:r>
                        <a:rPr lang="en-US" sz="1600" u="none" strike="noStrike" kern="1200" dirty="0" smtClean="0">
                          <a:effectLst/>
                        </a:rPr>
                        <a:t>25,145,561</a:t>
                      </a:r>
                      <a:endParaRPr lang="en-US" sz="1600" b="1" u="none" strike="noStrike" kern="1200" dirty="0" smtClean="0">
                        <a:solidFill>
                          <a:srgbClr val="1B1E7A"/>
                        </a:solidFill>
                        <a:effectLst/>
                        <a:latin typeface="+mn-lt"/>
                        <a:ea typeface="+mn-ea"/>
                        <a:cs typeface="+mn-cs"/>
                      </a:endParaRPr>
                    </a:p>
                  </a:txBody>
                  <a:tcPr marL="9525" marT="9525" marB="0" anchor="b"/>
                </a:tc>
                <a:tc>
                  <a:txBody>
                    <a:bodyPr/>
                    <a:lstStyle/>
                    <a:p>
                      <a:pPr marL="91440" algn="r" fontAlgn="b"/>
                      <a:r>
                        <a:rPr lang="en-US" sz="1600" u="none" strike="noStrike" kern="1200" dirty="0">
                          <a:effectLst/>
                        </a:rPr>
                        <a:t>4,293,741</a:t>
                      </a:r>
                      <a:endParaRPr lang="en-US" sz="1600" b="1" u="none" strike="noStrike" kern="1200" dirty="0">
                        <a:solidFill>
                          <a:srgbClr val="1B1E7A"/>
                        </a:solidFill>
                        <a:effectLst/>
                        <a:latin typeface="+mn-lt"/>
                        <a:ea typeface="+mn-ea"/>
                        <a:cs typeface="+mn-cs"/>
                      </a:endParaRPr>
                    </a:p>
                  </a:txBody>
                  <a:tcPr marL="9525" marT="9525" marB="0" anchor="b"/>
                </a:tc>
                <a:tc>
                  <a:txBody>
                    <a:bodyPr/>
                    <a:lstStyle/>
                    <a:p>
                      <a:pPr marL="91440" algn="r" fontAlgn="b"/>
                      <a:r>
                        <a:rPr lang="en-US" sz="1600" u="none" strike="noStrike" kern="1200" dirty="0">
                          <a:effectLst/>
                        </a:rPr>
                        <a:t>20.6%</a:t>
                      </a:r>
                      <a:endParaRPr lang="en-US" sz="1600" b="1" u="none" strike="noStrike" kern="1200" dirty="0">
                        <a:solidFill>
                          <a:srgbClr val="1B1E7A"/>
                        </a:solidFill>
                        <a:effectLst/>
                        <a:latin typeface="+mn-lt"/>
                        <a:ea typeface="+mn-ea"/>
                        <a:cs typeface="+mn-cs"/>
                      </a:endParaRPr>
                    </a:p>
                  </a:txBody>
                  <a:tcPr marL="9525" marT="9525" marB="0" anchor="b"/>
                </a:tc>
              </a:tr>
              <a:tr h="325651">
                <a:tc>
                  <a:txBody>
                    <a:bodyPr/>
                    <a:lstStyle/>
                    <a:p>
                      <a:pPr marL="91440" algn="l" rtl="0" fontAlgn="ctr"/>
                      <a:r>
                        <a:rPr lang="en-US" sz="1600" u="none" strike="noStrike" dirty="0">
                          <a:effectLst/>
                        </a:rPr>
                        <a:t>California</a:t>
                      </a:r>
                      <a:endParaRPr lang="en-US" sz="1600" b="0" i="0" u="none" strike="noStrike" dirty="0">
                        <a:solidFill>
                          <a:srgbClr val="1B1E7A"/>
                        </a:solidFill>
                        <a:effectLst/>
                        <a:latin typeface="Calibri"/>
                      </a:endParaRPr>
                    </a:p>
                  </a:txBody>
                  <a:tcPr marL="9525" marR="9525" marT="9525" marB="0" anchor="ctr"/>
                </a:tc>
                <a:tc>
                  <a:txBody>
                    <a:bodyPr/>
                    <a:lstStyle/>
                    <a:p>
                      <a:pPr marL="91440" indent="0" algn="r" defTabSz="914400" rtl="0" eaLnBrk="1" fontAlgn="b" latinLnBrk="0" hangingPunct="1">
                        <a:tabLst>
                          <a:tab pos="1312863" algn="dec"/>
                        </a:tabLst>
                      </a:pPr>
                      <a:r>
                        <a:rPr lang="en-US" sz="1600" u="none" strike="noStrike" kern="1200" dirty="0" smtClean="0">
                          <a:effectLst/>
                        </a:rPr>
                        <a:t>	33,871,648</a:t>
                      </a:r>
                      <a:endParaRPr lang="en-US" sz="1600" u="none" strike="noStrike" kern="1200" dirty="0" smtClean="0">
                        <a:solidFill>
                          <a:srgbClr val="1B1E7A"/>
                        </a:solidFill>
                        <a:effectLst/>
                        <a:latin typeface="+mn-lt"/>
                        <a:ea typeface="+mn-ea"/>
                        <a:cs typeface="+mn-cs"/>
                      </a:endParaRPr>
                    </a:p>
                  </a:txBody>
                  <a:tcPr marL="9525" marT="9525" marB="0" anchor="b"/>
                </a:tc>
                <a:tc>
                  <a:txBody>
                    <a:bodyPr/>
                    <a:lstStyle/>
                    <a:p>
                      <a:pPr marL="91440" algn="r" fontAlgn="b"/>
                      <a:r>
                        <a:rPr lang="en-US" sz="1600" u="none" strike="noStrike" kern="1200" dirty="0">
                          <a:effectLst/>
                        </a:rPr>
                        <a:t>37,253,956</a:t>
                      </a:r>
                      <a:endParaRPr lang="en-US" sz="1600" u="none" strike="noStrike" kern="1200" dirty="0">
                        <a:solidFill>
                          <a:srgbClr val="1B1E7A"/>
                        </a:solidFill>
                        <a:effectLst/>
                        <a:latin typeface="+mn-lt"/>
                        <a:ea typeface="+mn-ea"/>
                        <a:cs typeface="+mn-cs"/>
                      </a:endParaRPr>
                    </a:p>
                  </a:txBody>
                  <a:tcPr marL="9525" marT="9525" marB="0" anchor="b"/>
                </a:tc>
                <a:tc>
                  <a:txBody>
                    <a:bodyPr/>
                    <a:lstStyle/>
                    <a:p>
                      <a:pPr marL="91440" algn="r" fontAlgn="b"/>
                      <a:r>
                        <a:rPr lang="en-US" sz="1600" u="none" strike="noStrike" kern="1200" dirty="0">
                          <a:effectLst/>
                        </a:rPr>
                        <a:t>3,382,308</a:t>
                      </a:r>
                      <a:endParaRPr lang="en-US" sz="1600" u="none" strike="noStrike" kern="1200" dirty="0">
                        <a:solidFill>
                          <a:srgbClr val="1B1E7A"/>
                        </a:solidFill>
                        <a:effectLst/>
                        <a:latin typeface="+mn-lt"/>
                        <a:ea typeface="+mn-ea"/>
                        <a:cs typeface="+mn-cs"/>
                      </a:endParaRPr>
                    </a:p>
                  </a:txBody>
                  <a:tcPr marL="9525" marT="9525" marB="0" anchor="b"/>
                </a:tc>
                <a:tc>
                  <a:txBody>
                    <a:bodyPr/>
                    <a:lstStyle/>
                    <a:p>
                      <a:pPr marL="91440" algn="r" fontAlgn="b"/>
                      <a:r>
                        <a:rPr lang="en-US" sz="1600" u="none" strike="noStrike" kern="1200" dirty="0">
                          <a:effectLst/>
                        </a:rPr>
                        <a:t>10.0%</a:t>
                      </a:r>
                      <a:endParaRPr lang="en-US" sz="1600" u="none" strike="noStrike" kern="1200" dirty="0">
                        <a:solidFill>
                          <a:srgbClr val="1B1E7A"/>
                        </a:solidFill>
                        <a:effectLst/>
                        <a:latin typeface="+mn-lt"/>
                        <a:ea typeface="+mn-ea"/>
                        <a:cs typeface="+mn-cs"/>
                      </a:endParaRPr>
                    </a:p>
                  </a:txBody>
                  <a:tcPr marL="9525" marT="9525" marB="0" anchor="b"/>
                </a:tc>
              </a:tr>
              <a:tr h="325651">
                <a:tc>
                  <a:txBody>
                    <a:bodyPr/>
                    <a:lstStyle/>
                    <a:p>
                      <a:pPr marL="91440" algn="l" rtl="0" fontAlgn="ctr"/>
                      <a:r>
                        <a:rPr lang="en-US" sz="1600" u="none" strike="noStrike" dirty="0">
                          <a:effectLst/>
                        </a:rPr>
                        <a:t>Florida</a:t>
                      </a:r>
                      <a:endParaRPr lang="en-US" sz="1600" b="0" i="0" u="none" strike="noStrike" dirty="0">
                        <a:solidFill>
                          <a:srgbClr val="1B1E7A"/>
                        </a:solidFill>
                        <a:effectLst/>
                        <a:latin typeface="Calibri"/>
                      </a:endParaRPr>
                    </a:p>
                  </a:txBody>
                  <a:tcPr marL="9525" marR="9525" marT="9525" marB="0" anchor="ctr"/>
                </a:tc>
                <a:tc>
                  <a:txBody>
                    <a:bodyPr/>
                    <a:lstStyle/>
                    <a:p>
                      <a:pPr marL="91440" indent="0" algn="r" defTabSz="914400" rtl="0" eaLnBrk="1" fontAlgn="b" latinLnBrk="0" hangingPunct="1">
                        <a:tabLst>
                          <a:tab pos="1312863" algn="dec"/>
                        </a:tabLst>
                      </a:pPr>
                      <a:r>
                        <a:rPr lang="en-US" sz="1600" u="none" strike="noStrike" kern="1200" dirty="0" smtClean="0">
                          <a:effectLst/>
                        </a:rPr>
                        <a:t>	15,982,378</a:t>
                      </a:r>
                      <a:endParaRPr lang="en-US" sz="1600" u="none" strike="noStrike" kern="1200" dirty="0" smtClean="0">
                        <a:solidFill>
                          <a:srgbClr val="1B1E7A"/>
                        </a:solidFill>
                        <a:effectLst/>
                        <a:latin typeface="+mn-lt"/>
                        <a:ea typeface="+mn-ea"/>
                        <a:cs typeface="+mn-cs"/>
                      </a:endParaRPr>
                    </a:p>
                  </a:txBody>
                  <a:tcPr marL="9525" marT="9525" marB="0" anchor="b"/>
                </a:tc>
                <a:tc>
                  <a:txBody>
                    <a:bodyPr/>
                    <a:lstStyle/>
                    <a:p>
                      <a:pPr marL="91440" algn="r" fontAlgn="b"/>
                      <a:r>
                        <a:rPr lang="en-US" sz="1600" u="none" strike="noStrike" kern="1200" dirty="0">
                          <a:effectLst/>
                        </a:rPr>
                        <a:t>18,801,310</a:t>
                      </a:r>
                      <a:endParaRPr lang="en-US" sz="1600" u="none" strike="noStrike" kern="1200" dirty="0">
                        <a:solidFill>
                          <a:srgbClr val="1B1E7A"/>
                        </a:solidFill>
                        <a:effectLst/>
                        <a:latin typeface="+mn-lt"/>
                        <a:ea typeface="+mn-ea"/>
                        <a:cs typeface="+mn-cs"/>
                      </a:endParaRPr>
                    </a:p>
                  </a:txBody>
                  <a:tcPr marL="9525" marT="9525" marB="0" anchor="b"/>
                </a:tc>
                <a:tc>
                  <a:txBody>
                    <a:bodyPr/>
                    <a:lstStyle/>
                    <a:p>
                      <a:pPr marL="91440" algn="r" fontAlgn="b"/>
                      <a:r>
                        <a:rPr lang="en-US" sz="1600" u="none" strike="noStrike" kern="1200" dirty="0">
                          <a:effectLst/>
                        </a:rPr>
                        <a:t>2,818,932</a:t>
                      </a:r>
                      <a:endParaRPr lang="en-US" sz="1600" u="none" strike="noStrike" kern="1200" dirty="0">
                        <a:solidFill>
                          <a:srgbClr val="1B1E7A"/>
                        </a:solidFill>
                        <a:effectLst/>
                        <a:latin typeface="+mn-lt"/>
                        <a:ea typeface="+mn-ea"/>
                        <a:cs typeface="+mn-cs"/>
                      </a:endParaRPr>
                    </a:p>
                  </a:txBody>
                  <a:tcPr marL="9525" marT="9525" marB="0" anchor="b"/>
                </a:tc>
                <a:tc>
                  <a:txBody>
                    <a:bodyPr/>
                    <a:lstStyle/>
                    <a:p>
                      <a:pPr marL="91440" algn="r" fontAlgn="b"/>
                      <a:r>
                        <a:rPr lang="en-US" sz="1600" u="none" strike="noStrike" kern="1200" dirty="0">
                          <a:effectLst/>
                        </a:rPr>
                        <a:t>17.6%</a:t>
                      </a:r>
                      <a:endParaRPr lang="en-US" sz="1600" u="none" strike="noStrike" kern="1200" dirty="0">
                        <a:solidFill>
                          <a:srgbClr val="1B1E7A"/>
                        </a:solidFill>
                        <a:effectLst/>
                        <a:latin typeface="+mn-lt"/>
                        <a:ea typeface="+mn-ea"/>
                        <a:cs typeface="+mn-cs"/>
                      </a:endParaRPr>
                    </a:p>
                  </a:txBody>
                  <a:tcPr marL="9525" marT="9525" marB="0" anchor="b"/>
                </a:tc>
              </a:tr>
              <a:tr h="325651">
                <a:tc>
                  <a:txBody>
                    <a:bodyPr/>
                    <a:lstStyle/>
                    <a:p>
                      <a:pPr marL="91440" algn="l" rtl="0" fontAlgn="ctr"/>
                      <a:r>
                        <a:rPr lang="en-US" sz="1600" u="none" strike="noStrike" dirty="0">
                          <a:effectLst/>
                        </a:rPr>
                        <a:t>Georgia</a:t>
                      </a:r>
                      <a:endParaRPr lang="en-US" sz="1600" b="0" i="0" u="none" strike="noStrike" dirty="0">
                        <a:solidFill>
                          <a:srgbClr val="1B1E7A"/>
                        </a:solidFill>
                        <a:effectLst/>
                        <a:latin typeface="Calibri"/>
                      </a:endParaRPr>
                    </a:p>
                  </a:txBody>
                  <a:tcPr marL="9525" marR="9525" marT="9525" marB="0" anchor="ctr"/>
                </a:tc>
                <a:tc>
                  <a:txBody>
                    <a:bodyPr/>
                    <a:lstStyle/>
                    <a:p>
                      <a:pPr marL="91440" indent="0" algn="r" defTabSz="914400" rtl="0" eaLnBrk="1" fontAlgn="b" latinLnBrk="0" hangingPunct="1">
                        <a:tabLst>
                          <a:tab pos="1312863" algn="dec"/>
                        </a:tabLst>
                      </a:pPr>
                      <a:r>
                        <a:rPr lang="en-US" sz="1600" u="none" strike="noStrike" kern="1200" dirty="0" smtClean="0">
                          <a:effectLst/>
                        </a:rPr>
                        <a:t>	8,186,453</a:t>
                      </a:r>
                      <a:endParaRPr lang="en-US" sz="1600" u="none" strike="noStrike" kern="1200" dirty="0" smtClean="0">
                        <a:solidFill>
                          <a:srgbClr val="1B1E7A"/>
                        </a:solidFill>
                        <a:effectLst/>
                        <a:latin typeface="+mn-lt"/>
                        <a:ea typeface="+mn-ea"/>
                        <a:cs typeface="+mn-cs"/>
                      </a:endParaRPr>
                    </a:p>
                  </a:txBody>
                  <a:tcPr marL="9525" marT="9525" marB="0" anchor="b"/>
                </a:tc>
                <a:tc>
                  <a:txBody>
                    <a:bodyPr/>
                    <a:lstStyle/>
                    <a:p>
                      <a:pPr marL="91440" algn="r" fontAlgn="b"/>
                      <a:r>
                        <a:rPr lang="en-US" sz="1600" u="none" strike="noStrike" kern="1200" dirty="0">
                          <a:effectLst/>
                        </a:rPr>
                        <a:t>9,687,653</a:t>
                      </a:r>
                      <a:endParaRPr lang="en-US" sz="1600" u="none" strike="noStrike" kern="1200" dirty="0">
                        <a:solidFill>
                          <a:srgbClr val="1B1E7A"/>
                        </a:solidFill>
                        <a:effectLst/>
                        <a:latin typeface="+mn-lt"/>
                        <a:ea typeface="+mn-ea"/>
                        <a:cs typeface="+mn-cs"/>
                      </a:endParaRPr>
                    </a:p>
                  </a:txBody>
                  <a:tcPr marL="9525" marT="9525" marB="0" anchor="b"/>
                </a:tc>
                <a:tc>
                  <a:txBody>
                    <a:bodyPr/>
                    <a:lstStyle/>
                    <a:p>
                      <a:pPr marL="91440" algn="r" fontAlgn="b"/>
                      <a:r>
                        <a:rPr lang="en-US" sz="1600" u="none" strike="noStrike" kern="1200" dirty="0">
                          <a:effectLst/>
                        </a:rPr>
                        <a:t>1,501,200</a:t>
                      </a:r>
                      <a:endParaRPr lang="en-US" sz="1600" u="none" strike="noStrike" kern="1200" dirty="0">
                        <a:solidFill>
                          <a:srgbClr val="1B1E7A"/>
                        </a:solidFill>
                        <a:effectLst/>
                        <a:latin typeface="+mn-lt"/>
                        <a:ea typeface="+mn-ea"/>
                        <a:cs typeface="+mn-cs"/>
                      </a:endParaRPr>
                    </a:p>
                  </a:txBody>
                  <a:tcPr marL="9525" marT="9525" marB="0" anchor="b"/>
                </a:tc>
                <a:tc>
                  <a:txBody>
                    <a:bodyPr/>
                    <a:lstStyle/>
                    <a:p>
                      <a:pPr marL="91440" algn="r" fontAlgn="b"/>
                      <a:r>
                        <a:rPr lang="en-US" sz="1600" u="none" strike="noStrike" kern="1200" dirty="0">
                          <a:effectLst/>
                        </a:rPr>
                        <a:t>18.3%</a:t>
                      </a:r>
                      <a:endParaRPr lang="en-US" sz="1600" u="none" strike="noStrike" kern="1200" dirty="0">
                        <a:solidFill>
                          <a:srgbClr val="1B1E7A"/>
                        </a:solidFill>
                        <a:effectLst/>
                        <a:latin typeface="+mn-lt"/>
                        <a:ea typeface="+mn-ea"/>
                        <a:cs typeface="+mn-cs"/>
                      </a:endParaRPr>
                    </a:p>
                  </a:txBody>
                  <a:tcPr marL="9525" marT="9525" marB="0" anchor="b"/>
                </a:tc>
              </a:tr>
              <a:tr h="325651">
                <a:tc>
                  <a:txBody>
                    <a:bodyPr/>
                    <a:lstStyle/>
                    <a:p>
                      <a:pPr marL="91440" algn="l" rtl="0" fontAlgn="b"/>
                      <a:r>
                        <a:rPr lang="en-US" sz="1600" u="none" strike="noStrike" dirty="0">
                          <a:effectLst/>
                        </a:rPr>
                        <a:t>North Carolina</a:t>
                      </a:r>
                      <a:endParaRPr lang="en-US" sz="1600" b="0" i="0" u="none" strike="noStrike" dirty="0">
                        <a:solidFill>
                          <a:srgbClr val="1B1E7A"/>
                        </a:solidFill>
                        <a:effectLst/>
                        <a:latin typeface="Calibri"/>
                      </a:endParaRPr>
                    </a:p>
                  </a:txBody>
                  <a:tcPr marL="9525" marR="9525" marT="9525" marB="0" anchor="b"/>
                </a:tc>
                <a:tc>
                  <a:txBody>
                    <a:bodyPr/>
                    <a:lstStyle/>
                    <a:p>
                      <a:pPr marL="91440" algn="r" fontAlgn="b"/>
                      <a:r>
                        <a:rPr lang="en-US" sz="1600" u="none" strike="noStrike" kern="1200" dirty="0">
                          <a:effectLst/>
                        </a:rPr>
                        <a:t>           8,049,313 </a:t>
                      </a:r>
                      <a:endParaRPr lang="en-US" sz="1600" u="none" strike="noStrike" kern="1200" dirty="0">
                        <a:solidFill>
                          <a:srgbClr val="1B1E7A"/>
                        </a:solidFill>
                        <a:effectLst/>
                        <a:latin typeface="+mn-lt"/>
                        <a:ea typeface="+mn-ea"/>
                        <a:cs typeface="+mn-cs"/>
                      </a:endParaRPr>
                    </a:p>
                  </a:txBody>
                  <a:tcPr marL="9525" marT="9525" marB="0" anchor="b"/>
                </a:tc>
                <a:tc>
                  <a:txBody>
                    <a:bodyPr/>
                    <a:lstStyle/>
                    <a:p>
                      <a:pPr marL="91440" algn="r" fontAlgn="b"/>
                      <a:r>
                        <a:rPr lang="en-US" sz="1600" u="none" strike="noStrike" kern="1200" dirty="0">
                          <a:effectLst/>
                        </a:rPr>
                        <a:t>           9,535,483 </a:t>
                      </a:r>
                      <a:endParaRPr lang="en-US" sz="1600" u="none" strike="noStrike" kern="1200" dirty="0">
                        <a:solidFill>
                          <a:srgbClr val="1B1E7A"/>
                        </a:solidFill>
                        <a:effectLst/>
                        <a:latin typeface="+mn-lt"/>
                        <a:ea typeface="+mn-ea"/>
                        <a:cs typeface="+mn-cs"/>
                      </a:endParaRPr>
                    </a:p>
                  </a:txBody>
                  <a:tcPr marL="9525" marT="9525" marB="0" anchor="b"/>
                </a:tc>
                <a:tc>
                  <a:txBody>
                    <a:bodyPr/>
                    <a:lstStyle/>
                    <a:p>
                      <a:pPr marL="91440" algn="r" fontAlgn="b"/>
                      <a:r>
                        <a:rPr lang="en-US" sz="1600" u="none" strike="noStrike" kern="1200" dirty="0">
                          <a:effectLst/>
                        </a:rPr>
                        <a:t>         1,486,170 </a:t>
                      </a:r>
                      <a:endParaRPr lang="en-US" sz="1600" u="none" strike="noStrike" kern="1200" dirty="0">
                        <a:solidFill>
                          <a:srgbClr val="1B1E7A"/>
                        </a:solidFill>
                        <a:effectLst/>
                        <a:latin typeface="+mn-lt"/>
                        <a:ea typeface="+mn-ea"/>
                        <a:cs typeface="+mn-cs"/>
                      </a:endParaRPr>
                    </a:p>
                  </a:txBody>
                  <a:tcPr marL="9525" marT="9525" marB="0" anchor="b"/>
                </a:tc>
                <a:tc>
                  <a:txBody>
                    <a:bodyPr/>
                    <a:lstStyle/>
                    <a:p>
                      <a:pPr marL="91440" algn="r" fontAlgn="b"/>
                      <a:r>
                        <a:rPr lang="en-US" sz="1600" u="none" strike="noStrike" kern="1200" dirty="0">
                          <a:effectLst/>
                        </a:rPr>
                        <a:t>18.5%</a:t>
                      </a:r>
                      <a:endParaRPr lang="en-US" sz="1600" u="none" strike="noStrike" kern="1200" dirty="0">
                        <a:solidFill>
                          <a:srgbClr val="1B1E7A"/>
                        </a:solidFill>
                        <a:effectLst/>
                        <a:latin typeface="+mn-lt"/>
                        <a:ea typeface="+mn-ea"/>
                        <a:cs typeface="+mn-cs"/>
                      </a:endParaRPr>
                    </a:p>
                  </a:txBody>
                  <a:tcPr marL="9525" marT="9525" marB="0" anchor="b"/>
                </a:tc>
              </a:tr>
              <a:tr h="325651">
                <a:tc>
                  <a:txBody>
                    <a:bodyPr/>
                    <a:lstStyle/>
                    <a:p>
                      <a:pPr marL="91440" algn="l" rtl="0" fontAlgn="b"/>
                      <a:r>
                        <a:rPr lang="en-US" sz="1600" u="none" strike="noStrike" dirty="0">
                          <a:effectLst/>
                        </a:rPr>
                        <a:t>Arizona</a:t>
                      </a:r>
                      <a:endParaRPr lang="en-US" sz="1600" b="0" i="0" u="none" strike="noStrike" dirty="0">
                        <a:solidFill>
                          <a:srgbClr val="1B1E7A"/>
                        </a:solidFill>
                        <a:effectLst/>
                        <a:latin typeface="Calibri"/>
                      </a:endParaRPr>
                    </a:p>
                  </a:txBody>
                  <a:tcPr marL="9525" marR="9525" marT="9525" marB="0" anchor="b"/>
                </a:tc>
                <a:tc>
                  <a:txBody>
                    <a:bodyPr/>
                    <a:lstStyle/>
                    <a:p>
                      <a:pPr marL="91440" algn="r" fontAlgn="b"/>
                      <a:r>
                        <a:rPr lang="en-US" sz="1600" u="none" strike="noStrike" kern="1200" dirty="0">
                          <a:effectLst/>
                        </a:rPr>
                        <a:t>           5,130,632 </a:t>
                      </a:r>
                      <a:endParaRPr lang="en-US" sz="1600" u="none" strike="noStrike" kern="1200" dirty="0">
                        <a:solidFill>
                          <a:srgbClr val="1B1E7A"/>
                        </a:solidFill>
                        <a:effectLst/>
                        <a:latin typeface="+mn-lt"/>
                        <a:ea typeface="+mn-ea"/>
                        <a:cs typeface="+mn-cs"/>
                      </a:endParaRPr>
                    </a:p>
                  </a:txBody>
                  <a:tcPr marL="9525" marT="9525" marB="0" anchor="b"/>
                </a:tc>
                <a:tc>
                  <a:txBody>
                    <a:bodyPr/>
                    <a:lstStyle/>
                    <a:p>
                      <a:pPr marL="91440" algn="r" fontAlgn="b"/>
                      <a:r>
                        <a:rPr lang="en-US" sz="1600" u="none" strike="noStrike" kern="1200" dirty="0">
                          <a:effectLst/>
                        </a:rPr>
                        <a:t>           6,392,017 </a:t>
                      </a:r>
                      <a:endParaRPr lang="en-US" sz="1600" u="none" strike="noStrike" kern="1200" dirty="0">
                        <a:solidFill>
                          <a:srgbClr val="1B1E7A"/>
                        </a:solidFill>
                        <a:effectLst/>
                        <a:latin typeface="+mn-lt"/>
                        <a:ea typeface="+mn-ea"/>
                        <a:cs typeface="+mn-cs"/>
                      </a:endParaRPr>
                    </a:p>
                  </a:txBody>
                  <a:tcPr marL="9525" marT="9525" marB="0" anchor="b"/>
                </a:tc>
                <a:tc>
                  <a:txBody>
                    <a:bodyPr/>
                    <a:lstStyle/>
                    <a:p>
                      <a:pPr marL="91440" algn="r" fontAlgn="b"/>
                      <a:r>
                        <a:rPr lang="en-US" sz="1600" u="none" strike="noStrike" kern="1200" dirty="0">
                          <a:effectLst/>
                        </a:rPr>
                        <a:t>         1,261,385 </a:t>
                      </a:r>
                      <a:endParaRPr lang="en-US" sz="1600" u="none" strike="noStrike" kern="1200" dirty="0">
                        <a:solidFill>
                          <a:srgbClr val="1B1E7A"/>
                        </a:solidFill>
                        <a:effectLst/>
                        <a:latin typeface="+mn-lt"/>
                        <a:ea typeface="+mn-ea"/>
                        <a:cs typeface="+mn-cs"/>
                      </a:endParaRPr>
                    </a:p>
                  </a:txBody>
                  <a:tcPr marL="9525" marT="9525" marB="0" anchor="b"/>
                </a:tc>
                <a:tc>
                  <a:txBody>
                    <a:bodyPr/>
                    <a:lstStyle/>
                    <a:p>
                      <a:pPr marL="91440" algn="r" fontAlgn="b"/>
                      <a:r>
                        <a:rPr lang="en-US" sz="1600" u="none" strike="noStrike" kern="1200" dirty="0">
                          <a:effectLst/>
                        </a:rPr>
                        <a:t>24.6%</a:t>
                      </a:r>
                      <a:endParaRPr lang="en-US" sz="1600" u="none" strike="noStrike" kern="1200" dirty="0">
                        <a:solidFill>
                          <a:srgbClr val="1B1E7A"/>
                        </a:solidFill>
                        <a:effectLst/>
                        <a:latin typeface="+mn-lt"/>
                        <a:ea typeface="+mn-ea"/>
                        <a:cs typeface="+mn-cs"/>
                      </a:endParaRPr>
                    </a:p>
                  </a:txBody>
                  <a:tcPr marL="9525" marT="9525" marB="0" anchor="b"/>
                </a:tc>
              </a:tr>
              <a:tr h="60960">
                <a:tc>
                  <a:txBody>
                    <a:bodyPr/>
                    <a:lstStyle/>
                    <a:p>
                      <a:pPr marL="91440" algn="l" rtl="0" fontAlgn="b"/>
                      <a:endParaRPr lang="en-US" sz="400" b="0" i="0" u="none" strike="noStrike" dirty="0">
                        <a:solidFill>
                          <a:srgbClr val="1B1E7A"/>
                        </a:solidFill>
                        <a:effectLst/>
                        <a:latin typeface="Calibri"/>
                      </a:endParaRPr>
                    </a:p>
                  </a:txBody>
                  <a:tcPr marL="9525" marR="9525" marT="9525" marB="0" anchor="b"/>
                </a:tc>
                <a:tc>
                  <a:txBody>
                    <a:bodyPr/>
                    <a:lstStyle/>
                    <a:p>
                      <a:pPr marL="91440" algn="r" fontAlgn="b"/>
                      <a:endParaRPr lang="en-US" sz="400" u="none" strike="noStrike" kern="1200" dirty="0">
                        <a:solidFill>
                          <a:srgbClr val="1B1E7A"/>
                        </a:solidFill>
                        <a:effectLst/>
                        <a:latin typeface="+mn-lt"/>
                        <a:ea typeface="+mn-ea"/>
                        <a:cs typeface="+mn-cs"/>
                      </a:endParaRPr>
                    </a:p>
                  </a:txBody>
                  <a:tcPr marL="9525" marT="9525" marB="0" anchor="b"/>
                </a:tc>
                <a:tc>
                  <a:txBody>
                    <a:bodyPr/>
                    <a:lstStyle/>
                    <a:p>
                      <a:pPr marL="91440" algn="r" fontAlgn="b"/>
                      <a:endParaRPr lang="en-US" sz="400" u="none" strike="noStrike" kern="1200" dirty="0">
                        <a:solidFill>
                          <a:srgbClr val="1B1E7A"/>
                        </a:solidFill>
                        <a:effectLst/>
                        <a:latin typeface="+mn-lt"/>
                        <a:ea typeface="+mn-ea"/>
                        <a:cs typeface="+mn-cs"/>
                      </a:endParaRPr>
                    </a:p>
                  </a:txBody>
                  <a:tcPr marL="9525" marT="9525" marB="0" anchor="b"/>
                </a:tc>
                <a:tc>
                  <a:txBody>
                    <a:bodyPr/>
                    <a:lstStyle/>
                    <a:p>
                      <a:pPr marL="91440" algn="r" fontAlgn="b"/>
                      <a:endParaRPr lang="en-US" sz="400" u="none" strike="noStrike" kern="1200" dirty="0">
                        <a:solidFill>
                          <a:srgbClr val="1B1E7A"/>
                        </a:solidFill>
                        <a:effectLst/>
                        <a:latin typeface="+mn-lt"/>
                        <a:ea typeface="+mn-ea"/>
                        <a:cs typeface="+mn-cs"/>
                      </a:endParaRPr>
                    </a:p>
                  </a:txBody>
                  <a:tcPr marL="9525" marT="9525" marB="0" anchor="b"/>
                </a:tc>
                <a:tc>
                  <a:txBody>
                    <a:bodyPr/>
                    <a:lstStyle/>
                    <a:p>
                      <a:pPr marL="91440" algn="r" fontAlgn="b"/>
                      <a:endParaRPr lang="en-US" sz="400" u="none" strike="noStrike" kern="1200" dirty="0">
                        <a:solidFill>
                          <a:srgbClr val="1B1E7A"/>
                        </a:solidFill>
                        <a:effectLst/>
                        <a:latin typeface="+mn-lt"/>
                        <a:ea typeface="+mn-ea"/>
                        <a:cs typeface="+mn-cs"/>
                      </a:endParaRPr>
                    </a:p>
                  </a:txBody>
                  <a:tcPr marL="9525" marT="9525" marB="0" anchor="b"/>
                </a:tc>
              </a:tr>
              <a:tr h="325651">
                <a:tc>
                  <a:txBody>
                    <a:bodyPr/>
                    <a:lstStyle/>
                    <a:p>
                      <a:pPr marL="91440" algn="l" rtl="0" fontAlgn="b"/>
                      <a:r>
                        <a:rPr lang="en-US" sz="1600" b="0" i="0" u="none" strike="noStrike" dirty="0" smtClean="0">
                          <a:solidFill>
                            <a:srgbClr val="1B1E7A"/>
                          </a:solidFill>
                          <a:effectLst/>
                          <a:latin typeface="Calibri"/>
                        </a:rPr>
                        <a:t>West Texas</a:t>
                      </a:r>
                      <a:endParaRPr lang="en-US" sz="1600" b="0" i="0" u="none" strike="noStrike" dirty="0">
                        <a:solidFill>
                          <a:srgbClr val="1B1E7A"/>
                        </a:solidFill>
                        <a:effectLst/>
                        <a:latin typeface="Calibri"/>
                      </a:endParaRPr>
                    </a:p>
                  </a:txBody>
                  <a:tcPr marL="9525" marR="9525" marT="9525" marB="0" anchor="b"/>
                </a:tc>
                <a:tc>
                  <a:txBody>
                    <a:bodyPr/>
                    <a:lstStyle/>
                    <a:p>
                      <a:pPr marL="91440" algn="r" fontAlgn="b"/>
                      <a:r>
                        <a:rPr lang="en-US" sz="1600" b="0" i="0" u="none" strike="noStrike" dirty="0" smtClean="0">
                          <a:solidFill>
                            <a:srgbClr val="1B1E7A"/>
                          </a:solidFill>
                          <a:effectLst/>
                          <a:latin typeface="Calibri"/>
                        </a:rPr>
                        <a:t>524,884</a:t>
                      </a:r>
                      <a:endParaRPr lang="en-US" sz="1600" b="0" i="0" u="none" strike="noStrike" dirty="0">
                        <a:solidFill>
                          <a:srgbClr val="1B1E7A"/>
                        </a:solidFill>
                        <a:effectLst/>
                        <a:latin typeface="Calibri"/>
                      </a:endParaRPr>
                    </a:p>
                  </a:txBody>
                  <a:tcPr marL="9525" marT="9525" marB="0" anchor="b"/>
                </a:tc>
                <a:tc>
                  <a:txBody>
                    <a:bodyPr/>
                    <a:lstStyle/>
                    <a:p>
                      <a:pPr marL="91440" algn="r" fontAlgn="b"/>
                      <a:r>
                        <a:rPr lang="en-US" sz="1600" b="0" i="0" u="none" strike="noStrike" dirty="0" smtClean="0">
                          <a:solidFill>
                            <a:srgbClr val="1B1E7A"/>
                          </a:solidFill>
                          <a:effectLst/>
                          <a:latin typeface="Calibri"/>
                        </a:rPr>
                        <a:t>571,871</a:t>
                      </a:r>
                      <a:endParaRPr lang="en-US" sz="1600" b="0" i="0" u="none" strike="noStrike" dirty="0">
                        <a:solidFill>
                          <a:srgbClr val="1B1E7A"/>
                        </a:solidFill>
                        <a:effectLst/>
                        <a:latin typeface="Calibri"/>
                      </a:endParaRPr>
                    </a:p>
                  </a:txBody>
                  <a:tcPr marL="9525" marT="9525" marB="0" anchor="b"/>
                </a:tc>
                <a:tc>
                  <a:txBody>
                    <a:bodyPr/>
                    <a:lstStyle/>
                    <a:p>
                      <a:pPr marL="91440" algn="r" fontAlgn="b"/>
                      <a:r>
                        <a:rPr lang="en-US" sz="1600" b="0" i="0" u="none" strike="noStrike" dirty="0" smtClean="0">
                          <a:solidFill>
                            <a:srgbClr val="1B1E7A"/>
                          </a:solidFill>
                          <a:effectLst/>
                          <a:latin typeface="Calibri"/>
                        </a:rPr>
                        <a:t>46,987</a:t>
                      </a:r>
                      <a:endParaRPr lang="en-US" sz="1600" b="0" i="0" u="none" strike="noStrike" dirty="0">
                        <a:solidFill>
                          <a:srgbClr val="1B1E7A"/>
                        </a:solidFill>
                        <a:effectLst/>
                        <a:latin typeface="Calibri"/>
                      </a:endParaRPr>
                    </a:p>
                  </a:txBody>
                  <a:tcPr marL="9525" marT="9525" marB="0" anchor="b"/>
                </a:tc>
                <a:tc>
                  <a:txBody>
                    <a:bodyPr/>
                    <a:lstStyle/>
                    <a:p>
                      <a:pPr marL="91440" algn="r" fontAlgn="b"/>
                      <a:r>
                        <a:rPr lang="en-US" sz="1600" b="0" i="0" u="none" strike="noStrike" dirty="0" smtClean="0">
                          <a:solidFill>
                            <a:srgbClr val="1B1E7A"/>
                          </a:solidFill>
                          <a:effectLst/>
                          <a:latin typeface="Calibri"/>
                        </a:rPr>
                        <a:t>9.0%</a:t>
                      </a:r>
                      <a:endParaRPr lang="en-US" sz="1600" b="0" i="0" u="none" strike="noStrike" dirty="0">
                        <a:solidFill>
                          <a:srgbClr val="1B1E7A"/>
                        </a:solidFill>
                        <a:effectLst/>
                        <a:latin typeface="Calibri"/>
                      </a:endParaRPr>
                    </a:p>
                  </a:txBody>
                  <a:tcPr marL="9525" marT="9525" marB="0" anchor="b"/>
                </a:tc>
              </a:tr>
              <a:tr h="325651">
                <a:tc>
                  <a:txBody>
                    <a:bodyPr/>
                    <a:lstStyle/>
                    <a:p>
                      <a:pPr marL="91440" algn="l" rtl="0" fontAlgn="b"/>
                      <a:r>
                        <a:rPr lang="en-US" sz="1600" b="0" i="0" u="none" strike="noStrike" dirty="0" smtClean="0">
                          <a:solidFill>
                            <a:srgbClr val="1B1E7A"/>
                          </a:solidFill>
                          <a:effectLst/>
                          <a:latin typeface="Calibri"/>
                        </a:rPr>
                        <a:t>Ector County</a:t>
                      </a:r>
                      <a:endParaRPr lang="en-US" sz="1600" b="0" i="0" u="none" strike="noStrike" dirty="0">
                        <a:solidFill>
                          <a:srgbClr val="1B1E7A"/>
                        </a:solidFill>
                        <a:effectLst/>
                        <a:latin typeface="Calibri"/>
                      </a:endParaRPr>
                    </a:p>
                  </a:txBody>
                  <a:tcPr marL="9525" marR="9525" marT="9525" marB="0" anchor="b"/>
                </a:tc>
                <a:tc>
                  <a:txBody>
                    <a:bodyPr/>
                    <a:lstStyle/>
                    <a:p>
                      <a:pPr algn="r" fontAlgn="b"/>
                      <a:r>
                        <a:rPr lang="en-US" sz="1600" b="0" i="0" u="none" strike="noStrike" dirty="0" smtClean="0">
                          <a:solidFill>
                            <a:srgbClr val="1B1E7A"/>
                          </a:solidFill>
                          <a:effectLst/>
                          <a:latin typeface="Calibri"/>
                        </a:rPr>
                        <a:t>121,123</a:t>
                      </a:r>
                      <a:endParaRPr lang="en-US" sz="1600" b="0" i="0" u="none" strike="noStrike" dirty="0">
                        <a:solidFill>
                          <a:srgbClr val="1B1E7A"/>
                        </a:solidFill>
                        <a:effectLst/>
                        <a:latin typeface="Calibri"/>
                      </a:endParaRPr>
                    </a:p>
                  </a:txBody>
                  <a:tcPr marL="9525" marT="9525" marB="0" anchor="b"/>
                </a:tc>
                <a:tc>
                  <a:txBody>
                    <a:bodyPr/>
                    <a:lstStyle/>
                    <a:p>
                      <a:pPr algn="r" fontAlgn="b"/>
                      <a:r>
                        <a:rPr lang="en-US" sz="1600" b="0" i="0" u="none" strike="noStrike" dirty="0" smtClean="0">
                          <a:solidFill>
                            <a:srgbClr val="1B1E7A"/>
                          </a:solidFill>
                          <a:effectLst/>
                          <a:latin typeface="Calibri"/>
                        </a:rPr>
                        <a:t>137,130</a:t>
                      </a:r>
                      <a:endParaRPr lang="en-US" sz="1600" b="0" i="0" u="none" strike="noStrike" dirty="0">
                        <a:solidFill>
                          <a:srgbClr val="1B1E7A"/>
                        </a:solidFill>
                        <a:effectLst/>
                        <a:latin typeface="Calibri"/>
                      </a:endParaRPr>
                    </a:p>
                  </a:txBody>
                  <a:tcPr marL="9525" marT="9525" marB="0" anchor="b"/>
                </a:tc>
                <a:tc>
                  <a:txBody>
                    <a:bodyPr/>
                    <a:lstStyle/>
                    <a:p>
                      <a:pPr algn="r" fontAlgn="b"/>
                      <a:r>
                        <a:rPr lang="en-US" sz="1600" b="0" i="0" u="none" strike="noStrike" dirty="0" smtClean="0">
                          <a:solidFill>
                            <a:srgbClr val="1B1E7A"/>
                          </a:solidFill>
                          <a:effectLst/>
                          <a:latin typeface="Calibri"/>
                        </a:rPr>
                        <a:t>16,007</a:t>
                      </a:r>
                      <a:endParaRPr lang="en-US" sz="1600" b="0" i="0" u="none" strike="noStrike" dirty="0">
                        <a:solidFill>
                          <a:srgbClr val="1B1E7A"/>
                        </a:solidFill>
                        <a:effectLst/>
                        <a:latin typeface="Calibri"/>
                      </a:endParaRPr>
                    </a:p>
                  </a:txBody>
                  <a:tcPr marL="9525" marT="9525" marB="0" anchor="b"/>
                </a:tc>
                <a:tc>
                  <a:txBody>
                    <a:bodyPr/>
                    <a:lstStyle/>
                    <a:p>
                      <a:pPr algn="r" fontAlgn="b"/>
                      <a:r>
                        <a:rPr lang="en-US" sz="1600" b="0" i="0" u="none" strike="noStrike" dirty="0" smtClean="0">
                          <a:solidFill>
                            <a:srgbClr val="1B1E7A"/>
                          </a:solidFill>
                          <a:effectLst/>
                          <a:latin typeface="Calibri"/>
                        </a:rPr>
                        <a:t>13.2%</a:t>
                      </a:r>
                      <a:endParaRPr lang="en-US" sz="1600" b="0" i="0" u="none" strike="noStrike" dirty="0">
                        <a:solidFill>
                          <a:srgbClr val="1B1E7A"/>
                        </a:solidFill>
                        <a:effectLst/>
                        <a:latin typeface="Calibri"/>
                      </a:endParaRPr>
                    </a:p>
                  </a:txBody>
                  <a:tcPr marL="9525" marT="9525" marB="0" anchor="b"/>
                </a:tc>
              </a:tr>
              <a:tr h="325651">
                <a:tc>
                  <a:txBody>
                    <a:bodyPr/>
                    <a:lstStyle/>
                    <a:p>
                      <a:pPr marL="91440" algn="l" rtl="0" fontAlgn="b"/>
                      <a:r>
                        <a:rPr lang="en-US" sz="1600" b="0" i="0" u="none" strike="noStrike" dirty="0" smtClean="0">
                          <a:solidFill>
                            <a:srgbClr val="1B1E7A"/>
                          </a:solidFill>
                          <a:effectLst/>
                          <a:latin typeface="Calibri"/>
                        </a:rPr>
                        <a:t>Midland County</a:t>
                      </a:r>
                      <a:endParaRPr lang="en-US" sz="1600" b="0" i="0" u="none" strike="noStrike" dirty="0">
                        <a:solidFill>
                          <a:srgbClr val="1B1E7A"/>
                        </a:solidFill>
                        <a:effectLst/>
                        <a:latin typeface="Calibri"/>
                      </a:endParaRPr>
                    </a:p>
                  </a:txBody>
                  <a:tcPr marL="9525" marR="9525" marT="9525" marB="0" anchor="b"/>
                </a:tc>
                <a:tc>
                  <a:txBody>
                    <a:bodyPr/>
                    <a:lstStyle/>
                    <a:p>
                      <a:pPr algn="r" fontAlgn="b"/>
                      <a:r>
                        <a:rPr lang="en-US" sz="1600" b="0" i="0" u="none" strike="noStrike" dirty="0" smtClean="0">
                          <a:solidFill>
                            <a:srgbClr val="1B1E7A"/>
                          </a:solidFill>
                          <a:effectLst/>
                          <a:latin typeface="Calibri"/>
                        </a:rPr>
                        <a:t>116,009</a:t>
                      </a:r>
                      <a:endParaRPr lang="en-US" sz="1600" b="0" i="0" u="none" strike="noStrike" dirty="0">
                        <a:solidFill>
                          <a:srgbClr val="1B1E7A"/>
                        </a:solidFill>
                        <a:effectLst/>
                        <a:latin typeface="Calibri"/>
                      </a:endParaRPr>
                    </a:p>
                  </a:txBody>
                  <a:tcPr marL="9525" marT="9525" marB="0" anchor="b"/>
                </a:tc>
                <a:tc>
                  <a:txBody>
                    <a:bodyPr/>
                    <a:lstStyle/>
                    <a:p>
                      <a:pPr algn="r" fontAlgn="b"/>
                      <a:r>
                        <a:rPr lang="en-US" sz="1600" b="0" i="0" u="none" strike="noStrike" dirty="0" smtClean="0">
                          <a:solidFill>
                            <a:srgbClr val="1B1E7A"/>
                          </a:solidFill>
                          <a:effectLst/>
                          <a:latin typeface="Calibri"/>
                        </a:rPr>
                        <a:t>136,872</a:t>
                      </a:r>
                      <a:endParaRPr lang="en-US" sz="1600" b="0" i="0" u="none" strike="noStrike" dirty="0">
                        <a:solidFill>
                          <a:srgbClr val="1B1E7A"/>
                        </a:solidFill>
                        <a:effectLst/>
                        <a:latin typeface="Calibri"/>
                      </a:endParaRPr>
                    </a:p>
                  </a:txBody>
                  <a:tcPr marL="9525" marT="9525" marB="0" anchor="b"/>
                </a:tc>
                <a:tc>
                  <a:txBody>
                    <a:bodyPr/>
                    <a:lstStyle/>
                    <a:p>
                      <a:pPr algn="r" fontAlgn="b"/>
                      <a:r>
                        <a:rPr lang="en-US" sz="1600" b="0" i="0" u="none" strike="noStrike" dirty="0" smtClean="0">
                          <a:solidFill>
                            <a:srgbClr val="1B1E7A"/>
                          </a:solidFill>
                          <a:effectLst/>
                          <a:latin typeface="Calibri"/>
                        </a:rPr>
                        <a:t>20,863</a:t>
                      </a:r>
                      <a:endParaRPr lang="en-US" sz="1600" b="0" i="0" u="none" strike="noStrike" dirty="0">
                        <a:solidFill>
                          <a:srgbClr val="1B1E7A"/>
                        </a:solidFill>
                        <a:effectLst/>
                        <a:latin typeface="Calibri"/>
                      </a:endParaRPr>
                    </a:p>
                  </a:txBody>
                  <a:tcPr marL="9525" marT="9525" marB="0" anchor="b"/>
                </a:tc>
                <a:tc>
                  <a:txBody>
                    <a:bodyPr/>
                    <a:lstStyle/>
                    <a:p>
                      <a:pPr algn="r" fontAlgn="b"/>
                      <a:r>
                        <a:rPr lang="en-US" sz="1600" b="0" i="0" u="none" strike="noStrike" dirty="0" smtClean="0">
                          <a:solidFill>
                            <a:srgbClr val="1B1E7A"/>
                          </a:solidFill>
                          <a:effectLst/>
                          <a:latin typeface="Calibri"/>
                        </a:rPr>
                        <a:t>18.0%</a:t>
                      </a:r>
                      <a:endParaRPr lang="en-US" sz="1600" b="0" i="0" u="none" strike="noStrike" dirty="0">
                        <a:solidFill>
                          <a:srgbClr val="1B1E7A"/>
                        </a:solidFill>
                        <a:effectLst/>
                        <a:latin typeface="Calibri"/>
                      </a:endParaRPr>
                    </a:p>
                  </a:txBody>
                  <a:tcPr marL="9525" marT="9525" marB="0" anchor="b"/>
                </a:tc>
              </a:tr>
              <a:tr h="325651">
                <a:tc>
                  <a:txBody>
                    <a:bodyPr/>
                    <a:lstStyle/>
                    <a:p>
                      <a:pPr marL="91440" algn="l" rtl="0" fontAlgn="b"/>
                      <a:r>
                        <a:rPr lang="en-US" sz="1600" b="0" i="0" u="none" strike="noStrike" dirty="0" smtClean="0">
                          <a:solidFill>
                            <a:srgbClr val="1B1E7A"/>
                          </a:solidFill>
                          <a:effectLst/>
                          <a:latin typeface="Calibri"/>
                        </a:rPr>
                        <a:t>Tom Green County</a:t>
                      </a:r>
                      <a:endParaRPr lang="en-US" sz="1600" b="0" i="0" u="none" strike="noStrike" dirty="0">
                        <a:solidFill>
                          <a:srgbClr val="1B1E7A"/>
                        </a:solidFill>
                        <a:effectLst/>
                        <a:latin typeface="Calibri"/>
                      </a:endParaRPr>
                    </a:p>
                  </a:txBody>
                  <a:tcPr marL="9525" marR="9525" marT="9525" marB="0" anchor="b"/>
                </a:tc>
                <a:tc>
                  <a:txBody>
                    <a:bodyPr/>
                    <a:lstStyle/>
                    <a:p>
                      <a:pPr algn="r" fontAlgn="b"/>
                      <a:r>
                        <a:rPr lang="en-US" sz="1600" b="0" i="0" u="none" strike="noStrike" dirty="0" smtClean="0">
                          <a:solidFill>
                            <a:srgbClr val="1B1E7A"/>
                          </a:solidFill>
                          <a:effectLst/>
                          <a:latin typeface="Calibri"/>
                        </a:rPr>
                        <a:t>104,010</a:t>
                      </a:r>
                      <a:endParaRPr lang="en-US" sz="1600" b="0" i="0" u="none" strike="noStrike" dirty="0">
                        <a:solidFill>
                          <a:srgbClr val="1B1E7A"/>
                        </a:solidFill>
                        <a:effectLst/>
                        <a:latin typeface="Calibri"/>
                      </a:endParaRPr>
                    </a:p>
                  </a:txBody>
                  <a:tcPr marL="9525" marT="9525" marB="0" anchor="b"/>
                </a:tc>
                <a:tc>
                  <a:txBody>
                    <a:bodyPr/>
                    <a:lstStyle/>
                    <a:p>
                      <a:pPr algn="r" fontAlgn="b"/>
                      <a:r>
                        <a:rPr lang="en-US" sz="1600" b="0" i="0" u="none" strike="noStrike" dirty="0" smtClean="0">
                          <a:solidFill>
                            <a:srgbClr val="1B1E7A"/>
                          </a:solidFill>
                          <a:effectLst/>
                          <a:latin typeface="Calibri"/>
                        </a:rPr>
                        <a:t>110,224</a:t>
                      </a:r>
                      <a:endParaRPr lang="en-US" sz="1600" b="0" i="0" u="none" strike="noStrike" dirty="0">
                        <a:solidFill>
                          <a:srgbClr val="1B1E7A"/>
                        </a:solidFill>
                        <a:effectLst/>
                        <a:latin typeface="Calibri"/>
                      </a:endParaRPr>
                    </a:p>
                  </a:txBody>
                  <a:tcPr marL="9525" marT="9525" marB="0" anchor="b"/>
                </a:tc>
                <a:tc>
                  <a:txBody>
                    <a:bodyPr/>
                    <a:lstStyle/>
                    <a:p>
                      <a:pPr algn="r" fontAlgn="b"/>
                      <a:r>
                        <a:rPr lang="en-US" sz="1600" b="0" i="0" u="none" strike="noStrike" dirty="0" smtClean="0">
                          <a:solidFill>
                            <a:srgbClr val="1B1E7A"/>
                          </a:solidFill>
                          <a:effectLst/>
                          <a:latin typeface="Calibri"/>
                        </a:rPr>
                        <a:t>6,214</a:t>
                      </a:r>
                      <a:endParaRPr lang="en-US" sz="1600" b="0" i="0" u="none" strike="noStrike" dirty="0">
                        <a:solidFill>
                          <a:srgbClr val="1B1E7A"/>
                        </a:solidFill>
                        <a:effectLst/>
                        <a:latin typeface="Calibri"/>
                      </a:endParaRPr>
                    </a:p>
                  </a:txBody>
                  <a:tcPr marL="9525" marT="9525" marB="0" anchor="b"/>
                </a:tc>
                <a:tc>
                  <a:txBody>
                    <a:bodyPr/>
                    <a:lstStyle/>
                    <a:p>
                      <a:pPr algn="r" fontAlgn="b"/>
                      <a:r>
                        <a:rPr lang="en-US" sz="1600" b="0" i="0" u="none" strike="noStrike" dirty="0" smtClean="0">
                          <a:solidFill>
                            <a:srgbClr val="1B1E7A"/>
                          </a:solidFill>
                          <a:effectLst/>
                          <a:latin typeface="Calibri"/>
                        </a:rPr>
                        <a:t>6.0%</a:t>
                      </a:r>
                      <a:endParaRPr lang="en-US" sz="1600" b="0" i="0" u="none" strike="noStrike" dirty="0">
                        <a:solidFill>
                          <a:srgbClr val="1B1E7A"/>
                        </a:solidFill>
                        <a:effectLst/>
                        <a:latin typeface="Calibri"/>
                      </a:endParaRPr>
                    </a:p>
                  </a:txBody>
                  <a:tcPr marL="9525" marT="9525" marB="0" anchor="b"/>
                </a:tc>
              </a:tr>
            </a:tbl>
          </a:graphicData>
        </a:graphic>
      </p:graphicFrame>
      <p:sp>
        <p:nvSpPr>
          <p:cNvPr id="9" name="Rectangle 8"/>
          <p:cNvSpPr/>
          <p:nvPr/>
        </p:nvSpPr>
        <p:spPr>
          <a:xfrm>
            <a:off x="0" y="6169282"/>
            <a:ext cx="8001000" cy="430887"/>
          </a:xfrm>
          <a:prstGeom prst="rect">
            <a:avLst/>
          </a:prstGeom>
        </p:spPr>
        <p:txBody>
          <a:bodyPr wrap="square">
            <a:spAutoFit/>
          </a:bodyPr>
          <a:lstStyle/>
          <a:p>
            <a:r>
              <a:rPr lang="en-US" sz="1100" dirty="0" smtClean="0">
                <a:solidFill>
                  <a:schemeClr val="bg1">
                    <a:lumMod val="50000"/>
                  </a:schemeClr>
                </a:solidFill>
                <a:latin typeface="Arial" pitchFamily="34" charset="0"/>
                <a:cs typeface="Arial" pitchFamily="34" charset="0"/>
              </a:rPr>
              <a:t>Note: Population values are decennial census counts for April 1, 2000 and April 1, 2010.</a:t>
            </a:r>
          </a:p>
          <a:p>
            <a:r>
              <a:rPr lang="en-US" sz="1100" dirty="0" smtClean="0">
                <a:solidFill>
                  <a:schemeClr val="bg1">
                    <a:lumMod val="50000"/>
                  </a:schemeClr>
                </a:solidFill>
                <a:latin typeface="Arial" pitchFamily="34" charset="0"/>
                <a:cs typeface="Arial" pitchFamily="34" charset="0"/>
              </a:rPr>
              <a:t>Source: U.S. Census Bureau. 2000 and 2010 Census Counts.	</a:t>
            </a:r>
            <a:r>
              <a:rPr lang="en-US" sz="1100" dirty="0" smtClean="0">
                <a:solidFill>
                  <a:schemeClr val="tx1">
                    <a:lumMod val="50000"/>
                    <a:lumOff val="50000"/>
                  </a:schemeClr>
                </a:solidFill>
                <a:latin typeface="Arial" pitchFamily="34" charset="0"/>
                <a:cs typeface="Arial" pitchFamily="34" charset="0"/>
              </a:rPr>
              <a:t>			</a:t>
            </a:r>
            <a:endParaRPr lang="en-US" sz="1100" dirty="0">
              <a:solidFill>
                <a:schemeClr val="tx1">
                  <a:lumMod val="50000"/>
                  <a:lumOff val="50000"/>
                </a:schemeClr>
              </a:solidFill>
              <a:latin typeface="Arial" pitchFamily="34" charset="0"/>
              <a:cs typeface="Arial" pitchFamily="34" charset="0"/>
            </a:endParaRPr>
          </a:p>
        </p:txBody>
      </p:sp>
      <p:sp>
        <p:nvSpPr>
          <p:cNvPr id="13" name="Title 1"/>
          <p:cNvSpPr>
            <a:spLocks noGrp="1"/>
          </p:cNvSpPr>
          <p:nvPr>
            <p:ph type="title"/>
          </p:nvPr>
        </p:nvSpPr>
        <p:spPr>
          <a:xfrm>
            <a:off x="1600200" y="0"/>
            <a:ext cx="7543800" cy="1219200"/>
          </a:xfrm>
        </p:spPr>
        <p:txBody>
          <a:bodyPr>
            <a:normAutofit/>
          </a:bodyPr>
          <a:lstStyle/>
          <a:p>
            <a:r>
              <a:rPr lang="en-US" sz="3200" dirty="0" smtClean="0"/>
              <a:t>Select Growing Areas, 2000-2010</a:t>
            </a:r>
            <a:endParaRPr lang="en-US" sz="3200" dirty="0"/>
          </a:p>
        </p:txBody>
      </p:sp>
      <p:sp>
        <p:nvSpPr>
          <p:cNvPr id="10" name="Slide Number Placeholder 3"/>
          <p:cNvSpPr>
            <a:spLocks noGrp="1"/>
          </p:cNvSpPr>
          <p:nvPr>
            <p:ph type="sldNum" sz="quarter" idx="12"/>
          </p:nvPr>
        </p:nvSpPr>
        <p:spPr>
          <a:xfrm>
            <a:off x="6553200" y="6356352"/>
            <a:ext cx="2133600" cy="365125"/>
          </a:xfrm>
        </p:spPr>
        <p:txBody>
          <a:bodyPr/>
          <a:lstStyle/>
          <a:p>
            <a:fld id="{2BC1FA3B-F0C1-4F58-90BE-DCC7501F4B28}" type="slidenum">
              <a:rPr lang="en-US" smtClean="0"/>
              <a:pPr/>
              <a:t>3</a:t>
            </a:fld>
            <a:endParaRPr lang="en-US" dirty="0"/>
          </a:p>
        </p:txBody>
      </p:sp>
    </p:spTree>
    <p:extLst>
      <p:ext uri="{BB962C8B-B14F-4D97-AF65-F5344CB8AC3E}">
        <p14:creationId xmlns:p14="http://schemas.microsoft.com/office/powerpoint/2010/main" val="3760890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7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4527" y="758112"/>
            <a:ext cx="4554674" cy="6086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8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566737"/>
            <a:ext cx="4454525"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00200" y="0"/>
            <a:ext cx="7543800" cy="1219200"/>
          </a:xfrm>
        </p:spPr>
        <p:txBody>
          <a:bodyPr>
            <a:noAutofit/>
          </a:bodyPr>
          <a:lstStyle/>
          <a:p>
            <a:r>
              <a:rPr lang="en-US" sz="3200" dirty="0" smtClean="0"/>
              <a:t>Total Population by County, 2010</a:t>
            </a:r>
            <a:endParaRPr lang="en-US" sz="32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4</a:t>
            </a:fld>
            <a:endParaRPr lang="en-US" dirty="0"/>
          </a:p>
        </p:txBody>
      </p:sp>
      <p:sp>
        <p:nvSpPr>
          <p:cNvPr id="11" name="TextBox 10"/>
          <p:cNvSpPr txBox="1"/>
          <p:nvPr/>
        </p:nvSpPr>
        <p:spPr>
          <a:xfrm>
            <a:off x="762000" y="1219200"/>
            <a:ext cx="2010935" cy="400110"/>
          </a:xfrm>
          <a:prstGeom prst="rect">
            <a:avLst/>
          </a:prstGeom>
          <a:noFill/>
        </p:spPr>
        <p:txBody>
          <a:bodyPr wrap="none" rtlCol="0">
            <a:spAutoFit/>
          </a:bodyPr>
          <a:lstStyle/>
          <a:p>
            <a:r>
              <a:rPr lang="en-US" sz="2000" dirty="0" smtClean="0"/>
              <a:t>Total Population</a:t>
            </a:r>
            <a:endParaRPr lang="en-US" sz="2000" dirty="0"/>
          </a:p>
        </p:txBody>
      </p:sp>
      <p:sp>
        <p:nvSpPr>
          <p:cNvPr id="12" name="TextBox 11"/>
          <p:cNvSpPr txBox="1"/>
          <p:nvPr/>
        </p:nvSpPr>
        <p:spPr>
          <a:xfrm>
            <a:off x="4476788" y="1219200"/>
            <a:ext cx="4419601" cy="400110"/>
          </a:xfrm>
          <a:prstGeom prst="rect">
            <a:avLst/>
          </a:prstGeom>
          <a:noFill/>
        </p:spPr>
        <p:txBody>
          <a:bodyPr wrap="square" rtlCol="0">
            <a:spAutoFit/>
          </a:bodyPr>
          <a:lstStyle/>
          <a:p>
            <a:pPr algn="ctr"/>
            <a:r>
              <a:rPr lang="en-US" sz="2000" dirty="0" smtClean="0"/>
              <a:t>Population % Change, 2000 to 2010  </a:t>
            </a:r>
            <a:endParaRPr lang="en-US" sz="2000" dirty="0"/>
          </a:p>
        </p:txBody>
      </p:sp>
      <p:sp>
        <p:nvSpPr>
          <p:cNvPr id="10" name="Rectangle 9"/>
          <p:cNvSpPr/>
          <p:nvPr/>
        </p:nvSpPr>
        <p:spPr>
          <a:xfrm>
            <a:off x="15472" y="6248400"/>
            <a:ext cx="8610600" cy="523220"/>
          </a:xfrm>
          <a:prstGeom prst="rect">
            <a:avLst/>
          </a:prstGeom>
        </p:spPr>
        <p:txBody>
          <a:bodyPr wrap="square">
            <a:spAutoFit/>
          </a:bodyPr>
          <a:lstStyle/>
          <a:p>
            <a:r>
              <a:rPr lang="en-US" sz="1400" dirty="0" smtClean="0">
                <a:solidFill>
                  <a:schemeClr val="bg1">
                    <a:lumMod val="65000"/>
                  </a:schemeClr>
                </a:solidFill>
                <a:latin typeface="+mn-lt"/>
                <a:cs typeface="Arial" pitchFamily="34" charset="0"/>
              </a:rPr>
              <a:t>Source: U.S. Census Bureau. 2000 and 2010 </a:t>
            </a:r>
            <a:r>
              <a:rPr lang="en-US" sz="1400" dirty="0">
                <a:solidFill>
                  <a:schemeClr val="bg1">
                    <a:lumMod val="65000"/>
                  </a:schemeClr>
                </a:solidFill>
                <a:latin typeface="+mn-lt"/>
                <a:cs typeface="Arial" pitchFamily="34" charset="0"/>
              </a:rPr>
              <a:t>P.L. 94-171 Redistricting </a:t>
            </a:r>
            <a:r>
              <a:rPr lang="en-US" sz="1400" dirty="0" smtClean="0">
                <a:solidFill>
                  <a:schemeClr val="bg1">
                    <a:lumMod val="65000"/>
                  </a:schemeClr>
                </a:solidFill>
                <a:latin typeface="+mn-lt"/>
                <a:cs typeface="Arial" pitchFamily="34" charset="0"/>
              </a:rPr>
              <a:t>Data.</a:t>
            </a:r>
            <a:endParaRPr lang="en-US" sz="1400" dirty="0">
              <a:solidFill>
                <a:schemeClr val="bg1">
                  <a:lumMod val="65000"/>
                </a:schemeClr>
              </a:solidFill>
              <a:latin typeface="+mn-lt"/>
              <a:cs typeface="Arial" pitchFamily="34" charset="0"/>
            </a:endParaRPr>
          </a:p>
          <a:p>
            <a:r>
              <a:rPr lang="fr-FR" sz="1400" dirty="0" smtClean="0">
                <a:solidFill>
                  <a:schemeClr val="bg1">
                    <a:lumMod val="65000"/>
                  </a:schemeClr>
                </a:solidFill>
                <a:latin typeface="+mn-lt"/>
                <a:cs typeface="Arial" pitchFamily="34" charset="0"/>
              </a:rPr>
              <a:t>Maps </a:t>
            </a:r>
            <a:r>
              <a:rPr lang="fr-FR" sz="1400" dirty="0">
                <a:solidFill>
                  <a:schemeClr val="bg1">
                    <a:lumMod val="65000"/>
                  </a:schemeClr>
                </a:solidFill>
                <a:latin typeface="+mn-lt"/>
                <a:cs typeface="Arial" pitchFamily="34" charset="0"/>
              </a:rPr>
              <a:t>produced by the </a:t>
            </a:r>
            <a:r>
              <a:rPr lang="fr-FR" sz="1400" dirty="0" smtClean="0">
                <a:solidFill>
                  <a:schemeClr val="bg1">
                    <a:lumMod val="65000"/>
                  </a:schemeClr>
                </a:solidFill>
                <a:latin typeface="+mn-lt"/>
                <a:cs typeface="Arial" pitchFamily="34" charset="0"/>
              </a:rPr>
              <a:t>Office of the State Demographer.</a:t>
            </a:r>
            <a:endParaRPr lang="en-US" sz="1400" dirty="0">
              <a:solidFill>
                <a:schemeClr val="bg1">
                  <a:lumMod val="65000"/>
                </a:schemeClr>
              </a:solidFill>
              <a:latin typeface="+mn-lt"/>
              <a:cs typeface="Arial" pitchFamily="34" charset="0"/>
            </a:endParaRPr>
          </a:p>
        </p:txBody>
      </p:sp>
    </p:spTree>
    <p:extLst>
      <p:ext uri="{BB962C8B-B14F-4D97-AF65-F5344CB8AC3E}">
        <p14:creationId xmlns:p14="http://schemas.microsoft.com/office/powerpoint/2010/main" val="1564950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Total Estimated Population by County, 2012</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5</a:t>
            </a:fld>
            <a:endParaRPr lang="en-US" dirty="0"/>
          </a:p>
        </p:txBody>
      </p:sp>
      <p:sp>
        <p:nvSpPr>
          <p:cNvPr id="15" name="TextBox 14"/>
          <p:cNvSpPr txBox="1"/>
          <p:nvPr/>
        </p:nvSpPr>
        <p:spPr>
          <a:xfrm>
            <a:off x="2" y="6510040"/>
            <a:ext cx="3070071"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2012 Population Estimates</a:t>
            </a:r>
            <a:endParaRPr lang="en-US" sz="900" dirty="0">
              <a:solidFill>
                <a:schemeClr val="tx1">
                  <a:lumMod val="50000"/>
                  <a:lumOff val="50000"/>
                </a:schemeClr>
              </a:solidFill>
            </a:endParaRPr>
          </a:p>
        </p:txBody>
      </p:sp>
      <p:sp>
        <p:nvSpPr>
          <p:cNvPr id="3" name="TextBox 2"/>
          <p:cNvSpPr txBox="1"/>
          <p:nvPr/>
        </p:nvSpPr>
        <p:spPr>
          <a:xfrm>
            <a:off x="71280" y="5257800"/>
            <a:ext cx="3832268" cy="1077218"/>
          </a:xfrm>
          <a:prstGeom prst="rect">
            <a:avLst/>
          </a:prstGeom>
          <a:noFill/>
        </p:spPr>
        <p:txBody>
          <a:bodyPr wrap="none" rtlCol="0">
            <a:spAutoFit/>
          </a:bodyPr>
          <a:lstStyle/>
          <a:p>
            <a:r>
              <a:rPr lang="en-US" sz="1600" dirty="0" smtClean="0">
                <a:solidFill>
                  <a:schemeClr val="tx2"/>
                </a:solidFill>
              </a:rPr>
              <a:t>Along </a:t>
            </a:r>
            <a:r>
              <a:rPr lang="en-US" sz="1600" dirty="0">
                <a:solidFill>
                  <a:schemeClr val="tx2"/>
                </a:solidFill>
              </a:rPr>
              <a:t>and east of </a:t>
            </a:r>
            <a:r>
              <a:rPr lang="en-US" sz="1600" dirty="0" smtClean="0">
                <a:solidFill>
                  <a:schemeClr val="tx2"/>
                </a:solidFill>
              </a:rPr>
              <a:t>I-35:</a:t>
            </a:r>
          </a:p>
          <a:p>
            <a:r>
              <a:rPr lang="en-US" sz="1600" dirty="0" smtClean="0">
                <a:solidFill>
                  <a:schemeClr val="tx2"/>
                </a:solidFill>
              </a:rPr>
              <a:t>   40% of land</a:t>
            </a:r>
          </a:p>
          <a:p>
            <a:r>
              <a:rPr lang="en-US" sz="1600" dirty="0" smtClean="0">
                <a:solidFill>
                  <a:schemeClr val="tx2"/>
                </a:solidFill>
              </a:rPr>
              <a:t>   85% of population </a:t>
            </a:r>
          </a:p>
          <a:p>
            <a:r>
              <a:rPr lang="en-US" sz="1600" dirty="0" smtClean="0">
                <a:solidFill>
                  <a:schemeClr val="tx2"/>
                </a:solidFill>
              </a:rPr>
              <a:t>   92% of population growth (2011-2012)</a:t>
            </a:r>
            <a:endParaRPr lang="en-US" sz="1600" dirty="0">
              <a:solidFill>
                <a:schemeClr val="tx2"/>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82" t="16613" r="3847" b="16779"/>
          <a:stretch/>
        </p:blipFill>
        <p:spPr bwMode="auto">
          <a:xfrm>
            <a:off x="2010884" y="762000"/>
            <a:ext cx="639920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5203"/>
          <a:stretch/>
        </p:blipFill>
        <p:spPr bwMode="auto">
          <a:xfrm>
            <a:off x="470338" y="1371600"/>
            <a:ext cx="2460091" cy="217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1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The 10 </a:t>
            </a:r>
            <a:r>
              <a:rPr lang="en-US" sz="2800" b="1" dirty="0" smtClean="0"/>
              <a:t>Fastest Growing Metro Areas</a:t>
            </a:r>
            <a:br>
              <a:rPr lang="en-US" sz="2800" b="1" dirty="0" smtClean="0"/>
            </a:br>
            <a:r>
              <a:rPr lang="en-US" sz="2800" b="1" dirty="0" smtClean="0"/>
              <a:t>Increase </a:t>
            </a:r>
            <a:r>
              <a:rPr lang="en-US" sz="2800" b="1" dirty="0"/>
              <a:t>from </a:t>
            </a:r>
            <a:r>
              <a:rPr lang="en-US" sz="2800" b="1" dirty="0" smtClean="0"/>
              <a:t>July 1</a:t>
            </a:r>
            <a:r>
              <a:rPr lang="en-US" sz="2800" b="1" dirty="0"/>
              <a:t>, </a:t>
            </a:r>
            <a:r>
              <a:rPr lang="en-US" sz="2800" b="1" dirty="0" smtClean="0"/>
              <a:t>2011, </a:t>
            </a:r>
            <a:r>
              <a:rPr lang="en-US" sz="2800" b="1" dirty="0"/>
              <a:t>to July 1, </a:t>
            </a:r>
            <a:r>
              <a:rPr lang="en-US" sz="2800" b="1" dirty="0" smtClean="0"/>
              <a:t>2012</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627493"/>
              </p:ext>
            </p:extLst>
          </p:nvPr>
        </p:nvGraphicFramePr>
        <p:xfrm>
          <a:off x="1600200" y="1371600"/>
          <a:ext cx="6252202" cy="4442454"/>
        </p:xfrm>
        <a:graphic>
          <a:graphicData uri="http://schemas.openxmlformats.org/drawingml/2006/table">
            <a:tbl>
              <a:tblPr/>
              <a:tblGrid>
                <a:gridCol w="582429"/>
                <a:gridCol w="4160211"/>
                <a:gridCol w="1509562"/>
              </a:tblGrid>
              <a:tr h="626210">
                <a:tc>
                  <a:txBody>
                    <a:bodyPr/>
                    <a:lstStyle/>
                    <a:p>
                      <a:pPr algn="ctr"/>
                      <a:endParaRPr lang="en-US" sz="2000" dirty="0">
                        <a:solidFill>
                          <a:srgbClr val="1B1E7A"/>
                        </a:solidFill>
                      </a:endParaRPr>
                    </a:p>
                  </a:txBody>
                  <a:tcPr marL="83814" marR="83814" marT="41907" marB="41907" anchor="b">
                    <a:lnL>
                      <a:noFill/>
                    </a:lnL>
                    <a:lnR>
                      <a:noFill/>
                    </a:lnR>
                    <a:lnT>
                      <a:noFill/>
                    </a:lnT>
                    <a:lnB>
                      <a:noFill/>
                    </a:lnB>
                  </a:tcPr>
                </a:tc>
                <a:tc>
                  <a:txBody>
                    <a:bodyPr/>
                    <a:lstStyle/>
                    <a:p>
                      <a:pPr algn="ctr"/>
                      <a:endParaRPr lang="en-US" sz="2000" dirty="0">
                        <a:solidFill>
                          <a:srgbClr val="1B1E7A"/>
                        </a:solidFill>
                      </a:endParaRPr>
                    </a:p>
                  </a:txBody>
                  <a:tcPr marL="83814" marR="83814" marT="41907" marB="41907" anchor="b">
                    <a:lnL>
                      <a:noFill/>
                    </a:lnL>
                    <a:lnR>
                      <a:noFill/>
                    </a:lnR>
                    <a:lnT>
                      <a:noFill/>
                    </a:lnT>
                    <a:lnB>
                      <a:noFill/>
                    </a:lnB>
                  </a:tcPr>
                </a:tc>
                <a:tc>
                  <a:txBody>
                    <a:bodyPr/>
                    <a:lstStyle/>
                    <a:p>
                      <a:pPr algn="ctr"/>
                      <a:r>
                        <a:rPr lang="en-US" sz="2000" b="1" dirty="0" smtClean="0">
                          <a:solidFill>
                            <a:schemeClr val="tx2"/>
                          </a:solidFill>
                        </a:rPr>
                        <a:t>Percent</a:t>
                      </a:r>
                      <a:r>
                        <a:rPr lang="en-US" sz="2000" b="1" dirty="0">
                          <a:solidFill>
                            <a:schemeClr val="tx2"/>
                          </a:solidFill>
                        </a:rPr>
                        <a:t/>
                      </a:r>
                      <a:br>
                        <a:rPr lang="en-US" sz="2000" b="1" dirty="0">
                          <a:solidFill>
                            <a:schemeClr val="tx2"/>
                          </a:solidFill>
                        </a:rPr>
                      </a:br>
                      <a:r>
                        <a:rPr lang="en-US" sz="2000" b="1" dirty="0">
                          <a:solidFill>
                            <a:schemeClr val="tx2"/>
                          </a:solidFill>
                        </a:rPr>
                        <a:t>Increase</a:t>
                      </a:r>
                      <a:endParaRPr lang="en-US" sz="2000" dirty="0">
                        <a:solidFill>
                          <a:schemeClr val="tx2"/>
                        </a:solidFill>
                      </a:endParaRPr>
                    </a:p>
                  </a:txBody>
                  <a:tcPr marL="83814" marR="83814" marT="41907" marB="41907" anchor="b">
                    <a:lnL>
                      <a:noFill/>
                    </a:lnL>
                    <a:lnR>
                      <a:noFill/>
                    </a:lnR>
                    <a:lnT>
                      <a:noFill/>
                    </a:lnT>
                    <a:lnB>
                      <a:noFill/>
                    </a:lnB>
                  </a:tcPr>
                </a:tc>
              </a:tr>
              <a:tr h="357835">
                <a:tc>
                  <a:txBody>
                    <a:bodyPr/>
                    <a:lstStyle/>
                    <a:p>
                      <a:r>
                        <a:rPr lang="en-US" sz="2000" b="1" dirty="0">
                          <a:solidFill>
                            <a:schemeClr val="tx2"/>
                          </a:solidFill>
                        </a:rPr>
                        <a:t>1.</a:t>
                      </a:r>
                    </a:p>
                  </a:txBody>
                  <a:tcPr anchor="ctr">
                    <a:lnL>
                      <a:noFill/>
                    </a:lnL>
                    <a:lnR>
                      <a:noFill/>
                    </a:lnR>
                    <a:lnT>
                      <a:noFill/>
                    </a:lnT>
                    <a:lnB>
                      <a:noFill/>
                    </a:lnB>
                  </a:tcPr>
                </a:tc>
                <a:tc>
                  <a:txBody>
                    <a:bodyPr/>
                    <a:lstStyle/>
                    <a:p>
                      <a:r>
                        <a:rPr lang="en-US" sz="2000" b="1" dirty="0">
                          <a:solidFill>
                            <a:schemeClr val="tx2"/>
                          </a:solidFill>
                        </a:rPr>
                        <a:t>Midland, Texas</a:t>
                      </a:r>
                    </a:p>
                  </a:txBody>
                  <a:tcPr anchor="ctr">
                    <a:lnL>
                      <a:noFill/>
                    </a:lnL>
                    <a:lnR>
                      <a:noFill/>
                    </a:lnR>
                    <a:lnT>
                      <a:noFill/>
                    </a:lnT>
                    <a:lnB>
                      <a:noFill/>
                    </a:lnB>
                  </a:tcPr>
                </a:tc>
                <a:tc>
                  <a:txBody>
                    <a:bodyPr/>
                    <a:lstStyle/>
                    <a:p>
                      <a:pPr algn="ctr"/>
                      <a:r>
                        <a:rPr lang="en-US" sz="2000" b="1" dirty="0">
                          <a:solidFill>
                            <a:schemeClr val="tx2"/>
                          </a:solidFill>
                        </a:rPr>
                        <a:t>4.6</a:t>
                      </a:r>
                    </a:p>
                  </a:txBody>
                  <a:tcPr anchor="ctr">
                    <a:lnL>
                      <a:noFill/>
                    </a:lnL>
                    <a:lnR>
                      <a:noFill/>
                    </a:lnR>
                    <a:lnT>
                      <a:noFill/>
                    </a:lnT>
                    <a:lnB>
                      <a:noFill/>
                    </a:lnB>
                  </a:tcPr>
                </a:tc>
              </a:tr>
              <a:tr h="357835">
                <a:tc>
                  <a:txBody>
                    <a:bodyPr/>
                    <a:lstStyle/>
                    <a:p>
                      <a:r>
                        <a:rPr lang="en-US" b="0" dirty="0">
                          <a:solidFill>
                            <a:schemeClr val="tx2"/>
                          </a:solidFill>
                        </a:rPr>
                        <a:t>2.</a:t>
                      </a:r>
                    </a:p>
                  </a:txBody>
                  <a:tcPr anchor="ctr">
                    <a:lnL>
                      <a:noFill/>
                    </a:lnL>
                    <a:lnR>
                      <a:noFill/>
                    </a:lnR>
                    <a:lnT>
                      <a:noFill/>
                    </a:lnT>
                    <a:lnB>
                      <a:noFill/>
                    </a:lnB>
                  </a:tcPr>
                </a:tc>
                <a:tc>
                  <a:txBody>
                    <a:bodyPr/>
                    <a:lstStyle/>
                    <a:p>
                      <a:r>
                        <a:rPr lang="en-US" b="0" dirty="0">
                          <a:solidFill>
                            <a:schemeClr val="tx2"/>
                          </a:solidFill>
                        </a:rPr>
                        <a:t>Clarksville, Tenn.-Ky. </a:t>
                      </a:r>
                    </a:p>
                  </a:txBody>
                  <a:tcPr anchor="ctr">
                    <a:lnL>
                      <a:noFill/>
                    </a:lnL>
                    <a:lnR>
                      <a:noFill/>
                    </a:lnR>
                    <a:lnT>
                      <a:noFill/>
                    </a:lnT>
                    <a:lnB>
                      <a:noFill/>
                    </a:lnB>
                  </a:tcPr>
                </a:tc>
                <a:tc>
                  <a:txBody>
                    <a:bodyPr/>
                    <a:lstStyle/>
                    <a:p>
                      <a:pPr algn="ctr"/>
                      <a:r>
                        <a:rPr lang="en-US" b="0" dirty="0">
                          <a:solidFill>
                            <a:schemeClr val="tx2"/>
                          </a:solidFill>
                        </a:rPr>
                        <a:t>3.7</a:t>
                      </a:r>
                    </a:p>
                  </a:txBody>
                  <a:tcPr anchor="ctr">
                    <a:lnL>
                      <a:noFill/>
                    </a:lnL>
                    <a:lnR>
                      <a:noFill/>
                    </a:lnR>
                    <a:lnT>
                      <a:noFill/>
                    </a:lnT>
                    <a:lnB>
                      <a:noFill/>
                    </a:lnB>
                  </a:tcPr>
                </a:tc>
              </a:tr>
              <a:tr h="357835">
                <a:tc>
                  <a:txBody>
                    <a:bodyPr/>
                    <a:lstStyle/>
                    <a:p>
                      <a:r>
                        <a:rPr lang="en-US" b="0" dirty="0">
                          <a:solidFill>
                            <a:schemeClr val="tx2"/>
                          </a:solidFill>
                        </a:rPr>
                        <a:t>3.</a:t>
                      </a:r>
                    </a:p>
                  </a:txBody>
                  <a:tcPr anchor="ctr">
                    <a:lnL>
                      <a:noFill/>
                    </a:lnL>
                    <a:lnR>
                      <a:noFill/>
                    </a:lnR>
                    <a:lnT>
                      <a:noFill/>
                    </a:lnT>
                    <a:lnB>
                      <a:noFill/>
                    </a:lnB>
                  </a:tcPr>
                </a:tc>
                <a:tc>
                  <a:txBody>
                    <a:bodyPr/>
                    <a:lstStyle/>
                    <a:p>
                      <a:r>
                        <a:rPr lang="en-US" b="0" dirty="0">
                          <a:solidFill>
                            <a:schemeClr val="tx2"/>
                          </a:solidFill>
                        </a:rPr>
                        <a:t>Crestview-Fort Walton Beach-Destin, Fla.</a:t>
                      </a:r>
                    </a:p>
                  </a:txBody>
                  <a:tcPr anchor="ctr">
                    <a:lnL>
                      <a:noFill/>
                    </a:lnL>
                    <a:lnR>
                      <a:noFill/>
                    </a:lnR>
                    <a:lnT>
                      <a:noFill/>
                    </a:lnT>
                    <a:lnB>
                      <a:noFill/>
                    </a:lnB>
                  </a:tcPr>
                </a:tc>
                <a:tc>
                  <a:txBody>
                    <a:bodyPr/>
                    <a:lstStyle/>
                    <a:p>
                      <a:pPr algn="ctr"/>
                      <a:r>
                        <a:rPr lang="en-US" b="0" dirty="0">
                          <a:solidFill>
                            <a:schemeClr val="tx2"/>
                          </a:solidFill>
                        </a:rPr>
                        <a:t>3.6</a:t>
                      </a:r>
                    </a:p>
                  </a:txBody>
                  <a:tcPr anchor="ctr">
                    <a:lnL>
                      <a:noFill/>
                    </a:lnL>
                    <a:lnR>
                      <a:noFill/>
                    </a:lnR>
                    <a:lnT>
                      <a:noFill/>
                    </a:lnT>
                    <a:lnB>
                      <a:noFill/>
                    </a:lnB>
                  </a:tcPr>
                </a:tc>
              </a:tr>
              <a:tr h="357835">
                <a:tc>
                  <a:txBody>
                    <a:bodyPr/>
                    <a:lstStyle/>
                    <a:p>
                      <a:r>
                        <a:rPr lang="en-US" b="0" dirty="0">
                          <a:solidFill>
                            <a:schemeClr val="tx2"/>
                          </a:solidFill>
                        </a:rPr>
                        <a:t>4.</a:t>
                      </a:r>
                    </a:p>
                  </a:txBody>
                  <a:tcPr anchor="ctr">
                    <a:lnL>
                      <a:noFill/>
                    </a:lnL>
                    <a:lnR>
                      <a:noFill/>
                    </a:lnR>
                    <a:lnT>
                      <a:noFill/>
                    </a:lnT>
                    <a:lnB>
                      <a:noFill/>
                    </a:lnB>
                  </a:tcPr>
                </a:tc>
                <a:tc>
                  <a:txBody>
                    <a:bodyPr/>
                    <a:lstStyle/>
                    <a:p>
                      <a:r>
                        <a:rPr lang="en-US" b="0" dirty="0">
                          <a:solidFill>
                            <a:schemeClr val="tx2"/>
                          </a:solidFill>
                        </a:rPr>
                        <a:t>The Villages, Fla.</a:t>
                      </a:r>
                    </a:p>
                  </a:txBody>
                  <a:tcPr anchor="ctr">
                    <a:lnL>
                      <a:noFill/>
                    </a:lnL>
                    <a:lnR>
                      <a:noFill/>
                    </a:lnR>
                    <a:lnT>
                      <a:noFill/>
                    </a:lnT>
                    <a:lnB>
                      <a:noFill/>
                    </a:lnB>
                  </a:tcPr>
                </a:tc>
                <a:tc>
                  <a:txBody>
                    <a:bodyPr/>
                    <a:lstStyle/>
                    <a:p>
                      <a:pPr algn="ctr"/>
                      <a:r>
                        <a:rPr lang="en-US" b="0" dirty="0">
                          <a:solidFill>
                            <a:schemeClr val="tx2"/>
                          </a:solidFill>
                        </a:rPr>
                        <a:t>3.4</a:t>
                      </a:r>
                    </a:p>
                  </a:txBody>
                  <a:tcPr anchor="ctr">
                    <a:lnL>
                      <a:noFill/>
                    </a:lnL>
                    <a:lnR>
                      <a:noFill/>
                    </a:lnR>
                    <a:lnT>
                      <a:noFill/>
                    </a:lnT>
                    <a:lnB>
                      <a:noFill/>
                    </a:lnB>
                  </a:tcPr>
                </a:tc>
              </a:tr>
              <a:tr h="357835">
                <a:tc>
                  <a:txBody>
                    <a:bodyPr/>
                    <a:lstStyle/>
                    <a:p>
                      <a:r>
                        <a:rPr lang="en-US" sz="2000" b="1" dirty="0">
                          <a:solidFill>
                            <a:schemeClr val="tx2"/>
                          </a:solidFill>
                        </a:rPr>
                        <a:t>5.</a:t>
                      </a:r>
                    </a:p>
                  </a:txBody>
                  <a:tcPr anchor="ctr">
                    <a:lnL>
                      <a:noFill/>
                    </a:lnL>
                    <a:lnR>
                      <a:noFill/>
                    </a:lnR>
                    <a:lnT>
                      <a:noFill/>
                    </a:lnT>
                    <a:lnB>
                      <a:noFill/>
                    </a:lnB>
                  </a:tcPr>
                </a:tc>
                <a:tc>
                  <a:txBody>
                    <a:bodyPr/>
                    <a:lstStyle/>
                    <a:p>
                      <a:r>
                        <a:rPr lang="en-US" sz="2000" b="1" dirty="0">
                          <a:solidFill>
                            <a:schemeClr val="tx2"/>
                          </a:solidFill>
                        </a:rPr>
                        <a:t>Odessa, Texas</a:t>
                      </a:r>
                    </a:p>
                  </a:txBody>
                  <a:tcPr anchor="ctr">
                    <a:lnL>
                      <a:noFill/>
                    </a:lnL>
                    <a:lnR>
                      <a:noFill/>
                    </a:lnR>
                    <a:lnT>
                      <a:noFill/>
                    </a:lnT>
                    <a:lnB>
                      <a:noFill/>
                    </a:lnB>
                  </a:tcPr>
                </a:tc>
                <a:tc>
                  <a:txBody>
                    <a:bodyPr/>
                    <a:lstStyle/>
                    <a:p>
                      <a:pPr algn="ctr"/>
                      <a:r>
                        <a:rPr lang="en-US" sz="2000" b="1" dirty="0">
                          <a:solidFill>
                            <a:schemeClr val="tx2"/>
                          </a:solidFill>
                        </a:rPr>
                        <a:t>3.4</a:t>
                      </a:r>
                    </a:p>
                  </a:txBody>
                  <a:tcPr anchor="ctr">
                    <a:lnL>
                      <a:noFill/>
                    </a:lnL>
                    <a:lnR>
                      <a:noFill/>
                    </a:lnR>
                    <a:lnT>
                      <a:noFill/>
                    </a:lnT>
                    <a:lnB>
                      <a:noFill/>
                    </a:lnB>
                  </a:tcPr>
                </a:tc>
              </a:tr>
              <a:tr h="357835">
                <a:tc>
                  <a:txBody>
                    <a:bodyPr/>
                    <a:lstStyle/>
                    <a:p>
                      <a:r>
                        <a:rPr lang="en-US" b="0" dirty="0">
                          <a:solidFill>
                            <a:schemeClr val="tx2"/>
                          </a:solidFill>
                        </a:rPr>
                        <a:t>6.</a:t>
                      </a:r>
                    </a:p>
                  </a:txBody>
                  <a:tcPr anchor="ctr">
                    <a:lnL>
                      <a:noFill/>
                    </a:lnL>
                    <a:lnR>
                      <a:noFill/>
                    </a:lnR>
                    <a:lnT>
                      <a:noFill/>
                    </a:lnT>
                    <a:lnB>
                      <a:noFill/>
                    </a:lnB>
                  </a:tcPr>
                </a:tc>
                <a:tc>
                  <a:txBody>
                    <a:bodyPr/>
                    <a:lstStyle/>
                    <a:p>
                      <a:r>
                        <a:rPr lang="en-US" b="0" dirty="0">
                          <a:solidFill>
                            <a:schemeClr val="tx2"/>
                          </a:solidFill>
                        </a:rPr>
                        <a:t>Jacksonville, N.C.</a:t>
                      </a:r>
                    </a:p>
                  </a:txBody>
                  <a:tcPr anchor="ctr">
                    <a:lnL>
                      <a:noFill/>
                    </a:lnL>
                    <a:lnR>
                      <a:noFill/>
                    </a:lnR>
                    <a:lnT>
                      <a:noFill/>
                    </a:lnT>
                    <a:lnB>
                      <a:noFill/>
                    </a:lnB>
                  </a:tcPr>
                </a:tc>
                <a:tc>
                  <a:txBody>
                    <a:bodyPr/>
                    <a:lstStyle/>
                    <a:p>
                      <a:pPr algn="ctr"/>
                      <a:r>
                        <a:rPr lang="en-US" b="0" dirty="0">
                          <a:solidFill>
                            <a:schemeClr val="tx2"/>
                          </a:solidFill>
                        </a:rPr>
                        <a:t>3.3</a:t>
                      </a:r>
                    </a:p>
                  </a:txBody>
                  <a:tcPr anchor="ctr">
                    <a:lnL>
                      <a:noFill/>
                    </a:lnL>
                    <a:lnR>
                      <a:noFill/>
                    </a:lnR>
                    <a:lnT>
                      <a:noFill/>
                    </a:lnT>
                    <a:lnB>
                      <a:noFill/>
                    </a:lnB>
                  </a:tcPr>
                </a:tc>
              </a:tr>
              <a:tr h="357835">
                <a:tc>
                  <a:txBody>
                    <a:bodyPr/>
                    <a:lstStyle/>
                    <a:p>
                      <a:r>
                        <a:rPr lang="en-US" sz="2000" b="1" dirty="0">
                          <a:solidFill>
                            <a:schemeClr val="tx2"/>
                          </a:solidFill>
                        </a:rPr>
                        <a:t>7.</a:t>
                      </a:r>
                    </a:p>
                  </a:txBody>
                  <a:tcPr anchor="ctr">
                    <a:lnL>
                      <a:noFill/>
                    </a:lnL>
                    <a:lnR>
                      <a:noFill/>
                    </a:lnR>
                    <a:lnT>
                      <a:noFill/>
                    </a:lnT>
                    <a:lnB>
                      <a:noFill/>
                    </a:lnB>
                  </a:tcPr>
                </a:tc>
                <a:tc>
                  <a:txBody>
                    <a:bodyPr/>
                    <a:lstStyle/>
                    <a:p>
                      <a:r>
                        <a:rPr lang="en-US" sz="2000" b="1" dirty="0">
                          <a:solidFill>
                            <a:schemeClr val="tx2"/>
                          </a:solidFill>
                        </a:rPr>
                        <a:t>Austin-Round Rock, Texas</a:t>
                      </a:r>
                    </a:p>
                  </a:txBody>
                  <a:tcPr anchor="ctr">
                    <a:lnL>
                      <a:noFill/>
                    </a:lnL>
                    <a:lnR>
                      <a:noFill/>
                    </a:lnR>
                    <a:lnT>
                      <a:noFill/>
                    </a:lnT>
                    <a:lnB>
                      <a:noFill/>
                    </a:lnB>
                  </a:tcPr>
                </a:tc>
                <a:tc>
                  <a:txBody>
                    <a:bodyPr/>
                    <a:lstStyle/>
                    <a:p>
                      <a:pPr algn="ctr"/>
                      <a:r>
                        <a:rPr lang="en-US" sz="2000" b="1" dirty="0">
                          <a:solidFill>
                            <a:schemeClr val="tx2"/>
                          </a:solidFill>
                        </a:rPr>
                        <a:t>3.0</a:t>
                      </a:r>
                    </a:p>
                  </a:txBody>
                  <a:tcPr anchor="ctr">
                    <a:lnL>
                      <a:noFill/>
                    </a:lnL>
                    <a:lnR>
                      <a:noFill/>
                    </a:lnR>
                    <a:lnT>
                      <a:noFill/>
                    </a:lnT>
                    <a:lnB>
                      <a:noFill/>
                    </a:lnB>
                  </a:tcPr>
                </a:tc>
              </a:tr>
              <a:tr h="357835">
                <a:tc>
                  <a:txBody>
                    <a:bodyPr/>
                    <a:lstStyle/>
                    <a:p>
                      <a:r>
                        <a:rPr lang="en-US" b="0" dirty="0">
                          <a:solidFill>
                            <a:schemeClr val="tx2"/>
                          </a:solidFill>
                        </a:rPr>
                        <a:t>8.</a:t>
                      </a:r>
                    </a:p>
                  </a:txBody>
                  <a:tcPr anchor="ctr">
                    <a:lnL>
                      <a:noFill/>
                    </a:lnL>
                    <a:lnR>
                      <a:noFill/>
                    </a:lnR>
                    <a:lnT>
                      <a:noFill/>
                    </a:lnT>
                    <a:lnB>
                      <a:noFill/>
                    </a:lnB>
                  </a:tcPr>
                </a:tc>
                <a:tc>
                  <a:txBody>
                    <a:bodyPr/>
                    <a:lstStyle/>
                    <a:p>
                      <a:r>
                        <a:rPr lang="en-US" b="0" dirty="0">
                          <a:solidFill>
                            <a:schemeClr val="tx2"/>
                          </a:solidFill>
                        </a:rPr>
                        <a:t>Casper, Wyo.</a:t>
                      </a:r>
                    </a:p>
                  </a:txBody>
                  <a:tcPr anchor="ctr">
                    <a:lnL>
                      <a:noFill/>
                    </a:lnL>
                    <a:lnR>
                      <a:noFill/>
                    </a:lnR>
                    <a:lnT>
                      <a:noFill/>
                    </a:lnT>
                    <a:lnB>
                      <a:noFill/>
                    </a:lnB>
                  </a:tcPr>
                </a:tc>
                <a:tc>
                  <a:txBody>
                    <a:bodyPr/>
                    <a:lstStyle/>
                    <a:p>
                      <a:pPr algn="ctr"/>
                      <a:r>
                        <a:rPr lang="en-US" b="0" dirty="0">
                          <a:solidFill>
                            <a:schemeClr val="tx2"/>
                          </a:solidFill>
                        </a:rPr>
                        <a:t>3.0</a:t>
                      </a:r>
                    </a:p>
                  </a:txBody>
                  <a:tcPr anchor="ctr">
                    <a:lnL>
                      <a:noFill/>
                    </a:lnL>
                    <a:lnR>
                      <a:noFill/>
                    </a:lnR>
                    <a:lnT>
                      <a:noFill/>
                    </a:lnT>
                    <a:lnB>
                      <a:noFill/>
                    </a:lnB>
                  </a:tcPr>
                </a:tc>
              </a:tr>
              <a:tr h="357835">
                <a:tc>
                  <a:txBody>
                    <a:bodyPr/>
                    <a:lstStyle/>
                    <a:p>
                      <a:r>
                        <a:rPr lang="en-US" b="0" dirty="0">
                          <a:solidFill>
                            <a:schemeClr val="tx2"/>
                          </a:solidFill>
                        </a:rPr>
                        <a:t>9.</a:t>
                      </a:r>
                    </a:p>
                  </a:txBody>
                  <a:tcPr anchor="ctr">
                    <a:lnL>
                      <a:noFill/>
                    </a:lnL>
                    <a:lnR>
                      <a:noFill/>
                    </a:lnR>
                    <a:lnT>
                      <a:noFill/>
                    </a:lnT>
                    <a:lnB>
                      <a:noFill/>
                    </a:lnB>
                  </a:tcPr>
                </a:tc>
                <a:tc>
                  <a:txBody>
                    <a:bodyPr/>
                    <a:lstStyle/>
                    <a:p>
                      <a:r>
                        <a:rPr lang="en-US" b="0" dirty="0">
                          <a:solidFill>
                            <a:schemeClr val="tx2"/>
                          </a:solidFill>
                        </a:rPr>
                        <a:t>Columbus, Ga.-Ala. </a:t>
                      </a:r>
                    </a:p>
                  </a:txBody>
                  <a:tcPr anchor="ctr">
                    <a:lnL>
                      <a:noFill/>
                    </a:lnL>
                    <a:lnR>
                      <a:noFill/>
                    </a:lnR>
                    <a:lnT>
                      <a:noFill/>
                    </a:lnT>
                    <a:lnB>
                      <a:noFill/>
                    </a:lnB>
                  </a:tcPr>
                </a:tc>
                <a:tc>
                  <a:txBody>
                    <a:bodyPr/>
                    <a:lstStyle/>
                    <a:p>
                      <a:pPr algn="ctr"/>
                      <a:r>
                        <a:rPr lang="en-US" b="0" dirty="0">
                          <a:solidFill>
                            <a:schemeClr val="tx2"/>
                          </a:solidFill>
                        </a:rPr>
                        <a:t>2.9</a:t>
                      </a:r>
                    </a:p>
                  </a:txBody>
                  <a:tcPr anchor="ctr">
                    <a:lnL>
                      <a:noFill/>
                    </a:lnL>
                    <a:lnR>
                      <a:noFill/>
                    </a:lnR>
                    <a:lnT>
                      <a:noFill/>
                    </a:lnT>
                    <a:lnB>
                      <a:noFill/>
                    </a:lnB>
                  </a:tcPr>
                </a:tc>
              </a:tr>
              <a:tr h="357835">
                <a:tc>
                  <a:txBody>
                    <a:bodyPr/>
                    <a:lstStyle/>
                    <a:p>
                      <a:r>
                        <a:rPr lang="en-US" b="0" dirty="0">
                          <a:solidFill>
                            <a:schemeClr val="tx2"/>
                          </a:solidFill>
                        </a:rPr>
                        <a:t>10.</a:t>
                      </a:r>
                    </a:p>
                  </a:txBody>
                  <a:tcPr anchor="ctr">
                    <a:lnL>
                      <a:noFill/>
                    </a:lnL>
                    <a:lnR>
                      <a:noFill/>
                    </a:lnR>
                    <a:lnT>
                      <a:noFill/>
                    </a:lnT>
                    <a:lnB>
                      <a:noFill/>
                    </a:lnB>
                  </a:tcPr>
                </a:tc>
                <a:tc>
                  <a:txBody>
                    <a:bodyPr/>
                    <a:lstStyle/>
                    <a:p>
                      <a:r>
                        <a:rPr lang="en-US" b="0" dirty="0">
                          <a:solidFill>
                            <a:schemeClr val="tx2"/>
                          </a:solidFill>
                        </a:rPr>
                        <a:t>Manhattan, Kan.</a:t>
                      </a:r>
                    </a:p>
                  </a:txBody>
                  <a:tcPr anchor="ctr">
                    <a:lnL>
                      <a:noFill/>
                    </a:lnL>
                    <a:lnR>
                      <a:noFill/>
                    </a:lnR>
                    <a:lnT>
                      <a:noFill/>
                    </a:lnT>
                    <a:lnB>
                      <a:noFill/>
                    </a:lnB>
                  </a:tcPr>
                </a:tc>
                <a:tc>
                  <a:txBody>
                    <a:bodyPr/>
                    <a:lstStyle/>
                    <a:p>
                      <a:pPr algn="ctr"/>
                      <a:r>
                        <a:rPr lang="en-US" b="0" dirty="0">
                          <a:solidFill>
                            <a:schemeClr val="tx2"/>
                          </a:solidFill>
                        </a:rPr>
                        <a:t>2.8</a:t>
                      </a:r>
                    </a:p>
                  </a:txBody>
                  <a:tcPr anchor="ctr">
                    <a:lnL>
                      <a:noFill/>
                    </a:lnL>
                    <a:lnR>
                      <a:noFill/>
                    </a:lnR>
                    <a:lnT>
                      <a:noFill/>
                    </a:lnT>
                    <a:lnB>
                      <a:noFill/>
                    </a:lnB>
                  </a:tcPr>
                </a:tc>
              </a:tr>
            </a:tbl>
          </a:graphicData>
        </a:graphic>
      </p:graphicFrame>
      <p:sp>
        <p:nvSpPr>
          <p:cNvPr id="6" name="TextBox 5"/>
          <p:cNvSpPr txBox="1"/>
          <p:nvPr/>
        </p:nvSpPr>
        <p:spPr>
          <a:xfrm>
            <a:off x="-7345" y="6509133"/>
            <a:ext cx="2582758" cy="276999"/>
          </a:xfrm>
          <a:prstGeom prst="rect">
            <a:avLst/>
          </a:prstGeom>
          <a:noFill/>
        </p:spPr>
        <p:txBody>
          <a:bodyPr wrap="none" rtlCol="0">
            <a:spAutoFit/>
          </a:bodyPr>
          <a:lstStyle/>
          <a:p>
            <a:r>
              <a:rPr lang="en-US" sz="1200" dirty="0" smtClean="0">
                <a:solidFill>
                  <a:schemeClr val="bg1">
                    <a:lumMod val="50000"/>
                  </a:schemeClr>
                </a:solidFill>
              </a:rPr>
              <a:t>Source: U.S. Census Bureau, 2012</a:t>
            </a:r>
            <a:endParaRPr lang="en-US" sz="1200" dirty="0">
              <a:solidFill>
                <a:schemeClr val="bg1">
                  <a:lumMod val="50000"/>
                </a:schemeClr>
              </a:solidFill>
            </a:endParaRPr>
          </a:p>
        </p:txBody>
      </p:sp>
    </p:spTree>
    <p:extLst>
      <p:ext uri="{BB962C8B-B14F-4D97-AF65-F5344CB8AC3E}">
        <p14:creationId xmlns:p14="http://schemas.microsoft.com/office/powerpoint/2010/main" val="3021440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169282"/>
            <a:ext cx="8001000" cy="592470"/>
          </a:xfrm>
          <a:prstGeom prst="rect">
            <a:avLst/>
          </a:prstGeom>
        </p:spPr>
        <p:txBody>
          <a:bodyPr wrap="square">
            <a:spAutoFit/>
          </a:bodyPr>
          <a:lstStyle/>
          <a:p>
            <a:r>
              <a:rPr lang="en-US" sz="1100" dirty="0" smtClean="0">
                <a:solidFill>
                  <a:schemeClr val="bg1">
                    <a:lumMod val="50000"/>
                  </a:schemeClr>
                </a:solidFill>
                <a:latin typeface="Arial" pitchFamily="34" charset="0"/>
                <a:cs typeface="Arial" pitchFamily="34" charset="0"/>
              </a:rPr>
              <a:t>Note: Residual values are not presented in this table.</a:t>
            </a:r>
          </a:p>
          <a:p>
            <a:r>
              <a:rPr lang="en-US" sz="1100" dirty="0" smtClean="0">
                <a:solidFill>
                  <a:schemeClr val="bg1">
                    <a:lumMod val="50000"/>
                  </a:schemeClr>
                </a:solidFill>
                <a:latin typeface="Arial" pitchFamily="34" charset="0"/>
                <a:cs typeface="Arial" pitchFamily="34" charset="0"/>
              </a:rPr>
              <a:t>Source: </a:t>
            </a:r>
            <a:r>
              <a:rPr lang="en-US" sz="1100" dirty="0">
                <a:solidFill>
                  <a:schemeClr val="bg1">
                    <a:lumMod val="50000"/>
                  </a:schemeClr>
                </a:solidFill>
                <a:latin typeface="Arial" pitchFamily="34" charset="0"/>
                <a:cs typeface="Arial" pitchFamily="34" charset="0"/>
              </a:rPr>
              <a:t>Derived from U.S. Census Bureau Estimates for dates indicated by the Texas State Data Center.</a:t>
            </a:r>
          </a:p>
          <a:p>
            <a:r>
              <a:rPr lang="en-US" sz="1050" dirty="0" smtClean="0">
                <a:solidFill>
                  <a:schemeClr val="bg1">
                    <a:lumMod val="50000"/>
                  </a:schemeClr>
                </a:solidFill>
                <a:latin typeface="Arial" pitchFamily="34" charset="0"/>
                <a:cs typeface="Arial" pitchFamily="34" charset="0"/>
              </a:rPr>
              <a:t>	</a:t>
            </a:r>
            <a:r>
              <a:rPr lang="en-US" sz="1050" dirty="0" smtClean="0">
                <a:solidFill>
                  <a:schemeClr val="tx1">
                    <a:lumMod val="50000"/>
                    <a:lumOff val="50000"/>
                  </a:schemeClr>
                </a:solidFill>
                <a:latin typeface="Arial" pitchFamily="34" charset="0"/>
                <a:cs typeface="Arial" pitchFamily="34" charset="0"/>
              </a:rPr>
              <a:t>			</a:t>
            </a:r>
            <a:endParaRPr lang="en-US" sz="1050" dirty="0">
              <a:solidFill>
                <a:schemeClr val="tx1">
                  <a:lumMod val="50000"/>
                  <a:lumOff val="50000"/>
                </a:schemeClr>
              </a:solidFill>
              <a:latin typeface="Arial" pitchFamily="34" charset="0"/>
              <a:cs typeface="Arial" pitchFamily="34" charset="0"/>
            </a:endParaRPr>
          </a:p>
        </p:txBody>
      </p:sp>
      <p:sp>
        <p:nvSpPr>
          <p:cNvPr id="8" name="Title 1"/>
          <p:cNvSpPr>
            <a:spLocks noGrp="1"/>
          </p:cNvSpPr>
          <p:nvPr>
            <p:ph type="title"/>
          </p:nvPr>
        </p:nvSpPr>
        <p:spPr>
          <a:xfrm>
            <a:off x="1600200" y="0"/>
            <a:ext cx="7543800" cy="1219200"/>
          </a:xfrm>
        </p:spPr>
        <p:txBody>
          <a:bodyPr>
            <a:normAutofit/>
          </a:bodyPr>
          <a:lstStyle/>
          <a:p>
            <a:r>
              <a:rPr lang="en-US" sz="2800" dirty="0"/>
              <a:t>Total Population and Components of Population Change in </a:t>
            </a:r>
            <a:r>
              <a:rPr lang="en-US" sz="2800" dirty="0" smtClean="0"/>
              <a:t>Texas, 1950-2012</a:t>
            </a:r>
            <a:endParaRPr lang="en-US" sz="2800" dirty="0"/>
          </a:p>
        </p:txBody>
      </p:sp>
      <p:sp>
        <p:nvSpPr>
          <p:cNvPr id="5" name="Slide Number Placeholder 3"/>
          <p:cNvSpPr>
            <a:spLocks noGrp="1"/>
          </p:cNvSpPr>
          <p:nvPr>
            <p:ph type="sldNum" sz="quarter" idx="12"/>
          </p:nvPr>
        </p:nvSpPr>
        <p:spPr>
          <a:xfrm>
            <a:off x="6553200" y="6356352"/>
            <a:ext cx="2133600" cy="365125"/>
          </a:xfrm>
        </p:spPr>
        <p:txBody>
          <a:bodyPr/>
          <a:lstStyle/>
          <a:p>
            <a:fld id="{2BC1FA3B-F0C1-4F58-90BE-DCC7501F4B28}" type="slidenum">
              <a:rPr lang="en-US" smtClean="0"/>
              <a:pPr/>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13434254"/>
              </p:ext>
            </p:extLst>
          </p:nvPr>
        </p:nvGraphicFramePr>
        <p:xfrm>
          <a:off x="304800" y="1519417"/>
          <a:ext cx="8644662" cy="4572000"/>
        </p:xfrm>
        <a:graphic>
          <a:graphicData uri="http://schemas.openxmlformats.org/drawingml/2006/table">
            <a:tbl>
              <a:tblPr firstRow="1" bandRow="1">
                <a:tableStyleId>{5C22544A-7EE6-4342-B048-85BDC9FD1C3A}</a:tableStyleId>
              </a:tblPr>
              <a:tblGrid>
                <a:gridCol w="1030287"/>
                <a:gridCol w="1621747"/>
                <a:gridCol w="1732007"/>
                <a:gridCol w="1153976"/>
                <a:gridCol w="1436871"/>
                <a:gridCol w="1669774"/>
              </a:tblGrid>
              <a:tr h="358142">
                <a:tc>
                  <a:txBody>
                    <a:bodyPr/>
                    <a:lstStyle/>
                    <a:p>
                      <a:pPr marL="0" marR="0" indent="0" algn="ctr" defTabSz="914400" rtl="0" eaLnBrk="1" fontAlgn="auto" latinLnBrk="0" hangingPunct="1">
                        <a:lnSpc>
                          <a:spcPct val="100000"/>
                        </a:lnSpc>
                        <a:spcBef>
                          <a:spcPts val="0"/>
                        </a:spcBef>
                        <a:spcAft>
                          <a:spcPts val="0"/>
                        </a:spcAft>
                        <a:buClrTx/>
                        <a:buSzTx/>
                        <a:buFontTx/>
                        <a:buNone/>
                        <a:tabLst>
                          <a:tab pos="7720013" algn="ctr"/>
                        </a:tabLst>
                        <a:defRPr/>
                      </a:pPr>
                      <a:r>
                        <a:rPr lang="en-US" sz="1200" baseline="0" dirty="0" smtClean="0"/>
                        <a:t>                                                                                             </a:t>
                      </a:r>
                      <a:endParaRPr lang="en-US" sz="1200" b="1" dirty="0" smtClean="0">
                        <a:solidFill>
                          <a:srgbClr val="1B1E7A"/>
                        </a:solidFill>
                        <a:latin typeface="Arial" pitchFamily="34" charset="0"/>
                        <a:cs typeface="Arial" pitchFamily="34" charset="0"/>
                      </a:endParaRPr>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gridSpan="2">
                  <a:txBody>
                    <a:bodyPr/>
                    <a:lstStyle/>
                    <a:p>
                      <a:pPr algn="ctr"/>
                      <a:r>
                        <a:rPr lang="en-US" sz="1400" dirty="0" smtClean="0"/>
                        <a:t>Percent Change Due to</a:t>
                      </a:r>
                      <a:endParaRPr lang="en-US" sz="1400" dirty="0">
                        <a:solidFill>
                          <a:srgbClr val="1B1E7A"/>
                        </a:solidFill>
                      </a:endParaRPr>
                    </a:p>
                  </a:txBody>
                  <a:tcPr anchor="ct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447678">
                <a:tc>
                  <a:txBody>
                    <a:bodyPr/>
                    <a:lstStyle/>
                    <a:p>
                      <a:pPr algn="ctr"/>
                      <a:r>
                        <a:rPr lang="en-US" sz="1400" dirty="0" smtClean="0"/>
                        <a:t>Year*</a:t>
                      </a:r>
                      <a:endParaRPr lang="en-US" sz="1400" b="1" dirty="0">
                        <a:solidFill>
                          <a:srgbClr val="1B1E7A"/>
                        </a:solidFill>
                        <a:latin typeface="Arial" pitchFamily="34" charset="0"/>
                        <a:cs typeface="Arial" pitchFamily="34" charset="0"/>
                      </a:endParaRPr>
                    </a:p>
                  </a:txBody>
                  <a:tcPr anchor="b"/>
                </a:tc>
                <a:tc>
                  <a:txBody>
                    <a:bodyPr/>
                    <a:lstStyle/>
                    <a:p>
                      <a:pPr marL="117475" indent="0" algn="ctr"/>
                      <a:r>
                        <a:rPr lang="en-US" sz="1400" dirty="0" smtClean="0"/>
                        <a:t>Population</a:t>
                      </a:r>
                      <a:endParaRPr lang="en-US" sz="1400" b="1" dirty="0">
                        <a:solidFill>
                          <a:srgbClr val="1B1E7A"/>
                        </a:solidFill>
                        <a:latin typeface="Arial" pitchFamily="34" charset="0"/>
                        <a:cs typeface="Arial" pitchFamily="34" charset="0"/>
                      </a:endParaRPr>
                    </a:p>
                  </a:txBody>
                  <a:tcPr anchor="b"/>
                </a:tc>
                <a:tc>
                  <a:txBody>
                    <a:bodyPr/>
                    <a:lstStyle/>
                    <a:p>
                      <a:pPr marL="4763" indent="0" algn="ctr"/>
                      <a:r>
                        <a:rPr lang="en-US" sz="1400" dirty="0" smtClean="0"/>
                        <a:t>Numerical</a:t>
                      </a:r>
                    </a:p>
                    <a:p>
                      <a:pPr marL="4763" indent="0" algn="ctr"/>
                      <a:r>
                        <a:rPr lang="en-US" sz="1400" dirty="0" smtClean="0"/>
                        <a:t>Change**</a:t>
                      </a:r>
                      <a:endParaRPr lang="en-US" sz="1400" b="1" dirty="0">
                        <a:solidFill>
                          <a:srgbClr val="1B1E7A"/>
                        </a:solidFill>
                        <a:latin typeface="Arial" pitchFamily="34" charset="0"/>
                        <a:cs typeface="Arial" pitchFamily="34" charset="0"/>
                      </a:endParaRPr>
                    </a:p>
                  </a:txBody>
                  <a:tcPr anchor="b"/>
                </a:tc>
                <a:tc>
                  <a:txBody>
                    <a:bodyPr/>
                    <a:lstStyle/>
                    <a:p>
                      <a:pPr algn="ctr"/>
                      <a:r>
                        <a:rPr lang="en-US" sz="1400" dirty="0" smtClean="0"/>
                        <a:t>Percent</a:t>
                      </a:r>
                    </a:p>
                    <a:p>
                      <a:pPr algn="ctr"/>
                      <a:r>
                        <a:rPr lang="en-US" sz="1400" dirty="0" smtClean="0"/>
                        <a:t>Change</a:t>
                      </a:r>
                      <a:endParaRPr lang="en-US" sz="1400" b="1" dirty="0">
                        <a:solidFill>
                          <a:srgbClr val="1B1E7A"/>
                        </a:solidFill>
                        <a:latin typeface="Arial" pitchFamily="34" charset="0"/>
                        <a:cs typeface="Arial" pitchFamily="34" charset="0"/>
                      </a:endParaRPr>
                    </a:p>
                  </a:txBody>
                  <a:tcPr anchor="b"/>
                </a:tc>
                <a:tc>
                  <a:txBody>
                    <a:bodyPr/>
                    <a:lstStyle/>
                    <a:p>
                      <a:pPr algn="ctr"/>
                      <a:r>
                        <a:rPr lang="en-US" sz="1400" dirty="0" smtClean="0"/>
                        <a:t>Natural</a:t>
                      </a:r>
                    </a:p>
                    <a:p>
                      <a:pPr algn="ctr"/>
                      <a:r>
                        <a:rPr lang="en-US" sz="1400" dirty="0" smtClean="0"/>
                        <a:t>Increase</a:t>
                      </a:r>
                      <a:endParaRPr lang="en-US" sz="1400" b="1" dirty="0">
                        <a:solidFill>
                          <a:srgbClr val="1B1E7A"/>
                        </a:solidFill>
                        <a:latin typeface="Arial" pitchFamily="34" charset="0"/>
                        <a:cs typeface="Arial" pitchFamily="34" charset="0"/>
                      </a:endParaRPr>
                    </a:p>
                  </a:txBody>
                  <a:tcPr anchor="b"/>
                </a:tc>
                <a:tc>
                  <a:txBody>
                    <a:bodyPr/>
                    <a:lstStyle/>
                    <a:p>
                      <a:pPr algn="ctr"/>
                      <a:r>
                        <a:rPr lang="en-US" sz="1400" dirty="0" smtClean="0"/>
                        <a:t>Net</a:t>
                      </a:r>
                    </a:p>
                    <a:p>
                      <a:pPr algn="ctr"/>
                      <a:r>
                        <a:rPr lang="en-US" sz="1400" dirty="0" smtClean="0"/>
                        <a:t>Migration</a:t>
                      </a:r>
                      <a:endParaRPr lang="en-US" sz="1400" b="1" dirty="0">
                        <a:solidFill>
                          <a:srgbClr val="1B1E7A"/>
                        </a:solidFill>
                        <a:latin typeface="Arial" pitchFamily="34" charset="0"/>
                        <a:cs typeface="Arial" pitchFamily="34" charset="0"/>
                      </a:endParaRPr>
                    </a:p>
                  </a:txBody>
                  <a:tcPr anchor="b"/>
                </a:tc>
              </a:tr>
              <a:tr h="298452">
                <a:tc>
                  <a:txBody>
                    <a:bodyPr/>
                    <a:lstStyle/>
                    <a:p>
                      <a:pPr algn="ctr"/>
                      <a:r>
                        <a:rPr lang="en-US" sz="1400" dirty="0" smtClean="0"/>
                        <a:t>1950</a:t>
                      </a:r>
                      <a:endParaRPr lang="en-US" sz="1400" b="1" dirty="0">
                        <a:solidFill>
                          <a:srgbClr val="1B1E7A"/>
                        </a:solidFill>
                        <a:latin typeface="Arial" pitchFamily="34" charset="0"/>
                        <a:cs typeface="Arial" pitchFamily="34" charset="0"/>
                      </a:endParaRPr>
                    </a:p>
                  </a:txBody>
                  <a:tcPr anchor="b"/>
                </a:tc>
                <a:tc>
                  <a:txBody>
                    <a:bodyPr/>
                    <a:lstStyle/>
                    <a:p>
                      <a:pPr marL="0" algn="r" defTabSz="914400" rtl="0" eaLnBrk="1" latinLnBrk="0" hangingPunct="1">
                        <a:tabLst>
                          <a:tab pos="1084263" algn="r"/>
                        </a:tabLst>
                      </a:pPr>
                      <a:r>
                        <a:rPr lang="en-US" sz="1400" kern="1200" dirty="0" smtClean="0"/>
                        <a:t>	7,711,194</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690563" algn="dec"/>
                        </a:tabLst>
                      </a:pPr>
                      <a:r>
                        <a:rPr lang="en-US" sz="1400" kern="1200" dirty="0" smtClean="0"/>
                        <a:t>	--</a:t>
                      </a:r>
                      <a:endParaRPr lang="en-US" sz="1400" b="1" kern="1200" dirty="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574675" algn="dec"/>
                        </a:tabLst>
                      </a:pPr>
                      <a:r>
                        <a:rPr lang="en-US" sz="1400" kern="1200" dirty="0" smtClean="0"/>
                        <a:t>	--</a:t>
                      </a:r>
                      <a:endParaRPr lang="en-US" sz="1400" b="1" kern="1200" dirty="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574675" algn="dec"/>
                        </a:tabLst>
                      </a:pPr>
                      <a:r>
                        <a:rPr lang="en-US" sz="1400" kern="1200" dirty="0" smtClean="0"/>
                        <a:t>--</a:t>
                      </a:r>
                      <a:endParaRPr lang="en-US" sz="1400" b="1" kern="1200" dirty="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574675" algn="dec"/>
                        </a:tabLst>
                      </a:pPr>
                      <a:r>
                        <a:rPr lang="en-US" sz="1400" kern="1200" dirty="0" smtClean="0"/>
                        <a:t>--</a:t>
                      </a:r>
                      <a:endParaRPr lang="en-US" sz="1400" b="1" kern="1200" dirty="0">
                        <a:solidFill>
                          <a:srgbClr val="1B1E7A"/>
                        </a:solidFill>
                        <a:latin typeface="Arial" pitchFamily="34" charset="0"/>
                        <a:ea typeface="+mn-ea"/>
                        <a:cs typeface="Arial" pitchFamily="34" charset="0"/>
                      </a:endParaRPr>
                    </a:p>
                  </a:txBody>
                  <a:tcPr anchor="b"/>
                </a:tc>
              </a:tr>
              <a:tr h="298452">
                <a:tc>
                  <a:txBody>
                    <a:bodyPr/>
                    <a:lstStyle/>
                    <a:p>
                      <a:pPr algn="ctr"/>
                      <a:r>
                        <a:rPr lang="en-US" sz="1400" dirty="0" smtClean="0"/>
                        <a:t>1960</a:t>
                      </a:r>
                      <a:endParaRPr lang="en-US" sz="1400" b="1" dirty="0">
                        <a:solidFill>
                          <a:srgbClr val="1B1E7A"/>
                        </a:solidFill>
                        <a:latin typeface="Arial" pitchFamily="34" charset="0"/>
                        <a:cs typeface="Arial" pitchFamily="34" charset="0"/>
                      </a:endParaRPr>
                    </a:p>
                  </a:txBody>
                  <a:tcPr anchor="b"/>
                </a:tc>
                <a:tc>
                  <a:txBody>
                    <a:bodyPr/>
                    <a:lstStyle/>
                    <a:p>
                      <a:pPr marL="0" algn="r" defTabSz="914400" rtl="0" eaLnBrk="1" latinLnBrk="0" hangingPunct="1">
                        <a:tabLst>
                          <a:tab pos="1084263" algn="r"/>
                        </a:tabLst>
                      </a:pPr>
                      <a:r>
                        <a:rPr lang="en-US" sz="1400" kern="1200" dirty="0" smtClean="0"/>
                        <a:t>	9,579,677</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r" defTabSz="914400" rtl="0" eaLnBrk="1" latinLnBrk="0" hangingPunct="1">
                        <a:tabLst>
                          <a:tab pos="966788" algn="r"/>
                        </a:tabLst>
                      </a:pPr>
                      <a:r>
                        <a:rPr lang="en-US" sz="1400" kern="1200" dirty="0" smtClean="0"/>
                        <a:t>	1,868,483</a:t>
                      </a:r>
                      <a:endParaRPr lang="en-US" sz="1400" b="1" kern="1200" dirty="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24.2</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93.91</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algn="ctr">
                        <a:tabLst>
                          <a:tab pos="174625" algn="dec"/>
                        </a:tabLst>
                      </a:pPr>
                      <a:r>
                        <a:rPr lang="en-US" sz="1400" dirty="0" smtClean="0"/>
                        <a:t>	6.09</a:t>
                      </a:r>
                      <a:endParaRPr lang="en-US" sz="1400" b="1" dirty="0">
                        <a:solidFill>
                          <a:srgbClr val="1B1E7A"/>
                        </a:solidFill>
                        <a:latin typeface="Arial" pitchFamily="34" charset="0"/>
                        <a:cs typeface="Arial" pitchFamily="34" charset="0"/>
                      </a:endParaRPr>
                    </a:p>
                  </a:txBody>
                  <a:tcPr anchor="b"/>
                </a:tc>
              </a:tr>
              <a:tr h="298452">
                <a:tc>
                  <a:txBody>
                    <a:bodyPr/>
                    <a:lstStyle/>
                    <a:p>
                      <a:pPr algn="ctr"/>
                      <a:r>
                        <a:rPr lang="en-US" sz="1400" dirty="0" smtClean="0"/>
                        <a:t>1970</a:t>
                      </a:r>
                      <a:endParaRPr lang="en-US" sz="1400" b="1" dirty="0">
                        <a:solidFill>
                          <a:srgbClr val="1B1E7A"/>
                        </a:solidFill>
                        <a:latin typeface="Arial" pitchFamily="34" charset="0"/>
                        <a:cs typeface="Arial" pitchFamily="34" charset="0"/>
                      </a:endParaRPr>
                    </a:p>
                  </a:txBody>
                  <a:tcPr anchor="b"/>
                </a:tc>
                <a:tc>
                  <a:txBody>
                    <a:bodyPr/>
                    <a:lstStyle/>
                    <a:p>
                      <a:pPr marL="0" algn="r" defTabSz="914400" rtl="0" eaLnBrk="1" latinLnBrk="0" hangingPunct="1">
                        <a:tabLst>
                          <a:tab pos="1084263" algn="r"/>
                        </a:tabLst>
                      </a:pPr>
                      <a:r>
                        <a:rPr lang="en-US" sz="1400" kern="1200" dirty="0" smtClean="0"/>
                        <a:t>	11,196,730</a:t>
                      </a:r>
                      <a:endParaRPr lang="en-US" sz="1400" b="1" kern="1200" dirty="0">
                        <a:solidFill>
                          <a:srgbClr val="1B1E7A"/>
                        </a:solidFill>
                        <a:latin typeface="Arial" pitchFamily="34" charset="0"/>
                        <a:ea typeface="+mn-ea"/>
                        <a:cs typeface="Arial" pitchFamily="34" charset="0"/>
                      </a:endParaRPr>
                    </a:p>
                  </a:txBody>
                  <a:tcPr anchor="b"/>
                </a:tc>
                <a:tc>
                  <a:txBody>
                    <a:bodyPr/>
                    <a:lstStyle/>
                    <a:p>
                      <a:pPr marL="0" algn="r" defTabSz="914400" rtl="0" eaLnBrk="1" latinLnBrk="0" hangingPunct="1">
                        <a:tabLst>
                          <a:tab pos="966788" algn="r"/>
                        </a:tabLst>
                      </a:pPr>
                      <a:r>
                        <a:rPr lang="en-US" sz="1400" kern="1200" dirty="0" smtClean="0"/>
                        <a:t>	1,617,053</a:t>
                      </a:r>
                      <a:endParaRPr lang="en-US" sz="1400" b="1" kern="1200" dirty="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16.9</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86.74</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	13.26</a:t>
                      </a:r>
                      <a:endParaRPr lang="en-US" sz="1400" b="1" kern="1200" dirty="0" smtClean="0">
                        <a:solidFill>
                          <a:srgbClr val="1B1E7A"/>
                        </a:solidFill>
                        <a:latin typeface="Arial" pitchFamily="34" charset="0"/>
                        <a:ea typeface="+mn-ea"/>
                        <a:cs typeface="Arial" pitchFamily="34" charset="0"/>
                      </a:endParaRPr>
                    </a:p>
                  </a:txBody>
                  <a:tcPr anchor="b"/>
                </a:tc>
              </a:tr>
              <a:tr h="298452">
                <a:tc>
                  <a:txBody>
                    <a:bodyPr/>
                    <a:lstStyle/>
                    <a:p>
                      <a:pPr algn="ctr"/>
                      <a:r>
                        <a:rPr lang="en-US" sz="1400" dirty="0" smtClean="0"/>
                        <a:t>1980</a:t>
                      </a:r>
                      <a:endParaRPr lang="en-US" sz="1400" b="1" dirty="0">
                        <a:solidFill>
                          <a:srgbClr val="1B1E7A"/>
                        </a:solidFill>
                        <a:latin typeface="Arial" pitchFamily="34" charset="0"/>
                        <a:cs typeface="Arial" pitchFamily="34" charset="0"/>
                      </a:endParaRPr>
                    </a:p>
                  </a:txBody>
                  <a:tcPr anchor="b"/>
                </a:tc>
                <a:tc>
                  <a:txBody>
                    <a:bodyPr/>
                    <a:lstStyle/>
                    <a:p>
                      <a:pPr marL="0" algn="r" defTabSz="914400" rtl="0" eaLnBrk="1" latinLnBrk="0" hangingPunct="1">
                        <a:tabLst>
                          <a:tab pos="1084263" algn="r"/>
                        </a:tabLst>
                      </a:pPr>
                      <a:r>
                        <a:rPr lang="en-US" sz="1400" kern="1200" dirty="0" smtClean="0"/>
                        <a:t>	14,229,191</a:t>
                      </a:r>
                      <a:endParaRPr lang="en-US" sz="1400" b="1" kern="1200" dirty="0">
                        <a:solidFill>
                          <a:srgbClr val="1B1E7A"/>
                        </a:solidFill>
                        <a:latin typeface="Arial" pitchFamily="34" charset="0"/>
                        <a:ea typeface="+mn-ea"/>
                        <a:cs typeface="Arial" pitchFamily="34" charset="0"/>
                      </a:endParaRPr>
                    </a:p>
                  </a:txBody>
                  <a:tcPr anchor="b"/>
                </a:tc>
                <a:tc>
                  <a:txBody>
                    <a:bodyPr/>
                    <a:lstStyle/>
                    <a:p>
                      <a:pPr marL="0" algn="r" defTabSz="914400" rtl="0" eaLnBrk="1" latinLnBrk="0" hangingPunct="1">
                        <a:tabLst>
                          <a:tab pos="966788" algn="r"/>
                        </a:tabLst>
                      </a:pPr>
                      <a:r>
                        <a:rPr lang="en-US" sz="1400" kern="1200" dirty="0" smtClean="0"/>
                        <a:t>	3,032,461</a:t>
                      </a:r>
                      <a:endParaRPr lang="en-US" sz="1400" b="1" kern="1200" dirty="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27.1</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41.58</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58.42</a:t>
                      </a:r>
                      <a:endParaRPr lang="en-US" sz="1400" b="1" kern="1200" dirty="0" smtClean="0">
                        <a:solidFill>
                          <a:srgbClr val="1B1E7A"/>
                        </a:solidFill>
                        <a:latin typeface="Arial" pitchFamily="34" charset="0"/>
                        <a:ea typeface="+mn-ea"/>
                        <a:cs typeface="Arial" pitchFamily="34" charset="0"/>
                      </a:endParaRPr>
                    </a:p>
                  </a:txBody>
                  <a:tcPr anchor="b"/>
                </a:tc>
              </a:tr>
              <a:tr h="298452">
                <a:tc>
                  <a:txBody>
                    <a:bodyPr/>
                    <a:lstStyle/>
                    <a:p>
                      <a:pPr algn="ctr"/>
                      <a:r>
                        <a:rPr lang="en-US" sz="1400" dirty="0" smtClean="0"/>
                        <a:t>1990</a:t>
                      </a:r>
                      <a:endParaRPr lang="en-US" sz="1400" b="1" dirty="0">
                        <a:solidFill>
                          <a:srgbClr val="1B1E7A"/>
                        </a:solidFill>
                        <a:latin typeface="Arial" pitchFamily="34" charset="0"/>
                        <a:cs typeface="Arial" pitchFamily="34" charset="0"/>
                      </a:endParaRPr>
                    </a:p>
                  </a:txBody>
                  <a:tcPr anchor="b"/>
                </a:tc>
                <a:tc>
                  <a:txBody>
                    <a:bodyPr/>
                    <a:lstStyle/>
                    <a:p>
                      <a:pPr marL="0" algn="r" defTabSz="914400" rtl="0" eaLnBrk="1" latinLnBrk="0" hangingPunct="1">
                        <a:tabLst>
                          <a:tab pos="1084263" algn="r"/>
                        </a:tabLst>
                      </a:pPr>
                      <a:r>
                        <a:rPr lang="en-US" sz="1400" kern="1200" dirty="0" smtClean="0"/>
                        <a:t>	16,986,510</a:t>
                      </a:r>
                      <a:endParaRPr lang="en-US" sz="1400" b="1" kern="1200" dirty="0">
                        <a:solidFill>
                          <a:srgbClr val="1B1E7A"/>
                        </a:solidFill>
                        <a:latin typeface="Arial" pitchFamily="34" charset="0"/>
                        <a:ea typeface="+mn-ea"/>
                        <a:cs typeface="Arial" pitchFamily="34" charset="0"/>
                      </a:endParaRPr>
                    </a:p>
                  </a:txBody>
                  <a:tcPr anchor="b"/>
                </a:tc>
                <a:tc>
                  <a:txBody>
                    <a:bodyPr/>
                    <a:lstStyle/>
                    <a:p>
                      <a:pPr marL="0" algn="r" defTabSz="914400" rtl="0" eaLnBrk="1" latinLnBrk="0" hangingPunct="1">
                        <a:tabLst>
                          <a:tab pos="966788" algn="r"/>
                        </a:tabLst>
                      </a:pPr>
                      <a:r>
                        <a:rPr lang="en-US" sz="1400" kern="1200" dirty="0" smtClean="0"/>
                        <a:t>	2,757,319</a:t>
                      </a:r>
                      <a:endParaRPr lang="en-US" sz="1400" b="1" kern="1200" dirty="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19.9</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65.85</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34.15</a:t>
                      </a:r>
                      <a:endParaRPr lang="en-US" sz="1400" b="1" kern="1200" dirty="0" smtClean="0">
                        <a:solidFill>
                          <a:srgbClr val="1B1E7A"/>
                        </a:solidFill>
                        <a:latin typeface="Arial" pitchFamily="34" charset="0"/>
                        <a:ea typeface="+mn-ea"/>
                        <a:cs typeface="Arial" pitchFamily="34" charset="0"/>
                      </a:endParaRPr>
                    </a:p>
                  </a:txBody>
                  <a:tcPr anchor="b"/>
                </a:tc>
              </a:tr>
              <a:tr h="298452">
                <a:tc>
                  <a:txBody>
                    <a:bodyPr/>
                    <a:lstStyle/>
                    <a:p>
                      <a:pPr algn="ctr"/>
                      <a:r>
                        <a:rPr lang="en-US" sz="1400" dirty="0" smtClean="0"/>
                        <a:t>2000</a:t>
                      </a:r>
                      <a:endParaRPr lang="en-US" sz="1400" b="1" dirty="0">
                        <a:solidFill>
                          <a:srgbClr val="1B1E7A"/>
                        </a:solidFill>
                        <a:latin typeface="Arial" pitchFamily="34" charset="0"/>
                        <a:cs typeface="Arial" pitchFamily="34" charset="0"/>
                      </a:endParaRPr>
                    </a:p>
                  </a:txBody>
                  <a:tcPr anchor="b"/>
                </a:tc>
                <a:tc>
                  <a:txBody>
                    <a:bodyPr/>
                    <a:lstStyle/>
                    <a:p>
                      <a:pPr marL="0" algn="r" defTabSz="914400" rtl="0" eaLnBrk="1" latinLnBrk="0" hangingPunct="1">
                        <a:tabLst>
                          <a:tab pos="1084263" algn="r"/>
                        </a:tabLst>
                      </a:pPr>
                      <a:r>
                        <a:rPr lang="en-US" sz="1400" kern="1200" dirty="0" smtClean="0"/>
                        <a:t>	20,851,820</a:t>
                      </a:r>
                      <a:endParaRPr lang="en-US" sz="1400" b="1" kern="1200" dirty="0">
                        <a:solidFill>
                          <a:srgbClr val="1B1E7A"/>
                        </a:solidFill>
                        <a:latin typeface="Arial" pitchFamily="34" charset="0"/>
                        <a:ea typeface="+mn-ea"/>
                        <a:cs typeface="Arial" pitchFamily="34" charset="0"/>
                      </a:endParaRPr>
                    </a:p>
                  </a:txBody>
                  <a:tcPr anchor="b"/>
                </a:tc>
                <a:tc>
                  <a:txBody>
                    <a:bodyPr/>
                    <a:lstStyle/>
                    <a:p>
                      <a:pPr marL="0" algn="r" defTabSz="914400" rtl="0" eaLnBrk="1" latinLnBrk="0" hangingPunct="1">
                        <a:tabLst>
                          <a:tab pos="966788" algn="r"/>
                        </a:tabLst>
                      </a:pPr>
                      <a:r>
                        <a:rPr lang="en-US" sz="1400" kern="1200" dirty="0" smtClean="0"/>
                        <a:t>	3,865,310</a:t>
                      </a:r>
                      <a:endParaRPr lang="en-US" sz="1400" b="1" kern="1200" dirty="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22.8</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49.65</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50.35</a:t>
                      </a:r>
                      <a:endParaRPr lang="en-US" sz="1400" b="1" kern="1200" dirty="0" smtClean="0">
                        <a:solidFill>
                          <a:srgbClr val="1B1E7A"/>
                        </a:solidFill>
                        <a:latin typeface="Arial" pitchFamily="34" charset="0"/>
                        <a:ea typeface="+mn-ea"/>
                        <a:cs typeface="Arial" pitchFamily="34" charset="0"/>
                      </a:endParaRPr>
                    </a:p>
                  </a:txBody>
                  <a:tcPr anchor="b"/>
                </a:tc>
              </a:tr>
              <a:tr h="298452">
                <a:tc>
                  <a:txBody>
                    <a:bodyPr/>
                    <a:lstStyle/>
                    <a:p>
                      <a:pPr algn="ctr"/>
                      <a:r>
                        <a:rPr lang="en-US" sz="1400" dirty="0" smtClean="0"/>
                        <a:t>2009</a:t>
                      </a:r>
                      <a:endParaRPr lang="en-US" sz="1400" b="1" dirty="0">
                        <a:solidFill>
                          <a:srgbClr val="1B1E7A"/>
                        </a:solidFill>
                        <a:latin typeface="Arial" pitchFamily="34" charset="0"/>
                        <a:cs typeface="Arial" pitchFamily="34" charset="0"/>
                      </a:endParaRPr>
                    </a:p>
                  </a:txBody>
                  <a:tcPr anchor="b"/>
                </a:tc>
                <a:tc>
                  <a:txBody>
                    <a:bodyPr/>
                    <a:lstStyle/>
                    <a:p>
                      <a:pPr marL="0" algn="r" defTabSz="914400" rtl="0" eaLnBrk="1" latinLnBrk="0" hangingPunct="1">
                        <a:tabLst>
                          <a:tab pos="1084263" algn="r"/>
                        </a:tabLst>
                      </a:pPr>
                      <a:r>
                        <a:rPr lang="en-US" sz="1400" kern="1200" dirty="0" smtClean="0"/>
                        <a:t>	24,782,302</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r" defTabSz="914400" rtl="0" eaLnBrk="1" latinLnBrk="0" hangingPunct="1">
                        <a:tabLst>
                          <a:tab pos="966788" algn="r"/>
                        </a:tabLst>
                      </a:pPr>
                      <a:r>
                        <a:rPr lang="en-US" sz="1400" kern="1200" dirty="0" smtClean="0"/>
                        <a:t>	3,930,484</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18.8</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54.04</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45.33</a:t>
                      </a:r>
                      <a:endParaRPr lang="en-US" sz="1400" b="1" kern="1200" dirty="0" smtClean="0">
                        <a:solidFill>
                          <a:srgbClr val="1B1E7A"/>
                        </a:solidFill>
                        <a:latin typeface="Arial" pitchFamily="34" charset="0"/>
                        <a:ea typeface="+mn-ea"/>
                        <a:cs typeface="Arial" pitchFamily="34" charset="0"/>
                      </a:endParaRPr>
                    </a:p>
                  </a:txBody>
                  <a:tcPr anchor="b"/>
                </a:tc>
              </a:tr>
              <a:tr h="298452">
                <a:tc>
                  <a:txBody>
                    <a:bodyPr/>
                    <a:lstStyle/>
                    <a:p>
                      <a:pPr algn="ctr"/>
                      <a:r>
                        <a:rPr lang="en-US" sz="1400" dirty="0" smtClean="0"/>
                        <a:t>2010</a:t>
                      </a:r>
                      <a:endParaRPr lang="en-US" sz="1400" b="1" dirty="0">
                        <a:solidFill>
                          <a:srgbClr val="1B1E7A"/>
                        </a:solidFill>
                        <a:latin typeface="Arial" pitchFamily="34" charset="0"/>
                        <a:cs typeface="Arial" pitchFamily="34" charset="0"/>
                      </a:endParaRPr>
                    </a:p>
                  </a:txBody>
                  <a:tcPr anchor="b"/>
                </a:tc>
                <a:tc>
                  <a:txBody>
                    <a:bodyPr/>
                    <a:lstStyle/>
                    <a:p>
                      <a:pPr marL="0" algn="r" defTabSz="914400" rtl="0" eaLnBrk="1" latinLnBrk="0" hangingPunct="1">
                        <a:tabLst>
                          <a:tab pos="1084263" algn="r"/>
                        </a:tabLst>
                      </a:pPr>
                      <a:r>
                        <a:rPr lang="en-US" sz="1400" kern="1200" dirty="0" smtClean="0"/>
                        <a:t>25,145,561</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r" defTabSz="914400" rtl="0" eaLnBrk="1" latinLnBrk="0" hangingPunct="1">
                        <a:tabLst>
                          <a:tab pos="966788" algn="r"/>
                        </a:tabLst>
                      </a:pPr>
                      <a:r>
                        <a:rPr lang="en-US" sz="1400" kern="1200" dirty="0" smtClean="0"/>
                        <a:t>   4,293,741</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20.6</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endParaRPr lang="en-US" sz="1400" b="1" kern="1200" dirty="0" smtClean="0">
                        <a:solidFill>
                          <a:srgbClr val="1B1E7A"/>
                        </a:solidFill>
                        <a:latin typeface="Arial" pitchFamily="34" charset="0"/>
                        <a:ea typeface="+mn-ea"/>
                        <a:cs typeface="Arial" pitchFamily="34" charset="0"/>
                      </a:endParaRPr>
                    </a:p>
                  </a:txBody>
                  <a:tcPr anchor="b"/>
                </a:tc>
              </a:tr>
              <a:tr h="298452">
                <a:tc>
                  <a:txBody>
                    <a:bodyPr/>
                    <a:lstStyle/>
                    <a:p>
                      <a:pPr algn="ctr"/>
                      <a:r>
                        <a:rPr lang="en-US" sz="1400" dirty="0" smtClean="0"/>
                        <a:t>2011</a:t>
                      </a:r>
                      <a:endParaRPr lang="en-US" sz="1400" b="1" dirty="0">
                        <a:solidFill>
                          <a:srgbClr val="1B1E7A"/>
                        </a:solidFill>
                        <a:latin typeface="Arial" pitchFamily="34" charset="0"/>
                        <a:cs typeface="Arial" pitchFamily="34" charset="0"/>
                      </a:endParaRPr>
                    </a:p>
                  </a:txBody>
                  <a:tcPr anchor="b"/>
                </a:tc>
                <a:tc>
                  <a:txBody>
                    <a:bodyPr/>
                    <a:lstStyle/>
                    <a:p>
                      <a:pPr marL="0" algn="r" defTabSz="914400" rtl="0" eaLnBrk="1" latinLnBrk="0" hangingPunct="1">
                        <a:tabLst>
                          <a:tab pos="1084263" algn="r"/>
                        </a:tabLst>
                      </a:pPr>
                      <a:r>
                        <a:rPr lang="en-US" sz="1400" kern="1200" dirty="0" smtClean="0"/>
                        <a:t>25,674,681</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r" defTabSz="914400" rtl="0" eaLnBrk="1" latinLnBrk="0" hangingPunct="1">
                        <a:tabLst>
                          <a:tab pos="966788" algn="r"/>
                        </a:tabLst>
                      </a:pPr>
                      <a:r>
                        <a:rPr lang="en-US" sz="1400" kern="1200" dirty="0" smtClean="0"/>
                        <a:t>  529,120</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2.1</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54.79</a:t>
                      </a:r>
                      <a:endParaRPr lang="en-US" sz="1400" b="1" kern="1200" dirty="0" smtClean="0">
                        <a:solidFill>
                          <a:srgbClr val="1B1E7A"/>
                        </a:solidFill>
                        <a:latin typeface="Arial" pitchFamily="34" charset="0"/>
                        <a:ea typeface="+mn-ea"/>
                        <a:cs typeface="Arial" pitchFamily="34" charset="0"/>
                      </a:endParaRPr>
                    </a:p>
                  </a:txBody>
                  <a:tcPr anchor="b"/>
                </a:tc>
                <a:tc>
                  <a:txBody>
                    <a:bodyPr/>
                    <a:lstStyle/>
                    <a:p>
                      <a:pPr marL="0" algn="ctr" defTabSz="914400" rtl="0" eaLnBrk="1" latinLnBrk="0" hangingPunct="1">
                        <a:tabLst>
                          <a:tab pos="174625" algn="dec"/>
                        </a:tabLst>
                      </a:pPr>
                      <a:r>
                        <a:rPr lang="en-US" sz="1400" kern="1200" dirty="0" smtClean="0"/>
                        <a:t>44.99</a:t>
                      </a:r>
                      <a:endParaRPr lang="en-US" sz="1400" b="1" kern="1200" dirty="0" smtClean="0">
                        <a:solidFill>
                          <a:srgbClr val="1B1E7A"/>
                        </a:solidFill>
                        <a:latin typeface="Arial" pitchFamily="34" charset="0"/>
                        <a:ea typeface="+mn-ea"/>
                        <a:cs typeface="Arial" pitchFamily="34" charset="0"/>
                      </a:endParaRPr>
                    </a:p>
                  </a:txBody>
                  <a:tcPr anchor="b"/>
                </a:tc>
              </a:tr>
              <a:tr h="298452">
                <a:tc>
                  <a:txBody>
                    <a:bodyPr/>
                    <a:lstStyle/>
                    <a:p>
                      <a:pPr algn="ctr"/>
                      <a:r>
                        <a:rPr lang="en-US" sz="1400" b="0" dirty="0" smtClean="0">
                          <a:solidFill>
                            <a:schemeClr val="tx1"/>
                          </a:solidFill>
                          <a:latin typeface="+mn-lt"/>
                          <a:cs typeface="Arial" pitchFamily="34" charset="0"/>
                        </a:rPr>
                        <a:t>2012</a:t>
                      </a:r>
                      <a:endParaRPr lang="en-US" sz="1400" b="0" dirty="0">
                        <a:solidFill>
                          <a:schemeClr val="tx1"/>
                        </a:solidFill>
                        <a:latin typeface="+mn-lt"/>
                        <a:cs typeface="Arial" pitchFamily="34" charset="0"/>
                      </a:endParaRPr>
                    </a:p>
                  </a:txBody>
                  <a:tcPr anchor="b"/>
                </a:tc>
                <a:tc>
                  <a:txBody>
                    <a:bodyPr/>
                    <a:lstStyle/>
                    <a:p>
                      <a:pPr marL="0" algn="r" defTabSz="914400" rtl="0" eaLnBrk="1" latinLnBrk="0" hangingPunct="1">
                        <a:tabLst>
                          <a:tab pos="1084263" algn="r"/>
                        </a:tabLst>
                      </a:pPr>
                      <a:r>
                        <a:rPr lang="en-US" sz="1400" b="0" kern="1200" dirty="0" smtClean="0">
                          <a:solidFill>
                            <a:schemeClr val="tx1"/>
                          </a:solidFill>
                          <a:latin typeface="+mn-lt"/>
                          <a:ea typeface="+mn-ea"/>
                          <a:cs typeface="Arial" pitchFamily="34" charset="0"/>
                        </a:rPr>
                        <a:t>26,102,106</a:t>
                      </a:r>
                    </a:p>
                  </a:txBody>
                  <a:tcPr anchor="b"/>
                </a:tc>
                <a:tc>
                  <a:txBody>
                    <a:bodyPr/>
                    <a:lstStyle/>
                    <a:p>
                      <a:pPr marL="0" algn="r" defTabSz="914400" rtl="0" eaLnBrk="1" latinLnBrk="0" hangingPunct="1">
                        <a:tabLst>
                          <a:tab pos="966788" algn="r"/>
                        </a:tabLst>
                      </a:pPr>
                      <a:r>
                        <a:rPr lang="en-US" sz="1400" b="0" kern="1200" dirty="0" smtClean="0">
                          <a:solidFill>
                            <a:schemeClr val="tx1"/>
                          </a:solidFill>
                          <a:latin typeface="+mn-lt"/>
                          <a:ea typeface="+mn-ea"/>
                          <a:cs typeface="Arial" pitchFamily="34" charset="0"/>
                        </a:rPr>
                        <a:t>427,425</a:t>
                      </a:r>
                    </a:p>
                  </a:txBody>
                  <a:tcPr anchor="b"/>
                </a:tc>
                <a:tc>
                  <a:txBody>
                    <a:bodyPr/>
                    <a:lstStyle/>
                    <a:p>
                      <a:pPr marL="0" algn="ctr" defTabSz="914400" rtl="0" eaLnBrk="1" latinLnBrk="0" hangingPunct="1">
                        <a:tabLst>
                          <a:tab pos="174625" algn="dec"/>
                        </a:tabLst>
                      </a:pPr>
                      <a:r>
                        <a:rPr lang="en-US" sz="1400" b="0" kern="1200" dirty="0" smtClean="0">
                          <a:solidFill>
                            <a:schemeClr val="tx1"/>
                          </a:solidFill>
                          <a:latin typeface="+mn-lt"/>
                          <a:ea typeface="+mn-ea"/>
                          <a:cs typeface="Arial" pitchFamily="34" charset="0"/>
                        </a:rPr>
                        <a:t>1.7</a:t>
                      </a:r>
                    </a:p>
                  </a:txBody>
                  <a:tcPr anchor="b"/>
                </a:tc>
                <a:tc>
                  <a:txBody>
                    <a:bodyPr/>
                    <a:lstStyle/>
                    <a:p>
                      <a:pPr marL="0" algn="ctr" defTabSz="914400" rtl="0" eaLnBrk="1" latinLnBrk="0" hangingPunct="1">
                        <a:tabLst>
                          <a:tab pos="174625" algn="dec"/>
                        </a:tabLst>
                      </a:pPr>
                      <a:r>
                        <a:rPr lang="en-US" sz="1400" b="0" kern="1200" dirty="0" smtClean="0">
                          <a:solidFill>
                            <a:schemeClr val="tx1"/>
                          </a:solidFill>
                          <a:latin typeface="+mn-lt"/>
                          <a:ea typeface="+mn-ea"/>
                          <a:cs typeface="Arial" pitchFamily="34" charset="0"/>
                        </a:rPr>
                        <a:t>50.31</a:t>
                      </a:r>
                    </a:p>
                  </a:txBody>
                  <a:tcPr anchor="b"/>
                </a:tc>
                <a:tc>
                  <a:txBody>
                    <a:bodyPr/>
                    <a:lstStyle/>
                    <a:p>
                      <a:pPr marL="0" algn="ctr" defTabSz="914400" rtl="0" eaLnBrk="1" latinLnBrk="0" hangingPunct="1">
                        <a:tabLst>
                          <a:tab pos="174625" algn="dec"/>
                        </a:tabLst>
                      </a:pPr>
                      <a:r>
                        <a:rPr lang="en-US" sz="1400" b="0" kern="1200" dirty="0" smtClean="0">
                          <a:solidFill>
                            <a:schemeClr val="tx1"/>
                          </a:solidFill>
                          <a:latin typeface="+mn-lt"/>
                          <a:ea typeface="+mn-ea"/>
                          <a:cs typeface="Arial" pitchFamily="34" charset="0"/>
                        </a:rPr>
                        <a:t>49.27</a:t>
                      </a:r>
                    </a:p>
                  </a:txBody>
                  <a:tcPr anchor="b"/>
                </a:tc>
              </a:tr>
              <a:tr h="633847">
                <a:tc gridSpan="6">
                  <a:txBody>
                    <a:bodyPr/>
                    <a:lstStyle/>
                    <a:p>
                      <a:pPr marL="0" indent="0" algn="l">
                        <a:buFont typeface="Arial" charset="0"/>
                        <a:buNone/>
                      </a:pPr>
                      <a:r>
                        <a:rPr lang="en-US" sz="1200" dirty="0" smtClean="0"/>
                        <a:t>* All values for the decennial dates are for April 1</a:t>
                      </a:r>
                      <a:r>
                        <a:rPr lang="en-US" sz="1200" baseline="30000" dirty="0" smtClean="0"/>
                        <a:t>st</a:t>
                      </a:r>
                      <a:r>
                        <a:rPr lang="en-US" sz="1200" dirty="0" smtClean="0"/>
                        <a:t> of the indicated census year.  Values for 2009,</a:t>
                      </a:r>
                      <a:r>
                        <a:rPr lang="en-US" sz="1200" baseline="0" dirty="0" smtClean="0"/>
                        <a:t> </a:t>
                      </a:r>
                      <a:r>
                        <a:rPr lang="en-US" sz="1200" dirty="0" smtClean="0"/>
                        <a:t>2011, and</a:t>
                      </a:r>
                      <a:r>
                        <a:rPr lang="en-US" sz="1200" baseline="0" dirty="0" smtClean="0"/>
                        <a:t> 2012</a:t>
                      </a:r>
                      <a:r>
                        <a:rPr lang="en-US" sz="1200" dirty="0" smtClean="0"/>
                        <a:t> are for July 1, as estimated by the U.S. Census Bureau. </a:t>
                      </a:r>
                    </a:p>
                    <a:p>
                      <a:pPr marL="0" indent="0" algn="l">
                        <a:buFont typeface="Arial" charset="0"/>
                        <a:buNone/>
                      </a:pPr>
                      <a:r>
                        <a:rPr lang="en-US" sz="1200" dirty="0" smtClean="0"/>
                        <a:t>** Change is from previous</a:t>
                      </a:r>
                      <a:r>
                        <a:rPr lang="en-US" sz="1200" baseline="0" dirty="0" smtClean="0"/>
                        <a:t> decade/time period</a:t>
                      </a:r>
                      <a:endParaRPr lang="en-US" sz="1200" dirty="0" smtClean="0"/>
                    </a:p>
                  </a:txBody>
                  <a:tcPr anchor="ctr"/>
                </a:tc>
                <a:tc hMerge="1">
                  <a:txBody>
                    <a:bodyPr/>
                    <a:lstStyle/>
                    <a:p>
                      <a:pPr algn="l"/>
                      <a:endParaRPr lang="en-US" sz="200" b="1" dirty="0">
                        <a:solidFill>
                          <a:schemeClr val="tx1"/>
                        </a:solidFill>
                        <a:latin typeface="Arial Narrow"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tabLst>
                          <a:tab pos="174625" algn="dec"/>
                        </a:tabLst>
                      </a:pPr>
                      <a:endParaRPr lang="en-US" sz="200" b="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tabLst>
                          <a:tab pos="174625" algn="dec"/>
                        </a:tabLst>
                      </a:pPr>
                      <a:endParaRPr lang="en-US" sz="200" b="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848017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Total Population and Components of Change for Midland County, 2010-2012</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72220808"/>
              </p:ext>
            </p:extLst>
          </p:nvPr>
        </p:nvGraphicFramePr>
        <p:xfrm>
          <a:off x="457200" y="1600200"/>
          <a:ext cx="8229600" cy="2780636"/>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67499">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gridSpan="2">
                  <a:txBody>
                    <a:bodyPr/>
                    <a:lstStyle/>
                    <a:p>
                      <a:r>
                        <a:rPr lang="en-US" sz="1600" dirty="0" smtClean="0"/>
                        <a:t>Percent of Change</a:t>
                      </a:r>
                      <a:r>
                        <a:rPr lang="en-US" sz="1600" baseline="0" dirty="0" smtClean="0"/>
                        <a:t> Due to</a:t>
                      </a:r>
                      <a:endParaRPr lang="en-US" sz="1600" dirty="0"/>
                    </a:p>
                  </a:txBody>
                  <a:tcPr/>
                </a:tc>
                <a:tc hMerge="1">
                  <a:txBody>
                    <a:bodyPr/>
                    <a:lstStyle/>
                    <a:p>
                      <a:endParaRPr lang="en-US" dirty="0"/>
                    </a:p>
                  </a:txBody>
                  <a:tcPr/>
                </a:tc>
              </a:tr>
              <a:tr h="573903">
                <a:tc>
                  <a:txBody>
                    <a:bodyPr/>
                    <a:lstStyle/>
                    <a:p>
                      <a:r>
                        <a:rPr lang="en-US" sz="1600" dirty="0" smtClean="0"/>
                        <a:t>Year</a:t>
                      </a:r>
                      <a:endParaRPr lang="en-US" sz="1600" dirty="0"/>
                    </a:p>
                  </a:txBody>
                  <a:tcPr/>
                </a:tc>
                <a:tc>
                  <a:txBody>
                    <a:bodyPr/>
                    <a:lstStyle/>
                    <a:p>
                      <a:r>
                        <a:rPr lang="en-US" sz="1600" dirty="0" smtClean="0"/>
                        <a:t>Population</a:t>
                      </a:r>
                      <a:endParaRPr lang="en-US" sz="1600" dirty="0"/>
                    </a:p>
                  </a:txBody>
                  <a:tcPr/>
                </a:tc>
                <a:tc>
                  <a:txBody>
                    <a:bodyPr/>
                    <a:lstStyle/>
                    <a:p>
                      <a:r>
                        <a:rPr lang="en-US" sz="1600" dirty="0" smtClean="0"/>
                        <a:t>Numerical</a:t>
                      </a:r>
                      <a:r>
                        <a:rPr lang="en-US" sz="1600" baseline="0" dirty="0" smtClean="0"/>
                        <a:t> Change</a:t>
                      </a:r>
                      <a:endParaRPr lang="en-US" sz="1600" dirty="0"/>
                    </a:p>
                  </a:txBody>
                  <a:tcPr/>
                </a:tc>
                <a:tc>
                  <a:txBody>
                    <a:bodyPr/>
                    <a:lstStyle/>
                    <a:p>
                      <a:r>
                        <a:rPr lang="en-US" sz="1600" dirty="0" smtClean="0"/>
                        <a:t>Percent Change</a:t>
                      </a:r>
                      <a:endParaRPr lang="en-US" sz="1600" dirty="0"/>
                    </a:p>
                  </a:txBody>
                  <a:tcPr/>
                </a:tc>
                <a:tc>
                  <a:txBody>
                    <a:bodyPr/>
                    <a:lstStyle/>
                    <a:p>
                      <a:r>
                        <a:rPr lang="en-US" sz="1600" dirty="0" smtClean="0"/>
                        <a:t>Natural Increase</a:t>
                      </a:r>
                      <a:endParaRPr lang="en-US" sz="1600" dirty="0"/>
                    </a:p>
                  </a:txBody>
                  <a:tcPr/>
                </a:tc>
                <a:tc>
                  <a:txBody>
                    <a:bodyPr/>
                    <a:lstStyle/>
                    <a:p>
                      <a:r>
                        <a:rPr lang="en-US" sz="1600" dirty="0" smtClean="0"/>
                        <a:t>Net Migration</a:t>
                      </a:r>
                      <a:endParaRPr lang="en-US" sz="1600" dirty="0"/>
                    </a:p>
                  </a:txBody>
                  <a:tcPr/>
                </a:tc>
              </a:tr>
              <a:tr h="367499">
                <a:tc>
                  <a:txBody>
                    <a:bodyPr/>
                    <a:lstStyle/>
                    <a:p>
                      <a:r>
                        <a:rPr lang="en-US" sz="1600" dirty="0" smtClean="0"/>
                        <a:t>2010</a:t>
                      </a:r>
                      <a:endParaRPr lang="en-US" sz="1600" dirty="0"/>
                    </a:p>
                  </a:txBody>
                  <a:tcPr/>
                </a:tc>
                <a:tc>
                  <a:txBody>
                    <a:bodyPr/>
                    <a:lstStyle/>
                    <a:p>
                      <a:pPr algn="r"/>
                      <a:r>
                        <a:rPr lang="en-US" sz="1600" dirty="0" smtClean="0"/>
                        <a:t>136,872</a:t>
                      </a:r>
                      <a:endParaRPr lang="en-US" sz="1600" dirty="0"/>
                    </a:p>
                  </a:txBody>
                  <a:tcPr/>
                </a:tc>
                <a:tc>
                  <a:txBody>
                    <a:bodyPr/>
                    <a:lstStyle/>
                    <a:p>
                      <a:pPr algn="ctr"/>
                      <a:r>
                        <a:rPr lang="en-US" sz="1600" dirty="0" smtClean="0"/>
                        <a:t>--</a:t>
                      </a:r>
                      <a:endParaRPr lang="en-US" sz="1600" dirty="0"/>
                    </a:p>
                  </a:txBody>
                  <a:tcPr/>
                </a:tc>
                <a:tc>
                  <a:txBody>
                    <a:bodyPr/>
                    <a:lstStyle/>
                    <a:p>
                      <a:pPr algn="ctr"/>
                      <a:r>
                        <a:rPr lang="en-US" sz="1600" dirty="0" smtClean="0"/>
                        <a:t>--</a:t>
                      </a:r>
                      <a:endParaRPr lang="en-US" sz="1600" dirty="0"/>
                    </a:p>
                  </a:txBody>
                  <a:tcPr/>
                </a:tc>
                <a:tc>
                  <a:txBody>
                    <a:bodyPr/>
                    <a:lstStyle/>
                    <a:p>
                      <a:pPr algn="ctr"/>
                      <a:r>
                        <a:rPr lang="en-US" sz="1600" dirty="0" smtClean="0"/>
                        <a:t>--</a:t>
                      </a:r>
                      <a:endParaRPr lang="en-US" sz="1600" dirty="0"/>
                    </a:p>
                  </a:txBody>
                  <a:tcPr/>
                </a:tc>
                <a:tc>
                  <a:txBody>
                    <a:bodyPr/>
                    <a:lstStyle/>
                    <a:p>
                      <a:pPr algn="ctr"/>
                      <a:r>
                        <a:rPr lang="en-US" sz="1600" dirty="0" smtClean="0"/>
                        <a:t>--</a:t>
                      </a:r>
                      <a:endParaRPr lang="en-US" sz="1600" dirty="0"/>
                    </a:p>
                  </a:txBody>
                  <a:tcPr/>
                </a:tc>
              </a:tr>
              <a:tr h="367499">
                <a:tc>
                  <a:txBody>
                    <a:bodyPr/>
                    <a:lstStyle/>
                    <a:p>
                      <a:r>
                        <a:rPr lang="en-US" sz="1600" dirty="0" smtClean="0"/>
                        <a:t>2011</a:t>
                      </a:r>
                      <a:endParaRPr lang="en-US" sz="1600" dirty="0"/>
                    </a:p>
                  </a:txBody>
                  <a:tcPr/>
                </a:tc>
                <a:tc>
                  <a:txBody>
                    <a:bodyPr/>
                    <a:lstStyle/>
                    <a:p>
                      <a:pPr algn="r"/>
                      <a:r>
                        <a:rPr lang="en-US" sz="1600" dirty="0" smtClean="0"/>
                        <a:t>140,034</a:t>
                      </a:r>
                      <a:endParaRPr lang="en-US" sz="1600" dirty="0"/>
                    </a:p>
                  </a:txBody>
                  <a:tcPr/>
                </a:tc>
                <a:tc>
                  <a:txBody>
                    <a:bodyPr/>
                    <a:lstStyle/>
                    <a:p>
                      <a:pPr algn="r"/>
                      <a:r>
                        <a:rPr lang="en-US" sz="1600" dirty="0" smtClean="0"/>
                        <a:t>9,773</a:t>
                      </a:r>
                      <a:endParaRPr lang="en-US" sz="1600" dirty="0"/>
                    </a:p>
                  </a:txBody>
                  <a:tcPr/>
                </a:tc>
                <a:tc>
                  <a:txBody>
                    <a:bodyPr/>
                    <a:lstStyle/>
                    <a:p>
                      <a:pPr algn="r"/>
                      <a:r>
                        <a:rPr lang="en-US" sz="1600" dirty="0" smtClean="0"/>
                        <a:t>7.1</a:t>
                      </a:r>
                    </a:p>
                  </a:txBody>
                  <a:tcPr/>
                </a:tc>
                <a:tc>
                  <a:txBody>
                    <a:bodyPr/>
                    <a:lstStyle/>
                    <a:p>
                      <a:pPr algn="r"/>
                      <a:r>
                        <a:rPr lang="en-US" sz="1600" dirty="0" smtClean="0"/>
                        <a:t>29.2</a:t>
                      </a:r>
                      <a:endParaRPr lang="en-US" sz="1600" dirty="0"/>
                    </a:p>
                  </a:txBody>
                  <a:tcPr/>
                </a:tc>
                <a:tc>
                  <a:txBody>
                    <a:bodyPr/>
                    <a:lstStyle/>
                    <a:p>
                      <a:pPr algn="r"/>
                      <a:r>
                        <a:rPr lang="en-US" sz="1600" dirty="0" smtClean="0"/>
                        <a:t>68.9</a:t>
                      </a:r>
                      <a:endParaRPr lang="en-US" sz="1600" dirty="0"/>
                    </a:p>
                  </a:txBody>
                  <a:tcPr/>
                </a:tc>
              </a:tr>
              <a:tr h="367499">
                <a:tc>
                  <a:txBody>
                    <a:bodyPr/>
                    <a:lstStyle/>
                    <a:p>
                      <a:r>
                        <a:rPr lang="en-US" sz="1600" dirty="0" smtClean="0"/>
                        <a:t>2012</a:t>
                      </a:r>
                      <a:endParaRPr lang="en-US" sz="1600" dirty="0"/>
                    </a:p>
                  </a:txBody>
                  <a:tcPr/>
                </a:tc>
                <a:tc>
                  <a:txBody>
                    <a:bodyPr/>
                    <a:lstStyle/>
                    <a:p>
                      <a:pPr algn="r"/>
                      <a:r>
                        <a:rPr lang="en-US" sz="1600" dirty="0" smtClean="0"/>
                        <a:t>146,645</a:t>
                      </a:r>
                      <a:endParaRPr lang="en-US" sz="1600" dirty="0"/>
                    </a:p>
                  </a:txBody>
                  <a:tcPr/>
                </a:tc>
                <a:tc>
                  <a:txBody>
                    <a:bodyPr/>
                    <a:lstStyle/>
                    <a:p>
                      <a:pPr algn="r"/>
                      <a:r>
                        <a:rPr lang="en-US" sz="1600" dirty="0" smtClean="0"/>
                        <a:t>6,611</a:t>
                      </a:r>
                      <a:endParaRPr lang="en-US" sz="1600" dirty="0"/>
                    </a:p>
                  </a:txBody>
                  <a:tcPr/>
                </a:tc>
                <a:tc>
                  <a:txBody>
                    <a:bodyPr/>
                    <a:lstStyle/>
                    <a:p>
                      <a:pPr algn="r"/>
                      <a:r>
                        <a:rPr lang="en-US" sz="1600" dirty="0" smtClean="0"/>
                        <a:t>4.7</a:t>
                      </a:r>
                      <a:endParaRPr lang="en-US" sz="1600" dirty="0"/>
                    </a:p>
                  </a:txBody>
                  <a:tcPr/>
                </a:tc>
                <a:tc>
                  <a:txBody>
                    <a:bodyPr/>
                    <a:lstStyle/>
                    <a:p>
                      <a:pPr algn="r"/>
                      <a:r>
                        <a:rPr lang="en-US" sz="1600" dirty="0" smtClean="0"/>
                        <a:t>19.1</a:t>
                      </a:r>
                      <a:endParaRPr lang="en-US" sz="1600" dirty="0"/>
                    </a:p>
                  </a:txBody>
                  <a:tcPr/>
                </a:tc>
                <a:tc>
                  <a:txBody>
                    <a:bodyPr/>
                    <a:lstStyle/>
                    <a:p>
                      <a:pPr algn="r"/>
                      <a:r>
                        <a:rPr lang="en-US" sz="1600" dirty="0" smtClean="0"/>
                        <a:t>79.3</a:t>
                      </a:r>
                      <a:endParaRPr lang="en-US" sz="1600" dirty="0"/>
                    </a:p>
                  </a:txBody>
                  <a:tcPr/>
                </a:tc>
              </a:tr>
              <a:tr h="367499">
                <a:tc gridSpan="6">
                  <a: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Value for 2010 is for the decennial census conducted April 1, 2010.  Values for 2011 are for July 1, as estimated by the U.S. Census Bureau.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Change is from previous time period</a:t>
                      </a:r>
                    </a:p>
                    <a:p>
                      <a:pPr marL="339725" marR="0" lvl="0" indent="-339725"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smtClean="0">
                        <a:ln>
                          <a:noFill/>
                        </a:ln>
                        <a:solidFill>
                          <a:srgbClr val="1B1E7A"/>
                        </a:solidFill>
                        <a:effectLst/>
                        <a:uLnTx/>
                        <a:uFillTx/>
                        <a:latin typeface="Arial" pitchFamily="34" charset="0"/>
                        <a:ea typeface="+mn-ea"/>
                        <a:cs typeface="Arial" pitchFamily="34" charset="0"/>
                      </a:endParaRPr>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r>
            </a:tbl>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8</a:t>
            </a:fld>
            <a:endParaRPr lang="en-US" dirty="0"/>
          </a:p>
        </p:txBody>
      </p:sp>
      <p:sp>
        <p:nvSpPr>
          <p:cNvPr id="6" name="Rectangle 5"/>
          <p:cNvSpPr/>
          <p:nvPr/>
        </p:nvSpPr>
        <p:spPr>
          <a:xfrm>
            <a:off x="0" y="6169282"/>
            <a:ext cx="8001000" cy="592470"/>
          </a:xfrm>
          <a:prstGeom prst="rect">
            <a:avLst/>
          </a:prstGeom>
        </p:spPr>
        <p:txBody>
          <a:bodyPr wrap="square">
            <a:spAutoFit/>
          </a:bodyPr>
          <a:lstStyle/>
          <a:p>
            <a:r>
              <a:rPr lang="en-US" sz="1100" dirty="0" smtClean="0">
                <a:solidFill>
                  <a:schemeClr val="bg1">
                    <a:lumMod val="50000"/>
                  </a:schemeClr>
                </a:solidFill>
                <a:latin typeface="Arial" pitchFamily="34" charset="0"/>
                <a:cs typeface="Arial" pitchFamily="34" charset="0"/>
              </a:rPr>
              <a:t>Note: Residual values are not presented in this table.</a:t>
            </a:r>
          </a:p>
          <a:p>
            <a:r>
              <a:rPr lang="en-US" sz="1100" dirty="0" smtClean="0">
                <a:solidFill>
                  <a:schemeClr val="bg1">
                    <a:lumMod val="50000"/>
                  </a:schemeClr>
                </a:solidFill>
                <a:latin typeface="Arial" pitchFamily="34" charset="0"/>
                <a:cs typeface="Arial" pitchFamily="34" charset="0"/>
              </a:rPr>
              <a:t>Source: </a:t>
            </a:r>
            <a:r>
              <a:rPr lang="en-US" sz="1100" dirty="0">
                <a:solidFill>
                  <a:schemeClr val="bg1">
                    <a:lumMod val="50000"/>
                  </a:schemeClr>
                </a:solidFill>
                <a:latin typeface="Arial" pitchFamily="34" charset="0"/>
                <a:cs typeface="Arial" pitchFamily="34" charset="0"/>
              </a:rPr>
              <a:t>Derived from U.S. Census Bureau Estimates for dates indicated by the Texas State Data Center.</a:t>
            </a:r>
          </a:p>
          <a:p>
            <a:r>
              <a:rPr lang="en-US" sz="1050" dirty="0" smtClean="0">
                <a:solidFill>
                  <a:schemeClr val="bg1">
                    <a:lumMod val="50000"/>
                  </a:schemeClr>
                </a:solidFill>
                <a:latin typeface="Arial" pitchFamily="34" charset="0"/>
                <a:cs typeface="Arial" pitchFamily="34" charset="0"/>
              </a:rPr>
              <a:t>	</a:t>
            </a:r>
            <a:r>
              <a:rPr lang="en-US" sz="1050" dirty="0" smtClean="0">
                <a:solidFill>
                  <a:schemeClr val="tx1">
                    <a:lumMod val="50000"/>
                    <a:lumOff val="50000"/>
                  </a:schemeClr>
                </a:solidFill>
                <a:latin typeface="Arial" pitchFamily="34" charset="0"/>
                <a:cs typeface="Arial" pitchFamily="34" charset="0"/>
              </a:rPr>
              <a:t>			</a:t>
            </a:r>
            <a:endParaRPr lang="en-US" sz="105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441289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11" b="6370"/>
          <a:stretch/>
        </p:blipFill>
        <p:spPr>
          <a:xfrm>
            <a:off x="192751" y="1295400"/>
            <a:ext cx="8727674" cy="5410200"/>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9</a:t>
            </a:fld>
            <a:endParaRPr lang="en-US" dirty="0"/>
          </a:p>
        </p:txBody>
      </p:sp>
      <p:pic>
        <p:nvPicPr>
          <p:cNvPr id="1638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3161"/>
          <a:stretch/>
        </p:blipFill>
        <p:spPr bwMode="auto">
          <a:xfrm>
            <a:off x="5695507" y="1066800"/>
            <a:ext cx="3429000" cy="1016000"/>
          </a:xfrm>
          <a:prstGeom prst="rect">
            <a:avLst/>
          </a:prstGeom>
          <a:solidFill>
            <a:schemeClr val="bg1"/>
          </a:solidFill>
          <a:ln>
            <a:noFill/>
          </a:ln>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132" y="0"/>
            <a:ext cx="4524375" cy="1076325"/>
          </a:xfrm>
          <a:prstGeom prst="rect">
            <a:avLst/>
          </a:prstGeom>
          <a:solidFill>
            <a:schemeClr val="bg1"/>
          </a:solidFill>
        </p:spPr>
      </p:pic>
      <p:sp>
        <p:nvSpPr>
          <p:cNvPr id="8" name="Rectangle 7"/>
          <p:cNvSpPr/>
          <p:nvPr/>
        </p:nvSpPr>
        <p:spPr>
          <a:xfrm>
            <a:off x="0" y="6443990"/>
            <a:ext cx="4000500" cy="261610"/>
          </a:xfrm>
          <a:prstGeom prst="rect">
            <a:avLst/>
          </a:prstGeom>
          <a:solidFill>
            <a:schemeClr val="bg1"/>
          </a:solidFill>
        </p:spPr>
        <p:txBody>
          <a:bodyPr wrap="square">
            <a:spAutoFit/>
          </a:bodyPr>
          <a:lstStyle/>
          <a:p>
            <a:r>
              <a:rPr lang="en-US" sz="1100" dirty="0" smtClean="0">
                <a:solidFill>
                  <a:schemeClr val="tx1">
                    <a:lumMod val="50000"/>
                    <a:lumOff val="50000"/>
                  </a:schemeClr>
                </a:solidFill>
              </a:rPr>
              <a:t>Source: Internal Revenue Service, as cited by Forbes.com	</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4093685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3DE11F4-2380-4E27-A24E-4CED3525881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11593</TotalTime>
  <Words>2099</Words>
  <Application>Microsoft Office PowerPoint</Application>
  <PresentationFormat>Letter Paper (8.5x11 in)</PresentationFormat>
  <Paragraphs>470</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Custom Design</vt:lpstr>
      <vt:lpstr>PowerPoint Presentation</vt:lpstr>
      <vt:lpstr>PowerPoint Presentation</vt:lpstr>
      <vt:lpstr>Select Growing Areas, 2000-2010</vt:lpstr>
      <vt:lpstr>Total Population by County, 2010</vt:lpstr>
      <vt:lpstr>Total Estimated Population by County, 2012</vt:lpstr>
      <vt:lpstr>The 10 Fastest Growing Metro Areas Increase from July 1, 2011, to July 1, 2012</vt:lpstr>
      <vt:lpstr>Total Population and Components of Population Change in Texas, 1950-2012</vt:lpstr>
      <vt:lpstr>Total Population and Components of Change for Midland County, 2010-2012</vt:lpstr>
      <vt:lpstr>PowerPoint Presentation</vt:lpstr>
      <vt:lpstr>PowerPoint Presentation</vt:lpstr>
      <vt:lpstr>Texas Population Pyramids by Race/Ethnicity, 2010</vt:lpstr>
      <vt:lpstr>Texas Population Pyramid, 2010</vt:lpstr>
      <vt:lpstr>Midland County Population Pyramid, 2010</vt:lpstr>
      <vt:lpstr>Projected Population Growth in Texas, 2010-2050</vt:lpstr>
      <vt:lpstr>Projected Population Growth for West Texas,  2000-2050</vt:lpstr>
      <vt:lpstr>Projected Racial and Ethnic Percent, Texas, 2010-2050</vt:lpstr>
      <vt:lpstr>Projected Racial and Ethnic Percent, West Texas, 2010-2050</vt:lpstr>
      <vt:lpstr>Race/Ethnic Composition by Education Level in the Labor Force (aged 25 years and more), Texas, 2009</vt:lpstr>
      <vt:lpstr>Percent of Population with a High School Degree by Race/Ethnicity, 2010 to 2050</vt:lpstr>
      <vt:lpstr>Percent of Population with Bachelor’s Degrees or Higher by Race/Ethnicity, 2010 to 2050</vt:lpstr>
      <vt:lpstr>Demographics &amp; Destiny</vt:lpstr>
      <vt:lpstr>Contact </vt:lpstr>
    </vt:vector>
  </TitlesOfParts>
  <Company>Benson Design Assocites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Committee on Redistricting and the House Committee on Judiciary and Civil Jurisprudence</dc:title>
  <dc:creator>Lloyd Potter</dc:creator>
  <cp:lastModifiedBy>Jeff Jordan</cp:lastModifiedBy>
  <cp:revision>356</cp:revision>
  <cp:lastPrinted>2012-01-26T18:20:08Z</cp:lastPrinted>
  <dcterms:created xsi:type="dcterms:W3CDTF">2010-01-22T14:36:29Z</dcterms:created>
  <dcterms:modified xsi:type="dcterms:W3CDTF">2013-08-13T16:35:48Z</dcterms:modified>
</cp:coreProperties>
</file>