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1.xml" ContentType="application/vnd.openxmlformats-officedocument.drawingml.chartshapes+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4"/>
  </p:sldMasterIdLst>
  <p:notesMasterIdLst>
    <p:notesMasterId r:id="rId43"/>
  </p:notesMasterIdLst>
  <p:handoutMasterIdLst>
    <p:handoutMasterId r:id="rId44"/>
  </p:handoutMasterIdLst>
  <p:sldIdLst>
    <p:sldId id="256" r:id="rId5"/>
    <p:sldId id="657" r:id="rId6"/>
    <p:sldId id="693" r:id="rId7"/>
    <p:sldId id="659" r:id="rId8"/>
    <p:sldId id="660" r:id="rId9"/>
    <p:sldId id="694" r:id="rId10"/>
    <p:sldId id="695" r:id="rId11"/>
    <p:sldId id="696" r:id="rId12"/>
    <p:sldId id="748" r:id="rId13"/>
    <p:sldId id="531" r:id="rId14"/>
    <p:sldId id="532" r:id="rId15"/>
    <p:sldId id="766" r:id="rId16"/>
    <p:sldId id="767" r:id="rId17"/>
    <p:sldId id="768" r:id="rId18"/>
    <p:sldId id="769" r:id="rId19"/>
    <p:sldId id="761" r:id="rId20"/>
    <p:sldId id="762" r:id="rId21"/>
    <p:sldId id="539" r:id="rId22"/>
    <p:sldId id="617" r:id="rId23"/>
    <p:sldId id="763" r:id="rId24"/>
    <p:sldId id="764" r:id="rId25"/>
    <p:sldId id="690" r:id="rId26"/>
    <p:sldId id="584" r:id="rId27"/>
    <p:sldId id="654" r:id="rId28"/>
    <p:sldId id="732" r:id="rId29"/>
    <p:sldId id="733" r:id="rId30"/>
    <p:sldId id="675" r:id="rId31"/>
    <p:sldId id="676" r:id="rId32"/>
    <p:sldId id="677" r:id="rId33"/>
    <p:sldId id="678" r:id="rId34"/>
    <p:sldId id="753" r:id="rId35"/>
    <p:sldId id="757" r:id="rId36"/>
    <p:sldId id="756" r:id="rId37"/>
    <p:sldId id="759" r:id="rId38"/>
    <p:sldId id="760" r:id="rId39"/>
    <p:sldId id="765" r:id="rId40"/>
    <p:sldId id="716" r:id="rId41"/>
    <p:sldId id="352" r:id="rId42"/>
  </p:sldIdLst>
  <p:sldSz cx="9144000" cy="6858000" type="letter"/>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521415D9-36F7-43E2-AB2F-B90AF26B5E84}">
      <p14:sectionLst xmlns:p14="http://schemas.microsoft.com/office/powerpoint/2010/main">
        <p14:section name="Default Section" id="{FD87F2B7-93B1-4DB9-9445-2BB58187874E}">
          <p14:sldIdLst>
            <p14:sldId id="256"/>
            <p14:sldId id="657"/>
            <p14:sldId id="693"/>
            <p14:sldId id="659"/>
            <p14:sldId id="660"/>
            <p14:sldId id="694"/>
            <p14:sldId id="695"/>
            <p14:sldId id="696"/>
            <p14:sldId id="748"/>
            <p14:sldId id="531"/>
            <p14:sldId id="532"/>
            <p14:sldId id="766"/>
            <p14:sldId id="767"/>
            <p14:sldId id="768"/>
            <p14:sldId id="769"/>
            <p14:sldId id="761"/>
            <p14:sldId id="762"/>
            <p14:sldId id="539"/>
            <p14:sldId id="617"/>
            <p14:sldId id="763"/>
            <p14:sldId id="764"/>
            <p14:sldId id="690"/>
            <p14:sldId id="584"/>
            <p14:sldId id="654"/>
            <p14:sldId id="732"/>
            <p14:sldId id="733"/>
            <p14:sldId id="675"/>
            <p14:sldId id="676"/>
            <p14:sldId id="677"/>
            <p14:sldId id="678"/>
            <p14:sldId id="753"/>
            <p14:sldId id="757"/>
            <p14:sldId id="756"/>
            <p14:sldId id="759"/>
            <p14:sldId id="760"/>
            <p14:sldId id="765"/>
            <p14:sldId id="716"/>
            <p14:sldId id="35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E7A"/>
    <a:srgbClr val="191C6F"/>
    <a:srgbClr val="FFFFCC"/>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129" autoAdjust="0"/>
    <p:restoredTop sz="92027" autoAdjust="0"/>
  </p:normalViewPr>
  <p:slideViewPr>
    <p:cSldViewPr>
      <p:cViewPr varScale="1">
        <p:scale>
          <a:sx n="143" d="100"/>
          <a:sy n="143" d="100"/>
        </p:scale>
        <p:origin x="99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446"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363636363636382"/>
          <c:y val="0"/>
        </c:manualLayout>
      </c:layout>
      <c:overlay val="1"/>
    </c:title>
    <c:autoTitleDeleted val="0"/>
    <c:plotArea>
      <c:layout>
        <c:manualLayout>
          <c:layoutTarget val="inner"/>
          <c:xMode val="edge"/>
          <c:yMode val="edge"/>
          <c:x val="0.23937654248442841"/>
          <c:y val="0.12213964325887849"/>
          <c:w val="0.62430305082832382"/>
          <c:h val="0.75402836009135221"/>
        </c:manualLayout>
      </c:layout>
      <c:pieChart>
        <c:varyColors val="1"/>
        <c:ser>
          <c:idx val="0"/>
          <c:order val="0"/>
          <c:tx>
            <c:strRef>
              <c:f>Sheet1!$B$1</c:f>
              <c:strCache>
                <c:ptCount val="1"/>
                <c:pt idx="0">
                  <c:v>2000</c:v>
                </c:pt>
              </c:strCache>
            </c:strRef>
          </c:tx>
          <c:dLbls>
            <c:dLbl>
              <c:idx val="0"/>
              <c:spPr/>
              <c:txPr>
                <a:bodyPr/>
                <a:lstStyle/>
                <a:p>
                  <a:pPr>
                    <a:defRPr sz="2000" baseline="0">
                      <a:solidFill>
                        <a:schemeClr val="bg1"/>
                      </a:solidFill>
                    </a:defRPr>
                  </a:pPr>
                  <a:endParaRPr lang="en-US"/>
                </a:p>
              </c:txPr>
              <c:dLblPos val="bestFit"/>
              <c:showLegendKey val="0"/>
              <c:showVal val="0"/>
              <c:showCatName val="1"/>
              <c:showSerName val="0"/>
              <c:showPercent val="1"/>
              <c:showBubbleSize val="0"/>
            </c:dLbl>
            <c:dLbl>
              <c:idx val="1"/>
              <c:layout>
                <c:manualLayout>
                  <c:x val="-3.308653582481294E-2"/>
                  <c:y val="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2.8388373095154178E-2"/>
                  <c:y val="5.3078900851679309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200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General</c:formatCode>
                <c:ptCount val="4"/>
                <c:pt idx="0">
                  <c:v>11134851</c:v>
                </c:pt>
                <c:pt idx="1">
                  <c:v>2434566</c:v>
                </c:pt>
                <c:pt idx="2">
                  <c:v>790346</c:v>
                </c:pt>
                <c:pt idx="3">
                  <c:v>6703952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NH-White</c:v>
                </c:pt>
              </c:strCache>
            </c:strRef>
          </c:tx>
          <c:spPr>
            <a:ln w="38100"/>
          </c:spPr>
          <c:marker>
            <c:symbol val="diamond"/>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11397345</c:v>
                </c:pt>
                <c:pt idx="1">
                  <c:v>11457933</c:v>
                </c:pt>
                <c:pt idx="2">
                  <c:v>11517323</c:v>
                </c:pt>
                <c:pt idx="3">
                  <c:v>11575454</c:v>
                </c:pt>
                <c:pt idx="4">
                  <c:v>11632115</c:v>
                </c:pt>
                <c:pt idx="5">
                  <c:v>11687110</c:v>
                </c:pt>
                <c:pt idx="6">
                  <c:v>11740283</c:v>
                </c:pt>
                <c:pt idx="7">
                  <c:v>11791520</c:v>
                </c:pt>
                <c:pt idx="8">
                  <c:v>11840608</c:v>
                </c:pt>
                <c:pt idx="9">
                  <c:v>11887504</c:v>
                </c:pt>
                <c:pt idx="10">
                  <c:v>11931829</c:v>
                </c:pt>
                <c:pt idx="11">
                  <c:v>11973602</c:v>
                </c:pt>
                <c:pt idx="12">
                  <c:v>12012789</c:v>
                </c:pt>
                <c:pt idx="13">
                  <c:v>12049007</c:v>
                </c:pt>
                <c:pt idx="14">
                  <c:v>12082216</c:v>
                </c:pt>
                <c:pt idx="15">
                  <c:v>12112325</c:v>
                </c:pt>
                <c:pt idx="16">
                  <c:v>12139102</c:v>
                </c:pt>
                <c:pt idx="17">
                  <c:v>12162522</c:v>
                </c:pt>
                <c:pt idx="18">
                  <c:v>12182251</c:v>
                </c:pt>
                <c:pt idx="19">
                  <c:v>12198537</c:v>
                </c:pt>
                <c:pt idx="20">
                  <c:v>12211645</c:v>
                </c:pt>
                <c:pt idx="21">
                  <c:v>12222038</c:v>
                </c:pt>
                <c:pt idx="22">
                  <c:v>12228958</c:v>
                </c:pt>
                <c:pt idx="23">
                  <c:v>12232572</c:v>
                </c:pt>
                <c:pt idx="24">
                  <c:v>12233536</c:v>
                </c:pt>
                <c:pt idx="25">
                  <c:v>12232098</c:v>
                </c:pt>
                <c:pt idx="26">
                  <c:v>12228430</c:v>
                </c:pt>
                <c:pt idx="27">
                  <c:v>12222731</c:v>
                </c:pt>
                <c:pt idx="28">
                  <c:v>12215009</c:v>
                </c:pt>
                <c:pt idx="29">
                  <c:v>12205441</c:v>
                </c:pt>
                <c:pt idx="30">
                  <c:v>12194136</c:v>
                </c:pt>
                <c:pt idx="31">
                  <c:v>12181361</c:v>
                </c:pt>
                <c:pt idx="32">
                  <c:v>12166801</c:v>
                </c:pt>
                <c:pt idx="33">
                  <c:v>12150600</c:v>
                </c:pt>
                <c:pt idx="34">
                  <c:v>12133499</c:v>
                </c:pt>
                <c:pt idx="35">
                  <c:v>12115728</c:v>
                </c:pt>
                <c:pt idx="36">
                  <c:v>12097498</c:v>
                </c:pt>
                <c:pt idx="37">
                  <c:v>12079055</c:v>
                </c:pt>
                <c:pt idx="38">
                  <c:v>12060679</c:v>
                </c:pt>
                <c:pt idx="39">
                  <c:v>12042592</c:v>
                </c:pt>
                <c:pt idx="40">
                  <c:v>12024894</c:v>
                </c:pt>
              </c:numCache>
            </c:numRef>
          </c:val>
          <c:smooth val="0"/>
        </c:ser>
        <c:ser>
          <c:idx val="1"/>
          <c:order val="1"/>
          <c:tx>
            <c:strRef>
              <c:f>Sheet1!$C$1</c:f>
              <c:strCache>
                <c:ptCount val="1"/>
                <c:pt idx="0">
                  <c:v>NH-Black</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2886825</c:v>
                </c:pt>
                <c:pt idx="1">
                  <c:v>2944108</c:v>
                </c:pt>
                <c:pt idx="2">
                  <c:v>3002039</c:v>
                </c:pt>
                <c:pt idx="3">
                  <c:v>3060487</c:v>
                </c:pt>
                <c:pt idx="4">
                  <c:v>3119378</c:v>
                </c:pt>
                <c:pt idx="5">
                  <c:v>3178604</c:v>
                </c:pt>
                <c:pt idx="6">
                  <c:v>3238072</c:v>
                </c:pt>
                <c:pt idx="7">
                  <c:v>3297774</c:v>
                </c:pt>
                <c:pt idx="8">
                  <c:v>3357659</c:v>
                </c:pt>
                <c:pt idx="9">
                  <c:v>3417742</c:v>
                </c:pt>
                <c:pt idx="10">
                  <c:v>3477947</c:v>
                </c:pt>
                <c:pt idx="11">
                  <c:v>3538206</c:v>
                </c:pt>
                <c:pt idx="12">
                  <c:v>3598622</c:v>
                </c:pt>
                <c:pt idx="13">
                  <c:v>3659163</c:v>
                </c:pt>
                <c:pt idx="14">
                  <c:v>3719776</c:v>
                </c:pt>
                <c:pt idx="15">
                  <c:v>3780423</c:v>
                </c:pt>
                <c:pt idx="16">
                  <c:v>3840919</c:v>
                </c:pt>
                <c:pt idx="17">
                  <c:v>3901284</c:v>
                </c:pt>
                <c:pt idx="18">
                  <c:v>3961356</c:v>
                </c:pt>
                <c:pt idx="19">
                  <c:v>4021067</c:v>
                </c:pt>
                <c:pt idx="20">
                  <c:v>4080463</c:v>
                </c:pt>
                <c:pt idx="21">
                  <c:v>4139481</c:v>
                </c:pt>
                <c:pt idx="22">
                  <c:v>4198176</c:v>
                </c:pt>
                <c:pt idx="23">
                  <c:v>4256461</c:v>
                </c:pt>
                <c:pt idx="24">
                  <c:v>4314442</c:v>
                </c:pt>
                <c:pt idx="25">
                  <c:v>4371981</c:v>
                </c:pt>
                <c:pt idx="26">
                  <c:v>4429077</c:v>
                </c:pt>
                <c:pt idx="27">
                  <c:v>4485797</c:v>
                </c:pt>
                <c:pt idx="28">
                  <c:v>4542142</c:v>
                </c:pt>
                <c:pt idx="29">
                  <c:v>4598090</c:v>
                </c:pt>
                <c:pt idx="30">
                  <c:v>4653708</c:v>
                </c:pt>
                <c:pt idx="31">
                  <c:v>4708858</c:v>
                </c:pt>
                <c:pt idx="32">
                  <c:v>4763703</c:v>
                </c:pt>
                <c:pt idx="33">
                  <c:v>4818249</c:v>
                </c:pt>
                <c:pt idx="34">
                  <c:v>4872542</c:v>
                </c:pt>
                <c:pt idx="35">
                  <c:v>4926646</c:v>
                </c:pt>
                <c:pt idx="36">
                  <c:v>4980577</c:v>
                </c:pt>
                <c:pt idx="37">
                  <c:v>5034444</c:v>
                </c:pt>
                <c:pt idx="38">
                  <c:v>5088252</c:v>
                </c:pt>
                <c:pt idx="39">
                  <c:v>5142046</c:v>
                </c:pt>
                <c:pt idx="40">
                  <c:v>5195861</c:v>
                </c:pt>
              </c:numCache>
            </c:numRef>
          </c:val>
          <c:smooth val="0"/>
        </c:ser>
        <c:ser>
          <c:idx val="2"/>
          <c:order val="2"/>
          <c:tx>
            <c:strRef>
              <c:f>Sheet1!$D$1</c:f>
              <c:strCache>
                <c:ptCount val="1"/>
                <c:pt idx="0">
                  <c:v>Hispanic</c:v>
                </c:pt>
              </c:strCache>
            </c:strRef>
          </c:tx>
          <c:spPr>
            <a:ln w="38100"/>
          </c:spPr>
          <c:marker>
            <c:symbol val="triangle"/>
            <c:size val="5"/>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9460921</c:v>
                </c:pt>
                <c:pt idx="1">
                  <c:v>9772972</c:v>
                </c:pt>
                <c:pt idx="2">
                  <c:v>10094717</c:v>
                </c:pt>
                <c:pt idx="3">
                  <c:v>10426030</c:v>
                </c:pt>
                <c:pt idx="4">
                  <c:v>10767272</c:v>
                </c:pt>
                <c:pt idx="5">
                  <c:v>11118603</c:v>
                </c:pt>
                <c:pt idx="6">
                  <c:v>11480427</c:v>
                </c:pt>
                <c:pt idx="7">
                  <c:v>11853226</c:v>
                </c:pt>
                <c:pt idx="8">
                  <c:v>12237215</c:v>
                </c:pt>
                <c:pt idx="9">
                  <c:v>12632727</c:v>
                </c:pt>
                <c:pt idx="10">
                  <c:v>13039858</c:v>
                </c:pt>
                <c:pt idx="11">
                  <c:v>13458908</c:v>
                </c:pt>
                <c:pt idx="12">
                  <c:v>13890118</c:v>
                </c:pt>
                <c:pt idx="13">
                  <c:v>14333563</c:v>
                </c:pt>
                <c:pt idx="14">
                  <c:v>14789191</c:v>
                </c:pt>
                <c:pt idx="15">
                  <c:v>15256812</c:v>
                </c:pt>
                <c:pt idx="16">
                  <c:v>15736134</c:v>
                </c:pt>
                <c:pt idx="17">
                  <c:v>16226919</c:v>
                </c:pt>
                <c:pt idx="18">
                  <c:v>16728749</c:v>
                </c:pt>
                <c:pt idx="19">
                  <c:v>17241233</c:v>
                </c:pt>
                <c:pt idx="20">
                  <c:v>17764282</c:v>
                </c:pt>
                <c:pt idx="21">
                  <c:v>18297570</c:v>
                </c:pt>
                <c:pt idx="22">
                  <c:v>18841035</c:v>
                </c:pt>
                <c:pt idx="23">
                  <c:v>19394759</c:v>
                </c:pt>
                <c:pt idx="24">
                  <c:v>19958919</c:v>
                </c:pt>
                <c:pt idx="25">
                  <c:v>20533672</c:v>
                </c:pt>
                <c:pt idx="26">
                  <c:v>21119272</c:v>
                </c:pt>
                <c:pt idx="27">
                  <c:v>21716298</c:v>
                </c:pt>
                <c:pt idx="28">
                  <c:v>22325109</c:v>
                </c:pt>
                <c:pt idx="29">
                  <c:v>22946057</c:v>
                </c:pt>
                <c:pt idx="30">
                  <c:v>23579647</c:v>
                </c:pt>
                <c:pt idx="31">
                  <c:v>24226318</c:v>
                </c:pt>
                <c:pt idx="32">
                  <c:v>24886463</c:v>
                </c:pt>
                <c:pt idx="33">
                  <c:v>25560759</c:v>
                </c:pt>
                <c:pt idx="34">
                  <c:v>26249825</c:v>
                </c:pt>
                <c:pt idx="35">
                  <c:v>26954058</c:v>
                </c:pt>
                <c:pt idx="36">
                  <c:v>27673922</c:v>
                </c:pt>
                <c:pt idx="37">
                  <c:v>28409960</c:v>
                </c:pt>
                <c:pt idx="38">
                  <c:v>29162631</c:v>
                </c:pt>
                <c:pt idx="39">
                  <c:v>29932252</c:v>
                </c:pt>
                <c:pt idx="40">
                  <c:v>30719069</c:v>
                </c:pt>
              </c:numCache>
            </c:numRef>
          </c:val>
          <c:smooth val="0"/>
        </c:ser>
        <c:ser>
          <c:idx val="3"/>
          <c:order val="3"/>
          <c:tx>
            <c:strRef>
              <c:f>Sheet1!$E$1</c:f>
              <c:strCache>
                <c:ptCount val="1"/>
                <c:pt idx="0">
                  <c:v>NH-Other</c:v>
                </c:pt>
              </c:strCache>
            </c:strRef>
          </c:tx>
          <c:spPr>
            <a:ln w="38100"/>
          </c:spPr>
          <c:marker>
            <c:symbol val="square"/>
            <c:size val="4"/>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Sheet1!$E$2:$E$42</c:f>
              <c:numCache>
                <c:formatCode>#,##0</c:formatCode>
                <c:ptCount val="41"/>
                <c:pt idx="0">
                  <c:v>1400470</c:v>
                </c:pt>
                <c:pt idx="1">
                  <c:v>1465056</c:v>
                </c:pt>
                <c:pt idx="2">
                  <c:v>1532469</c:v>
                </c:pt>
                <c:pt idx="3">
                  <c:v>1602603</c:v>
                </c:pt>
                <c:pt idx="4">
                  <c:v>1675493</c:v>
                </c:pt>
                <c:pt idx="5">
                  <c:v>1751127</c:v>
                </c:pt>
                <c:pt idx="6">
                  <c:v>1829571</c:v>
                </c:pt>
                <c:pt idx="7">
                  <c:v>1910904</c:v>
                </c:pt>
                <c:pt idx="8">
                  <c:v>1995185</c:v>
                </c:pt>
                <c:pt idx="9">
                  <c:v>2082503</c:v>
                </c:pt>
                <c:pt idx="10">
                  <c:v>2172943</c:v>
                </c:pt>
                <c:pt idx="11">
                  <c:v>2266670</c:v>
                </c:pt>
                <c:pt idx="12">
                  <c:v>2363850</c:v>
                </c:pt>
                <c:pt idx="13">
                  <c:v>2464701</c:v>
                </c:pt>
                <c:pt idx="14">
                  <c:v>2569477</c:v>
                </c:pt>
                <c:pt idx="15">
                  <c:v>2678390</c:v>
                </c:pt>
                <c:pt idx="16">
                  <c:v>2791614</c:v>
                </c:pt>
                <c:pt idx="17">
                  <c:v>2909437</c:v>
                </c:pt>
                <c:pt idx="18">
                  <c:v>3032065</c:v>
                </c:pt>
                <c:pt idx="19">
                  <c:v>3159736</c:v>
                </c:pt>
                <c:pt idx="20">
                  <c:v>3292718</c:v>
                </c:pt>
                <c:pt idx="21">
                  <c:v>3431132</c:v>
                </c:pt>
                <c:pt idx="22">
                  <c:v>3575176</c:v>
                </c:pt>
                <c:pt idx="23">
                  <c:v>3725124</c:v>
                </c:pt>
                <c:pt idx="24">
                  <c:v>3881128</c:v>
                </c:pt>
                <c:pt idx="25">
                  <c:v>4043408</c:v>
                </c:pt>
                <c:pt idx="26">
                  <c:v>4212126</c:v>
                </c:pt>
                <c:pt idx="27">
                  <c:v>4387377</c:v>
                </c:pt>
                <c:pt idx="28">
                  <c:v>4569307</c:v>
                </c:pt>
                <c:pt idx="29">
                  <c:v>4757872</c:v>
                </c:pt>
                <c:pt idx="30">
                  <c:v>4953149</c:v>
                </c:pt>
                <c:pt idx="31">
                  <c:v>5155107</c:v>
                </c:pt>
                <c:pt idx="32">
                  <c:v>5363544</c:v>
                </c:pt>
                <c:pt idx="33">
                  <c:v>5578460</c:v>
                </c:pt>
                <c:pt idx="34">
                  <c:v>5799787</c:v>
                </c:pt>
                <c:pt idx="35">
                  <c:v>6027481</c:v>
                </c:pt>
                <c:pt idx="36">
                  <c:v>6261594</c:v>
                </c:pt>
                <c:pt idx="37">
                  <c:v>6502240</c:v>
                </c:pt>
                <c:pt idx="38">
                  <c:v>6749618</c:v>
                </c:pt>
                <c:pt idx="39">
                  <c:v>7003903</c:v>
                </c:pt>
                <c:pt idx="40">
                  <c:v>7265488</c:v>
                </c:pt>
              </c:numCache>
            </c:numRef>
          </c:val>
          <c:smooth val="0"/>
        </c:ser>
        <c:dLbls>
          <c:showLegendKey val="0"/>
          <c:showVal val="0"/>
          <c:showCatName val="0"/>
          <c:showSerName val="0"/>
          <c:showPercent val="0"/>
          <c:showBubbleSize val="0"/>
        </c:dLbls>
        <c:marker val="1"/>
        <c:smooth val="0"/>
        <c:axId val="345946880"/>
        <c:axId val="345947272"/>
      </c:lineChart>
      <c:catAx>
        <c:axId val="345946880"/>
        <c:scaling>
          <c:orientation val="minMax"/>
        </c:scaling>
        <c:delete val="0"/>
        <c:axPos val="b"/>
        <c:numFmt formatCode="General" sourceLinked="1"/>
        <c:majorTickMark val="out"/>
        <c:minorTickMark val="out"/>
        <c:tickLblPos val="nextTo"/>
        <c:txPr>
          <a:bodyPr rot="-2220000"/>
          <a:lstStyle/>
          <a:p>
            <a:pPr>
              <a:defRPr sz="1600"/>
            </a:pPr>
            <a:endParaRPr lang="en-US"/>
          </a:p>
        </c:txPr>
        <c:crossAx val="345947272"/>
        <c:crosses val="autoZero"/>
        <c:auto val="1"/>
        <c:lblAlgn val="ctr"/>
        <c:lblOffset val="100"/>
        <c:tickLblSkip val="5"/>
        <c:noMultiLvlLbl val="0"/>
      </c:catAx>
      <c:valAx>
        <c:axId val="345947272"/>
        <c:scaling>
          <c:orientation val="minMax"/>
        </c:scaling>
        <c:delete val="0"/>
        <c:axPos val="l"/>
        <c:majorGridlines/>
        <c:numFmt formatCode="#,##0" sourceLinked="1"/>
        <c:majorTickMark val="out"/>
        <c:minorTickMark val="none"/>
        <c:tickLblPos val="nextTo"/>
        <c:crossAx val="3459468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4148695698751942"/>
          <c:y val="0.12869172035313767"/>
          <c:w val="0.73743424929026657"/>
          <c:h val="0.65698687664042155"/>
        </c:manualLayout>
      </c:layout>
      <c:pieChart>
        <c:varyColors val="1"/>
        <c:ser>
          <c:idx val="0"/>
          <c:order val="0"/>
          <c:tx>
            <c:strRef>
              <c:f>Sheet1!$B$1</c:f>
              <c:strCache>
                <c:ptCount val="1"/>
                <c:pt idx="0">
                  <c:v>2010</c:v>
                </c:pt>
              </c:strCache>
            </c:strRef>
          </c:tx>
          <c:dLbls>
            <c:dLbl>
              <c:idx val="0"/>
              <c:spPr/>
              <c:txPr>
                <a:bodyPr/>
                <a:lstStyle/>
                <a:p>
                  <a:pPr>
                    <a:defRPr baseline="0">
                      <a:solidFill>
                        <a:schemeClr val="bg1"/>
                      </a:solidFill>
                    </a:defRPr>
                  </a:pPr>
                  <a:endParaRPr lang="en-US"/>
                </a:p>
              </c:txPr>
              <c:dLblPos val="bestFit"/>
              <c:showLegendKey val="0"/>
              <c:showVal val="0"/>
              <c:showCatName val="1"/>
              <c:showSerName val="0"/>
              <c:showPercent val="1"/>
              <c:showBubbleSize val="0"/>
            </c:dLbl>
            <c:dLbl>
              <c:idx val="1"/>
              <c:layout>
                <c:manualLayout>
                  <c:x val="0.14821172353455819"/>
                  <c:y val="3.5607253638749738E-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4.2642169728783885E-3"/>
                  <c:y val="-1.0180863755666909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1.3828193350831151E-2"/>
                  <c:y val="-2.1332378907182058E-2"/>
                </c:manualLayout>
              </c:layout>
              <c:dLblPos val="bestFit"/>
              <c:showLegendKey val="0"/>
              <c:showVal val="0"/>
              <c:showCatName val="1"/>
              <c:showSerName val="0"/>
              <c:showPercent val="1"/>
              <c:showBubbleSize val="0"/>
              <c:extLst>
                <c:ext xmlns:c15="http://schemas.microsoft.com/office/drawing/2012/chart" uri="{CE6537A1-D6FC-4f65-9D91-7224C49458BB}"/>
              </c:extLst>
            </c:dLbl>
            <c:spPr>
              <a:noFill/>
              <a:ln>
                <a:noFill/>
              </a:ln>
              <a:effectLst/>
            </c:sp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NH White</c:v>
                </c:pt>
                <c:pt idx="1">
                  <c:v>NH Black</c:v>
                </c:pt>
                <c:pt idx="2">
                  <c:v>NH Other</c:v>
                </c:pt>
                <c:pt idx="3">
                  <c:v>Hispanic or Latino</c:v>
                </c:pt>
              </c:strCache>
            </c:strRef>
          </c:cat>
          <c:val>
            <c:numRef>
              <c:f>Sheet1!$B$2:$B$5</c:f>
              <c:numCache>
                <c:formatCode>#,##0</c:formatCode>
                <c:ptCount val="4"/>
                <c:pt idx="0">
                  <c:v>11397345</c:v>
                </c:pt>
                <c:pt idx="1">
                  <c:v>2886825</c:v>
                </c:pt>
                <c:pt idx="2">
                  <c:v>1400470</c:v>
                </c:pt>
                <c:pt idx="3">
                  <c:v>9460921</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23199183435405"/>
          <c:y val="3.6443293946503759E-2"/>
          <c:w val="0.86169169825993985"/>
          <c:h val="0.65243242156420633"/>
        </c:manualLayout>
      </c:layout>
      <c:barChart>
        <c:barDir val="col"/>
        <c:grouping val="clustered"/>
        <c:varyColors val="0"/>
        <c:ser>
          <c:idx val="0"/>
          <c:order val="0"/>
          <c:tx>
            <c:strRef>
              <c:f>Sheet1!$B$1</c:f>
              <c:strCache>
                <c:ptCount val="1"/>
                <c:pt idx="0">
                  <c:v>White (non-Hispanic) </c:v>
                </c:pt>
              </c:strCache>
            </c:strRef>
          </c:tx>
          <c:spPr>
            <a:solidFill>
              <a:schemeClr val="accent2"/>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General</c:formatCode>
                <c:ptCount val="103"/>
                <c:pt idx="0">
                  <c:v>118888</c:v>
                </c:pt>
                <c:pt idx="1">
                  <c:v>120211</c:v>
                </c:pt>
                <c:pt idx="2">
                  <c:v>122905</c:v>
                </c:pt>
                <c:pt idx="3">
                  <c:v>124127</c:v>
                </c:pt>
                <c:pt idx="4">
                  <c:v>124347</c:v>
                </c:pt>
                <c:pt idx="5">
                  <c:v>125551</c:v>
                </c:pt>
                <c:pt idx="6">
                  <c:v>127061</c:v>
                </c:pt>
                <c:pt idx="7">
                  <c:v>127822</c:v>
                </c:pt>
                <c:pt idx="8">
                  <c:v>128080</c:v>
                </c:pt>
                <c:pt idx="9">
                  <c:v>131492</c:v>
                </c:pt>
                <c:pt idx="10">
                  <c:v>132888</c:v>
                </c:pt>
                <c:pt idx="11">
                  <c:v>131988</c:v>
                </c:pt>
                <c:pt idx="12">
                  <c:v>131368</c:v>
                </c:pt>
                <c:pt idx="13">
                  <c:v>133105</c:v>
                </c:pt>
                <c:pt idx="14">
                  <c:v>133412</c:v>
                </c:pt>
                <c:pt idx="15">
                  <c:v>134187</c:v>
                </c:pt>
                <c:pt idx="16">
                  <c:v>136676</c:v>
                </c:pt>
                <c:pt idx="17">
                  <c:v>138553</c:v>
                </c:pt>
                <c:pt idx="18">
                  <c:v>140517</c:v>
                </c:pt>
                <c:pt idx="19">
                  <c:v>141283</c:v>
                </c:pt>
                <c:pt idx="20">
                  <c:v>140814</c:v>
                </c:pt>
                <c:pt idx="21">
                  <c:v>139215</c:v>
                </c:pt>
                <c:pt idx="22">
                  <c:v>140396</c:v>
                </c:pt>
                <c:pt idx="23">
                  <c:v>144111</c:v>
                </c:pt>
                <c:pt idx="24">
                  <c:v>148137</c:v>
                </c:pt>
                <c:pt idx="25">
                  <c:v>150642</c:v>
                </c:pt>
                <c:pt idx="26">
                  <c:v>146805</c:v>
                </c:pt>
                <c:pt idx="27">
                  <c:v>150703</c:v>
                </c:pt>
                <c:pt idx="28">
                  <c:v>149192</c:v>
                </c:pt>
                <c:pt idx="29">
                  <c:v>149781</c:v>
                </c:pt>
                <c:pt idx="30">
                  <c:v>148953</c:v>
                </c:pt>
                <c:pt idx="31">
                  <c:v>139257</c:v>
                </c:pt>
                <c:pt idx="32">
                  <c:v>138974</c:v>
                </c:pt>
                <c:pt idx="33">
                  <c:v>135618</c:v>
                </c:pt>
                <c:pt idx="34">
                  <c:v>134268</c:v>
                </c:pt>
                <c:pt idx="35">
                  <c:v>138340</c:v>
                </c:pt>
                <c:pt idx="36">
                  <c:v>134348</c:v>
                </c:pt>
                <c:pt idx="37">
                  <c:v>139689</c:v>
                </c:pt>
                <c:pt idx="38">
                  <c:v>151122</c:v>
                </c:pt>
                <c:pt idx="39">
                  <c:v>163370</c:v>
                </c:pt>
                <c:pt idx="40">
                  <c:v>161793</c:v>
                </c:pt>
                <c:pt idx="41">
                  <c:v>152302</c:v>
                </c:pt>
                <c:pt idx="42">
                  <c:v>147826</c:v>
                </c:pt>
                <c:pt idx="43">
                  <c:v>148987</c:v>
                </c:pt>
                <c:pt idx="44">
                  <c:v>152269</c:v>
                </c:pt>
                <c:pt idx="45">
                  <c:v>168090</c:v>
                </c:pt>
                <c:pt idx="46">
                  <c:v>175089</c:v>
                </c:pt>
                <c:pt idx="47">
                  <c:v>180229</c:v>
                </c:pt>
                <c:pt idx="48">
                  <c:v>182656</c:v>
                </c:pt>
                <c:pt idx="49">
                  <c:v>186835</c:v>
                </c:pt>
                <c:pt idx="50">
                  <c:v>190419</c:v>
                </c:pt>
                <c:pt idx="51">
                  <c:v>184391</c:v>
                </c:pt>
                <c:pt idx="52">
                  <c:v>188003</c:v>
                </c:pt>
                <c:pt idx="53">
                  <c:v>183375</c:v>
                </c:pt>
                <c:pt idx="54">
                  <c:v>179392</c:v>
                </c:pt>
                <c:pt idx="55">
                  <c:v>179832</c:v>
                </c:pt>
                <c:pt idx="56">
                  <c:v>172073</c:v>
                </c:pt>
                <c:pt idx="57">
                  <c:v>168757</c:v>
                </c:pt>
                <c:pt idx="58">
                  <c:v>162035</c:v>
                </c:pt>
                <c:pt idx="59">
                  <c:v>152870</c:v>
                </c:pt>
                <c:pt idx="60">
                  <c:v>153745</c:v>
                </c:pt>
                <c:pt idx="61">
                  <c:v>149888</c:v>
                </c:pt>
                <c:pt idx="62">
                  <c:v>156636</c:v>
                </c:pt>
                <c:pt idx="63">
                  <c:v>156443</c:v>
                </c:pt>
                <c:pt idx="64">
                  <c:v>115149</c:v>
                </c:pt>
                <c:pt idx="65">
                  <c:v>119733</c:v>
                </c:pt>
                <c:pt idx="66">
                  <c:v>120421</c:v>
                </c:pt>
                <c:pt idx="67">
                  <c:v>115972</c:v>
                </c:pt>
                <c:pt idx="68">
                  <c:v>103429</c:v>
                </c:pt>
                <c:pt idx="69">
                  <c:v>96608</c:v>
                </c:pt>
                <c:pt idx="70">
                  <c:v>89567</c:v>
                </c:pt>
                <c:pt idx="71">
                  <c:v>85998</c:v>
                </c:pt>
                <c:pt idx="72">
                  <c:v>82180</c:v>
                </c:pt>
                <c:pt idx="73">
                  <c:v>76158</c:v>
                </c:pt>
                <c:pt idx="74">
                  <c:v>74802</c:v>
                </c:pt>
                <c:pt idx="75">
                  <c:v>72907</c:v>
                </c:pt>
                <c:pt idx="76">
                  <c:v>66067</c:v>
                </c:pt>
                <c:pt idx="77">
                  <c:v>64277</c:v>
                </c:pt>
                <c:pt idx="78">
                  <c:v>61765</c:v>
                </c:pt>
                <c:pt idx="79">
                  <c:v>60050</c:v>
                </c:pt>
                <c:pt idx="80">
                  <c:v>57112</c:v>
                </c:pt>
                <c:pt idx="81">
                  <c:v>52163</c:v>
                </c:pt>
                <c:pt idx="82">
                  <c:v>48157</c:v>
                </c:pt>
                <c:pt idx="83">
                  <c:v>45236</c:v>
                </c:pt>
                <c:pt idx="84">
                  <c:v>41791</c:v>
                </c:pt>
                <c:pt idx="85">
                  <c:v>38518</c:v>
                </c:pt>
                <c:pt idx="86">
                  <c:v>34023</c:v>
                </c:pt>
                <c:pt idx="87">
                  <c:v>29630</c:v>
                </c:pt>
                <c:pt idx="88">
                  <c:v>26890</c:v>
                </c:pt>
                <c:pt idx="89">
                  <c:v>22219</c:v>
                </c:pt>
                <c:pt idx="90">
                  <c:v>17795</c:v>
                </c:pt>
                <c:pt idx="91">
                  <c:v>13747</c:v>
                </c:pt>
                <c:pt idx="92">
                  <c:v>11182</c:v>
                </c:pt>
                <c:pt idx="93">
                  <c:v>8682</c:v>
                </c:pt>
                <c:pt idx="94">
                  <c:v>6595</c:v>
                </c:pt>
                <c:pt idx="95">
                  <c:v>5105</c:v>
                </c:pt>
                <c:pt idx="96">
                  <c:v>3764</c:v>
                </c:pt>
                <c:pt idx="97">
                  <c:v>2646</c:v>
                </c:pt>
                <c:pt idx="98">
                  <c:v>1734</c:v>
                </c:pt>
                <c:pt idx="99">
                  <c:v>1249</c:v>
                </c:pt>
                <c:pt idx="100">
                  <c:v>1781</c:v>
                </c:pt>
                <c:pt idx="101">
                  <c:v>100</c:v>
                </c:pt>
                <c:pt idx="102">
                  <c:v>12</c:v>
                </c:pt>
              </c:numCache>
            </c:numRef>
          </c:val>
        </c:ser>
        <c:ser>
          <c:idx val="1"/>
          <c:order val="1"/>
          <c:tx>
            <c:strRef>
              <c:f>Sheet1!$C$1</c:f>
              <c:strCache>
                <c:ptCount val="1"/>
                <c:pt idx="0">
                  <c:v>Hispanic</c:v>
                </c:pt>
              </c:strCache>
            </c:strRef>
          </c:tx>
          <c:spPr>
            <a:solidFill>
              <a:srgbClr val="0000FF"/>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General</c:formatCode>
                <c:ptCount val="103"/>
                <c:pt idx="0">
                  <c:v>194215</c:v>
                </c:pt>
                <c:pt idx="1">
                  <c:v>193805</c:v>
                </c:pt>
                <c:pt idx="2">
                  <c:v>197746</c:v>
                </c:pt>
                <c:pt idx="3">
                  <c:v>197114</c:v>
                </c:pt>
                <c:pt idx="4">
                  <c:v>193791</c:v>
                </c:pt>
                <c:pt idx="5">
                  <c:v>193356</c:v>
                </c:pt>
                <c:pt idx="6">
                  <c:v>190348</c:v>
                </c:pt>
                <c:pt idx="7">
                  <c:v>188121</c:v>
                </c:pt>
                <c:pt idx="8">
                  <c:v>186922</c:v>
                </c:pt>
                <c:pt idx="9">
                  <c:v>188375</c:v>
                </c:pt>
                <c:pt idx="10">
                  <c:v>185587</c:v>
                </c:pt>
                <c:pt idx="11">
                  <c:v>178941</c:v>
                </c:pt>
                <c:pt idx="12">
                  <c:v>175314</c:v>
                </c:pt>
                <c:pt idx="13">
                  <c:v>172295</c:v>
                </c:pt>
                <c:pt idx="14">
                  <c:v>171245</c:v>
                </c:pt>
                <c:pt idx="15">
                  <c:v>169963</c:v>
                </c:pt>
                <c:pt idx="16">
                  <c:v>170199</c:v>
                </c:pt>
                <c:pt idx="17">
                  <c:v>170440</c:v>
                </c:pt>
                <c:pt idx="18">
                  <c:v>169848</c:v>
                </c:pt>
                <c:pt idx="19">
                  <c:v>165243</c:v>
                </c:pt>
                <c:pt idx="20">
                  <c:v>160475</c:v>
                </c:pt>
                <c:pt idx="21">
                  <c:v>154073</c:v>
                </c:pt>
                <c:pt idx="22">
                  <c:v>154045</c:v>
                </c:pt>
                <c:pt idx="23">
                  <c:v>154085</c:v>
                </c:pt>
                <c:pt idx="24">
                  <c:v>154599</c:v>
                </c:pt>
                <c:pt idx="25">
                  <c:v>154438</c:v>
                </c:pt>
                <c:pt idx="26">
                  <c:v>151923</c:v>
                </c:pt>
                <c:pt idx="27">
                  <c:v>156567</c:v>
                </c:pt>
                <c:pt idx="28">
                  <c:v>155081</c:v>
                </c:pt>
                <c:pt idx="29">
                  <c:v>155992</c:v>
                </c:pt>
                <c:pt idx="30">
                  <c:v>156464</c:v>
                </c:pt>
                <c:pt idx="31">
                  <c:v>144392</c:v>
                </c:pt>
                <c:pt idx="32">
                  <c:v>146904</c:v>
                </c:pt>
                <c:pt idx="33">
                  <c:v>146019</c:v>
                </c:pt>
                <c:pt idx="34">
                  <c:v>146704</c:v>
                </c:pt>
                <c:pt idx="35">
                  <c:v>147599</c:v>
                </c:pt>
                <c:pt idx="36">
                  <c:v>141230</c:v>
                </c:pt>
                <c:pt idx="37">
                  <c:v>141529</c:v>
                </c:pt>
                <c:pt idx="38">
                  <c:v>139892</c:v>
                </c:pt>
                <c:pt idx="39">
                  <c:v>136984</c:v>
                </c:pt>
                <c:pt idx="40">
                  <c:v>135979</c:v>
                </c:pt>
                <c:pt idx="41">
                  <c:v>125527</c:v>
                </c:pt>
                <c:pt idx="42">
                  <c:v>123218</c:v>
                </c:pt>
                <c:pt idx="43">
                  <c:v>119104</c:v>
                </c:pt>
                <c:pt idx="44">
                  <c:v>118889</c:v>
                </c:pt>
                <c:pt idx="45">
                  <c:v>119897</c:v>
                </c:pt>
                <c:pt idx="46">
                  <c:v>113986</c:v>
                </c:pt>
                <c:pt idx="47">
                  <c:v>111969</c:v>
                </c:pt>
                <c:pt idx="48">
                  <c:v>106989</c:v>
                </c:pt>
                <c:pt idx="49">
                  <c:v>105191</c:v>
                </c:pt>
                <c:pt idx="50">
                  <c:v>103613</c:v>
                </c:pt>
                <c:pt idx="51">
                  <c:v>94716</c:v>
                </c:pt>
                <c:pt idx="52">
                  <c:v>92888</c:v>
                </c:pt>
                <c:pt idx="53">
                  <c:v>88489</c:v>
                </c:pt>
                <c:pt idx="54">
                  <c:v>85250</c:v>
                </c:pt>
                <c:pt idx="55">
                  <c:v>81345</c:v>
                </c:pt>
                <c:pt idx="56">
                  <c:v>74954</c:v>
                </c:pt>
                <c:pt idx="57">
                  <c:v>71352</c:v>
                </c:pt>
                <c:pt idx="58">
                  <c:v>65668</c:v>
                </c:pt>
                <c:pt idx="59">
                  <c:v>64721</c:v>
                </c:pt>
                <c:pt idx="60">
                  <c:v>61961</c:v>
                </c:pt>
                <c:pt idx="61">
                  <c:v>57571</c:v>
                </c:pt>
                <c:pt idx="62">
                  <c:v>55391</c:v>
                </c:pt>
                <c:pt idx="63">
                  <c:v>51929</c:v>
                </c:pt>
                <c:pt idx="64">
                  <c:v>45540</c:v>
                </c:pt>
                <c:pt idx="65">
                  <c:v>43511</c:v>
                </c:pt>
                <c:pt idx="66">
                  <c:v>39640</c:v>
                </c:pt>
                <c:pt idx="67">
                  <c:v>36669</c:v>
                </c:pt>
                <c:pt idx="68">
                  <c:v>33088</c:v>
                </c:pt>
                <c:pt idx="69">
                  <c:v>31490</c:v>
                </c:pt>
                <c:pt idx="70">
                  <c:v>29911</c:v>
                </c:pt>
                <c:pt idx="71">
                  <c:v>27454</c:v>
                </c:pt>
                <c:pt idx="72">
                  <c:v>26773</c:v>
                </c:pt>
                <c:pt idx="73">
                  <c:v>24936</c:v>
                </c:pt>
                <c:pt idx="74">
                  <c:v>24103</c:v>
                </c:pt>
                <c:pt idx="75">
                  <c:v>23076</c:v>
                </c:pt>
                <c:pt idx="76">
                  <c:v>20431</c:v>
                </c:pt>
                <c:pt idx="77">
                  <c:v>18663</c:v>
                </c:pt>
                <c:pt idx="78">
                  <c:v>18300</c:v>
                </c:pt>
                <c:pt idx="79">
                  <c:v>17213</c:v>
                </c:pt>
                <c:pt idx="80">
                  <c:v>16671</c:v>
                </c:pt>
                <c:pt idx="81">
                  <c:v>14433</c:v>
                </c:pt>
                <c:pt idx="82">
                  <c:v>13452</c:v>
                </c:pt>
                <c:pt idx="83">
                  <c:v>12136</c:v>
                </c:pt>
                <c:pt idx="84">
                  <c:v>10785</c:v>
                </c:pt>
                <c:pt idx="85">
                  <c:v>9714</c:v>
                </c:pt>
                <c:pt idx="86">
                  <c:v>8108</c:v>
                </c:pt>
                <c:pt idx="87">
                  <c:v>6994</c:v>
                </c:pt>
                <c:pt idx="88">
                  <c:v>5940</c:v>
                </c:pt>
                <c:pt idx="89">
                  <c:v>4612</c:v>
                </c:pt>
                <c:pt idx="90">
                  <c:v>3860</c:v>
                </c:pt>
                <c:pt idx="91">
                  <c:v>2512</c:v>
                </c:pt>
                <c:pt idx="92">
                  <c:v>2059</c:v>
                </c:pt>
                <c:pt idx="93">
                  <c:v>1547</c:v>
                </c:pt>
                <c:pt idx="94">
                  <c:v>1298</c:v>
                </c:pt>
                <c:pt idx="95">
                  <c:v>1010</c:v>
                </c:pt>
                <c:pt idx="96">
                  <c:v>792</c:v>
                </c:pt>
                <c:pt idx="97">
                  <c:v>537</c:v>
                </c:pt>
                <c:pt idx="98">
                  <c:v>393</c:v>
                </c:pt>
                <c:pt idx="99">
                  <c:v>302</c:v>
                </c:pt>
                <c:pt idx="100">
                  <c:v>461</c:v>
                </c:pt>
                <c:pt idx="101">
                  <c:v>34</c:v>
                </c:pt>
                <c:pt idx="102">
                  <c:v>13</c:v>
                </c:pt>
              </c:numCache>
            </c:numRef>
          </c:val>
        </c:ser>
        <c:dLbls>
          <c:showLegendKey val="0"/>
          <c:showVal val="0"/>
          <c:showCatName val="0"/>
          <c:showSerName val="0"/>
          <c:showPercent val="0"/>
          <c:showBubbleSize val="0"/>
        </c:dLbls>
        <c:gapWidth val="0"/>
        <c:axId val="345940608"/>
        <c:axId val="345941000"/>
      </c:barChart>
      <c:catAx>
        <c:axId val="345940608"/>
        <c:scaling>
          <c:orientation val="minMax"/>
        </c:scaling>
        <c:delete val="0"/>
        <c:axPos val="b"/>
        <c:title>
          <c:tx>
            <c:rich>
              <a:bodyPr/>
              <a:lstStyle/>
              <a:p>
                <a:pPr>
                  <a:defRPr/>
                </a:pPr>
                <a:r>
                  <a:rPr lang="en-US"/>
                  <a:t>Age</a:t>
                </a:r>
              </a:p>
            </c:rich>
          </c:tx>
          <c:overlay val="0"/>
        </c:title>
        <c:numFmt formatCode="General" sourceLinked="0"/>
        <c:majorTickMark val="out"/>
        <c:minorTickMark val="none"/>
        <c:tickLblPos val="nextTo"/>
        <c:crossAx val="345941000"/>
        <c:crosses val="autoZero"/>
        <c:auto val="1"/>
        <c:lblAlgn val="ctr"/>
        <c:lblOffset val="100"/>
        <c:noMultiLvlLbl val="0"/>
      </c:catAx>
      <c:valAx>
        <c:axId val="345941000"/>
        <c:scaling>
          <c:orientation val="minMax"/>
        </c:scaling>
        <c:delete val="0"/>
        <c:axPos val="l"/>
        <c:majorGridlines/>
        <c:title>
          <c:tx>
            <c:rich>
              <a:bodyPr rot="-5400000" vert="horz"/>
              <a:lstStyle/>
              <a:p>
                <a:pPr>
                  <a:defRPr/>
                </a:pPr>
                <a:r>
                  <a:rPr lang="en-US"/>
                  <a:t>Population</a:t>
                </a:r>
              </a:p>
            </c:rich>
          </c:tx>
          <c:layout>
            <c:manualLayout>
              <c:xMode val="edge"/>
              <c:yMode val="edge"/>
              <c:x val="8.771929824561403E-3"/>
              <c:y val="0.24871231384564382"/>
            </c:manualLayout>
          </c:layout>
          <c:overlay val="0"/>
        </c:title>
        <c:numFmt formatCode="General" sourceLinked="1"/>
        <c:majorTickMark val="out"/>
        <c:minorTickMark val="none"/>
        <c:tickLblPos val="nextTo"/>
        <c:txPr>
          <a:bodyPr/>
          <a:lstStyle/>
          <a:p>
            <a:pPr>
              <a:defRPr sz="1400"/>
            </a:pPr>
            <a:endParaRPr lang="en-US"/>
          </a:p>
        </c:txPr>
        <c:crossAx val="345940608"/>
        <c:crosses val="autoZero"/>
        <c:crossBetween val="between"/>
      </c:valAx>
    </c:plotArea>
    <c:legend>
      <c:legendPos val="r"/>
      <c:layout>
        <c:manualLayout>
          <c:xMode val="edge"/>
          <c:yMode val="edge"/>
          <c:x val="0.69340624088655589"/>
          <c:y val="0.16676892851311423"/>
          <c:w val="0.26128219671693581"/>
          <c:h val="0.141472795491538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2"/>
          <c:order val="1"/>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2"/>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3"/>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4"/>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7"/>
          <c:order val="5"/>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6"/>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7"/>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45941392"/>
        <c:axId val="345941784"/>
      </c:barChart>
      <c:catAx>
        <c:axId val="345941392"/>
        <c:scaling>
          <c:orientation val="minMax"/>
        </c:scaling>
        <c:delete val="0"/>
        <c:axPos val="l"/>
        <c:numFmt formatCode="General" sourceLinked="0"/>
        <c:majorTickMark val="out"/>
        <c:minorTickMark val="none"/>
        <c:tickLblPos val="low"/>
        <c:txPr>
          <a:bodyPr/>
          <a:lstStyle/>
          <a:p>
            <a:pPr>
              <a:defRPr sz="1050" baseline="0"/>
            </a:pPr>
            <a:endParaRPr lang="en-US"/>
          </a:p>
        </c:txPr>
        <c:crossAx val="345941784"/>
        <c:crosses val="autoZero"/>
        <c:auto val="1"/>
        <c:lblAlgn val="ctr"/>
        <c:lblOffset val="100"/>
        <c:tickLblSkip val="5"/>
        <c:noMultiLvlLbl val="0"/>
      </c:catAx>
      <c:valAx>
        <c:axId val="345941784"/>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45941392"/>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1"/>
          <c:order val="0"/>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6"/>
          <c:order val="1"/>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dLbls>
          <c:showLegendKey val="0"/>
          <c:showVal val="0"/>
          <c:showCatName val="0"/>
          <c:showSerName val="0"/>
          <c:showPercent val="0"/>
          <c:showBubbleSize val="0"/>
        </c:dLbls>
        <c:gapWidth val="0"/>
        <c:overlap val="100"/>
        <c:axId val="345942568"/>
        <c:axId val="345942960"/>
      </c:barChart>
      <c:catAx>
        <c:axId val="345942568"/>
        <c:scaling>
          <c:orientation val="minMax"/>
        </c:scaling>
        <c:delete val="0"/>
        <c:axPos val="l"/>
        <c:numFmt formatCode="General" sourceLinked="0"/>
        <c:majorTickMark val="out"/>
        <c:minorTickMark val="none"/>
        <c:tickLblPos val="low"/>
        <c:txPr>
          <a:bodyPr/>
          <a:lstStyle/>
          <a:p>
            <a:pPr>
              <a:defRPr sz="1050" baseline="0"/>
            </a:pPr>
            <a:endParaRPr lang="en-US"/>
          </a:p>
        </c:txPr>
        <c:crossAx val="345942960"/>
        <c:crosses val="autoZero"/>
        <c:auto val="1"/>
        <c:lblAlgn val="ctr"/>
        <c:lblOffset val="100"/>
        <c:tickLblSkip val="5"/>
        <c:noMultiLvlLbl val="0"/>
      </c:catAx>
      <c:valAx>
        <c:axId val="345942960"/>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45942568"/>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NH White Male</c:v>
                </c:pt>
              </c:strCache>
            </c:strRef>
          </c:tx>
          <c:spPr>
            <a:solidFill>
              <a:schemeClr val="accent1">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Sheet1!$B$2:$B$104</c:f>
              <c:numCache>
                <c:formatCode>#,##0;[Red]#,##0</c:formatCode>
                <c:ptCount val="103"/>
                <c:pt idx="0">
                  <c:v>-61193</c:v>
                </c:pt>
                <c:pt idx="1">
                  <c:v>-61473</c:v>
                </c:pt>
                <c:pt idx="2">
                  <c:v>-63020</c:v>
                </c:pt>
                <c:pt idx="3">
                  <c:v>-63696</c:v>
                </c:pt>
                <c:pt idx="4">
                  <c:v>-64076</c:v>
                </c:pt>
                <c:pt idx="5">
                  <c:v>-64311</c:v>
                </c:pt>
                <c:pt idx="6">
                  <c:v>-65125</c:v>
                </c:pt>
                <c:pt idx="7">
                  <c:v>-65504</c:v>
                </c:pt>
                <c:pt idx="8">
                  <c:v>-65740</c:v>
                </c:pt>
                <c:pt idx="9">
                  <c:v>-67576</c:v>
                </c:pt>
                <c:pt idx="10">
                  <c:v>-68359</c:v>
                </c:pt>
                <c:pt idx="11">
                  <c:v>-67761</c:v>
                </c:pt>
                <c:pt idx="12">
                  <c:v>-67791</c:v>
                </c:pt>
                <c:pt idx="13">
                  <c:v>-68280</c:v>
                </c:pt>
                <c:pt idx="14">
                  <c:v>-68483</c:v>
                </c:pt>
                <c:pt idx="15">
                  <c:v>-68926</c:v>
                </c:pt>
                <c:pt idx="16">
                  <c:v>-70222</c:v>
                </c:pt>
                <c:pt idx="17">
                  <c:v>-71489</c:v>
                </c:pt>
                <c:pt idx="18">
                  <c:v>-72635</c:v>
                </c:pt>
                <c:pt idx="19">
                  <c:v>-72595</c:v>
                </c:pt>
                <c:pt idx="20">
                  <c:v>-71950</c:v>
                </c:pt>
                <c:pt idx="21">
                  <c:v>-70793</c:v>
                </c:pt>
                <c:pt idx="22">
                  <c:v>-71228</c:v>
                </c:pt>
                <c:pt idx="23">
                  <c:v>-72740</c:v>
                </c:pt>
                <c:pt idx="24">
                  <c:v>-74533</c:v>
                </c:pt>
                <c:pt idx="25">
                  <c:v>-76168</c:v>
                </c:pt>
                <c:pt idx="26">
                  <c:v>-74070</c:v>
                </c:pt>
                <c:pt idx="27">
                  <c:v>-76114</c:v>
                </c:pt>
                <c:pt idx="28">
                  <c:v>-74944</c:v>
                </c:pt>
                <c:pt idx="29">
                  <c:v>-75706</c:v>
                </c:pt>
                <c:pt idx="30">
                  <c:v>-75317</c:v>
                </c:pt>
                <c:pt idx="31">
                  <c:v>-70462</c:v>
                </c:pt>
                <c:pt idx="32">
                  <c:v>-69718</c:v>
                </c:pt>
                <c:pt idx="33">
                  <c:v>-68309</c:v>
                </c:pt>
                <c:pt idx="34">
                  <c:v>-67804</c:v>
                </c:pt>
                <c:pt idx="35">
                  <c:v>-69655</c:v>
                </c:pt>
                <c:pt idx="36">
                  <c:v>-67313</c:v>
                </c:pt>
                <c:pt idx="37">
                  <c:v>-70509</c:v>
                </c:pt>
                <c:pt idx="38">
                  <c:v>-76100</c:v>
                </c:pt>
                <c:pt idx="39">
                  <c:v>-82221</c:v>
                </c:pt>
                <c:pt idx="40">
                  <c:v>-81496</c:v>
                </c:pt>
                <c:pt idx="41">
                  <c:v>-76623</c:v>
                </c:pt>
                <c:pt idx="42">
                  <c:v>-74797</c:v>
                </c:pt>
                <c:pt idx="43">
                  <c:v>-75155</c:v>
                </c:pt>
                <c:pt idx="44">
                  <c:v>-76180</c:v>
                </c:pt>
                <c:pt idx="45">
                  <c:v>-84045</c:v>
                </c:pt>
                <c:pt idx="46">
                  <c:v>-87357</c:v>
                </c:pt>
                <c:pt idx="47">
                  <c:v>-89750</c:v>
                </c:pt>
                <c:pt idx="48">
                  <c:v>-90920</c:v>
                </c:pt>
                <c:pt idx="49">
                  <c:v>-93028</c:v>
                </c:pt>
                <c:pt idx="50">
                  <c:v>-95212</c:v>
                </c:pt>
                <c:pt idx="51">
                  <c:v>-91987</c:v>
                </c:pt>
                <c:pt idx="52">
                  <c:v>-93704</c:v>
                </c:pt>
                <c:pt idx="53">
                  <c:v>-90943</c:v>
                </c:pt>
                <c:pt idx="54">
                  <c:v>-88684</c:v>
                </c:pt>
                <c:pt idx="55">
                  <c:v>-89059</c:v>
                </c:pt>
                <c:pt idx="56">
                  <c:v>-84351</c:v>
                </c:pt>
                <c:pt idx="57">
                  <c:v>-83150</c:v>
                </c:pt>
                <c:pt idx="58">
                  <c:v>-79532</c:v>
                </c:pt>
                <c:pt idx="59">
                  <c:v>-74826</c:v>
                </c:pt>
                <c:pt idx="60">
                  <c:v>-75332</c:v>
                </c:pt>
                <c:pt idx="61">
                  <c:v>-73191</c:v>
                </c:pt>
                <c:pt idx="62">
                  <c:v>-76728</c:v>
                </c:pt>
                <c:pt idx="63">
                  <c:v>-76741</c:v>
                </c:pt>
                <c:pt idx="64">
                  <c:v>-56444</c:v>
                </c:pt>
                <c:pt idx="65">
                  <c:v>-57901</c:v>
                </c:pt>
                <c:pt idx="66">
                  <c:v>-58274</c:v>
                </c:pt>
                <c:pt idx="67">
                  <c:v>-56072</c:v>
                </c:pt>
                <c:pt idx="68">
                  <c:v>-49939</c:v>
                </c:pt>
                <c:pt idx="69">
                  <c:v>-45987</c:v>
                </c:pt>
                <c:pt idx="70">
                  <c:v>-42478</c:v>
                </c:pt>
                <c:pt idx="71">
                  <c:v>-40692</c:v>
                </c:pt>
                <c:pt idx="72">
                  <c:v>-38496</c:v>
                </c:pt>
                <c:pt idx="73">
                  <c:v>-35540</c:v>
                </c:pt>
                <c:pt idx="74">
                  <c:v>-34477</c:v>
                </c:pt>
                <c:pt idx="75">
                  <c:v>-33247</c:v>
                </c:pt>
                <c:pt idx="76">
                  <c:v>-29843</c:v>
                </c:pt>
                <c:pt idx="77">
                  <c:v>-28684</c:v>
                </c:pt>
                <c:pt idx="78">
                  <c:v>-27416</c:v>
                </c:pt>
                <c:pt idx="79">
                  <c:v>-26223</c:v>
                </c:pt>
                <c:pt idx="80">
                  <c:v>-24310</c:v>
                </c:pt>
                <c:pt idx="81">
                  <c:v>-21884</c:v>
                </c:pt>
                <c:pt idx="82">
                  <c:v>-19620</c:v>
                </c:pt>
                <c:pt idx="83">
                  <c:v>-17972</c:v>
                </c:pt>
                <c:pt idx="84">
                  <c:v>-16073</c:v>
                </c:pt>
                <c:pt idx="85">
                  <c:v>-14380</c:v>
                </c:pt>
                <c:pt idx="86">
                  <c:v>-12336</c:v>
                </c:pt>
                <c:pt idx="87">
                  <c:v>-10612</c:v>
                </c:pt>
                <c:pt idx="88">
                  <c:v>-9224</c:v>
                </c:pt>
                <c:pt idx="89">
                  <c:v>-7361</c:v>
                </c:pt>
                <c:pt idx="90">
                  <c:v>-5733</c:v>
                </c:pt>
                <c:pt idx="91">
                  <c:v>-4145</c:v>
                </c:pt>
                <c:pt idx="92">
                  <c:v>-3178</c:v>
                </c:pt>
                <c:pt idx="93">
                  <c:v>-2332</c:v>
                </c:pt>
                <c:pt idx="94">
                  <c:v>-1681</c:v>
                </c:pt>
                <c:pt idx="95">
                  <c:v>-1152</c:v>
                </c:pt>
                <c:pt idx="96">
                  <c:v>-815</c:v>
                </c:pt>
                <c:pt idx="97">
                  <c:v>-544</c:v>
                </c:pt>
                <c:pt idx="98">
                  <c:v>-346</c:v>
                </c:pt>
                <c:pt idx="99">
                  <c:v>-224</c:v>
                </c:pt>
                <c:pt idx="100">
                  <c:v>-293</c:v>
                </c:pt>
                <c:pt idx="101">
                  <c:v>-13</c:v>
                </c:pt>
                <c:pt idx="102">
                  <c:v>-5</c:v>
                </c:pt>
              </c:numCache>
            </c:numRef>
          </c:val>
        </c:ser>
        <c:ser>
          <c:idx val="1"/>
          <c:order val="1"/>
          <c:tx>
            <c:strRef>
              <c:f>Sheet1!$C$1</c:f>
              <c:strCache>
                <c:ptCount val="1"/>
                <c:pt idx="0">
                  <c:v>Hispanic Male</c:v>
                </c:pt>
              </c:strCache>
            </c:strRef>
          </c:tx>
          <c:spPr>
            <a:solidFill>
              <a:schemeClr val="accent1">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Sheet1!$C$2:$C$104</c:f>
              <c:numCache>
                <c:formatCode>#,##0;[Red]#,##0</c:formatCode>
                <c:ptCount val="103"/>
                <c:pt idx="0">
                  <c:v>-98489</c:v>
                </c:pt>
                <c:pt idx="1">
                  <c:v>-98784</c:v>
                </c:pt>
                <c:pt idx="2">
                  <c:v>-100851</c:v>
                </c:pt>
                <c:pt idx="3">
                  <c:v>-100382</c:v>
                </c:pt>
                <c:pt idx="4">
                  <c:v>-98751</c:v>
                </c:pt>
                <c:pt idx="5">
                  <c:v>-98782</c:v>
                </c:pt>
                <c:pt idx="6">
                  <c:v>-96980</c:v>
                </c:pt>
                <c:pt idx="7">
                  <c:v>-95522</c:v>
                </c:pt>
                <c:pt idx="8">
                  <c:v>-95413</c:v>
                </c:pt>
                <c:pt idx="9">
                  <c:v>-95651</c:v>
                </c:pt>
                <c:pt idx="10">
                  <c:v>-94678</c:v>
                </c:pt>
                <c:pt idx="11">
                  <c:v>-91318</c:v>
                </c:pt>
                <c:pt idx="12">
                  <c:v>-89557</c:v>
                </c:pt>
                <c:pt idx="13">
                  <c:v>-87981</c:v>
                </c:pt>
                <c:pt idx="14">
                  <c:v>-87551</c:v>
                </c:pt>
                <c:pt idx="15">
                  <c:v>-87137</c:v>
                </c:pt>
                <c:pt idx="16">
                  <c:v>-87612</c:v>
                </c:pt>
                <c:pt idx="17">
                  <c:v>-87839</c:v>
                </c:pt>
                <c:pt idx="18">
                  <c:v>-87742</c:v>
                </c:pt>
                <c:pt idx="19">
                  <c:v>-85492</c:v>
                </c:pt>
                <c:pt idx="20">
                  <c:v>-83497</c:v>
                </c:pt>
                <c:pt idx="21">
                  <c:v>-80617</c:v>
                </c:pt>
                <c:pt idx="22">
                  <c:v>-81283</c:v>
                </c:pt>
                <c:pt idx="23">
                  <c:v>-81113</c:v>
                </c:pt>
                <c:pt idx="24">
                  <c:v>-81068</c:v>
                </c:pt>
                <c:pt idx="25">
                  <c:v>-80465</c:v>
                </c:pt>
                <c:pt idx="26">
                  <c:v>-78988</c:v>
                </c:pt>
                <c:pt idx="27">
                  <c:v>-81368</c:v>
                </c:pt>
                <c:pt idx="28">
                  <c:v>-80270</c:v>
                </c:pt>
                <c:pt idx="29">
                  <c:v>-80005</c:v>
                </c:pt>
                <c:pt idx="30">
                  <c:v>-80793</c:v>
                </c:pt>
                <c:pt idx="31">
                  <c:v>-73875</c:v>
                </c:pt>
                <c:pt idx="32">
                  <c:v>-75053</c:v>
                </c:pt>
                <c:pt idx="33">
                  <c:v>-74086</c:v>
                </c:pt>
                <c:pt idx="34">
                  <c:v>-74080</c:v>
                </c:pt>
                <c:pt idx="35">
                  <c:v>-74534</c:v>
                </c:pt>
                <c:pt idx="36">
                  <c:v>-70430</c:v>
                </c:pt>
                <c:pt idx="37">
                  <c:v>-70675</c:v>
                </c:pt>
                <c:pt idx="38">
                  <c:v>-69486</c:v>
                </c:pt>
                <c:pt idx="39">
                  <c:v>-68235</c:v>
                </c:pt>
                <c:pt idx="40">
                  <c:v>-68243</c:v>
                </c:pt>
                <c:pt idx="41">
                  <c:v>-63174</c:v>
                </c:pt>
                <c:pt idx="42">
                  <c:v>-61692</c:v>
                </c:pt>
                <c:pt idx="43">
                  <c:v>-60018</c:v>
                </c:pt>
                <c:pt idx="44">
                  <c:v>-60492</c:v>
                </c:pt>
                <c:pt idx="45">
                  <c:v>-60567</c:v>
                </c:pt>
                <c:pt idx="46">
                  <c:v>-57607</c:v>
                </c:pt>
                <c:pt idx="47">
                  <c:v>-56404</c:v>
                </c:pt>
                <c:pt idx="48">
                  <c:v>-54002</c:v>
                </c:pt>
                <c:pt idx="49">
                  <c:v>-52658</c:v>
                </c:pt>
                <c:pt idx="50">
                  <c:v>-52408</c:v>
                </c:pt>
                <c:pt idx="51">
                  <c:v>-47330</c:v>
                </c:pt>
                <c:pt idx="52">
                  <c:v>-46137</c:v>
                </c:pt>
                <c:pt idx="53">
                  <c:v>-43624</c:v>
                </c:pt>
                <c:pt idx="54">
                  <c:v>-41969</c:v>
                </c:pt>
                <c:pt idx="55">
                  <c:v>-39717</c:v>
                </c:pt>
                <c:pt idx="56">
                  <c:v>-36399</c:v>
                </c:pt>
                <c:pt idx="57">
                  <c:v>-34608</c:v>
                </c:pt>
                <c:pt idx="58">
                  <c:v>-31737</c:v>
                </c:pt>
                <c:pt idx="59">
                  <c:v>-31139</c:v>
                </c:pt>
                <c:pt idx="60">
                  <c:v>-29553</c:v>
                </c:pt>
                <c:pt idx="61">
                  <c:v>-27475</c:v>
                </c:pt>
                <c:pt idx="62">
                  <c:v>-26245</c:v>
                </c:pt>
                <c:pt idx="63">
                  <c:v>-24454</c:v>
                </c:pt>
                <c:pt idx="64">
                  <c:v>-21239</c:v>
                </c:pt>
                <c:pt idx="65">
                  <c:v>-20390</c:v>
                </c:pt>
                <c:pt idx="66">
                  <c:v>-18246</c:v>
                </c:pt>
                <c:pt idx="67">
                  <c:v>-16664</c:v>
                </c:pt>
                <c:pt idx="68">
                  <c:v>-15003</c:v>
                </c:pt>
                <c:pt idx="69">
                  <c:v>-14156</c:v>
                </c:pt>
                <c:pt idx="70">
                  <c:v>-13637</c:v>
                </c:pt>
                <c:pt idx="71">
                  <c:v>-12146</c:v>
                </c:pt>
                <c:pt idx="72">
                  <c:v>-11751</c:v>
                </c:pt>
                <c:pt idx="73">
                  <c:v>-10885</c:v>
                </c:pt>
                <c:pt idx="74">
                  <c:v>-10227</c:v>
                </c:pt>
                <c:pt idx="75">
                  <c:v>-9924</c:v>
                </c:pt>
                <c:pt idx="76">
                  <c:v>-8711</c:v>
                </c:pt>
                <c:pt idx="77">
                  <c:v>-7735</c:v>
                </c:pt>
                <c:pt idx="78">
                  <c:v>-7656</c:v>
                </c:pt>
                <c:pt idx="79">
                  <c:v>-7053</c:v>
                </c:pt>
                <c:pt idx="80">
                  <c:v>-6669</c:v>
                </c:pt>
                <c:pt idx="81">
                  <c:v>-5721</c:v>
                </c:pt>
                <c:pt idx="82">
                  <c:v>-5239</c:v>
                </c:pt>
                <c:pt idx="83">
                  <c:v>-4775</c:v>
                </c:pt>
                <c:pt idx="84">
                  <c:v>-4061</c:v>
                </c:pt>
                <c:pt idx="85">
                  <c:v>-3592</c:v>
                </c:pt>
                <c:pt idx="86">
                  <c:v>-3134</c:v>
                </c:pt>
                <c:pt idx="87">
                  <c:v>-2688</c:v>
                </c:pt>
                <c:pt idx="88">
                  <c:v>-2079</c:v>
                </c:pt>
                <c:pt idx="89">
                  <c:v>-1615</c:v>
                </c:pt>
                <c:pt idx="90">
                  <c:v>-1298</c:v>
                </c:pt>
                <c:pt idx="91">
                  <c:v>-832</c:v>
                </c:pt>
                <c:pt idx="92">
                  <c:v>-681</c:v>
                </c:pt>
                <c:pt idx="93">
                  <c:v>-468</c:v>
                </c:pt>
                <c:pt idx="94">
                  <c:v>-400</c:v>
                </c:pt>
                <c:pt idx="95">
                  <c:v>-307</c:v>
                </c:pt>
                <c:pt idx="96">
                  <c:v>-217</c:v>
                </c:pt>
                <c:pt idx="97">
                  <c:v>-137</c:v>
                </c:pt>
                <c:pt idx="98">
                  <c:v>-106</c:v>
                </c:pt>
                <c:pt idx="99">
                  <c:v>-76</c:v>
                </c:pt>
                <c:pt idx="100">
                  <c:v>-131</c:v>
                </c:pt>
                <c:pt idx="101">
                  <c:v>-13</c:v>
                </c:pt>
                <c:pt idx="102">
                  <c:v>-6</c:v>
                </c:pt>
              </c:numCache>
            </c:numRef>
          </c:val>
        </c:ser>
        <c:ser>
          <c:idx val="2"/>
          <c:order val="2"/>
          <c:tx>
            <c:strRef>
              <c:f>Sheet1!$D$1</c:f>
              <c:strCache>
                <c:ptCount val="1"/>
                <c:pt idx="0">
                  <c:v>NH Black Male</c:v>
                </c:pt>
              </c:strCache>
            </c:strRef>
          </c:tx>
          <c:spPr>
            <a:solidFill>
              <a:schemeClr val="accent1">
                <a:lumMod val="60000"/>
                <a:lumOff val="4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Sheet1!$D$2:$D$104</c:f>
              <c:numCache>
                <c:formatCode>#,##0;[Red]#,##0</c:formatCode>
                <c:ptCount val="103"/>
                <c:pt idx="0">
                  <c:v>-21109</c:v>
                </c:pt>
                <c:pt idx="1">
                  <c:v>-21614</c:v>
                </c:pt>
                <c:pt idx="2">
                  <c:v>-22307</c:v>
                </c:pt>
                <c:pt idx="3">
                  <c:v>-22703</c:v>
                </c:pt>
                <c:pt idx="4">
                  <c:v>-22124</c:v>
                </c:pt>
                <c:pt idx="5">
                  <c:v>-22090</c:v>
                </c:pt>
                <c:pt idx="6">
                  <c:v>-22176</c:v>
                </c:pt>
                <c:pt idx="7">
                  <c:v>-22185</c:v>
                </c:pt>
                <c:pt idx="8">
                  <c:v>-22724</c:v>
                </c:pt>
                <c:pt idx="9">
                  <c:v>-23132</c:v>
                </c:pt>
                <c:pt idx="10">
                  <c:v>-23515</c:v>
                </c:pt>
                <c:pt idx="11">
                  <c:v>-23056</c:v>
                </c:pt>
                <c:pt idx="12">
                  <c:v>-23181</c:v>
                </c:pt>
                <c:pt idx="13">
                  <c:v>-23036</c:v>
                </c:pt>
                <c:pt idx="14">
                  <c:v>-23412</c:v>
                </c:pt>
                <c:pt idx="15">
                  <c:v>-24086</c:v>
                </c:pt>
                <c:pt idx="16">
                  <c:v>-25035</c:v>
                </c:pt>
                <c:pt idx="17">
                  <c:v>-25889</c:v>
                </c:pt>
                <c:pt idx="18">
                  <c:v>-25528</c:v>
                </c:pt>
                <c:pt idx="19">
                  <c:v>-24918</c:v>
                </c:pt>
                <c:pt idx="20">
                  <c:v>-23930</c:v>
                </c:pt>
                <c:pt idx="21">
                  <c:v>-22729</c:v>
                </c:pt>
                <c:pt idx="22">
                  <c:v>-21672</c:v>
                </c:pt>
                <c:pt idx="23">
                  <c:v>-21386</c:v>
                </c:pt>
                <c:pt idx="24">
                  <c:v>-21592</c:v>
                </c:pt>
                <c:pt idx="25">
                  <c:v>-21406</c:v>
                </c:pt>
                <c:pt idx="26">
                  <c:v>-20693</c:v>
                </c:pt>
                <c:pt idx="27">
                  <c:v>-21259</c:v>
                </c:pt>
                <c:pt idx="28">
                  <c:v>-20922</c:v>
                </c:pt>
                <c:pt idx="29">
                  <c:v>-21296</c:v>
                </c:pt>
                <c:pt idx="30">
                  <c:v>-21700</c:v>
                </c:pt>
                <c:pt idx="31">
                  <c:v>-20252</c:v>
                </c:pt>
                <c:pt idx="32">
                  <c:v>-19507</c:v>
                </c:pt>
                <c:pt idx="33">
                  <c:v>-19297</c:v>
                </c:pt>
                <c:pt idx="34">
                  <c:v>-18787</c:v>
                </c:pt>
                <c:pt idx="35">
                  <c:v>-19218</c:v>
                </c:pt>
                <c:pt idx="36">
                  <c:v>-19151</c:v>
                </c:pt>
                <c:pt idx="37">
                  <c:v>-19788</c:v>
                </c:pt>
                <c:pt idx="38">
                  <c:v>-20424</c:v>
                </c:pt>
                <c:pt idx="39">
                  <c:v>-21288</c:v>
                </c:pt>
                <c:pt idx="40">
                  <c:v>-20333</c:v>
                </c:pt>
                <c:pt idx="41">
                  <c:v>-19135</c:v>
                </c:pt>
                <c:pt idx="42">
                  <c:v>-19503</c:v>
                </c:pt>
                <c:pt idx="43">
                  <c:v>-19401</c:v>
                </c:pt>
                <c:pt idx="44">
                  <c:v>-20164</c:v>
                </c:pt>
                <c:pt idx="45">
                  <c:v>-21088</c:v>
                </c:pt>
                <c:pt idx="46">
                  <c:v>-20385</c:v>
                </c:pt>
                <c:pt idx="47">
                  <c:v>-20480</c:v>
                </c:pt>
                <c:pt idx="48">
                  <c:v>-20247</c:v>
                </c:pt>
                <c:pt idx="49">
                  <c:v>-20528</c:v>
                </c:pt>
                <c:pt idx="50">
                  <c:v>-20868</c:v>
                </c:pt>
                <c:pt idx="51">
                  <c:v>-19659</c:v>
                </c:pt>
                <c:pt idx="52">
                  <c:v>-19189</c:v>
                </c:pt>
                <c:pt idx="53">
                  <c:v>-18630</c:v>
                </c:pt>
                <c:pt idx="54">
                  <c:v>-18162</c:v>
                </c:pt>
                <c:pt idx="55">
                  <c:v>-17287</c:v>
                </c:pt>
                <c:pt idx="56">
                  <c:v>-15343</c:v>
                </c:pt>
                <c:pt idx="57">
                  <c:v>-14851</c:v>
                </c:pt>
                <c:pt idx="58">
                  <c:v>-13681</c:v>
                </c:pt>
                <c:pt idx="59">
                  <c:v>-13359</c:v>
                </c:pt>
                <c:pt idx="60">
                  <c:v>-12494</c:v>
                </c:pt>
                <c:pt idx="61">
                  <c:v>-11736</c:v>
                </c:pt>
                <c:pt idx="62">
                  <c:v>-11142</c:v>
                </c:pt>
                <c:pt idx="63">
                  <c:v>-9801</c:v>
                </c:pt>
                <c:pt idx="64">
                  <c:v>-8005</c:v>
                </c:pt>
                <c:pt idx="65">
                  <c:v>-7737</c:v>
                </c:pt>
                <c:pt idx="66">
                  <c:v>-7060</c:v>
                </c:pt>
                <c:pt idx="67">
                  <c:v>-6993</c:v>
                </c:pt>
                <c:pt idx="68">
                  <c:v>-6096</c:v>
                </c:pt>
                <c:pt idx="69">
                  <c:v>-5669</c:v>
                </c:pt>
                <c:pt idx="70">
                  <c:v>-5226</c:v>
                </c:pt>
                <c:pt idx="71">
                  <c:v>-4860</c:v>
                </c:pt>
                <c:pt idx="72">
                  <c:v>-4355</c:v>
                </c:pt>
                <c:pt idx="73">
                  <c:v>-4085</c:v>
                </c:pt>
                <c:pt idx="74">
                  <c:v>-3779</c:v>
                </c:pt>
                <c:pt idx="75">
                  <c:v>-3792</c:v>
                </c:pt>
                <c:pt idx="76">
                  <c:v>-3355</c:v>
                </c:pt>
                <c:pt idx="77">
                  <c:v>-3075</c:v>
                </c:pt>
                <c:pt idx="78">
                  <c:v>-2677</c:v>
                </c:pt>
                <c:pt idx="79">
                  <c:v>-2494</c:v>
                </c:pt>
                <c:pt idx="80">
                  <c:v>-2327</c:v>
                </c:pt>
                <c:pt idx="81">
                  <c:v>-1996</c:v>
                </c:pt>
                <c:pt idx="82">
                  <c:v>-1733</c:v>
                </c:pt>
                <c:pt idx="83">
                  <c:v>-1578</c:v>
                </c:pt>
                <c:pt idx="84">
                  <c:v>-1382</c:v>
                </c:pt>
                <c:pt idx="85">
                  <c:v>-1244</c:v>
                </c:pt>
                <c:pt idx="86">
                  <c:v>-991</c:v>
                </c:pt>
                <c:pt idx="87">
                  <c:v>-885</c:v>
                </c:pt>
                <c:pt idx="88">
                  <c:v>-702</c:v>
                </c:pt>
                <c:pt idx="89">
                  <c:v>-611</c:v>
                </c:pt>
                <c:pt idx="90">
                  <c:v>-543</c:v>
                </c:pt>
                <c:pt idx="91">
                  <c:v>-373</c:v>
                </c:pt>
                <c:pt idx="92">
                  <c:v>-286</c:v>
                </c:pt>
                <c:pt idx="93">
                  <c:v>-219</c:v>
                </c:pt>
                <c:pt idx="94">
                  <c:v>-182</c:v>
                </c:pt>
                <c:pt idx="95">
                  <c:v>-150</c:v>
                </c:pt>
                <c:pt idx="96">
                  <c:v>-101</c:v>
                </c:pt>
                <c:pt idx="97">
                  <c:v>-81</c:v>
                </c:pt>
                <c:pt idx="98">
                  <c:v>-49</c:v>
                </c:pt>
                <c:pt idx="99">
                  <c:v>-41</c:v>
                </c:pt>
                <c:pt idx="100">
                  <c:v>-79</c:v>
                </c:pt>
                <c:pt idx="101">
                  <c:v>-15</c:v>
                </c:pt>
                <c:pt idx="102">
                  <c:v>-1</c:v>
                </c:pt>
              </c:numCache>
            </c:numRef>
          </c:val>
        </c:ser>
        <c:ser>
          <c:idx val="3"/>
          <c:order val="3"/>
          <c:tx>
            <c:strRef>
              <c:f>Sheet1!$E$1</c:f>
              <c:strCache>
                <c:ptCount val="1"/>
                <c:pt idx="0">
                  <c:v>NH Asian Male</c:v>
                </c:pt>
              </c:strCache>
            </c:strRef>
          </c:tx>
          <c:spPr>
            <a:solidFill>
              <a:schemeClr val="accent1">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Sheet1!$E$2:$E$104</c:f>
              <c:numCache>
                <c:formatCode>#,##0;[Red]#,##0</c:formatCode>
                <c:ptCount val="103"/>
                <c:pt idx="0">
                  <c:v>-6450</c:v>
                </c:pt>
                <c:pt idx="1">
                  <c:v>-6425</c:v>
                </c:pt>
                <c:pt idx="2">
                  <c:v>-6927</c:v>
                </c:pt>
                <c:pt idx="3">
                  <c:v>-6687</c:v>
                </c:pt>
                <c:pt idx="4">
                  <c:v>-6843</c:v>
                </c:pt>
                <c:pt idx="5">
                  <c:v>-7017</c:v>
                </c:pt>
                <c:pt idx="6">
                  <c:v>-7026</c:v>
                </c:pt>
                <c:pt idx="7">
                  <c:v>-6942</c:v>
                </c:pt>
                <c:pt idx="8">
                  <c:v>-6710</c:v>
                </c:pt>
                <c:pt idx="9">
                  <c:v>-7060</c:v>
                </c:pt>
                <c:pt idx="10">
                  <c:v>-6551</c:v>
                </c:pt>
                <c:pt idx="11">
                  <c:v>-6081</c:v>
                </c:pt>
                <c:pt idx="12">
                  <c:v>-6238</c:v>
                </c:pt>
                <c:pt idx="13">
                  <c:v>-6152</c:v>
                </c:pt>
                <c:pt idx="14">
                  <c:v>-6210</c:v>
                </c:pt>
                <c:pt idx="15">
                  <c:v>-5976</c:v>
                </c:pt>
                <c:pt idx="16">
                  <c:v>-6187</c:v>
                </c:pt>
                <c:pt idx="17">
                  <c:v>-6094</c:v>
                </c:pt>
                <c:pt idx="18">
                  <c:v>-6276</c:v>
                </c:pt>
                <c:pt idx="19">
                  <c:v>-6224</c:v>
                </c:pt>
                <c:pt idx="20">
                  <c:v>-6500</c:v>
                </c:pt>
                <c:pt idx="21">
                  <c:v>-7044</c:v>
                </c:pt>
                <c:pt idx="22">
                  <c:v>-7151</c:v>
                </c:pt>
                <c:pt idx="23">
                  <c:v>-7236</c:v>
                </c:pt>
                <c:pt idx="24">
                  <c:v>-7641</c:v>
                </c:pt>
                <c:pt idx="25">
                  <c:v>-7983</c:v>
                </c:pt>
                <c:pt idx="26">
                  <c:v>-7977</c:v>
                </c:pt>
                <c:pt idx="27">
                  <c:v>-8151</c:v>
                </c:pt>
                <c:pt idx="28">
                  <c:v>-7874</c:v>
                </c:pt>
                <c:pt idx="29">
                  <c:v>-7646</c:v>
                </c:pt>
                <c:pt idx="30">
                  <c:v>-8028</c:v>
                </c:pt>
                <c:pt idx="31">
                  <c:v>-7724</c:v>
                </c:pt>
                <c:pt idx="32">
                  <c:v>-7795</c:v>
                </c:pt>
                <c:pt idx="33">
                  <c:v>-7956</c:v>
                </c:pt>
                <c:pt idx="34">
                  <c:v>-8547</c:v>
                </c:pt>
                <c:pt idx="35">
                  <c:v>-8740</c:v>
                </c:pt>
                <c:pt idx="36">
                  <c:v>-8845</c:v>
                </c:pt>
                <c:pt idx="37">
                  <c:v>-9044</c:v>
                </c:pt>
                <c:pt idx="38">
                  <c:v>-8808</c:v>
                </c:pt>
                <c:pt idx="39">
                  <c:v>-8917</c:v>
                </c:pt>
                <c:pt idx="40">
                  <c:v>-8588</c:v>
                </c:pt>
                <c:pt idx="41">
                  <c:v>-8302</c:v>
                </c:pt>
                <c:pt idx="42">
                  <c:v>-7655</c:v>
                </c:pt>
                <c:pt idx="43">
                  <c:v>-7130</c:v>
                </c:pt>
                <c:pt idx="44">
                  <c:v>-7320</c:v>
                </c:pt>
                <c:pt idx="45">
                  <c:v>-7146</c:v>
                </c:pt>
                <c:pt idx="46">
                  <c:v>-7214</c:v>
                </c:pt>
                <c:pt idx="47">
                  <c:v>-7034</c:v>
                </c:pt>
                <c:pt idx="48">
                  <c:v>-6222</c:v>
                </c:pt>
                <c:pt idx="49">
                  <c:v>-6178</c:v>
                </c:pt>
                <c:pt idx="50">
                  <c:v>-6004</c:v>
                </c:pt>
                <c:pt idx="51">
                  <c:v>-5617</c:v>
                </c:pt>
                <c:pt idx="52">
                  <c:v>-5585</c:v>
                </c:pt>
                <c:pt idx="53">
                  <c:v>-5411</c:v>
                </c:pt>
                <c:pt idx="54">
                  <c:v>-5369</c:v>
                </c:pt>
                <c:pt idx="55">
                  <c:v>-5163</c:v>
                </c:pt>
                <c:pt idx="56">
                  <c:v>-4739</c:v>
                </c:pt>
                <c:pt idx="57">
                  <c:v>-4762</c:v>
                </c:pt>
                <c:pt idx="58">
                  <c:v>-4126</c:v>
                </c:pt>
                <c:pt idx="59">
                  <c:v>-4180</c:v>
                </c:pt>
                <c:pt idx="60">
                  <c:v>-4283</c:v>
                </c:pt>
                <c:pt idx="61">
                  <c:v>-3928</c:v>
                </c:pt>
                <c:pt idx="62">
                  <c:v>-3610</c:v>
                </c:pt>
                <c:pt idx="63">
                  <c:v>-3254</c:v>
                </c:pt>
                <c:pt idx="64">
                  <c:v>-2962</c:v>
                </c:pt>
                <c:pt idx="65">
                  <c:v>-2911</c:v>
                </c:pt>
                <c:pt idx="66">
                  <c:v>-2539</c:v>
                </c:pt>
                <c:pt idx="67">
                  <c:v>-2543</c:v>
                </c:pt>
                <c:pt idx="68">
                  <c:v>-2262</c:v>
                </c:pt>
                <c:pt idx="69">
                  <c:v>-2105</c:v>
                </c:pt>
                <c:pt idx="70">
                  <c:v>-1965</c:v>
                </c:pt>
                <c:pt idx="71">
                  <c:v>-1776</c:v>
                </c:pt>
                <c:pt idx="72">
                  <c:v>-1704</c:v>
                </c:pt>
                <c:pt idx="73">
                  <c:v>-1475</c:v>
                </c:pt>
                <c:pt idx="74">
                  <c:v>-1294</c:v>
                </c:pt>
                <c:pt idx="75">
                  <c:v>-1222</c:v>
                </c:pt>
                <c:pt idx="76">
                  <c:v>-1038</c:v>
                </c:pt>
                <c:pt idx="77">
                  <c:v>-952</c:v>
                </c:pt>
                <c:pt idx="78">
                  <c:v>-788</c:v>
                </c:pt>
                <c:pt idx="79">
                  <c:v>-779</c:v>
                </c:pt>
                <c:pt idx="80">
                  <c:v>-700</c:v>
                </c:pt>
                <c:pt idx="81">
                  <c:v>-553</c:v>
                </c:pt>
                <c:pt idx="82">
                  <c:v>-490</c:v>
                </c:pt>
                <c:pt idx="83">
                  <c:v>-424</c:v>
                </c:pt>
                <c:pt idx="84">
                  <c:v>-351</c:v>
                </c:pt>
                <c:pt idx="85">
                  <c:v>-294</c:v>
                </c:pt>
                <c:pt idx="86">
                  <c:v>-253</c:v>
                </c:pt>
                <c:pt idx="87">
                  <c:v>-242</c:v>
                </c:pt>
                <c:pt idx="88">
                  <c:v>-157</c:v>
                </c:pt>
                <c:pt idx="89">
                  <c:v>-146</c:v>
                </c:pt>
                <c:pt idx="90">
                  <c:v>-122</c:v>
                </c:pt>
                <c:pt idx="91">
                  <c:v>-69</c:v>
                </c:pt>
                <c:pt idx="92">
                  <c:v>-71</c:v>
                </c:pt>
                <c:pt idx="93">
                  <c:v>-40</c:v>
                </c:pt>
                <c:pt idx="94">
                  <c:v>-37</c:v>
                </c:pt>
                <c:pt idx="95">
                  <c:v>-27</c:v>
                </c:pt>
                <c:pt idx="96">
                  <c:v>-21</c:v>
                </c:pt>
                <c:pt idx="97">
                  <c:v>-16</c:v>
                </c:pt>
                <c:pt idx="98">
                  <c:v>-10</c:v>
                </c:pt>
                <c:pt idx="99">
                  <c:v>-3</c:v>
                </c:pt>
                <c:pt idx="100">
                  <c:v>-8</c:v>
                </c:pt>
                <c:pt idx="101">
                  <c:v>-1</c:v>
                </c:pt>
                <c:pt idx="102">
                  <c:v>-2</c:v>
                </c:pt>
              </c:numCache>
            </c:numRef>
          </c:val>
        </c:ser>
        <c:ser>
          <c:idx val="4"/>
          <c:order val="4"/>
          <c:tx>
            <c:strRef>
              <c:f>Sheet1!$F$1</c:f>
              <c:strCache>
                <c:ptCount val="1"/>
                <c:pt idx="0">
                  <c:v>NH Other Male</c:v>
                </c:pt>
              </c:strCache>
            </c:strRef>
          </c:tx>
          <c:spPr>
            <a:solidFill>
              <a:schemeClr val="accent1">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Sheet1!$F$2:$F$104</c:f>
              <c:numCache>
                <c:formatCode>#,##0;[Red]#,##0</c:formatCode>
                <c:ptCount val="103"/>
                <c:pt idx="0">
                  <c:v>-6248</c:v>
                </c:pt>
                <c:pt idx="1">
                  <c:v>-6146</c:v>
                </c:pt>
                <c:pt idx="2">
                  <c:v>-6169</c:v>
                </c:pt>
                <c:pt idx="3">
                  <c:v>-5923</c:v>
                </c:pt>
                <c:pt idx="4">
                  <c:v>-5759</c:v>
                </c:pt>
                <c:pt idx="5">
                  <c:v>-5537</c:v>
                </c:pt>
                <c:pt idx="6">
                  <c:v>-5432</c:v>
                </c:pt>
                <c:pt idx="7">
                  <c:v>-5122</c:v>
                </c:pt>
                <c:pt idx="8">
                  <c:v>-5011</c:v>
                </c:pt>
                <c:pt idx="9">
                  <c:v>-5046</c:v>
                </c:pt>
                <c:pt idx="10">
                  <c:v>-4952</c:v>
                </c:pt>
                <c:pt idx="11">
                  <c:v>-4902</c:v>
                </c:pt>
                <c:pt idx="12">
                  <c:v>-4731</c:v>
                </c:pt>
                <c:pt idx="13">
                  <c:v>-4639</c:v>
                </c:pt>
                <c:pt idx="14">
                  <c:v>-4451</c:v>
                </c:pt>
                <c:pt idx="15">
                  <c:v>-4435</c:v>
                </c:pt>
                <c:pt idx="16">
                  <c:v>-4325</c:v>
                </c:pt>
                <c:pt idx="17">
                  <c:v>-4168</c:v>
                </c:pt>
                <c:pt idx="18">
                  <c:v>-3919</c:v>
                </c:pt>
                <c:pt idx="19">
                  <c:v>-3937</c:v>
                </c:pt>
                <c:pt idx="20">
                  <c:v>-3693</c:v>
                </c:pt>
                <c:pt idx="21">
                  <c:v>-3469</c:v>
                </c:pt>
                <c:pt idx="22">
                  <c:v>-3205</c:v>
                </c:pt>
                <c:pt idx="23">
                  <c:v>-3077</c:v>
                </c:pt>
                <c:pt idx="24">
                  <c:v>-3206</c:v>
                </c:pt>
                <c:pt idx="25">
                  <c:v>-3094</c:v>
                </c:pt>
                <c:pt idx="26">
                  <c:v>-3224</c:v>
                </c:pt>
                <c:pt idx="27">
                  <c:v>-3214</c:v>
                </c:pt>
                <c:pt idx="28">
                  <c:v>-3066</c:v>
                </c:pt>
                <c:pt idx="29">
                  <c:v>-3063</c:v>
                </c:pt>
                <c:pt idx="30">
                  <c:v>-2972</c:v>
                </c:pt>
                <c:pt idx="31">
                  <c:v>-2785</c:v>
                </c:pt>
                <c:pt idx="32">
                  <c:v>-2707</c:v>
                </c:pt>
                <c:pt idx="33">
                  <c:v>-2698</c:v>
                </c:pt>
                <c:pt idx="34">
                  <c:v>-2635</c:v>
                </c:pt>
                <c:pt idx="35">
                  <c:v>-2664</c:v>
                </c:pt>
                <c:pt idx="36">
                  <c:v>-2367</c:v>
                </c:pt>
                <c:pt idx="37">
                  <c:v>-2509</c:v>
                </c:pt>
                <c:pt idx="38">
                  <c:v>-2538</c:v>
                </c:pt>
                <c:pt idx="39">
                  <c:v>-2680</c:v>
                </c:pt>
                <c:pt idx="40">
                  <c:v>-2581</c:v>
                </c:pt>
                <c:pt idx="41">
                  <c:v>-2362</c:v>
                </c:pt>
                <c:pt idx="42">
                  <c:v>-2162</c:v>
                </c:pt>
                <c:pt idx="43">
                  <c:v>-2159</c:v>
                </c:pt>
                <c:pt idx="44">
                  <c:v>-2200</c:v>
                </c:pt>
                <c:pt idx="45">
                  <c:v>-2348</c:v>
                </c:pt>
                <c:pt idx="46">
                  <c:v>-2446</c:v>
                </c:pt>
                <c:pt idx="47">
                  <c:v>-2494</c:v>
                </c:pt>
                <c:pt idx="48">
                  <c:v>-2322</c:v>
                </c:pt>
                <c:pt idx="49">
                  <c:v>-2393</c:v>
                </c:pt>
                <c:pt idx="50">
                  <c:v>-2455</c:v>
                </c:pt>
                <c:pt idx="51">
                  <c:v>-2171</c:v>
                </c:pt>
                <c:pt idx="52">
                  <c:v>-2393</c:v>
                </c:pt>
                <c:pt idx="53">
                  <c:v>-2203</c:v>
                </c:pt>
                <c:pt idx="54">
                  <c:v>-2219</c:v>
                </c:pt>
                <c:pt idx="55">
                  <c:v>-2056</c:v>
                </c:pt>
                <c:pt idx="56">
                  <c:v>-1954</c:v>
                </c:pt>
                <c:pt idx="57">
                  <c:v>-1812</c:v>
                </c:pt>
                <c:pt idx="58">
                  <c:v>-1770</c:v>
                </c:pt>
                <c:pt idx="59">
                  <c:v>-1674</c:v>
                </c:pt>
                <c:pt idx="60">
                  <c:v>-1564</c:v>
                </c:pt>
                <c:pt idx="61">
                  <c:v>-1534</c:v>
                </c:pt>
                <c:pt idx="62">
                  <c:v>-1530</c:v>
                </c:pt>
                <c:pt idx="63">
                  <c:v>-1468</c:v>
                </c:pt>
                <c:pt idx="64">
                  <c:v>-1107</c:v>
                </c:pt>
                <c:pt idx="65">
                  <c:v>-1064</c:v>
                </c:pt>
                <c:pt idx="66">
                  <c:v>-1033</c:v>
                </c:pt>
                <c:pt idx="67">
                  <c:v>-981</c:v>
                </c:pt>
                <c:pt idx="68">
                  <c:v>-903</c:v>
                </c:pt>
                <c:pt idx="69">
                  <c:v>-741</c:v>
                </c:pt>
                <c:pt idx="70">
                  <c:v>-704</c:v>
                </c:pt>
                <c:pt idx="71">
                  <c:v>-617</c:v>
                </c:pt>
                <c:pt idx="72">
                  <c:v>-632</c:v>
                </c:pt>
                <c:pt idx="73">
                  <c:v>-543</c:v>
                </c:pt>
                <c:pt idx="74">
                  <c:v>-521</c:v>
                </c:pt>
                <c:pt idx="75">
                  <c:v>-423</c:v>
                </c:pt>
                <c:pt idx="76">
                  <c:v>-411</c:v>
                </c:pt>
                <c:pt idx="77">
                  <c:v>-376</c:v>
                </c:pt>
                <c:pt idx="78">
                  <c:v>-338</c:v>
                </c:pt>
                <c:pt idx="79">
                  <c:v>-318</c:v>
                </c:pt>
                <c:pt idx="80">
                  <c:v>-290</c:v>
                </c:pt>
                <c:pt idx="81">
                  <c:v>-255</c:v>
                </c:pt>
                <c:pt idx="82">
                  <c:v>-236</c:v>
                </c:pt>
                <c:pt idx="83">
                  <c:v>-219</c:v>
                </c:pt>
                <c:pt idx="84">
                  <c:v>-171</c:v>
                </c:pt>
                <c:pt idx="85">
                  <c:v>-148</c:v>
                </c:pt>
                <c:pt idx="86">
                  <c:v>-133</c:v>
                </c:pt>
                <c:pt idx="87">
                  <c:v>-103</c:v>
                </c:pt>
                <c:pt idx="88">
                  <c:v>-78</c:v>
                </c:pt>
                <c:pt idx="89">
                  <c:v>-65</c:v>
                </c:pt>
                <c:pt idx="90">
                  <c:v>-44</c:v>
                </c:pt>
                <c:pt idx="91">
                  <c:v>-36</c:v>
                </c:pt>
                <c:pt idx="92">
                  <c:v>-44</c:v>
                </c:pt>
                <c:pt idx="93">
                  <c:v>-27</c:v>
                </c:pt>
                <c:pt idx="94">
                  <c:v>-16</c:v>
                </c:pt>
                <c:pt idx="95">
                  <c:v>-12</c:v>
                </c:pt>
                <c:pt idx="96">
                  <c:v>-8</c:v>
                </c:pt>
                <c:pt idx="97">
                  <c:v>-8</c:v>
                </c:pt>
                <c:pt idx="98">
                  <c:v>-4</c:v>
                </c:pt>
                <c:pt idx="99">
                  <c:v>-5</c:v>
                </c:pt>
                <c:pt idx="100">
                  <c:v>-9</c:v>
                </c:pt>
                <c:pt idx="101">
                  <c:v>-2</c:v>
                </c:pt>
                <c:pt idx="102">
                  <c:v>-3</c:v>
                </c:pt>
              </c:numCache>
            </c:numRef>
          </c:val>
        </c:ser>
        <c:ser>
          <c:idx val="5"/>
          <c:order val="5"/>
          <c:tx>
            <c:strRef>
              <c:f>Sheet1!$G$1</c:f>
              <c:strCache>
                <c:ptCount val="1"/>
                <c:pt idx="0">
                  <c:v>NH White Female</c:v>
                </c:pt>
              </c:strCache>
            </c:strRef>
          </c:tx>
          <c:spPr>
            <a:solidFill>
              <a:schemeClr val="accent2">
                <a:lumMod val="5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Sheet1!$G$2:$G$104</c:f>
              <c:numCache>
                <c:formatCode>#,##0;[Red]#,##0</c:formatCode>
                <c:ptCount val="103"/>
                <c:pt idx="0">
                  <c:v>57695</c:v>
                </c:pt>
                <c:pt idx="1">
                  <c:v>58738</c:v>
                </c:pt>
                <c:pt idx="2">
                  <c:v>59885</c:v>
                </c:pt>
                <c:pt idx="3">
                  <c:v>60431</c:v>
                </c:pt>
                <c:pt idx="4">
                  <c:v>60271</c:v>
                </c:pt>
                <c:pt idx="5">
                  <c:v>61240</c:v>
                </c:pt>
                <c:pt idx="6">
                  <c:v>61936</c:v>
                </c:pt>
                <c:pt idx="7">
                  <c:v>62318</c:v>
                </c:pt>
                <c:pt idx="8">
                  <c:v>62340</c:v>
                </c:pt>
                <c:pt idx="9">
                  <c:v>63916</c:v>
                </c:pt>
                <c:pt idx="10">
                  <c:v>64529</c:v>
                </c:pt>
                <c:pt idx="11">
                  <c:v>64227</c:v>
                </c:pt>
                <c:pt idx="12">
                  <c:v>63577</c:v>
                </c:pt>
                <c:pt idx="13">
                  <c:v>64825</c:v>
                </c:pt>
                <c:pt idx="14">
                  <c:v>64929</c:v>
                </c:pt>
                <c:pt idx="15">
                  <c:v>65261</c:v>
                </c:pt>
                <c:pt idx="16">
                  <c:v>66454</c:v>
                </c:pt>
                <c:pt idx="17">
                  <c:v>67064</c:v>
                </c:pt>
                <c:pt idx="18">
                  <c:v>67882</c:v>
                </c:pt>
                <c:pt idx="19">
                  <c:v>68688</c:v>
                </c:pt>
                <c:pt idx="20">
                  <c:v>68864</c:v>
                </c:pt>
                <c:pt idx="21">
                  <c:v>68422</c:v>
                </c:pt>
                <c:pt idx="22">
                  <c:v>69168</c:v>
                </c:pt>
                <c:pt idx="23">
                  <c:v>71371</c:v>
                </c:pt>
                <c:pt idx="24">
                  <c:v>73604</c:v>
                </c:pt>
                <c:pt idx="25">
                  <c:v>74474</c:v>
                </c:pt>
                <c:pt idx="26">
                  <c:v>72735</c:v>
                </c:pt>
                <c:pt idx="27">
                  <c:v>74589</c:v>
                </c:pt>
                <c:pt idx="28">
                  <c:v>74248</c:v>
                </c:pt>
                <c:pt idx="29">
                  <c:v>74075</c:v>
                </c:pt>
                <c:pt idx="30">
                  <c:v>73636</c:v>
                </c:pt>
                <c:pt idx="31">
                  <c:v>68795</c:v>
                </c:pt>
                <c:pt idx="32">
                  <c:v>69256</c:v>
                </c:pt>
                <c:pt idx="33">
                  <c:v>67309</c:v>
                </c:pt>
                <c:pt idx="34">
                  <c:v>66464</c:v>
                </c:pt>
                <c:pt idx="35">
                  <c:v>68685</c:v>
                </c:pt>
                <c:pt idx="36">
                  <c:v>67035</c:v>
                </c:pt>
                <c:pt idx="37">
                  <c:v>69180</c:v>
                </c:pt>
                <c:pt idx="38">
                  <c:v>75022</c:v>
                </c:pt>
                <c:pt idx="39">
                  <c:v>81149</c:v>
                </c:pt>
                <c:pt idx="40">
                  <c:v>80297</c:v>
                </c:pt>
                <c:pt idx="41">
                  <c:v>75679</c:v>
                </c:pt>
                <c:pt idx="42">
                  <c:v>73029</c:v>
                </c:pt>
                <c:pt idx="43">
                  <c:v>73832</c:v>
                </c:pt>
                <c:pt idx="44">
                  <c:v>76089</c:v>
                </c:pt>
                <c:pt idx="45">
                  <c:v>84045</c:v>
                </c:pt>
                <c:pt idx="46">
                  <c:v>87732</c:v>
                </c:pt>
                <c:pt idx="47">
                  <c:v>90479</c:v>
                </c:pt>
                <c:pt idx="48">
                  <c:v>91736</c:v>
                </c:pt>
                <c:pt idx="49">
                  <c:v>93807</c:v>
                </c:pt>
                <c:pt idx="50">
                  <c:v>95207</c:v>
                </c:pt>
                <c:pt idx="51">
                  <c:v>92404</c:v>
                </c:pt>
                <c:pt idx="52">
                  <c:v>94299</c:v>
                </c:pt>
                <c:pt idx="53">
                  <c:v>92432</c:v>
                </c:pt>
                <c:pt idx="54">
                  <c:v>90708</c:v>
                </c:pt>
                <c:pt idx="55">
                  <c:v>90773</c:v>
                </c:pt>
                <c:pt idx="56">
                  <c:v>87722</c:v>
                </c:pt>
                <c:pt idx="57">
                  <c:v>85607</c:v>
                </c:pt>
                <c:pt idx="58">
                  <c:v>82503</c:v>
                </c:pt>
                <c:pt idx="59">
                  <c:v>78044</c:v>
                </c:pt>
                <c:pt idx="60">
                  <c:v>78413</c:v>
                </c:pt>
                <c:pt idx="61">
                  <c:v>76697</c:v>
                </c:pt>
                <c:pt idx="62">
                  <c:v>79908</c:v>
                </c:pt>
                <c:pt idx="63">
                  <c:v>79702</c:v>
                </c:pt>
                <c:pt idx="64">
                  <c:v>58705</c:v>
                </c:pt>
                <c:pt idx="65">
                  <c:v>61832</c:v>
                </c:pt>
                <c:pt idx="66">
                  <c:v>62147</c:v>
                </c:pt>
                <c:pt idx="67">
                  <c:v>59900</c:v>
                </c:pt>
                <c:pt idx="68">
                  <c:v>53490</c:v>
                </c:pt>
                <c:pt idx="69">
                  <c:v>50621</c:v>
                </c:pt>
                <c:pt idx="70">
                  <c:v>47089</c:v>
                </c:pt>
                <c:pt idx="71">
                  <c:v>45306</c:v>
                </c:pt>
                <c:pt idx="72">
                  <c:v>43684</c:v>
                </c:pt>
                <c:pt idx="73">
                  <c:v>40618</c:v>
                </c:pt>
                <c:pt idx="74">
                  <c:v>40325</c:v>
                </c:pt>
                <c:pt idx="75">
                  <c:v>39660</c:v>
                </c:pt>
                <c:pt idx="76">
                  <c:v>36224</c:v>
                </c:pt>
                <c:pt idx="77">
                  <c:v>35593</c:v>
                </c:pt>
                <c:pt idx="78">
                  <c:v>34349</c:v>
                </c:pt>
                <c:pt idx="79">
                  <c:v>33827</c:v>
                </c:pt>
                <c:pt idx="80">
                  <c:v>32802</c:v>
                </c:pt>
                <c:pt idx="81">
                  <c:v>30279</c:v>
                </c:pt>
                <c:pt idx="82">
                  <c:v>28537</c:v>
                </c:pt>
                <c:pt idx="83">
                  <c:v>27264</c:v>
                </c:pt>
                <c:pt idx="84">
                  <c:v>25718</c:v>
                </c:pt>
                <c:pt idx="85">
                  <c:v>24138</c:v>
                </c:pt>
                <c:pt idx="86">
                  <c:v>21687</c:v>
                </c:pt>
                <c:pt idx="87">
                  <c:v>19018</c:v>
                </c:pt>
                <c:pt idx="88">
                  <c:v>17666</c:v>
                </c:pt>
                <c:pt idx="89">
                  <c:v>14858</c:v>
                </c:pt>
                <c:pt idx="90">
                  <c:v>12062</c:v>
                </c:pt>
                <c:pt idx="91">
                  <c:v>9602</c:v>
                </c:pt>
                <c:pt idx="92">
                  <c:v>8004</c:v>
                </c:pt>
                <c:pt idx="93">
                  <c:v>6350</c:v>
                </c:pt>
                <c:pt idx="94">
                  <c:v>4914</c:v>
                </c:pt>
                <c:pt idx="95">
                  <c:v>3953</c:v>
                </c:pt>
                <c:pt idx="96">
                  <c:v>2949</c:v>
                </c:pt>
                <c:pt idx="97">
                  <c:v>2102</c:v>
                </c:pt>
                <c:pt idx="98">
                  <c:v>1388</c:v>
                </c:pt>
                <c:pt idx="99">
                  <c:v>1025</c:v>
                </c:pt>
                <c:pt idx="100">
                  <c:v>1488</c:v>
                </c:pt>
                <c:pt idx="101">
                  <c:v>87</c:v>
                </c:pt>
                <c:pt idx="102">
                  <c:v>7</c:v>
                </c:pt>
              </c:numCache>
            </c:numRef>
          </c:val>
        </c:ser>
        <c:ser>
          <c:idx val="6"/>
          <c:order val="6"/>
          <c:tx>
            <c:strRef>
              <c:f>Sheet1!$H$1</c:f>
              <c:strCache>
                <c:ptCount val="1"/>
                <c:pt idx="0">
                  <c:v>Hispanic Female</c:v>
                </c:pt>
              </c:strCache>
            </c:strRef>
          </c:tx>
          <c:spPr>
            <a:solidFill>
              <a:schemeClr val="accent2">
                <a:lumMod val="75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Sheet1!$H$2:$H$104</c:f>
              <c:numCache>
                <c:formatCode>#,##0;[Red]#,##0</c:formatCode>
                <c:ptCount val="103"/>
                <c:pt idx="0">
                  <c:v>95726</c:v>
                </c:pt>
                <c:pt idx="1">
                  <c:v>95021</c:v>
                </c:pt>
                <c:pt idx="2">
                  <c:v>96895</c:v>
                </c:pt>
                <c:pt idx="3">
                  <c:v>96732</c:v>
                </c:pt>
                <c:pt idx="4">
                  <c:v>95040</c:v>
                </c:pt>
                <c:pt idx="5">
                  <c:v>94574</c:v>
                </c:pt>
                <c:pt idx="6">
                  <c:v>93368</c:v>
                </c:pt>
                <c:pt idx="7">
                  <c:v>92599</c:v>
                </c:pt>
                <c:pt idx="8">
                  <c:v>91509</c:v>
                </c:pt>
                <c:pt idx="9">
                  <c:v>92724</c:v>
                </c:pt>
                <c:pt idx="10">
                  <c:v>90909</c:v>
                </c:pt>
                <c:pt idx="11">
                  <c:v>87623</c:v>
                </c:pt>
                <c:pt idx="12">
                  <c:v>85757</c:v>
                </c:pt>
                <c:pt idx="13">
                  <c:v>84314</c:v>
                </c:pt>
                <c:pt idx="14">
                  <c:v>83694</c:v>
                </c:pt>
                <c:pt idx="15">
                  <c:v>82826</c:v>
                </c:pt>
                <c:pt idx="16">
                  <c:v>82587</c:v>
                </c:pt>
                <c:pt idx="17">
                  <c:v>82601</c:v>
                </c:pt>
                <c:pt idx="18">
                  <c:v>82106</c:v>
                </c:pt>
                <c:pt idx="19">
                  <c:v>79751</c:v>
                </c:pt>
                <c:pt idx="20">
                  <c:v>76978</c:v>
                </c:pt>
                <c:pt idx="21">
                  <c:v>73456</c:v>
                </c:pt>
                <c:pt idx="22">
                  <c:v>72762</c:v>
                </c:pt>
                <c:pt idx="23">
                  <c:v>72972</c:v>
                </c:pt>
                <c:pt idx="24">
                  <c:v>73531</c:v>
                </c:pt>
                <c:pt idx="25">
                  <c:v>73973</c:v>
                </c:pt>
                <c:pt idx="26">
                  <c:v>72935</c:v>
                </c:pt>
                <c:pt idx="27">
                  <c:v>75199</c:v>
                </c:pt>
                <c:pt idx="28">
                  <c:v>74811</c:v>
                </c:pt>
                <c:pt idx="29">
                  <c:v>75987</c:v>
                </c:pt>
                <c:pt idx="30">
                  <c:v>75671</c:v>
                </c:pt>
                <c:pt idx="31">
                  <c:v>70517</c:v>
                </c:pt>
                <c:pt idx="32">
                  <c:v>71851</c:v>
                </c:pt>
                <c:pt idx="33">
                  <c:v>71933</c:v>
                </c:pt>
                <c:pt idx="34">
                  <c:v>72624</c:v>
                </c:pt>
                <c:pt idx="35">
                  <c:v>73065</c:v>
                </c:pt>
                <c:pt idx="36">
                  <c:v>70800</c:v>
                </c:pt>
                <c:pt idx="37">
                  <c:v>70854</c:v>
                </c:pt>
                <c:pt idx="38">
                  <c:v>70406</c:v>
                </c:pt>
                <c:pt idx="39">
                  <c:v>68749</c:v>
                </c:pt>
                <c:pt idx="40">
                  <c:v>67736</c:v>
                </c:pt>
                <c:pt idx="41">
                  <c:v>62353</c:v>
                </c:pt>
                <c:pt idx="42">
                  <c:v>61526</c:v>
                </c:pt>
                <c:pt idx="43">
                  <c:v>59086</c:v>
                </c:pt>
                <c:pt idx="44">
                  <c:v>58397</c:v>
                </c:pt>
                <c:pt idx="45">
                  <c:v>59330</c:v>
                </c:pt>
                <c:pt idx="46">
                  <c:v>56379</c:v>
                </c:pt>
                <c:pt idx="47">
                  <c:v>55565</c:v>
                </c:pt>
                <c:pt idx="48">
                  <c:v>52987</c:v>
                </c:pt>
                <c:pt idx="49">
                  <c:v>52533</c:v>
                </c:pt>
                <c:pt idx="50">
                  <c:v>51205</c:v>
                </c:pt>
                <c:pt idx="51">
                  <c:v>47386</c:v>
                </c:pt>
                <c:pt idx="52">
                  <c:v>46751</c:v>
                </c:pt>
                <c:pt idx="53">
                  <c:v>44865</c:v>
                </c:pt>
                <c:pt idx="54">
                  <c:v>43281</c:v>
                </c:pt>
                <c:pt idx="55">
                  <c:v>41628</c:v>
                </c:pt>
                <c:pt idx="56">
                  <c:v>38555</c:v>
                </c:pt>
                <c:pt idx="57">
                  <c:v>36744</c:v>
                </c:pt>
                <c:pt idx="58">
                  <c:v>33931</c:v>
                </c:pt>
                <c:pt idx="59">
                  <c:v>33582</c:v>
                </c:pt>
                <c:pt idx="60">
                  <c:v>32408</c:v>
                </c:pt>
                <c:pt idx="61">
                  <c:v>30096</c:v>
                </c:pt>
                <c:pt idx="62">
                  <c:v>29146</c:v>
                </c:pt>
                <c:pt idx="63">
                  <c:v>27475</c:v>
                </c:pt>
                <c:pt idx="64">
                  <c:v>24301</c:v>
                </c:pt>
                <c:pt idx="65">
                  <c:v>23121</c:v>
                </c:pt>
                <c:pt idx="66">
                  <c:v>21394</c:v>
                </c:pt>
                <c:pt idx="67">
                  <c:v>20005</c:v>
                </c:pt>
                <c:pt idx="68">
                  <c:v>18085</c:v>
                </c:pt>
                <c:pt idx="69">
                  <c:v>17334</c:v>
                </c:pt>
                <c:pt idx="70">
                  <c:v>16274</c:v>
                </c:pt>
                <c:pt idx="71">
                  <c:v>15308</c:v>
                </c:pt>
                <c:pt idx="72">
                  <c:v>15022</c:v>
                </c:pt>
                <c:pt idx="73">
                  <c:v>14051</c:v>
                </c:pt>
                <c:pt idx="74">
                  <c:v>13876</c:v>
                </c:pt>
                <c:pt idx="75">
                  <c:v>13152</c:v>
                </c:pt>
                <c:pt idx="76">
                  <c:v>11720</c:v>
                </c:pt>
                <c:pt idx="77">
                  <c:v>10928</c:v>
                </c:pt>
                <c:pt idx="78">
                  <c:v>10644</c:v>
                </c:pt>
                <c:pt idx="79">
                  <c:v>10160</c:v>
                </c:pt>
                <c:pt idx="80">
                  <c:v>10002</c:v>
                </c:pt>
                <c:pt idx="81">
                  <c:v>8712</c:v>
                </c:pt>
                <c:pt idx="82">
                  <c:v>8213</c:v>
                </c:pt>
                <c:pt idx="83">
                  <c:v>7361</c:v>
                </c:pt>
                <c:pt idx="84">
                  <c:v>6724</c:v>
                </c:pt>
                <c:pt idx="85">
                  <c:v>6122</c:v>
                </c:pt>
                <c:pt idx="86">
                  <c:v>4974</c:v>
                </c:pt>
                <c:pt idx="87">
                  <c:v>4306</c:v>
                </c:pt>
                <c:pt idx="88">
                  <c:v>3861</c:v>
                </c:pt>
                <c:pt idx="89">
                  <c:v>2997</c:v>
                </c:pt>
                <c:pt idx="90">
                  <c:v>2562</c:v>
                </c:pt>
                <c:pt idx="91">
                  <c:v>1680</c:v>
                </c:pt>
                <c:pt idx="92">
                  <c:v>1378</c:v>
                </c:pt>
                <c:pt idx="93">
                  <c:v>1079</c:v>
                </c:pt>
                <c:pt idx="94">
                  <c:v>898</c:v>
                </c:pt>
                <c:pt idx="95">
                  <c:v>703</c:v>
                </c:pt>
                <c:pt idx="96">
                  <c:v>575</c:v>
                </c:pt>
                <c:pt idx="97">
                  <c:v>400</c:v>
                </c:pt>
                <c:pt idx="98">
                  <c:v>287</c:v>
                </c:pt>
                <c:pt idx="99">
                  <c:v>226</c:v>
                </c:pt>
                <c:pt idx="100">
                  <c:v>330</c:v>
                </c:pt>
                <c:pt idx="101">
                  <c:v>21</c:v>
                </c:pt>
                <c:pt idx="102">
                  <c:v>7</c:v>
                </c:pt>
              </c:numCache>
            </c:numRef>
          </c:val>
        </c:ser>
        <c:ser>
          <c:idx val="7"/>
          <c:order val="7"/>
          <c:tx>
            <c:strRef>
              <c:f>Sheet1!$I$1</c:f>
              <c:strCache>
                <c:ptCount val="1"/>
                <c:pt idx="0">
                  <c:v>NH Black Female</c:v>
                </c:pt>
              </c:strCache>
            </c:strRef>
          </c:tx>
          <c:invertIfNegative val="0"/>
          <c:dPt>
            <c:idx val="24"/>
            <c:invertIfNegative val="0"/>
            <c:bubble3D val="0"/>
            <c:spPr>
              <a:solidFill>
                <a:schemeClr val="accent2">
                  <a:lumMod val="60000"/>
                  <a:lumOff val="40000"/>
                </a:schemeClr>
              </a:solidFill>
            </c:spPr>
          </c:dPt>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Sheet1!$I$2:$I$104</c:f>
              <c:numCache>
                <c:formatCode>#,##0;[Red]#,##0</c:formatCode>
                <c:ptCount val="103"/>
                <c:pt idx="0">
                  <c:v>20760</c:v>
                </c:pt>
                <c:pt idx="1">
                  <c:v>21050</c:v>
                </c:pt>
                <c:pt idx="2">
                  <c:v>21527</c:v>
                </c:pt>
                <c:pt idx="3">
                  <c:v>21539</c:v>
                </c:pt>
                <c:pt idx="4">
                  <c:v>21812</c:v>
                </c:pt>
                <c:pt idx="5">
                  <c:v>21599</c:v>
                </c:pt>
                <c:pt idx="6">
                  <c:v>21579</c:v>
                </c:pt>
                <c:pt idx="7">
                  <c:v>21470</c:v>
                </c:pt>
                <c:pt idx="8">
                  <c:v>21692</c:v>
                </c:pt>
                <c:pt idx="9">
                  <c:v>21984</c:v>
                </c:pt>
                <c:pt idx="10">
                  <c:v>22622</c:v>
                </c:pt>
                <c:pt idx="11">
                  <c:v>21933</c:v>
                </c:pt>
                <c:pt idx="12">
                  <c:v>22093</c:v>
                </c:pt>
                <c:pt idx="13">
                  <c:v>22278</c:v>
                </c:pt>
                <c:pt idx="14">
                  <c:v>22058</c:v>
                </c:pt>
                <c:pt idx="15">
                  <c:v>23084</c:v>
                </c:pt>
                <c:pt idx="16">
                  <c:v>23628</c:v>
                </c:pt>
                <c:pt idx="17">
                  <c:v>24461</c:v>
                </c:pt>
                <c:pt idx="18">
                  <c:v>24210</c:v>
                </c:pt>
                <c:pt idx="19">
                  <c:v>24592</c:v>
                </c:pt>
                <c:pt idx="20">
                  <c:v>23873</c:v>
                </c:pt>
                <c:pt idx="21">
                  <c:v>22653</c:v>
                </c:pt>
                <c:pt idx="22">
                  <c:v>22165</c:v>
                </c:pt>
                <c:pt idx="23">
                  <c:v>21957</c:v>
                </c:pt>
                <c:pt idx="24">
                  <c:v>22232</c:v>
                </c:pt>
                <c:pt idx="25">
                  <c:v>21945</c:v>
                </c:pt>
                <c:pt idx="26">
                  <c:v>21871</c:v>
                </c:pt>
                <c:pt idx="27">
                  <c:v>22495</c:v>
                </c:pt>
                <c:pt idx="28">
                  <c:v>22323</c:v>
                </c:pt>
                <c:pt idx="29">
                  <c:v>23175</c:v>
                </c:pt>
                <c:pt idx="30">
                  <c:v>23715</c:v>
                </c:pt>
                <c:pt idx="31">
                  <c:v>22118</c:v>
                </c:pt>
                <c:pt idx="32">
                  <c:v>21493</c:v>
                </c:pt>
                <c:pt idx="33">
                  <c:v>21139</c:v>
                </c:pt>
                <c:pt idx="34">
                  <c:v>21135</c:v>
                </c:pt>
                <c:pt idx="35">
                  <c:v>20998</c:v>
                </c:pt>
                <c:pt idx="36">
                  <c:v>21152</c:v>
                </c:pt>
                <c:pt idx="37">
                  <c:v>22067</c:v>
                </c:pt>
                <c:pt idx="38">
                  <c:v>22390</c:v>
                </c:pt>
                <c:pt idx="39">
                  <c:v>23440</c:v>
                </c:pt>
                <c:pt idx="40">
                  <c:v>22369</c:v>
                </c:pt>
                <c:pt idx="41">
                  <c:v>20520</c:v>
                </c:pt>
                <c:pt idx="42">
                  <c:v>20949</c:v>
                </c:pt>
                <c:pt idx="43">
                  <c:v>20955</c:v>
                </c:pt>
                <c:pt idx="44">
                  <c:v>21867</c:v>
                </c:pt>
                <c:pt idx="45">
                  <c:v>23224</c:v>
                </c:pt>
                <c:pt idx="46">
                  <c:v>22447</c:v>
                </c:pt>
                <c:pt idx="47">
                  <c:v>22393</c:v>
                </c:pt>
                <c:pt idx="48">
                  <c:v>22160</c:v>
                </c:pt>
                <c:pt idx="49">
                  <c:v>22456</c:v>
                </c:pt>
                <c:pt idx="50">
                  <c:v>22072</c:v>
                </c:pt>
                <c:pt idx="51">
                  <c:v>21481</c:v>
                </c:pt>
                <c:pt idx="52">
                  <c:v>21019</c:v>
                </c:pt>
                <c:pt idx="53">
                  <c:v>20525</c:v>
                </c:pt>
                <c:pt idx="54">
                  <c:v>19752</c:v>
                </c:pt>
                <c:pt idx="55">
                  <c:v>19186</c:v>
                </c:pt>
                <c:pt idx="56">
                  <c:v>17543</c:v>
                </c:pt>
                <c:pt idx="57">
                  <c:v>16836</c:v>
                </c:pt>
                <c:pt idx="58">
                  <c:v>16173</c:v>
                </c:pt>
                <c:pt idx="59">
                  <c:v>15692</c:v>
                </c:pt>
                <c:pt idx="60">
                  <c:v>14783</c:v>
                </c:pt>
                <c:pt idx="61">
                  <c:v>13870</c:v>
                </c:pt>
                <c:pt idx="62">
                  <c:v>12864</c:v>
                </c:pt>
                <c:pt idx="63">
                  <c:v>11629</c:v>
                </c:pt>
                <c:pt idx="64">
                  <c:v>9791</c:v>
                </c:pt>
                <c:pt idx="65">
                  <c:v>9825</c:v>
                </c:pt>
                <c:pt idx="66">
                  <c:v>9060</c:v>
                </c:pt>
                <c:pt idx="67">
                  <c:v>8607</c:v>
                </c:pt>
                <c:pt idx="68">
                  <c:v>7857</c:v>
                </c:pt>
                <c:pt idx="69">
                  <c:v>7620</c:v>
                </c:pt>
                <c:pt idx="70">
                  <c:v>7027</c:v>
                </c:pt>
                <c:pt idx="71">
                  <c:v>6198</c:v>
                </c:pt>
                <c:pt idx="72">
                  <c:v>6138</c:v>
                </c:pt>
                <c:pt idx="73">
                  <c:v>5903</c:v>
                </c:pt>
                <c:pt idx="74">
                  <c:v>5622</c:v>
                </c:pt>
                <c:pt idx="75">
                  <c:v>5534</c:v>
                </c:pt>
                <c:pt idx="76">
                  <c:v>5035</c:v>
                </c:pt>
                <c:pt idx="77">
                  <c:v>4980</c:v>
                </c:pt>
                <c:pt idx="78">
                  <c:v>4301</c:v>
                </c:pt>
                <c:pt idx="79">
                  <c:v>4132</c:v>
                </c:pt>
                <c:pt idx="80">
                  <c:v>4121</c:v>
                </c:pt>
                <c:pt idx="81">
                  <c:v>3694</c:v>
                </c:pt>
                <c:pt idx="82">
                  <c:v>3332</c:v>
                </c:pt>
                <c:pt idx="83">
                  <c:v>3063</c:v>
                </c:pt>
                <c:pt idx="84">
                  <c:v>2930</c:v>
                </c:pt>
                <c:pt idx="85">
                  <c:v>2626</c:v>
                </c:pt>
                <c:pt idx="86">
                  <c:v>2263</c:v>
                </c:pt>
                <c:pt idx="87">
                  <c:v>2060</c:v>
                </c:pt>
                <c:pt idx="88">
                  <c:v>1750</c:v>
                </c:pt>
                <c:pt idx="89">
                  <c:v>1440</c:v>
                </c:pt>
                <c:pt idx="90">
                  <c:v>1373</c:v>
                </c:pt>
                <c:pt idx="91">
                  <c:v>1058</c:v>
                </c:pt>
                <c:pt idx="92">
                  <c:v>828</c:v>
                </c:pt>
                <c:pt idx="93">
                  <c:v>670</c:v>
                </c:pt>
                <c:pt idx="94">
                  <c:v>560</c:v>
                </c:pt>
                <c:pt idx="95">
                  <c:v>483</c:v>
                </c:pt>
                <c:pt idx="96">
                  <c:v>404</c:v>
                </c:pt>
                <c:pt idx="97">
                  <c:v>303</c:v>
                </c:pt>
                <c:pt idx="98">
                  <c:v>206</c:v>
                </c:pt>
                <c:pt idx="99">
                  <c:v>201</c:v>
                </c:pt>
                <c:pt idx="100">
                  <c:v>305</c:v>
                </c:pt>
                <c:pt idx="101">
                  <c:v>41</c:v>
                </c:pt>
                <c:pt idx="102">
                  <c:v>2</c:v>
                </c:pt>
              </c:numCache>
            </c:numRef>
          </c:val>
        </c:ser>
        <c:ser>
          <c:idx val="8"/>
          <c:order val="8"/>
          <c:tx>
            <c:strRef>
              <c:f>Sheet1!$J$1</c:f>
              <c:strCache>
                <c:ptCount val="1"/>
                <c:pt idx="0">
                  <c:v>NH Asian Female</c:v>
                </c:pt>
              </c:strCache>
            </c:strRef>
          </c:tx>
          <c:spPr>
            <a:solidFill>
              <a:schemeClr val="accent2">
                <a:lumMod val="40000"/>
                <a:lumOff val="6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Sheet1!$J$2:$J$104</c:f>
              <c:numCache>
                <c:formatCode>#,##0;[Red]#,##0</c:formatCode>
                <c:ptCount val="103"/>
                <c:pt idx="0">
                  <c:v>6146</c:v>
                </c:pt>
                <c:pt idx="1">
                  <c:v>6174</c:v>
                </c:pt>
                <c:pt idx="2">
                  <c:v>6630</c:v>
                </c:pt>
                <c:pt idx="3">
                  <c:v>6559</c:v>
                </c:pt>
                <c:pt idx="4">
                  <c:v>6714</c:v>
                </c:pt>
                <c:pt idx="5">
                  <c:v>6788</c:v>
                </c:pt>
                <c:pt idx="6">
                  <c:v>7020</c:v>
                </c:pt>
                <c:pt idx="7">
                  <c:v>6830</c:v>
                </c:pt>
                <c:pt idx="8">
                  <c:v>6491</c:v>
                </c:pt>
                <c:pt idx="9">
                  <c:v>6804</c:v>
                </c:pt>
                <c:pt idx="10">
                  <c:v>6380</c:v>
                </c:pt>
                <c:pt idx="11">
                  <c:v>5967</c:v>
                </c:pt>
                <c:pt idx="12">
                  <c:v>6085</c:v>
                </c:pt>
                <c:pt idx="13">
                  <c:v>6140</c:v>
                </c:pt>
                <c:pt idx="14">
                  <c:v>5858</c:v>
                </c:pt>
                <c:pt idx="15">
                  <c:v>5721</c:v>
                </c:pt>
                <c:pt idx="16">
                  <c:v>5872</c:v>
                </c:pt>
                <c:pt idx="17">
                  <c:v>5703</c:v>
                </c:pt>
                <c:pt idx="18">
                  <c:v>5709</c:v>
                </c:pt>
                <c:pt idx="19">
                  <c:v>5694</c:v>
                </c:pt>
                <c:pt idx="20">
                  <c:v>6021</c:v>
                </c:pt>
                <c:pt idx="21">
                  <c:v>6342</c:v>
                </c:pt>
                <c:pt idx="22">
                  <c:v>6475</c:v>
                </c:pt>
                <c:pt idx="23">
                  <c:v>6787</c:v>
                </c:pt>
                <c:pt idx="24">
                  <c:v>7436</c:v>
                </c:pt>
                <c:pt idx="25">
                  <c:v>7661</c:v>
                </c:pt>
                <c:pt idx="26">
                  <c:v>8457</c:v>
                </c:pt>
                <c:pt idx="27">
                  <c:v>8745</c:v>
                </c:pt>
                <c:pt idx="28">
                  <c:v>8841</c:v>
                </c:pt>
                <c:pt idx="29">
                  <c:v>8902</c:v>
                </c:pt>
                <c:pt idx="30">
                  <c:v>9000</c:v>
                </c:pt>
                <c:pt idx="31">
                  <c:v>8849</c:v>
                </c:pt>
                <c:pt idx="32">
                  <c:v>8726</c:v>
                </c:pt>
                <c:pt idx="33">
                  <c:v>8880</c:v>
                </c:pt>
                <c:pt idx="34">
                  <c:v>9472</c:v>
                </c:pt>
                <c:pt idx="35">
                  <c:v>9632</c:v>
                </c:pt>
                <c:pt idx="36">
                  <c:v>9689</c:v>
                </c:pt>
                <c:pt idx="37">
                  <c:v>9832</c:v>
                </c:pt>
                <c:pt idx="38">
                  <c:v>9732</c:v>
                </c:pt>
                <c:pt idx="39">
                  <c:v>9533</c:v>
                </c:pt>
                <c:pt idx="40">
                  <c:v>9408</c:v>
                </c:pt>
                <c:pt idx="41">
                  <c:v>8685</c:v>
                </c:pt>
                <c:pt idx="42">
                  <c:v>7956</c:v>
                </c:pt>
                <c:pt idx="43">
                  <c:v>7443</c:v>
                </c:pt>
                <c:pt idx="44">
                  <c:v>7442</c:v>
                </c:pt>
                <c:pt idx="45">
                  <c:v>7423</c:v>
                </c:pt>
                <c:pt idx="46">
                  <c:v>7433</c:v>
                </c:pt>
                <c:pt idx="47">
                  <c:v>7312</c:v>
                </c:pt>
                <c:pt idx="48">
                  <c:v>6436</c:v>
                </c:pt>
                <c:pt idx="49">
                  <c:v>6743</c:v>
                </c:pt>
                <c:pt idx="50">
                  <c:v>6731</c:v>
                </c:pt>
                <c:pt idx="51">
                  <c:v>6419</c:v>
                </c:pt>
                <c:pt idx="52">
                  <c:v>6261</c:v>
                </c:pt>
                <c:pt idx="53">
                  <c:v>6288</c:v>
                </c:pt>
                <c:pt idx="54">
                  <c:v>6123</c:v>
                </c:pt>
                <c:pt idx="55">
                  <c:v>5897</c:v>
                </c:pt>
                <c:pt idx="56">
                  <c:v>5525</c:v>
                </c:pt>
                <c:pt idx="57">
                  <c:v>5662</c:v>
                </c:pt>
                <c:pt idx="58">
                  <c:v>5157</c:v>
                </c:pt>
                <c:pt idx="59">
                  <c:v>5296</c:v>
                </c:pt>
                <c:pt idx="60">
                  <c:v>5257</c:v>
                </c:pt>
                <c:pt idx="61">
                  <c:v>4665</c:v>
                </c:pt>
                <c:pt idx="62">
                  <c:v>4415</c:v>
                </c:pt>
                <c:pt idx="63">
                  <c:v>3997</c:v>
                </c:pt>
                <c:pt idx="64">
                  <c:v>3389</c:v>
                </c:pt>
                <c:pt idx="65">
                  <c:v>3353</c:v>
                </c:pt>
                <c:pt idx="66">
                  <c:v>2955</c:v>
                </c:pt>
                <c:pt idx="67">
                  <c:v>2791</c:v>
                </c:pt>
                <c:pt idx="68">
                  <c:v>2555</c:v>
                </c:pt>
                <c:pt idx="69">
                  <c:v>2343</c:v>
                </c:pt>
                <c:pt idx="70">
                  <c:v>2206</c:v>
                </c:pt>
                <c:pt idx="71">
                  <c:v>2018</c:v>
                </c:pt>
                <c:pt idx="72">
                  <c:v>1842</c:v>
                </c:pt>
                <c:pt idx="73">
                  <c:v>1765</c:v>
                </c:pt>
                <c:pt idx="74">
                  <c:v>1663</c:v>
                </c:pt>
                <c:pt idx="75">
                  <c:v>1362</c:v>
                </c:pt>
                <c:pt idx="76">
                  <c:v>1326</c:v>
                </c:pt>
                <c:pt idx="77">
                  <c:v>1250</c:v>
                </c:pt>
                <c:pt idx="78">
                  <c:v>1064</c:v>
                </c:pt>
                <c:pt idx="79">
                  <c:v>1120</c:v>
                </c:pt>
                <c:pt idx="80">
                  <c:v>989</c:v>
                </c:pt>
                <c:pt idx="81">
                  <c:v>759</c:v>
                </c:pt>
                <c:pt idx="82">
                  <c:v>718</c:v>
                </c:pt>
                <c:pt idx="83">
                  <c:v>697</c:v>
                </c:pt>
                <c:pt idx="84">
                  <c:v>587</c:v>
                </c:pt>
                <c:pt idx="85">
                  <c:v>478</c:v>
                </c:pt>
                <c:pt idx="86">
                  <c:v>405</c:v>
                </c:pt>
                <c:pt idx="87">
                  <c:v>346</c:v>
                </c:pt>
                <c:pt idx="88">
                  <c:v>281</c:v>
                </c:pt>
                <c:pt idx="89">
                  <c:v>246</c:v>
                </c:pt>
                <c:pt idx="90">
                  <c:v>177</c:v>
                </c:pt>
                <c:pt idx="91">
                  <c:v>143</c:v>
                </c:pt>
                <c:pt idx="92">
                  <c:v>117</c:v>
                </c:pt>
                <c:pt idx="93">
                  <c:v>83</c:v>
                </c:pt>
                <c:pt idx="94">
                  <c:v>80</c:v>
                </c:pt>
                <c:pt idx="95">
                  <c:v>66</c:v>
                </c:pt>
                <c:pt idx="96">
                  <c:v>36</c:v>
                </c:pt>
                <c:pt idx="97">
                  <c:v>32</c:v>
                </c:pt>
                <c:pt idx="98">
                  <c:v>13</c:v>
                </c:pt>
                <c:pt idx="99">
                  <c:v>19</c:v>
                </c:pt>
                <c:pt idx="100">
                  <c:v>22</c:v>
                </c:pt>
                <c:pt idx="101">
                  <c:v>4</c:v>
                </c:pt>
                <c:pt idx="102">
                  <c:v>0</c:v>
                </c:pt>
              </c:numCache>
            </c:numRef>
          </c:val>
        </c:ser>
        <c:ser>
          <c:idx val="9"/>
          <c:order val="9"/>
          <c:tx>
            <c:strRef>
              <c:f>Sheet1!$K$1</c:f>
              <c:strCache>
                <c:ptCount val="1"/>
                <c:pt idx="0">
                  <c:v>NH Other Female</c:v>
                </c:pt>
              </c:strCache>
            </c:strRef>
          </c:tx>
          <c:spPr>
            <a:solidFill>
              <a:schemeClr val="accent2">
                <a:lumMod val="20000"/>
                <a:lumOff val="80000"/>
              </a:schemeClr>
            </a:solidFill>
          </c:spPr>
          <c:invertIfNegative val="0"/>
          <c:cat>
            <c:strRef>
              <c:f>Sheet1!$A$2:$A$104</c:f>
              <c:strCache>
                <c:ptCount val="103"/>
                <c:pt idx="0">
                  <c:v>Under 1 year</c:v>
                </c:pt>
                <c:pt idx="1">
                  <c:v>1 year</c:v>
                </c:pt>
                <c:pt idx="2">
                  <c:v>2 years</c:v>
                </c:pt>
                <c:pt idx="3">
                  <c:v>3 years</c:v>
                </c:pt>
                <c:pt idx="4">
                  <c:v>4 years</c:v>
                </c:pt>
                <c:pt idx="5">
                  <c:v>5 years</c:v>
                </c:pt>
                <c:pt idx="6">
                  <c:v>6 years</c:v>
                </c:pt>
                <c:pt idx="7">
                  <c:v>7 years</c:v>
                </c:pt>
                <c:pt idx="8">
                  <c:v>8 years</c:v>
                </c:pt>
                <c:pt idx="9">
                  <c:v>9 years</c:v>
                </c:pt>
                <c:pt idx="10">
                  <c:v>10 years</c:v>
                </c:pt>
                <c:pt idx="11">
                  <c:v>11 years</c:v>
                </c:pt>
                <c:pt idx="12">
                  <c:v>12 years</c:v>
                </c:pt>
                <c:pt idx="13">
                  <c:v>13 years</c:v>
                </c:pt>
                <c:pt idx="14">
                  <c:v>14 years</c:v>
                </c:pt>
                <c:pt idx="15">
                  <c:v>15 years</c:v>
                </c:pt>
                <c:pt idx="16">
                  <c:v>16 years</c:v>
                </c:pt>
                <c:pt idx="17">
                  <c:v>17 years</c:v>
                </c:pt>
                <c:pt idx="18">
                  <c:v>18 years</c:v>
                </c:pt>
                <c:pt idx="19">
                  <c:v>19 years</c:v>
                </c:pt>
                <c:pt idx="20">
                  <c:v>20 years</c:v>
                </c:pt>
                <c:pt idx="21">
                  <c:v>21 years</c:v>
                </c:pt>
                <c:pt idx="22">
                  <c:v>22 years</c:v>
                </c:pt>
                <c:pt idx="23">
                  <c:v>23 years</c:v>
                </c:pt>
                <c:pt idx="24">
                  <c:v>24 years</c:v>
                </c:pt>
                <c:pt idx="25">
                  <c:v>25 years</c:v>
                </c:pt>
                <c:pt idx="26">
                  <c:v>26 years</c:v>
                </c:pt>
                <c:pt idx="27">
                  <c:v>27 years</c:v>
                </c:pt>
                <c:pt idx="28">
                  <c:v>28 years</c:v>
                </c:pt>
                <c:pt idx="29">
                  <c:v>29 years</c:v>
                </c:pt>
                <c:pt idx="30">
                  <c:v>30 years</c:v>
                </c:pt>
                <c:pt idx="31">
                  <c:v>31 years</c:v>
                </c:pt>
                <c:pt idx="32">
                  <c:v>32 years</c:v>
                </c:pt>
                <c:pt idx="33">
                  <c:v>33 years</c:v>
                </c:pt>
                <c:pt idx="34">
                  <c:v>34 years</c:v>
                </c:pt>
                <c:pt idx="35">
                  <c:v>35 years</c:v>
                </c:pt>
                <c:pt idx="36">
                  <c:v>36 years</c:v>
                </c:pt>
                <c:pt idx="37">
                  <c:v>37 years</c:v>
                </c:pt>
                <c:pt idx="38">
                  <c:v>38 years</c:v>
                </c:pt>
                <c:pt idx="39">
                  <c:v>39 years</c:v>
                </c:pt>
                <c:pt idx="40">
                  <c:v>40 years</c:v>
                </c:pt>
                <c:pt idx="41">
                  <c:v>41 years</c:v>
                </c:pt>
                <c:pt idx="42">
                  <c:v>42 years</c:v>
                </c:pt>
                <c:pt idx="43">
                  <c:v>43 years</c:v>
                </c:pt>
                <c:pt idx="44">
                  <c:v>44 years</c:v>
                </c:pt>
                <c:pt idx="45">
                  <c:v>45 years</c:v>
                </c:pt>
                <c:pt idx="46">
                  <c:v>46 years</c:v>
                </c:pt>
                <c:pt idx="47">
                  <c:v>47 years</c:v>
                </c:pt>
                <c:pt idx="48">
                  <c:v>48 years</c:v>
                </c:pt>
                <c:pt idx="49">
                  <c:v>49 years</c:v>
                </c:pt>
                <c:pt idx="50">
                  <c:v>50 years</c:v>
                </c:pt>
                <c:pt idx="51">
                  <c:v>51 years</c:v>
                </c:pt>
                <c:pt idx="52">
                  <c:v>52 years</c:v>
                </c:pt>
                <c:pt idx="53">
                  <c:v>53 years</c:v>
                </c:pt>
                <c:pt idx="54">
                  <c:v>54 years</c:v>
                </c:pt>
                <c:pt idx="55">
                  <c:v>55 years</c:v>
                </c:pt>
                <c:pt idx="56">
                  <c:v>56 years</c:v>
                </c:pt>
                <c:pt idx="57">
                  <c:v>57 years</c:v>
                </c:pt>
                <c:pt idx="58">
                  <c:v>58 years</c:v>
                </c:pt>
                <c:pt idx="59">
                  <c:v>59 years</c:v>
                </c:pt>
                <c:pt idx="60">
                  <c:v>60 years</c:v>
                </c:pt>
                <c:pt idx="61">
                  <c:v>61 years</c:v>
                </c:pt>
                <c:pt idx="62">
                  <c:v>62 years</c:v>
                </c:pt>
                <c:pt idx="63">
                  <c:v>63 years</c:v>
                </c:pt>
                <c:pt idx="64">
                  <c:v>64 years</c:v>
                </c:pt>
                <c:pt idx="65">
                  <c:v>65 years</c:v>
                </c:pt>
                <c:pt idx="66">
                  <c:v>66 years</c:v>
                </c:pt>
                <c:pt idx="67">
                  <c:v>67 years</c:v>
                </c:pt>
                <c:pt idx="68">
                  <c:v>68 years</c:v>
                </c:pt>
                <c:pt idx="69">
                  <c:v>69 years</c:v>
                </c:pt>
                <c:pt idx="70">
                  <c:v>70 years</c:v>
                </c:pt>
                <c:pt idx="71">
                  <c:v>71 years</c:v>
                </c:pt>
                <c:pt idx="72">
                  <c:v>72 years</c:v>
                </c:pt>
                <c:pt idx="73">
                  <c:v>73 years</c:v>
                </c:pt>
                <c:pt idx="74">
                  <c:v>74 years</c:v>
                </c:pt>
                <c:pt idx="75">
                  <c:v>75 years</c:v>
                </c:pt>
                <c:pt idx="76">
                  <c:v>76 years</c:v>
                </c:pt>
                <c:pt idx="77">
                  <c:v>77 years</c:v>
                </c:pt>
                <c:pt idx="78">
                  <c:v>78 years</c:v>
                </c:pt>
                <c:pt idx="79">
                  <c:v>79 years</c:v>
                </c:pt>
                <c:pt idx="80">
                  <c:v>80 years</c:v>
                </c:pt>
                <c:pt idx="81">
                  <c:v>81 years</c:v>
                </c:pt>
                <c:pt idx="82">
                  <c:v>82 years</c:v>
                </c:pt>
                <c:pt idx="83">
                  <c:v>83 years</c:v>
                </c:pt>
                <c:pt idx="84">
                  <c:v>84 years</c:v>
                </c:pt>
                <c:pt idx="85">
                  <c:v>85 years</c:v>
                </c:pt>
                <c:pt idx="86">
                  <c:v>86 years</c:v>
                </c:pt>
                <c:pt idx="87">
                  <c:v>87 years</c:v>
                </c:pt>
                <c:pt idx="88">
                  <c:v>88 years</c:v>
                </c:pt>
                <c:pt idx="89">
                  <c:v>89 years</c:v>
                </c:pt>
                <c:pt idx="90">
                  <c:v>90 years</c:v>
                </c:pt>
                <c:pt idx="91">
                  <c:v>91 years</c:v>
                </c:pt>
                <c:pt idx="92">
                  <c:v>92 years</c:v>
                </c:pt>
                <c:pt idx="93">
                  <c:v>93 years</c:v>
                </c:pt>
                <c:pt idx="94">
                  <c:v>94 years</c:v>
                </c:pt>
                <c:pt idx="95">
                  <c:v>95 years</c:v>
                </c:pt>
                <c:pt idx="96">
                  <c:v>96 years</c:v>
                </c:pt>
                <c:pt idx="97">
                  <c:v>97 years</c:v>
                </c:pt>
                <c:pt idx="98">
                  <c:v>98 years</c:v>
                </c:pt>
                <c:pt idx="99">
                  <c:v>99 years</c:v>
                </c:pt>
                <c:pt idx="100">
                  <c:v>100 to 104 years</c:v>
                </c:pt>
                <c:pt idx="101">
                  <c:v>105 to 109 years</c:v>
                </c:pt>
                <c:pt idx="102">
                  <c:v>110 years and over</c:v>
                </c:pt>
              </c:strCache>
            </c:strRef>
          </c:cat>
          <c:val>
            <c:numRef>
              <c:f>Sheet1!$K$2:$K$104</c:f>
              <c:numCache>
                <c:formatCode>#,##0;[Red]#,##0</c:formatCode>
                <c:ptCount val="103"/>
                <c:pt idx="1">
                  <c:v>5920</c:v>
                </c:pt>
                <c:pt idx="2">
                  <c:v>5908</c:v>
                </c:pt>
                <c:pt idx="3">
                  <c:v>5610</c:v>
                </c:pt>
                <c:pt idx="4">
                  <c:v>5511</c:v>
                </c:pt>
                <c:pt idx="5">
                  <c:v>5516</c:v>
                </c:pt>
                <c:pt idx="6">
                  <c:v>5216</c:v>
                </c:pt>
                <c:pt idx="7">
                  <c:v>5156</c:v>
                </c:pt>
                <c:pt idx="8">
                  <c:v>4864</c:v>
                </c:pt>
                <c:pt idx="9">
                  <c:v>4887</c:v>
                </c:pt>
                <c:pt idx="10">
                  <c:v>4812</c:v>
                </c:pt>
                <c:pt idx="11">
                  <c:v>4736</c:v>
                </c:pt>
                <c:pt idx="12">
                  <c:v>4641</c:v>
                </c:pt>
                <c:pt idx="13">
                  <c:v>4549</c:v>
                </c:pt>
                <c:pt idx="14">
                  <c:v>4481</c:v>
                </c:pt>
                <c:pt idx="15">
                  <c:v>4264</c:v>
                </c:pt>
                <c:pt idx="16">
                  <c:v>4206</c:v>
                </c:pt>
                <c:pt idx="17">
                  <c:v>4082</c:v>
                </c:pt>
                <c:pt idx="18">
                  <c:v>4011</c:v>
                </c:pt>
                <c:pt idx="19">
                  <c:v>3981</c:v>
                </c:pt>
                <c:pt idx="20">
                  <c:v>3734</c:v>
                </c:pt>
                <c:pt idx="21">
                  <c:v>3490</c:v>
                </c:pt>
                <c:pt idx="22">
                  <c:v>3530</c:v>
                </c:pt>
                <c:pt idx="23">
                  <c:v>3605</c:v>
                </c:pt>
                <c:pt idx="24">
                  <c:v>3298</c:v>
                </c:pt>
                <c:pt idx="25">
                  <c:v>3396</c:v>
                </c:pt>
                <c:pt idx="26">
                  <c:v>3229</c:v>
                </c:pt>
                <c:pt idx="27">
                  <c:v>3376</c:v>
                </c:pt>
                <c:pt idx="28">
                  <c:v>3405</c:v>
                </c:pt>
                <c:pt idx="29">
                  <c:v>3226</c:v>
                </c:pt>
                <c:pt idx="30">
                  <c:v>3269</c:v>
                </c:pt>
                <c:pt idx="31">
                  <c:v>3061</c:v>
                </c:pt>
                <c:pt idx="32">
                  <c:v>3013</c:v>
                </c:pt>
                <c:pt idx="33">
                  <c:v>2827</c:v>
                </c:pt>
                <c:pt idx="34">
                  <c:v>2794</c:v>
                </c:pt>
                <c:pt idx="35">
                  <c:v>2886</c:v>
                </c:pt>
                <c:pt idx="36">
                  <c:v>2735</c:v>
                </c:pt>
                <c:pt idx="37">
                  <c:v>2740</c:v>
                </c:pt>
                <c:pt idx="38">
                  <c:v>2797</c:v>
                </c:pt>
                <c:pt idx="39">
                  <c:v>2880</c:v>
                </c:pt>
                <c:pt idx="40">
                  <c:v>2755</c:v>
                </c:pt>
                <c:pt idx="41">
                  <c:v>2435</c:v>
                </c:pt>
                <c:pt idx="42">
                  <c:v>2480</c:v>
                </c:pt>
                <c:pt idx="43">
                  <c:v>2320</c:v>
                </c:pt>
                <c:pt idx="44">
                  <c:v>2322</c:v>
                </c:pt>
                <c:pt idx="45">
                  <c:v>2537</c:v>
                </c:pt>
                <c:pt idx="46">
                  <c:v>2530</c:v>
                </c:pt>
                <c:pt idx="47">
                  <c:v>2627</c:v>
                </c:pt>
                <c:pt idx="48">
                  <c:v>2652</c:v>
                </c:pt>
                <c:pt idx="49">
                  <c:v>2638</c:v>
                </c:pt>
                <c:pt idx="50">
                  <c:v>2425</c:v>
                </c:pt>
                <c:pt idx="51">
                  <c:v>2352</c:v>
                </c:pt>
                <c:pt idx="52">
                  <c:v>2377</c:v>
                </c:pt>
                <c:pt idx="53">
                  <c:v>2396</c:v>
                </c:pt>
                <c:pt idx="54">
                  <c:v>2177</c:v>
                </c:pt>
                <c:pt idx="55">
                  <c:v>2198</c:v>
                </c:pt>
                <c:pt idx="56">
                  <c:v>1949</c:v>
                </c:pt>
                <c:pt idx="57">
                  <c:v>1955</c:v>
                </c:pt>
                <c:pt idx="58">
                  <c:v>1783</c:v>
                </c:pt>
                <c:pt idx="59">
                  <c:v>1708</c:v>
                </c:pt>
                <c:pt idx="60">
                  <c:v>1641</c:v>
                </c:pt>
                <c:pt idx="61">
                  <c:v>1603</c:v>
                </c:pt>
                <c:pt idx="62">
                  <c:v>1521</c:v>
                </c:pt>
                <c:pt idx="63">
                  <c:v>1550</c:v>
                </c:pt>
                <c:pt idx="64">
                  <c:v>1121</c:v>
                </c:pt>
                <c:pt idx="65">
                  <c:v>1161</c:v>
                </c:pt>
                <c:pt idx="66">
                  <c:v>1059</c:v>
                </c:pt>
                <c:pt idx="67">
                  <c:v>1010</c:v>
                </c:pt>
                <c:pt idx="68">
                  <c:v>878</c:v>
                </c:pt>
                <c:pt idx="69">
                  <c:v>828</c:v>
                </c:pt>
                <c:pt idx="70">
                  <c:v>776</c:v>
                </c:pt>
                <c:pt idx="71">
                  <c:v>697</c:v>
                </c:pt>
                <c:pt idx="72">
                  <c:v>668</c:v>
                </c:pt>
                <c:pt idx="73">
                  <c:v>608</c:v>
                </c:pt>
                <c:pt idx="74">
                  <c:v>607</c:v>
                </c:pt>
                <c:pt idx="75">
                  <c:v>536</c:v>
                </c:pt>
                <c:pt idx="76">
                  <c:v>452</c:v>
                </c:pt>
                <c:pt idx="77">
                  <c:v>481</c:v>
                </c:pt>
                <c:pt idx="78">
                  <c:v>460</c:v>
                </c:pt>
                <c:pt idx="79">
                  <c:v>425</c:v>
                </c:pt>
                <c:pt idx="80">
                  <c:v>419</c:v>
                </c:pt>
                <c:pt idx="81">
                  <c:v>328</c:v>
                </c:pt>
                <c:pt idx="82">
                  <c:v>335</c:v>
                </c:pt>
                <c:pt idx="83">
                  <c:v>307</c:v>
                </c:pt>
                <c:pt idx="84">
                  <c:v>286</c:v>
                </c:pt>
                <c:pt idx="85">
                  <c:v>243</c:v>
                </c:pt>
                <c:pt idx="86">
                  <c:v>219</c:v>
                </c:pt>
                <c:pt idx="87">
                  <c:v>172</c:v>
                </c:pt>
                <c:pt idx="88">
                  <c:v>150</c:v>
                </c:pt>
                <c:pt idx="89">
                  <c:v>122</c:v>
                </c:pt>
                <c:pt idx="90">
                  <c:v>112</c:v>
                </c:pt>
                <c:pt idx="91">
                  <c:v>83</c:v>
                </c:pt>
                <c:pt idx="92">
                  <c:v>67</c:v>
                </c:pt>
                <c:pt idx="93">
                  <c:v>58</c:v>
                </c:pt>
                <c:pt idx="94">
                  <c:v>45</c:v>
                </c:pt>
                <c:pt idx="95">
                  <c:v>26</c:v>
                </c:pt>
                <c:pt idx="96">
                  <c:v>30</c:v>
                </c:pt>
                <c:pt idx="97">
                  <c:v>13</c:v>
                </c:pt>
                <c:pt idx="98">
                  <c:v>11</c:v>
                </c:pt>
                <c:pt idx="99">
                  <c:v>10</c:v>
                </c:pt>
                <c:pt idx="100">
                  <c:v>18</c:v>
                </c:pt>
                <c:pt idx="101">
                  <c:v>4</c:v>
                </c:pt>
                <c:pt idx="102">
                  <c:v>0</c:v>
                </c:pt>
              </c:numCache>
            </c:numRef>
          </c:val>
        </c:ser>
        <c:dLbls>
          <c:showLegendKey val="0"/>
          <c:showVal val="0"/>
          <c:showCatName val="0"/>
          <c:showSerName val="0"/>
          <c:showPercent val="0"/>
          <c:showBubbleSize val="0"/>
        </c:dLbls>
        <c:gapWidth val="0"/>
        <c:overlap val="100"/>
        <c:axId val="345943744"/>
        <c:axId val="345944136"/>
      </c:barChart>
      <c:catAx>
        <c:axId val="345943744"/>
        <c:scaling>
          <c:orientation val="minMax"/>
        </c:scaling>
        <c:delete val="0"/>
        <c:axPos val="l"/>
        <c:numFmt formatCode="General" sourceLinked="0"/>
        <c:majorTickMark val="out"/>
        <c:minorTickMark val="none"/>
        <c:tickLblPos val="low"/>
        <c:txPr>
          <a:bodyPr/>
          <a:lstStyle/>
          <a:p>
            <a:pPr>
              <a:defRPr sz="1050" baseline="0"/>
            </a:pPr>
            <a:endParaRPr lang="en-US"/>
          </a:p>
        </c:txPr>
        <c:crossAx val="345944136"/>
        <c:crosses val="autoZero"/>
        <c:auto val="1"/>
        <c:lblAlgn val="ctr"/>
        <c:lblOffset val="100"/>
        <c:tickLblSkip val="5"/>
        <c:noMultiLvlLbl val="0"/>
      </c:catAx>
      <c:valAx>
        <c:axId val="345944136"/>
        <c:scaling>
          <c:orientation val="minMax"/>
          <c:max val="200000"/>
          <c:min val="-200000"/>
        </c:scaling>
        <c:delete val="0"/>
        <c:axPos val="b"/>
        <c:majorGridlines/>
        <c:numFmt formatCode="#,##0;[Red]#,##0" sourceLinked="1"/>
        <c:majorTickMark val="out"/>
        <c:minorTickMark val="none"/>
        <c:tickLblPos val="nextTo"/>
        <c:txPr>
          <a:bodyPr/>
          <a:lstStyle/>
          <a:p>
            <a:pPr>
              <a:defRPr sz="1400"/>
            </a:pPr>
            <a:endParaRPr lang="en-US"/>
          </a:p>
        </c:txPr>
        <c:crossAx val="345943744"/>
        <c:crosses val="autoZero"/>
        <c:crossBetween val="between"/>
      </c:valAx>
    </c:plotArea>
    <c:legend>
      <c:legendPos val="t"/>
      <c:layout>
        <c:manualLayout>
          <c:xMode val="edge"/>
          <c:yMode val="edge"/>
          <c:x val="0"/>
          <c:y val="1.3698630136986301E-2"/>
          <c:w val="1"/>
          <c:h val="0.11217246281714785"/>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0.19498143600000001</c:v>
                </c:pt>
                <c:pt idx="1">
                  <c:v>6.3977862999999996E-2</c:v>
                </c:pt>
                <c:pt idx="2">
                  <c:v>0.71199289300000002</c:v>
                </c:pt>
                <c:pt idx="3">
                  <c:v>2.9047806999999998E-2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Sheet1!$A$1:$D$1</c:f>
              <c:strCache>
                <c:ptCount val="4"/>
                <c:pt idx="0">
                  <c:v>Non-Hispanic White</c:v>
                </c:pt>
                <c:pt idx="1">
                  <c:v>Non-Hispanic Black</c:v>
                </c:pt>
                <c:pt idx="2">
                  <c:v>Hispanic</c:v>
                </c:pt>
                <c:pt idx="3">
                  <c:v>Non-Hispanic Other</c:v>
                </c:pt>
              </c:strCache>
            </c:strRef>
          </c:cat>
          <c:val>
            <c:numRef>
              <c:f>Sheet1!$A$2:$D$2</c:f>
              <c:numCache>
                <c:formatCode>0%</c:formatCode>
                <c:ptCount val="4"/>
                <c:pt idx="0">
                  <c:v>0.67250465184726971</c:v>
                </c:pt>
                <c:pt idx="1">
                  <c:v>8.273740633948258E-2</c:v>
                </c:pt>
                <c:pt idx="2">
                  <c:v>0.1508726266848916</c:v>
                </c:pt>
                <c:pt idx="3">
                  <c:v>9.3885315128356059E-2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674134206675492"/>
          <c:y val="6.0245911568746216E-2"/>
          <c:w val="0.79091584038106333"/>
          <c:h val="0.74629465596603417"/>
        </c:manualLayout>
      </c:layout>
      <c:lineChart>
        <c:grouping val="standard"/>
        <c:varyColors val="0"/>
        <c:ser>
          <c:idx val="0"/>
          <c:order val="0"/>
          <c:tx>
            <c:strRef>
              <c:f>Sheet1!$B$1</c:f>
              <c:strCache>
                <c:ptCount val="1"/>
                <c:pt idx="0">
                  <c:v>Zero</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Sheet1!$B$2:$B$42</c:f>
              <c:numCache>
                <c:formatCode>#,##0</c:formatCode>
                <c:ptCount val="41"/>
                <c:pt idx="0">
                  <c:v>25145561</c:v>
                </c:pt>
                <c:pt idx="1">
                  <c:v>25380750</c:v>
                </c:pt>
                <c:pt idx="2">
                  <c:v>25613484</c:v>
                </c:pt>
                <c:pt idx="3">
                  <c:v>25843656</c:v>
                </c:pt>
                <c:pt idx="4">
                  <c:v>26071108</c:v>
                </c:pt>
                <c:pt idx="5">
                  <c:v>26295593</c:v>
                </c:pt>
                <c:pt idx="6">
                  <c:v>26517081</c:v>
                </c:pt>
                <c:pt idx="7">
                  <c:v>26735665</c:v>
                </c:pt>
                <c:pt idx="8">
                  <c:v>26951342</c:v>
                </c:pt>
                <c:pt idx="9">
                  <c:v>27164119</c:v>
                </c:pt>
                <c:pt idx="10">
                  <c:v>27373750</c:v>
                </c:pt>
                <c:pt idx="11">
                  <c:v>27580411</c:v>
                </c:pt>
                <c:pt idx="12">
                  <c:v>27784158</c:v>
                </c:pt>
                <c:pt idx="13">
                  <c:v>27984799</c:v>
                </c:pt>
                <c:pt idx="14">
                  <c:v>28182245</c:v>
                </c:pt>
                <c:pt idx="15">
                  <c:v>28376334</c:v>
                </c:pt>
                <c:pt idx="16">
                  <c:v>28566870</c:v>
                </c:pt>
                <c:pt idx="17">
                  <c:v>28753694</c:v>
                </c:pt>
                <c:pt idx="18">
                  <c:v>28936489</c:v>
                </c:pt>
                <c:pt idx="19">
                  <c:v>29115202</c:v>
                </c:pt>
                <c:pt idx="20">
                  <c:v>29290131</c:v>
                </c:pt>
                <c:pt idx="21">
                  <c:v>29461395</c:v>
                </c:pt>
                <c:pt idx="22">
                  <c:v>29627955</c:v>
                </c:pt>
                <c:pt idx="23">
                  <c:v>29790220</c:v>
                </c:pt>
                <c:pt idx="24">
                  <c:v>29948628</c:v>
                </c:pt>
                <c:pt idx="25">
                  <c:v>30103245</c:v>
                </c:pt>
                <c:pt idx="26">
                  <c:v>30254237</c:v>
                </c:pt>
                <c:pt idx="27">
                  <c:v>30401648</c:v>
                </c:pt>
                <c:pt idx="28">
                  <c:v>30545550</c:v>
                </c:pt>
                <c:pt idx="29">
                  <c:v>30686095</c:v>
                </c:pt>
                <c:pt idx="30">
                  <c:v>30823265</c:v>
                </c:pt>
                <c:pt idx="31">
                  <c:v>30957393</c:v>
                </c:pt>
                <c:pt idx="32">
                  <c:v>31087955</c:v>
                </c:pt>
                <c:pt idx="33">
                  <c:v>31215207</c:v>
                </c:pt>
                <c:pt idx="34">
                  <c:v>31339959</c:v>
                </c:pt>
                <c:pt idx="35">
                  <c:v>31462353</c:v>
                </c:pt>
                <c:pt idx="36">
                  <c:v>31582864</c:v>
                </c:pt>
                <c:pt idx="37">
                  <c:v>31701892</c:v>
                </c:pt>
                <c:pt idx="38">
                  <c:v>31819678</c:v>
                </c:pt>
                <c:pt idx="39">
                  <c:v>31936505</c:v>
                </c:pt>
                <c:pt idx="40">
                  <c:v>32052572</c:v>
                </c:pt>
              </c:numCache>
            </c:numRef>
          </c:val>
          <c:smooth val="0"/>
        </c:ser>
        <c:ser>
          <c:idx val="1"/>
          <c:order val="1"/>
          <c:tx>
            <c:strRef>
              <c:f>Sheet1!$C$1</c:f>
              <c:strCache>
                <c:ptCount val="1"/>
                <c:pt idx="0">
                  <c:v>.5 of 2000-2010</c:v>
                </c:pt>
              </c:strCache>
            </c:strRef>
          </c:tx>
          <c:marker>
            <c:symbol val="squar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Sheet1!$C$2:$C$42</c:f>
              <c:numCache>
                <c:formatCode>#,##0</c:formatCode>
                <c:ptCount val="41"/>
                <c:pt idx="0">
                  <c:v>25145561</c:v>
                </c:pt>
                <c:pt idx="1">
                  <c:v>25510472</c:v>
                </c:pt>
                <c:pt idx="2">
                  <c:v>25878598</c:v>
                </c:pt>
                <c:pt idx="3">
                  <c:v>26249766</c:v>
                </c:pt>
                <c:pt idx="4">
                  <c:v>26623744</c:v>
                </c:pt>
                <c:pt idx="5">
                  <c:v>27000248</c:v>
                </c:pt>
                <c:pt idx="6">
                  <c:v>27379264</c:v>
                </c:pt>
                <c:pt idx="7">
                  <c:v>27761006</c:v>
                </c:pt>
                <c:pt idx="8">
                  <c:v>28145371</c:v>
                </c:pt>
                <c:pt idx="9">
                  <c:v>28532366</c:v>
                </c:pt>
                <c:pt idx="10">
                  <c:v>28921718</c:v>
                </c:pt>
                <c:pt idx="11">
                  <c:v>29313599</c:v>
                </c:pt>
                <c:pt idx="12">
                  <c:v>29708152</c:v>
                </c:pt>
                <c:pt idx="13">
                  <c:v>30105043</c:v>
                </c:pt>
                <c:pt idx="14">
                  <c:v>30504183</c:v>
                </c:pt>
                <c:pt idx="15">
                  <c:v>30905280</c:v>
                </c:pt>
                <c:pt idx="16">
                  <c:v>31307878</c:v>
                </c:pt>
                <c:pt idx="17">
                  <c:v>31711763</c:v>
                </c:pt>
                <c:pt idx="18">
                  <c:v>32116326</c:v>
                </c:pt>
                <c:pt idx="19">
                  <c:v>32521434</c:v>
                </c:pt>
                <c:pt idx="20">
                  <c:v>32927323</c:v>
                </c:pt>
                <c:pt idx="21">
                  <c:v>33333969</c:v>
                </c:pt>
                <c:pt idx="22">
                  <c:v>33740521</c:v>
                </c:pt>
                <c:pt idx="23">
                  <c:v>34147206</c:v>
                </c:pt>
                <c:pt idx="24">
                  <c:v>34554564</c:v>
                </c:pt>
                <c:pt idx="25">
                  <c:v>34962755</c:v>
                </c:pt>
                <c:pt idx="26">
                  <c:v>35371936</c:v>
                </c:pt>
                <c:pt idx="27">
                  <c:v>35782378</c:v>
                </c:pt>
                <c:pt idx="28">
                  <c:v>36194185</c:v>
                </c:pt>
                <c:pt idx="29">
                  <c:v>36607491</c:v>
                </c:pt>
                <c:pt idx="30">
                  <c:v>37022428</c:v>
                </c:pt>
                <c:pt idx="31">
                  <c:v>37439196</c:v>
                </c:pt>
                <c:pt idx="32">
                  <c:v>37857422</c:v>
                </c:pt>
                <c:pt idx="33">
                  <c:v>38277384</c:v>
                </c:pt>
                <c:pt idx="34">
                  <c:v>38700053</c:v>
                </c:pt>
                <c:pt idx="35">
                  <c:v>39125545</c:v>
                </c:pt>
                <c:pt idx="36">
                  <c:v>39554324</c:v>
                </c:pt>
                <c:pt idx="37">
                  <c:v>39986958</c:v>
                </c:pt>
                <c:pt idx="38">
                  <c:v>40423771</c:v>
                </c:pt>
                <c:pt idx="39">
                  <c:v>40865127</c:v>
                </c:pt>
                <c:pt idx="40">
                  <c:v>41311227</c:v>
                </c:pt>
              </c:numCache>
            </c:numRef>
          </c:val>
          <c:smooth val="0"/>
        </c:ser>
        <c:ser>
          <c:idx val="2"/>
          <c:order val="2"/>
          <c:tx>
            <c:strRef>
              <c:f>Sheet1!$D$1</c:f>
              <c:strCache>
                <c:ptCount val="1"/>
                <c:pt idx="0">
                  <c:v>2000-2010</c:v>
                </c:pt>
              </c:strCache>
            </c:strRef>
          </c:tx>
          <c:marker>
            <c:symbol val="triangle"/>
            <c:size val="3"/>
          </c:marker>
          <c:cat>
            <c:numRef>
              <c:f>Sheet1!$A$2:$A$42</c:f>
              <c:numCache>
                <c:formatCode>General</c:formatCode>
                <c:ptCount val="4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numCache>
            </c:numRef>
          </c:cat>
          <c:val>
            <c:numRef>
              <c:f>Sheet1!$D$2:$D$42</c:f>
              <c:numCache>
                <c:formatCode>#,##0</c:formatCode>
                <c:ptCount val="41"/>
                <c:pt idx="0">
                  <c:v>25145561</c:v>
                </c:pt>
                <c:pt idx="1">
                  <c:v>25640143</c:v>
                </c:pt>
                <c:pt idx="2">
                  <c:v>26146522</c:v>
                </c:pt>
                <c:pt idx="3">
                  <c:v>26664586</c:v>
                </c:pt>
                <c:pt idx="4">
                  <c:v>27194294</c:v>
                </c:pt>
                <c:pt idx="5">
                  <c:v>27735511</c:v>
                </c:pt>
                <c:pt idx="6">
                  <c:v>28288376</c:v>
                </c:pt>
                <c:pt idx="7">
                  <c:v>28853465</c:v>
                </c:pt>
                <c:pt idx="8">
                  <c:v>29430740</c:v>
                </c:pt>
                <c:pt idx="9">
                  <c:v>30020523</c:v>
                </c:pt>
                <c:pt idx="10">
                  <c:v>30622644</c:v>
                </c:pt>
                <c:pt idx="11">
                  <c:v>31237435</c:v>
                </c:pt>
                <c:pt idx="12">
                  <c:v>31865469</c:v>
                </c:pt>
                <c:pt idx="13">
                  <c:v>32506538</c:v>
                </c:pt>
                <c:pt idx="14">
                  <c:v>33160754</c:v>
                </c:pt>
                <c:pt idx="15">
                  <c:v>33827994</c:v>
                </c:pt>
                <c:pt idx="16">
                  <c:v>34507843</c:v>
                </c:pt>
                <c:pt idx="17">
                  <c:v>35200195</c:v>
                </c:pt>
                <c:pt idx="18">
                  <c:v>35904451</c:v>
                </c:pt>
                <c:pt idx="19">
                  <c:v>36620648</c:v>
                </c:pt>
                <c:pt idx="20">
                  <c:v>37349166</c:v>
                </c:pt>
                <c:pt idx="21">
                  <c:v>38090208</c:v>
                </c:pt>
                <c:pt idx="22">
                  <c:v>38843331</c:v>
                </c:pt>
                <c:pt idx="23">
                  <c:v>39608958</c:v>
                </c:pt>
                <c:pt idx="24">
                  <c:v>40388040</c:v>
                </c:pt>
                <c:pt idx="25">
                  <c:v>41181167</c:v>
                </c:pt>
                <c:pt idx="26">
                  <c:v>41988930</c:v>
                </c:pt>
                <c:pt idx="27">
                  <c:v>42812213</c:v>
                </c:pt>
                <c:pt idx="28">
                  <c:v>43651536</c:v>
                </c:pt>
                <c:pt idx="29">
                  <c:v>44507476</c:v>
                </c:pt>
                <c:pt idx="30">
                  <c:v>45380659</c:v>
                </c:pt>
                <c:pt idx="31">
                  <c:v>46271667</c:v>
                </c:pt>
                <c:pt idx="32">
                  <c:v>47180564</c:v>
                </c:pt>
                <c:pt idx="33">
                  <c:v>48108097</c:v>
                </c:pt>
                <c:pt idx="34">
                  <c:v>49055686</c:v>
                </c:pt>
                <c:pt idx="35">
                  <c:v>50023949</c:v>
                </c:pt>
                <c:pt idx="36">
                  <c:v>51013579</c:v>
                </c:pt>
                <c:pt idx="37">
                  <c:v>52025687</c:v>
                </c:pt>
                <c:pt idx="38">
                  <c:v>53061157</c:v>
                </c:pt>
                <c:pt idx="39">
                  <c:v>54120795</c:v>
                </c:pt>
                <c:pt idx="40">
                  <c:v>55205323</c:v>
                </c:pt>
              </c:numCache>
            </c:numRef>
          </c:val>
          <c:smooth val="0"/>
        </c:ser>
        <c:dLbls>
          <c:showLegendKey val="0"/>
          <c:showVal val="0"/>
          <c:showCatName val="0"/>
          <c:showSerName val="0"/>
          <c:showPercent val="0"/>
          <c:showBubbleSize val="0"/>
        </c:dLbls>
        <c:marker val="1"/>
        <c:smooth val="0"/>
        <c:axId val="345945704"/>
        <c:axId val="345946096"/>
      </c:lineChart>
      <c:catAx>
        <c:axId val="345945704"/>
        <c:scaling>
          <c:orientation val="minMax"/>
        </c:scaling>
        <c:delete val="0"/>
        <c:axPos val="b"/>
        <c:numFmt formatCode="General" sourceLinked="1"/>
        <c:majorTickMark val="out"/>
        <c:minorTickMark val="none"/>
        <c:tickLblPos val="nextTo"/>
        <c:crossAx val="345946096"/>
        <c:crosses val="autoZero"/>
        <c:auto val="1"/>
        <c:lblAlgn val="ctr"/>
        <c:lblOffset val="100"/>
        <c:tickLblSkip val="5"/>
        <c:tickMarkSkip val="5"/>
        <c:noMultiLvlLbl val="0"/>
      </c:catAx>
      <c:valAx>
        <c:axId val="345946096"/>
        <c:scaling>
          <c:orientation val="minMax"/>
          <c:min val="20000000"/>
        </c:scaling>
        <c:delete val="0"/>
        <c:axPos val="l"/>
        <c:majorGridlines/>
        <c:numFmt formatCode="#,##0" sourceLinked="1"/>
        <c:majorTickMark val="out"/>
        <c:minorTickMark val="none"/>
        <c:tickLblPos val="nextTo"/>
        <c:crossAx val="345945704"/>
        <c:crosses val="autoZero"/>
        <c:crossBetween val="between"/>
      </c:valAx>
    </c:plotArea>
    <c:legend>
      <c:legendPos val="r"/>
      <c:layout>
        <c:manualLayout>
          <c:xMode val="edge"/>
          <c:yMode val="edge"/>
          <c:x val="0.32360272674249052"/>
          <c:y val="7.8177919305915028E-2"/>
          <c:w val="0.21431479803962558"/>
          <c:h val="0.21350151423379771"/>
        </c:manualLayout>
      </c:layout>
      <c:overlay val="0"/>
      <c:spPr>
        <a:solidFill>
          <a:schemeClr val="bg1"/>
        </a:solidFill>
      </c:sp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0.30556</cdr:x>
      <cdr:y>0</cdr:y>
    </cdr:from>
    <cdr:to>
      <cdr:x>0.59259</cdr:x>
      <cdr:y>0.08418</cdr:y>
    </cdr:to>
    <cdr:sp macro="" textlink="">
      <cdr:nvSpPr>
        <cdr:cNvPr id="2" name="TextBox 1"/>
        <cdr:cNvSpPr txBox="1"/>
      </cdr:nvSpPr>
      <cdr:spPr>
        <a:xfrm xmlns:a="http://schemas.openxmlformats.org/drawingml/2006/main">
          <a:off x="2514600" y="0"/>
          <a:ext cx="2362200" cy="406658"/>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US" sz="1800" dirty="0" smtClean="0"/>
            <a:t>Migration Scenarios</a:t>
          </a:r>
          <a:endParaRPr lang="en-US" sz="1800" dirty="0"/>
        </a:p>
      </cdr:txBody>
    </cdr:sp>
  </cdr:relSizeAnchor>
  <cdr:relSizeAnchor xmlns:cdr="http://schemas.openxmlformats.org/drawingml/2006/chartDrawing">
    <cdr:from>
      <cdr:x>0.54867</cdr:x>
      <cdr:y>0.49231</cdr:y>
    </cdr:from>
    <cdr:to>
      <cdr:x>0.54867</cdr:x>
      <cdr:y>0.8</cdr:y>
    </cdr:to>
    <cdr:cxnSp macro="">
      <cdr:nvCxnSpPr>
        <cdr:cNvPr id="3" name="Straight Connector 2"/>
        <cdr:cNvCxnSpPr/>
      </cdr:nvCxnSpPr>
      <cdr:spPr>
        <a:xfrm xmlns:a="http://schemas.openxmlformats.org/drawingml/2006/main" flipV="1">
          <a:off x="4724400" y="2438400"/>
          <a:ext cx="0" cy="1524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0.74336</cdr:x>
      <cdr:y>0.33846</cdr:y>
    </cdr:from>
    <cdr:to>
      <cdr:x>0.74336</cdr:x>
      <cdr:y>0.8</cdr:y>
    </cdr:to>
    <cdr:cxnSp macro="">
      <cdr:nvCxnSpPr>
        <cdr:cNvPr id="5" name="Straight Connector 4"/>
        <cdr:cNvCxnSpPr/>
      </cdr:nvCxnSpPr>
      <cdr:spPr>
        <a:xfrm xmlns:a="http://schemas.openxmlformats.org/drawingml/2006/main" flipV="1">
          <a:off x="6400800" y="1676400"/>
          <a:ext cx="0" cy="2286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0.93805</cdr:x>
      <cdr:y>0.16923</cdr:y>
    </cdr:from>
    <cdr:to>
      <cdr:x>0.93805</cdr:x>
      <cdr:y>0.8</cdr:y>
    </cdr:to>
    <cdr:cxnSp macro="">
      <cdr:nvCxnSpPr>
        <cdr:cNvPr id="8" name="Straight Connector 7"/>
        <cdr:cNvCxnSpPr/>
      </cdr:nvCxnSpPr>
      <cdr:spPr>
        <a:xfrm xmlns:a="http://schemas.openxmlformats.org/drawingml/2006/main" flipV="1">
          <a:off x="8077200" y="838200"/>
          <a:ext cx="0" cy="31242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29075" cy="350838"/>
          </a:xfrm>
          <a:prstGeom prst="rect">
            <a:avLst/>
          </a:prstGeom>
        </p:spPr>
        <p:txBody>
          <a:bodyPr vert="horz" lIns="91413" tIns="45706" rIns="91413" bIns="45706" rtlCol="0"/>
          <a:lstStyle>
            <a:lvl1pPr algn="l">
              <a:defRPr sz="1200"/>
            </a:lvl1pPr>
          </a:lstStyle>
          <a:p>
            <a:endParaRPr lang="en-US" dirty="0"/>
          </a:p>
        </p:txBody>
      </p:sp>
      <p:sp>
        <p:nvSpPr>
          <p:cNvPr id="3" name="Date Placeholder 2"/>
          <p:cNvSpPr>
            <a:spLocks noGrp="1"/>
          </p:cNvSpPr>
          <p:nvPr>
            <p:ph type="dt" sz="quarter" idx="1"/>
          </p:nvPr>
        </p:nvSpPr>
        <p:spPr>
          <a:xfrm>
            <a:off x="5265743" y="0"/>
            <a:ext cx="4029075" cy="350838"/>
          </a:xfrm>
          <a:prstGeom prst="rect">
            <a:avLst/>
          </a:prstGeom>
        </p:spPr>
        <p:txBody>
          <a:bodyPr vert="horz" lIns="91413" tIns="45706" rIns="91413" bIns="45706" rtlCol="0"/>
          <a:lstStyle>
            <a:lvl1pPr algn="r">
              <a:defRPr sz="1200"/>
            </a:lvl1pPr>
          </a:lstStyle>
          <a:p>
            <a:fld id="{6F86D4F7-26D3-47E1-8796-8EA85FE6EA14}" type="datetimeFigureOut">
              <a:rPr lang="en-US" smtClean="0"/>
              <a:pPr/>
              <a:t>11/4/2013</a:t>
            </a:fld>
            <a:endParaRPr lang="en-US" dirty="0"/>
          </a:p>
        </p:txBody>
      </p:sp>
      <p:sp>
        <p:nvSpPr>
          <p:cNvPr id="4" name="Footer Placeholder 3"/>
          <p:cNvSpPr>
            <a:spLocks noGrp="1"/>
          </p:cNvSpPr>
          <p:nvPr>
            <p:ph type="ftr" sz="quarter" idx="2"/>
          </p:nvPr>
        </p:nvSpPr>
        <p:spPr>
          <a:xfrm>
            <a:off x="2" y="6657975"/>
            <a:ext cx="4029075" cy="350838"/>
          </a:xfrm>
          <a:prstGeom prst="rect">
            <a:avLst/>
          </a:prstGeom>
        </p:spPr>
        <p:txBody>
          <a:bodyPr vert="horz" lIns="91413" tIns="45706" rIns="91413" bIns="457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743" y="6657975"/>
            <a:ext cx="4029075" cy="350838"/>
          </a:xfrm>
          <a:prstGeom prst="rect">
            <a:avLst/>
          </a:prstGeom>
        </p:spPr>
        <p:txBody>
          <a:bodyPr vert="horz" lIns="91413" tIns="45706" rIns="91413" bIns="45706" rtlCol="0" anchor="b"/>
          <a:lstStyle>
            <a:lvl1pPr algn="r">
              <a:defRPr sz="12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defRPr sz="1200" smtClean="0"/>
            </a:lvl1pPr>
          </a:lstStyle>
          <a:p>
            <a:pPr>
              <a:defRPr/>
            </a:pPr>
            <a:endParaRPr lang="en-US" dirty="0"/>
          </a:p>
        </p:txBody>
      </p:sp>
      <p:sp>
        <p:nvSpPr>
          <p:cNvPr id="5123" name="Rectangle 3"/>
          <p:cNvSpPr>
            <a:spLocks noGrp="1" noChangeArrowheads="1"/>
          </p:cNvSpPr>
          <p:nvPr>
            <p:ph type="dt" idx="1"/>
          </p:nvPr>
        </p:nvSpPr>
        <p:spPr bwMode="auto">
          <a:xfrm>
            <a:off x="5267961" y="0"/>
            <a:ext cx="4028440" cy="35052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a:defRPr sz="12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70013" y="152400"/>
            <a:ext cx="6716712"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62000" y="5562600"/>
            <a:ext cx="8001000" cy="1143000"/>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defRPr sz="1200" smtClean="0"/>
            </a:lvl1pPr>
          </a:lstStyle>
          <a:p>
            <a:pPr>
              <a:defRPr/>
            </a:pPr>
            <a:endParaRPr lang="en-US" dirty="0"/>
          </a:p>
        </p:txBody>
      </p:sp>
      <p:sp>
        <p:nvSpPr>
          <p:cNvPr id="5127" name="Rectangle 7"/>
          <p:cNvSpPr>
            <a:spLocks noGrp="1" noChangeArrowheads="1"/>
          </p:cNvSpPr>
          <p:nvPr>
            <p:ph type="sldNum" sz="quarter" idx="5"/>
          </p:nvPr>
        </p:nvSpPr>
        <p:spPr bwMode="auto">
          <a:xfrm>
            <a:off x="5267961" y="6659880"/>
            <a:ext cx="4028440" cy="350520"/>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a:defRPr sz="12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524000" y="533400"/>
            <a:ext cx="6056313" cy="4541838"/>
          </a:xfrm>
          <a:ln/>
        </p:spPr>
      </p:sp>
      <p:sp>
        <p:nvSpPr>
          <p:cNvPr id="5124" name="Rectangle 3"/>
          <p:cNvSpPr>
            <a:spLocks noGrp="1" noChangeArrowheads="1"/>
          </p:cNvSpPr>
          <p:nvPr>
            <p:ph type="body" idx="1"/>
          </p:nvPr>
        </p:nvSpPr>
        <p:spPr>
          <a:xfrm>
            <a:off x="762000" y="5257800"/>
            <a:ext cx="8001000" cy="1143000"/>
          </a:xfrm>
          <a:noFill/>
          <a:ln/>
        </p:spPr>
        <p:txBody>
          <a:bodyPr/>
          <a:lstStyle/>
          <a:p>
            <a:pPr defTabSz="914132" eaLnBrk="1" hangingPunct="1">
              <a:defRPr/>
            </a:pPr>
            <a:r>
              <a:rPr lang="en-US" dirty="0" smtClean="0"/>
              <a:t>Lloyd Potter is the Texas</a:t>
            </a:r>
            <a:r>
              <a:rPr lang="en-US" baseline="0" dirty="0" smtClean="0"/>
              <a:t> State Demographer and the </a:t>
            </a:r>
            <a:r>
              <a:rPr lang="en-US" dirty="0" smtClean="0"/>
              <a:t>Director of the Texas State Data Center based at the University of Texas at San Antonio.  </a:t>
            </a:r>
          </a:p>
        </p:txBody>
      </p:sp>
    </p:spTree>
    <p:extLst>
      <p:ext uri="{BB962C8B-B14F-4D97-AF65-F5344CB8AC3E}">
        <p14:creationId xmlns:p14="http://schemas.microsoft.com/office/powerpoint/2010/main" val="1404963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457200"/>
            <a:ext cx="6732587" cy="50482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in migration of international migrants. Domestic migrants are not included on this map. </a:t>
            </a:r>
            <a:r>
              <a:rPr lang="en-US" dirty="0" smtClean="0"/>
              <a:t>It is estimated</a:t>
            </a:r>
            <a:r>
              <a:rPr lang="en-US" baseline="0" dirty="0" smtClean="0"/>
              <a:t> that i</a:t>
            </a:r>
            <a:r>
              <a:rPr lang="en-US" dirty="0" smtClean="0"/>
              <a:t>nternational migrants</a:t>
            </a:r>
            <a:r>
              <a:rPr lang="en-US" baseline="0" dirty="0" smtClean="0"/>
              <a:t> made significant contributions to population growth in large urban counties and along the border. Note that Dallas and Harris counties experienced substantial international migration resulting in a positive net in-migration to those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11</a:t>
            </a:fld>
            <a:endParaRPr lang="en-US" dirty="0"/>
          </a:p>
        </p:txBody>
      </p:sp>
    </p:spTree>
    <p:extLst>
      <p:ext uri="{BB962C8B-B14F-4D97-AF65-F5344CB8AC3E}">
        <p14:creationId xmlns:p14="http://schemas.microsoft.com/office/powerpoint/2010/main" val="2279175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map from Forbes.com (www.forbes.com/special-report/2011/migration.html) illustrates migration</a:t>
            </a:r>
            <a:r>
              <a:rPr lang="en-US" sz="1200" baseline="0" dirty="0" smtClean="0"/>
              <a:t> flows for the selected county.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190702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This map from Forbes.com (www.forbes.com/special-report/2011/migration.html) illustrates migration</a:t>
            </a:r>
            <a:r>
              <a:rPr lang="en-US" sz="1200" baseline="0" dirty="0" smtClean="0"/>
              <a:t> flows for the selected county.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13</a:t>
            </a:fld>
            <a:endParaRPr lang="en-US" dirty="0"/>
          </a:p>
        </p:txBody>
      </p:sp>
    </p:spTree>
    <p:extLst>
      <p:ext uri="{BB962C8B-B14F-4D97-AF65-F5344CB8AC3E}">
        <p14:creationId xmlns:p14="http://schemas.microsoft.com/office/powerpoint/2010/main" val="190702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14</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map from Forbes.com (www.forbes.com/special-report/2011/migration.html) illustrates migration</a:t>
            </a:r>
            <a:r>
              <a:rPr lang="en-US" sz="1200" baseline="0" dirty="0" smtClean="0"/>
              <a:t> flows for the selected county.</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66254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447800" y="552450"/>
            <a:ext cx="6629400" cy="49720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a:t>
            </a:r>
            <a:r>
              <a:rPr lang="en-US" baseline="0" dirty="0" smtClean="0"/>
              <a:t> of the 2000 Census, about 53% of Texas’ population was non-Hispanic Anglo, about 32% where of Hispanic descent, about 11% where non-Hispanic African American, and about 4% were non-Hispanic Other. </a:t>
            </a:r>
            <a:endParaRPr lang="en-US" dirty="0" smtClean="0"/>
          </a:p>
          <a:p>
            <a:r>
              <a:rPr lang="en-US" dirty="0" smtClean="0"/>
              <a:t>In</a:t>
            </a:r>
            <a:r>
              <a:rPr lang="en-US" baseline="0" dirty="0" smtClean="0"/>
              <a:t> 2010, it is estimated that about 45% of the Texas population was non-Hispanic Anglo, 38% of Hispanic descent, 11% were non-Hispanic African American, and about 6% were non-Hispanic Other (largely of Asian descent). </a:t>
            </a:r>
            <a:endParaRPr lang="en-US" dirty="0" smtClean="0"/>
          </a:p>
        </p:txBody>
      </p:sp>
      <p:sp>
        <p:nvSpPr>
          <p:cNvPr id="4" name="Slide Number Placeholder 3"/>
          <p:cNvSpPr>
            <a:spLocks noGrp="1"/>
          </p:cNvSpPr>
          <p:nvPr>
            <p:ph type="sldNum" sz="quarter" idx="5"/>
          </p:nvPr>
        </p:nvSpPr>
        <p:spPr/>
        <p:txBody>
          <a:bodyPr/>
          <a:lstStyle/>
          <a:p>
            <a:pPr>
              <a:defRPr/>
            </a:pPr>
            <a:fld id="{3D9BDED3-744B-4161-B247-055080F26F46}" type="slidenum">
              <a:rPr lang="en-US" smtClean="0"/>
              <a:pPr>
                <a:defRPr/>
              </a:pPr>
              <a:t>18</a:t>
            </a:fld>
            <a:endParaRPr lang="en-US" dirty="0"/>
          </a:p>
        </p:txBody>
      </p:sp>
    </p:spTree>
    <p:extLst>
      <p:ext uri="{BB962C8B-B14F-4D97-AF65-F5344CB8AC3E}">
        <p14:creationId xmlns:p14="http://schemas.microsoft.com/office/powerpoint/2010/main" val="1300215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age distribution of the non-Hispanic white population in Texas is weighted heavily with the “baby boom” generation. Largely the result of lower fertility and less net</a:t>
            </a:r>
            <a:r>
              <a:rPr lang="en-US" baseline="0" dirty="0" smtClean="0"/>
              <a:t> </a:t>
            </a:r>
            <a:r>
              <a:rPr lang="en-US" dirty="0" smtClean="0"/>
              <a:t>in-migration, the non-Hispanic white population</a:t>
            </a:r>
            <a:r>
              <a:rPr lang="en-US" baseline="0" dirty="0" smtClean="0"/>
              <a:t> has relatively fewer young persons relative to those in the middle-age years. In 2010, at ages 37 and younger, the Hispanic population exceeds the non-Hispanic white population.</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19</a:t>
            </a:fld>
            <a:endParaRPr lang="en-US" dirty="0"/>
          </a:p>
        </p:txBody>
      </p:sp>
    </p:spTree>
    <p:extLst>
      <p:ext uri="{BB962C8B-B14F-4D97-AF65-F5344CB8AC3E}">
        <p14:creationId xmlns:p14="http://schemas.microsoft.com/office/powerpoint/2010/main" val="1203361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20</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21</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pyramid represents the age, sex, race and</a:t>
            </a:r>
            <a:r>
              <a:rPr lang="en-US" baseline="0" dirty="0" smtClean="0"/>
              <a:t> ethnic composition of the Texas population. Blue represents males, red females, rows are single years of age, and shades represent specified race/ethnic groups as indicated in the legend.  Note the “inverted” pyramid for the non-Hispanic White population and the presence of the “baby boom” while the Hispanic and African American population pyramids are characterized with wider bases (the young) relative to the peak (the old).</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47757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dirty="0" smtClean="0"/>
              <a:t>Texas is the second largest</a:t>
            </a:r>
            <a:r>
              <a:rPr lang="en-US" baseline="0" dirty="0" smtClean="0"/>
              <a:t> state in terms of population (2</a:t>
            </a:r>
            <a:r>
              <a:rPr lang="en-US" baseline="30000" dirty="0" smtClean="0"/>
              <a:t>nd</a:t>
            </a:r>
            <a:r>
              <a:rPr lang="en-US" baseline="0" dirty="0" smtClean="0"/>
              <a:t> to CA) and area (2</a:t>
            </a:r>
            <a:r>
              <a:rPr lang="en-US" baseline="30000" dirty="0" smtClean="0"/>
              <a:t>nd</a:t>
            </a:r>
            <a:r>
              <a:rPr lang="en-US" baseline="0" dirty="0" smtClean="0"/>
              <a:t> to AK). In terms of </a:t>
            </a:r>
            <a:r>
              <a:rPr lang="en-US" b="1" baseline="0" dirty="0" smtClean="0"/>
              <a:t>number of people, </a:t>
            </a:r>
            <a:r>
              <a:rPr lang="en-US" baseline="0" dirty="0" smtClean="0"/>
              <a:t>Texas’ growth exceeds that of all other </a:t>
            </a:r>
            <a:r>
              <a:rPr lang="en-US" baseline="0" smtClean="0"/>
              <a:t>states between </a:t>
            </a:r>
            <a:r>
              <a:rPr lang="en-US" baseline="0" dirty="0" smtClean="0"/>
              <a:t>2000 and 2010.</a:t>
            </a:r>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a:t>
            </a:fld>
            <a:endParaRPr lang="en-US" dirty="0"/>
          </a:p>
        </p:txBody>
      </p:sp>
    </p:spTree>
    <p:extLst>
      <p:ext uri="{BB962C8B-B14F-4D97-AF65-F5344CB8AC3E}">
        <p14:creationId xmlns:p14="http://schemas.microsoft.com/office/powerpoint/2010/main" val="3711688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had the 3</a:t>
            </a:r>
            <a:r>
              <a:rPr lang="en-US" baseline="30000" dirty="0" smtClean="0"/>
              <a:t>rd</a:t>
            </a:r>
            <a:r>
              <a:rPr lang="en-US" dirty="0" smtClean="0"/>
              <a:t> highest</a:t>
            </a:r>
            <a:r>
              <a:rPr lang="en-US" baseline="0" dirty="0" smtClean="0"/>
              <a:t> teen birth rate in 2006. </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31</a:t>
            </a:fld>
            <a:endParaRPr lang="en-US" dirty="0"/>
          </a:p>
        </p:txBody>
      </p:sp>
    </p:spTree>
    <p:extLst>
      <p:ext uri="{BB962C8B-B14F-4D97-AF65-F5344CB8AC3E}">
        <p14:creationId xmlns:p14="http://schemas.microsoft.com/office/powerpoint/2010/main" val="2067464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ADBBED-0EAD-46A0-BA01-E3F1EF802D6B}" type="slidenum">
              <a:rPr lang="en-US" smtClean="0"/>
              <a:pPr/>
              <a:t>33</a:t>
            </a:fld>
            <a:endParaRPr lang="en-US"/>
          </a:p>
        </p:txBody>
      </p:sp>
    </p:spTree>
    <p:extLst>
      <p:ext uri="{BB962C8B-B14F-4D97-AF65-F5344CB8AC3E}">
        <p14:creationId xmlns:p14="http://schemas.microsoft.com/office/powerpoint/2010/main" val="4275907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Texas is growing</a:t>
            </a:r>
            <a:r>
              <a:rPr lang="en-US" baseline="0" dirty="0" smtClean="0"/>
              <a:t> – with more people being added than in any other state we added 4 additional seats to our representation in the U.S. Congress.</a:t>
            </a:r>
          </a:p>
          <a:p>
            <a:endParaRPr lang="en-US" baseline="0" dirty="0" smtClean="0"/>
          </a:p>
          <a:p>
            <a:r>
              <a:rPr lang="en-US" baseline="0" dirty="0" smtClean="0"/>
              <a:t>Texas is becoming more urban. Many rural counties are losing population.  Urbanized metropolitan areas have been growing dramatically over the decade.</a:t>
            </a:r>
          </a:p>
          <a:p>
            <a:endParaRPr lang="en-US" baseline="0" dirty="0" smtClean="0"/>
          </a:p>
          <a:p>
            <a:r>
              <a:rPr lang="en-US" baseline="0" dirty="0" smtClean="0"/>
              <a:t>Texas is becoming more diverse – much of our growth is attributable to growth of the Hispanic population. </a:t>
            </a:r>
          </a:p>
          <a:p>
            <a:endParaRPr lang="en-US" baseline="0"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37</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0788" y="228600"/>
            <a:ext cx="6894512" cy="5170488"/>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38</a:t>
            </a:fld>
            <a:endParaRPr lang="en-US" dirty="0" smtClean="0"/>
          </a:p>
        </p:txBody>
      </p:sp>
    </p:spTree>
    <p:extLst>
      <p:ext uri="{BB962C8B-B14F-4D97-AF65-F5344CB8AC3E}">
        <p14:creationId xmlns:p14="http://schemas.microsoft.com/office/powerpoint/2010/main" val="87071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438150"/>
            <a:ext cx="6589712" cy="4941888"/>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components of change include natural increase (births-deaths) and net migration (in-out migration).  In recent years, natural increase and net migration have contributed almost equally to Texas’ growth. Natural increase is much more predictable and stable than net migration.  Net migration tends to fluctuate with economic factors. Between 2010 and 2012, Texas’ growth continues, but appears to have slowed some between 2011 and 2012.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379612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The counties of Harris, Bexar, Dallas, Tarrant,</a:t>
            </a:r>
            <a:r>
              <a:rPr lang="en-US" baseline="0" dirty="0" smtClean="0"/>
              <a:t> and Travis are the most populated in the State. Collin, Denton, Fort Bend, Hidalgo, and El Paso counties also have significant population concentrations. Many counties west of Interstate 35 are more sparsely populated.</a:t>
            </a:r>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smtClean="0"/>
              <a:t>175 counties</a:t>
            </a:r>
            <a:r>
              <a:rPr lang="en-US" baseline="0" dirty="0" smtClean="0"/>
              <a:t> gained population while 79 lost population over the decade.</a:t>
            </a:r>
          </a:p>
          <a:p>
            <a:pPr defTabSz="914266">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5763" y="146050"/>
            <a:ext cx="6427787" cy="4821238"/>
          </a:xfrm>
        </p:spPr>
      </p:sp>
      <p:sp>
        <p:nvSpPr>
          <p:cNvPr id="3" name="Notes Placeholder 2"/>
          <p:cNvSpPr>
            <a:spLocks noGrp="1"/>
          </p:cNvSpPr>
          <p:nvPr>
            <p:ph type="body" idx="1"/>
          </p:nvPr>
        </p:nvSpPr>
        <p:spPr>
          <a:xfrm>
            <a:off x="516466" y="4965700"/>
            <a:ext cx="8411029" cy="1739900"/>
          </a:xfrm>
          <a:prstGeom prst="rect">
            <a:avLst/>
          </a:prstGeom>
        </p:spPr>
        <p:txBody>
          <a:bodyPr/>
          <a:lstStyle/>
          <a:p>
            <a:pPr defTabSz="914132">
              <a:defRPr/>
            </a:pPr>
            <a:endParaRPr lang="en-US" dirty="0" smtClean="0"/>
          </a:p>
          <a:p>
            <a:pPr defTabSz="914132">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county. Overall, </a:t>
            </a:r>
            <a:r>
              <a:rPr lang="en-US" dirty="0" smtClean="0"/>
              <a:t>175 counties</a:t>
            </a:r>
            <a:r>
              <a:rPr lang="en-US" baseline="0" dirty="0" smtClean="0"/>
              <a:t> gained population while 79 lost population over the decade.</a:t>
            </a:r>
          </a:p>
          <a:p>
            <a:pPr defTabSz="914132">
              <a:defRPr/>
            </a:pPr>
            <a:endParaRPr lang="en-US" dirty="0" smtClean="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Tree>
    <p:extLst>
      <p:ext uri="{BB962C8B-B14F-4D97-AF65-F5344CB8AC3E}">
        <p14:creationId xmlns:p14="http://schemas.microsoft.com/office/powerpoint/2010/main" val="1885143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7</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Eight</a:t>
            </a:r>
            <a:r>
              <a:rPr lang="en-US" baseline="0" dirty="0" smtClean="0"/>
              <a:t> Texas </a:t>
            </a:r>
            <a:r>
              <a:rPr lang="en-US" dirty="0" smtClean="0"/>
              <a:t>counties were</a:t>
            </a:r>
            <a:r>
              <a:rPr lang="en-US" baseline="0" dirty="0" smtClean="0"/>
              <a:t> among the top largest growth counties in the country. Harris country grew more than any other county in the country.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40367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33400"/>
            <a:ext cx="6781800" cy="5086350"/>
          </a:xfrm>
        </p:spPr>
      </p:sp>
      <p:sp>
        <p:nvSpPr>
          <p:cNvPr id="3" name="Notes Placeholder 2"/>
          <p:cNvSpPr>
            <a:spLocks noGrp="1"/>
          </p:cNvSpPr>
          <p:nvPr>
            <p:ph type="body" idx="1"/>
          </p:nvPr>
        </p:nvSpPr>
        <p:spPr/>
        <p:txBody>
          <a:bodyPr>
            <a:normAutofit/>
          </a:bodyPr>
          <a:lstStyle/>
          <a:p>
            <a:r>
              <a:rPr lang="en-US" dirty="0" smtClean="0"/>
              <a:t>This map</a:t>
            </a:r>
            <a:r>
              <a:rPr lang="en-US" baseline="0" dirty="0" smtClean="0"/>
              <a:t> demonstrates DOMESTIC, or internal, migration made up largely of persons who are citizens or legal residents of the United States. International migrants are not included on this map. </a:t>
            </a:r>
            <a:r>
              <a:rPr lang="en-US" dirty="0" smtClean="0"/>
              <a:t>Generally, western counties had U.S.</a:t>
            </a:r>
            <a:r>
              <a:rPr lang="en-US" baseline="0" dirty="0" smtClean="0"/>
              <a:t> residents and citizens moving out and the areas around urban cores had U.S. residents and citizens moving in. Note that Dallas and Harris county have net out domestic migration indicating that persons from these counties may be moving to more suburban adjacent counties.</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635148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11/4/2013</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11/4/2013</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11/4/2013</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11/4/2013</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11/4/2013</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6"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11/4/2013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4" r:id="rId13"/>
    <p:sldLayoutId id="2147483675" r:id="rId14"/>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hyperlink" Target="mailto:Lloyd.Potter@osd.state.tx.u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511159" y="2895600"/>
            <a:ext cx="2667000" cy="2031325"/>
          </a:xfrm>
          <a:prstGeom prst="rect">
            <a:avLst/>
          </a:prstGeom>
        </p:spPr>
        <p:txBody>
          <a:bodyPr wrap="square">
            <a:spAutoFit/>
          </a:bodyPr>
          <a:lstStyle/>
          <a:p>
            <a:pPr algn="ctr"/>
            <a:r>
              <a:rPr lang="en-US" sz="1800" dirty="0">
                <a:solidFill>
                  <a:srgbClr val="1B1E7A"/>
                </a:solidFill>
              </a:rPr>
              <a:t>Texas </a:t>
            </a:r>
            <a:r>
              <a:rPr lang="en-US" sz="1800" dirty="0" smtClean="0">
                <a:solidFill>
                  <a:srgbClr val="1B1E7A"/>
                </a:solidFill>
              </a:rPr>
              <a:t>Indigent</a:t>
            </a:r>
          </a:p>
          <a:p>
            <a:pPr algn="ctr"/>
            <a:r>
              <a:rPr lang="en-US" sz="1800" dirty="0" smtClean="0">
                <a:solidFill>
                  <a:srgbClr val="1B1E7A"/>
                </a:solidFill>
              </a:rPr>
              <a:t>Healthcare Association</a:t>
            </a:r>
          </a:p>
          <a:p>
            <a:pPr algn="ctr"/>
            <a:r>
              <a:rPr lang="en-US" sz="1800" dirty="0" smtClean="0">
                <a:solidFill>
                  <a:srgbClr val="1B1E7A"/>
                </a:solidFill>
              </a:rPr>
              <a:t>State Conference</a:t>
            </a:r>
            <a:endParaRPr lang="en-US" sz="1800" dirty="0" smtClean="0">
              <a:solidFill>
                <a:srgbClr val="1B1E7A"/>
              </a:solidFill>
            </a:endParaRPr>
          </a:p>
          <a:p>
            <a:pPr algn="ctr"/>
            <a:endParaRPr lang="en-US" sz="1800" dirty="0">
              <a:solidFill>
                <a:srgbClr val="1B1E7A"/>
              </a:solidFill>
            </a:endParaRPr>
          </a:p>
          <a:p>
            <a:pPr algn="ctr"/>
            <a:r>
              <a:rPr lang="en-US" sz="1800" dirty="0" smtClean="0">
                <a:solidFill>
                  <a:srgbClr val="1B1E7A"/>
                </a:solidFill>
              </a:rPr>
              <a:t>October 31, 2013</a:t>
            </a:r>
          </a:p>
          <a:p>
            <a:pPr algn="ctr"/>
            <a:endParaRPr lang="en-US" sz="1800" dirty="0" smtClean="0">
              <a:solidFill>
                <a:srgbClr val="1B1E7A"/>
              </a:solidFill>
            </a:endParaRPr>
          </a:p>
          <a:p>
            <a:pPr algn="ctr"/>
            <a:r>
              <a:rPr lang="en-US" sz="1800" dirty="0" smtClean="0">
                <a:solidFill>
                  <a:srgbClr val="1B1E7A"/>
                </a:solidFill>
              </a:rPr>
              <a:t>Austin, Texas</a:t>
            </a: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
        <p:nvSpPr>
          <p:cNvPr id="7" name="Text Box 9"/>
          <p:cNvSpPr txBox="1">
            <a:spLocks noChangeArrowheads="1"/>
          </p:cNvSpPr>
          <p:nvPr/>
        </p:nvSpPr>
        <p:spPr bwMode="auto">
          <a:xfrm>
            <a:off x="-3781" y="287180"/>
            <a:ext cx="6172200" cy="954107"/>
          </a:xfrm>
          <a:prstGeom prst="rect">
            <a:avLst/>
          </a:prstGeom>
          <a:noFill/>
          <a:ln w="9525">
            <a:noFill/>
            <a:miter lim="800000"/>
            <a:headEnd/>
            <a:tailEnd/>
          </a:ln>
        </p:spPr>
        <p:txBody>
          <a:bodyPr wrap="square">
            <a:spAutoFit/>
          </a:bodyPr>
          <a:lstStyle/>
          <a:p>
            <a:pPr algn="ctr">
              <a:spcBef>
                <a:spcPts val="0"/>
              </a:spcBef>
            </a:pPr>
            <a:r>
              <a:rPr lang="en-US" sz="2800" dirty="0">
                <a:solidFill>
                  <a:schemeClr val="bg1"/>
                </a:solidFill>
              </a:rPr>
              <a:t>Texas </a:t>
            </a:r>
            <a:r>
              <a:rPr lang="en-US" sz="2800" dirty="0" smtClean="0">
                <a:solidFill>
                  <a:schemeClr val="bg1"/>
                </a:solidFill>
              </a:rPr>
              <a:t>Demographic Characteristics and Trends and Health Issues</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941" y="-154337"/>
            <a:ext cx="6934200" cy="1417639"/>
          </a:xfrm>
        </p:spPr>
        <p:txBody>
          <a:bodyPr>
            <a:noAutofit/>
          </a:bodyPr>
          <a:lstStyle/>
          <a:p>
            <a:r>
              <a:rPr lang="en-US" sz="3600" dirty="0" smtClean="0"/>
              <a:t>Estimated domestic migration by county, 2000-2010</a:t>
            </a:r>
            <a:endParaRPr lang="en-US" sz="3600" dirty="0"/>
          </a:p>
        </p:txBody>
      </p:sp>
      <p:sp>
        <p:nvSpPr>
          <p:cNvPr id="8" name="Slide Number Placeholder 7"/>
          <p:cNvSpPr>
            <a:spLocks noGrp="1"/>
          </p:cNvSpPr>
          <p:nvPr>
            <p:ph type="sldNum" sz="quarter" idx="12"/>
          </p:nvPr>
        </p:nvSpPr>
        <p:spPr/>
        <p:txBody>
          <a:bodyPr/>
          <a:lstStyle/>
          <a:p>
            <a:fld id="{2BC1FA3B-F0C1-4F58-90BE-DCC7501F4B28}" type="slidenum">
              <a:rPr lang="en-US" smtClean="0"/>
              <a:pPr/>
              <a:t>10</a:t>
            </a:fld>
            <a:endParaRPr lang="en-US" dirty="0"/>
          </a:p>
        </p:txBody>
      </p:sp>
      <p:sp>
        <p:nvSpPr>
          <p:cNvPr id="6" name="Rectangle 5"/>
          <p:cNvSpPr/>
          <p:nvPr/>
        </p:nvSpPr>
        <p:spPr>
          <a:xfrm>
            <a:off x="0" y="6442503"/>
            <a:ext cx="3505200" cy="523220"/>
          </a:xfrm>
          <a:prstGeom prst="rect">
            <a:avLst/>
          </a:prstGeom>
        </p:spPr>
        <p:txBody>
          <a:bodyPr wrap="square">
            <a:spAutoFit/>
          </a:bodyPr>
          <a:lstStyle/>
          <a:p>
            <a:r>
              <a:rPr lang="fr-FR" sz="700" dirty="0" smtClean="0"/>
              <a:t>Source: Population Division, U.S. Census Bureau, 2012. Map produced by the Texas State Data Center						</a:t>
            </a:r>
            <a:endParaRPr lang="fr-FR" sz="7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42" t="2792" r="12063" b="2763"/>
          <a:stretch/>
        </p:blipFill>
        <p:spPr bwMode="auto">
          <a:xfrm>
            <a:off x="1981200" y="1236408"/>
            <a:ext cx="6217024" cy="562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791"/>
          <a:stretch/>
        </p:blipFill>
        <p:spPr bwMode="auto">
          <a:xfrm>
            <a:off x="849892" y="1524000"/>
            <a:ext cx="2262615" cy="1945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328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2600" y="228601"/>
            <a:ext cx="7391400" cy="9144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191C6F"/>
                </a:solidFill>
                <a:effectLst/>
                <a:uLnTx/>
                <a:uFillTx/>
                <a:latin typeface="+mj-lt"/>
                <a:ea typeface="+mj-ea"/>
                <a:cs typeface="+mj-cs"/>
              </a:rPr>
              <a:t>Estimated international</a:t>
            </a:r>
            <a:r>
              <a:rPr lang="en-US" kern="0" dirty="0" smtClean="0">
                <a:solidFill>
                  <a:srgbClr val="191C6F"/>
                </a:solidFill>
                <a:latin typeface="+mj-lt"/>
                <a:ea typeface="+mj-ea"/>
                <a:cs typeface="+mj-cs"/>
              </a:rPr>
              <a:t> </a:t>
            </a:r>
            <a:r>
              <a:rPr kumimoji="0" lang="en-US" b="0" i="0" u="none" strike="noStrike" kern="0" cap="none" spc="0" normalizeH="0" baseline="0" noProof="0" dirty="0" smtClean="0">
                <a:ln>
                  <a:noFill/>
                </a:ln>
                <a:solidFill>
                  <a:srgbClr val="191C6F"/>
                </a:solidFill>
                <a:effectLst/>
                <a:uLnTx/>
                <a:uFillTx/>
                <a:latin typeface="+mj-lt"/>
                <a:ea typeface="+mj-ea"/>
                <a:cs typeface="+mj-cs"/>
              </a:rPr>
              <a:t>migration by county,</a:t>
            </a:r>
            <a:r>
              <a:rPr kumimoji="0" lang="en-US" b="0" i="0" u="none" strike="noStrike" kern="0" cap="none" spc="0" normalizeH="0" noProof="0" dirty="0" smtClean="0">
                <a:ln>
                  <a:noFill/>
                </a:ln>
                <a:solidFill>
                  <a:srgbClr val="191C6F"/>
                </a:solidFill>
                <a:effectLst/>
                <a:uLnTx/>
                <a:uFillTx/>
                <a:latin typeface="+mj-lt"/>
                <a:ea typeface="+mj-ea"/>
                <a:cs typeface="+mj-cs"/>
              </a:rPr>
              <a:t> 2000-2010</a:t>
            </a:r>
            <a:endParaRPr kumimoji="0" lang="en-US" b="0" i="0" u="none" strike="noStrike" kern="0" cap="none" spc="0" normalizeH="0" baseline="0" noProof="0" dirty="0">
              <a:ln>
                <a:noFill/>
              </a:ln>
              <a:solidFill>
                <a:srgbClr val="191C6F"/>
              </a:solidFill>
              <a:effectLst/>
              <a:uLnTx/>
              <a:uFillTx/>
              <a:latin typeface="+mj-lt"/>
              <a:ea typeface="+mj-ea"/>
              <a:cs typeface="+mj-cs"/>
            </a:endParaRPr>
          </a:p>
        </p:txBody>
      </p:sp>
      <p:sp>
        <p:nvSpPr>
          <p:cNvPr id="5" name="Rectangle 4"/>
          <p:cNvSpPr/>
          <p:nvPr/>
        </p:nvSpPr>
        <p:spPr>
          <a:xfrm>
            <a:off x="0" y="6442503"/>
            <a:ext cx="3505200" cy="523220"/>
          </a:xfrm>
          <a:prstGeom prst="rect">
            <a:avLst/>
          </a:prstGeom>
        </p:spPr>
        <p:txBody>
          <a:bodyPr wrap="square">
            <a:spAutoFit/>
          </a:bodyPr>
          <a:lstStyle/>
          <a:p>
            <a:r>
              <a:rPr lang="fr-FR" sz="700" dirty="0" smtClean="0"/>
              <a:t>Source: Population Division, U.S. Census Bureau, March 19, 2009. Map produced by the Texas State Data Center						</a:t>
            </a:r>
            <a:endParaRPr lang="fr-FR" sz="700"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11</a:t>
            </a:fld>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14" t="3697" r="6666" b="4532"/>
          <a:stretch/>
        </p:blipFill>
        <p:spPr bwMode="auto">
          <a:xfrm>
            <a:off x="1898894" y="1143001"/>
            <a:ext cx="6787906" cy="550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9021"/>
          <a:stretch/>
        </p:blipFill>
        <p:spPr bwMode="auto">
          <a:xfrm>
            <a:off x="685800" y="1565467"/>
            <a:ext cx="2667000" cy="187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13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12</a:t>
            </a:fld>
            <a:endParaRPr lang="en-US" dirty="0"/>
          </a:p>
        </p:txBody>
      </p:sp>
      <p:sp>
        <p:nvSpPr>
          <p:cNvPr id="5" name="Rectangle 4"/>
          <p:cNvSpPr/>
          <p:nvPr/>
        </p:nvSpPr>
        <p:spPr>
          <a:xfrm>
            <a:off x="26790" y="6361701"/>
            <a:ext cx="8686800" cy="261610"/>
          </a:xfrm>
          <a:prstGeom prst="rect">
            <a:avLst/>
          </a:prstGeom>
        </p:spPr>
        <p:txBody>
          <a:bodyPr wrap="square">
            <a:spAutoFit/>
          </a:bodyPr>
          <a:lstStyle/>
          <a:p>
            <a:r>
              <a:rPr lang="en-US" sz="1050" dirty="0"/>
              <a:t>http://www.forbes.com/special-report/2011/migration.html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2" y="0"/>
            <a:ext cx="9154221" cy="728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046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252"/>
          <a:stretch/>
        </p:blipFill>
        <p:spPr bwMode="auto">
          <a:xfrm>
            <a:off x="0" y="-6048"/>
            <a:ext cx="9144000" cy="686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sp>
        <p:nvSpPr>
          <p:cNvPr id="5" name="Rectangle 4"/>
          <p:cNvSpPr/>
          <p:nvPr/>
        </p:nvSpPr>
        <p:spPr>
          <a:xfrm>
            <a:off x="26790" y="6361701"/>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1436411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3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1254690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7317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6" name="Rectangle 5"/>
          <p:cNvSpPr/>
          <p:nvPr/>
        </p:nvSpPr>
        <p:spPr>
          <a:xfrm>
            <a:off x="26790" y="6479545"/>
            <a:ext cx="8686800" cy="261610"/>
          </a:xfrm>
          <a:prstGeom prst="rect">
            <a:avLst/>
          </a:prstGeom>
        </p:spPr>
        <p:txBody>
          <a:bodyPr wrap="square">
            <a:spAutoFit/>
          </a:bodyPr>
          <a:lstStyle/>
          <a:p>
            <a:r>
              <a:rPr lang="en-US" sz="1050" dirty="0"/>
              <a:t>http://www.forbes.com/special-report/2011/migration.html</a:t>
            </a:r>
          </a:p>
        </p:txBody>
      </p:sp>
    </p:spTree>
    <p:extLst>
      <p:ext uri="{BB962C8B-B14F-4D97-AF65-F5344CB8AC3E}">
        <p14:creationId xmlns:p14="http://schemas.microsoft.com/office/powerpoint/2010/main" val="2538384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tx2"/>
                </a:solidFill>
              </a:rPr>
              <a:t>Six </a:t>
            </a:r>
            <a:r>
              <a:rPr lang="en-US" sz="3200" dirty="0">
                <a:solidFill>
                  <a:schemeClr val="tx2"/>
                </a:solidFill>
              </a:rPr>
              <a:t>states </a:t>
            </a:r>
            <a:r>
              <a:rPr lang="en-US" sz="3200" dirty="0" smtClean="0">
                <a:solidFill>
                  <a:schemeClr val="tx2"/>
                </a:solidFill>
              </a:rPr>
              <a:t>account for 60</a:t>
            </a:r>
            <a:r>
              <a:rPr lang="en-US" sz="3200" dirty="0">
                <a:solidFill>
                  <a:schemeClr val="tx2"/>
                </a:solidFill>
              </a:rPr>
              <a:t>% of unauthorized immigrants in 2012</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46"/>
          <a:stretch/>
        </p:blipFill>
        <p:spPr bwMode="auto">
          <a:xfrm>
            <a:off x="762000" y="1219200"/>
            <a:ext cx="8458200" cy="553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8067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chemeClr val="tx2"/>
                </a:solidFill>
              </a:rPr>
              <a:t>Estimates of the Unauthorized Immigrant Population in Texas, 1990-2012</a:t>
            </a:r>
          </a:p>
        </p:txBody>
      </p:sp>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244" y="1600200"/>
            <a:ext cx="8430000" cy="453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6200000">
            <a:off x="-8805" y="3713621"/>
            <a:ext cx="782587" cy="307777"/>
          </a:xfrm>
          <a:prstGeom prst="rect">
            <a:avLst/>
          </a:prstGeom>
          <a:noFill/>
        </p:spPr>
        <p:txBody>
          <a:bodyPr wrap="none" rtlCol="0">
            <a:spAutoFit/>
          </a:bodyPr>
          <a:lstStyle/>
          <a:p>
            <a:r>
              <a:rPr lang="en-US" sz="1400" dirty="0" smtClean="0"/>
              <a:t>millions</a:t>
            </a:r>
            <a:endParaRPr lang="en-US" sz="1400" dirty="0"/>
          </a:p>
        </p:txBody>
      </p:sp>
      <p:sp>
        <p:nvSpPr>
          <p:cNvPr id="7" name="Rectangle 6"/>
          <p:cNvSpPr/>
          <p:nvPr/>
        </p:nvSpPr>
        <p:spPr>
          <a:xfrm>
            <a:off x="382488" y="6280919"/>
            <a:ext cx="7770912" cy="415498"/>
          </a:xfrm>
          <a:prstGeom prst="rect">
            <a:avLst/>
          </a:prstGeom>
        </p:spPr>
        <p:txBody>
          <a:bodyPr wrap="square">
            <a:spAutoFit/>
          </a:bodyPr>
          <a:lstStyle/>
          <a:p>
            <a:endParaRPr lang="en-US" sz="1050" dirty="0"/>
          </a:p>
          <a:p>
            <a:r>
              <a:rPr lang="en-US" sz="1050" dirty="0"/>
              <a:t> Population Decline of Unauthorized Immigrants Stalls, May Have </a:t>
            </a:r>
            <a:r>
              <a:rPr lang="en-US" sz="1050" dirty="0" smtClean="0"/>
              <a:t>Reversed</a:t>
            </a:r>
            <a:r>
              <a:rPr lang="en-US" sz="1050" dirty="0"/>
              <a:t>, www.pewresearch.org/hispanic</a:t>
            </a:r>
          </a:p>
        </p:txBody>
      </p:sp>
    </p:spTree>
    <p:extLst>
      <p:ext uri="{BB962C8B-B14F-4D97-AF65-F5344CB8AC3E}">
        <p14:creationId xmlns:p14="http://schemas.microsoft.com/office/powerpoint/2010/main" val="105384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600200" y="304800"/>
            <a:ext cx="7391400" cy="990600"/>
          </a:xfrm>
          <a:prstGeom prst="rect">
            <a:avLst/>
          </a:prstGeom>
        </p:spPr>
        <p:txBody>
          <a:bodyPr/>
          <a:lstStyle/>
          <a:p>
            <a:pPr lvl="0" algn="ctr" eaLnBrk="1" hangingPunct="1">
              <a:defRPr/>
            </a:pPr>
            <a:r>
              <a:rPr lang="en-US" kern="0" dirty="0" smtClean="0">
                <a:solidFill>
                  <a:srgbClr val="1B1E7A"/>
                </a:solidFill>
                <a:latin typeface="+mj-lt"/>
                <a:ea typeface="+mj-ea"/>
                <a:cs typeface="+mj-cs"/>
              </a:rPr>
              <a:t>Texas Racial and Ethnic Composition, </a:t>
            </a:r>
          </a:p>
          <a:p>
            <a:pPr lvl="0" algn="ctr" eaLnBrk="1" hangingPunct="1">
              <a:defRPr/>
            </a:pPr>
            <a:r>
              <a:rPr lang="en-US" kern="0" dirty="0" smtClean="0">
                <a:solidFill>
                  <a:srgbClr val="1B1E7A"/>
                </a:solidFill>
                <a:latin typeface="+mj-lt"/>
                <a:ea typeface="+mj-ea"/>
                <a:cs typeface="+mj-cs"/>
              </a:rPr>
              <a:t>2000 and 2010</a:t>
            </a:r>
            <a:endParaRPr kumimoji="0" lang="en-US" i="0" u="none" strike="noStrike" kern="0" cap="none" spc="0" normalizeH="0" baseline="0" noProof="0" dirty="0" smtClean="0">
              <a:ln>
                <a:noFill/>
              </a:ln>
              <a:solidFill>
                <a:srgbClr val="1B1E7A"/>
              </a:solidFill>
              <a:effectLst/>
              <a:uLnTx/>
              <a:uFillTx/>
              <a:latin typeface="+mj-lt"/>
              <a:ea typeface="+mj-ea"/>
              <a:cs typeface="+mj-cs"/>
            </a:endParaRPr>
          </a:p>
        </p:txBody>
      </p:sp>
      <p:graphicFrame>
        <p:nvGraphicFramePr>
          <p:cNvPr id="6" name="Chart 5"/>
          <p:cNvGraphicFramePr/>
          <p:nvPr/>
        </p:nvGraphicFramePr>
        <p:xfrm>
          <a:off x="228600" y="1524000"/>
          <a:ext cx="51054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013963873"/>
              </p:ext>
            </p:extLst>
          </p:nvPr>
        </p:nvGraphicFramePr>
        <p:xfrm>
          <a:off x="4343400" y="1447800"/>
          <a:ext cx="457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0" y="64725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1009221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6858000" cy="990600"/>
          </a:xfrm>
        </p:spPr>
        <p:txBody>
          <a:bodyPr>
            <a:noAutofit/>
          </a:bodyPr>
          <a:lstStyle/>
          <a:p>
            <a:r>
              <a:rPr lang="en-US" sz="3200" dirty="0" smtClean="0"/>
              <a:t>Texas White (non-Hispanic) and Hispanic Populations by Age, 2010</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7541572"/>
              </p:ext>
            </p:extLst>
          </p:nvPr>
        </p:nvGraphicFramePr>
        <p:xfrm>
          <a:off x="0" y="1570922"/>
          <a:ext cx="8991600"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19</a:t>
            </a:fld>
            <a:endParaRPr lang="en-US" dirty="0"/>
          </a:p>
        </p:txBody>
      </p:sp>
      <p:sp>
        <p:nvSpPr>
          <p:cNvPr id="6" name="TextBox 5"/>
          <p:cNvSpPr txBox="1"/>
          <p:nvPr/>
        </p:nvSpPr>
        <p:spPr>
          <a:xfrm>
            <a:off x="533400" y="6554085"/>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4209435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800" dirty="0" smtClean="0"/>
              <a:t>Growing States, 2000-2010</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34493397"/>
              </p:ext>
            </p:extLst>
          </p:nvPr>
        </p:nvGraphicFramePr>
        <p:xfrm>
          <a:off x="152400" y="1295400"/>
          <a:ext cx="8839202" cy="4627349"/>
        </p:xfrm>
        <a:graphic>
          <a:graphicData uri="http://schemas.openxmlformats.org/drawingml/2006/table">
            <a:tbl>
              <a:tblPr firstRow="1" bandRow="1">
                <a:tableStyleId>{073A0DAA-6AF3-43AB-8588-CEC1D06C72B9}</a:tableStyleId>
              </a:tblPr>
              <a:tblGrid>
                <a:gridCol w="2209800"/>
                <a:gridCol w="1800579"/>
                <a:gridCol w="1800579"/>
                <a:gridCol w="1636889"/>
                <a:gridCol w="1391355"/>
              </a:tblGrid>
              <a:tr h="786327">
                <a:tc>
                  <a:txBody>
                    <a:bodyPr/>
                    <a:lstStyle/>
                    <a:p>
                      <a:pPr marL="117475" indent="0" algn="l"/>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a:r>
                        <a:rPr lang="en-US" sz="1500" b="1" dirty="0" smtClean="0">
                          <a:solidFill>
                            <a:srgbClr val="1B1E7A"/>
                          </a:solidFill>
                          <a:latin typeface="Arial" pitchFamily="34" charset="0"/>
                          <a:cs typeface="Arial" pitchFamily="34" charset="0"/>
                        </a:rPr>
                        <a:t>2000</a:t>
                      </a:r>
                    </a:p>
                    <a:p>
                      <a:pPr marL="233363" indent="0" algn="ctr"/>
                      <a:r>
                        <a:rPr lang="en-US" sz="1500" b="1" dirty="0" smtClean="0">
                          <a:solidFill>
                            <a:srgbClr val="1B1E7A"/>
                          </a:solidFill>
                          <a:latin typeface="Arial" pitchFamily="34" charset="0"/>
                          <a:cs typeface="Arial" pitchFamily="34" charset="0"/>
                        </a:rPr>
                        <a:t>Population*</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2010</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Population*</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Numerical</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Change</a:t>
                      </a:r>
                    </a:p>
                    <a:p>
                      <a:pPr marL="233363" indent="0" algn="ctr" defTabSz="914400" rtl="0" eaLnBrk="1" latinLnBrk="0" hangingPunct="1"/>
                      <a:r>
                        <a:rPr lang="en-US" sz="1500" b="1" kern="1200" dirty="0" smtClean="0">
                          <a:solidFill>
                            <a:srgbClr val="1B1E7A"/>
                          </a:solidFill>
                          <a:latin typeface="Arial" pitchFamily="34" charset="0"/>
                          <a:ea typeface="+mn-ea"/>
                          <a:cs typeface="Arial" pitchFamily="34" charset="0"/>
                        </a:rPr>
                        <a:t>2000-2010</a:t>
                      </a: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58738" indent="0" algn="ctr"/>
                      <a:r>
                        <a:rPr lang="en-US" sz="1500" b="1" dirty="0" smtClean="0">
                          <a:solidFill>
                            <a:srgbClr val="1B1E7A"/>
                          </a:solidFill>
                          <a:latin typeface="Arial" pitchFamily="34" charset="0"/>
                          <a:cs typeface="Arial" pitchFamily="34" charset="0"/>
                        </a:rPr>
                        <a:t>Percent</a:t>
                      </a:r>
                    </a:p>
                    <a:p>
                      <a:pPr marL="58738" indent="0" algn="ctr"/>
                      <a:r>
                        <a:rPr lang="en-US" sz="1500" b="1" dirty="0" smtClean="0">
                          <a:solidFill>
                            <a:srgbClr val="1B1E7A"/>
                          </a:solidFill>
                          <a:latin typeface="Arial" pitchFamily="34" charset="0"/>
                          <a:cs typeface="Arial" pitchFamily="34" charset="0"/>
                        </a:rPr>
                        <a:t>Change</a:t>
                      </a:r>
                    </a:p>
                    <a:p>
                      <a:pPr marL="58738" indent="0" algn="ctr"/>
                      <a:r>
                        <a:rPr lang="en-US" sz="1500" b="1" dirty="0" smtClean="0">
                          <a:solidFill>
                            <a:srgbClr val="1B1E7A"/>
                          </a:solidFill>
                          <a:latin typeface="Arial" pitchFamily="34" charset="0"/>
                          <a:cs typeface="Arial" pitchFamily="34" charset="0"/>
                        </a:rPr>
                        <a:t>2000-2010</a:t>
                      </a:r>
                      <a:endParaRPr lang="en-US" sz="1500" b="1" dirty="0">
                        <a:solidFill>
                          <a:srgbClr val="1B1E7A"/>
                        </a:solidFill>
                        <a:latin typeface="Arial" pitchFamily="34" charset="0"/>
                        <a:cs typeface="Arial" pitchFamily="34" charset="0"/>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r>
              <a:tr h="335280">
                <a:tc>
                  <a:txBody>
                    <a:bodyPr/>
                    <a:lstStyle/>
                    <a:p>
                      <a:pPr algn="l" rtl="0" fontAlgn="ctr"/>
                      <a:r>
                        <a:rPr lang="en-US" sz="1600" b="0" i="0" u="none" strike="noStrike" dirty="0">
                          <a:solidFill>
                            <a:srgbClr val="1B1E7A"/>
                          </a:solidFill>
                          <a:effectLst/>
                          <a:latin typeface="Calibri"/>
                        </a:rPr>
                        <a:t>United States</a:t>
                      </a:r>
                    </a:p>
                  </a:txBody>
                  <a:tcPr marL="9525" marR="9525" marT="9525" marB="0" anchor="ctr">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281,421,906</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1312863" algn="dec"/>
                        </a:tabLst>
                        <a:defRPr/>
                      </a:pPr>
                      <a:r>
                        <a:rPr lang="en-US" sz="1600" u="none" strike="noStrike" kern="1200" dirty="0" smtClean="0">
                          <a:solidFill>
                            <a:srgbClr val="1B1E7A"/>
                          </a:solidFill>
                          <a:effectLst/>
                          <a:latin typeface="+mn-lt"/>
                          <a:ea typeface="+mn-ea"/>
                          <a:cs typeface="+mn-cs"/>
                        </a:rPr>
                        <a:t>308,745,538</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27,323,632</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b" latinLnBrk="0" hangingPunct="1">
                        <a:tabLst>
                          <a:tab pos="744538" algn="dec"/>
                        </a:tabLst>
                      </a:pPr>
                      <a:r>
                        <a:rPr lang="en-US" sz="1600" u="none" strike="noStrike" kern="1200" dirty="0" smtClean="0">
                          <a:solidFill>
                            <a:srgbClr val="1B1E7A"/>
                          </a:solidFill>
                          <a:effectLst/>
                          <a:latin typeface="+mn-lt"/>
                          <a:ea typeface="+mn-ea"/>
                          <a:cs typeface="+mn-cs"/>
                        </a:rPr>
                        <a:t>9.7%</a:t>
                      </a:r>
                    </a:p>
                  </a:txBody>
                  <a:tcPr marL="9525" marR="9525" marT="9525" marB="0"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335280">
                <a:tc>
                  <a:txBody>
                    <a:bodyPr/>
                    <a:lstStyle/>
                    <a:p>
                      <a:pPr algn="l" rtl="0" fontAlgn="ctr"/>
                      <a:r>
                        <a:rPr lang="en-US" sz="1600" b="1" i="0" u="none" strike="noStrike" dirty="0">
                          <a:solidFill>
                            <a:srgbClr val="1B1E7A"/>
                          </a:solidFill>
                          <a:effectLst/>
                          <a:latin typeface="Calibri"/>
                        </a:rPr>
                        <a:t>Texas</a:t>
                      </a:r>
                    </a:p>
                  </a:txBody>
                  <a:tcPr marL="9525" marR="9525" marT="9525" marB="0"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a:t>
                      </a:r>
                      <a:r>
                        <a:rPr lang="en-US" sz="1600" b="1" u="none" strike="noStrike" kern="1200" dirty="0" smtClean="0">
                          <a:solidFill>
                            <a:srgbClr val="1B1E7A"/>
                          </a:solidFill>
                          <a:effectLst/>
                          <a:latin typeface="+mn-lt"/>
                          <a:ea typeface="+mn-ea"/>
                          <a:cs typeface="+mn-cs"/>
                        </a:rPr>
                        <a:t>20,851,820</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b="1" u="none" strike="noStrike" kern="1200" dirty="0" smtClean="0">
                          <a:solidFill>
                            <a:srgbClr val="1B1E7A"/>
                          </a:solidFill>
                          <a:effectLst/>
                          <a:latin typeface="+mn-lt"/>
                          <a:ea typeface="+mn-ea"/>
                          <a:cs typeface="+mn-cs"/>
                        </a:rPr>
                        <a:t>25,145,561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b="1" u="none" strike="noStrike" kern="1200" dirty="0">
                          <a:solidFill>
                            <a:srgbClr val="1B1E7A"/>
                          </a:solidFill>
                          <a:effectLst/>
                          <a:latin typeface="+mn-lt"/>
                          <a:ea typeface="+mn-ea"/>
                          <a:cs typeface="+mn-cs"/>
                        </a:rPr>
                        <a:t>4,293,741</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b="1" u="none" strike="noStrike" kern="1200" dirty="0">
                          <a:solidFill>
                            <a:srgbClr val="1B1E7A"/>
                          </a:solidFill>
                          <a:effectLst/>
                          <a:latin typeface="+mn-lt"/>
                          <a:ea typeface="+mn-ea"/>
                          <a:cs typeface="+mn-cs"/>
                        </a:rPr>
                        <a:t>20.6%</a:t>
                      </a:r>
                    </a:p>
                  </a:txBody>
                  <a:tcPr marL="9525" marR="9525" marT="9525" marB="0"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California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33,871,648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37,253,956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3,382,308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ctr"/>
                      <a:r>
                        <a:rPr lang="en-US" sz="1600" b="0" i="0" u="none" strike="noStrike" dirty="0">
                          <a:solidFill>
                            <a:srgbClr val="1B1E7A"/>
                          </a:solidFill>
                          <a:effectLst/>
                          <a:latin typeface="Calibri"/>
                        </a:rPr>
                        <a:t>Florida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15,982,378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18,801,310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2,818,932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17.6%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ctr"/>
                      <a:r>
                        <a:rPr lang="en-US" sz="1600" b="0" i="0" u="none" strike="noStrike" dirty="0">
                          <a:solidFill>
                            <a:srgbClr val="1B1E7A"/>
                          </a:solidFill>
                          <a:effectLst/>
                          <a:latin typeface="Calibri"/>
                        </a:rPr>
                        <a:t>Georgia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indent="0" algn="r" defTabSz="914400" rtl="0" eaLnBrk="1" fontAlgn="b" latinLnBrk="0" hangingPunct="1">
                        <a:tabLst>
                          <a:tab pos="1312863" algn="dec"/>
                        </a:tabLst>
                      </a:pPr>
                      <a:r>
                        <a:rPr lang="en-US" sz="1600" u="none" strike="noStrike" kern="1200" dirty="0" smtClean="0">
                          <a:solidFill>
                            <a:srgbClr val="1B1E7A"/>
                          </a:solidFill>
                          <a:effectLst/>
                          <a:latin typeface="+mn-lt"/>
                          <a:ea typeface="+mn-ea"/>
                          <a:cs typeface="+mn-cs"/>
                        </a:rPr>
                        <a:t>	8,186,453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9,687,653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1,501,200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18.3%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325651">
                <a:tc>
                  <a:txBody>
                    <a:bodyPr/>
                    <a:lstStyle/>
                    <a:p>
                      <a:pPr algn="l" rtl="0" fontAlgn="b"/>
                      <a:r>
                        <a:rPr lang="en-US" sz="1600" b="0" i="0" u="none" strike="noStrike" dirty="0">
                          <a:solidFill>
                            <a:srgbClr val="1B1E7A"/>
                          </a:solidFill>
                          <a:effectLst/>
                          <a:latin typeface="Calibri"/>
                        </a:rPr>
                        <a:t>North Carolina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8,049,313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9,535,483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r" fontAlgn="b"/>
                      <a:r>
                        <a:rPr lang="en-US" sz="1600" u="none" strike="noStrike" kern="1200" dirty="0">
                          <a:solidFill>
                            <a:srgbClr val="1B1E7A"/>
                          </a:solidFill>
                          <a:effectLst/>
                          <a:latin typeface="+mn-lt"/>
                          <a:ea typeface="+mn-ea"/>
                          <a:cs typeface="+mn-cs"/>
                        </a:rPr>
                        <a:t>         1,486,170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algn="ctr" fontAlgn="b"/>
                      <a:r>
                        <a:rPr lang="en-US" sz="1600" u="none" strike="noStrike" kern="1200" dirty="0">
                          <a:solidFill>
                            <a:srgbClr val="1B1E7A"/>
                          </a:solidFill>
                          <a:effectLst/>
                          <a:latin typeface="+mn-lt"/>
                          <a:ea typeface="+mn-ea"/>
                          <a:cs typeface="+mn-cs"/>
                        </a:rPr>
                        <a:t>18.5%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325651">
                <a:tc>
                  <a:txBody>
                    <a:bodyPr/>
                    <a:lstStyle/>
                    <a:p>
                      <a:pPr algn="l" rtl="0" fontAlgn="b"/>
                      <a:r>
                        <a:rPr lang="en-US" sz="1600" b="0" i="0" u="none" strike="noStrike" dirty="0">
                          <a:solidFill>
                            <a:srgbClr val="1B1E7A"/>
                          </a:solidFill>
                          <a:effectLst/>
                          <a:latin typeface="Calibri"/>
                        </a:rPr>
                        <a:t>Arizona</a:t>
                      </a:r>
                    </a:p>
                  </a:txBody>
                  <a:tcPr marL="9525" marR="9525" marT="9525"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5,130,632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6,392,017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sz="1600" u="none" strike="noStrike" kern="1200" dirty="0">
                          <a:solidFill>
                            <a:srgbClr val="1B1E7A"/>
                          </a:solidFill>
                          <a:effectLst/>
                          <a:latin typeface="+mn-lt"/>
                          <a:ea typeface="+mn-ea"/>
                          <a:cs typeface="+mn-cs"/>
                        </a:rPr>
                        <a:t>         1,261,385 </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US" sz="1600" u="none" strike="noStrike" kern="1200" dirty="0">
                          <a:solidFill>
                            <a:srgbClr val="1B1E7A"/>
                          </a:solidFill>
                          <a:effectLst/>
                          <a:latin typeface="+mn-lt"/>
                          <a:ea typeface="+mn-ea"/>
                          <a:cs typeface="+mn-cs"/>
                        </a:rPr>
                        <a:t>24.6%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r>
              <a:tr h="137160">
                <a:tc>
                  <a:txBody>
                    <a:bodyPr/>
                    <a:lstStyle/>
                    <a:p>
                      <a:pPr marL="117475" indent="0" algn="l" defTabSz="914400" rtl="0" eaLnBrk="1" latinLnBrk="0" hangingPunct="1"/>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400" b="1" kern="1200" spc="-100" baseline="0" dirty="0" smtClean="0">
                        <a:solidFill>
                          <a:srgbClr val="1B1E7A"/>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indent="0" algn="l" defTabSz="914400" rtl="0" eaLnBrk="1" latinLnBrk="0" hangingPunct="1">
                        <a:tabLst>
                          <a:tab pos="1312863" algn="dec"/>
                        </a:tabLst>
                      </a:pPr>
                      <a:endParaRPr lang="en-US" sz="1800" b="1" kern="1200" spc="-100" baseline="0" dirty="0" smtClean="0">
                        <a:solidFill>
                          <a:srgbClr val="191C6F"/>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c>
                  <a:txBody>
                    <a:bodyPr/>
                    <a:lstStyle/>
                    <a:p>
                      <a:pPr marL="0" algn="l" defTabSz="914400" rtl="0" eaLnBrk="1" latinLnBrk="0" hangingPunct="1">
                        <a:tabLst>
                          <a:tab pos="631825" algn="dec"/>
                        </a:tabLst>
                      </a:pPr>
                      <a:endParaRPr lang="en-US" sz="1600" u="none" strike="noStrike" kern="1200" dirty="0" smtClean="0">
                        <a:solidFill>
                          <a:srgbClr val="1B1E7A"/>
                        </a:solidFill>
                        <a:effectLst/>
                        <a:latin typeface="+mn-lt"/>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0"/>
                      </a:schemeClr>
                    </a:solidFill>
                  </a:tcPr>
                </a:tc>
              </a:tr>
              <a:tr h="1176447">
                <a:tc gridSpan="5">
                  <a:txBody>
                    <a:bodyPr/>
                    <a:lstStyle/>
                    <a:p>
                      <a:pPr marL="339725" indent="-339725"/>
                      <a:r>
                        <a:rPr lang="en-US" sz="1200" b="1" dirty="0" smtClean="0">
                          <a:solidFill>
                            <a:srgbClr val="1B1E7A"/>
                          </a:solidFill>
                          <a:latin typeface="Arial" pitchFamily="34" charset="0"/>
                          <a:cs typeface="Arial" pitchFamily="34" charset="0"/>
                        </a:rPr>
                        <a:t>Population values are decennial census counts for April 1 for 2000 and 2010.</a:t>
                      </a:r>
                    </a:p>
                    <a:p>
                      <a:pPr marL="339725" indent="-339725"/>
                      <a:endParaRPr lang="en-US" sz="700" b="1" dirty="0" smtClean="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indent="0" algn="l" defTabSz="914400" rtl="0" eaLnBrk="1" latinLnBrk="0" hangingPunct="1">
                        <a:tabLst>
                          <a:tab pos="1312863"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l" defTabSz="914400" rtl="0" eaLnBrk="1" latinLnBrk="0" hangingPunct="1">
                        <a:tabLst>
                          <a:tab pos="631825" algn="dec"/>
                        </a:tabLst>
                      </a:pPr>
                      <a:endParaRPr lang="en-US" sz="1450" b="1" kern="1200" spc="-100" baseline="0" dirty="0" smtClean="0">
                        <a:solidFill>
                          <a:sysClr val="windowText" lastClr="000000"/>
                        </a:solidFill>
                        <a:latin typeface="Arial Black" pitchFamily="34" charset="0"/>
                        <a:ea typeface="+mn-ea"/>
                        <a:cs typeface="+mn-cs"/>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9" name="Rectangle 8"/>
          <p:cNvSpPr/>
          <p:nvPr/>
        </p:nvSpPr>
        <p:spPr>
          <a:xfrm>
            <a:off x="0" y="6396335"/>
            <a:ext cx="8001000" cy="461665"/>
          </a:xfrm>
          <a:prstGeom prst="rect">
            <a:avLst/>
          </a:prstGeom>
        </p:spPr>
        <p:txBody>
          <a:bodyPr wrap="square">
            <a:spAutoFit/>
          </a:bodyPr>
          <a:lstStyle/>
          <a:p>
            <a:r>
              <a:rPr lang="en-US" sz="1200" dirty="0" smtClean="0">
                <a:solidFill>
                  <a:schemeClr val="tx1">
                    <a:lumMod val="50000"/>
                    <a:lumOff val="50000"/>
                  </a:schemeClr>
                </a:solidFill>
              </a:rPr>
              <a:t>Source: U.S. Census Bureau. 2000 and 2010 Census Count.					</a:t>
            </a:r>
            <a:endParaRPr lang="en-US" sz="1200" dirty="0">
              <a:solidFill>
                <a:schemeClr val="tx1">
                  <a:lumMod val="50000"/>
                  <a:lumOff val="50000"/>
                </a:schemeClr>
              </a:solidFill>
            </a:endParaRPr>
          </a:p>
        </p:txBody>
      </p:sp>
      <p:sp>
        <p:nvSpPr>
          <p:cNvPr id="2" name="TextBox 1"/>
          <p:cNvSpPr txBox="1"/>
          <p:nvPr/>
        </p:nvSpPr>
        <p:spPr>
          <a:xfrm>
            <a:off x="3200399" y="4844490"/>
            <a:ext cx="4948791" cy="523220"/>
          </a:xfrm>
          <a:prstGeom prst="rect">
            <a:avLst/>
          </a:prstGeom>
          <a:noFill/>
        </p:spPr>
        <p:txBody>
          <a:bodyPr wrap="none" rtlCol="0">
            <a:spAutoFit/>
          </a:bodyPr>
          <a:lstStyle/>
          <a:p>
            <a:r>
              <a:rPr lang="en-US" sz="1400" dirty="0" smtClean="0">
                <a:solidFill>
                  <a:srgbClr val="191C6F"/>
                </a:solidFill>
              </a:rPr>
              <a:t> 65% (2.8 million) of this change can be attributed to growth </a:t>
            </a:r>
          </a:p>
          <a:p>
            <a:r>
              <a:rPr lang="en-US" sz="1400" dirty="0" smtClean="0">
                <a:solidFill>
                  <a:srgbClr val="191C6F"/>
                </a:solidFill>
              </a:rPr>
              <a:t>of the Hispanic population</a:t>
            </a:r>
          </a:p>
        </p:txBody>
      </p:sp>
      <p:sp>
        <p:nvSpPr>
          <p:cNvPr id="3" name="Right Brace 2"/>
          <p:cNvSpPr/>
          <p:nvPr/>
        </p:nvSpPr>
        <p:spPr>
          <a:xfrm rot="16200000">
            <a:off x="5234122" y="2178676"/>
            <a:ext cx="533400" cy="5296741"/>
          </a:xfrm>
          <a:prstGeom prst="rightBrace">
            <a:avLst>
              <a:gd name="adj1" fmla="val 8333"/>
              <a:gd name="adj2" fmla="val 6738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V="1">
            <a:off x="6422834" y="2667000"/>
            <a:ext cx="0" cy="1893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22834" y="2667000"/>
            <a:ext cx="28276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21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4233735"/>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20</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961864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6103368"/>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21</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2679351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2400" dirty="0" smtClean="0"/>
              <a:t>Texas Population Pyramid by Race/Ethnicity, 2010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4120703"/>
              </p:ext>
            </p:extLst>
          </p:nvPr>
        </p:nvGraphicFramePr>
        <p:xfrm>
          <a:off x="228600" y="1295400"/>
          <a:ext cx="8915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7" name="TextBox 6"/>
          <p:cNvSpPr txBox="1"/>
          <p:nvPr/>
        </p:nvSpPr>
        <p:spPr>
          <a:xfrm>
            <a:off x="0" y="6627168"/>
            <a:ext cx="2882520" cy="215444"/>
          </a:xfrm>
          <a:prstGeom prst="rect">
            <a:avLst/>
          </a:prstGeom>
          <a:noFill/>
        </p:spPr>
        <p:txBody>
          <a:bodyPr wrap="none" rtlCol="0">
            <a:spAutoFit/>
          </a:bodyPr>
          <a:lstStyle/>
          <a:p>
            <a:r>
              <a:rPr lang="en-US" sz="800" dirty="0" smtClean="0">
                <a:solidFill>
                  <a:schemeClr val="tx1">
                    <a:lumMod val="50000"/>
                    <a:lumOff val="50000"/>
                  </a:schemeClr>
                </a:solidFill>
              </a:rPr>
              <a:t>Source: U.S. Census Bureau 2010 Decennial Census, SF1</a:t>
            </a:r>
            <a:endParaRPr lang="en-US" sz="800" dirty="0">
              <a:solidFill>
                <a:schemeClr val="tx1">
                  <a:lumMod val="50000"/>
                  <a:lumOff val="50000"/>
                </a:schemeClr>
              </a:solidFill>
            </a:endParaRPr>
          </a:p>
        </p:txBody>
      </p:sp>
    </p:spTree>
    <p:extLst>
      <p:ext uri="{BB962C8B-B14F-4D97-AF65-F5344CB8AC3E}">
        <p14:creationId xmlns:p14="http://schemas.microsoft.com/office/powerpoint/2010/main" val="11487350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1250234" y="917575"/>
            <a:ext cx="7893766" cy="5940425"/>
          </a:xfrm>
          <a:prstGeom prst="rect">
            <a:avLst/>
          </a:prstGeom>
          <a:noFill/>
          <a:ln w="9525">
            <a:noFill/>
            <a:miter lim="800000"/>
            <a:headEnd/>
            <a:tailEnd/>
          </a:ln>
          <a:effectLst/>
        </p:spPr>
      </p:pic>
      <p:pic>
        <p:nvPicPr>
          <p:cNvPr id="4099" name="Picture 3"/>
          <p:cNvPicPr>
            <a:picLocks noChangeAspect="1" noChangeArrowheads="1"/>
          </p:cNvPicPr>
          <p:nvPr/>
        </p:nvPicPr>
        <p:blipFill rotWithShape="1">
          <a:blip r:embed="rId3" cstate="print"/>
          <a:srcRect t="31207"/>
          <a:stretch/>
        </p:blipFill>
        <p:spPr bwMode="auto">
          <a:xfrm>
            <a:off x="1323442" y="1295400"/>
            <a:ext cx="1626133" cy="1905001"/>
          </a:xfrm>
          <a:prstGeom prst="rect">
            <a:avLst/>
          </a:prstGeom>
          <a:noFill/>
          <a:ln w="9525">
            <a:noFill/>
            <a:miter lim="800000"/>
            <a:headEnd/>
            <a:tailEnd/>
          </a:ln>
          <a:effectLst/>
        </p:spPr>
      </p:pic>
      <p:sp>
        <p:nvSpPr>
          <p:cNvPr id="6" name="TextBox 5"/>
          <p:cNvSpPr txBox="1"/>
          <p:nvPr/>
        </p:nvSpPr>
        <p:spPr>
          <a:xfrm>
            <a:off x="2438400" y="404190"/>
            <a:ext cx="6105945" cy="400110"/>
          </a:xfrm>
          <a:prstGeom prst="rect">
            <a:avLst/>
          </a:prstGeom>
          <a:noFill/>
        </p:spPr>
        <p:txBody>
          <a:bodyPr wrap="square" rtlCol="0">
            <a:spAutoFit/>
          </a:bodyPr>
          <a:lstStyle/>
          <a:p>
            <a:r>
              <a:rPr lang="en-US" sz="2000" dirty="0" smtClean="0">
                <a:solidFill>
                  <a:schemeClr val="accent1">
                    <a:lumMod val="75000"/>
                  </a:schemeClr>
                </a:solidFill>
              </a:rPr>
              <a:t>Median Household Income by County, 2005-2009</a:t>
            </a:r>
            <a:endParaRPr lang="en-US" sz="2000" dirty="0">
              <a:solidFill>
                <a:schemeClr val="accent1">
                  <a:lumMod val="75000"/>
                </a:schemeClr>
              </a:solidFill>
            </a:endParaRPr>
          </a:p>
        </p:txBody>
      </p:sp>
      <p:sp>
        <p:nvSpPr>
          <p:cNvPr id="8" name="TextBox 7"/>
          <p:cNvSpPr txBox="1"/>
          <p:nvPr/>
        </p:nvSpPr>
        <p:spPr>
          <a:xfrm>
            <a:off x="228600" y="6519446"/>
            <a:ext cx="6080191"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4102401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6" name="TextBox 5"/>
          <p:cNvSpPr txBox="1"/>
          <p:nvPr/>
        </p:nvSpPr>
        <p:spPr>
          <a:xfrm>
            <a:off x="1754256" y="76200"/>
            <a:ext cx="6748463" cy="830997"/>
          </a:xfrm>
          <a:prstGeom prst="rect">
            <a:avLst/>
          </a:prstGeom>
          <a:noFill/>
        </p:spPr>
        <p:txBody>
          <a:bodyPr wrap="square" rtlCol="0">
            <a:spAutoFit/>
          </a:bodyPr>
          <a:lstStyle/>
          <a:p>
            <a:pPr algn="ctr"/>
            <a:r>
              <a:rPr lang="en-US" dirty="0" smtClean="0">
                <a:solidFill>
                  <a:schemeClr val="accent1">
                    <a:lumMod val="75000"/>
                  </a:schemeClr>
                </a:solidFill>
              </a:rPr>
              <a:t>Percent of population aged 25 years and older with Bachelors degree or higher. 2005-2009</a:t>
            </a:r>
            <a:endParaRPr lang="en-US" dirty="0">
              <a:solidFill>
                <a:schemeClr val="accent1">
                  <a:lumMod val="75000"/>
                </a:schemeClr>
              </a:solidFill>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30009"/>
            <a:ext cx="7618180" cy="572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1066" r="66018"/>
          <a:stretch/>
        </p:blipFill>
        <p:spPr bwMode="auto">
          <a:xfrm>
            <a:off x="990600" y="1289781"/>
            <a:ext cx="1527313" cy="224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6519446"/>
            <a:ext cx="6165149" cy="276999"/>
          </a:xfrm>
          <a:prstGeom prst="rect">
            <a:avLst/>
          </a:prstGeom>
          <a:noFill/>
        </p:spPr>
        <p:txBody>
          <a:bodyPr wrap="none" rtlCol="0">
            <a:spAutoFit/>
          </a:bodyPr>
          <a:lstStyle/>
          <a:p>
            <a:r>
              <a:rPr lang="en-US" sz="1200" dirty="0" smtClean="0"/>
              <a:t>Source: U.S. Census Bureau, American Community Survey, 5-Year Sample 2005-2009</a:t>
            </a:r>
            <a:endParaRPr lang="en-US" sz="1200" dirty="0"/>
          </a:p>
        </p:txBody>
      </p:sp>
    </p:spTree>
    <p:extLst>
      <p:ext uri="{BB962C8B-B14F-4D97-AF65-F5344CB8AC3E}">
        <p14:creationId xmlns:p14="http://schemas.microsoft.com/office/powerpoint/2010/main" val="945883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3200" dirty="0" smtClean="0"/>
              <a:t>Educational Attainment in Texas, 2011</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62180297"/>
              </p:ext>
            </p:extLst>
          </p:nvPr>
        </p:nvGraphicFramePr>
        <p:xfrm>
          <a:off x="381000" y="1524000"/>
          <a:ext cx="8229600" cy="3901440"/>
        </p:xfrm>
        <a:graphic>
          <a:graphicData uri="http://schemas.openxmlformats.org/drawingml/2006/table">
            <a:tbl>
              <a:tblPr firstRow="1">
                <a:tableStyleId>{5C22544A-7EE6-4342-B048-85BDC9FD1C3A}</a:tableStyleId>
              </a:tblPr>
              <a:tblGrid>
                <a:gridCol w="3695701"/>
                <a:gridCol w="2476499"/>
                <a:gridCol w="2057400"/>
              </a:tblGrid>
              <a:tr h="1752600">
                <a:tc>
                  <a:txBody>
                    <a:bodyPr/>
                    <a:lstStyle/>
                    <a:p>
                      <a:r>
                        <a:rPr lang="en-US" sz="2800" dirty="0" smtClean="0"/>
                        <a:t>Level of Educational Attainment</a:t>
                      </a:r>
                      <a:endParaRPr lang="en-US" sz="2800" dirty="0"/>
                    </a:p>
                  </a:txBody>
                  <a:tcPr/>
                </a:tc>
                <a:tc>
                  <a:txBody>
                    <a:bodyPr/>
                    <a:lstStyle/>
                    <a:p>
                      <a:r>
                        <a:rPr lang="en-US" sz="2800" dirty="0" smtClean="0"/>
                        <a:t>Percent of persons aged 25 years and older</a:t>
                      </a:r>
                      <a:endParaRPr lang="en-US" sz="2800" dirty="0"/>
                    </a:p>
                  </a:txBody>
                  <a:tcPr/>
                </a:tc>
                <a:tc>
                  <a:txBody>
                    <a:bodyPr/>
                    <a:lstStyle/>
                    <a:p>
                      <a:r>
                        <a:rPr lang="en-US" sz="2800" dirty="0" smtClean="0"/>
                        <a:t>State Ranking</a:t>
                      </a:r>
                    </a:p>
                  </a:txBody>
                  <a:tcPr/>
                </a:tc>
              </a:tr>
              <a:tr h="1051560">
                <a:tc>
                  <a:txBody>
                    <a:bodyPr/>
                    <a:lstStyle/>
                    <a:p>
                      <a:r>
                        <a:rPr lang="en-US" sz="28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effectLst/>
                        </a:rPr>
                        <a:t>81.1%</a:t>
                      </a:r>
                    </a:p>
                  </a:txBody>
                  <a:tcPr/>
                </a:tc>
                <a:tc>
                  <a:txBody>
                    <a:bodyPr/>
                    <a:lstStyle/>
                    <a:p>
                      <a:pPr algn="ctr"/>
                      <a:r>
                        <a:rPr lang="en-US" sz="2800" dirty="0" smtClean="0"/>
                        <a:t>48/49/50 (tied with CA and MS)</a:t>
                      </a:r>
                    </a:p>
                  </a:txBody>
                  <a:tcPr/>
                </a:tc>
              </a:tr>
              <a:tr h="731520">
                <a:tc>
                  <a:txBody>
                    <a:bodyPr/>
                    <a:lstStyle/>
                    <a:p>
                      <a:r>
                        <a:rPr lang="en-US" sz="2800" dirty="0" smtClean="0"/>
                        <a:t>Bachelors or greater</a:t>
                      </a:r>
                      <a:endParaRPr lang="en-US" sz="2800" dirty="0"/>
                    </a:p>
                  </a:txBody>
                  <a:tcPr/>
                </a:tc>
                <a:tc>
                  <a:txBody>
                    <a:bodyPr/>
                    <a:lstStyle/>
                    <a:p>
                      <a:pPr algn="ctr"/>
                      <a:r>
                        <a:rPr lang="en-US" sz="2800" dirty="0" smtClean="0"/>
                        <a:t>26.4%</a:t>
                      </a:r>
                      <a:endParaRPr lang="en-US" sz="2800" dirty="0"/>
                    </a:p>
                  </a:txBody>
                  <a:tcPr/>
                </a:tc>
                <a:tc>
                  <a:txBody>
                    <a:bodyPr/>
                    <a:lstStyle/>
                    <a:p>
                      <a:pPr algn="ctr"/>
                      <a:r>
                        <a:rPr lang="en-US" sz="2800" dirty="0" smtClean="0"/>
                        <a:t>29</a:t>
                      </a:r>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One-year Sample, 2011.</a:t>
            </a:r>
            <a:endParaRPr lang="en-US" sz="1000" dirty="0">
              <a:solidFill>
                <a:schemeClr val="bg1">
                  <a:lumMod val="50000"/>
                </a:schemeClr>
              </a:solidFill>
            </a:endParaRPr>
          </a:p>
        </p:txBody>
      </p:sp>
    </p:spTree>
    <p:extLst>
      <p:ext uri="{BB962C8B-B14F-4D97-AF65-F5344CB8AC3E}">
        <p14:creationId xmlns:p14="http://schemas.microsoft.com/office/powerpoint/2010/main" val="153035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Race/Ethnic Composition by Education Level in the Labor Force (aged 25 years and more), Texas, 2009</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084221"/>
              </p:ext>
            </p:extLst>
          </p:nvPr>
        </p:nvGraphicFramePr>
        <p:xfrm>
          <a:off x="-264459" y="2105587"/>
          <a:ext cx="4636566" cy="431837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26</a:t>
            </a:fld>
            <a:endParaRPr lang="en-US" dirty="0"/>
          </a:p>
        </p:txBody>
      </p:sp>
      <p:graphicFrame>
        <p:nvGraphicFramePr>
          <p:cNvPr id="7" name="Chart 6"/>
          <p:cNvGraphicFramePr/>
          <p:nvPr>
            <p:extLst>
              <p:ext uri="{D42A27DB-BD31-4B8C-83A1-F6EECF244321}">
                <p14:modId xmlns:p14="http://schemas.microsoft.com/office/powerpoint/2010/main" val="2488030117"/>
              </p:ext>
            </p:extLst>
          </p:nvPr>
        </p:nvGraphicFramePr>
        <p:xfrm>
          <a:off x="3657600" y="1987169"/>
          <a:ext cx="6324600" cy="426346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49530" y="6397063"/>
            <a:ext cx="8427720" cy="307777"/>
          </a:xfrm>
          <a:prstGeom prst="rect">
            <a:avLst/>
          </a:prstGeom>
        </p:spPr>
        <p:txBody>
          <a:bodyPr wrap="square">
            <a:spAutoFit/>
          </a:bodyPr>
          <a:lstStyle/>
          <a:p>
            <a:r>
              <a:rPr lang="en-US" sz="1400" dirty="0">
                <a:solidFill>
                  <a:schemeClr val="bg1">
                    <a:lumMod val="50000"/>
                  </a:schemeClr>
                </a:solidFill>
                <a:latin typeface="+mn-lt"/>
              </a:rPr>
              <a:t>Source: </a:t>
            </a:r>
            <a:r>
              <a:rPr lang="en-US" sz="1400" dirty="0" smtClean="0">
                <a:solidFill>
                  <a:schemeClr val="bg1">
                    <a:lumMod val="50000"/>
                  </a:schemeClr>
                </a:solidFill>
                <a:latin typeface="+mn-lt"/>
              </a:rPr>
              <a:t>Derived from 2009 American </a:t>
            </a:r>
            <a:r>
              <a:rPr lang="en-US" sz="1400" dirty="0">
                <a:solidFill>
                  <a:schemeClr val="bg1">
                    <a:lumMod val="50000"/>
                  </a:schemeClr>
                </a:solidFill>
                <a:latin typeface="+mn-lt"/>
              </a:rPr>
              <a:t>Community </a:t>
            </a:r>
            <a:r>
              <a:rPr lang="en-US" sz="1400" dirty="0" smtClean="0">
                <a:solidFill>
                  <a:schemeClr val="bg1">
                    <a:lumMod val="50000"/>
                  </a:schemeClr>
                </a:solidFill>
                <a:latin typeface="+mn-lt"/>
              </a:rPr>
              <a:t>Survey 1-Year Estimates by the Office of the State Demographer.</a:t>
            </a:r>
            <a:endParaRPr lang="en-US" sz="1400" dirty="0">
              <a:solidFill>
                <a:schemeClr val="bg1">
                  <a:lumMod val="50000"/>
                </a:schemeClr>
              </a:solidFill>
              <a:latin typeface="+mn-lt"/>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6605" y="1219200"/>
            <a:ext cx="237848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6019800"/>
            <a:ext cx="3364254" cy="461665"/>
          </a:xfrm>
          <a:prstGeom prst="rect">
            <a:avLst/>
          </a:prstGeom>
          <a:noFill/>
        </p:spPr>
        <p:txBody>
          <a:bodyPr wrap="none" rtlCol="0">
            <a:spAutoFit/>
          </a:bodyPr>
          <a:lstStyle/>
          <a:p>
            <a:r>
              <a:rPr lang="en-US" dirty="0" smtClean="0"/>
              <a:t>Less Than High School</a:t>
            </a:r>
            <a:endParaRPr lang="en-US" dirty="0"/>
          </a:p>
        </p:txBody>
      </p:sp>
      <p:sp>
        <p:nvSpPr>
          <p:cNvPr id="11" name="TextBox 10"/>
          <p:cNvSpPr txBox="1"/>
          <p:nvPr/>
        </p:nvSpPr>
        <p:spPr>
          <a:xfrm>
            <a:off x="5463133" y="5812904"/>
            <a:ext cx="2959465" cy="461665"/>
          </a:xfrm>
          <a:prstGeom prst="rect">
            <a:avLst/>
          </a:prstGeom>
          <a:noFill/>
        </p:spPr>
        <p:txBody>
          <a:bodyPr wrap="none" rtlCol="0">
            <a:spAutoFit/>
          </a:bodyPr>
          <a:lstStyle/>
          <a:p>
            <a:r>
              <a:rPr lang="en-US" dirty="0" smtClean="0"/>
              <a:t>College and Greater</a:t>
            </a:r>
            <a:endParaRPr lang="en-US" dirty="0"/>
          </a:p>
        </p:txBody>
      </p:sp>
    </p:spTree>
    <p:extLst>
      <p:ext uri="{BB962C8B-B14F-4D97-AF65-F5344CB8AC3E}">
        <p14:creationId xmlns:p14="http://schemas.microsoft.com/office/powerpoint/2010/main" val="34425248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prstGeom prst="rect">
            <a:avLst/>
          </a:prstGeom>
        </p:spPr>
        <p:txBody>
          <a:bodyPr>
            <a:noAutofit/>
          </a:bodyPr>
          <a:lstStyle/>
          <a:p>
            <a:pPr lvl="0" algn="ctr"/>
            <a:r>
              <a:rPr lang="en-US" sz="2400" kern="0" dirty="0" smtClean="0">
                <a:solidFill>
                  <a:srgbClr val="1B1E7A"/>
                </a:solidFill>
                <a:latin typeface="+mj-lt"/>
                <a:ea typeface="+mj-ea"/>
                <a:cs typeface="+mj-cs"/>
              </a:rPr>
              <a:t>Projected Population Growth in Texas, 2010-2050</a:t>
            </a:r>
            <a:endParaRPr kumimoji="0" lang="en-US" sz="2400" i="0" u="none" strike="noStrike" kern="0" cap="none" spc="0" normalizeH="0" baseline="0" noProof="0" dirty="0">
              <a:ln>
                <a:noFill/>
              </a:ln>
              <a:solidFill>
                <a:srgbClr val="1B1E7A"/>
              </a:solidFill>
              <a:effectLst/>
              <a:uLnTx/>
              <a:uFillTx/>
              <a:latin typeface="+mj-lt"/>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5251642"/>
              </p:ext>
            </p:extLst>
          </p:nvPr>
        </p:nvGraphicFramePr>
        <p:xfrm>
          <a:off x="152400" y="1219200"/>
          <a:ext cx="8610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27</a:t>
            </a:fld>
            <a:endParaRPr lang="en-US" dirty="0"/>
          </a:p>
        </p:txBody>
      </p:sp>
      <p:cxnSp>
        <p:nvCxnSpPr>
          <p:cNvPr id="8" name="Straight Connector 7"/>
          <p:cNvCxnSpPr/>
          <p:nvPr/>
        </p:nvCxnSpPr>
        <p:spPr>
          <a:xfrm flipV="1">
            <a:off x="3276600" y="4267200"/>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a:t>
            </a:r>
          </a:p>
        </p:txBody>
      </p:sp>
    </p:spTree>
    <p:extLst>
      <p:ext uri="{BB962C8B-B14F-4D97-AF65-F5344CB8AC3E}">
        <p14:creationId xmlns:p14="http://schemas.microsoft.com/office/powerpoint/2010/main" val="2387409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162800" cy="990600"/>
          </a:xfrm>
        </p:spPr>
        <p:txBody>
          <a:bodyPr>
            <a:noAutofit/>
          </a:bodyPr>
          <a:lstStyle/>
          <a:p>
            <a:r>
              <a:rPr lang="en-US" sz="2400" kern="0" dirty="0"/>
              <a:t>Projected Racial and Ethnic Percent, Texas, </a:t>
            </a:r>
            <a:r>
              <a:rPr lang="en-US" sz="2400" kern="0" dirty="0" smtClean="0"/>
              <a:t>2010-2050</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7397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28</a:t>
            </a:fld>
            <a:endParaRPr lang="en-US" dirty="0"/>
          </a:p>
        </p:txBody>
      </p:sp>
      <p:sp>
        <p:nvSpPr>
          <p:cNvPr id="6" name="TextBox 5"/>
          <p:cNvSpPr txBox="1"/>
          <p:nvPr/>
        </p:nvSpPr>
        <p:spPr>
          <a:xfrm>
            <a:off x="838200" y="6477519"/>
            <a:ext cx="8763000" cy="261610"/>
          </a:xfrm>
          <a:prstGeom prst="rect">
            <a:avLst/>
          </a:prstGeom>
          <a:noFill/>
        </p:spPr>
        <p:txBody>
          <a:bodyPr wrap="square" rtlCol="0">
            <a:spAutoFit/>
          </a:bodyPr>
          <a:lstStyle/>
          <a:p>
            <a:pPr marL="798513" indent="-798513">
              <a:spcBef>
                <a:spcPct val="50000"/>
              </a:spcBef>
            </a:pPr>
            <a:r>
              <a:rPr lang="en-US" sz="1100" dirty="0" smtClean="0">
                <a:solidFill>
                  <a:schemeClr val="tx1">
                    <a:lumMod val="50000"/>
                    <a:lumOff val="50000"/>
                  </a:schemeClr>
                </a:solidFill>
                <a:latin typeface="+mn-lt"/>
              </a:rPr>
              <a:t>Source: Texas State Data Center 2012 Population Projections , 2000-2010 Migration Scenario</a:t>
            </a:r>
          </a:p>
        </p:txBody>
      </p:sp>
    </p:spTree>
    <p:extLst>
      <p:ext uri="{BB962C8B-B14F-4D97-AF65-F5344CB8AC3E}">
        <p14:creationId xmlns:p14="http://schemas.microsoft.com/office/powerpoint/2010/main" val="639103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29</a:t>
            </a:fld>
            <a:endParaRPr lang="en-US" dirty="0"/>
          </a:p>
        </p:txBody>
      </p:sp>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6" t="22202" r="4881" b="23087"/>
          <a:stretch/>
        </p:blipFill>
        <p:spPr bwMode="auto">
          <a:xfrm>
            <a:off x="1880333" y="1205299"/>
            <a:ext cx="6522270" cy="53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2958"/>
          <a:stretch/>
        </p:blipFill>
        <p:spPr bwMode="auto">
          <a:xfrm>
            <a:off x="748192" y="1268273"/>
            <a:ext cx="2465642" cy="216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680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3869769"/>
              </p:ext>
            </p:extLst>
          </p:nvPr>
        </p:nvGraphicFramePr>
        <p:xfrm>
          <a:off x="304800" y="1143000"/>
          <a:ext cx="8534399" cy="5116103"/>
        </p:xfrm>
        <a:graphic>
          <a:graphicData uri="http://schemas.openxmlformats.org/drawingml/2006/table">
            <a:tbl>
              <a:tblPr firstRow="1" bandRow="1">
                <a:tableStyleId>{5C22544A-7EE6-4342-B048-85BDC9FD1C3A}</a:tableStyleId>
              </a:tblPr>
              <a:tblGrid>
                <a:gridCol w="1030287"/>
                <a:gridCol w="1621746"/>
                <a:gridCol w="1621746"/>
                <a:gridCol w="1153975"/>
                <a:gridCol w="1436871"/>
                <a:gridCol w="1669774"/>
              </a:tblGrid>
              <a:tr h="607846">
                <a:tc gridSpan="6">
                  <a:txBody>
                    <a:bodyPr/>
                    <a:lstStyle/>
                    <a:p>
                      <a:pPr marL="0" marR="0" indent="0" algn="ctr" defTabSz="914400" rtl="0" eaLnBrk="1" fontAlgn="auto" latinLnBrk="0" hangingPunct="1">
                        <a:lnSpc>
                          <a:spcPct val="100000"/>
                        </a:lnSpc>
                        <a:spcBef>
                          <a:spcPts val="0"/>
                        </a:spcBef>
                        <a:spcAft>
                          <a:spcPts val="0"/>
                        </a:spcAft>
                        <a:buClrTx/>
                        <a:buSzTx/>
                        <a:buFontTx/>
                        <a:buNone/>
                        <a:tabLst>
                          <a:tab pos="7720013" algn="ctr"/>
                        </a:tabLst>
                        <a:defRPr/>
                      </a:pPr>
                      <a:r>
                        <a:rPr lang="en-US" sz="1600" b="1" baseline="0" dirty="0" smtClean="0">
                          <a:solidFill>
                            <a:srgbClr val="1B1E7A"/>
                          </a:solidFill>
                          <a:latin typeface="Arial" pitchFamily="34" charset="0"/>
                          <a:cs typeface="Arial" pitchFamily="34" charset="0"/>
                        </a:rPr>
                        <a:t>                                                                                     </a:t>
                      </a:r>
                      <a:r>
                        <a:rPr lang="en-US" sz="1600" b="1" dirty="0" smtClean="0">
                          <a:solidFill>
                            <a:srgbClr val="1B1E7A"/>
                          </a:solidFill>
                          <a:latin typeface="Arial" pitchFamily="34" charset="0"/>
                          <a:cs typeface="Arial" pitchFamily="34" charset="0"/>
                        </a:rPr>
                        <a:t>Percent Change</a:t>
                      </a:r>
                      <a:br>
                        <a:rPr lang="en-US" sz="1600" b="1" dirty="0" smtClean="0">
                          <a:solidFill>
                            <a:srgbClr val="1B1E7A"/>
                          </a:solidFill>
                          <a:latin typeface="Arial" pitchFamily="34" charset="0"/>
                          <a:cs typeface="Arial" pitchFamily="34" charset="0"/>
                        </a:rPr>
                      </a:br>
                      <a:r>
                        <a:rPr lang="en-US" sz="1600" b="1" dirty="0" smtClean="0">
                          <a:solidFill>
                            <a:srgbClr val="1B1E7A"/>
                          </a:solidFill>
                          <a:latin typeface="Arial" pitchFamily="34" charset="0"/>
                          <a:cs typeface="Arial" pitchFamily="34" charset="0"/>
                        </a:rPr>
                        <a:t>                                                                                     Due to</a:t>
                      </a:r>
                    </a:p>
                  </a:txBody>
                  <a:tcPr anchor="ctr">
                    <a:lnL w="12700" cmpd="sng">
                      <a:noFill/>
                    </a:lnL>
                    <a:lnR w="12700" cmpd="sng">
                      <a:noFill/>
                    </a:lnR>
                    <a:lnT w="1905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0"/>
                      </a:schemeClr>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548640">
                <a:tc>
                  <a:txBody>
                    <a:bodyPr/>
                    <a:lstStyle/>
                    <a:p>
                      <a:pPr algn="l"/>
                      <a:r>
                        <a:rPr lang="en-US" sz="2000" b="1" dirty="0" smtClean="0">
                          <a:solidFill>
                            <a:srgbClr val="1B1E7A"/>
                          </a:solidFill>
                          <a:latin typeface="Arial" pitchFamily="34" charset="0"/>
                          <a:cs typeface="Arial" pitchFamily="34" charset="0"/>
                        </a:rPr>
                        <a:t>Y</a:t>
                      </a:r>
                      <a:r>
                        <a:rPr lang="en-US" sz="1600" b="1" dirty="0" smtClean="0">
                          <a:solidFill>
                            <a:srgbClr val="1B1E7A"/>
                          </a:solidFill>
                          <a:latin typeface="Arial" pitchFamily="34" charset="0"/>
                          <a:cs typeface="Arial" pitchFamily="34" charset="0"/>
                        </a:rPr>
                        <a:t>ear</a:t>
                      </a:r>
                      <a:r>
                        <a:rPr lang="en-US" sz="1600" b="1" i="1" dirty="0" smtClean="0">
                          <a:solidFill>
                            <a:srgbClr val="1B1E7A"/>
                          </a:solidFill>
                          <a:latin typeface="Arial" pitchFamily="34" charset="0"/>
                          <a:cs typeface="Arial" pitchFamily="34" charset="0"/>
                        </a:rPr>
                        <a:t>*</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17475" indent="0" algn="ctr"/>
                      <a:r>
                        <a:rPr lang="en-US" sz="1600" b="1" dirty="0" smtClean="0">
                          <a:solidFill>
                            <a:srgbClr val="1B1E7A"/>
                          </a:solidFill>
                          <a:latin typeface="Arial" pitchFamily="34" charset="0"/>
                          <a:cs typeface="Arial" pitchFamily="34" charset="0"/>
                        </a:rPr>
                        <a:t>Population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763" indent="0" algn="ctr"/>
                      <a:r>
                        <a:rPr lang="en-US" sz="1600" b="1" dirty="0" smtClean="0">
                          <a:solidFill>
                            <a:srgbClr val="1B1E7A"/>
                          </a:solidFill>
                          <a:latin typeface="Arial" pitchFamily="34" charset="0"/>
                          <a:cs typeface="Arial" pitchFamily="34" charset="0"/>
                        </a:rPr>
                        <a:t>Numerical</a:t>
                      </a:r>
                    </a:p>
                    <a:p>
                      <a:pPr marL="4763" indent="0"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Percent</a:t>
                      </a:r>
                    </a:p>
                    <a:p>
                      <a:pPr algn="ctr"/>
                      <a:r>
                        <a:rPr lang="en-US" sz="1600" b="1" dirty="0" smtClean="0">
                          <a:solidFill>
                            <a:srgbClr val="1B1E7A"/>
                          </a:solidFill>
                          <a:latin typeface="Arial" pitchFamily="34" charset="0"/>
                          <a:cs typeface="Arial" pitchFamily="34" charset="0"/>
                        </a:rPr>
                        <a:t>Change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381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Natural</a:t>
                      </a:r>
                    </a:p>
                    <a:p>
                      <a:pPr algn="ctr"/>
                      <a:r>
                        <a:rPr lang="en-US" sz="1600" b="1" dirty="0" smtClean="0">
                          <a:solidFill>
                            <a:srgbClr val="1B1E7A"/>
                          </a:solidFill>
                          <a:latin typeface="Arial" pitchFamily="34" charset="0"/>
                          <a:cs typeface="Arial" pitchFamily="34" charset="0"/>
                        </a:rPr>
                        <a:t>Increase</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dirty="0" smtClean="0">
                          <a:solidFill>
                            <a:srgbClr val="1B1E7A"/>
                          </a:solidFill>
                          <a:latin typeface="Arial" pitchFamily="34" charset="0"/>
                          <a:cs typeface="Arial" pitchFamily="34" charset="0"/>
                        </a:rPr>
                        <a:t>Net</a:t>
                      </a:r>
                    </a:p>
                    <a:p>
                      <a:pPr algn="ctr"/>
                      <a:r>
                        <a:rPr lang="en-US" sz="1600" b="1" dirty="0" smtClean="0">
                          <a:solidFill>
                            <a:srgbClr val="1B1E7A"/>
                          </a:solidFill>
                          <a:latin typeface="Arial" pitchFamily="34" charset="0"/>
                          <a:cs typeface="Arial" pitchFamily="34" charset="0"/>
                        </a:rPr>
                        <a:t>Migration</a:t>
                      </a:r>
                      <a:endParaRPr lang="en-US" sz="1600" b="1" dirty="0">
                        <a:solidFill>
                          <a:srgbClr val="1B1E7A"/>
                        </a:solidFill>
                        <a:latin typeface="Arial" pitchFamily="34" charset="0"/>
                        <a:cs typeface="Arial" pitchFamily="34" charset="0"/>
                      </a:endParaRPr>
                    </a:p>
                  </a:txBody>
                  <a:tcPr anchor="b">
                    <a:lnL w="12700" cmpd="sng">
                      <a:noFill/>
                    </a:lnL>
                    <a:lnR w="12700" cmpd="sng">
                      <a:noFill/>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17">
                <a:tc>
                  <a:txBody>
                    <a:bodyPr/>
                    <a:lstStyle/>
                    <a:p>
                      <a:pPr algn="l"/>
                      <a:r>
                        <a:rPr lang="en-US" sz="1800" b="1" dirty="0" smtClean="0">
                          <a:solidFill>
                            <a:srgbClr val="1B1E7A"/>
                          </a:solidFill>
                          <a:latin typeface="Arial" pitchFamily="34" charset="0"/>
                          <a:cs typeface="Arial" pitchFamily="34" charset="0"/>
                        </a:rPr>
                        <a:t>1950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7,711,194</a:t>
                      </a: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690563"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	--</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574675" algn="dec"/>
                        </a:tabLst>
                      </a:pPr>
                      <a:r>
                        <a:rPr lang="en-US" sz="1800" b="1" kern="1200" dirty="0" smtClean="0">
                          <a:solidFill>
                            <a:srgbClr val="1B1E7A"/>
                          </a:solidFill>
                          <a:latin typeface="Arial" pitchFamily="34" charset="0"/>
                          <a:ea typeface="+mn-ea"/>
                          <a:cs typeface="Arial" pitchFamily="34" charset="0"/>
                        </a:rPr>
                        <a:t>--</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1960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9,579,677</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1,868,483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93.91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tabLst>
                          <a:tab pos="174625" algn="dec"/>
                        </a:tabLst>
                      </a:pPr>
                      <a:r>
                        <a:rPr lang="en-US" sz="1800" b="1" dirty="0" smtClean="0">
                          <a:solidFill>
                            <a:srgbClr val="1B1E7A"/>
                          </a:solidFill>
                          <a:latin typeface="Arial" pitchFamily="34" charset="0"/>
                          <a:cs typeface="Arial" pitchFamily="34" charset="0"/>
                        </a:rPr>
                        <a:t>	6.09</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1970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11,196,730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1,617,053</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16.9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86.74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	13.26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1980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14,229,191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3,032,461</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27.1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41.58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58.42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1990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16,986,510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2,757,319</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19.9</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65.85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34.15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2000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	20,851,820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3,865,310</a:t>
                      </a:r>
                      <a:endParaRPr lang="en-US" sz="1800" b="1" kern="1200" dirty="0">
                        <a:solidFill>
                          <a:srgbClr val="1B1E7A"/>
                        </a:solidFill>
                        <a:latin typeface="Arial" pitchFamily="34" charset="0"/>
                        <a:ea typeface="+mn-ea"/>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22.8</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49.65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50.35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308999">
                <a:tc>
                  <a:txBody>
                    <a:bodyPr/>
                    <a:lstStyle/>
                    <a:p>
                      <a:pPr algn="l"/>
                      <a:r>
                        <a:rPr lang="en-US" sz="1800" b="1" dirty="0" smtClean="0">
                          <a:solidFill>
                            <a:srgbClr val="1B1E7A"/>
                          </a:solidFill>
                          <a:latin typeface="Arial" pitchFamily="34" charset="0"/>
                          <a:cs typeface="Arial" pitchFamily="34" charset="0"/>
                        </a:rPr>
                        <a:t>2010</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25,145,561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4,293,741</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20.6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54.94</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45.06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8999">
                <a:tc>
                  <a:txBody>
                    <a:bodyPr/>
                    <a:lstStyle/>
                    <a:p>
                      <a:pPr algn="l"/>
                      <a:r>
                        <a:rPr lang="en-US" sz="1800" b="1" dirty="0" smtClean="0">
                          <a:solidFill>
                            <a:srgbClr val="1B1E7A"/>
                          </a:solidFill>
                          <a:latin typeface="Arial" pitchFamily="34" charset="0"/>
                          <a:cs typeface="Arial" pitchFamily="34" charset="0"/>
                        </a:rPr>
                        <a:t>2012</a:t>
                      </a:r>
                      <a:endParaRPr lang="en-US" sz="1800" b="1" dirty="0">
                        <a:solidFill>
                          <a:srgbClr val="1B1E7A"/>
                        </a:solidFill>
                        <a:latin typeface="Arial" pitchFamily="34" charset="0"/>
                        <a:cs typeface="Arial" pitchFamily="34" charset="0"/>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1084263" algn="r"/>
                        </a:tabLst>
                      </a:pPr>
                      <a:r>
                        <a:rPr lang="en-US" sz="1800" b="1" kern="1200" dirty="0" smtClean="0">
                          <a:solidFill>
                            <a:srgbClr val="1B1E7A"/>
                          </a:solidFill>
                          <a:latin typeface="Arial" pitchFamily="34" charset="0"/>
                          <a:ea typeface="+mn-ea"/>
                          <a:cs typeface="Arial" pitchFamily="34" charset="0"/>
                        </a:rPr>
                        <a:t>26,059,203</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r" defTabSz="914400" rtl="0" eaLnBrk="1" latinLnBrk="0" hangingPunct="1">
                        <a:tabLst>
                          <a:tab pos="966788" algn="r"/>
                        </a:tabLst>
                      </a:pPr>
                      <a:r>
                        <a:rPr lang="en-US" sz="1800" b="1" kern="1200" dirty="0" smtClean="0">
                          <a:solidFill>
                            <a:srgbClr val="1B1E7A"/>
                          </a:solidFill>
                          <a:latin typeface="Arial" pitchFamily="34" charset="0"/>
                          <a:ea typeface="+mn-ea"/>
                          <a:cs typeface="Arial" pitchFamily="34" charset="0"/>
                        </a:rPr>
                        <a:t>  913,642</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3.6</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52.05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r>
                        <a:rPr lang="en-US" sz="1800" b="1" kern="1200" dirty="0" smtClean="0">
                          <a:solidFill>
                            <a:srgbClr val="1B1E7A"/>
                          </a:solidFill>
                          <a:latin typeface="Arial" pitchFamily="34" charset="0"/>
                          <a:ea typeface="+mn-ea"/>
                          <a:cs typeface="Arial" pitchFamily="34" charset="0"/>
                        </a:rPr>
                        <a:t>47.95</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3600">
                <a:tc>
                  <a:txBody>
                    <a:bodyPr/>
                    <a:lstStyle/>
                    <a:p>
                      <a:endParaRPr lang="en-US" sz="400" dirty="0">
                        <a:solidFill>
                          <a:srgbClr val="1B1E7A"/>
                        </a:solidFill>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US" sz="400" b="1" dirty="0">
                        <a:solidFill>
                          <a:srgbClr val="1B1E7A"/>
                        </a:solidFill>
                        <a:latin typeface="Arial Narrow" pitchFamily="34" charset="0"/>
                      </a:endParaRPr>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400" b="1" dirty="0">
                        <a:solidFill>
                          <a:srgbClr val="1B1E7A"/>
                        </a:solidFill>
                        <a:latin typeface="Arial Narrow"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tabLst>
                          <a:tab pos="174625" algn="dec"/>
                        </a:tabLst>
                      </a:pPr>
                      <a:endParaRPr lang="en-US" sz="400" b="1" kern="1200" dirty="0" smtClean="0">
                        <a:solidFill>
                          <a:srgbClr val="1B1E7A"/>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822960">
                <a:tc gridSpan="6">
                  <a:txBody>
                    <a:bodyPr/>
                    <a:lstStyle/>
                    <a:p>
                      <a:pPr marL="0" indent="0">
                        <a:buFont typeface="Arial" charset="0"/>
                        <a:buNone/>
                      </a:pPr>
                      <a:r>
                        <a:rPr lang="en-US" sz="1050" b="1" dirty="0" smtClean="0">
                          <a:solidFill>
                            <a:srgbClr val="1B1E7A"/>
                          </a:solidFill>
                          <a:latin typeface="Arial" pitchFamily="34" charset="0"/>
                          <a:cs typeface="Arial" pitchFamily="34" charset="0"/>
                        </a:rPr>
                        <a:t>* All values for the decennial dates are for April 1</a:t>
                      </a:r>
                      <a:r>
                        <a:rPr lang="en-US" sz="1050" b="1" baseline="30000" dirty="0" smtClean="0">
                          <a:solidFill>
                            <a:srgbClr val="1B1E7A"/>
                          </a:solidFill>
                          <a:latin typeface="Arial" pitchFamily="34" charset="0"/>
                          <a:cs typeface="Arial" pitchFamily="34" charset="0"/>
                        </a:rPr>
                        <a:t>st</a:t>
                      </a:r>
                      <a:r>
                        <a:rPr lang="en-US" sz="1050" b="1" dirty="0" smtClean="0">
                          <a:solidFill>
                            <a:srgbClr val="1B1E7A"/>
                          </a:solidFill>
                          <a:latin typeface="Arial" pitchFamily="34" charset="0"/>
                          <a:cs typeface="Arial" pitchFamily="34" charset="0"/>
                        </a:rPr>
                        <a:t> of the indicated census year.  Values for 2011 are for July 1 as estimated by the U.S. Census Bureau. </a:t>
                      </a:r>
                    </a:p>
                    <a:p>
                      <a:pPr marL="339725" indent="-339725"/>
                      <a:endParaRPr lang="en-US" sz="800" b="1" dirty="0" smtClean="0">
                        <a:solidFill>
                          <a:srgbClr val="1B1E7A"/>
                        </a:solidFill>
                        <a:latin typeface="Arial" pitchFamily="34" charset="0"/>
                        <a:cs typeface="Arial" pitchFamily="34" charset="0"/>
                      </a:endParaRPr>
                    </a:p>
                    <a:p>
                      <a:pPr marL="914400" indent="-914400"/>
                      <a:r>
                        <a:rPr lang="en-US" sz="1000" b="0" dirty="0" smtClean="0">
                          <a:solidFill>
                            <a:schemeClr val="bg1">
                              <a:lumMod val="50000"/>
                            </a:schemeClr>
                          </a:solidFill>
                          <a:latin typeface="Arial" pitchFamily="34" charset="0"/>
                          <a:cs typeface="Arial" pitchFamily="34" charset="0"/>
                        </a:rPr>
                        <a:t>Source:</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Derived from U.S.</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Census Bureau Estimates for dates indicated by the Texas State Data Center, University of Texas at</a:t>
                      </a:r>
                      <a:r>
                        <a:rPr lang="en-US" sz="1000" b="0" baseline="0" dirty="0" smtClean="0">
                          <a:solidFill>
                            <a:schemeClr val="bg1">
                              <a:lumMod val="50000"/>
                            </a:schemeClr>
                          </a:solidFill>
                          <a:latin typeface="Arial" pitchFamily="34" charset="0"/>
                          <a:cs typeface="Arial" pitchFamily="34" charset="0"/>
                        </a:rPr>
                        <a:t> </a:t>
                      </a:r>
                      <a:r>
                        <a:rPr lang="en-US" sz="1000" b="0" dirty="0" smtClean="0">
                          <a:solidFill>
                            <a:schemeClr val="bg1">
                              <a:lumMod val="50000"/>
                            </a:schemeClr>
                          </a:solidFill>
                          <a:latin typeface="Arial" pitchFamily="34" charset="0"/>
                          <a:cs typeface="Arial" pitchFamily="34" charset="0"/>
                        </a:rPr>
                        <a:t>San Antonio.</a:t>
                      </a:r>
                    </a:p>
                    <a:p>
                      <a:pPr marL="914400" indent="-914400"/>
                      <a:r>
                        <a:rPr lang="en-US" sz="1000" b="0" dirty="0" smtClean="0">
                          <a:solidFill>
                            <a:schemeClr val="bg1">
                              <a:lumMod val="50000"/>
                            </a:schemeClr>
                          </a:solidFill>
                          <a:latin typeface="Arial" pitchFamily="34" charset="0"/>
                          <a:cs typeface="Arial" pitchFamily="34" charset="0"/>
                        </a:rPr>
                        <a:t>Note: Residual values are not presented in this table. </a:t>
                      </a:r>
                    </a:p>
                  </a:txBody>
                  <a:tcPr anchor="ctr">
                    <a:lnL w="12700" cmpd="sng">
                      <a:noFill/>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endParaRPr lang="en-US" sz="200" b="1" dirty="0">
                        <a:solidFill>
                          <a:schemeClr val="tx1"/>
                        </a:solidFill>
                        <a:latin typeface="Arial Narrow" pitchFamily="34" charset="0"/>
                      </a:endParaRPr>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marL="0" algn="ctr" defTabSz="914400" rtl="0" eaLnBrk="1" latinLnBrk="0" hangingPunct="1">
                        <a:tabLst>
                          <a:tab pos="174625" algn="dec"/>
                        </a:tabLst>
                      </a:pPr>
                      <a:endParaRPr lang="en-US" sz="200" b="1" kern="1200" dirty="0" smtClean="0">
                        <a:solidFill>
                          <a:schemeClr val="tx1"/>
                        </a:solidFill>
                        <a:latin typeface="Arial Narrow"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
        <p:nvSpPr>
          <p:cNvPr id="6" name="Rectangle 2"/>
          <p:cNvSpPr txBox="1">
            <a:spLocks noChangeArrowheads="1"/>
          </p:cNvSpPr>
          <p:nvPr/>
        </p:nvSpPr>
        <p:spPr>
          <a:xfrm>
            <a:off x="1752600" y="152400"/>
            <a:ext cx="7391400" cy="9906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i="0" u="none" strike="noStrike" kern="0" cap="none" spc="0" normalizeH="0" baseline="0" noProof="0" dirty="0" smtClean="0">
                <a:ln>
                  <a:noFill/>
                </a:ln>
                <a:solidFill>
                  <a:srgbClr val="1B1E7A"/>
                </a:solidFill>
                <a:effectLst/>
                <a:uLnTx/>
                <a:uFillTx/>
                <a:latin typeface="+mj-lt"/>
                <a:ea typeface="+mj-ea"/>
                <a:cs typeface="+mj-cs"/>
              </a:rPr>
              <a:t>Total Population and Components of Population Change in Texas, 1950-2012</a:t>
            </a:r>
          </a:p>
        </p:txBody>
      </p:sp>
      <p:sp>
        <p:nvSpPr>
          <p:cNvPr id="5" name="Slide Number Placeholder 4"/>
          <p:cNvSpPr>
            <a:spLocks noGrp="1"/>
          </p:cNvSpPr>
          <p:nvPr>
            <p:ph type="sldNum" sz="quarter" idx="12"/>
          </p:nvPr>
        </p:nvSpPr>
        <p:spPr/>
        <p:txBody>
          <a:bodyPr/>
          <a:lstStyle/>
          <a:p>
            <a:fld id="{2BC1FA3B-F0C1-4F58-90BE-DCC7501F4B28}" type="slidenum">
              <a:rPr lang="en-US" smtClean="0"/>
              <a:pPr/>
              <a:t>3</a:t>
            </a:fld>
            <a:endParaRPr lang="en-US" dirty="0"/>
          </a:p>
        </p:txBody>
      </p:sp>
    </p:spTree>
    <p:extLst>
      <p:ext uri="{BB962C8B-B14F-4D97-AF65-F5344CB8AC3E}">
        <p14:creationId xmlns:p14="http://schemas.microsoft.com/office/powerpoint/2010/main" val="135765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219" y="33728"/>
            <a:ext cx="6858000" cy="990600"/>
          </a:xfrm>
        </p:spPr>
        <p:txBody>
          <a:bodyPr>
            <a:noAutofit/>
          </a:bodyPr>
          <a:lstStyle/>
          <a:p>
            <a:r>
              <a:rPr lang="en-US" sz="3600" dirty="0" smtClean="0"/>
              <a:t>Projected Percent Population Change, Texas Counties, 2010-2050</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30</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 t="22500" r="5205" b="22179"/>
          <a:stretch/>
        </p:blipFill>
        <p:spPr bwMode="auto">
          <a:xfrm>
            <a:off x="1524000" y="1160570"/>
            <a:ext cx="6645639" cy="552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 y="6478320"/>
            <a:ext cx="8763000" cy="276999"/>
          </a:xfrm>
          <a:prstGeom prst="rect">
            <a:avLst/>
          </a:prstGeom>
          <a:noFill/>
        </p:spPr>
        <p:txBody>
          <a:bodyPr wrap="square" rtlCol="0">
            <a:spAutoFit/>
          </a:bodyPr>
          <a:lstStyle/>
          <a:p>
            <a:pPr marL="798513" indent="-798513">
              <a:spcBef>
                <a:spcPct val="50000"/>
              </a:spcBef>
            </a:pPr>
            <a:r>
              <a:rPr lang="en-US" sz="1200" dirty="0" smtClean="0">
                <a:solidFill>
                  <a:schemeClr val="tx1">
                    <a:lumMod val="50000"/>
                    <a:lumOff val="50000"/>
                  </a:schemeClr>
                </a:solidFill>
                <a:latin typeface="Arial" pitchFamily="34" charset="0"/>
                <a:cs typeface="Arial" pitchFamily="34" charset="0"/>
              </a:rPr>
              <a:t>Source: Texas State Data Center 2012 Population Projections . 2000-2010 Migration Scenario</a:t>
            </a: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6931" r="24777"/>
          <a:stretch/>
        </p:blipFill>
        <p:spPr bwMode="auto">
          <a:xfrm>
            <a:off x="1315887" y="1447800"/>
            <a:ext cx="1882763" cy="1837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055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Teen Birth Rate by State, 2010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31</a:t>
            </a:fld>
            <a:endParaRPr lang="en-US" dirty="0"/>
          </a:p>
        </p:txBody>
      </p:sp>
      <p:sp>
        <p:nvSpPr>
          <p:cNvPr id="5" name="Rectangle 4"/>
          <p:cNvSpPr/>
          <p:nvPr/>
        </p:nvSpPr>
        <p:spPr>
          <a:xfrm>
            <a:off x="76200" y="6400800"/>
            <a:ext cx="6324600" cy="261610"/>
          </a:xfrm>
          <a:prstGeom prst="rect">
            <a:avLst/>
          </a:prstGeom>
        </p:spPr>
        <p:txBody>
          <a:bodyPr wrap="square">
            <a:spAutoFit/>
          </a:bodyPr>
          <a:lstStyle/>
          <a:p>
            <a:r>
              <a:rPr lang="en-US" sz="1100" dirty="0">
                <a:solidFill>
                  <a:schemeClr val="bg1">
                    <a:lumMod val="65000"/>
                  </a:schemeClr>
                </a:solidFill>
              </a:rPr>
              <a:t>Source: National Center for Health Statistics at the Centers for Disease Control and Prevention</a:t>
            </a:r>
            <a:endParaRPr lang="en-US" sz="1100" dirty="0">
              <a:solidFill>
                <a:schemeClr val="bg1">
                  <a:lumMod val="65000"/>
                </a:schemeClr>
              </a:solidFill>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4017898950"/>
              </p:ext>
            </p:extLst>
          </p:nvPr>
        </p:nvGraphicFramePr>
        <p:xfrm>
          <a:off x="1981200" y="1247775"/>
          <a:ext cx="5410200" cy="5042535"/>
        </p:xfrm>
        <a:graphic>
          <a:graphicData uri="http://schemas.openxmlformats.org/drawingml/2006/table">
            <a:tbl>
              <a:tblPr firstRow="1">
                <a:tableStyleId>{5C22544A-7EE6-4342-B048-85BDC9FD1C3A}</a:tableStyleId>
              </a:tblPr>
              <a:tblGrid>
                <a:gridCol w="685800"/>
                <a:gridCol w="2319867"/>
                <a:gridCol w="2404533"/>
              </a:tblGrid>
              <a:tr h="190500">
                <a:tc>
                  <a:txBody>
                    <a:bodyPr/>
                    <a:lstStyle/>
                    <a:p>
                      <a:pPr algn="l" fontAlgn="ctr"/>
                      <a:r>
                        <a:rPr lang="en-US" sz="2200" u="none" strike="noStrike" dirty="0">
                          <a:effectLst/>
                        </a:rPr>
                        <a:t>Rank </a:t>
                      </a:r>
                      <a:endParaRPr lang="en-US" sz="2200" b="0" i="0" u="none" strike="noStrike" dirty="0">
                        <a:solidFill>
                          <a:srgbClr val="000000"/>
                        </a:solidFill>
                        <a:effectLst/>
                        <a:latin typeface="Calibri"/>
                      </a:endParaRPr>
                    </a:p>
                  </a:txBody>
                  <a:tcPr marL="9525" marR="9525" marT="9525" marB="0" anchor="ctr"/>
                </a:tc>
                <a:tc>
                  <a:txBody>
                    <a:bodyPr/>
                    <a:lstStyle/>
                    <a:p>
                      <a:pPr algn="ctr" fontAlgn="ctr"/>
                      <a:r>
                        <a:rPr lang="en-US" sz="2200" u="none" strike="noStrike" dirty="0">
                          <a:effectLst/>
                        </a:rPr>
                        <a:t>State </a:t>
                      </a:r>
                      <a:endParaRPr lang="en-US" sz="2200" b="0" i="0" u="none" strike="noStrike" dirty="0">
                        <a:solidFill>
                          <a:srgbClr val="000000"/>
                        </a:solidFill>
                        <a:effectLst/>
                        <a:latin typeface="Calibri"/>
                      </a:endParaRPr>
                    </a:p>
                  </a:txBody>
                  <a:tcPr marL="9525" marR="9525" marT="9525" marB="0" anchor="ctr"/>
                </a:tc>
                <a:tc>
                  <a:txBody>
                    <a:bodyPr/>
                    <a:lstStyle/>
                    <a:p>
                      <a:pPr algn="ctr" fontAlgn="ctr"/>
                      <a:r>
                        <a:rPr lang="en-US" sz="2200" u="none" strike="noStrike" dirty="0">
                          <a:effectLst/>
                        </a:rPr>
                        <a:t>Birth rate per 1,000 women ages 15-19</a:t>
                      </a:r>
                      <a:endParaRPr lang="en-US" sz="2200" b="0" i="0" u="none" strike="noStrike" dirty="0">
                        <a:solidFill>
                          <a:srgbClr val="000000"/>
                        </a:solidFill>
                        <a:effectLst/>
                        <a:latin typeface="Calibri"/>
                      </a:endParaRPr>
                    </a:p>
                  </a:txBody>
                  <a:tcPr marL="9525" marR="9525" marT="9525" marB="0" anchor="ctr"/>
                </a:tc>
              </a:tr>
              <a:tr h="190500">
                <a:tc>
                  <a:txBody>
                    <a:bodyPr/>
                    <a:lstStyle/>
                    <a:p>
                      <a:pPr algn="ctr" fontAlgn="ctr"/>
                      <a:r>
                        <a:rPr lang="en-US" sz="2200" u="none" strike="noStrike" dirty="0">
                          <a:effectLst/>
                        </a:rPr>
                        <a:t>1</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Mississippi</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55</a:t>
                      </a:r>
                      <a:endParaRPr lang="en-US" sz="2800" b="0" i="0" u="none" strike="noStrike">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2</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New Mexico</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52.9</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3</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Arkansas</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52.5</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4</a:t>
                      </a:r>
                      <a:endParaRPr lang="en-US" sz="2200" b="0" i="0" u="none" strike="noStrike" dirty="0">
                        <a:solidFill>
                          <a:srgbClr val="000000"/>
                        </a:solidFill>
                        <a:effectLst/>
                        <a:latin typeface="Calibri"/>
                      </a:endParaRPr>
                    </a:p>
                  </a:txBody>
                  <a:tcPr marL="9525" marR="9525" marT="9525" marB="0" anchor="ctr">
                    <a:solidFill>
                      <a:schemeClr val="tx2">
                        <a:lumMod val="20000"/>
                        <a:lumOff val="80000"/>
                      </a:schemeClr>
                    </a:solidFill>
                  </a:tcPr>
                </a:tc>
                <a:tc>
                  <a:txBody>
                    <a:bodyPr/>
                    <a:lstStyle/>
                    <a:p>
                      <a:pPr algn="l" fontAlgn="b"/>
                      <a:r>
                        <a:rPr lang="en-US" sz="2800" u="none" strike="noStrike" dirty="0">
                          <a:effectLst/>
                        </a:rPr>
                        <a:t>Texas</a:t>
                      </a:r>
                      <a:endParaRPr lang="en-US" sz="2800" b="0" i="0" u="none" strike="noStrike" dirty="0">
                        <a:solidFill>
                          <a:srgbClr val="000000"/>
                        </a:solidFill>
                        <a:effectLst/>
                        <a:latin typeface="Calibri"/>
                      </a:endParaRPr>
                    </a:p>
                  </a:txBody>
                  <a:tcPr marL="9525" marR="9525" marT="9525" marB="0" anchor="b">
                    <a:solidFill>
                      <a:schemeClr val="tx2">
                        <a:lumMod val="20000"/>
                        <a:lumOff val="80000"/>
                      </a:schemeClr>
                    </a:solidFill>
                  </a:tcPr>
                </a:tc>
                <a:tc>
                  <a:txBody>
                    <a:bodyPr/>
                    <a:lstStyle/>
                    <a:p>
                      <a:pPr algn="r" fontAlgn="b"/>
                      <a:r>
                        <a:rPr lang="en-US" sz="2800" u="none" strike="noStrike" dirty="0">
                          <a:effectLst/>
                        </a:rPr>
                        <a:t>52.2</a:t>
                      </a:r>
                      <a:endParaRPr lang="en-US" sz="2800" b="0" i="0" u="none" strike="noStrike" dirty="0">
                        <a:solidFill>
                          <a:srgbClr val="000000"/>
                        </a:solidFill>
                        <a:effectLst/>
                        <a:latin typeface="Calibri"/>
                      </a:endParaRPr>
                    </a:p>
                  </a:txBody>
                  <a:tcPr marL="9525" marR="9525" marT="9525" marB="0" anchor="b">
                    <a:solidFill>
                      <a:schemeClr val="tx2">
                        <a:lumMod val="20000"/>
                        <a:lumOff val="80000"/>
                      </a:schemeClr>
                    </a:solidFill>
                  </a:tcPr>
                </a:tc>
              </a:tr>
              <a:tr h="190500">
                <a:tc>
                  <a:txBody>
                    <a:bodyPr/>
                    <a:lstStyle/>
                    <a:p>
                      <a:pPr algn="ctr" fontAlgn="ctr"/>
                      <a:r>
                        <a:rPr lang="en-US" sz="2200" u="none" strike="noStrike" dirty="0">
                          <a:effectLst/>
                        </a:rPr>
                        <a:t>5</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Oklahoma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50.4</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6</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Louisiana</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a:effectLst/>
                        </a:rPr>
                        <a:t>47.7</a:t>
                      </a:r>
                      <a:endParaRPr lang="en-US" sz="2800" b="0" i="0" u="none" strike="noStrike">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7</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dirty="0">
                          <a:effectLst/>
                        </a:rPr>
                        <a:t>Kentucky</a:t>
                      </a:r>
                      <a:endParaRPr lang="en-US" sz="28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46.2</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8</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000" u="none" strike="noStrike" dirty="0">
                          <a:effectLst/>
                        </a:rPr>
                        <a:t>District of Columbia</a:t>
                      </a:r>
                      <a:endParaRPr lang="en-US" sz="2000" b="0" i="0" u="none" strike="noStrike" dirty="0">
                        <a:solidFill>
                          <a:srgbClr val="000000"/>
                        </a:solidFill>
                        <a:effectLst/>
                        <a:latin typeface="Calibri"/>
                      </a:endParaRPr>
                    </a:p>
                  </a:txBody>
                  <a:tcPr marL="9525" marR="9525" marT="9525" marB="0" anchor="b"/>
                </a:tc>
                <a:tc>
                  <a:txBody>
                    <a:bodyPr/>
                    <a:lstStyle/>
                    <a:p>
                      <a:pPr algn="r" fontAlgn="b"/>
                      <a:r>
                        <a:rPr lang="en-US" sz="2800" u="none" strike="noStrike" dirty="0">
                          <a:effectLst/>
                        </a:rPr>
                        <a:t>45.4</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9</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a:effectLst/>
                        </a:rPr>
                        <a:t>West Virginia</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dirty="0">
                          <a:effectLst/>
                        </a:rPr>
                        <a:t>44.8</a:t>
                      </a:r>
                      <a:endParaRPr lang="en-US" sz="2800" b="0" i="0" u="none" strike="noStrike" dirty="0">
                        <a:solidFill>
                          <a:srgbClr val="000000"/>
                        </a:solidFill>
                        <a:effectLst/>
                        <a:latin typeface="Calibri"/>
                      </a:endParaRPr>
                    </a:p>
                  </a:txBody>
                  <a:tcPr marL="9525" marR="9525" marT="9525" marB="0" anchor="b"/>
                </a:tc>
              </a:tr>
              <a:tr h="190500">
                <a:tc>
                  <a:txBody>
                    <a:bodyPr/>
                    <a:lstStyle/>
                    <a:p>
                      <a:pPr algn="ctr" fontAlgn="ctr"/>
                      <a:r>
                        <a:rPr lang="en-US" sz="2200" u="none" strike="noStrike" dirty="0">
                          <a:effectLst/>
                        </a:rPr>
                        <a:t>10</a:t>
                      </a:r>
                      <a:endParaRPr lang="en-US" sz="2200" b="0" i="0" u="none" strike="noStrike" dirty="0">
                        <a:solidFill>
                          <a:srgbClr val="000000"/>
                        </a:solidFill>
                        <a:effectLst/>
                        <a:latin typeface="Calibri"/>
                      </a:endParaRPr>
                    </a:p>
                  </a:txBody>
                  <a:tcPr marL="9525" marR="9525" marT="9525" marB="0" anchor="ctr"/>
                </a:tc>
                <a:tc>
                  <a:txBody>
                    <a:bodyPr/>
                    <a:lstStyle/>
                    <a:p>
                      <a:pPr algn="l" fontAlgn="b"/>
                      <a:r>
                        <a:rPr lang="en-US" sz="2800" u="none" strike="noStrike">
                          <a:effectLst/>
                        </a:rPr>
                        <a:t>Alabama</a:t>
                      </a:r>
                      <a:endParaRPr lang="en-US" sz="2800" b="0" i="0" u="none" strike="noStrike">
                        <a:solidFill>
                          <a:srgbClr val="000000"/>
                        </a:solidFill>
                        <a:effectLst/>
                        <a:latin typeface="Calibri"/>
                      </a:endParaRPr>
                    </a:p>
                  </a:txBody>
                  <a:tcPr marL="9525" marR="9525" marT="9525" marB="0" anchor="b"/>
                </a:tc>
                <a:tc>
                  <a:txBody>
                    <a:bodyPr/>
                    <a:lstStyle/>
                    <a:p>
                      <a:pPr algn="r" fontAlgn="b"/>
                      <a:r>
                        <a:rPr lang="en-US" sz="2800" u="none" strike="noStrike" dirty="0">
                          <a:effectLst/>
                        </a:rPr>
                        <a:t>43.6</a:t>
                      </a:r>
                      <a:endParaRPr lang="en-US" sz="28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108429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 Of all births to females under 20 years of age, percent by race/ethnicity, 2011 </a:t>
            </a:r>
          </a:p>
        </p:txBody>
      </p:sp>
      <p:sp>
        <p:nvSpPr>
          <p:cNvPr id="4" name="Slide Number Placeholder 3"/>
          <p:cNvSpPr>
            <a:spLocks noGrp="1"/>
          </p:cNvSpPr>
          <p:nvPr>
            <p:ph type="sldNum" sz="quarter" idx="12"/>
          </p:nvPr>
        </p:nvSpPr>
        <p:spPr/>
        <p:txBody>
          <a:bodyPr/>
          <a:lstStyle/>
          <a:p>
            <a:fld id="{2BC1FA3B-F0C1-4F58-90BE-DCC7501F4B28}" type="slidenum">
              <a:rPr lang="en-US" smtClean="0"/>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597912410"/>
              </p:ext>
            </p:extLst>
          </p:nvPr>
        </p:nvGraphicFramePr>
        <p:xfrm>
          <a:off x="1600201" y="1981199"/>
          <a:ext cx="5486400" cy="3104802"/>
        </p:xfrm>
        <a:graphic>
          <a:graphicData uri="http://schemas.openxmlformats.org/drawingml/2006/table">
            <a:tbl>
              <a:tblPr firstRow="1">
                <a:tableStyleId>{5C22544A-7EE6-4342-B048-85BDC9FD1C3A}</a:tableStyleId>
              </a:tblPr>
              <a:tblGrid>
                <a:gridCol w="1828800"/>
                <a:gridCol w="1828800"/>
                <a:gridCol w="1828800"/>
              </a:tblGrid>
              <a:tr h="470285">
                <a:tc>
                  <a:txBody>
                    <a:bodyPr/>
                    <a:lstStyle/>
                    <a:p>
                      <a:pPr algn="ctr" fontAlgn="ctr"/>
                      <a:r>
                        <a:rPr lang="en-US" sz="1800" u="none" strike="noStrike" dirty="0">
                          <a:effectLst/>
                        </a:rPr>
                        <a:t>Mother's race/ethnicity</a:t>
                      </a:r>
                      <a:r>
                        <a:rPr lang="en-US" sz="1800" u="none" strike="noStrike" baseline="30000" dirty="0">
                          <a:effectLst/>
                        </a:rPr>
                        <a:t>1</a:t>
                      </a:r>
                      <a:endParaRPr lang="en-US" sz="1800" b="1" i="0" u="none" strike="noStrike" dirty="0">
                        <a:solidFill>
                          <a:srgbClr val="000000"/>
                        </a:solidFill>
                        <a:effectLst/>
                        <a:latin typeface="Calibri"/>
                      </a:endParaRPr>
                    </a:p>
                  </a:txBody>
                  <a:tcPr marL="7918" marR="7918" marT="7918" marB="0" anchor="ctr"/>
                </a:tc>
                <a:tc>
                  <a:txBody>
                    <a:bodyPr/>
                    <a:lstStyle/>
                    <a:p>
                      <a:pPr algn="ctr" fontAlgn="ctr"/>
                      <a:r>
                        <a:rPr lang="en-US" sz="1800" u="none" strike="noStrike">
                          <a:effectLst/>
                        </a:rPr>
                        <a:t>Texas</a:t>
                      </a:r>
                      <a:endParaRPr lang="en-US" sz="1800" b="1" i="0" u="none" strike="noStrike">
                        <a:solidFill>
                          <a:srgbClr val="000000"/>
                        </a:solidFill>
                        <a:effectLst/>
                        <a:latin typeface="Calibri"/>
                      </a:endParaRPr>
                    </a:p>
                  </a:txBody>
                  <a:tcPr marL="7918" marR="7918" marT="7918" marB="0" anchor="ctr"/>
                </a:tc>
                <a:tc>
                  <a:txBody>
                    <a:bodyPr/>
                    <a:lstStyle/>
                    <a:p>
                      <a:pPr algn="ctr" fontAlgn="ctr"/>
                      <a:r>
                        <a:rPr lang="en-US" sz="1800" u="none" strike="noStrike">
                          <a:effectLst/>
                        </a:rPr>
                        <a:t>United States</a:t>
                      </a:r>
                      <a:endParaRPr lang="en-US" sz="1800" b="1" i="0" u="none" strike="noStrike">
                        <a:solidFill>
                          <a:srgbClr val="000000"/>
                        </a:solidFill>
                        <a:effectLst/>
                        <a:latin typeface="Calibri"/>
                      </a:endParaRPr>
                    </a:p>
                  </a:txBody>
                  <a:tcPr marL="7918" marR="7918" marT="7918" marB="0" anchor="ctr"/>
                </a:tc>
              </a:tr>
              <a:tr h="447890">
                <a:tc>
                  <a:txBody>
                    <a:bodyPr/>
                    <a:lstStyle/>
                    <a:p>
                      <a:pPr algn="l" fontAlgn="ctr"/>
                      <a:r>
                        <a:rPr lang="en-US" sz="1800" u="none" strike="noStrike">
                          <a:effectLst/>
                        </a:rPr>
                        <a:t>Non-Hispanic white</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21%</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39%</a:t>
                      </a:r>
                      <a:endParaRPr lang="en-US" sz="1800" b="0" i="0" u="none" strike="noStrike">
                        <a:solidFill>
                          <a:srgbClr val="000000"/>
                        </a:solidFill>
                        <a:effectLst/>
                        <a:latin typeface="Calibri"/>
                      </a:endParaRPr>
                    </a:p>
                  </a:txBody>
                  <a:tcPr marL="7918" marR="7918" marT="7918" marB="0" anchor="ctr"/>
                </a:tc>
              </a:tr>
              <a:tr h="447890">
                <a:tc>
                  <a:txBody>
                    <a:bodyPr/>
                    <a:lstStyle/>
                    <a:p>
                      <a:pPr algn="l" fontAlgn="ctr"/>
                      <a:r>
                        <a:rPr lang="en-US" sz="1800" u="none" strike="noStrike">
                          <a:effectLst/>
                        </a:rPr>
                        <a:t>Non-Hispanic black</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14%</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24%</a:t>
                      </a:r>
                      <a:endParaRPr lang="en-US" sz="1800" b="0" i="0" u="none" strike="noStrike">
                        <a:solidFill>
                          <a:srgbClr val="000000"/>
                        </a:solidFill>
                        <a:effectLst/>
                        <a:latin typeface="Calibri"/>
                      </a:endParaRPr>
                    </a:p>
                  </a:txBody>
                  <a:tcPr marL="7918" marR="7918" marT="7918" marB="0" anchor="ctr"/>
                </a:tc>
              </a:tr>
              <a:tr h="619582">
                <a:tc>
                  <a:txBody>
                    <a:bodyPr/>
                    <a:lstStyle/>
                    <a:p>
                      <a:pPr algn="l" fontAlgn="ctr"/>
                      <a:r>
                        <a:rPr lang="en-US" sz="1800" u="none" strike="noStrike" dirty="0">
                          <a:effectLst/>
                        </a:rPr>
                        <a:t>American Indian or Alaska Native</a:t>
                      </a:r>
                      <a:r>
                        <a:rPr lang="en-US" sz="1800" u="none" strike="noStrike" baseline="30000" dirty="0">
                          <a:effectLst/>
                        </a:rPr>
                        <a:t>2,3</a:t>
                      </a:r>
                      <a:endParaRPr lang="en-US" sz="1800" b="0" i="0" u="none" strike="noStrike" dirty="0">
                        <a:solidFill>
                          <a:srgbClr val="000000"/>
                        </a:solidFill>
                        <a:effectLst/>
                        <a:latin typeface="Calibri"/>
                      </a:endParaRPr>
                    </a:p>
                  </a:txBody>
                  <a:tcPr marL="7918" marR="7918" marT="7918" marB="0" anchor="ctr"/>
                </a:tc>
                <a:tc>
                  <a:txBody>
                    <a:bodyPr/>
                    <a:lstStyle/>
                    <a:p>
                      <a:pPr algn="r" fontAlgn="ctr"/>
                      <a:r>
                        <a:rPr lang="en-US" sz="1800" u="none" strike="noStrike">
                          <a:effectLst/>
                        </a:rPr>
                        <a:t>0%</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2%</a:t>
                      </a:r>
                      <a:endParaRPr lang="en-US" sz="1800" b="0" i="0" u="none" strike="noStrike">
                        <a:solidFill>
                          <a:srgbClr val="000000"/>
                        </a:solidFill>
                        <a:effectLst/>
                        <a:latin typeface="Calibri"/>
                      </a:endParaRPr>
                    </a:p>
                  </a:txBody>
                  <a:tcPr marL="7918" marR="7918" marT="7918" marB="0" anchor="ctr"/>
                </a:tc>
              </a:tr>
              <a:tr h="641976">
                <a:tc>
                  <a:txBody>
                    <a:bodyPr/>
                    <a:lstStyle/>
                    <a:p>
                      <a:pPr algn="l" fontAlgn="ctr"/>
                      <a:r>
                        <a:rPr lang="en-US" sz="1800" u="none" strike="noStrike">
                          <a:effectLst/>
                        </a:rPr>
                        <a:t>Asian or Pacific Islander</a:t>
                      </a:r>
                      <a:r>
                        <a:rPr lang="en-US" sz="1800" u="none" strike="noStrike" baseline="30000">
                          <a:effectLst/>
                        </a:rPr>
                        <a:t>2,3</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1%</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2%</a:t>
                      </a:r>
                      <a:endParaRPr lang="en-US" sz="1800" b="0" i="0" u="none" strike="noStrike">
                        <a:solidFill>
                          <a:srgbClr val="000000"/>
                        </a:solidFill>
                        <a:effectLst/>
                        <a:latin typeface="Calibri"/>
                      </a:endParaRPr>
                    </a:p>
                  </a:txBody>
                  <a:tcPr marL="7918" marR="7918" marT="7918" marB="0" anchor="ctr"/>
                </a:tc>
              </a:tr>
              <a:tr h="171692">
                <a:tc>
                  <a:txBody>
                    <a:bodyPr/>
                    <a:lstStyle/>
                    <a:p>
                      <a:pPr algn="l" fontAlgn="ctr"/>
                      <a:r>
                        <a:rPr lang="en-US" sz="1800" u="none" strike="noStrike">
                          <a:effectLst/>
                        </a:rPr>
                        <a:t>Hispanic</a:t>
                      </a:r>
                      <a:r>
                        <a:rPr lang="en-US" sz="1800" u="none" strike="noStrike" baseline="30000">
                          <a:effectLst/>
                        </a:rPr>
                        <a:t>4</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a:effectLst/>
                        </a:rPr>
                        <a:t>64%</a:t>
                      </a:r>
                      <a:endParaRPr lang="en-US" sz="1800" b="0" i="0" u="none" strike="noStrike">
                        <a:solidFill>
                          <a:srgbClr val="000000"/>
                        </a:solidFill>
                        <a:effectLst/>
                        <a:latin typeface="Calibri"/>
                      </a:endParaRPr>
                    </a:p>
                  </a:txBody>
                  <a:tcPr marL="7918" marR="7918" marT="7918" marB="0" anchor="ctr"/>
                </a:tc>
                <a:tc>
                  <a:txBody>
                    <a:bodyPr/>
                    <a:lstStyle/>
                    <a:p>
                      <a:pPr algn="r" fontAlgn="ctr"/>
                      <a:r>
                        <a:rPr lang="en-US" sz="1800" u="none" strike="noStrike" dirty="0">
                          <a:effectLst/>
                        </a:rPr>
                        <a:t>33%</a:t>
                      </a:r>
                      <a:endParaRPr lang="en-US" sz="1800" b="0" i="0" u="none" strike="noStrike" dirty="0">
                        <a:solidFill>
                          <a:srgbClr val="000000"/>
                        </a:solidFill>
                        <a:effectLst/>
                        <a:latin typeface="Calibri"/>
                      </a:endParaRPr>
                    </a:p>
                  </a:txBody>
                  <a:tcPr marL="7918" marR="7918" marT="7918" marB="0" anchor="ctr"/>
                </a:tc>
              </a:tr>
            </a:tbl>
          </a:graphicData>
        </a:graphic>
      </p:graphicFrame>
      <p:sp>
        <p:nvSpPr>
          <p:cNvPr id="6" name="Rectangle 5"/>
          <p:cNvSpPr/>
          <p:nvPr/>
        </p:nvSpPr>
        <p:spPr>
          <a:xfrm>
            <a:off x="25400" y="6477000"/>
            <a:ext cx="4572000" cy="230832"/>
          </a:xfrm>
          <a:prstGeom prst="rect">
            <a:avLst/>
          </a:prstGeom>
        </p:spPr>
        <p:txBody>
          <a:bodyPr>
            <a:spAutoFit/>
          </a:bodyPr>
          <a:lstStyle/>
          <a:p>
            <a:r>
              <a:rPr lang="en-US" sz="900" dirty="0"/>
              <a:t>http://www.hhs.gov/ash/oah/adolescent-health-topics/reproductive-health/states/tx.html</a:t>
            </a:r>
          </a:p>
        </p:txBody>
      </p:sp>
      <p:sp>
        <p:nvSpPr>
          <p:cNvPr id="7" name="Rectangle 6"/>
          <p:cNvSpPr/>
          <p:nvPr/>
        </p:nvSpPr>
        <p:spPr>
          <a:xfrm>
            <a:off x="1524000" y="5068628"/>
            <a:ext cx="5791200" cy="1015663"/>
          </a:xfrm>
          <a:prstGeom prst="rect">
            <a:avLst/>
          </a:prstGeom>
        </p:spPr>
        <p:txBody>
          <a:bodyPr wrap="square">
            <a:spAutoFit/>
          </a:bodyPr>
          <a:lstStyle/>
          <a:p>
            <a:r>
              <a:rPr lang="en-US" sz="1000" dirty="0"/>
              <a:t>1 Includes all births, including those with Hispanic origin not stated and not shown separately.</a:t>
            </a:r>
          </a:p>
          <a:p>
            <a:r>
              <a:rPr lang="en-US" sz="1000" dirty="0"/>
              <a:t>2 Race and Hispanic origin are reported separately on birth certificates. Persons of Hispanic origin may be of any race. Race categories are consistent with the 1977 Office of Management and Budget (OMB) standards.</a:t>
            </a:r>
          </a:p>
          <a:p>
            <a:r>
              <a:rPr lang="en-US" sz="1000" dirty="0"/>
              <a:t>3 Includes persons of Hispanic origin according to mother’s reported race.</a:t>
            </a:r>
          </a:p>
          <a:p>
            <a:r>
              <a:rPr lang="en-US" sz="1000" dirty="0"/>
              <a:t>4 Includes all persons of Hispanic origin of any race.</a:t>
            </a:r>
          </a:p>
        </p:txBody>
      </p:sp>
    </p:spTree>
    <p:extLst>
      <p:ext uri="{BB962C8B-B14F-4D97-AF65-F5344CB8AC3E}">
        <p14:creationId xmlns:p14="http://schemas.microsoft.com/office/powerpoint/2010/main" val="41896113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391400" cy="1143000"/>
          </a:xfrm>
        </p:spPr>
        <p:txBody>
          <a:bodyPr>
            <a:noAutofit/>
          </a:bodyPr>
          <a:lstStyle/>
          <a:p>
            <a:r>
              <a:rPr lang="en-US" sz="2800" b="1" dirty="0" smtClean="0"/>
              <a:t>Projected Increase in Obesity in Texas by Ethnicity, 2006 to 2040</a:t>
            </a:r>
            <a:endParaRPr lang="en-US" sz="2800" b="1" dirty="0"/>
          </a:p>
        </p:txBody>
      </p:sp>
      <p:pic>
        <p:nvPicPr>
          <p:cNvPr id="1026" name="Picture 2" descr="C:\Users\Owner\Pictures\Picture1.png"/>
          <p:cNvPicPr>
            <a:picLocks noGrp="1" noChangeAspect="1" noChangeArrowheads="1"/>
          </p:cNvPicPr>
          <p:nvPr>
            <p:ph idx="1"/>
          </p:nvPr>
        </p:nvPicPr>
        <p:blipFill>
          <a:blip r:embed="rId3" cstate="print"/>
          <a:stretch>
            <a:fillRect/>
          </a:stretch>
        </p:blipFill>
        <p:spPr bwMode="auto">
          <a:xfrm>
            <a:off x="459700" y="1600200"/>
            <a:ext cx="8224600" cy="4525963"/>
          </a:xfrm>
          <a:prstGeom prst="rect">
            <a:avLst/>
          </a:prstGeom>
          <a:noFill/>
        </p:spPr>
      </p:pic>
      <p:sp>
        <p:nvSpPr>
          <p:cNvPr id="5" name="Slide Number Placeholder 4"/>
          <p:cNvSpPr>
            <a:spLocks noGrp="1"/>
          </p:cNvSpPr>
          <p:nvPr>
            <p:ph type="sldNum" sz="quarter" idx="12"/>
          </p:nvPr>
        </p:nvSpPr>
        <p:spPr/>
        <p:txBody>
          <a:bodyPr/>
          <a:lstStyle/>
          <a:p>
            <a:fld id="{C5A0E2DA-1685-4FD8-8CAE-9EFF8F924A6A}" type="slidenum">
              <a:rPr lang="en-US" smtClean="0"/>
              <a:pPr/>
              <a:t>33</a:t>
            </a:fld>
            <a:endParaRPr lang="en-US" dirty="0"/>
          </a:p>
        </p:txBody>
      </p:sp>
      <p:sp>
        <p:nvSpPr>
          <p:cNvPr id="6" name="Rectangle 5"/>
          <p:cNvSpPr/>
          <p:nvPr/>
        </p:nvSpPr>
        <p:spPr>
          <a:xfrm>
            <a:off x="0" y="6537900"/>
            <a:ext cx="5867400" cy="230832"/>
          </a:xfrm>
          <a:prstGeom prst="rect">
            <a:avLst/>
          </a:prstGeom>
        </p:spPr>
        <p:txBody>
          <a:bodyPr wrap="square">
            <a:spAutoFit/>
          </a:bodyPr>
          <a:lstStyle/>
          <a:p>
            <a:r>
              <a:rPr lang="en-US" sz="900" dirty="0"/>
              <a:t>Source: Office of the State Demographer projections, using 2000-2004 migration scenario population projections </a:t>
            </a:r>
          </a:p>
        </p:txBody>
      </p:sp>
    </p:spTree>
    <p:extLst>
      <p:ext uri="{BB962C8B-B14F-4D97-AF65-F5344CB8AC3E}">
        <p14:creationId xmlns:p14="http://schemas.microsoft.com/office/powerpoint/2010/main" val="15603467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Prevalence</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740" y="1219200"/>
            <a:ext cx="4238687"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15" y="1219200"/>
            <a:ext cx="4114761" cy="53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550888"/>
            <a:ext cx="4572000" cy="230832"/>
          </a:xfrm>
          <a:prstGeom prst="rect">
            <a:avLst/>
          </a:prstGeom>
        </p:spPr>
        <p:txBody>
          <a:bodyPr>
            <a:spAutoFit/>
          </a:bodyPr>
          <a:lstStyle/>
          <a:p>
            <a:r>
              <a:rPr lang="en-US" sz="900" dirty="0"/>
              <a:t>% adults with </a:t>
            </a:r>
            <a:r>
              <a:rPr lang="en-US" sz="900" dirty="0" smtClean="0"/>
              <a:t>obesity: </a:t>
            </a:r>
            <a:r>
              <a:rPr lang="en-US" sz="900" dirty="0"/>
              <a:t>Office of the State Demographer, 2000-2004 Projection</a:t>
            </a:r>
          </a:p>
        </p:txBody>
      </p:sp>
    </p:spTree>
    <p:extLst>
      <p:ext uri="{BB962C8B-B14F-4D97-AF65-F5344CB8AC3E}">
        <p14:creationId xmlns:p14="http://schemas.microsoft.com/office/powerpoint/2010/main" val="365152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Prevalence	</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35</a:t>
            </a:fld>
            <a:endParaRPr lang="en-US" dirty="0"/>
          </a:p>
        </p:txBody>
      </p:sp>
      <p:pic>
        <p:nvPicPr>
          <p:cNvPr id="5" name="Picture 4" descr="Y:\Projects\Methodist_Healthcare\HELEN\Diabetes\Reports\Map_ProjDiabetesRates2040_07-12-10.jpg"/>
          <p:cNvPicPr/>
          <p:nvPr/>
        </p:nvPicPr>
        <p:blipFill>
          <a:blip r:embed="rId2"/>
          <a:srcRect/>
          <a:stretch>
            <a:fillRect/>
          </a:stretch>
        </p:blipFill>
        <p:spPr bwMode="auto">
          <a:xfrm>
            <a:off x="4724400" y="1219201"/>
            <a:ext cx="4191000" cy="5351779"/>
          </a:xfrm>
          <a:prstGeom prst="rect">
            <a:avLst/>
          </a:prstGeom>
          <a:noFill/>
          <a:ln w="9525">
            <a:noFill/>
            <a:miter lim="800000"/>
            <a:headEnd/>
            <a:tailEnd/>
          </a:ln>
        </p:spPr>
      </p:pic>
      <p:pic>
        <p:nvPicPr>
          <p:cNvPr id="6" name="Picture 5" descr="Y:\Projects\Methodist_Healthcare\HELEN\Diabetes\Reports\Map_ProjDiabetesRates2010_07-12-10.jpg"/>
          <p:cNvPicPr/>
          <p:nvPr/>
        </p:nvPicPr>
        <p:blipFill>
          <a:blip r:embed="rId3"/>
          <a:srcRect/>
          <a:stretch>
            <a:fillRect/>
          </a:stretch>
        </p:blipFill>
        <p:spPr bwMode="auto">
          <a:xfrm>
            <a:off x="304800" y="1219201"/>
            <a:ext cx="4253089" cy="5347652"/>
          </a:xfrm>
          <a:prstGeom prst="rect">
            <a:avLst/>
          </a:prstGeom>
          <a:noFill/>
          <a:ln w="9525">
            <a:noFill/>
            <a:miter lim="800000"/>
            <a:headEnd/>
            <a:tailEnd/>
          </a:ln>
        </p:spPr>
      </p:pic>
      <p:sp>
        <p:nvSpPr>
          <p:cNvPr id="7" name="Rectangle 6"/>
          <p:cNvSpPr/>
          <p:nvPr/>
        </p:nvSpPr>
        <p:spPr>
          <a:xfrm>
            <a:off x="0" y="6550888"/>
            <a:ext cx="4572000" cy="230832"/>
          </a:xfrm>
          <a:prstGeom prst="rect">
            <a:avLst/>
          </a:prstGeom>
        </p:spPr>
        <p:txBody>
          <a:bodyPr>
            <a:spAutoFit/>
          </a:bodyPr>
          <a:lstStyle/>
          <a:p>
            <a:r>
              <a:rPr lang="en-US" sz="900" dirty="0"/>
              <a:t>% adults with diabetes: Office of the State Demographer, 2000-2004 Projection</a:t>
            </a:r>
          </a:p>
        </p:txBody>
      </p:sp>
    </p:spTree>
    <p:extLst>
      <p:ext uri="{BB962C8B-B14F-4D97-AF65-F5344CB8AC3E}">
        <p14:creationId xmlns:p14="http://schemas.microsoft.com/office/powerpoint/2010/main" val="2813306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2BC1FA3B-F0C1-4F58-90BE-DCC7501F4B28}" type="slidenum">
              <a:rPr lang="en-US" smtClean="0"/>
              <a:pPr/>
              <a:t>36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 y="0"/>
            <a:ext cx="9136743"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286" y="6320135"/>
            <a:ext cx="5867400" cy="338554"/>
          </a:xfrm>
          <a:prstGeom prst="rect">
            <a:avLst/>
          </a:prstGeom>
        </p:spPr>
        <p:txBody>
          <a:bodyPr wrap="square">
            <a:spAutoFit/>
          </a:bodyPr>
          <a:lstStyle/>
          <a:p>
            <a:r>
              <a:rPr lang="en-US" sz="1600" dirty="0"/>
              <a:t>http://www.enrollamerica.org/maps</a:t>
            </a:r>
          </a:p>
        </p:txBody>
      </p:sp>
    </p:spTree>
    <p:extLst>
      <p:ext uri="{BB962C8B-B14F-4D97-AF65-F5344CB8AC3E}">
        <p14:creationId xmlns:p14="http://schemas.microsoft.com/office/powerpoint/2010/main" val="2091774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ruminationsbook.speirpublishing.net/images/Cattle.jpg"/>
          <p:cNvPicPr>
            <a:picLocks noChangeAspect="1" noChangeArrowheads="1"/>
          </p:cNvPicPr>
          <p:nvPr/>
        </p:nvPicPr>
        <p:blipFill rotWithShape="1">
          <a:blip r:embed="rId3">
            <a:extLst>
              <a:ext uri="{28A0092B-C50C-407E-A947-70E740481C1C}">
                <a14:useLocalDpi xmlns:a14="http://schemas.microsoft.com/office/drawing/2010/main" val="0"/>
              </a:ext>
            </a:extLst>
          </a:blip>
          <a:srcRect l="18750" t="20675" b="5000"/>
          <a:stretch/>
        </p:blipFill>
        <p:spPr bwMode="auto">
          <a:xfrm>
            <a:off x="0" y="3459892"/>
            <a:ext cx="4953000" cy="33981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xfb.org/TxAgTalks/image.axd?picture=2010%2F8%2F080810WaterRigh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89037"/>
            <a:ext cx="3711422" cy="247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Demographics and Destiny</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37</a:t>
            </a:fld>
            <a:endParaRPr lang="en-US" dirty="0"/>
          </a:p>
        </p:txBody>
      </p:sp>
      <p:pic>
        <p:nvPicPr>
          <p:cNvPr id="9" name="Picture 12" descr="http://www.beavercreeklonghorns.com/images/sunset.jpg"/>
          <p:cNvPicPr>
            <a:picLocks noChangeAspect="1" noChangeArrowheads="1"/>
          </p:cNvPicPr>
          <p:nvPr/>
        </p:nvPicPr>
        <p:blipFill rotWithShape="1">
          <a:blip r:embed="rId5">
            <a:extLst>
              <a:ext uri="{28A0092B-C50C-407E-A947-70E740481C1C}">
                <a14:useLocalDpi xmlns:a14="http://schemas.microsoft.com/office/drawing/2010/main" val="0"/>
              </a:ext>
            </a:extLst>
          </a:blip>
          <a:srcRect l="9798" t="7253" r="3464" b="15090"/>
          <a:stretch/>
        </p:blipFill>
        <p:spPr bwMode="auto">
          <a:xfrm>
            <a:off x="5968176" y="1191918"/>
            <a:ext cx="3352520" cy="24896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planetware.com/i/photo/farmers-field-surrounded-by-wind-turbines-in-white-deer-texas-tx4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633127"/>
            <a:ext cx="4818800" cy="3190045"/>
          </a:xfrm>
          <a:prstGeom prst="rect">
            <a:avLst/>
          </a:prstGeom>
          <a:noFill/>
          <a:extLst>
            <a:ext uri="{909E8E84-426E-40DD-AFC4-6F175D3DCCD1}">
              <a14:hiddenFill xmlns:a14="http://schemas.microsoft.com/office/drawing/2010/main">
                <a:solidFill>
                  <a:srgbClr val="FFFFFF"/>
                </a:solidFill>
              </a14:hiddenFill>
            </a:ext>
          </a:extLst>
        </p:spPr>
      </p:pic>
      <p:pic>
        <p:nvPicPr>
          <p:cNvPr id="354306" name="Picture 2" descr="http://static.howstuffworks.com/gif/ranch-hand-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189038"/>
            <a:ext cx="3429000" cy="246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901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1066800" y="1676401"/>
            <a:ext cx="8229600" cy="4525963"/>
          </a:xfrm>
        </p:spPr>
        <p:txBody>
          <a:bodyPr/>
          <a:lstStyle/>
          <a:p>
            <a:pPr lvl="1" eaLnBrk="1" hangingPunct="1">
              <a:buNone/>
            </a:pPr>
            <a:endParaRPr lang="en-US" dirty="0" smtClean="0"/>
          </a:p>
          <a:p>
            <a:pPr lvl="1" eaLnBrk="1" hangingPunct="1">
              <a:buNone/>
            </a:pPr>
            <a:endParaRPr lang="en-US" dirty="0" smtClean="0"/>
          </a:p>
          <a:p>
            <a:pPr lvl="1" eaLnBrk="1" hangingPunct="1">
              <a:buNone/>
            </a:pPr>
            <a:endParaRPr lang="en-US" dirty="0" smtClean="0"/>
          </a:p>
          <a:p>
            <a:pPr lvl="1">
              <a:buNone/>
            </a:pPr>
            <a:r>
              <a:rPr lang="en-US" dirty="0" smtClean="0"/>
              <a:t>Office: (512) 463-8390 or (210) 458-6530</a:t>
            </a:r>
          </a:p>
          <a:p>
            <a:pPr lvl="1" eaLnBrk="1" hangingPunct="1">
              <a:buNone/>
            </a:pPr>
            <a:r>
              <a:rPr lang="en-US" dirty="0" smtClean="0"/>
              <a:t>Email: </a:t>
            </a:r>
            <a:r>
              <a:rPr lang="en-US" dirty="0" smtClean="0">
                <a:hlinkClick r:id="rId3"/>
              </a:rPr>
              <a:t>Lloyd.Potter@osd.state.tx.us</a:t>
            </a:r>
            <a:endParaRPr lang="en-US" dirty="0" smtClean="0"/>
          </a:p>
          <a:p>
            <a:pPr lvl="1">
              <a:buNone/>
            </a:pPr>
            <a:r>
              <a:rPr lang="en-US" dirty="0" smtClean="0"/>
              <a:t>Internet: http://osd.state.tx.us</a:t>
            </a:r>
          </a:p>
          <a:p>
            <a:pPr lvl="1">
              <a:buNone/>
            </a:pPr>
            <a:endParaRPr lang="en-US" dirty="0" smtClean="0"/>
          </a:p>
          <a:p>
            <a:pPr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38</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295400" y="1905002"/>
            <a:ext cx="4369594" cy="769441"/>
          </a:xfrm>
          <a:prstGeom prst="rect">
            <a:avLst/>
          </a:prstGeom>
        </p:spPr>
        <p:txBody>
          <a:bodyPr wrap="none">
            <a:spAutoFit/>
          </a:bodyPr>
          <a:lstStyle/>
          <a:p>
            <a:pPr eaLnBrk="1" hangingPunct="1">
              <a:buNone/>
            </a:pPr>
            <a:r>
              <a:rPr lang="en-US" sz="4400" dirty="0" smtClean="0">
                <a:solidFill>
                  <a:srgbClr val="1B1E7A"/>
                </a:solidFill>
                <a:latin typeface="+mj-lt"/>
              </a:rPr>
              <a:t>Lloyd Potter, Ph.D.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Total Estimated Population by County,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4</a:t>
            </a:fld>
            <a:endParaRPr lang="en-US" dirty="0"/>
          </a:p>
        </p:txBody>
      </p:sp>
      <p:sp>
        <p:nvSpPr>
          <p:cNvPr id="15" name="TextBox 14"/>
          <p:cNvSpPr txBox="1"/>
          <p:nvPr/>
        </p:nvSpPr>
        <p:spPr>
          <a:xfrm>
            <a:off x="2" y="6510040"/>
            <a:ext cx="3070071"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2012 Population Estimates</a:t>
            </a:r>
            <a:endParaRPr lang="en-US" sz="900" dirty="0">
              <a:solidFill>
                <a:schemeClr val="tx1">
                  <a:lumMod val="50000"/>
                  <a:lumOff val="50000"/>
                </a:schemeClr>
              </a:solidFill>
            </a:endParaRPr>
          </a:p>
        </p:txBody>
      </p:sp>
      <p:sp>
        <p:nvSpPr>
          <p:cNvPr id="3" name="TextBox 2"/>
          <p:cNvSpPr txBox="1"/>
          <p:nvPr/>
        </p:nvSpPr>
        <p:spPr>
          <a:xfrm>
            <a:off x="71280" y="5257800"/>
            <a:ext cx="3832268" cy="1077218"/>
          </a:xfrm>
          <a:prstGeom prst="rect">
            <a:avLst/>
          </a:prstGeom>
          <a:noFill/>
        </p:spPr>
        <p:txBody>
          <a:bodyPr wrap="none" rtlCol="0">
            <a:spAutoFit/>
          </a:bodyPr>
          <a:lstStyle/>
          <a:p>
            <a:r>
              <a:rPr lang="en-US" sz="1600" dirty="0" smtClean="0">
                <a:solidFill>
                  <a:schemeClr val="tx2"/>
                </a:solidFill>
              </a:rPr>
              <a:t>Along </a:t>
            </a:r>
            <a:r>
              <a:rPr lang="en-US" sz="1600" dirty="0">
                <a:solidFill>
                  <a:schemeClr val="tx2"/>
                </a:solidFill>
              </a:rPr>
              <a:t>and east of </a:t>
            </a:r>
            <a:r>
              <a:rPr lang="en-US" sz="1600" dirty="0" smtClean="0">
                <a:solidFill>
                  <a:schemeClr val="tx2"/>
                </a:solidFill>
              </a:rPr>
              <a:t>I-35:</a:t>
            </a:r>
          </a:p>
          <a:p>
            <a:r>
              <a:rPr lang="en-US" sz="1600" dirty="0" smtClean="0">
                <a:solidFill>
                  <a:schemeClr val="tx2"/>
                </a:solidFill>
              </a:rPr>
              <a:t>   40% of land</a:t>
            </a:r>
          </a:p>
          <a:p>
            <a:r>
              <a:rPr lang="en-US" sz="1600" dirty="0" smtClean="0">
                <a:solidFill>
                  <a:schemeClr val="tx2"/>
                </a:solidFill>
              </a:rPr>
              <a:t>   86% of population </a:t>
            </a:r>
          </a:p>
          <a:p>
            <a:r>
              <a:rPr lang="en-US" sz="1600" dirty="0" smtClean="0">
                <a:solidFill>
                  <a:schemeClr val="tx2"/>
                </a:solidFill>
              </a:rPr>
              <a:t>   92% of population growth (2011-2012)</a:t>
            </a:r>
            <a:endParaRPr lang="en-US" sz="1600" dirty="0">
              <a:solidFill>
                <a:schemeClr val="tx2"/>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982" t="16613" r="3847" b="16779"/>
          <a:stretch/>
        </p:blipFill>
        <p:spPr bwMode="auto">
          <a:xfrm>
            <a:off x="2010884" y="762000"/>
            <a:ext cx="639920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25203"/>
          <a:stretch/>
        </p:blipFill>
        <p:spPr bwMode="auto">
          <a:xfrm>
            <a:off x="470338" y="1371600"/>
            <a:ext cx="2460091" cy="217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Isosceles Triangle 4"/>
          <p:cNvSpPr/>
          <p:nvPr/>
        </p:nvSpPr>
        <p:spPr>
          <a:xfrm rot="21111399">
            <a:off x="5825769" y="2933701"/>
            <a:ext cx="1782924" cy="1752600"/>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572664" y="2501660"/>
            <a:ext cx="1020216" cy="3295291"/>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362297"/>
            <a:ext cx="6858000" cy="990600"/>
          </a:xfrm>
        </p:spPr>
        <p:txBody>
          <a:bodyPr>
            <a:noAutofit/>
          </a:bodyPr>
          <a:lstStyle/>
          <a:p>
            <a:r>
              <a:rPr lang="en-US" sz="2400" dirty="0" smtClean="0"/>
              <a:t>Change of the Total Population by County, 2000 to 2010</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5</a:t>
            </a:fld>
            <a:endParaRPr lang="en-US" dirty="0"/>
          </a:p>
        </p:txBody>
      </p:sp>
      <p:sp>
        <p:nvSpPr>
          <p:cNvPr id="15" name="TextBox 14"/>
          <p:cNvSpPr txBox="1"/>
          <p:nvPr/>
        </p:nvSpPr>
        <p:spPr>
          <a:xfrm>
            <a:off x="2" y="6510040"/>
            <a:ext cx="3352200"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2000  and  2010 Census Counts</a:t>
            </a:r>
            <a:endParaRPr lang="en-US" sz="900" dirty="0">
              <a:solidFill>
                <a:schemeClr val="tx1">
                  <a:lumMod val="50000"/>
                  <a:lumOff val="50000"/>
                </a:schemeClr>
              </a:solidFill>
            </a:endParaRPr>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52897"/>
            <a:ext cx="7150487"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7448" r="33198"/>
          <a:stretch/>
        </p:blipFill>
        <p:spPr bwMode="auto">
          <a:xfrm>
            <a:off x="1524000" y="2078181"/>
            <a:ext cx="1599210" cy="121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67400" y="1708849"/>
            <a:ext cx="1981200" cy="738664"/>
          </a:xfrm>
          <a:prstGeom prst="rect">
            <a:avLst/>
          </a:prstGeom>
          <a:noFill/>
        </p:spPr>
        <p:txBody>
          <a:bodyPr wrap="square" rtlCol="0">
            <a:spAutoFit/>
          </a:bodyPr>
          <a:lstStyle/>
          <a:p>
            <a:r>
              <a:rPr lang="en-US" sz="1400" dirty="0" smtClean="0">
                <a:solidFill>
                  <a:srgbClr val="191C6F"/>
                </a:solidFill>
              </a:rPr>
              <a:t>79 counties lost population over the decade</a:t>
            </a:r>
            <a:endParaRPr lang="en-US" sz="1400" dirty="0">
              <a:solidFill>
                <a:srgbClr val="191C6F"/>
              </a:solidFill>
            </a:endParaRPr>
          </a:p>
        </p:txBody>
      </p:sp>
    </p:spTree>
    <p:extLst>
      <p:ext uri="{BB962C8B-B14F-4D97-AF65-F5344CB8AC3E}">
        <p14:creationId xmlns:p14="http://schemas.microsoft.com/office/powerpoint/2010/main" val="3739233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85" t="14531" r="5464" b="18719"/>
          <a:stretch/>
        </p:blipFill>
        <p:spPr bwMode="auto">
          <a:xfrm>
            <a:off x="1905002" y="1213460"/>
            <a:ext cx="5867398" cy="56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04384" y="362297"/>
            <a:ext cx="7539616" cy="990600"/>
          </a:xfrm>
        </p:spPr>
        <p:txBody>
          <a:bodyPr>
            <a:noAutofit/>
          </a:bodyPr>
          <a:lstStyle/>
          <a:p>
            <a:r>
              <a:rPr lang="en-US" sz="2400" dirty="0" smtClean="0"/>
              <a:t>Change of the Total Population by County, 2010 to 2012</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6</a:t>
            </a:fld>
            <a:endParaRPr lang="en-US" dirty="0"/>
          </a:p>
        </p:txBody>
      </p:sp>
      <p:sp>
        <p:nvSpPr>
          <p:cNvPr id="15" name="TextBox 14"/>
          <p:cNvSpPr txBox="1"/>
          <p:nvPr/>
        </p:nvSpPr>
        <p:spPr>
          <a:xfrm>
            <a:off x="3" y="6501769"/>
            <a:ext cx="3589444" cy="230832"/>
          </a:xfrm>
          <a:prstGeom prst="rect">
            <a:avLst/>
          </a:prstGeom>
          <a:noFill/>
        </p:spPr>
        <p:txBody>
          <a:bodyPr wrap="none" rtlCol="0">
            <a:spAutoFit/>
          </a:bodyPr>
          <a:lstStyle/>
          <a:p>
            <a:r>
              <a:rPr lang="en-US" sz="900" dirty="0" smtClean="0">
                <a:solidFill>
                  <a:schemeClr val="tx1">
                    <a:lumMod val="50000"/>
                    <a:lumOff val="50000"/>
                  </a:schemeClr>
                </a:solidFill>
              </a:rPr>
              <a:t>Source: U.S. Census Bureau Population Estimates, 2012 Vintage. </a:t>
            </a:r>
            <a:endParaRPr lang="en-US" sz="900" dirty="0">
              <a:solidFill>
                <a:schemeClr val="tx1">
                  <a:lumMod val="50000"/>
                  <a:lumOff val="50000"/>
                </a:schemeClr>
              </a:solidFill>
            </a:endParaRPr>
          </a:p>
        </p:txBody>
      </p:sp>
      <p:sp>
        <p:nvSpPr>
          <p:cNvPr id="3" name="TextBox 2"/>
          <p:cNvSpPr txBox="1"/>
          <p:nvPr/>
        </p:nvSpPr>
        <p:spPr>
          <a:xfrm>
            <a:off x="5638800" y="1708849"/>
            <a:ext cx="1981200" cy="738664"/>
          </a:xfrm>
          <a:prstGeom prst="rect">
            <a:avLst/>
          </a:prstGeom>
          <a:noFill/>
        </p:spPr>
        <p:txBody>
          <a:bodyPr wrap="square" rtlCol="0">
            <a:spAutoFit/>
          </a:bodyPr>
          <a:lstStyle/>
          <a:p>
            <a:r>
              <a:rPr lang="en-US" sz="1400" dirty="0" smtClean="0">
                <a:solidFill>
                  <a:srgbClr val="191C6F"/>
                </a:solidFill>
              </a:rPr>
              <a:t>96  counties lost population over the two year period</a:t>
            </a:r>
            <a:endParaRPr lang="en-US" sz="1400" dirty="0">
              <a:solidFill>
                <a:srgbClr val="191C6F"/>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9164" r="17265"/>
          <a:stretch/>
        </p:blipFill>
        <p:spPr bwMode="auto">
          <a:xfrm>
            <a:off x="746458" y="1447800"/>
            <a:ext cx="2096533" cy="1787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25728" y="5638800"/>
            <a:ext cx="2292615" cy="646331"/>
          </a:xfrm>
          <a:prstGeom prst="rect">
            <a:avLst/>
          </a:prstGeom>
          <a:noFill/>
        </p:spPr>
        <p:txBody>
          <a:bodyPr wrap="none" rtlCol="0">
            <a:spAutoFit/>
          </a:bodyPr>
          <a:lstStyle/>
          <a:p>
            <a:r>
              <a:rPr lang="en-US" sz="1200" dirty="0" smtClean="0">
                <a:solidFill>
                  <a:schemeClr val="tx2"/>
                </a:solidFill>
              </a:rPr>
              <a:t>Of counties that lost population</a:t>
            </a:r>
          </a:p>
          <a:p>
            <a:r>
              <a:rPr lang="en-US" sz="1200" dirty="0" smtClean="0">
                <a:solidFill>
                  <a:schemeClr val="tx2"/>
                </a:solidFill>
              </a:rPr>
              <a:t>90% had net out migration</a:t>
            </a:r>
          </a:p>
          <a:p>
            <a:r>
              <a:rPr lang="en-US" sz="1200" dirty="0" smtClean="0">
                <a:solidFill>
                  <a:schemeClr val="tx2"/>
                </a:solidFill>
              </a:rPr>
              <a:t>47% had natural decline</a:t>
            </a:r>
            <a:endParaRPr lang="en-US" sz="1200" dirty="0">
              <a:solidFill>
                <a:schemeClr val="tx2"/>
              </a:solidFill>
            </a:endParaRPr>
          </a:p>
        </p:txBody>
      </p:sp>
    </p:spTree>
    <p:extLst>
      <p:ext uri="{BB962C8B-B14F-4D97-AF65-F5344CB8AC3E}">
        <p14:creationId xmlns:p14="http://schemas.microsoft.com/office/powerpoint/2010/main" val="2995387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a:t>
            </a:r>
            <a:r>
              <a:rPr lang="en-US" sz="2800" b="1" dirty="0" smtClean="0"/>
              <a:t>Fastest Growing Metro Areas</a:t>
            </a:r>
            <a:br>
              <a:rPr lang="en-US" sz="2800" b="1" dirty="0" smtClean="0"/>
            </a:br>
            <a:r>
              <a:rPr lang="en-US" sz="2800" b="1" dirty="0" smtClean="0"/>
              <a:t>Increase </a:t>
            </a:r>
            <a:r>
              <a:rPr lang="en-US" sz="2800" b="1" dirty="0"/>
              <a:t>from </a:t>
            </a:r>
            <a:r>
              <a:rPr lang="en-US" sz="2800" b="1" dirty="0" smtClean="0"/>
              <a:t>July 1</a:t>
            </a:r>
            <a:r>
              <a:rPr lang="en-US" sz="2800" b="1" dirty="0"/>
              <a:t>,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1286499"/>
              </p:ext>
            </p:extLst>
          </p:nvPr>
        </p:nvGraphicFramePr>
        <p:xfrm>
          <a:off x="1600200" y="1371600"/>
          <a:ext cx="6252202" cy="444245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dirty="0" smtClean="0">
                          <a:solidFill>
                            <a:srgbClr val="1B1E7A"/>
                          </a:solidFill>
                        </a:rPr>
                        <a:t>Percent Increase</a:t>
                      </a:r>
                      <a:endParaRPr lang="en-US" sz="2000" dirty="0">
                        <a:solidFill>
                          <a:srgbClr val="1B1E7A"/>
                        </a:solidFill>
                      </a:endParaRPr>
                    </a:p>
                  </a:txBody>
                  <a:tcPr marL="83814" marR="83814" marT="41907" marB="41907" anchor="b">
                    <a:lnL>
                      <a:noFill/>
                    </a:lnL>
                    <a:lnR>
                      <a:noFill/>
                    </a:lnR>
                    <a:lnT>
                      <a:noFill/>
                    </a:lnT>
                    <a:lnB>
                      <a:noFill/>
                    </a:lnB>
                  </a:tcPr>
                </a:tc>
              </a:tr>
              <a:tr h="357835">
                <a:tc>
                  <a:txBody>
                    <a:bodyPr/>
                    <a:lstStyle/>
                    <a:p>
                      <a:r>
                        <a:rPr lang="en-US" sz="2000" b="1">
                          <a:solidFill>
                            <a:schemeClr val="tx2"/>
                          </a:solidFill>
                        </a:rPr>
                        <a:t>1.</a:t>
                      </a:r>
                    </a:p>
                  </a:txBody>
                  <a:tcPr anchor="ctr">
                    <a:lnL>
                      <a:noFill/>
                    </a:lnL>
                    <a:lnR>
                      <a:noFill/>
                    </a:lnR>
                    <a:lnT>
                      <a:noFill/>
                    </a:lnT>
                    <a:lnB>
                      <a:noFill/>
                    </a:lnB>
                  </a:tcPr>
                </a:tc>
                <a:tc>
                  <a:txBody>
                    <a:bodyPr/>
                    <a:lstStyle/>
                    <a:p>
                      <a:r>
                        <a:rPr lang="en-US" sz="2000" b="1">
                          <a:solidFill>
                            <a:schemeClr val="tx2"/>
                          </a:solidFill>
                        </a:rPr>
                        <a:t>Midland, Texas</a:t>
                      </a:r>
                    </a:p>
                  </a:txBody>
                  <a:tcPr anchor="ctr">
                    <a:lnL>
                      <a:noFill/>
                    </a:lnL>
                    <a:lnR>
                      <a:noFill/>
                    </a:lnR>
                    <a:lnT>
                      <a:noFill/>
                    </a:lnT>
                    <a:lnB>
                      <a:noFill/>
                    </a:lnB>
                  </a:tcPr>
                </a:tc>
                <a:tc>
                  <a:txBody>
                    <a:bodyPr/>
                    <a:lstStyle/>
                    <a:p>
                      <a:pPr algn="ctr"/>
                      <a:r>
                        <a:rPr lang="en-US" sz="2000" b="1" dirty="0">
                          <a:solidFill>
                            <a:schemeClr val="tx2"/>
                          </a:solidFill>
                        </a:rPr>
                        <a:t>4.6</a:t>
                      </a:r>
                    </a:p>
                  </a:txBody>
                  <a:tcPr anchor="ctr">
                    <a:lnL>
                      <a:noFill/>
                    </a:lnL>
                    <a:lnR>
                      <a:noFill/>
                    </a:lnR>
                    <a:lnT>
                      <a:noFill/>
                    </a:lnT>
                    <a:lnB>
                      <a:noFill/>
                    </a:lnB>
                  </a:tcPr>
                </a:tc>
              </a:tr>
              <a:tr h="357835">
                <a:tc>
                  <a:txBody>
                    <a:bodyPr/>
                    <a:lstStyle/>
                    <a:p>
                      <a:r>
                        <a:rPr lang="en-US" b="0">
                          <a:solidFill>
                            <a:schemeClr val="tx2"/>
                          </a:solidFill>
                        </a:rPr>
                        <a:t>2.</a:t>
                      </a:r>
                    </a:p>
                  </a:txBody>
                  <a:tcPr anchor="ctr">
                    <a:lnL>
                      <a:noFill/>
                    </a:lnL>
                    <a:lnR>
                      <a:noFill/>
                    </a:lnR>
                    <a:lnT>
                      <a:noFill/>
                    </a:lnT>
                    <a:lnB>
                      <a:noFill/>
                    </a:lnB>
                  </a:tcPr>
                </a:tc>
                <a:tc>
                  <a:txBody>
                    <a:bodyPr/>
                    <a:lstStyle/>
                    <a:p>
                      <a:r>
                        <a:rPr lang="en-US" b="0">
                          <a:solidFill>
                            <a:schemeClr val="tx2"/>
                          </a:solidFill>
                        </a:rPr>
                        <a:t>Clarksville, Tenn.-Ky. </a:t>
                      </a:r>
                    </a:p>
                  </a:txBody>
                  <a:tcPr anchor="ctr">
                    <a:lnL>
                      <a:noFill/>
                    </a:lnL>
                    <a:lnR>
                      <a:noFill/>
                    </a:lnR>
                    <a:lnT>
                      <a:noFill/>
                    </a:lnT>
                    <a:lnB>
                      <a:noFill/>
                    </a:lnB>
                  </a:tcPr>
                </a:tc>
                <a:tc>
                  <a:txBody>
                    <a:bodyPr/>
                    <a:lstStyle/>
                    <a:p>
                      <a:pPr algn="ctr"/>
                      <a:r>
                        <a:rPr lang="en-US" b="0">
                          <a:solidFill>
                            <a:schemeClr val="tx2"/>
                          </a:solidFill>
                        </a:rPr>
                        <a:t>3.7</a:t>
                      </a:r>
                    </a:p>
                  </a:txBody>
                  <a:tcPr anchor="ctr">
                    <a:lnL>
                      <a:noFill/>
                    </a:lnL>
                    <a:lnR>
                      <a:noFill/>
                    </a:lnR>
                    <a:lnT>
                      <a:noFill/>
                    </a:lnT>
                    <a:lnB>
                      <a:noFill/>
                    </a:lnB>
                  </a:tcPr>
                </a:tc>
              </a:tr>
              <a:tr h="357835">
                <a:tc>
                  <a:txBody>
                    <a:bodyPr/>
                    <a:lstStyle/>
                    <a:p>
                      <a:r>
                        <a:rPr lang="en-US" b="0">
                          <a:solidFill>
                            <a:schemeClr val="tx2"/>
                          </a:solidFill>
                        </a:rPr>
                        <a:t>3.</a:t>
                      </a:r>
                    </a:p>
                  </a:txBody>
                  <a:tcPr anchor="ctr">
                    <a:lnL>
                      <a:noFill/>
                    </a:lnL>
                    <a:lnR>
                      <a:noFill/>
                    </a:lnR>
                    <a:lnT>
                      <a:noFill/>
                    </a:lnT>
                    <a:lnB>
                      <a:noFill/>
                    </a:lnB>
                  </a:tcPr>
                </a:tc>
                <a:tc>
                  <a:txBody>
                    <a:bodyPr/>
                    <a:lstStyle/>
                    <a:p>
                      <a:r>
                        <a:rPr lang="en-US" b="0">
                          <a:solidFill>
                            <a:schemeClr val="tx2"/>
                          </a:solidFill>
                        </a:rPr>
                        <a:t>Crestview-Fort Walton Beach-Destin, Fla.</a:t>
                      </a:r>
                    </a:p>
                  </a:txBody>
                  <a:tcPr anchor="ctr">
                    <a:lnL>
                      <a:noFill/>
                    </a:lnL>
                    <a:lnR>
                      <a:noFill/>
                    </a:lnR>
                    <a:lnT>
                      <a:noFill/>
                    </a:lnT>
                    <a:lnB>
                      <a:noFill/>
                    </a:lnB>
                  </a:tcPr>
                </a:tc>
                <a:tc>
                  <a:txBody>
                    <a:bodyPr/>
                    <a:lstStyle/>
                    <a:p>
                      <a:pPr algn="ctr"/>
                      <a:r>
                        <a:rPr lang="en-US" b="0">
                          <a:solidFill>
                            <a:schemeClr val="tx2"/>
                          </a:solidFill>
                        </a:rPr>
                        <a:t>3.6</a:t>
                      </a:r>
                    </a:p>
                  </a:txBody>
                  <a:tcPr anchor="ctr">
                    <a:lnL>
                      <a:noFill/>
                    </a:lnL>
                    <a:lnR>
                      <a:noFill/>
                    </a:lnR>
                    <a:lnT>
                      <a:noFill/>
                    </a:lnT>
                    <a:lnB>
                      <a:noFill/>
                    </a:lnB>
                  </a:tcPr>
                </a:tc>
              </a:tr>
              <a:tr h="357835">
                <a:tc>
                  <a:txBody>
                    <a:bodyPr/>
                    <a:lstStyle/>
                    <a:p>
                      <a:r>
                        <a:rPr lang="en-US" b="0">
                          <a:solidFill>
                            <a:schemeClr val="tx2"/>
                          </a:solidFill>
                        </a:rPr>
                        <a:t>4.</a:t>
                      </a:r>
                    </a:p>
                  </a:txBody>
                  <a:tcPr anchor="ctr">
                    <a:lnL>
                      <a:noFill/>
                    </a:lnL>
                    <a:lnR>
                      <a:noFill/>
                    </a:lnR>
                    <a:lnT>
                      <a:noFill/>
                    </a:lnT>
                    <a:lnB>
                      <a:noFill/>
                    </a:lnB>
                  </a:tcPr>
                </a:tc>
                <a:tc>
                  <a:txBody>
                    <a:bodyPr/>
                    <a:lstStyle/>
                    <a:p>
                      <a:r>
                        <a:rPr lang="en-US" b="0">
                          <a:solidFill>
                            <a:schemeClr val="tx2"/>
                          </a:solidFill>
                        </a:rPr>
                        <a:t>The Villages, Fla.</a:t>
                      </a:r>
                    </a:p>
                  </a:txBody>
                  <a:tcPr anchor="ctr">
                    <a:lnL>
                      <a:noFill/>
                    </a:lnL>
                    <a:lnR>
                      <a:noFill/>
                    </a:lnR>
                    <a:lnT>
                      <a:noFill/>
                    </a:lnT>
                    <a:lnB>
                      <a:noFill/>
                    </a:lnB>
                  </a:tcPr>
                </a:tc>
                <a:tc>
                  <a:txBody>
                    <a:bodyPr/>
                    <a:lstStyle/>
                    <a:p>
                      <a:pPr algn="ctr"/>
                      <a:r>
                        <a:rPr lang="en-US" b="0">
                          <a:solidFill>
                            <a:schemeClr val="tx2"/>
                          </a:solidFill>
                        </a:rPr>
                        <a:t>3.4</a:t>
                      </a:r>
                    </a:p>
                  </a:txBody>
                  <a:tcPr anchor="ctr">
                    <a:lnL>
                      <a:noFill/>
                    </a:lnL>
                    <a:lnR>
                      <a:noFill/>
                    </a:lnR>
                    <a:lnT>
                      <a:noFill/>
                    </a:lnT>
                    <a:lnB>
                      <a:noFill/>
                    </a:lnB>
                  </a:tcPr>
                </a:tc>
              </a:tr>
              <a:tr h="357835">
                <a:tc>
                  <a:txBody>
                    <a:bodyPr/>
                    <a:lstStyle/>
                    <a:p>
                      <a:r>
                        <a:rPr lang="en-US" sz="2000" b="1">
                          <a:solidFill>
                            <a:schemeClr val="tx2"/>
                          </a:solidFill>
                        </a:rPr>
                        <a:t>5.</a:t>
                      </a:r>
                    </a:p>
                  </a:txBody>
                  <a:tcPr anchor="ctr">
                    <a:lnL>
                      <a:noFill/>
                    </a:lnL>
                    <a:lnR>
                      <a:noFill/>
                    </a:lnR>
                    <a:lnT>
                      <a:noFill/>
                    </a:lnT>
                    <a:lnB>
                      <a:noFill/>
                    </a:lnB>
                  </a:tcPr>
                </a:tc>
                <a:tc>
                  <a:txBody>
                    <a:bodyPr/>
                    <a:lstStyle/>
                    <a:p>
                      <a:r>
                        <a:rPr lang="en-US" sz="2000" b="1">
                          <a:solidFill>
                            <a:schemeClr val="tx2"/>
                          </a:solidFill>
                        </a:rPr>
                        <a:t>Odessa, Texas</a:t>
                      </a:r>
                    </a:p>
                  </a:txBody>
                  <a:tcPr anchor="ctr">
                    <a:lnL>
                      <a:noFill/>
                    </a:lnL>
                    <a:lnR>
                      <a:noFill/>
                    </a:lnR>
                    <a:lnT>
                      <a:noFill/>
                    </a:lnT>
                    <a:lnB>
                      <a:noFill/>
                    </a:lnB>
                  </a:tcPr>
                </a:tc>
                <a:tc>
                  <a:txBody>
                    <a:bodyPr/>
                    <a:lstStyle/>
                    <a:p>
                      <a:pPr algn="ctr"/>
                      <a:r>
                        <a:rPr lang="en-US" sz="2000" b="1" dirty="0">
                          <a:solidFill>
                            <a:schemeClr val="tx2"/>
                          </a:solidFill>
                        </a:rPr>
                        <a:t>3.4</a:t>
                      </a:r>
                    </a:p>
                  </a:txBody>
                  <a:tcPr anchor="ctr">
                    <a:lnL>
                      <a:noFill/>
                    </a:lnL>
                    <a:lnR>
                      <a:noFill/>
                    </a:lnR>
                    <a:lnT>
                      <a:noFill/>
                    </a:lnT>
                    <a:lnB>
                      <a:noFill/>
                    </a:lnB>
                  </a:tcPr>
                </a:tc>
              </a:tr>
              <a:tr h="357835">
                <a:tc>
                  <a:txBody>
                    <a:bodyPr/>
                    <a:lstStyle/>
                    <a:p>
                      <a:r>
                        <a:rPr lang="en-US" b="0">
                          <a:solidFill>
                            <a:schemeClr val="tx2"/>
                          </a:solidFill>
                        </a:rPr>
                        <a:t>6.</a:t>
                      </a:r>
                    </a:p>
                  </a:txBody>
                  <a:tcPr anchor="ctr">
                    <a:lnL>
                      <a:noFill/>
                    </a:lnL>
                    <a:lnR>
                      <a:noFill/>
                    </a:lnR>
                    <a:lnT>
                      <a:noFill/>
                    </a:lnT>
                    <a:lnB>
                      <a:noFill/>
                    </a:lnB>
                  </a:tcPr>
                </a:tc>
                <a:tc>
                  <a:txBody>
                    <a:bodyPr/>
                    <a:lstStyle/>
                    <a:p>
                      <a:r>
                        <a:rPr lang="en-US" b="0">
                          <a:solidFill>
                            <a:schemeClr val="tx2"/>
                          </a:solidFill>
                        </a:rPr>
                        <a:t>Jacksonville, N.C.</a:t>
                      </a:r>
                    </a:p>
                  </a:txBody>
                  <a:tcPr anchor="ctr">
                    <a:lnL>
                      <a:noFill/>
                    </a:lnL>
                    <a:lnR>
                      <a:noFill/>
                    </a:lnR>
                    <a:lnT>
                      <a:noFill/>
                    </a:lnT>
                    <a:lnB>
                      <a:noFill/>
                    </a:lnB>
                  </a:tcPr>
                </a:tc>
                <a:tc>
                  <a:txBody>
                    <a:bodyPr/>
                    <a:lstStyle/>
                    <a:p>
                      <a:pPr algn="ctr"/>
                      <a:r>
                        <a:rPr lang="en-US" b="0">
                          <a:solidFill>
                            <a:schemeClr val="tx2"/>
                          </a:solidFill>
                        </a:rPr>
                        <a:t>3.3</a:t>
                      </a:r>
                    </a:p>
                  </a:txBody>
                  <a:tcPr anchor="ctr">
                    <a:lnL>
                      <a:noFill/>
                    </a:lnL>
                    <a:lnR>
                      <a:noFill/>
                    </a:lnR>
                    <a:lnT>
                      <a:noFill/>
                    </a:lnT>
                    <a:lnB>
                      <a:noFill/>
                    </a:lnB>
                  </a:tcPr>
                </a:tc>
              </a:tr>
              <a:tr h="357835">
                <a:tc>
                  <a:txBody>
                    <a:bodyPr/>
                    <a:lstStyle/>
                    <a:p>
                      <a:r>
                        <a:rPr lang="en-US" sz="2000" b="1">
                          <a:solidFill>
                            <a:schemeClr val="tx2"/>
                          </a:solidFill>
                        </a:rPr>
                        <a:t>7.</a:t>
                      </a:r>
                    </a:p>
                  </a:txBody>
                  <a:tcPr anchor="ctr">
                    <a:lnL>
                      <a:noFill/>
                    </a:lnL>
                    <a:lnR>
                      <a:noFill/>
                    </a:lnR>
                    <a:lnT>
                      <a:noFill/>
                    </a:lnT>
                    <a:lnB>
                      <a:noFill/>
                    </a:lnB>
                  </a:tcPr>
                </a:tc>
                <a:tc>
                  <a:txBody>
                    <a:bodyPr/>
                    <a:lstStyle/>
                    <a:p>
                      <a:r>
                        <a:rPr lang="en-US" sz="2000" b="1">
                          <a:solidFill>
                            <a:schemeClr val="tx2"/>
                          </a:solidFill>
                        </a:rPr>
                        <a:t>Austin-Round Rock, Texas</a:t>
                      </a:r>
                    </a:p>
                  </a:txBody>
                  <a:tcPr anchor="ctr">
                    <a:lnL>
                      <a:noFill/>
                    </a:lnL>
                    <a:lnR>
                      <a:noFill/>
                    </a:lnR>
                    <a:lnT>
                      <a:noFill/>
                    </a:lnT>
                    <a:lnB>
                      <a:noFill/>
                    </a:lnB>
                  </a:tcPr>
                </a:tc>
                <a:tc>
                  <a:txBody>
                    <a:bodyPr/>
                    <a:lstStyle/>
                    <a:p>
                      <a:pPr algn="ctr"/>
                      <a:r>
                        <a:rPr lang="en-US" sz="2000" b="1" dirty="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8.</a:t>
                      </a:r>
                    </a:p>
                  </a:txBody>
                  <a:tcPr anchor="ctr">
                    <a:lnL>
                      <a:noFill/>
                    </a:lnL>
                    <a:lnR>
                      <a:noFill/>
                    </a:lnR>
                    <a:lnT>
                      <a:noFill/>
                    </a:lnT>
                    <a:lnB>
                      <a:noFill/>
                    </a:lnB>
                  </a:tcPr>
                </a:tc>
                <a:tc>
                  <a:txBody>
                    <a:bodyPr/>
                    <a:lstStyle/>
                    <a:p>
                      <a:r>
                        <a:rPr lang="en-US" b="0">
                          <a:solidFill>
                            <a:schemeClr val="tx2"/>
                          </a:solidFill>
                        </a:rPr>
                        <a:t>Casper, Wyo.</a:t>
                      </a:r>
                    </a:p>
                  </a:txBody>
                  <a:tcPr anchor="ctr">
                    <a:lnL>
                      <a:noFill/>
                    </a:lnL>
                    <a:lnR>
                      <a:noFill/>
                    </a:lnR>
                    <a:lnT>
                      <a:noFill/>
                    </a:lnT>
                    <a:lnB>
                      <a:noFill/>
                    </a:lnB>
                  </a:tcPr>
                </a:tc>
                <a:tc>
                  <a:txBody>
                    <a:bodyPr/>
                    <a:lstStyle/>
                    <a:p>
                      <a:pPr algn="ctr"/>
                      <a:r>
                        <a:rPr lang="en-US" b="0">
                          <a:solidFill>
                            <a:schemeClr val="tx2"/>
                          </a:solidFill>
                        </a:rPr>
                        <a:t>3.0</a:t>
                      </a:r>
                    </a:p>
                  </a:txBody>
                  <a:tcPr anchor="ctr">
                    <a:lnL>
                      <a:noFill/>
                    </a:lnL>
                    <a:lnR>
                      <a:noFill/>
                    </a:lnR>
                    <a:lnT>
                      <a:noFill/>
                    </a:lnT>
                    <a:lnB>
                      <a:noFill/>
                    </a:lnB>
                  </a:tcPr>
                </a:tc>
              </a:tr>
              <a:tr h="357835">
                <a:tc>
                  <a:txBody>
                    <a:bodyPr/>
                    <a:lstStyle/>
                    <a:p>
                      <a:r>
                        <a:rPr lang="en-US" b="0">
                          <a:solidFill>
                            <a:schemeClr val="tx2"/>
                          </a:solidFill>
                        </a:rPr>
                        <a:t>9.</a:t>
                      </a:r>
                    </a:p>
                  </a:txBody>
                  <a:tcPr anchor="ctr">
                    <a:lnL>
                      <a:noFill/>
                    </a:lnL>
                    <a:lnR>
                      <a:noFill/>
                    </a:lnR>
                    <a:lnT>
                      <a:noFill/>
                    </a:lnT>
                    <a:lnB>
                      <a:noFill/>
                    </a:lnB>
                  </a:tcPr>
                </a:tc>
                <a:tc>
                  <a:txBody>
                    <a:bodyPr/>
                    <a:lstStyle/>
                    <a:p>
                      <a:r>
                        <a:rPr lang="en-US" b="0">
                          <a:solidFill>
                            <a:schemeClr val="tx2"/>
                          </a:solidFill>
                        </a:rPr>
                        <a:t>Columbus, Ga.-Ala. </a:t>
                      </a:r>
                    </a:p>
                  </a:txBody>
                  <a:tcPr anchor="ctr">
                    <a:lnL>
                      <a:noFill/>
                    </a:lnL>
                    <a:lnR>
                      <a:noFill/>
                    </a:lnR>
                    <a:lnT>
                      <a:noFill/>
                    </a:lnT>
                    <a:lnB>
                      <a:noFill/>
                    </a:lnB>
                  </a:tcPr>
                </a:tc>
                <a:tc>
                  <a:txBody>
                    <a:bodyPr/>
                    <a:lstStyle/>
                    <a:p>
                      <a:pPr algn="ctr"/>
                      <a:r>
                        <a:rPr lang="en-US" b="0">
                          <a:solidFill>
                            <a:schemeClr val="tx2"/>
                          </a:solidFill>
                        </a:rPr>
                        <a:t>2.9</a:t>
                      </a:r>
                    </a:p>
                  </a:txBody>
                  <a:tcPr anchor="ctr">
                    <a:lnL>
                      <a:noFill/>
                    </a:lnL>
                    <a:lnR>
                      <a:noFill/>
                    </a:lnR>
                    <a:lnT>
                      <a:noFill/>
                    </a:lnT>
                    <a:lnB>
                      <a:noFill/>
                    </a:lnB>
                  </a:tcPr>
                </a:tc>
              </a:tr>
              <a:tr h="357835">
                <a:tc>
                  <a:txBody>
                    <a:bodyPr/>
                    <a:lstStyle/>
                    <a:p>
                      <a:r>
                        <a:rPr lang="en-US" b="0">
                          <a:solidFill>
                            <a:schemeClr val="tx2"/>
                          </a:solidFill>
                        </a:rPr>
                        <a:t>10.</a:t>
                      </a:r>
                    </a:p>
                  </a:txBody>
                  <a:tcPr anchor="ctr">
                    <a:lnL>
                      <a:noFill/>
                    </a:lnL>
                    <a:lnR>
                      <a:noFill/>
                    </a:lnR>
                    <a:lnT>
                      <a:noFill/>
                    </a:lnT>
                    <a:lnB>
                      <a:noFill/>
                    </a:lnB>
                  </a:tcPr>
                </a:tc>
                <a:tc>
                  <a:txBody>
                    <a:bodyPr/>
                    <a:lstStyle/>
                    <a:p>
                      <a:r>
                        <a:rPr lang="en-US" b="0">
                          <a:solidFill>
                            <a:schemeClr val="tx2"/>
                          </a:solidFill>
                        </a:rPr>
                        <a:t>Manhattan, Kan.</a:t>
                      </a:r>
                    </a:p>
                  </a:txBody>
                  <a:tcPr anchor="ctr">
                    <a:lnL>
                      <a:noFill/>
                    </a:lnL>
                    <a:lnR>
                      <a:noFill/>
                    </a:lnR>
                    <a:lnT>
                      <a:noFill/>
                    </a:lnT>
                    <a:lnB>
                      <a:noFill/>
                    </a:lnB>
                  </a:tcPr>
                </a:tc>
                <a:tc>
                  <a:txBody>
                    <a:bodyPr/>
                    <a:lstStyle/>
                    <a:p>
                      <a:pPr algn="ctr"/>
                      <a:r>
                        <a:rPr lang="en-US" b="0" dirty="0">
                          <a:solidFill>
                            <a:schemeClr val="tx2"/>
                          </a:solidFill>
                        </a:rPr>
                        <a:t>2.8</a:t>
                      </a:r>
                    </a:p>
                  </a:txBody>
                  <a:tcPr anchor="ctr">
                    <a:lnL>
                      <a:noFill/>
                    </a:lnL>
                    <a:lnR>
                      <a:noFill/>
                    </a:lnR>
                    <a:lnT>
                      <a:noFill/>
                    </a:lnT>
                    <a:lnB>
                      <a:noFill/>
                    </a:lnB>
                  </a:tcPr>
                </a:tc>
              </a:tr>
            </a:tbl>
          </a:graphicData>
        </a:graphic>
      </p:graphicFrame>
      <p:sp>
        <p:nvSpPr>
          <p:cNvPr id="6" name="TextBox 5"/>
          <p:cNvSpPr txBox="1"/>
          <p:nvPr/>
        </p:nvSpPr>
        <p:spPr>
          <a:xfrm>
            <a:off x="-7345" y="6509133"/>
            <a:ext cx="2582758" cy="276999"/>
          </a:xfrm>
          <a:prstGeom prst="rect">
            <a:avLst/>
          </a:prstGeom>
          <a:noFill/>
        </p:spPr>
        <p:txBody>
          <a:bodyPr wrap="none" rtlCol="0">
            <a:spAutoFit/>
          </a:bodyPr>
          <a:lstStyle/>
          <a:p>
            <a:r>
              <a:rPr lang="en-US" sz="1200" dirty="0" smtClean="0">
                <a:solidFill>
                  <a:srgbClr val="1B1E7A"/>
                </a:solidFill>
              </a:rPr>
              <a:t>Source: U.S. Census Bureau, 2012</a:t>
            </a:r>
            <a:endParaRPr lang="en-US" sz="1200" dirty="0">
              <a:solidFill>
                <a:srgbClr val="1B1E7A"/>
              </a:solidFill>
            </a:endParaRPr>
          </a:p>
        </p:txBody>
      </p:sp>
    </p:spTree>
    <p:extLst>
      <p:ext uri="{BB962C8B-B14F-4D97-AF65-F5344CB8AC3E}">
        <p14:creationId xmlns:p14="http://schemas.microsoft.com/office/powerpoint/2010/main" val="4107822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The 10 Counties with the Largest Numeric Increase from </a:t>
            </a:r>
            <a:r>
              <a:rPr lang="en-US" sz="2800" b="1" dirty="0" smtClean="0"/>
              <a:t>July </a:t>
            </a:r>
            <a:r>
              <a:rPr lang="en-US" sz="2800" b="1" dirty="0"/>
              <a:t>1, </a:t>
            </a:r>
            <a:r>
              <a:rPr lang="en-US" sz="2800" b="1" dirty="0" smtClean="0"/>
              <a:t>2011, </a:t>
            </a:r>
            <a:r>
              <a:rPr lang="en-US" sz="2800" b="1" dirty="0"/>
              <a:t>to July 1, </a:t>
            </a:r>
            <a:r>
              <a:rPr lang="en-US" sz="2800" b="1" dirty="0" smtClean="0"/>
              <a:t>2012</a:t>
            </a:r>
            <a:endParaRPr lang="en-US" sz="28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1889418"/>
              </p:ext>
            </p:extLst>
          </p:nvPr>
        </p:nvGraphicFramePr>
        <p:xfrm>
          <a:off x="1600200" y="1371600"/>
          <a:ext cx="6252202" cy="4351014"/>
        </p:xfrm>
        <a:graphic>
          <a:graphicData uri="http://schemas.openxmlformats.org/drawingml/2006/table">
            <a:tbl>
              <a:tblPr/>
              <a:tblGrid>
                <a:gridCol w="582429"/>
                <a:gridCol w="4160211"/>
                <a:gridCol w="1509562"/>
              </a:tblGrid>
              <a:tr h="626210">
                <a:tc>
                  <a:txBody>
                    <a:bodyPr/>
                    <a:lstStyle/>
                    <a:p>
                      <a:pPr algn="ctr"/>
                      <a:endParaRPr lang="en-US" sz="2000" dirty="0">
                        <a:solidFill>
                          <a:srgbClr val="1B1E7A"/>
                        </a:solidFill>
                      </a:endParaRPr>
                    </a:p>
                  </a:txBody>
                  <a:tcPr marL="83814" marR="83814" marT="41907" marB="41907" anchor="b">
                    <a:lnL>
                      <a:noFill/>
                    </a:lnL>
                    <a:lnR>
                      <a:noFill/>
                    </a:lnR>
                    <a:lnT>
                      <a:noFill/>
                    </a:lnT>
                    <a:lnB>
                      <a:noFill/>
                    </a:lnB>
                  </a:tcPr>
                </a:tc>
                <a:tc>
                  <a:txBody>
                    <a:bodyPr/>
                    <a:lstStyle/>
                    <a:p>
                      <a:pPr algn="ctr"/>
                      <a:endParaRPr lang="en-US" sz="2000">
                        <a:solidFill>
                          <a:srgbClr val="1B1E7A"/>
                        </a:solidFill>
                      </a:endParaRPr>
                    </a:p>
                  </a:txBody>
                  <a:tcPr marL="83814" marR="83814" marT="41907" marB="41907" anchor="b">
                    <a:lnL>
                      <a:noFill/>
                    </a:lnL>
                    <a:lnR>
                      <a:noFill/>
                    </a:lnR>
                    <a:lnT>
                      <a:noFill/>
                    </a:lnT>
                    <a:lnB>
                      <a:noFill/>
                    </a:lnB>
                  </a:tcPr>
                </a:tc>
                <a:tc>
                  <a:txBody>
                    <a:bodyPr/>
                    <a:lstStyle/>
                    <a:p>
                      <a:pPr algn="ctr"/>
                      <a:r>
                        <a:rPr lang="en-US" sz="2000" b="1">
                          <a:solidFill>
                            <a:srgbClr val="1B1E7A"/>
                          </a:solidFill>
                        </a:rPr>
                        <a:t>Numeric</a:t>
                      </a:r>
                      <a:br>
                        <a:rPr lang="en-US" sz="2000" b="1">
                          <a:solidFill>
                            <a:srgbClr val="1B1E7A"/>
                          </a:solidFill>
                        </a:rPr>
                      </a:br>
                      <a:r>
                        <a:rPr lang="en-US" sz="2000" b="1">
                          <a:solidFill>
                            <a:srgbClr val="1B1E7A"/>
                          </a:solidFill>
                        </a:rPr>
                        <a:t>Increase</a:t>
                      </a:r>
                      <a:endParaRPr lang="en-US" sz="2000">
                        <a:solidFill>
                          <a:srgbClr val="1B1E7A"/>
                        </a:solidFill>
                      </a:endParaRPr>
                    </a:p>
                  </a:txBody>
                  <a:tcPr marL="83814" marR="83814" marT="41907" marB="41907" anchor="b">
                    <a:lnL>
                      <a:noFill/>
                    </a:lnL>
                    <a:lnR>
                      <a:noFill/>
                    </a:lnR>
                    <a:lnT>
                      <a:noFill/>
                    </a:lnT>
                    <a:lnB>
                      <a:noFill/>
                    </a:lnB>
                  </a:tcPr>
                </a:tc>
              </a:tr>
              <a:tr h="357835">
                <a:tc>
                  <a:txBody>
                    <a:bodyPr/>
                    <a:lstStyle/>
                    <a:p>
                      <a:r>
                        <a:rPr lang="en-US" b="1" dirty="0">
                          <a:solidFill>
                            <a:schemeClr val="tx2"/>
                          </a:solidFill>
                        </a:rPr>
                        <a:t>1.</a:t>
                      </a:r>
                    </a:p>
                  </a:txBody>
                  <a:tcPr anchor="ctr">
                    <a:lnL>
                      <a:noFill/>
                    </a:lnL>
                    <a:lnR>
                      <a:noFill/>
                    </a:lnR>
                    <a:lnT>
                      <a:noFill/>
                    </a:lnT>
                    <a:lnB>
                      <a:noFill/>
                    </a:lnB>
                  </a:tcPr>
                </a:tc>
                <a:tc>
                  <a:txBody>
                    <a:bodyPr/>
                    <a:lstStyle/>
                    <a:p>
                      <a:r>
                        <a:rPr lang="en-US" b="1" dirty="0">
                          <a:solidFill>
                            <a:schemeClr val="tx2"/>
                          </a:solidFill>
                        </a:rPr>
                        <a:t>Harris, Texas</a:t>
                      </a:r>
                    </a:p>
                  </a:txBody>
                  <a:tcPr anchor="ctr">
                    <a:lnL>
                      <a:noFill/>
                    </a:lnL>
                    <a:lnR>
                      <a:noFill/>
                    </a:lnR>
                    <a:lnT>
                      <a:noFill/>
                    </a:lnT>
                    <a:lnB>
                      <a:noFill/>
                    </a:lnB>
                  </a:tcPr>
                </a:tc>
                <a:tc>
                  <a:txBody>
                    <a:bodyPr/>
                    <a:lstStyle/>
                    <a:p>
                      <a:pPr algn="ctr"/>
                      <a:r>
                        <a:rPr lang="en-US" b="1" dirty="0">
                          <a:solidFill>
                            <a:schemeClr val="tx2"/>
                          </a:solidFill>
                        </a:rPr>
                        <a:t>80,005</a:t>
                      </a:r>
                    </a:p>
                  </a:txBody>
                  <a:tcPr anchor="ctr">
                    <a:lnL>
                      <a:noFill/>
                    </a:lnL>
                    <a:lnR>
                      <a:noFill/>
                    </a:lnR>
                    <a:lnT>
                      <a:noFill/>
                    </a:lnT>
                    <a:lnB>
                      <a:noFill/>
                    </a:lnB>
                  </a:tcPr>
                </a:tc>
              </a:tr>
              <a:tr h="357835">
                <a:tc>
                  <a:txBody>
                    <a:bodyPr/>
                    <a:lstStyle/>
                    <a:p>
                      <a:r>
                        <a:rPr lang="en-US">
                          <a:solidFill>
                            <a:schemeClr val="tx2"/>
                          </a:solidFill>
                        </a:rPr>
                        <a:t>2.</a:t>
                      </a:r>
                    </a:p>
                  </a:txBody>
                  <a:tcPr anchor="ctr">
                    <a:lnL>
                      <a:noFill/>
                    </a:lnL>
                    <a:lnR>
                      <a:noFill/>
                    </a:lnR>
                    <a:lnT>
                      <a:noFill/>
                    </a:lnT>
                    <a:lnB>
                      <a:noFill/>
                    </a:lnB>
                  </a:tcPr>
                </a:tc>
                <a:tc>
                  <a:txBody>
                    <a:bodyPr/>
                    <a:lstStyle/>
                    <a:p>
                      <a:r>
                        <a:rPr lang="en-US">
                          <a:solidFill>
                            <a:schemeClr val="tx2"/>
                          </a:solidFill>
                        </a:rPr>
                        <a:t>Los Angeles, Calif.</a:t>
                      </a:r>
                    </a:p>
                  </a:txBody>
                  <a:tcPr anchor="ctr">
                    <a:lnL>
                      <a:noFill/>
                    </a:lnL>
                    <a:lnR>
                      <a:noFill/>
                    </a:lnR>
                    <a:lnT>
                      <a:noFill/>
                    </a:lnT>
                    <a:lnB>
                      <a:noFill/>
                    </a:lnB>
                  </a:tcPr>
                </a:tc>
                <a:tc>
                  <a:txBody>
                    <a:bodyPr/>
                    <a:lstStyle/>
                    <a:p>
                      <a:pPr algn="ctr"/>
                      <a:r>
                        <a:rPr lang="en-US">
                          <a:solidFill>
                            <a:schemeClr val="tx2"/>
                          </a:solidFill>
                        </a:rPr>
                        <a:t>73,764</a:t>
                      </a:r>
                    </a:p>
                  </a:txBody>
                  <a:tcPr anchor="ctr">
                    <a:lnL>
                      <a:noFill/>
                    </a:lnL>
                    <a:lnR>
                      <a:noFill/>
                    </a:lnR>
                    <a:lnT>
                      <a:noFill/>
                    </a:lnT>
                    <a:lnB>
                      <a:noFill/>
                    </a:lnB>
                  </a:tcPr>
                </a:tc>
              </a:tr>
              <a:tr h="357835">
                <a:tc>
                  <a:txBody>
                    <a:bodyPr/>
                    <a:lstStyle/>
                    <a:p>
                      <a:r>
                        <a:rPr lang="en-US">
                          <a:solidFill>
                            <a:schemeClr val="tx2"/>
                          </a:solidFill>
                        </a:rPr>
                        <a:t>3.</a:t>
                      </a:r>
                    </a:p>
                  </a:txBody>
                  <a:tcPr anchor="ctr">
                    <a:lnL>
                      <a:noFill/>
                    </a:lnL>
                    <a:lnR>
                      <a:noFill/>
                    </a:lnR>
                    <a:lnT>
                      <a:noFill/>
                    </a:lnT>
                    <a:lnB>
                      <a:noFill/>
                    </a:lnB>
                  </a:tcPr>
                </a:tc>
                <a:tc>
                  <a:txBody>
                    <a:bodyPr/>
                    <a:lstStyle/>
                    <a:p>
                      <a:r>
                        <a:rPr lang="en-US">
                          <a:solidFill>
                            <a:schemeClr val="tx2"/>
                          </a:solidFill>
                        </a:rPr>
                        <a:t>Maricopa, Ariz.</a:t>
                      </a:r>
                    </a:p>
                  </a:txBody>
                  <a:tcPr anchor="ctr">
                    <a:lnL>
                      <a:noFill/>
                    </a:lnL>
                    <a:lnR>
                      <a:noFill/>
                    </a:lnR>
                    <a:lnT>
                      <a:noFill/>
                    </a:lnT>
                    <a:lnB>
                      <a:noFill/>
                    </a:lnB>
                  </a:tcPr>
                </a:tc>
                <a:tc>
                  <a:txBody>
                    <a:bodyPr/>
                    <a:lstStyle/>
                    <a:p>
                      <a:pPr algn="ctr"/>
                      <a:r>
                        <a:rPr lang="en-US">
                          <a:solidFill>
                            <a:schemeClr val="tx2"/>
                          </a:solidFill>
                        </a:rPr>
                        <a:t>73,644</a:t>
                      </a:r>
                    </a:p>
                  </a:txBody>
                  <a:tcPr anchor="ctr">
                    <a:lnL>
                      <a:noFill/>
                    </a:lnL>
                    <a:lnR>
                      <a:noFill/>
                    </a:lnR>
                    <a:lnT>
                      <a:noFill/>
                    </a:lnT>
                    <a:lnB>
                      <a:noFill/>
                    </a:lnB>
                  </a:tcPr>
                </a:tc>
              </a:tr>
              <a:tr h="357835">
                <a:tc>
                  <a:txBody>
                    <a:bodyPr/>
                    <a:lstStyle/>
                    <a:p>
                      <a:r>
                        <a:rPr lang="en-US" b="1" dirty="0">
                          <a:solidFill>
                            <a:schemeClr val="tx2"/>
                          </a:solidFill>
                        </a:rPr>
                        <a:t>4.</a:t>
                      </a:r>
                    </a:p>
                  </a:txBody>
                  <a:tcPr anchor="ctr">
                    <a:lnL>
                      <a:noFill/>
                    </a:lnL>
                    <a:lnR>
                      <a:noFill/>
                    </a:lnR>
                    <a:lnT>
                      <a:noFill/>
                    </a:lnT>
                    <a:lnB>
                      <a:noFill/>
                    </a:lnB>
                  </a:tcPr>
                </a:tc>
                <a:tc>
                  <a:txBody>
                    <a:bodyPr/>
                    <a:lstStyle/>
                    <a:p>
                      <a:r>
                        <a:rPr lang="en-US" b="1" dirty="0">
                          <a:solidFill>
                            <a:schemeClr val="tx2"/>
                          </a:solidFill>
                        </a:rPr>
                        <a:t>Dallas, Texas</a:t>
                      </a:r>
                    </a:p>
                  </a:txBody>
                  <a:tcPr anchor="ctr">
                    <a:lnL>
                      <a:noFill/>
                    </a:lnL>
                    <a:lnR>
                      <a:noFill/>
                    </a:lnR>
                    <a:lnT>
                      <a:noFill/>
                    </a:lnT>
                    <a:lnB>
                      <a:noFill/>
                    </a:lnB>
                  </a:tcPr>
                </a:tc>
                <a:tc>
                  <a:txBody>
                    <a:bodyPr/>
                    <a:lstStyle/>
                    <a:p>
                      <a:pPr algn="ctr"/>
                      <a:r>
                        <a:rPr lang="en-US" b="1" dirty="0">
                          <a:solidFill>
                            <a:schemeClr val="tx2"/>
                          </a:solidFill>
                        </a:rPr>
                        <a:t>45,827</a:t>
                      </a:r>
                    </a:p>
                  </a:txBody>
                  <a:tcPr anchor="ctr">
                    <a:lnL>
                      <a:noFill/>
                    </a:lnL>
                    <a:lnR>
                      <a:noFill/>
                    </a:lnR>
                    <a:lnT>
                      <a:noFill/>
                    </a:lnT>
                    <a:lnB>
                      <a:noFill/>
                    </a:lnB>
                  </a:tcPr>
                </a:tc>
              </a:tr>
              <a:tr h="357835">
                <a:tc>
                  <a:txBody>
                    <a:bodyPr/>
                    <a:lstStyle/>
                    <a:p>
                      <a:r>
                        <a:rPr lang="en-US" dirty="0">
                          <a:solidFill>
                            <a:schemeClr val="tx2"/>
                          </a:solidFill>
                        </a:rPr>
                        <a:t>5.</a:t>
                      </a:r>
                    </a:p>
                  </a:txBody>
                  <a:tcPr anchor="ctr">
                    <a:lnL>
                      <a:noFill/>
                    </a:lnL>
                    <a:lnR>
                      <a:noFill/>
                    </a:lnR>
                    <a:lnT>
                      <a:noFill/>
                    </a:lnT>
                    <a:lnB>
                      <a:noFill/>
                    </a:lnB>
                  </a:tcPr>
                </a:tc>
                <a:tc>
                  <a:txBody>
                    <a:bodyPr/>
                    <a:lstStyle/>
                    <a:p>
                      <a:r>
                        <a:rPr lang="en-US" dirty="0">
                          <a:solidFill>
                            <a:schemeClr val="tx2"/>
                          </a:solidFill>
                        </a:rPr>
                        <a:t>San Diego, Calif.</a:t>
                      </a:r>
                    </a:p>
                  </a:txBody>
                  <a:tcPr anchor="ctr">
                    <a:lnL>
                      <a:noFill/>
                    </a:lnL>
                    <a:lnR>
                      <a:noFill/>
                    </a:lnR>
                    <a:lnT>
                      <a:noFill/>
                    </a:lnT>
                    <a:lnB>
                      <a:noFill/>
                    </a:lnB>
                  </a:tcPr>
                </a:tc>
                <a:tc>
                  <a:txBody>
                    <a:bodyPr/>
                    <a:lstStyle/>
                    <a:p>
                      <a:pPr algn="ctr"/>
                      <a:r>
                        <a:rPr lang="en-US" dirty="0">
                          <a:solidFill>
                            <a:schemeClr val="tx2"/>
                          </a:solidFill>
                        </a:rPr>
                        <a:t>38,880</a:t>
                      </a:r>
                    </a:p>
                  </a:txBody>
                  <a:tcPr anchor="ctr">
                    <a:lnL>
                      <a:noFill/>
                    </a:lnL>
                    <a:lnR>
                      <a:noFill/>
                    </a:lnR>
                    <a:lnT>
                      <a:noFill/>
                    </a:lnT>
                    <a:lnB>
                      <a:noFill/>
                    </a:lnB>
                  </a:tcPr>
                </a:tc>
              </a:tr>
              <a:tr h="357835">
                <a:tc>
                  <a:txBody>
                    <a:bodyPr/>
                    <a:lstStyle/>
                    <a:p>
                      <a:r>
                        <a:rPr lang="en-US" dirty="0">
                          <a:solidFill>
                            <a:schemeClr val="tx2"/>
                          </a:solidFill>
                        </a:rPr>
                        <a:t>6.</a:t>
                      </a:r>
                    </a:p>
                  </a:txBody>
                  <a:tcPr anchor="ctr">
                    <a:lnL>
                      <a:noFill/>
                    </a:lnL>
                    <a:lnR>
                      <a:noFill/>
                    </a:lnR>
                    <a:lnT>
                      <a:noFill/>
                    </a:lnT>
                    <a:lnB>
                      <a:noFill/>
                    </a:lnB>
                  </a:tcPr>
                </a:tc>
                <a:tc>
                  <a:txBody>
                    <a:bodyPr/>
                    <a:lstStyle/>
                    <a:p>
                      <a:r>
                        <a:rPr lang="en-US">
                          <a:solidFill>
                            <a:schemeClr val="tx2"/>
                          </a:solidFill>
                        </a:rPr>
                        <a:t>King, Wash.</a:t>
                      </a:r>
                    </a:p>
                  </a:txBody>
                  <a:tcPr anchor="ctr">
                    <a:lnL>
                      <a:noFill/>
                    </a:lnL>
                    <a:lnR>
                      <a:noFill/>
                    </a:lnR>
                    <a:lnT>
                      <a:noFill/>
                    </a:lnT>
                    <a:lnB>
                      <a:noFill/>
                    </a:lnB>
                  </a:tcPr>
                </a:tc>
                <a:tc>
                  <a:txBody>
                    <a:bodyPr/>
                    <a:lstStyle/>
                    <a:p>
                      <a:pPr algn="ctr"/>
                      <a:r>
                        <a:rPr lang="en-US">
                          <a:solidFill>
                            <a:schemeClr val="tx2"/>
                          </a:solidFill>
                        </a:rPr>
                        <a:t>35,838</a:t>
                      </a:r>
                    </a:p>
                  </a:txBody>
                  <a:tcPr anchor="ctr">
                    <a:lnL>
                      <a:noFill/>
                    </a:lnL>
                    <a:lnR>
                      <a:noFill/>
                    </a:lnR>
                    <a:lnT>
                      <a:noFill/>
                    </a:lnT>
                    <a:lnB>
                      <a:noFill/>
                    </a:lnB>
                  </a:tcPr>
                </a:tc>
              </a:tr>
              <a:tr h="357835">
                <a:tc>
                  <a:txBody>
                    <a:bodyPr/>
                    <a:lstStyle/>
                    <a:p>
                      <a:r>
                        <a:rPr lang="en-US" b="1" dirty="0">
                          <a:solidFill>
                            <a:schemeClr val="tx2"/>
                          </a:solidFill>
                        </a:rPr>
                        <a:t>7.</a:t>
                      </a:r>
                    </a:p>
                  </a:txBody>
                  <a:tcPr anchor="ctr">
                    <a:lnL>
                      <a:noFill/>
                    </a:lnL>
                    <a:lnR>
                      <a:noFill/>
                    </a:lnR>
                    <a:lnT>
                      <a:noFill/>
                    </a:lnT>
                    <a:lnB>
                      <a:noFill/>
                    </a:lnB>
                  </a:tcPr>
                </a:tc>
                <a:tc>
                  <a:txBody>
                    <a:bodyPr/>
                    <a:lstStyle/>
                    <a:p>
                      <a:r>
                        <a:rPr lang="en-US" b="1" dirty="0">
                          <a:solidFill>
                            <a:schemeClr val="tx2"/>
                          </a:solidFill>
                        </a:rPr>
                        <a:t>Travis, Texas</a:t>
                      </a:r>
                    </a:p>
                  </a:txBody>
                  <a:tcPr anchor="ctr">
                    <a:lnL>
                      <a:noFill/>
                    </a:lnL>
                    <a:lnR>
                      <a:noFill/>
                    </a:lnR>
                    <a:lnT>
                      <a:noFill/>
                    </a:lnT>
                    <a:lnB>
                      <a:noFill/>
                    </a:lnB>
                  </a:tcPr>
                </a:tc>
                <a:tc>
                  <a:txBody>
                    <a:bodyPr/>
                    <a:lstStyle/>
                    <a:p>
                      <a:pPr algn="ctr"/>
                      <a:r>
                        <a:rPr lang="en-US" b="1" dirty="0">
                          <a:solidFill>
                            <a:schemeClr val="tx2"/>
                          </a:solidFill>
                        </a:rPr>
                        <a:t>34,381</a:t>
                      </a:r>
                    </a:p>
                  </a:txBody>
                  <a:tcPr anchor="ctr">
                    <a:lnL>
                      <a:noFill/>
                    </a:lnL>
                    <a:lnR>
                      <a:noFill/>
                    </a:lnR>
                    <a:lnT>
                      <a:noFill/>
                    </a:lnT>
                    <a:lnB>
                      <a:noFill/>
                    </a:lnB>
                  </a:tcPr>
                </a:tc>
              </a:tr>
              <a:tr h="357835">
                <a:tc>
                  <a:txBody>
                    <a:bodyPr/>
                    <a:lstStyle/>
                    <a:p>
                      <a:r>
                        <a:rPr lang="en-US" dirty="0">
                          <a:solidFill>
                            <a:schemeClr val="tx2"/>
                          </a:solidFill>
                        </a:rPr>
                        <a:t>8.</a:t>
                      </a:r>
                    </a:p>
                  </a:txBody>
                  <a:tcPr anchor="ctr">
                    <a:lnL>
                      <a:noFill/>
                    </a:lnL>
                    <a:lnR>
                      <a:noFill/>
                    </a:lnR>
                    <a:lnT>
                      <a:noFill/>
                    </a:lnT>
                    <a:lnB>
                      <a:noFill/>
                    </a:lnB>
                  </a:tcPr>
                </a:tc>
                <a:tc>
                  <a:txBody>
                    <a:bodyPr/>
                    <a:lstStyle/>
                    <a:p>
                      <a:r>
                        <a:rPr lang="en-US">
                          <a:solidFill>
                            <a:schemeClr val="tx2"/>
                          </a:solidFill>
                        </a:rPr>
                        <a:t>Orange, Calif.</a:t>
                      </a:r>
                    </a:p>
                  </a:txBody>
                  <a:tcPr anchor="ctr">
                    <a:lnL>
                      <a:noFill/>
                    </a:lnL>
                    <a:lnR>
                      <a:noFill/>
                    </a:lnR>
                    <a:lnT>
                      <a:noFill/>
                    </a:lnT>
                    <a:lnB>
                      <a:noFill/>
                    </a:lnB>
                  </a:tcPr>
                </a:tc>
                <a:tc>
                  <a:txBody>
                    <a:bodyPr/>
                    <a:lstStyle/>
                    <a:p>
                      <a:pPr algn="ctr"/>
                      <a:r>
                        <a:rPr lang="en-US" dirty="0">
                          <a:solidFill>
                            <a:schemeClr val="tx2"/>
                          </a:solidFill>
                        </a:rPr>
                        <a:t>34,017</a:t>
                      </a:r>
                    </a:p>
                  </a:txBody>
                  <a:tcPr anchor="ctr">
                    <a:lnL>
                      <a:noFill/>
                    </a:lnL>
                    <a:lnR>
                      <a:noFill/>
                    </a:lnR>
                    <a:lnT>
                      <a:noFill/>
                    </a:lnT>
                    <a:lnB>
                      <a:noFill/>
                    </a:lnB>
                  </a:tcPr>
                </a:tc>
              </a:tr>
              <a:tr h="357835">
                <a:tc>
                  <a:txBody>
                    <a:bodyPr/>
                    <a:lstStyle/>
                    <a:p>
                      <a:r>
                        <a:rPr lang="en-US" b="1" dirty="0">
                          <a:solidFill>
                            <a:schemeClr val="tx2"/>
                          </a:solidFill>
                        </a:rPr>
                        <a:t>9.</a:t>
                      </a:r>
                    </a:p>
                  </a:txBody>
                  <a:tcPr anchor="ctr">
                    <a:lnL>
                      <a:noFill/>
                    </a:lnL>
                    <a:lnR>
                      <a:noFill/>
                    </a:lnR>
                    <a:lnT>
                      <a:noFill/>
                    </a:lnT>
                    <a:lnB>
                      <a:noFill/>
                    </a:lnB>
                  </a:tcPr>
                </a:tc>
                <a:tc>
                  <a:txBody>
                    <a:bodyPr/>
                    <a:lstStyle/>
                    <a:p>
                      <a:r>
                        <a:rPr lang="en-US" b="1" dirty="0">
                          <a:solidFill>
                            <a:schemeClr val="tx2"/>
                          </a:solidFill>
                        </a:rPr>
                        <a:t>Tarrant, Texas</a:t>
                      </a:r>
                    </a:p>
                  </a:txBody>
                  <a:tcPr anchor="ctr">
                    <a:lnL>
                      <a:noFill/>
                    </a:lnL>
                    <a:lnR>
                      <a:noFill/>
                    </a:lnR>
                    <a:lnT>
                      <a:noFill/>
                    </a:lnT>
                    <a:lnB>
                      <a:noFill/>
                    </a:lnB>
                  </a:tcPr>
                </a:tc>
                <a:tc>
                  <a:txBody>
                    <a:bodyPr/>
                    <a:lstStyle/>
                    <a:p>
                      <a:pPr algn="ctr"/>
                      <a:r>
                        <a:rPr lang="en-US" b="1" dirty="0">
                          <a:solidFill>
                            <a:schemeClr val="tx2"/>
                          </a:solidFill>
                        </a:rPr>
                        <a:t>32,997</a:t>
                      </a:r>
                    </a:p>
                  </a:txBody>
                  <a:tcPr anchor="ctr">
                    <a:lnL>
                      <a:noFill/>
                    </a:lnL>
                    <a:lnR>
                      <a:noFill/>
                    </a:lnR>
                    <a:lnT>
                      <a:noFill/>
                    </a:lnT>
                    <a:lnB>
                      <a:noFill/>
                    </a:lnB>
                  </a:tcPr>
                </a:tc>
              </a:tr>
              <a:tr h="357835">
                <a:tc>
                  <a:txBody>
                    <a:bodyPr/>
                    <a:lstStyle/>
                    <a:p>
                      <a:r>
                        <a:rPr lang="en-US">
                          <a:solidFill>
                            <a:schemeClr val="tx2"/>
                          </a:solidFill>
                        </a:rPr>
                        <a:t>10.</a:t>
                      </a:r>
                    </a:p>
                  </a:txBody>
                  <a:tcPr anchor="ctr">
                    <a:lnL>
                      <a:noFill/>
                    </a:lnL>
                    <a:lnR>
                      <a:noFill/>
                    </a:lnR>
                    <a:lnT>
                      <a:noFill/>
                    </a:lnT>
                    <a:lnB>
                      <a:noFill/>
                    </a:lnB>
                  </a:tcPr>
                </a:tc>
                <a:tc>
                  <a:txBody>
                    <a:bodyPr/>
                    <a:lstStyle/>
                    <a:p>
                      <a:r>
                        <a:rPr lang="en-US">
                          <a:solidFill>
                            <a:schemeClr val="tx2"/>
                          </a:solidFill>
                        </a:rPr>
                        <a:t>Clark, Nev.</a:t>
                      </a:r>
                    </a:p>
                  </a:txBody>
                  <a:tcPr anchor="ctr">
                    <a:lnL>
                      <a:noFill/>
                    </a:lnL>
                    <a:lnR>
                      <a:noFill/>
                    </a:lnR>
                    <a:lnT>
                      <a:noFill/>
                    </a:lnT>
                    <a:lnB>
                      <a:noFill/>
                    </a:lnB>
                  </a:tcPr>
                </a:tc>
                <a:tc>
                  <a:txBody>
                    <a:bodyPr/>
                    <a:lstStyle/>
                    <a:p>
                      <a:pPr algn="ctr"/>
                      <a:r>
                        <a:rPr lang="en-US" dirty="0">
                          <a:solidFill>
                            <a:schemeClr val="tx2"/>
                          </a:solidFill>
                        </a:rPr>
                        <a:t>32,833</a:t>
                      </a:r>
                    </a:p>
                  </a:txBody>
                  <a:tcPr anchor="ctr">
                    <a:lnL>
                      <a:noFill/>
                    </a:lnL>
                    <a:lnR>
                      <a:noFill/>
                    </a:lnR>
                    <a:lnT>
                      <a:noFill/>
                    </a:lnT>
                    <a:lnB>
                      <a:noFill/>
                    </a:lnB>
                  </a:tcPr>
                </a:tc>
              </a:tr>
            </a:tbl>
          </a:graphicData>
        </a:graphic>
      </p:graphicFrame>
      <p:sp>
        <p:nvSpPr>
          <p:cNvPr id="6" name="TextBox 5"/>
          <p:cNvSpPr txBox="1"/>
          <p:nvPr/>
        </p:nvSpPr>
        <p:spPr>
          <a:xfrm>
            <a:off x="-7345" y="6509133"/>
            <a:ext cx="2667718" cy="276999"/>
          </a:xfrm>
          <a:prstGeom prst="rect">
            <a:avLst/>
          </a:prstGeom>
          <a:noFill/>
        </p:spPr>
        <p:txBody>
          <a:bodyPr wrap="none" rtlCol="0">
            <a:spAutoFit/>
          </a:bodyPr>
          <a:lstStyle/>
          <a:p>
            <a:r>
              <a:rPr lang="en-US" sz="1200" dirty="0" smtClean="0">
                <a:solidFill>
                  <a:srgbClr val="1B1E7A"/>
                </a:solidFill>
              </a:rPr>
              <a:t>Source: U.S. Census Bureau, 2013</a:t>
            </a:r>
            <a:endParaRPr lang="en-US" sz="1200" dirty="0">
              <a:solidFill>
                <a:srgbClr val="1B1E7A"/>
              </a:solidFill>
            </a:endParaRPr>
          </a:p>
        </p:txBody>
      </p:sp>
    </p:spTree>
    <p:extLst>
      <p:ext uri="{BB962C8B-B14F-4D97-AF65-F5344CB8AC3E}">
        <p14:creationId xmlns:p14="http://schemas.microsoft.com/office/powerpoint/2010/main" val="418965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Texas Total </a:t>
            </a:r>
            <a:r>
              <a:rPr lang="en-US" sz="3600" b="1" dirty="0" smtClean="0"/>
              <a:t>Nonfarm  Employment</a:t>
            </a:r>
            <a:r>
              <a:rPr lang="en-US" sz="3600" b="1" dirty="0"/>
              <a:t/>
            </a:r>
            <a:br>
              <a:rPr lang="en-US" sz="3600" b="1" dirty="0"/>
            </a:br>
            <a:r>
              <a:rPr lang="en-US" sz="2400" b="1" dirty="0" smtClean="0"/>
              <a:t>Quarterly </a:t>
            </a:r>
            <a:r>
              <a:rPr lang="en-US" sz="2400" b="1" dirty="0"/>
              <a:t>Growth</a:t>
            </a:r>
            <a:endParaRPr lang="en-US" sz="36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9</a:t>
            </a:fld>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23415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338500"/>
            <a:ext cx="3429000" cy="276999"/>
          </a:xfrm>
          <a:prstGeom prst="rect">
            <a:avLst/>
          </a:prstGeom>
        </p:spPr>
        <p:txBody>
          <a:bodyPr wrap="square">
            <a:spAutoFit/>
          </a:bodyPr>
          <a:lstStyle/>
          <a:p>
            <a:r>
              <a:rPr lang="en-US" sz="1200" dirty="0" smtClean="0">
                <a:solidFill>
                  <a:schemeClr val="bg1">
                    <a:lumMod val="50000"/>
                  </a:schemeClr>
                </a:solidFill>
              </a:rPr>
              <a:t>SAAR - Seasonally </a:t>
            </a:r>
            <a:r>
              <a:rPr lang="en-US" sz="1200" dirty="0">
                <a:solidFill>
                  <a:schemeClr val="bg1">
                    <a:lumMod val="50000"/>
                  </a:schemeClr>
                </a:solidFill>
              </a:rPr>
              <a:t>Adjusted Annual </a:t>
            </a:r>
            <a:r>
              <a:rPr lang="en-US" sz="1200" dirty="0" smtClean="0">
                <a:solidFill>
                  <a:schemeClr val="bg1">
                    <a:lumMod val="50000"/>
                  </a:schemeClr>
                </a:solidFill>
              </a:rPr>
              <a:t>Rate</a:t>
            </a:r>
            <a:endParaRPr lang="en-US" sz="1200" dirty="0">
              <a:solidFill>
                <a:schemeClr val="bg1">
                  <a:lumMod val="50000"/>
                </a:schemeClr>
              </a:solidFill>
            </a:endParaRPr>
          </a:p>
        </p:txBody>
      </p:sp>
    </p:spTree>
    <p:extLst>
      <p:ext uri="{BB962C8B-B14F-4D97-AF65-F5344CB8AC3E}">
        <p14:creationId xmlns:p14="http://schemas.microsoft.com/office/powerpoint/2010/main" val="4015880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3BD7F36-9DC8-4F18-9BE1-DF2F91E5B376}">
  <ds:schemaRefs>
    <ds:schemaRef ds:uri="ESRI.ArcGIS.Mapping.OfficeIntegration.PowerPointInfo"/>
  </ds:schemaRefs>
</ds:datastoreItem>
</file>

<file path=customXml/itemProps2.xml><?xml version="1.0" encoding="utf-8"?>
<ds:datastoreItem xmlns:ds="http://schemas.openxmlformats.org/officeDocument/2006/customXml" ds:itemID="{8C04F401-3304-4841-90D8-64E333614258}">
  <ds:schemaRefs>
    <ds:schemaRef ds:uri="ESRI.ArcGIS.Mapping.OfficeIntegration.PowerPointInfo"/>
  </ds:schemaRefs>
</ds:datastoreItem>
</file>

<file path=customXml/itemProps3.xml><?xml version="1.0" encoding="utf-8"?>
<ds:datastoreItem xmlns:ds="http://schemas.openxmlformats.org/officeDocument/2006/customXml" ds:itemID="{BB2CC5C5-12EA-43DF-BB61-1E515C1E754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15897</TotalTime>
  <Words>2428</Words>
  <Application>Microsoft Office PowerPoint</Application>
  <PresentationFormat>Letter Paper (8.5x11 in)</PresentationFormat>
  <Paragraphs>425</Paragraphs>
  <Slides>38</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ＭＳ Ｐゴシック</vt:lpstr>
      <vt:lpstr>Arial</vt:lpstr>
      <vt:lpstr>Arial Black</vt:lpstr>
      <vt:lpstr>Arial Narrow</vt:lpstr>
      <vt:lpstr>Calibri</vt:lpstr>
      <vt:lpstr>Custom Design</vt:lpstr>
      <vt:lpstr>PowerPoint Presentation</vt:lpstr>
      <vt:lpstr>Growing States, 2000-2010</vt:lpstr>
      <vt:lpstr>PowerPoint Presentation</vt:lpstr>
      <vt:lpstr>Total Estimated Population by County, 2012</vt:lpstr>
      <vt:lpstr>Change of the Total Population by County, 2000 to 2010</vt:lpstr>
      <vt:lpstr>Change of the Total Population by County, 2010 to 2012</vt:lpstr>
      <vt:lpstr>The 10 Fastest Growing Metro Areas Increase from July 1, 2011, to July 1, 2012</vt:lpstr>
      <vt:lpstr>The 10 Counties with the Largest Numeric Increase from July 1, 2011, to July 1, 2012</vt:lpstr>
      <vt:lpstr>Texas Total Nonfarm  Employment Quarterly Growth</vt:lpstr>
      <vt:lpstr>Estimated domestic migration by county, 2000-2010</vt:lpstr>
      <vt:lpstr>PowerPoint Presentation</vt:lpstr>
      <vt:lpstr>PowerPoint Presentation</vt:lpstr>
      <vt:lpstr>PowerPoint Presentation</vt:lpstr>
      <vt:lpstr>PowerPoint Presentation</vt:lpstr>
      <vt:lpstr>PowerPoint Presentation</vt:lpstr>
      <vt:lpstr>Six states account for 60% of unauthorized immigrants in 2012</vt:lpstr>
      <vt:lpstr>Estimates of the Unauthorized Immigrant Population in Texas, 1990-2012</vt:lpstr>
      <vt:lpstr>PowerPoint Presentation</vt:lpstr>
      <vt:lpstr>Texas White (non-Hispanic) and Hispanic Populations by Age, 2010</vt:lpstr>
      <vt:lpstr>Texas Population Pyramid by Race/Ethnicity, 2010</vt:lpstr>
      <vt:lpstr>Texas Population Pyramid by Race/Ethnicity, 2010</vt:lpstr>
      <vt:lpstr>Texas Population Pyramid by Race/Ethnicity, 2010</vt:lpstr>
      <vt:lpstr> </vt:lpstr>
      <vt:lpstr> </vt:lpstr>
      <vt:lpstr>Educational Attainment in Texas, 2011</vt:lpstr>
      <vt:lpstr>Race/Ethnic Composition by Education Level in the Labor Force (aged 25 years and more), Texas, 2009</vt:lpstr>
      <vt:lpstr>Projected Population Growth in Texas, 2010-2050</vt:lpstr>
      <vt:lpstr>Projected Racial and Ethnic Percent, Texas, 2010-2050</vt:lpstr>
      <vt:lpstr>Projected Population Change, Texas Counties, 2010-2050</vt:lpstr>
      <vt:lpstr>Projected Percent Population Change, Texas Counties, 2010-2050</vt:lpstr>
      <vt:lpstr>Teen Birth Rate by State, 2010</vt:lpstr>
      <vt:lpstr> Of all births to females under 20 years of age, percent by race/ethnicity, 2011 </vt:lpstr>
      <vt:lpstr>Projected Increase in Obesity in Texas by Ethnicity, 2006 to 2040</vt:lpstr>
      <vt:lpstr>Obesity Prevalence</vt:lpstr>
      <vt:lpstr>Diabetes Prevalence </vt:lpstr>
      <vt:lpstr>PowerPoint Presentation</vt:lpstr>
      <vt:lpstr>Demographics and Destiny</vt:lpstr>
      <vt:lpstr>Contact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Potter</dc:creator>
  <cp:lastModifiedBy>Jeff Jordan</cp:lastModifiedBy>
  <cp:revision>443</cp:revision>
  <cp:lastPrinted>2012-07-15T20:37:49Z</cp:lastPrinted>
  <dcterms:created xsi:type="dcterms:W3CDTF">2010-01-22T14:36:29Z</dcterms:created>
  <dcterms:modified xsi:type="dcterms:W3CDTF">2013-11-04T19:49:06Z</dcterms:modified>
</cp:coreProperties>
</file>