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42"/>
  </p:notesMasterIdLst>
  <p:handoutMasterIdLst>
    <p:handoutMasterId r:id="rId43"/>
  </p:handoutMasterIdLst>
  <p:sldIdLst>
    <p:sldId id="256" r:id="rId5"/>
    <p:sldId id="657" r:id="rId6"/>
    <p:sldId id="693" r:id="rId7"/>
    <p:sldId id="659" r:id="rId8"/>
    <p:sldId id="660" r:id="rId9"/>
    <p:sldId id="694" r:id="rId10"/>
    <p:sldId id="695" r:id="rId11"/>
    <p:sldId id="696" r:id="rId12"/>
    <p:sldId id="681" r:id="rId13"/>
    <p:sldId id="531" r:id="rId14"/>
    <p:sldId id="532" r:id="rId15"/>
    <p:sldId id="708" r:id="rId16"/>
    <p:sldId id="749" r:id="rId17"/>
    <p:sldId id="539" r:id="rId18"/>
    <p:sldId id="617" r:id="rId19"/>
    <p:sldId id="690" r:id="rId20"/>
    <p:sldId id="734" r:id="rId21"/>
    <p:sldId id="584" r:id="rId22"/>
    <p:sldId id="746" r:id="rId23"/>
    <p:sldId id="750" r:id="rId24"/>
    <p:sldId id="751" r:id="rId25"/>
    <p:sldId id="654" r:id="rId26"/>
    <p:sldId id="732" r:id="rId27"/>
    <p:sldId id="733" r:id="rId28"/>
    <p:sldId id="741" r:id="rId29"/>
    <p:sldId id="742" r:id="rId30"/>
    <p:sldId id="744" r:id="rId31"/>
    <p:sldId id="675" r:id="rId32"/>
    <p:sldId id="676" r:id="rId33"/>
    <p:sldId id="677" r:id="rId34"/>
    <p:sldId id="678" r:id="rId35"/>
    <p:sldId id="725" r:id="rId36"/>
    <p:sldId id="727" r:id="rId37"/>
    <p:sldId id="745" r:id="rId38"/>
    <p:sldId id="736" r:id="rId39"/>
    <p:sldId id="716" r:id="rId40"/>
    <p:sldId id="352" r:id="rId41"/>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657"/>
            <p14:sldId id="693"/>
            <p14:sldId id="659"/>
            <p14:sldId id="660"/>
            <p14:sldId id="694"/>
            <p14:sldId id="695"/>
            <p14:sldId id="696"/>
            <p14:sldId id="681"/>
            <p14:sldId id="531"/>
            <p14:sldId id="532"/>
            <p14:sldId id="708"/>
            <p14:sldId id="749"/>
            <p14:sldId id="539"/>
            <p14:sldId id="617"/>
            <p14:sldId id="690"/>
            <p14:sldId id="734"/>
            <p14:sldId id="584"/>
            <p14:sldId id="746"/>
            <p14:sldId id="750"/>
            <p14:sldId id="751"/>
            <p14:sldId id="654"/>
            <p14:sldId id="732"/>
            <p14:sldId id="733"/>
            <p14:sldId id="741"/>
            <p14:sldId id="742"/>
            <p14:sldId id="744"/>
            <p14:sldId id="675"/>
            <p14:sldId id="676"/>
            <p14:sldId id="677"/>
            <p14:sldId id="678"/>
            <p14:sldId id="725"/>
            <p14:sldId id="727"/>
            <p14:sldId id="745"/>
            <p14:sldId id="736"/>
            <p14:sldId id="716"/>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29" autoAdjust="0"/>
    <p:restoredTop sz="92027" autoAdjust="0"/>
  </p:normalViewPr>
  <p:slideViewPr>
    <p:cSldViewPr>
      <p:cViewPr varScale="1">
        <p:scale>
          <a:sx n="153" d="100"/>
          <a:sy n="153" d="100"/>
        </p:scale>
        <p:origin x="187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325841712"/>
        <c:axId val="321379528"/>
      </c:barChart>
      <c:catAx>
        <c:axId val="325841712"/>
        <c:scaling>
          <c:orientation val="minMax"/>
        </c:scaling>
        <c:delete val="0"/>
        <c:axPos val="b"/>
        <c:title>
          <c:tx>
            <c:rich>
              <a:bodyPr/>
              <a:lstStyle/>
              <a:p>
                <a:pPr>
                  <a:defRPr/>
                </a:pPr>
                <a:r>
                  <a:rPr lang="en-US"/>
                  <a:t>Age</a:t>
                </a:r>
              </a:p>
            </c:rich>
          </c:tx>
          <c:overlay val="0"/>
        </c:title>
        <c:numFmt formatCode="General" sourceLinked="0"/>
        <c:majorTickMark val="out"/>
        <c:minorTickMark val="none"/>
        <c:tickLblPos val="nextTo"/>
        <c:crossAx val="321379528"/>
        <c:crosses val="autoZero"/>
        <c:auto val="1"/>
        <c:lblAlgn val="ctr"/>
        <c:lblOffset val="100"/>
        <c:noMultiLvlLbl val="0"/>
      </c:catAx>
      <c:valAx>
        <c:axId val="321379528"/>
        <c:scaling>
          <c:orientation val="minMax"/>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325841712"/>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0">
                  <c:v>6030</c:v>
                </c:pt>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27198368"/>
        <c:axId val="327198760"/>
      </c:barChart>
      <c:catAx>
        <c:axId val="327198368"/>
        <c:scaling>
          <c:orientation val="minMax"/>
        </c:scaling>
        <c:delete val="0"/>
        <c:axPos val="l"/>
        <c:numFmt formatCode="General" sourceLinked="0"/>
        <c:majorTickMark val="out"/>
        <c:minorTickMark val="none"/>
        <c:tickLblPos val="low"/>
        <c:txPr>
          <a:bodyPr/>
          <a:lstStyle/>
          <a:p>
            <a:pPr>
              <a:defRPr sz="1050" baseline="0"/>
            </a:pPr>
            <a:endParaRPr lang="en-US"/>
          </a:p>
        </c:txPr>
        <c:crossAx val="327198760"/>
        <c:crosses val="autoZero"/>
        <c:auto val="1"/>
        <c:lblAlgn val="ctr"/>
        <c:lblOffset val="100"/>
        <c:tickLblSkip val="5"/>
        <c:noMultiLvlLbl val="0"/>
      </c:catAx>
      <c:valAx>
        <c:axId val="32719876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27198368"/>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Sheet1!$A$1:$D$1</c:f>
              <c:strCache>
                <c:ptCount val="4"/>
                <c:pt idx="0">
                  <c:v>Non-Hispanic White</c:v>
                </c:pt>
                <c:pt idx="1">
                  <c:v>Non-Hispanic Black</c:v>
                </c:pt>
                <c:pt idx="2">
                  <c:v>Hispanic</c:v>
                </c:pt>
                <c:pt idx="3">
                  <c:v>Non-Hispanic Other</c:v>
                </c:pt>
              </c:strCache>
            </c:strRef>
          </c:cat>
          <c:val>
            <c:numRef>
              <c:f>Sheet1!$A$2:$D$2</c:f>
              <c:numCache>
                <c:formatCode>0%</c:formatCode>
                <c:ptCount val="4"/>
                <c:pt idx="0">
                  <c:v>0.19498143600000001</c:v>
                </c:pt>
                <c:pt idx="1">
                  <c:v>6.3977862999999996E-2</c:v>
                </c:pt>
                <c:pt idx="2">
                  <c:v>0.71199289300000002</c:v>
                </c:pt>
                <c:pt idx="3">
                  <c:v>2.9047806999999998E-2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Sheet1!$A$1:$D$1</c:f>
              <c:strCache>
                <c:ptCount val="4"/>
                <c:pt idx="0">
                  <c:v>Non-Hispanic White</c:v>
                </c:pt>
                <c:pt idx="1">
                  <c:v>Non-Hispanic Black</c:v>
                </c:pt>
                <c:pt idx="2">
                  <c:v>Hispanic</c:v>
                </c:pt>
                <c:pt idx="3">
                  <c:v>Non-Hispanic Other</c:v>
                </c:pt>
              </c:strCache>
            </c:strRef>
          </c:cat>
          <c:val>
            <c:numRef>
              <c:f>Sheet1!$A$2:$D$2</c:f>
              <c:numCache>
                <c:formatCode>0%</c:formatCode>
                <c:ptCount val="4"/>
                <c:pt idx="0">
                  <c:v>0.67250465184726971</c:v>
                </c:pt>
                <c:pt idx="1">
                  <c:v>8.273740633948258E-2</c:v>
                </c:pt>
                <c:pt idx="2">
                  <c:v>0.1508726266848916</c:v>
                </c:pt>
                <c:pt idx="3">
                  <c:v>9.3885315128356059E-2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74134206675492"/>
          <c:y val="6.0245911568746216E-2"/>
          <c:w val="0.79091584038106333"/>
          <c:h val="0.74629465596603417"/>
        </c:manualLayout>
      </c:layout>
      <c:lineChart>
        <c:grouping val="standard"/>
        <c:varyColors val="0"/>
        <c:ser>
          <c:idx val="0"/>
          <c:order val="0"/>
          <c:tx>
            <c:strRef>
              <c:f>Sheet1!$B$1</c:f>
              <c:strCache>
                <c:ptCount val="1"/>
                <c:pt idx="0">
                  <c:v>Zero</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25145561</c:v>
                </c:pt>
                <c:pt idx="1">
                  <c:v>25380750</c:v>
                </c:pt>
                <c:pt idx="2">
                  <c:v>25613484</c:v>
                </c:pt>
                <c:pt idx="3">
                  <c:v>25843656</c:v>
                </c:pt>
                <c:pt idx="4">
                  <c:v>26071108</c:v>
                </c:pt>
                <c:pt idx="5">
                  <c:v>26295593</c:v>
                </c:pt>
                <c:pt idx="6">
                  <c:v>26517081</c:v>
                </c:pt>
                <c:pt idx="7">
                  <c:v>26735665</c:v>
                </c:pt>
                <c:pt idx="8">
                  <c:v>26951342</c:v>
                </c:pt>
                <c:pt idx="9">
                  <c:v>27164119</c:v>
                </c:pt>
                <c:pt idx="10">
                  <c:v>27373750</c:v>
                </c:pt>
                <c:pt idx="11">
                  <c:v>27580411</c:v>
                </c:pt>
                <c:pt idx="12">
                  <c:v>27784158</c:v>
                </c:pt>
                <c:pt idx="13">
                  <c:v>27984799</c:v>
                </c:pt>
                <c:pt idx="14">
                  <c:v>28182245</c:v>
                </c:pt>
                <c:pt idx="15">
                  <c:v>28376334</c:v>
                </c:pt>
                <c:pt idx="16">
                  <c:v>28566870</c:v>
                </c:pt>
                <c:pt idx="17">
                  <c:v>28753694</c:v>
                </c:pt>
                <c:pt idx="18">
                  <c:v>28936489</c:v>
                </c:pt>
                <c:pt idx="19">
                  <c:v>29115202</c:v>
                </c:pt>
                <c:pt idx="20">
                  <c:v>29290131</c:v>
                </c:pt>
                <c:pt idx="21">
                  <c:v>29461395</c:v>
                </c:pt>
                <c:pt idx="22">
                  <c:v>29627955</c:v>
                </c:pt>
                <c:pt idx="23">
                  <c:v>29790220</c:v>
                </c:pt>
                <c:pt idx="24">
                  <c:v>29948628</c:v>
                </c:pt>
                <c:pt idx="25">
                  <c:v>30103245</c:v>
                </c:pt>
                <c:pt idx="26">
                  <c:v>30254237</c:v>
                </c:pt>
                <c:pt idx="27">
                  <c:v>30401648</c:v>
                </c:pt>
                <c:pt idx="28">
                  <c:v>30545550</c:v>
                </c:pt>
                <c:pt idx="29">
                  <c:v>30686095</c:v>
                </c:pt>
                <c:pt idx="30">
                  <c:v>30823265</c:v>
                </c:pt>
                <c:pt idx="31">
                  <c:v>30957393</c:v>
                </c:pt>
                <c:pt idx="32">
                  <c:v>31087955</c:v>
                </c:pt>
                <c:pt idx="33">
                  <c:v>31215207</c:v>
                </c:pt>
                <c:pt idx="34">
                  <c:v>31339959</c:v>
                </c:pt>
                <c:pt idx="35">
                  <c:v>31462353</c:v>
                </c:pt>
                <c:pt idx="36">
                  <c:v>31582864</c:v>
                </c:pt>
                <c:pt idx="37">
                  <c:v>31701892</c:v>
                </c:pt>
                <c:pt idx="38">
                  <c:v>31819678</c:v>
                </c:pt>
                <c:pt idx="39">
                  <c:v>31936505</c:v>
                </c:pt>
                <c:pt idx="40">
                  <c:v>32052572</c:v>
                </c:pt>
              </c:numCache>
            </c:numRef>
          </c:val>
          <c:smooth val="0"/>
        </c:ser>
        <c:ser>
          <c:idx val="1"/>
          <c:order val="1"/>
          <c:tx>
            <c:strRef>
              <c:f>Sheet1!$C$1</c:f>
              <c:strCache>
                <c:ptCount val="1"/>
                <c:pt idx="0">
                  <c:v>.5 of 2000-2010</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25145561</c:v>
                </c:pt>
                <c:pt idx="1">
                  <c:v>25510472</c:v>
                </c:pt>
                <c:pt idx="2">
                  <c:v>25878598</c:v>
                </c:pt>
                <c:pt idx="3">
                  <c:v>26249766</c:v>
                </c:pt>
                <c:pt idx="4">
                  <c:v>26623744</c:v>
                </c:pt>
                <c:pt idx="5">
                  <c:v>27000248</c:v>
                </c:pt>
                <c:pt idx="6">
                  <c:v>27379264</c:v>
                </c:pt>
                <c:pt idx="7">
                  <c:v>27761006</c:v>
                </c:pt>
                <c:pt idx="8">
                  <c:v>28145371</c:v>
                </c:pt>
                <c:pt idx="9">
                  <c:v>28532366</c:v>
                </c:pt>
                <c:pt idx="10">
                  <c:v>28921718</c:v>
                </c:pt>
                <c:pt idx="11">
                  <c:v>29313599</c:v>
                </c:pt>
                <c:pt idx="12">
                  <c:v>29708152</c:v>
                </c:pt>
                <c:pt idx="13">
                  <c:v>30105043</c:v>
                </c:pt>
                <c:pt idx="14">
                  <c:v>30504183</c:v>
                </c:pt>
                <c:pt idx="15">
                  <c:v>30905280</c:v>
                </c:pt>
                <c:pt idx="16">
                  <c:v>31307878</c:v>
                </c:pt>
                <c:pt idx="17">
                  <c:v>31711763</c:v>
                </c:pt>
                <c:pt idx="18">
                  <c:v>32116326</c:v>
                </c:pt>
                <c:pt idx="19">
                  <c:v>32521434</c:v>
                </c:pt>
                <c:pt idx="20">
                  <c:v>32927323</c:v>
                </c:pt>
                <c:pt idx="21">
                  <c:v>33333969</c:v>
                </c:pt>
                <c:pt idx="22">
                  <c:v>33740521</c:v>
                </c:pt>
                <c:pt idx="23">
                  <c:v>34147206</c:v>
                </c:pt>
                <c:pt idx="24">
                  <c:v>34554564</c:v>
                </c:pt>
                <c:pt idx="25">
                  <c:v>34962755</c:v>
                </c:pt>
                <c:pt idx="26">
                  <c:v>35371936</c:v>
                </c:pt>
                <c:pt idx="27">
                  <c:v>35782378</c:v>
                </c:pt>
                <c:pt idx="28">
                  <c:v>36194185</c:v>
                </c:pt>
                <c:pt idx="29">
                  <c:v>36607491</c:v>
                </c:pt>
                <c:pt idx="30">
                  <c:v>37022428</c:v>
                </c:pt>
                <c:pt idx="31">
                  <c:v>37439196</c:v>
                </c:pt>
                <c:pt idx="32">
                  <c:v>37857422</c:v>
                </c:pt>
                <c:pt idx="33">
                  <c:v>38277384</c:v>
                </c:pt>
                <c:pt idx="34">
                  <c:v>38700053</c:v>
                </c:pt>
                <c:pt idx="35">
                  <c:v>39125545</c:v>
                </c:pt>
                <c:pt idx="36">
                  <c:v>39554324</c:v>
                </c:pt>
                <c:pt idx="37">
                  <c:v>39986958</c:v>
                </c:pt>
                <c:pt idx="38">
                  <c:v>40423771</c:v>
                </c:pt>
                <c:pt idx="39">
                  <c:v>40865127</c:v>
                </c:pt>
                <c:pt idx="40">
                  <c:v>41311227</c:v>
                </c:pt>
              </c:numCache>
            </c:numRef>
          </c:val>
          <c:smooth val="0"/>
        </c:ser>
        <c:ser>
          <c:idx val="2"/>
          <c:order val="2"/>
          <c:tx>
            <c:strRef>
              <c:f>Sheet1!$D$1</c:f>
              <c:strCache>
                <c:ptCount val="1"/>
                <c:pt idx="0">
                  <c:v>2000-2010</c:v>
                </c:pt>
              </c:strCache>
            </c:strRef>
          </c:tx>
          <c:marker>
            <c:symbol val="triangl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25145561</c:v>
                </c:pt>
                <c:pt idx="1">
                  <c:v>25640143</c:v>
                </c:pt>
                <c:pt idx="2">
                  <c:v>26146522</c:v>
                </c:pt>
                <c:pt idx="3">
                  <c:v>26664586</c:v>
                </c:pt>
                <c:pt idx="4">
                  <c:v>27194294</c:v>
                </c:pt>
                <c:pt idx="5">
                  <c:v>27735511</c:v>
                </c:pt>
                <c:pt idx="6">
                  <c:v>28288376</c:v>
                </c:pt>
                <c:pt idx="7">
                  <c:v>28853465</c:v>
                </c:pt>
                <c:pt idx="8">
                  <c:v>29430740</c:v>
                </c:pt>
                <c:pt idx="9">
                  <c:v>30020523</c:v>
                </c:pt>
                <c:pt idx="10">
                  <c:v>30622644</c:v>
                </c:pt>
                <c:pt idx="11">
                  <c:v>31237435</c:v>
                </c:pt>
                <c:pt idx="12">
                  <c:v>31865469</c:v>
                </c:pt>
                <c:pt idx="13">
                  <c:v>32506538</c:v>
                </c:pt>
                <c:pt idx="14">
                  <c:v>33160754</c:v>
                </c:pt>
                <c:pt idx="15">
                  <c:v>33827994</c:v>
                </c:pt>
                <c:pt idx="16">
                  <c:v>34507843</c:v>
                </c:pt>
                <c:pt idx="17">
                  <c:v>35200195</c:v>
                </c:pt>
                <c:pt idx="18">
                  <c:v>35904451</c:v>
                </c:pt>
                <c:pt idx="19">
                  <c:v>36620648</c:v>
                </c:pt>
                <c:pt idx="20">
                  <c:v>37349166</c:v>
                </c:pt>
                <c:pt idx="21">
                  <c:v>38090208</c:v>
                </c:pt>
                <c:pt idx="22">
                  <c:v>38843331</c:v>
                </c:pt>
                <c:pt idx="23">
                  <c:v>39608958</c:v>
                </c:pt>
                <c:pt idx="24">
                  <c:v>40388040</c:v>
                </c:pt>
                <c:pt idx="25">
                  <c:v>41181167</c:v>
                </c:pt>
                <c:pt idx="26">
                  <c:v>41988930</c:v>
                </c:pt>
                <c:pt idx="27">
                  <c:v>42812213</c:v>
                </c:pt>
                <c:pt idx="28">
                  <c:v>43651536</c:v>
                </c:pt>
                <c:pt idx="29">
                  <c:v>44507476</c:v>
                </c:pt>
                <c:pt idx="30">
                  <c:v>45380659</c:v>
                </c:pt>
                <c:pt idx="31">
                  <c:v>46271667</c:v>
                </c:pt>
                <c:pt idx="32">
                  <c:v>47180564</c:v>
                </c:pt>
                <c:pt idx="33">
                  <c:v>48108097</c:v>
                </c:pt>
                <c:pt idx="34">
                  <c:v>49055686</c:v>
                </c:pt>
                <c:pt idx="35">
                  <c:v>50023949</c:v>
                </c:pt>
                <c:pt idx="36">
                  <c:v>51013579</c:v>
                </c:pt>
                <c:pt idx="37">
                  <c:v>52025687</c:v>
                </c:pt>
                <c:pt idx="38">
                  <c:v>53061157</c:v>
                </c:pt>
                <c:pt idx="39">
                  <c:v>54120795</c:v>
                </c:pt>
                <c:pt idx="40">
                  <c:v>55205323</c:v>
                </c:pt>
              </c:numCache>
            </c:numRef>
          </c:val>
          <c:smooth val="0"/>
        </c:ser>
        <c:dLbls>
          <c:showLegendKey val="0"/>
          <c:showVal val="0"/>
          <c:showCatName val="0"/>
          <c:showSerName val="0"/>
          <c:showPercent val="0"/>
          <c:showBubbleSize val="0"/>
        </c:dLbls>
        <c:marker val="1"/>
        <c:smooth val="0"/>
        <c:axId val="326474400"/>
        <c:axId val="326474792"/>
      </c:lineChart>
      <c:catAx>
        <c:axId val="326474400"/>
        <c:scaling>
          <c:orientation val="minMax"/>
        </c:scaling>
        <c:delete val="0"/>
        <c:axPos val="b"/>
        <c:numFmt formatCode="General" sourceLinked="1"/>
        <c:majorTickMark val="out"/>
        <c:minorTickMark val="none"/>
        <c:tickLblPos val="nextTo"/>
        <c:crossAx val="326474792"/>
        <c:crosses val="autoZero"/>
        <c:auto val="1"/>
        <c:lblAlgn val="ctr"/>
        <c:lblOffset val="100"/>
        <c:tickLblSkip val="5"/>
        <c:tickMarkSkip val="5"/>
        <c:noMultiLvlLbl val="0"/>
      </c:catAx>
      <c:valAx>
        <c:axId val="326474792"/>
        <c:scaling>
          <c:orientation val="minMax"/>
          <c:min val="20000000"/>
        </c:scaling>
        <c:delete val="0"/>
        <c:axPos val="l"/>
        <c:majorGridlines/>
        <c:numFmt formatCode="#,##0" sourceLinked="1"/>
        <c:majorTickMark val="out"/>
        <c:minorTickMark val="none"/>
        <c:tickLblPos val="nextTo"/>
        <c:crossAx val="326474400"/>
        <c:crosses val="autoZero"/>
        <c:crossBetween val="between"/>
      </c:valAx>
    </c:plotArea>
    <c:legend>
      <c:legendPos val="r"/>
      <c:layout>
        <c:manualLayout>
          <c:xMode val="edge"/>
          <c:yMode val="edge"/>
          <c:x val="0.32360272674249052"/>
          <c:y val="7.8177919305915028E-2"/>
          <c:w val="0.21431479803962558"/>
          <c:h val="0.21350151423379771"/>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326475576"/>
        <c:axId val="326475968"/>
      </c:lineChart>
      <c:catAx>
        <c:axId val="326475576"/>
        <c:scaling>
          <c:orientation val="minMax"/>
        </c:scaling>
        <c:delete val="0"/>
        <c:axPos val="b"/>
        <c:numFmt formatCode="General" sourceLinked="1"/>
        <c:majorTickMark val="out"/>
        <c:minorTickMark val="out"/>
        <c:tickLblPos val="nextTo"/>
        <c:txPr>
          <a:bodyPr rot="-2220000"/>
          <a:lstStyle/>
          <a:p>
            <a:pPr>
              <a:defRPr sz="1600"/>
            </a:pPr>
            <a:endParaRPr lang="en-US"/>
          </a:p>
        </c:txPr>
        <c:crossAx val="326475968"/>
        <c:crosses val="autoZero"/>
        <c:auto val="1"/>
        <c:lblAlgn val="ctr"/>
        <c:lblOffset val="100"/>
        <c:tickLblSkip val="5"/>
        <c:noMultiLvlLbl val="0"/>
      </c:catAx>
      <c:valAx>
        <c:axId val="326475968"/>
        <c:scaling>
          <c:orientation val="minMax"/>
        </c:scaling>
        <c:delete val="0"/>
        <c:axPos val="l"/>
        <c:majorGridlines/>
        <c:numFmt formatCode="#,##0" sourceLinked="1"/>
        <c:majorTickMark val="out"/>
        <c:minorTickMark val="none"/>
        <c:tickLblPos val="nextTo"/>
        <c:crossAx val="32647557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0.30556</cdr:x>
      <cdr:y>0</cdr:y>
    </cdr:from>
    <cdr:to>
      <cdr:x>0.59259</cdr:x>
      <cdr:y>0.08418</cdr:y>
    </cdr:to>
    <cdr:sp macro="" textlink="">
      <cdr:nvSpPr>
        <cdr:cNvPr id="2" name="TextBox 1"/>
        <cdr:cNvSpPr txBox="1"/>
      </cdr:nvSpPr>
      <cdr:spPr>
        <a:xfrm xmlns:a="http://schemas.openxmlformats.org/drawingml/2006/main">
          <a:off x="2514600" y="0"/>
          <a:ext cx="2362200" cy="40665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800" dirty="0" smtClean="0"/>
            <a:t>Migration Scenarios</a:t>
          </a:r>
          <a:endParaRPr lang="en-US" sz="1800" dirty="0"/>
        </a:p>
      </cdr:txBody>
    </cdr:sp>
  </cdr:relSizeAnchor>
  <cdr:relSizeAnchor xmlns:cdr="http://schemas.openxmlformats.org/drawingml/2006/chartDrawing">
    <cdr:from>
      <cdr:x>0.54867</cdr:x>
      <cdr:y>0.49231</cdr:y>
    </cdr:from>
    <cdr:to>
      <cdr:x>0.54867</cdr:x>
      <cdr:y>0.8</cdr:y>
    </cdr:to>
    <cdr:cxnSp macro="">
      <cdr:nvCxnSpPr>
        <cdr:cNvPr id="3" name="Straight Connector 2"/>
        <cdr:cNvCxnSpPr/>
      </cdr:nvCxnSpPr>
      <cdr:spPr>
        <a:xfrm xmlns:a="http://schemas.openxmlformats.org/drawingml/2006/main" flipV="1">
          <a:off x="4724400" y="2438400"/>
          <a:ext cx="0" cy="1524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0.74336</cdr:x>
      <cdr:y>0.33846</cdr:y>
    </cdr:from>
    <cdr:to>
      <cdr:x>0.74336</cdr:x>
      <cdr:y>0.8</cdr:y>
    </cdr:to>
    <cdr:cxnSp macro="">
      <cdr:nvCxnSpPr>
        <cdr:cNvPr id="5" name="Straight Connector 4"/>
        <cdr:cNvCxnSpPr/>
      </cdr:nvCxnSpPr>
      <cdr:spPr>
        <a:xfrm xmlns:a="http://schemas.openxmlformats.org/drawingml/2006/main" flipV="1">
          <a:off x="6400800" y="1676400"/>
          <a:ext cx="0" cy="2286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0.93805</cdr:x>
      <cdr:y>0.16923</cdr:y>
    </cdr:from>
    <cdr:to>
      <cdr:x>0.93805</cdr:x>
      <cdr:y>0.8</cdr:y>
    </cdr:to>
    <cdr:cxnSp macro="">
      <cdr:nvCxnSpPr>
        <cdr:cNvPr id="8" name="Straight Connector 7"/>
        <cdr:cNvCxnSpPr/>
      </cdr:nvCxnSpPr>
      <cdr:spPr>
        <a:xfrm xmlns:a="http://schemas.openxmlformats.org/drawingml/2006/main" flipV="1">
          <a:off x="8077200" y="838200"/>
          <a:ext cx="0" cy="31242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11/14/2013</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182330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457200"/>
            <a:ext cx="6732587" cy="5048250"/>
          </a:xfrm>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demonstrates in migration of international migrants. Domestic migrants are not included on this map. </a:t>
            </a:r>
            <a:r>
              <a:rPr lang="en-US" dirty="0" smtClean="0"/>
              <a:t>It is estimated</a:t>
            </a:r>
            <a:r>
              <a:rPr lang="en-US" baseline="0" dirty="0" smtClean="0"/>
              <a:t> that i</a:t>
            </a:r>
            <a:r>
              <a:rPr lang="en-US" dirty="0" smtClean="0"/>
              <a:t>nternational migrants</a:t>
            </a:r>
            <a:r>
              <a:rPr lang="en-US" baseline="0" dirty="0" smtClean="0"/>
              <a:t> made significant contributions to population growth in large urban counties and along the border. Note that Dallas and Harris counties experienced substantial international migration resulting in a positive net in-migration to those counties.</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361961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map from Forbes.com (www.forbes.com/special-report/2011/migration.html) illustrates migration</a:t>
            </a:r>
            <a:r>
              <a:rPr lang="en-US" sz="1200" baseline="0" dirty="0" smtClean="0"/>
              <a:t> flows for the selected county.</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3662541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map from Forbes.com (www.forbes.com/special-report/2011/migration.html) illustrates migration</a:t>
            </a:r>
            <a:r>
              <a:rPr lang="en-US" sz="1200" baseline="0" dirty="0" smtClean="0"/>
              <a:t> flows for the selected county.</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4272569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47800" y="552450"/>
            <a:ext cx="6629400"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14</a:t>
            </a:fld>
            <a:endParaRPr lang="en-US" dirty="0"/>
          </a:p>
        </p:txBody>
      </p:sp>
    </p:spTree>
    <p:extLst>
      <p:ext uri="{BB962C8B-B14F-4D97-AF65-F5344CB8AC3E}">
        <p14:creationId xmlns:p14="http://schemas.microsoft.com/office/powerpoint/2010/main" val="11724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3893462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1473440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1509884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26</a:t>
            </a:fld>
            <a:endParaRPr lang="en-US" dirty="0"/>
          </a:p>
        </p:txBody>
      </p:sp>
    </p:spTree>
    <p:extLst>
      <p:ext uri="{BB962C8B-B14F-4D97-AF65-F5344CB8AC3E}">
        <p14:creationId xmlns:p14="http://schemas.microsoft.com/office/powerpoint/2010/main" val="695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a:t>
            </a:r>
            <a:r>
              <a:rPr lang="en-US" baseline="0" smtClean="0"/>
              <a:t>states between </a:t>
            </a:r>
            <a:r>
              <a:rPr lang="en-US" baseline="0" dirty="0" smtClean="0"/>
              <a:t>2000 and 2010.</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a:t>
            </a:fld>
            <a:endParaRPr lang="en-US" dirty="0"/>
          </a:p>
        </p:txBody>
      </p:sp>
    </p:spTree>
    <p:extLst>
      <p:ext uri="{BB962C8B-B14F-4D97-AF65-F5344CB8AC3E}">
        <p14:creationId xmlns:p14="http://schemas.microsoft.com/office/powerpoint/2010/main" val="831460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had the 3</a:t>
            </a:r>
            <a:r>
              <a:rPr lang="en-US" baseline="30000" dirty="0" smtClean="0"/>
              <a:t>rd</a:t>
            </a:r>
            <a:r>
              <a:rPr lang="en-US" dirty="0" smtClean="0"/>
              <a:t> highest</a:t>
            </a:r>
            <a:r>
              <a:rPr lang="en-US" baseline="0" dirty="0" smtClean="0"/>
              <a:t> teen birth rate in 2006. </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35</a:t>
            </a:fld>
            <a:endParaRPr lang="en-US" dirty="0"/>
          </a:p>
        </p:txBody>
      </p:sp>
    </p:spTree>
    <p:extLst>
      <p:ext uri="{BB962C8B-B14F-4D97-AF65-F5344CB8AC3E}">
        <p14:creationId xmlns:p14="http://schemas.microsoft.com/office/powerpoint/2010/main" val="2067464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growing</a:t>
            </a:r>
            <a:r>
              <a:rPr lang="en-US" baseline="0" dirty="0" smtClean="0"/>
              <a:t> – with more people being added than in any other state we added 4 additional seats to our representation in the U.S. Congress.</a:t>
            </a:r>
          </a:p>
          <a:p>
            <a:endParaRPr lang="en-US" baseline="0" dirty="0" smtClean="0"/>
          </a:p>
          <a:p>
            <a:r>
              <a:rPr lang="en-US" baseline="0" dirty="0" smtClean="0"/>
              <a:t>Texas is becoming more urban. Many rural counties are losing population.  Urbanized metropolitan areas have been growing dramatically over the decade.</a:t>
            </a:r>
          </a:p>
          <a:p>
            <a:endParaRPr lang="en-US" baseline="0" dirty="0" smtClean="0"/>
          </a:p>
          <a:p>
            <a:r>
              <a:rPr lang="en-US" baseline="0" dirty="0" smtClean="0"/>
              <a:t>Texas is becoming more diverse – much of our growth is attributable to growth of the Hispanic population. </a:t>
            </a:r>
          </a:p>
          <a:p>
            <a:endParaRPr lang="en-US" baseline="0"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36</a:t>
            </a:fld>
            <a:endParaRPr lang="en-US" dirty="0"/>
          </a:p>
        </p:txBody>
      </p:sp>
    </p:spTree>
    <p:extLst>
      <p:ext uri="{BB962C8B-B14F-4D97-AF65-F5344CB8AC3E}">
        <p14:creationId xmlns:p14="http://schemas.microsoft.com/office/powerpoint/2010/main" val="1041466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val="395788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438150"/>
            <a:ext cx="6589712" cy="4941888"/>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components of change include natural increase (births-deaths) and net migration (in-out migration).  In recent years, natural increase and net migration have contributed almost equally to Texas’ growth. Natural increase is much more predictable and stable than net migration.  Net migration tends to fluctuate with economic factors. Between 2010 and 2012, Texas’ growth continues, but appears to have slowed some between 2011 and 2012.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333356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The counties of Harris, Bexar, Dallas, Tarrant,</a:t>
            </a:r>
            <a:r>
              <a:rPr lang="en-US" baseline="0" dirty="0" smtClean="0"/>
              <a:t> and Travis are the most populated in the State. Collin, Denton, Fort Bend, Hidalgo, and El Paso counties also have significant population concentrations. Many counties west of Interstate 35 are more sparsely populated.</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175 counties</a:t>
            </a:r>
            <a:r>
              <a:rPr lang="en-US" baseline="0" dirty="0" smtClean="0"/>
              <a:t> gained population while 79 lost population over the decade.</a:t>
            </a:r>
          </a:p>
          <a:p>
            <a:pPr defTabSz="914266">
              <a:defRPr/>
            </a:pPr>
            <a:endParaRPr lang="en-US"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146050"/>
            <a:ext cx="6427787" cy="4821238"/>
          </a:xfrm>
        </p:spPr>
      </p:sp>
      <p:sp>
        <p:nvSpPr>
          <p:cNvPr id="3" name="Notes Placeholder 2"/>
          <p:cNvSpPr>
            <a:spLocks noGrp="1"/>
          </p:cNvSpPr>
          <p:nvPr>
            <p:ph type="body" idx="1"/>
          </p:nvPr>
        </p:nvSpPr>
        <p:spPr>
          <a:xfrm>
            <a:off x="516466" y="4965700"/>
            <a:ext cx="8411029" cy="1739900"/>
          </a:xfrm>
          <a:prstGeom prst="rect">
            <a:avLst/>
          </a:prstGeom>
        </p:spPr>
        <p:txBody>
          <a:bodyPr/>
          <a:lstStyle/>
          <a:p>
            <a:pPr defTabSz="914132">
              <a:defRPr/>
            </a:pPr>
            <a:endParaRPr lang="en-US" dirty="0" smtClean="0"/>
          </a:p>
          <a:p>
            <a:pPr defTabSz="914132">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county. Overall, </a:t>
            </a:r>
            <a:r>
              <a:rPr lang="en-US" dirty="0" smtClean="0"/>
              <a:t>175 counties</a:t>
            </a:r>
            <a:r>
              <a:rPr lang="en-US" baseline="0" dirty="0" smtClean="0"/>
              <a:t> gained population while 79 lost population over the decade.</a:t>
            </a:r>
          </a:p>
          <a:p>
            <a:pPr defTabSz="914132">
              <a:defRPr/>
            </a:pPr>
            <a:endParaRPr lang="en-US"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Eight</a:t>
            </a:r>
            <a:r>
              <a:rPr lang="en-US" baseline="0" dirty="0" smtClean="0"/>
              <a:t> Texas </a:t>
            </a:r>
            <a:r>
              <a:rPr lang="en-US" dirty="0" smtClean="0"/>
              <a:t>counties were</a:t>
            </a:r>
            <a:r>
              <a:rPr lang="en-US" baseline="0" dirty="0" smtClean="0"/>
              <a:t> among the top largest growth counties in the country. Harris country grew more than any other county in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240367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Eight</a:t>
            </a:r>
            <a:r>
              <a:rPr lang="en-US" baseline="0" dirty="0" smtClean="0"/>
              <a:t> Texas </a:t>
            </a:r>
            <a:r>
              <a:rPr lang="en-US" dirty="0" smtClean="0"/>
              <a:t>counties were</a:t>
            </a:r>
            <a:r>
              <a:rPr lang="en-US" baseline="0" dirty="0" smtClean="0"/>
              <a:t> among the top largest growth counties in the country. Harris country grew more than any other county in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240367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33400"/>
            <a:ext cx="6781800" cy="5086350"/>
          </a:xfrm>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demonstrates DOMESTIC, or internal, migration made up largely of persons who are citizens or legal residents of the United States. International migrants are not included on this map. </a:t>
            </a:r>
            <a:r>
              <a:rPr lang="en-US" dirty="0" smtClean="0"/>
              <a:t>Generally, western counties had U.S.</a:t>
            </a:r>
            <a:r>
              <a:rPr lang="en-US" baseline="0" dirty="0" smtClean="0"/>
              <a:t> residents and citizens moving out and the areas around urban cores had U.S. residents and citizens moving in. Note that Dallas and Harris county have net out domestic migration indicating that persons from these counties may be moving to more suburban adjacent counties.</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1841748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11/14/2013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11/14/2013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11/14/2013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11/14/2013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11/14/2013</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11/14/2013</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11/14/2013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11/14/2013</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11/14/2013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11/14/2013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11/14/2013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6"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11/14/2013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511159" y="2895600"/>
            <a:ext cx="2667000" cy="1200329"/>
          </a:xfrm>
          <a:prstGeom prst="rect">
            <a:avLst/>
          </a:prstGeom>
        </p:spPr>
        <p:txBody>
          <a:bodyPr wrap="square">
            <a:spAutoFit/>
          </a:bodyPr>
          <a:lstStyle/>
          <a:p>
            <a:pPr algn="ctr"/>
            <a:r>
              <a:rPr lang="en-US" sz="1800" dirty="0">
                <a:solidFill>
                  <a:schemeClr val="tx2"/>
                </a:solidFill>
              </a:rPr>
              <a:t>Institute of Real Estate Management </a:t>
            </a:r>
            <a:endParaRPr lang="en-US" sz="1800" dirty="0" smtClean="0">
              <a:solidFill>
                <a:schemeClr val="tx2"/>
              </a:solidFill>
            </a:endParaRPr>
          </a:p>
          <a:p>
            <a:pPr algn="ctr"/>
            <a:r>
              <a:rPr lang="en-US" sz="1800" dirty="0" smtClean="0">
                <a:solidFill>
                  <a:schemeClr val="tx2"/>
                </a:solidFill>
              </a:rPr>
              <a:t>November 15, 2013</a:t>
            </a:r>
          </a:p>
          <a:p>
            <a:pPr algn="ctr"/>
            <a:r>
              <a:rPr lang="en-US" sz="1800" dirty="0" smtClean="0">
                <a:solidFill>
                  <a:schemeClr val="tx2"/>
                </a:solidFill>
              </a:rPr>
              <a:t>Austin,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
        <p:nvSpPr>
          <p:cNvPr id="7" name="Text Box 9"/>
          <p:cNvSpPr txBox="1">
            <a:spLocks noChangeArrowheads="1"/>
          </p:cNvSpPr>
          <p:nvPr/>
        </p:nvSpPr>
        <p:spPr bwMode="auto">
          <a:xfrm>
            <a:off x="-3781" y="287180"/>
            <a:ext cx="6172200" cy="954107"/>
          </a:xfrm>
          <a:prstGeom prst="rect">
            <a:avLst/>
          </a:prstGeom>
          <a:noFill/>
          <a:ln w="9525">
            <a:noFill/>
            <a:miter lim="800000"/>
            <a:headEnd/>
            <a:tailEnd/>
          </a:ln>
        </p:spPr>
        <p:txBody>
          <a:bodyPr wrap="square">
            <a:spAutoFit/>
          </a:bodyPr>
          <a:lstStyle/>
          <a:p>
            <a:pPr algn="ctr">
              <a:spcBef>
                <a:spcPts val="0"/>
              </a:spcBef>
            </a:pPr>
            <a:r>
              <a:rPr lang="en-US" sz="2800" dirty="0">
                <a:solidFill>
                  <a:schemeClr val="bg1"/>
                </a:solidFill>
              </a:rPr>
              <a:t>Texas </a:t>
            </a:r>
            <a:r>
              <a:rPr lang="en-US" sz="2800" dirty="0" smtClean="0">
                <a:solidFill>
                  <a:schemeClr val="bg1"/>
                </a:solidFill>
              </a:rPr>
              <a:t>Demographic Characteristics and Trends, Texas and Greater Austin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941" y="-154337"/>
            <a:ext cx="6934200" cy="1417639"/>
          </a:xfrm>
        </p:spPr>
        <p:txBody>
          <a:bodyPr>
            <a:noAutofit/>
          </a:bodyPr>
          <a:lstStyle/>
          <a:p>
            <a:r>
              <a:rPr lang="en-US" sz="3600" dirty="0" smtClean="0"/>
              <a:t>Estimated domestic migration by county, 2000-2010</a:t>
            </a:r>
            <a:endParaRPr lang="en-US" sz="3600" dirty="0"/>
          </a:p>
        </p:txBody>
      </p:sp>
      <p:sp>
        <p:nvSpPr>
          <p:cNvPr id="8" name="Slide Number Placeholder 7"/>
          <p:cNvSpPr>
            <a:spLocks noGrp="1"/>
          </p:cNvSpPr>
          <p:nvPr>
            <p:ph type="sldNum" sz="quarter" idx="12"/>
          </p:nvPr>
        </p:nvSpPr>
        <p:spPr/>
        <p:txBody>
          <a:bodyPr/>
          <a:lstStyle/>
          <a:p>
            <a:fld id="{2BC1FA3B-F0C1-4F58-90BE-DCC7501F4B28}" type="slidenum">
              <a:rPr lang="en-US" smtClean="0"/>
              <a:pPr/>
              <a:t>10</a:t>
            </a:fld>
            <a:endParaRPr lang="en-US" dirty="0"/>
          </a:p>
        </p:txBody>
      </p:sp>
      <p:sp>
        <p:nvSpPr>
          <p:cNvPr id="6" name="Rectangle 5"/>
          <p:cNvSpPr/>
          <p:nvPr/>
        </p:nvSpPr>
        <p:spPr>
          <a:xfrm>
            <a:off x="0" y="6442503"/>
            <a:ext cx="3505200" cy="523220"/>
          </a:xfrm>
          <a:prstGeom prst="rect">
            <a:avLst/>
          </a:prstGeom>
        </p:spPr>
        <p:txBody>
          <a:bodyPr wrap="square">
            <a:spAutoFit/>
          </a:bodyPr>
          <a:lstStyle/>
          <a:p>
            <a:r>
              <a:rPr lang="fr-FR" sz="700" dirty="0" smtClean="0"/>
              <a:t>Source: Population Division, U.S. Census Bureau, 2012. Map produced by the Texas State Data Center						</a:t>
            </a:r>
            <a:endParaRPr lang="fr-FR" sz="7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42" t="2792" r="12063" b="2763"/>
          <a:stretch/>
        </p:blipFill>
        <p:spPr bwMode="auto">
          <a:xfrm>
            <a:off x="1981200" y="1236408"/>
            <a:ext cx="6217024" cy="562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3791"/>
          <a:stretch/>
        </p:blipFill>
        <p:spPr bwMode="auto">
          <a:xfrm>
            <a:off x="849892" y="1524000"/>
            <a:ext cx="2262615" cy="194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328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52600" y="228601"/>
            <a:ext cx="7391400" cy="914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191C6F"/>
                </a:solidFill>
                <a:effectLst/>
                <a:uLnTx/>
                <a:uFillTx/>
                <a:latin typeface="+mj-lt"/>
                <a:ea typeface="+mj-ea"/>
                <a:cs typeface="+mj-cs"/>
              </a:rPr>
              <a:t>Estimated international</a:t>
            </a:r>
            <a:r>
              <a:rPr lang="en-US" kern="0" dirty="0" smtClean="0">
                <a:solidFill>
                  <a:srgbClr val="191C6F"/>
                </a:solidFill>
                <a:latin typeface="+mj-lt"/>
                <a:ea typeface="+mj-ea"/>
                <a:cs typeface="+mj-cs"/>
              </a:rPr>
              <a:t> </a:t>
            </a:r>
            <a:r>
              <a:rPr kumimoji="0" lang="en-US" b="0" i="0" u="none" strike="noStrike" kern="0" cap="none" spc="0" normalizeH="0" baseline="0" noProof="0" dirty="0" smtClean="0">
                <a:ln>
                  <a:noFill/>
                </a:ln>
                <a:solidFill>
                  <a:srgbClr val="191C6F"/>
                </a:solidFill>
                <a:effectLst/>
                <a:uLnTx/>
                <a:uFillTx/>
                <a:latin typeface="+mj-lt"/>
                <a:ea typeface="+mj-ea"/>
                <a:cs typeface="+mj-cs"/>
              </a:rPr>
              <a:t>migration by county,</a:t>
            </a:r>
            <a:r>
              <a:rPr kumimoji="0" lang="en-US" b="0" i="0" u="none" strike="noStrike" kern="0" cap="none" spc="0" normalizeH="0" noProof="0" dirty="0" smtClean="0">
                <a:ln>
                  <a:noFill/>
                </a:ln>
                <a:solidFill>
                  <a:srgbClr val="191C6F"/>
                </a:solidFill>
                <a:effectLst/>
                <a:uLnTx/>
                <a:uFillTx/>
                <a:latin typeface="+mj-lt"/>
                <a:ea typeface="+mj-ea"/>
                <a:cs typeface="+mj-cs"/>
              </a:rPr>
              <a:t> 2000-2010</a:t>
            </a:r>
            <a:endParaRPr kumimoji="0" lang="en-US" b="0" i="0" u="none" strike="noStrike" kern="0" cap="none" spc="0" normalizeH="0" baseline="0" noProof="0" dirty="0">
              <a:ln>
                <a:noFill/>
              </a:ln>
              <a:solidFill>
                <a:srgbClr val="191C6F"/>
              </a:solidFill>
              <a:effectLst/>
              <a:uLnTx/>
              <a:uFillTx/>
              <a:latin typeface="+mj-lt"/>
              <a:ea typeface="+mj-ea"/>
              <a:cs typeface="+mj-cs"/>
            </a:endParaRPr>
          </a:p>
        </p:txBody>
      </p:sp>
      <p:sp>
        <p:nvSpPr>
          <p:cNvPr id="5" name="Rectangle 4"/>
          <p:cNvSpPr/>
          <p:nvPr/>
        </p:nvSpPr>
        <p:spPr>
          <a:xfrm>
            <a:off x="0" y="6442503"/>
            <a:ext cx="3505200" cy="523220"/>
          </a:xfrm>
          <a:prstGeom prst="rect">
            <a:avLst/>
          </a:prstGeom>
        </p:spPr>
        <p:txBody>
          <a:bodyPr wrap="square">
            <a:spAutoFit/>
          </a:bodyPr>
          <a:lstStyle/>
          <a:p>
            <a:r>
              <a:rPr lang="fr-FR" sz="700" dirty="0" smtClean="0"/>
              <a:t>Source: Population Division, U.S. Census Bureau, March 19, 2009. Map produced by the Texas State Data Center						</a:t>
            </a:r>
            <a:endParaRPr lang="fr-FR" sz="700"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11</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14" t="3697" r="6666" b="4532"/>
          <a:stretch/>
        </p:blipFill>
        <p:spPr bwMode="auto">
          <a:xfrm>
            <a:off x="1898894" y="1143001"/>
            <a:ext cx="6787906" cy="550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9021"/>
          <a:stretch/>
        </p:blipFill>
        <p:spPr bwMode="auto">
          <a:xfrm>
            <a:off x="685800" y="1565467"/>
            <a:ext cx="2667000" cy="187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01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830" y="7488"/>
            <a:ext cx="9255831" cy="6926711"/>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sp>
        <p:nvSpPr>
          <p:cNvPr id="6" name="Rectangle 5"/>
          <p:cNvSpPr/>
          <p:nvPr/>
        </p:nvSpPr>
        <p:spPr>
          <a:xfrm>
            <a:off x="26790" y="6479545"/>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530026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12" y="0"/>
            <a:ext cx="9147412" cy="7180226"/>
          </a:xfrm>
          <a:prstGeom prst="rect">
            <a:avLst/>
          </a:prstGeom>
        </p:spPr>
      </p:pic>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sp>
        <p:nvSpPr>
          <p:cNvPr id="6" name="Rectangle 5"/>
          <p:cNvSpPr/>
          <p:nvPr/>
        </p:nvSpPr>
        <p:spPr>
          <a:xfrm>
            <a:off x="26790" y="6479545"/>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703413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kern="0" dirty="0" smtClean="0">
                <a:solidFill>
                  <a:srgbClr val="1B1E7A"/>
                </a:solidFill>
                <a:latin typeface="+mj-lt"/>
                <a:ea typeface="+mj-ea"/>
                <a:cs typeface="+mj-cs"/>
              </a:rPr>
              <a:t>Texas Racial and Ethnic Composition, </a:t>
            </a:r>
          </a:p>
          <a:p>
            <a:pPr lvl="0" algn="ctr" eaLnBrk="1" hangingPunct="1">
              <a:defRPr/>
            </a:pPr>
            <a:r>
              <a:rPr lang="en-US" kern="0" dirty="0" smtClean="0">
                <a:solidFill>
                  <a:srgbClr val="1B1E7A"/>
                </a:solidFill>
                <a:latin typeface="+mj-lt"/>
                <a:ea typeface="+mj-ea"/>
                <a:cs typeface="+mj-cs"/>
              </a:rPr>
              <a:t>2000 and 2010</a:t>
            </a:r>
            <a:endParaRPr kumimoji="0" lang="en-US"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013963873"/>
              </p:ext>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009221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0435655"/>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148735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sp>
        <p:nvSpPr>
          <p:cNvPr id="9" name="Rectangle 8"/>
          <p:cNvSpPr/>
          <p:nvPr/>
        </p:nvSpPr>
        <p:spPr>
          <a:xfrm>
            <a:off x="2227343" y="2286000"/>
            <a:ext cx="363457" cy="2286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1" y="228600"/>
            <a:ext cx="6705600" cy="707886"/>
          </a:xfrm>
          <a:prstGeom prst="rect">
            <a:avLst/>
          </a:prstGeom>
          <a:noFill/>
        </p:spPr>
        <p:txBody>
          <a:bodyPr wrap="square" rtlCol="0">
            <a:spAutoFit/>
          </a:bodyPr>
          <a:lstStyle/>
          <a:p>
            <a:r>
              <a:rPr lang="en-US" sz="2000" dirty="0" smtClean="0">
                <a:solidFill>
                  <a:srgbClr val="191C6F"/>
                </a:solidFill>
              </a:rPr>
              <a:t>Median Housing Unit Value, Austin Area, Census Tracts</a:t>
            </a:r>
            <a:r>
              <a:rPr lang="en-US" sz="2000" dirty="0">
                <a:solidFill>
                  <a:srgbClr val="191C6F"/>
                </a:solidFill>
              </a:rPr>
              <a:t>, </a:t>
            </a:r>
            <a:r>
              <a:rPr lang="en-US" sz="2000" dirty="0" smtClean="0">
                <a:solidFill>
                  <a:srgbClr val="191C6F"/>
                </a:solidFill>
              </a:rPr>
              <a:t>2007-11  </a:t>
            </a:r>
            <a:endParaRPr lang="en-US" sz="2000" dirty="0">
              <a:solidFill>
                <a:srgbClr val="191C6F"/>
              </a:solidFill>
            </a:endParaRPr>
          </a:p>
        </p:txBody>
      </p:sp>
      <p:sp>
        <p:nvSpPr>
          <p:cNvPr id="11" name="Rectangle 10"/>
          <p:cNvSpPr/>
          <p:nvPr/>
        </p:nvSpPr>
        <p:spPr>
          <a:xfrm>
            <a:off x="0" y="6574443"/>
            <a:ext cx="5715000" cy="246221"/>
          </a:xfrm>
          <a:prstGeom prst="rect">
            <a:avLst/>
          </a:prstGeom>
        </p:spPr>
        <p:txBody>
          <a:bodyPr wrap="square">
            <a:spAutoFit/>
          </a:bodyPr>
          <a:lstStyle/>
          <a:p>
            <a:r>
              <a:rPr lang="en-US" sz="1000" dirty="0">
                <a:solidFill>
                  <a:schemeClr val="bg1">
                    <a:lumMod val="50000"/>
                  </a:schemeClr>
                </a:solidFill>
              </a:rPr>
              <a:t>Source: U.S. Census Bureau, </a:t>
            </a:r>
            <a:r>
              <a:rPr lang="en-US" sz="1000" dirty="0" smtClean="0">
                <a:solidFill>
                  <a:schemeClr val="bg1">
                    <a:lumMod val="50000"/>
                  </a:schemeClr>
                </a:solidFill>
              </a:rPr>
              <a:t>American Community Survey, 2007-11 5-year sample.</a:t>
            </a:r>
            <a:endParaRPr lang="en-US" sz="1000" dirty="0">
              <a:solidFill>
                <a:schemeClr val="bg1">
                  <a:lumMod val="50000"/>
                </a:schemeClr>
              </a:solidFill>
            </a:endParaRPr>
          </a:p>
        </p:txBody>
      </p:sp>
      <p:pic>
        <p:nvPicPr>
          <p:cNvPr id="3" name="Picture 2"/>
          <p:cNvPicPr>
            <a:picLocks noChangeAspect="1"/>
          </p:cNvPicPr>
          <p:nvPr/>
        </p:nvPicPr>
        <p:blipFill rotWithShape="1">
          <a:blip r:embed="rId2"/>
          <a:srcRect t="3728" b="23078"/>
          <a:stretch/>
        </p:blipFill>
        <p:spPr>
          <a:xfrm>
            <a:off x="2611272" y="1160559"/>
            <a:ext cx="5587618" cy="5410200"/>
          </a:xfrm>
          <a:prstGeom prst="rect">
            <a:avLst/>
          </a:prstGeom>
        </p:spPr>
      </p:pic>
      <p:pic>
        <p:nvPicPr>
          <p:cNvPr id="6" name="Picture 5"/>
          <p:cNvPicPr>
            <a:picLocks noChangeAspect="1"/>
          </p:cNvPicPr>
          <p:nvPr/>
        </p:nvPicPr>
        <p:blipFill rotWithShape="1">
          <a:blip r:embed="rId3"/>
          <a:srcRect t="25761" r="21284"/>
          <a:stretch/>
        </p:blipFill>
        <p:spPr>
          <a:xfrm>
            <a:off x="381001" y="2667000"/>
            <a:ext cx="2209800" cy="1537210"/>
          </a:xfrm>
          <a:prstGeom prst="rect">
            <a:avLst/>
          </a:prstGeom>
        </p:spPr>
      </p:pic>
    </p:spTree>
    <p:extLst>
      <p:ext uri="{BB962C8B-B14F-4D97-AF65-F5344CB8AC3E}">
        <p14:creationId xmlns:p14="http://schemas.microsoft.com/office/powerpoint/2010/main" val="2933381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250234" y="917575"/>
            <a:ext cx="7893766" cy="5940425"/>
          </a:xfrm>
          <a:prstGeom prst="rect">
            <a:avLst/>
          </a:prstGeom>
          <a:noFill/>
          <a:ln w="9525">
            <a:noFill/>
            <a:miter lim="800000"/>
            <a:headEnd/>
            <a:tailEnd/>
          </a:ln>
          <a:effectLst/>
        </p:spPr>
      </p:pic>
      <p:pic>
        <p:nvPicPr>
          <p:cNvPr id="4099" name="Picture 3"/>
          <p:cNvPicPr>
            <a:picLocks noChangeAspect="1" noChangeArrowheads="1"/>
          </p:cNvPicPr>
          <p:nvPr/>
        </p:nvPicPr>
        <p:blipFill rotWithShape="1">
          <a:blip r:embed="rId3" cstate="print"/>
          <a:srcRect t="31207"/>
          <a:stretch/>
        </p:blipFill>
        <p:spPr bwMode="auto">
          <a:xfrm>
            <a:off x="1323442" y="1295400"/>
            <a:ext cx="1626133" cy="1905001"/>
          </a:xfrm>
          <a:prstGeom prst="rect">
            <a:avLst/>
          </a:prstGeom>
          <a:noFill/>
          <a:ln w="9525">
            <a:noFill/>
            <a:miter lim="800000"/>
            <a:headEnd/>
            <a:tailEnd/>
          </a:ln>
          <a:effectLst/>
        </p:spPr>
      </p:pic>
      <p:sp>
        <p:nvSpPr>
          <p:cNvPr id="6" name="TextBox 5"/>
          <p:cNvSpPr txBox="1"/>
          <p:nvPr/>
        </p:nvSpPr>
        <p:spPr>
          <a:xfrm>
            <a:off x="2438400" y="404190"/>
            <a:ext cx="6105945" cy="400110"/>
          </a:xfrm>
          <a:prstGeom prst="rect">
            <a:avLst/>
          </a:prstGeom>
          <a:noFill/>
        </p:spPr>
        <p:txBody>
          <a:bodyPr wrap="square" rtlCol="0">
            <a:spAutoFit/>
          </a:bodyPr>
          <a:lstStyle/>
          <a:p>
            <a:r>
              <a:rPr lang="en-US" sz="2000" dirty="0" smtClean="0">
                <a:solidFill>
                  <a:schemeClr val="accent1">
                    <a:lumMod val="75000"/>
                  </a:schemeClr>
                </a:solidFill>
              </a:rPr>
              <a:t>Median Household Income by County, 2005-2009</a:t>
            </a:r>
            <a:endParaRPr lang="en-US" sz="2000" dirty="0">
              <a:solidFill>
                <a:schemeClr val="accent1">
                  <a:lumMod val="75000"/>
                </a:schemeClr>
              </a:solidFill>
            </a:endParaRPr>
          </a:p>
        </p:txBody>
      </p:sp>
      <p:sp>
        <p:nvSpPr>
          <p:cNvPr id="8" name="TextBox 7"/>
          <p:cNvSpPr txBox="1"/>
          <p:nvPr/>
        </p:nvSpPr>
        <p:spPr>
          <a:xfrm>
            <a:off x="228600" y="6519446"/>
            <a:ext cx="6080191"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spTree>
    <p:extLst>
      <p:ext uri="{BB962C8B-B14F-4D97-AF65-F5344CB8AC3E}">
        <p14:creationId xmlns:p14="http://schemas.microsoft.com/office/powerpoint/2010/main" val="4102401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094"/>
            <a:ext cx="7543800" cy="990600"/>
          </a:xfrm>
        </p:spPr>
        <p:txBody>
          <a:bodyPr>
            <a:noAutofit/>
          </a:bodyPr>
          <a:lstStyle/>
          <a:p>
            <a:r>
              <a:rPr lang="en-US" sz="2800" dirty="0" smtClean="0"/>
              <a:t>Median Household Income, Austin Area Census Tracts, 2007-2011</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sp>
        <p:nvSpPr>
          <p:cNvPr id="9" name="Rectangle 8"/>
          <p:cNvSpPr/>
          <p:nvPr/>
        </p:nvSpPr>
        <p:spPr>
          <a:xfrm>
            <a:off x="0" y="6574443"/>
            <a:ext cx="5715000" cy="246221"/>
          </a:xfrm>
          <a:prstGeom prst="rect">
            <a:avLst/>
          </a:prstGeom>
        </p:spPr>
        <p:txBody>
          <a:bodyPr wrap="square">
            <a:spAutoFit/>
          </a:bodyPr>
          <a:lstStyle/>
          <a:p>
            <a:r>
              <a:rPr lang="en-US" sz="1000" dirty="0">
                <a:solidFill>
                  <a:schemeClr val="bg1">
                    <a:lumMod val="50000"/>
                  </a:schemeClr>
                </a:solidFill>
              </a:rPr>
              <a:t>Source: U.S. Census Bureau, American Community Survey, 5-Year Sample, </a:t>
            </a:r>
            <a:r>
              <a:rPr lang="en-US" sz="1000" dirty="0" smtClean="0">
                <a:solidFill>
                  <a:schemeClr val="bg1">
                    <a:lumMod val="50000"/>
                  </a:schemeClr>
                </a:solidFill>
              </a:rPr>
              <a:t>2007-2011</a:t>
            </a:r>
            <a:endParaRPr lang="en-US" sz="1000" dirty="0">
              <a:solidFill>
                <a:schemeClr val="bg1">
                  <a:lumMod val="50000"/>
                </a:schemeClr>
              </a:solidFill>
            </a:endParaRPr>
          </a:p>
        </p:txBody>
      </p:sp>
      <p:pic>
        <p:nvPicPr>
          <p:cNvPr id="3" name="Picture 2"/>
          <p:cNvPicPr>
            <a:picLocks noChangeAspect="1"/>
          </p:cNvPicPr>
          <p:nvPr/>
        </p:nvPicPr>
        <p:blipFill rotWithShape="1">
          <a:blip r:embed="rId3"/>
          <a:srcRect b="22401"/>
          <a:stretch/>
        </p:blipFill>
        <p:spPr>
          <a:xfrm>
            <a:off x="3079769" y="1128714"/>
            <a:ext cx="5270461" cy="5410200"/>
          </a:xfrm>
          <a:prstGeom prst="rect">
            <a:avLst/>
          </a:prstGeom>
        </p:spPr>
      </p:pic>
      <p:pic>
        <p:nvPicPr>
          <p:cNvPr id="7" name="Picture 6"/>
          <p:cNvPicPr>
            <a:picLocks noChangeAspect="1"/>
          </p:cNvPicPr>
          <p:nvPr/>
        </p:nvPicPr>
        <p:blipFill rotWithShape="1">
          <a:blip r:embed="rId4"/>
          <a:srcRect t="25761" r="42999"/>
          <a:stretch/>
        </p:blipFill>
        <p:spPr>
          <a:xfrm>
            <a:off x="685801" y="2895600"/>
            <a:ext cx="1600200" cy="1537210"/>
          </a:xfrm>
          <a:prstGeom prst="rect">
            <a:avLst/>
          </a:prstGeom>
        </p:spPr>
      </p:pic>
    </p:spTree>
    <p:extLst>
      <p:ext uri="{BB962C8B-B14F-4D97-AF65-F5344CB8AC3E}">
        <p14:creationId xmlns:p14="http://schemas.microsoft.com/office/powerpoint/2010/main" val="452689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800" dirty="0" smtClean="0"/>
              <a:t>Growing States, 2000-2010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34493397"/>
              </p:ext>
            </p:extLst>
          </p:nvPr>
        </p:nvGraphicFramePr>
        <p:xfrm>
          <a:off x="152400" y="1295400"/>
          <a:ext cx="8839202" cy="4627349"/>
        </p:xfrm>
        <a:graphic>
          <a:graphicData uri="http://schemas.openxmlformats.org/drawingml/2006/table">
            <a:tbl>
              <a:tblPr firstRow="1" bandRow="1">
                <a:tableStyleId>{073A0DAA-6AF3-43AB-8588-CEC1D06C72B9}</a:tableStyleId>
              </a:tblPr>
              <a:tblGrid>
                <a:gridCol w="2209800"/>
                <a:gridCol w="1800579"/>
                <a:gridCol w="1800579"/>
                <a:gridCol w="1636889"/>
                <a:gridCol w="1391355"/>
              </a:tblGrid>
              <a:tr h="786327">
                <a:tc>
                  <a:txBody>
                    <a:bodyPr/>
                    <a:lstStyle/>
                    <a:p>
                      <a:pPr marL="117475" indent="0" algn="l"/>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500" b="1" dirty="0" smtClean="0">
                          <a:solidFill>
                            <a:srgbClr val="1B1E7A"/>
                          </a:solidFill>
                          <a:latin typeface="Arial" pitchFamily="34" charset="0"/>
                          <a:cs typeface="Arial" pitchFamily="34" charset="0"/>
                        </a:rPr>
                        <a:t>2000</a:t>
                      </a:r>
                    </a:p>
                    <a:p>
                      <a:pPr marL="233363" indent="0" algn="ctr"/>
                      <a:r>
                        <a:rPr lang="en-US" sz="1500" b="1" dirty="0" smtClean="0">
                          <a:solidFill>
                            <a:srgbClr val="1B1E7A"/>
                          </a:solidFill>
                          <a:latin typeface="Arial" pitchFamily="34" charset="0"/>
                          <a:cs typeface="Arial" pitchFamily="34" charset="0"/>
                        </a:rPr>
                        <a:t>Population*</a:t>
                      </a:r>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2010</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Numerical</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Change</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2000-2010</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500" b="1" dirty="0" smtClean="0">
                          <a:solidFill>
                            <a:srgbClr val="1B1E7A"/>
                          </a:solidFill>
                          <a:latin typeface="Arial" pitchFamily="34" charset="0"/>
                          <a:cs typeface="Arial" pitchFamily="34" charset="0"/>
                        </a:rPr>
                        <a:t>Percent</a:t>
                      </a:r>
                    </a:p>
                    <a:p>
                      <a:pPr marL="58738" indent="0" algn="ctr"/>
                      <a:r>
                        <a:rPr lang="en-US" sz="1500" b="1" dirty="0" smtClean="0">
                          <a:solidFill>
                            <a:srgbClr val="1B1E7A"/>
                          </a:solidFill>
                          <a:latin typeface="Arial" pitchFamily="34" charset="0"/>
                          <a:cs typeface="Arial" pitchFamily="34" charset="0"/>
                        </a:rPr>
                        <a:t>Change</a:t>
                      </a:r>
                    </a:p>
                    <a:p>
                      <a:pPr marL="58738" indent="0" algn="ctr"/>
                      <a:r>
                        <a:rPr lang="en-US" sz="1500" b="1" dirty="0" smtClean="0">
                          <a:solidFill>
                            <a:srgbClr val="1B1E7A"/>
                          </a:solidFill>
                          <a:latin typeface="Arial" pitchFamily="34" charset="0"/>
                          <a:cs typeface="Arial" pitchFamily="34" charset="0"/>
                        </a:rPr>
                        <a:t>2000-2010</a:t>
                      </a:r>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r>
              <a:tr h="335280">
                <a:tc>
                  <a:txBody>
                    <a:bodyPr/>
                    <a:lstStyle/>
                    <a:p>
                      <a:pPr algn="l" rtl="0" fontAlgn="ctr"/>
                      <a:r>
                        <a:rPr lang="en-US" sz="1600" b="0" i="0" u="none" strike="noStrike" dirty="0">
                          <a:solidFill>
                            <a:srgbClr val="1B1E7A"/>
                          </a:solidFill>
                          <a:effectLst/>
                          <a:latin typeface="Calibri"/>
                        </a:rPr>
                        <a:t>United States</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281,421,906</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solidFill>
                            <a:srgbClr val="1B1E7A"/>
                          </a:solidFill>
                          <a:effectLst/>
                          <a:latin typeface="+mn-lt"/>
                          <a:ea typeface="+mn-ea"/>
                          <a:cs typeface="+mn-cs"/>
                        </a:rPr>
                        <a:t>308,745,538</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27,323,632</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b" latinLnBrk="0" hangingPunct="1">
                        <a:tabLst>
                          <a:tab pos="744538" algn="dec"/>
                        </a:tabLst>
                      </a:pPr>
                      <a:r>
                        <a:rPr lang="en-US" sz="1600" u="none" strike="noStrike" kern="1200" dirty="0" smtClean="0">
                          <a:solidFill>
                            <a:srgbClr val="1B1E7A"/>
                          </a:solidFill>
                          <a:effectLst/>
                          <a:latin typeface="+mn-lt"/>
                          <a:ea typeface="+mn-ea"/>
                          <a:cs typeface="+mn-cs"/>
                        </a:rPr>
                        <a:t>9.7%</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35280">
                <a:tc>
                  <a:txBody>
                    <a:bodyPr/>
                    <a:lstStyle/>
                    <a:p>
                      <a:pPr algn="l" rtl="0" fontAlgn="ctr"/>
                      <a:r>
                        <a:rPr lang="en-US" sz="1600" b="1" i="0" u="none" strike="noStrike" dirty="0">
                          <a:solidFill>
                            <a:srgbClr val="1B1E7A"/>
                          </a:solidFill>
                          <a:effectLst/>
                          <a:latin typeface="Calibri"/>
                        </a:rPr>
                        <a:t>Texas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a:t>
                      </a:r>
                      <a:r>
                        <a:rPr lang="en-US" sz="1600" b="1" u="none" strike="noStrike" kern="1200" dirty="0" smtClean="0">
                          <a:solidFill>
                            <a:srgbClr val="1B1E7A"/>
                          </a:solidFill>
                          <a:effectLst/>
                          <a:latin typeface="+mn-lt"/>
                          <a:ea typeface="+mn-ea"/>
                          <a:cs typeface="+mn-cs"/>
                        </a:rPr>
                        <a:t>20,851,820</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b="1" u="none" strike="noStrike" kern="1200" dirty="0" smtClean="0">
                          <a:solidFill>
                            <a:srgbClr val="1B1E7A"/>
                          </a:solidFill>
                          <a:effectLst/>
                          <a:latin typeface="+mn-lt"/>
                          <a:ea typeface="+mn-ea"/>
                          <a:cs typeface="+mn-cs"/>
                        </a:rPr>
                        <a:t>25,145,561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1" u="none" strike="noStrike" kern="1200" dirty="0">
                          <a:solidFill>
                            <a:srgbClr val="1B1E7A"/>
                          </a:solidFill>
                          <a:effectLst/>
                          <a:latin typeface="+mn-lt"/>
                          <a:ea typeface="+mn-ea"/>
                          <a:cs typeface="+mn-cs"/>
                        </a:rPr>
                        <a:t>4,293,741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1" u="none" strike="noStrike" kern="1200" dirty="0">
                          <a:solidFill>
                            <a:srgbClr val="1B1E7A"/>
                          </a:solidFill>
                          <a:effectLst/>
                          <a:latin typeface="+mn-lt"/>
                          <a:ea typeface="+mn-ea"/>
                          <a:cs typeface="+mn-cs"/>
                        </a:rPr>
                        <a:t>20.6%</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ctr"/>
                      <a:r>
                        <a:rPr lang="en-US" sz="1600" b="0" i="0" u="none" strike="noStrike" dirty="0">
                          <a:solidFill>
                            <a:srgbClr val="1B1E7A"/>
                          </a:solidFill>
                          <a:effectLst/>
                          <a:latin typeface="Calibri"/>
                        </a:rPr>
                        <a:t>California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33,871,648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37,253,956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3,382,308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10.0%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25651">
                <a:tc>
                  <a:txBody>
                    <a:bodyPr/>
                    <a:lstStyle/>
                    <a:p>
                      <a:pPr algn="l" rtl="0" fontAlgn="ctr"/>
                      <a:r>
                        <a:rPr lang="en-US" sz="1600" b="0" i="0" u="none" strike="noStrike" dirty="0">
                          <a:solidFill>
                            <a:srgbClr val="1B1E7A"/>
                          </a:solidFill>
                          <a:effectLst/>
                          <a:latin typeface="Calibri"/>
                        </a:rPr>
                        <a:t>Florida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15,982,378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18,801,310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2,818,932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u="none" strike="noStrike" kern="1200" dirty="0">
                          <a:solidFill>
                            <a:srgbClr val="1B1E7A"/>
                          </a:solidFill>
                          <a:effectLst/>
                          <a:latin typeface="+mn-lt"/>
                          <a:ea typeface="+mn-ea"/>
                          <a:cs typeface="+mn-cs"/>
                        </a:rPr>
                        <a:t>17.6%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ctr"/>
                      <a:r>
                        <a:rPr lang="en-US" sz="1600" b="0" i="0" u="none" strike="noStrike" dirty="0">
                          <a:solidFill>
                            <a:srgbClr val="1B1E7A"/>
                          </a:solidFill>
                          <a:effectLst/>
                          <a:latin typeface="Calibri"/>
                        </a:rPr>
                        <a:t>Georgia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8,186,453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9,687,653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1,501,200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18.3%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25651">
                <a:tc>
                  <a:txBody>
                    <a:bodyPr/>
                    <a:lstStyle/>
                    <a:p>
                      <a:pPr algn="l" rtl="0" fontAlgn="b"/>
                      <a:r>
                        <a:rPr lang="en-US" sz="1600" b="0" i="0" u="none" strike="noStrike" dirty="0">
                          <a:solidFill>
                            <a:srgbClr val="1B1E7A"/>
                          </a:solidFill>
                          <a:effectLst/>
                          <a:latin typeface="Calibri"/>
                        </a:rPr>
                        <a:t>North Carolina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8,049,313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9,535,483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1,486,170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u="none" strike="noStrike" kern="1200" dirty="0">
                          <a:solidFill>
                            <a:srgbClr val="1B1E7A"/>
                          </a:solidFill>
                          <a:effectLst/>
                          <a:latin typeface="+mn-lt"/>
                          <a:ea typeface="+mn-ea"/>
                          <a:cs typeface="+mn-cs"/>
                        </a:rPr>
                        <a:t>18.5%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b"/>
                      <a:r>
                        <a:rPr lang="en-US" sz="1600" b="0" i="0" u="none" strike="noStrike" dirty="0">
                          <a:solidFill>
                            <a:srgbClr val="1B1E7A"/>
                          </a:solidFill>
                          <a:effectLst/>
                          <a:latin typeface="Calibri"/>
                        </a:rPr>
                        <a:t>Arizona</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5,130,632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6,392,017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1,261,385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24.6%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137160">
                <a:tc>
                  <a:txBody>
                    <a:bodyPr/>
                    <a:lstStyle/>
                    <a:p>
                      <a:pPr marL="117475" indent="0" algn="l" defTabSz="914400" rtl="0" eaLnBrk="1" latinLnBrk="0" hangingPunct="1"/>
                      <a:endParaRPr lang="en-US" sz="4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4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algn="l" defTabSz="914400" rtl="0" eaLnBrk="1" latinLnBrk="0" hangingPunct="1">
                        <a:tabLst>
                          <a:tab pos="631825" algn="dec"/>
                        </a:tabLst>
                      </a:pPr>
                      <a:endParaRPr lang="en-US" sz="1600" u="none" strike="noStrike" kern="1200" dirty="0" smtClean="0">
                        <a:solidFill>
                          <a:srgbClr val="1B1E7A"/>
                        </a:solidFill>
                        <a:effectLst/>
                        <a:latin typeface="+mn-lt"/>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1176447">
                <a:tc gridSpan="5">
                  <a:txBody>
                    <a:bodyPr/>
                    <a:lstStyle/>
                    <a:p>
                      <a:pPr marL="339725" indent="-339725"/>
                      <a:r>
                        <a:rPr lang="en-US" sz="1200" b="1" dirty="0" smtClean="0">
                          <a:solidFill>
                            <a:srgbClr val="1B1E7A"/>
                          </a:solidFill>
                          <a:latin typeface="Arial" pitchFamily="34" charset="0"/>
                          <a:cs typeface="Arial" pitchFamily="34" charset="0"/>
                        </a:rPr>
                        <a:t>Population values are decennial census counts for April 1 for 2000 and 2010.</a:t>
                      </a:r>
                    </a:p>
                    <a:p>
                      <a:pPr marL="339725" indent="-339725"/>
                      <a:endParaRPr lang="en-US" sz="700" b="1" dirty="0" smtClean="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tabLst>
                          <a:tab pos="631825"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0" y="63963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
        <p:nvSpPr>
          <p:cNvPr id="2" name="TextBox 1"/>
          <p:cNvSpPr txBox="1"/>
          <p:nvPr/>
        </p:nvSpPr>
        <p:spPr>
          <a:xfrm>
            <a:off x="3200399" y="4844490"/>
            <a:ext cx="4948791" cy="523220"/>
          </a:xfrm>
          <a:prstGeom prst="rect">
            <a:avLst/>
          </a:prstGeom>
          <a:noFill/>
        </p:spPr>
        <p:txBody>
          <a:bodyPr wrap="none" rtlCol="0">
            <a:spAutoFit/>
          </a:bodyPr>
          <a:lstStyle/>
          <a:p>
            <a:r>
              <a:rPr lang="en-US" sz="1400" dirty="0" smtClean="0">
                <a:solidFill>
                  <a:srgbClr val="191C6F"/>
                </a:solidFill>
              </a:rPr>
              <a:t> 65% (2.8 million) of this change can be attributed to growth </a:t>
            </a:r>
          </a:p>
          <a:p>
            <a:r>
              <a:rPr lang="en-US" sz="1400" dirty="0" smtClean="0">
                <a:solidFill>
                  <a:srgbClr val="191C6F"/>
                </a:solidFill>
              </a:rPr>
              <a:t>of the Hispanic population</a:t>
            </a:r>
          </a:p>
        </p:txBody>
      </p:sp>
      <p:sp>
        <p:nvSpPr>
          <p:cNvPr id="3" name="Right Brace 2"/>
          <p:cNvSpPr/>
          <p:nvPr/>
        </p:nvSpPr>
        <p:spPr>
          <a:xfrm rot="16200000">
            <a:off x="5234122" y="2178676"/>
            <a:ext cx="533400" cy="5296741"/>
          </a:xfrm>
          <a:prstGeom prst="rightBrace">
            <a:avLst>
              <a:gd name="adj1" fmla="val 8333"/>
              <a:gd name="adj2" fmla="val 673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flipV="1">
            <a:off x="6422834" y="2667000"/>
            <a:ext cx="0" cy="1893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22834" y="2667000"/>
            <a:ext cx="2827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21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sp>
        <p:nvSpPr>
          <p:cNvPr id="9" name="Rectangle 8"/>
          <p:cNvSpPr/>
          <p:nvPr/>
        </p:nvSpPr>
        <p:spPr>
          <a:xfrm>
            <a:off x="0" y="6574443"/>
            <a:ext cx="5715000" cy="246221"/>
          </a:xfrm>
          <a:prstGeom prst="rect">
            <a:avLst/>
          </a:prstGeom>
        </p:spPr>
        <p:txBody>
          <a:bodyPr wrap="square">
            <a:spAutoFit/>
          </a:bodyPr>
          <a:lstStyle/>
          <a:p>
            <a:r>
              <a:rPr lang="en-US" sz="1000" dirty="0">
                <a:solidFill>
                  <a:schemeClr val="bg1">
                    <a:lumMod val="50000"/>
                  </a:schemeClr>
                </a:solidFill>
              </a:rPr>
              <a:t>Source: U.S. Census Bureau, American Community Survey, 5-Year Sample, </a:t>
            </a:r>
            <a:r>
              <a:rPr lang="en-US" sz="1000" dirty="0" smtClean="0">
                <a:solidFill>
                  <a:schemeClr val="bg1">
                    <a:lumMod val="50000"/>
                  </a:schemeClr>
                </a:solidFill>
              </a:rPr>
              <a:t>2007-2011</a:t>
            </a:r>
            <a:endParaRPr lang="en-US" sz="1000" dirty="0">
              <a:solidFill>
                <a:schemeClr val="bg1">
                  <a:lumMod val="50000"/>
                </a:schemeClr>
              </a:solidFill>
            </a:endParaRPr>
          </a:p>
        </p:txBody>
      </p:sp>
      <p:pic>
        <p:nvPicPr>
          <p:cNvPr id="5" name="Picture 4"/>
          <p:cNvPicPr>
            <a:picLocks noChangeAspect="1"/>
          </p:cNvPicPr>
          <p:nvPr/>
        </p:nvPicPr>
        <p:blipFill rotWithShape="1">
          <a:blip r:embed="rId3"/>
          <a:srcRect t="40965" r="28285"/>
          <a:stretch/>
        </p:blipFill>
        <p:spPr>
          <a:xfrm>
            <a:off x="196543" y="3200400"/>
            <a:ext cx="2013258" cy="1537341"/>
          </a:xfrm>
          <a:prstGeom prst="rect">
            <a:avLst/>
          </a:prstGeom>
        </p:spPr>
      </p:pic>
      <p:pic>
        <p:nvPicPr>
          <p:cNvPr id="6" name="Picture 5"/>
          <p:cNvPicPr>
            <a:picLocks noChangeAspect="1"/>
          </p:cNvPicPr>
          <p:nvPr/>
        </p:nvPicPr>
        <p:blipFill rotWithShape="1">
          <a:blip r:embed="rId4"/>
          <a:srcRect l="4452" t="6819" r="4288" b="34290"/>
          <a:stretch/>
        </p:blipFill>
        <p:spPr>
          <a:xfrm>
            <a:off x="2743200" y="1170505"/>
            <a:ext cx="6172200" cy="5268951"/>
          </a:xfrm>
          <a:prstGeom prst="rect">
            <a:avLst/>
          </a:prstGeom>
        </p:spPr>
      </p:pic>
      <p:sp>
        <p:nvSpPr>
          <p:cNvPr id="10" name="Title 1"/>
          <p:cNvSpPr txBox="1">
            <a:spLocks/>
          </p:cNvSpPr>
          <p:nvPr/>
        </p:nvSpPr>
        <p:spPr>
          <a:xfrm>
            <a:off x="1600200" y="38094"/>
            <a:ext cx="7543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400" dirty="0" smtClean="0"/>
              <a:t>Percent of Households with Annual Income Less than $10,000, Austin Area Census Tracts, 2007-20011</a:t>
            </a:r>
            <a:endParaRPr lang="en-US" sz="2400" dirty="0"/>
          </a:p>
        </p:txBody>
      </p:sp>
    </p:spTree>
    <p:extLst>
      <p:ext uri="{BB962C8B-B14F-4D97-AF65-F5344CB8AC3E}">
        <p14:creationId xmlns:p14="http://schemas.microsoft.com/office/powerpoint/2010/main" val="281139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094"/>
            <a:ext cx="7543800" cy="990600"/>
          </a:xfrm>
        </p:spPr>
        <p:txBody>
          <a:bodyPr>
            <a:noAutofit/>
          </a:bodyPr>
          <a:lstStyle/>
          <a:p>
            <a:r>
              <a:rPr lang="en-US" sz="2400" dirty="0" smtClean="0"/>
              <a:t>Percent of Households with Annual Income Greater than $200,000, Austin Area Census Tracts, 2007-20011</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
        <p:nvSpPr>
          <p:cNvPr id="9" name="Rectangle 8"/>
          <p:cNvSpPr/>
          <p:nvPr/>
        </p:nvSpPr>
        <p:spPr>
          <a:xfrm>
            <a:off x="0" y="6574443"/>
            <a:ext cx="5715000" cy="246221"/>
          </a:xfrm>
          <a:prstGeom prst="rect">
            <a:avLst/>
          </a:prstGeom>
        </p:spPr>
        <p:txBody>
          <a:bodyPr wrap="square">
            <a:spAutoFit/>
          </a:bodyPr>
          <a:lstStyle/>
          <a:p>
            <a:r>
              <a:rPr lang="en-US" sz="1000" dirty="0">
                <a:solidFill>
                  <a:schemeClr val="bg1">
                    <a:lumMod val="50000"/>
                  </a:schemeClr>
                </a:solidFill>
              </a:rPr>
              <a:t>Source: U.S. Census Bureau, American Community Survey, 5-Year Sample, </a:t>
            </a:r>
            <a:r>
              <a:rPr lang="en-US" sz="1000" dirty="0" smtClean="0">
                <a:solidFill>
                  <a:schemeClr val="bg1">
                    <a:lumMod val="50000"/>
                  </a:schemeClr>
                </a:solidFill>
              </a:rPr>
              <a:t>2007-2011</a:t>
            </a:r>
            <a:endParaRPr lang="en-US" sz="1000" dirty="0">
              <a:solidFill>
                <a:schemeClr val="bg1">
                  <a:lumMod val="50000"/>
                </a:schemeClr>
              </a:solidFill>
            </a:endParaRPr>
          </a:p>
        </p:txBody>
      </p:sp>
      <p:pic>
        <p:nvPicPr>
          <p:cNvPr id="5" name="Picture 4"/>
          <p:cNvPicPr>
            <a:picLocks noChangeAspect="1"/>
          </p:cNvPicPr>
          <p:nvPr/>
        </p:nvPicPr>
        <p:blipFill rotWithShape="1">
          <a:blip r:embed="rId3"/>
          <a:srcRect b="33174"/>
          <a:stretch/>
        </p:blipFill>
        <p:spPr>
          <a:xfrm>
            <a:off x="2372524" y="1219200"/>
            <a:ext cx="6074475" cy="5369919"/>
          </a:xfrm>
          <a:prstGeom prst="rect">
            <a:avLst/>
          </a:prstGeom>
        </p:spPr>
      </p:pic>
      <p:pic>
        <p:nvPicPr>
          <p:cNvPr id="8" name="Picture 7"/>
          <p:cNvPicPr>
            <a:picLocks noChangeAspect="1"/>
          </p:cNvPicPr>
          <p:nvPr/>
        </p:nvPicPr>
        <p:blipFill rotWithShape="1">
          <a:blip r:embed="rId4"/>
          <a:srcRect t="40965" r="26713"/>
          <a:stretch/>
        </p:blipFill>
        <p:spPr>
          <a:xfrm>
            <a:off x="381001" y="3048000"/>
            <a:ext cx="2057400" cy="1537341"/>
          </a:xfrm>
          <a:prstGeom prst="rect">
            <a:avLst/>
          </a:prstGeom>
        </p:spPr>
      </p:pic>
    </p:spTree>
    <p:extLst>
      <p:ext uri="{BB962C8B-B14F-4D97-AF65-F5344CB8AC3E}">
        <p14:creationId xmlns:p14="http://schemas.microsoft.com/office/powerpoint/2010/main" val="2829637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TextBox 5"/>
          <p:cNvSpPr txBox="1"/>
          <p:nvPr/>
        </p:nvSpPr>
        <p:spPr>
          <a:xfrm>
            <a:off x="1754256" y="76200"/>
            <a:ext cx="6748463" cy="830997"/>
          </a:xfrm>
          <a:prstGeom prst="rect">
            <a:avLst/>
          </a:prstGeom>
          <a:noFill/>
        </p:spPr>
        <p:txBody>
          <a:bodyPr wrap="square" rtlCol="0">
            <a:spAutoFit/>
          </a:bodyPr>
          <a:lstStyle/>
          <a:p>
            <a:pPr algn="ctr"/>
            <a:r>
              <a:rPr lang="en-US" dirty="0" smtClean="0">
                <a:solidFill>
                  <a:schemeClr val="accent1">
                    <a:lumMod val="75000"/>
                  </a:schemeClr>
                </a:solidFill>
              </a:rPr>
              <a:t>Percent of population aged 25 years and older with Bachelors degree or higher. 2005-2009</a:t>
            </a:r>
            <a:endParaRPr lang="en-US" dirty="0">
              <a:solidFill>
                <a:schemeClr val="accent1">
                  <a:lumMod val="75000"/>
                </a:schemeClr>
              </a:solidFill>
            </a:endParaRP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30009"/>
            <a:ext cx="7618180" cy="572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1066" r="66018"/>
          <a:stretch/>
        </p:blipFill>
        <p:spPr bwMode="auto">
          <a:xfrm>
            <a:off x="990600" y="1289781"/>
            <a:ext cx="1527313" cy="224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6519446"/>
            <a:ext cx="6165149"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spTree>
    <p:extLst>
      <p:ext uri="{BB962C8B-B14F-4D97-AF65-F5344CB8AC3E}">
        <p14:creationId xmlns:p14="http://schemas.microsoft.com/office/powerpoint/2010/main" val="945883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3200" dirty="0" smtClean="0"/>
              <a:t>Educational Attainment in Texas, 2011</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2180297"/>
              </p:ext>
            </p:extLst>
          </p:nvPr>
        </p:nvGraphicFramePr>
        <p:xfrm>
          <a:off x="381000" y="1524000"/>
          <a:ext cx="8229600" cy="3901440"/>
        </p:xfrm>
        <a:graphic>
          <a:graphicData uri="http://schemas.openxmlformats.org/drawingml/2006/table">
            <a:tbl>
              <a:tblPr firstRow="1">
                <a:tableStyleId>{5C22544A-7EE6-4342-B048-85BDC9FD1C3A}</a:tableStyleId>
              </a:tblPr>
              <a:tblGrid>
                <a:gridCol w="3695701"/>
                <a:gridCol w="2476499"/>
                <a:gridCol w="2057400"/>
              </a:tblGrid>
              <a:tr h="1752600">
                <a:tc>
                  <a:txBody>
                    <a:bodyPr/>
                    <a:lstStyle/>
                    <a:p>
                      <a:r>
                        <a:rPr lang="en-US" sz="2800" dirty="0" smtClean="0"/>
                        <a:t>Level of Educational Attainment</a:t>
                      </a:r>
                      <a:endParaRPr lang="en-US" sz="2800" dirty="0"/>
                    </a:p>
                  </a:txBody>
                  <a:tcPr/>
                </a:tc>
                <a:tc>
                  <a:txBody>
                    <a:bodyPr/>
                    <a:lstStyle/>
                    <a:p>
                      <a:r>
                        <a:rPr lang="en-US" sz="2800" dirty="0" smtClean="0"/>
                        <a:t>Percent of persons aged 25 years and older</a:t>
                      </a:r>
                      <a:endParaRPr lang="en-US" sz="2800" dirty="0"/>
                    </a:p>
                  </a:txBody>
                  <a:tcPr/>
                </a:tc>
                <a:tc>
                  <a:txBody>
                    <a:bodyPr/>
                    <a:lstStyle/>
                    <a:p>
                      <a:r>
                        <a:rPr lang="en-US" sz="2800" dirty="0" smtClean="0"/>
                        <a:t>State Ranking</a:t>
                      </a:r>
                    </a:p>
                  </a:txBody>
                  <a:tcPr/>
                </a:tc>
              </a:tr>
              <a:tr h="1051560">
                <a:tc>
                  <a:txBody>
                    <a:bodyPr/>
                    <a:lstStyle/>
                    <a:p>
                      <a:r>
                        <a:rPr lang="en-US" sz="2800" dirty="0" smtClean="0"/>
                        <a:t>High school diploma or equivalency  or greater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rPr>
                        <a:t>81.1%</a:t>
                      </a:r>
                    </a:p>
                  </a:txBody>
                  <a:tcPr/>
                </a:tc>
                <a:tc>
                  <a:txBody>
                    <a:bodyPr/>
                    <a:lstStyle/>
                    <a:p>
                      <a:pPr algn="ctr"/>
                      <a:r>
                        <a:rPr lang="en-US" sz="2800" dirty="0" smtClean="0"/>
                        <a:t>48/49/50 (tied with CA and MS)</a:t>
                      </a:r>
                    </a:p>
                  </a:txBody>
                  <a:tcPr/>
                </a:tc>
              </a:tr>
              <a:tr h="731520">
                <a:tc>
                  <a:txBody>
                    <a:bodyPr/>
                    <a:lstStyle/>
                    <a:p>
                      <a:r>
                        <a:rPr lang="en-US" sz="2800" dirty="0" smtClean="0"/>
                        <a:t>Bachelors or greater</a:t>
                      </a:r>
                      <a:endParaRPr lang="en-US" sz="2800" dirty="0"/>
                    </a:p>
                  </a:txBody>
                  <a:tcPr/>
                </a:tc>
                <a:tc>
                  <a:txBody>
                    <a:bodyPr/>
                    <a:lstStyle/>
                    <a:p>
                      <a:pPr algn="ctr"/>
                      <a:r>
                        <a:rPr lang="en-US" sz="2800" dirty="0" smtClean="0"/>
                        <a:t>26.4%</a:t>
                      </a:r>
                      <a:endParaRPr lang="en-US" sz="2800" dirty="0"/>
                    </a:p>
                  </a:txBody>
                  <a:tcPr/>
                </a:tc>
                <a:tc>
                  <a:txBody>
                    <a:bodyPr/>
                    <a:lstStyle/>
                    <a:p>
                      <a:pPr algn="ctr"/>
                      <a:r>
                        <a:rPr lang="en-US" sz="2800" dirty="0" smtClean="0"/>
                        <a:t>29</a:t>
                      </a:r>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sp>
        <p:nvSpPr>
          <p:cNvPr id="6" name="TextBox 5"/>
          <p:cNvSpPr txBox="1"/>
          <p:nvPr/>
        </p:nvSpPr>
        <p:spPr>
          <a:xfrm>
            <a:off x="381000" y="6400800"/>
            <a:ext cx="51816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One-year Sample, 2011.</a:t>
            </a:r>
            <a:endParaRPr lang="en-US" sz="1000" dirty="0">
              <a:solidFill>
                <a:schemeClr val="bg1">
                  <a:lumMod val="50000"/>
                </a:schemeClr>
              </a:solidFill>
            </a:endParaRPr>
          </a:p>
        </p:txBody>
      </p:sp>
    </p:spTree>
    <p:extLst>
      <p:ext uri="{BB962C8B-B14F-4D97-AF65-F5344CB8AC3E}">
        <p14:creationId xmlns:p14="http://schemas.microsoft.com/office/powerpoint/2010/main" val="1530351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Race/Ethnic Composition by Education Level in the Labor Force (aged 25 years and more), Texas, 2009</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084221"/>
              </p:ext>
            </p:extLst>
          </p:nvPr>
        </p:nvGraphicFramePr>
        <p:xfrm>
          <a:off x="-264459" y="2105587"/>
          <a:ext cx="4636566" cy="431837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24</a:t>
            </a:fld>
            <a:endParaRPr lang="en-US" dirty="0"/>
          </a:p>
        </p:txBody>
      </p:sp>
      <p:graphicFrame>
        <p:nvGraphicFramePr>
          <p:cNvPr id="7" name="Chart 6"/>
          <p:cNvGraphicFramePr/>
          <p:nvPr>
            <p:extLst>
              <p:ext uri="{D42A27DB-BD31-4B8C-83A1-F6EECF244321}">
                <p14:modId xmlns:p14="http://schemas.microsoft.com/office/powerpoint/2010/main" val="2488030117"/>
              </p:ext>
            </p:extLst>
          </p:nvPr>
        </p:nvGraphicFramePr>
        <p:xfrm>
          <a:off x="3657600" y="1987169"/>
          <a:ext cx="6324600" cy="42634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9530" y="6397063"/>
            <a:ext cx="8427720" cy="307777"/>
          </a:xfrm>
          <a:prstGeom prst="rect">
            <a:avLst/>
          </a:prstGeom>
        </p:spPr>
        <p:txBody>
          <a:bodyPr wrap="square">
            <a:spAutoFit/>
          </a:bodyPr>
          <a:lstStyle/>
          <a:p>
            <a:r>
              <a:rPr lang="en-US" sz="1400" dirty="0">
                <a:solidFill>
                  <a:schemeClr val="bg1">
                    <a:lumMod val="50000"/>
                  </a:schemeClr>
                </a:solidFill>
                <a:latin typeface="+mn-lt"/>
              </a:rPr>
              <a:t>Source: </a:t>
            </a:r>
            <a:r>
              <a:rPr lang="en-US" sz="1400" dirty="0" smtClean="0">
                <a:solidFill>
                  <a:schemeClr val="bg1">
                    <a:lumMod val="50000"/>
                  </a:schemeClr>
                </a:solidFill>
                <a:latin typeface="+mn-lt"/>
              </a:rPr>
              <a:t>Derived from 2009 American </a:t>
            </a:r>
            <a:r>
              <a:rPr lang="en-US" sz="1400" dirty="0">
                <a:solidFill>
                  <a:schemeClr val="bg1">
                    <a:lumMod val="50000"/>
                  </a:schemeClr>
                </a:solidFill>
                <a:latin typeface="+mn-lt"/>
              </a:rPr>
              <a:t>Community </a:t>
            </a:r>
            <a:r>
              <a:rPr lang="en-US" sz="1400" dirty="0" smtClean="0">
                <a:solidFill>
                  <a:schemeClr val="bg1">
                    <a:lumMod val="50000"/>
                  </a:schemeClr>
                </a:solidFill>
                <a:latin typeface="+mn-lt"/>
              </a:rPr>
              <a:t>Survey 1-Year Estimates by the Office of the State Demographer.</a:t>
            </a:r>
            <a:endParaRPr lang="en-US" sz="1400" dirty="0">
              <a:solidFill>
                <a:schemeClr val="bg1">
                  <a:lumMod val="50000"/>
                </a:schemeClr>
              </a:solidFill>
              <a:latin typeface="+mn-lt"/>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605" y="1219200"/>
            <a:ext cx="237848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6019800"/>
            <a:ext cx="3364254" cy="461665"/>
          </a:xfrm>
          <a:prstGeom prst="rect">
            <a:avLst/>
          </a:prstGeom>
          <a:noFill/>
        </p:spPr>
        <p:txBody>
          <a:bodyPr wrap="none" rtlCol="0">
            <a:spAutoFit/>
          </a:bodyPr>
          <a:lstStyle/>
          <a:p>
            <a:r>
              <a:rPr lang="en-US" dirty="0" smtClean="0"/>
              <a:t>Less Than High School</a:t>
            </a:r>
            <a:endParaRPr lang="en-US" dirty="0"/>
          </a:p>
        </p:txBody>
      </p:sp>
      <p:sp>
        <p:nvSpPr>
          <p:cNvPr id="11" name="TextBox 10"/>
          <p:cNvSpPr txBox="1"/>
          <p:nvPr/>
        </p:nvSpPr>
        <p:spPr>
          <a:xfrm>
            <a:off x="5463133" y="5812904"/>
            <a:ext cx="2959465" cy="461665"/>
          </a:xfrm>
          <a:prstGeom prst="rect">
            <a:avLst/>
          </a:prstGeom>
          <a:noFill/>
        </p:spPr>
        <p:txBody>
          <a:bodyPr wrap="none" rtlCol="0">
            <a:spAutoFit/>
          </a:bodyPr>
          <a:lstStyle/>
          <a:p>
            <a:r>
              <a:rPr lang="en-US" dirty="0" smtClean="0"/>
              <a:t>College and Greater</a:t>
            </a:r>
            <a:endParaRPr lang="en-US" dirty="0"/>
          </a:p>
        </p:txBody>
      </p:sp>
    </p:spTree>
    <p:extLst>
      <p:ext uri="{BB962C8B-B14F-4D97-AF65-F5344CB8AC3E}">
        <p14:creationId xmlns:p14="http://schemas.microsoft.com/office/powerpoint/2010/main" val="3442524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19557"/>
            <a:ext cx="6858000" cy="990600"/>
          </a:xfrm>
        </p:spPr>
        <p:txBody>
          <a:bodyPr>
            <a:noAutofit/>
          </a:bodyPr>
          <a:lstStyle/>
          <a:p>
            <a:r>
              <a:rPr lang="en-US" sz="2800" dirty="0" smtClean="0"/>
              <a:t>Mean travel time (minutes) to work, </a:t>
            </a:r>
            <a:r>
              <a:rPr lang="en-US" sz="2800" dirty="0" smtClean="0"/>
              <a:t>Austin area Census </a:t>
            </a:r>
            <a:r>
              <a:rPr lang="en-US" sz="2800" dirty="0" smtClean="0"/>
              <a:t>Tracts, 2007-2011</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sp>
        <p:nvSpPr>
          <p:cNvPr id="11" name="Rectangle 10"/>
          <p:cNvSpPr/>
          <p:nvPr/>
        </p:nvSpPr>
        <p:spPr>
          <a:xfrm>
            <a:off x="0" y="6574443"/>
            <a:ext cx="5715000" cy="246221"/>
          </a:xfrm>
          <a:prstGeom prst="rect">
            <a:avLst/>
          </a:prstGeom>
        </p:spPr>
        <p:txBody>
          <a:bodyPr wrap="square">
            <a:spAutoFit/>
          </a:bodyPr>
          <a:lstStyle/>
          <a:p>
            <a:r>
              <a:rPr lang="en-US" sz="1000" dirty="0">
                <a:solidFill>
                  <a:schemeClr val="bg1">
                    <a:lumMod val="50000"/>
                  </a:schemeClr>
                </a:solidFill>
              </a:rPr>
              <a:t>Source: U.S. Census Bureau, American Community Survey, 5-Year Sample, </a:t>
            </a:r>
            <a:r>
              <a:rPr lang="en-US" sz="1000" dirty="0" smtClean="0">
                <a:solidFill>
                  <a:schemeClr val="bg1">
                    <a:lumMod val="50000"/>
                  </a:schemeClr>
                </a:solidFill>
              </a:rPr>
              <a:t>2007-2011</a:t>
            </a:r>
            <a:endParaRPr lang="en-US" sz="1000" dirty="0">
              <a:solidFill>
                <a:schemeClr val="bg1">
                  <a:lumMod val="50000"/>
                </a:schemeClr>
              </a:solidFill>
            </a:endParaRPr>
          </a:p>
        </p:txBody>
      </p:sp>
      <p:pic>
        <p:nvPicPr>
          <p:cNvPr id="3" name="Picture 2"/>
          <p:cNvPicPr>
            <a:picLocks noChangeAspect="1"/>
          </p:cNvPicPr>
          <p:nvPr/>
        </p:nvPicPr>
        <p:blipFill rotWithShape="1">
          <a:blip r:embed="rId2"/>
          <a:srcRect t="4608" b="16130"/>
          <a:stretch/>
        </p:blipFill>
        <p:spPr>
          <a:xfrm>
            <a:off x="3276600" y="1217432"/>
            <a:ext cx="5115713" cy="5372022"/>
          </a:xfrm>
          <a:prstGeom prst="rect">
            <a:avLst/>
          </a:prstGeom>
        </p:spPr>
      </p:pic>
      <p:pic>
        <p:nvPicPr>
          <p:cNvPr id="6" name="Picture 5"/>
          <p:cNvPicPr>
            <a:picLocks noChangeAspect="1"/>
          </p:cNvPicPr>
          <p:nvPr/>
        </p:nvPicPr>
        <p:blipFill rotWithShape="1">
          <a:blip r:embed="rId3"/>
          <a:srcRect t="25610" r="29403"/>
          <a:stretch/>
        </p:blipFill>
        <p:spPr>
          <a:xfrm>
            <a:off x="914401" y="2895600"/>
            <a:ext cx="1981200" cy="1549400"/>
          </a:xfrm>
          <a:prstGeom prst="rect">
            <a:avLst/>
          </a:prstGeom>
        </p:spPr>
      </p:pic>
    </p:spTree>
    <p:extLst>
      <p:ext uri="{BB962C8B-B14F-4D97-AF65-F5344CB8AC3E}">
        <p14:creationId xmlns:p14="http://schemas.microsoft.com/office/powerpoint/2010/main" val="525594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19557"/>
            <a:ext cx="6858000" cy="990600"/>
          </a:xfrm>
        </p:spPr>
        <p:txBody>
          <a:bodyPr>
            <a:noAutofit/>
          </a:bodyPr>
          <a:lstStyle/>
          <a:p>
            <a:r>
              <a:rPr lang="en-US" sz="2400" dirty="0" smtClean="0"/>
              <a:t>Percent of the </a:t>
            </a:r>
            <a:r>
              <a:rPr lang="en-US" sz="2400" dirty="0"/>
              <a:t>CLF employed in </a:t>
            </a:r>
            <a:r>
              <a:rPr lang="en-US" sz="2400" dirty="0" smtClean="0"/>
              <a:t>management</a:t>
            </a:r>
            <a:r>
              <a:rPr lang="en-US" sz="2400" dirty="0"/>
              <a:t>, business, science, and arts, </a:t>
            </a:r>
            <a:r>
              <a:rPr lang="en-US" sz="2400" dirty="0" smtClean="0"/>
              <a:t>Census Tracts, 2007-2011</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sp>
        <p:nvSpPr>
          <p:cNvPr id="11" name="Rectangle 10"/>
          <p:cNvSpPr/>
          <p:nvPr/>
        </p:nvSpPr>
        <p:spPr>
          <a:xfrm>
            <a:off x="0" y="6574443"/>
            <a:ext cx="5715000" cy="246221"/>
          </a:xfrm>
          <a:prstGeom prst="rect">
            <a:avLst/>
          </a:prstGeom>
        </p:spPr>
        <p:txBody>
          <a:bodyPr wrap="square">
            <a:spAutoFit/>
          </a:bodyPr>
          <a:lstStyle/>
          <a:p>
            <a:r>
              <a:rPr lang="en-US" sz="1000" dirty="0">
                <a:solidFill>
                  <a:schemeClr val="bg1">
                    <a:lumMod val="50000"/>
                  </a:schemeClr>
                </a:solidFill>
              </a:rPr>
              <a:t>Source: U.S. Census Bureau, American Community Survey, 5-Year Sample, </a:t>
            </a:r>
            <a:r>
              <a:rPr lang="en-US" sz="1000" dirty="0" smtClean="0">
                <a:solidFill>
                  <a:schemeClr val="bg1">
                    <a:lumMod val="50000"/>
                  </a:schemeClr>
                </a:solidFill>
              </a:rPr>
              <a:t>2007-2011</a:t>
            </a:r>
            <a:endParaRPr lang="en-US" sz="1000" dirty="0">
              <a:solidFill>
                <a:schemeClr val="bg1">
                  <a:lumMod val="50000"/>
                </a:schemeClr>
              </a:solidFill>
            </a:endParaRPr>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9344" r="83701"/>
          <a:stretch/>
        </p:blipFill>
        <p:spPr bwMode="auto">
          <a:xfrm>
            <a:off x="262372" y="2590800"/>
            <a:ext cx="1755386"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a:srcRect b="33813"/>
          <a:stretch/>
        </p:blipFill>
        <p:spPr>
          <a:xfrm>
            <a:off x="2743200" y="1515799"/>
            <a:ext cx="5648458" cy="4953000"/>
          </a:xfrm>
          <a:prstGeom prst="rect">
            <a:avLst/>
          </a:prstGeom>
        </p:spPr>
      </p:pic>
    </p:spTree>
    <p:extLst>
      <p:ext uri="{BB962C8B-B14F-4D97-AF65-F5344CB8AC3E}">
        <p14:creationId xmlns:p14="http://schemas.microsoft.com/office/powerpoint/2010/main" val="1070147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543800" cy="990600"/>
          </a:xfrm>
        </p:spPr>
        <p:txBody>
          <a:bodyPr>
            <a:noAutofit/>
          </a:bodyPr>
          <a:lstStyle/>
          <a:p>
            <a:r>
              <a:rPr lang="en-US" sz="2400" dirty="0" smtClean="0"/>
              <a:t>Percent of the </a:t>
            </a:r>
            <a:r>
              <a:rPr lang="en-US" sz="2400" dirty="0"/>
              <a:t>CLF employed in </a:t>
            </a:r>
            <a:r>
              <a:rPr lang="en-US" sz="2400" dirty="0" smtClean="0"/>
              <a:t>natural </a:t>
            </a:r>
            <a:r>
              <a:rPr lang="en-US" sz="2400" dirty="0"/>
              <a:t>resources, construction, and maintenance</a:t>
            </a:r>
            <a:r>
              <a:rPr lang="en-US" sz="2400" dirty="0" smtClean="0"/>
              <a:t>, Austin area </a:t>
            </a:r>
            <a:r>
              <a:rPr lang="en-US" sz="2400" dirty="0" smtClean="0"/>
              <a:t>Census Tracts, 2007-2011</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27</a:t>
            </a:fld>
            <a:endParaRPr lang="en-US" dirty="0"/>
          </a:p>
        </p:txBody>
      </p:sp>
      <p:sp>
        <p:nvSpPr>
          <p:cNvPr id="11" name="Rectangle 10"/>
          <p:cNvSpPr/>
          <p:nvPr/>
        </p:nvSpPr>
        <p:spPr>
          <a:xfrm>
            <a:off x="0" y="6574443"/>
            <a:ext cx="5715000" cy="246221"/>
          </a:xfrm>
          <a:prstGeom prst="rect">
            <a:avLst/>
          </a:prstGeom>
        </p:spPr>
        <p:txBody>
          <a:bodyPr wrap="square">
            <a:spAutoFit/>
          </a:bodyPr>
          <a:lstStyle/>
          <a:p>
            <a:r>
              <a:rPr lang="en-US" sz="1000" dirty="0">
                <a:solidFill>
                  <a:schemeClr val="bg1">
                    <a:lumMod val="50000"/>
                  </a:schemeClr>
                </a:solidFill>
              </a:rPr>
              <a:t>Source: U.S. Census Bureau, American Community Survey, 5-Year Sample, </a:t>
            </a:r>
            <a:r>
              <a:rPr lang="en-US" sz="1000" dirty="0" smtClean="0">
                <a:solidFill>
                  <a:schemeClr val="bg1">
                    <a:lumMod val="50000"/>
                  </a:schemeClr>
                </a:solidFill>
              </a:rPr>
              <a:t>2007-2011</a:t>
            </a:r>
            <a:endParaRPr lang="en-US" sz="1000" dirty="0">
              <a:solidFill>
                <a:schemeClr val="bg1">
                  <a:lumMod val="50000"/>
                </a:schemeClr>
              </a:solidFill>
            </a:endParaRPr>
          </a:p>
        </p:txBody>
      </p:sp>
      <p:pic>
        <p:nvPicPr>
          <p:cNvPr id="615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38836" r="85099"/>
          <a:stretch/>
        </p:blipFill>
        <p:spPr bwMode="auto">
          <a:xfrm>
            <a:off x="152400" y="2729200"/>
            <a:ext cx="1752599" cy="179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3"/>
          <a:srcRect t="13191" b="20588"/>
          <a:stretch/>
        </p:blipFill>
        <p:spPr>
          <a:xfrm>
            <a:off x="2304287" y="1219200"/>
            <a:ext cx="6104154" cy="5355243"/>
          </a:xfrm>
          <a:prstGeom prst="rect">
            <a:avLst/>
          </a:prstGeom>
        </p:spPr>
      </p:pic>
    </p:spTree>
    <p:extLst>
      <p:ext uri="{BB962C8B-B14F-4D97-AF65-F5344CB8AC3E}">
        <p14:creationId xmlns:p14="http://schemas.microsoft.com/office/powerpoint/2010/main" val="2462271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prstGeom prst="rect">
            <a:avLst/>
          </a:prstGeom>
        </p:spPr>
        <p:txBody>
          <a:bodyPr>
            <a:noAutofit/>
          </a:bodyPr>
          <a:lstStyle/>
          <a:p>
            <a:pPr lvl="0" algn="ctr"/>
            <a:r>
              <a:rPr lang="en-US" sz="2400" kern="0" dirty="0" smtClean="0">
                <a:solidFill>
                  <a:srgbClr val="1B1E7A"/>
                </a:solidFill>
                <a:latin typeface="+mj-lt"/>
                <a:ea typeface="+mj-ea"/>
                <a:cs typeface="+mj-cs"/>
              </a:rPr>
              <a:t>Projected Population Growth in Texas, 2010-2050</a:t>
            </a:r>
            <a:endParaRPr kumimoji="0" lang="en-US" sz="2400" i="0" u="none" strike="noStrike" kern="0" cap="none" spc="0" normalizeH="0" baseline="0" noProof="0" dirty="0">
              <a:ln>
                <a:noFill/>
              </a:ln>
              <a:solidFill>
                <a:srgbClr val="1B1E7A"/>
              </a:solidFill>
              <a:effectLst/>
              <a:uLnTx/>
              <a:uFillTx/>
              <a:latin typeface="+mj-lt"/>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5251642"/>
              </p:ext>
            </p:extLst>
          </p:nvPr>
        </p:nvGraphicFramePr>
        <p:xfrm>
          <a:off x="152400" y="1219200"/>
          <a:ext cx="8610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28</a:t>
            </a:fld>
            <a:endParaRPr lang="en-US" dirty="0"/>
          </a:p>
        </p:txBody>
      </p:sp>
      <p:cxnSp>
        <p:nvCxnSpPr>
          <p:cNvPr id="8" name="Straight Connector 7"/>
          <p:cNvCxnSpPr/>
          <p:nvPr/>
        </p:nvCxnSpPr>
        <p:spPr>
          <a:xfrm flipV="1">
            <a:off x="3276600" y="4267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2387409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162800" cy="990600"/>
          </a:xfrm>
        </p:spPr>
        <p:txBody>
          <a:bodyPr>
            <a:noAutofit/>
          </a:bodyPr>
          <a:lstStyle/>
          <a:p>
            <a:r>
              <a:rPr lang="en-US" sz="2400" kern="0" dirty="0"/>
              <a:t>Projected Racial and Ethnic Percent, Texas, </a:t>
            </a:r>
            <a:r>
              <a:rPr lang="en-US" sz="2400" kern="0" dirty="0" smtClean="0"/>
              <a:t>2010-2050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73977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29</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639103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3869769"/>
              </p:ext>
            </p:extLst>
          </p:nvPr>
        </p:nvGraphicFramePr>
        <p:xfrm>
          <a:off x="304800" y="1143000"/>
          <a:ext cx="8534399" cy="5116103"/>
        </p:xfrm>
        <a:graphic>
          <a:graphicData uri="http://schemas.openxmlformats.org/drawingml/2006/table">
            <a:tbl>
              <a:tblPr firstRow="1" bandRow="1">
                <a:tableStyleId>{5C22544A-7EE6-4342-B048-85BDC9FD1C3A}</a:tableStyleId>
              </a:tblPr>
              <a:tblGrid>
                <a:gridCol w="1030287"/>
                <a:gridCol w="1621746"/>
                <a:gridCol w="1621746"/>
                <a:gridCol w="1153975"/>
                <a:gridCol w="1436871"/>
                <a:gridCol w="1669774"/>
              </a:tblGrid>
              <a:tr h="607846">
                <a:tc gridSpan="6">
                  <a:txBody>
                    <a:bodyPr/>
                    <a:lstStyle/>
                    <a:p>
                      <a:pPr marL="0" marR="0" indent="0" algn="ctr" defTabSz="914400" rtl="0" eaLnBrk="1" fontAlgn="auto" latinLnBrk="0" hangingPunct="1">
                        <a:lnSpc>
                          <a:spcPct val="100000"/>
                        </a:lnSpc>
                        <a:spcBef>
                          <a:spcPts val="0"/>
                        </a:spcBef>
                        <a:spcAft>
                          <a:spcPts val="0"/>
                        </a:spcAft>
                        <a:buClrTx/>
                        <a:buSzTx/>
                        <a:buFontTx/>
                        <a:buNone/>
                        <a:tabLst>
                          <a:tab pos="7720013" algn="ctr"/>
                        </a:tabLst>
                        <a:defRPr/>
                      </a:pPr>
                      <a:r>
                        <a:rPr lang="en-US" sz="1600" b="1" baseline="0" dirty="0" smtClean="0">
                          <a:solidFill>
                            <a:srgbClr val="1B1E7A"/>
                          </a:solidFill>
                          <a:latin typeface="Arial" pitchFamily="34" charset="0"/>
                          <a:cs typeface="Arial" pitchFamily="34" charset="0"/>
                        </a:rPr>
                        <a:t>                                                                                     </a:t>
                      </a:r>
                      <a:r>
                        <a:rPr lang="en-US" sz="1600" b="1" dirty="0" smtClean="0">
                          <a:solidFill>
                            <a:srgbClr val="1B1E7A"/>
                          </a:solidFill>
                          <a:latin typeface="Arial" pitchFamily="34" charset="0"/>
                          <a:cs typeface="Arial" pitchFamily="34" charset="0"/>
                        </a:rPr>
                        <a:t>Percent Change</a:t>
                      </a:r>
                      <a:br>
                        <a:rPr lang="en-US" sz="1600" b="1" dirty="0" smtClean="0">
                          <a:solidFill>
                            <a:srgbClr val="1B1E7A"/>
                          </a:solidFill>
                          <a:latin typeface="Arial" pitchFamily="34" charset="0"/>
                          <a:cs typeface="Arial" pitchFamily="34" charset="0"/>
                        </a:rPr>
                      </a:br>
                      <a:r>
                        <a:rPr lang="en-US" sz="1600" b="1" dirty="0" smtClean="0">
                          <a:solidFill>
                            <a:srgbClr val="1B1E7A"/>
                          </a:solidFill>
                          <a:latin typeface="Arial" pitchFamily="34" charset="0"/>
                          <a:cs typeface="Arial" pitchFamily="34" charset="0"/>
                        </a:rPr>
                        <a:t>                                                                                     Due to</a:t>
                      </a:r>
                    </a:p>
                  </a:txBody>
                  <a:tcPr anchor="ctr">
                    <a:lnL w="12700" cmpd="sng">
                      <a:noFill/>
                    </a:lnL>
                    <a:lnR w="12700" cmpd="sng">
                      <a:noFill/>
                    </a:lnR>
                    <a:lnT w="190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alpha val="0"/>
                      </a:schemeClr>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48640">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Numerical</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Natural</a:t>
                      </a:r>
                    </a:p>
                    <a:p>
                      <a:pPr algn="ctr"/>
                      <a:r>
                        <a:rPr lang="en-US" sz="1600" b="1" dirty="0" smtClean="0">
                          <a:solidFill>
                            <a:srgbClr val="1B1E7A"/>
                          </a:solidFill>
                          <a:latin typeface="Arial" pitchFamily="34" charset="0"/>
                          <a:cs typeface="Arial" pitchFamily="34" charset="0"/>
                        </a:rPr>
                        <a:t>Increase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Net</a:t>
                      </a:r>
                    </a:p>
                    <a:p>
                      <a:pPr algn="ctr"/>
                      <a:r>
                        <a:rPr lang="en-US" sz="1600" b="1" dirty="0" smtClean="0">
                          <a:solidFill>
                            <a:srgbClr val="1B1E7A"/>
                          </a:solidFill>
                          <a:latin typeface="Arial" pitchFamily="34" charset="0"/>
                          <a:cs typeface="Arial" pitchFamily="34" charset="0"/>
                        </a:rPr>
                        <a:t>Migration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21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93.91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tabLst>
                          <a:tab pos="174625" algn="dec"/>
                        </a:tabLst>
                      </a:pPr>
                      <a:r>
                        <a:rPr lang="en-US" sz="1800" b="1" dirty="0" smtClean="0">
                          <a:solidFill>
                            <a:srgbClr val="1B1E7A"/>
                          </a:solidFill>
                          <a:latin typeface="Arial" pitchFamily="34" charset="0"/>
                          <a:cs typeface="Arial" pitchFamily="34" charset="0"/>
                        </a:rPr>
                        <a:t>	6.09</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16.9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86.74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	13.26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41.58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58.42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19.9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65.85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34.15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22.8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49.65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50.35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54.94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45.06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8999">
                <a:tc>
                  <a:txBody>
                    <a:bodyPr/>
                    <a:lstStyle/>
                    <a:p>
                      <a:pPr algn="l"/>
                      <a:r>
                        <a:rPr lang="en-US" sz="1800" b="1" dirty="0" smtClean="0">
                          <a:solidFill>
                            <a:srgbClr val="1B1E7A"/>
                          </a:solidFill>
                          <a:latin typeface="Arial" pitchFamily="34" charset="0"/>
                          <a:cs typeface="Arial" pitchFamily="34" charset="0"/>
                        </a:rPr>
                        <a:t>2012</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26,059,203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913,642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3.6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52.05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47.95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3600">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22960">
                <a:tc gridSpan="6">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2011 are for July 1 as estimated by the U.S. Census Bureau. </a:t>
                      </a:r>
                    </a:p>
                    <a:p>
                      <a:pPr marL="339725" indent="-339725"/>
                      <a:endParaRPr lang="en-US" sz="800" b="1" dirty="0" smtClean="0">
                        <a:solidFill>
                          <a:srgbClr val="1B1E7A"/>
                        </a:solidFill>
                        <a:latin typeface="Arial" pitchFamily="34" charset="0"/>
                        <a:cs typeface="Arial" pitchFamily="34" charset="0"/>
                      </a:endParaRPr>
                    </a:p>
                    <a:p>
                      <a:pPr marL="914400" indent="-914400"/>
                      <a:r>
                        <a:rPr lang="en-US" sz="1000" b="0" dirty="0" smtClean="0">
                          <a:solidFill>
                            <a:schemeClr val="bg1">
                              <a:lumMod val="50000"/>
                            </a:schemeClr>
                          </a:solidFill>
                          <a:latin typeface="Arial" pitchFamily="34" charset="0"/>
                          <a:cs typeface="Arial" pitchFamily="34" charset="0"/>
                        </a:rPr>
                        <a:t>Source:</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Derived from U.S.</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Census Bureau Estimates for dates indicated by the Texas State Data Center, University of Texas at</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San Antonio.</a:t>
                      </a:r>
                    </a:p>
                    <a:p>
                      <a:pPr marL="914400" indent="-914400"/>
                      <a:r>
                        <a:rPr lang="en-US" sz="1000" b="0" dirty="0" smtClean="0">
                          <a:solidFill>
                            <a:schemeClr val="bg1">
                              <a:lumMod val="50000"/>
                            </a:schemeClr>
                          </a:solidFill>
                          <a:latin typeface="Arial" pitchFamily="34" charset="0"/>
                          <a:cs typeface="Arial" pitchFamily="34" charset="0"/>
                        </a:rPr>
                        <a:t>Note: Residual values are not presented in this table. </a:t>
                      </a: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1524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1950-2012</a:t>
            </a:r>
          </a:p>
        </p:txBody>
      </p:sp>
      <p:sp>
        <p:nvSpPr>
          <p:cNvPr id="5" name="Slide Number Placeholder 4"/>
          <p:cNvSpPr>
            <a:spLocks noGrp="1"/>
          </p:cNvSpPr>
          <p:nvPr>
            <p:ph type="sldNum" sz="quarter" idx="12"/>
          </p:nvPr>
        </p:nvSpPr>
        <p:spPr/>
        <p:txBody>
          <a:bodyPr/>
          <a:lstStyle/>
          <a:p>
            <a:fld id="{2BC1FA3B-F0C1-4F58-90BE-DCC7501F4B28}" type="slidenum">
              <a:rPr lang="en-US" smtClean="0"/>
              <a:pPr/>
              <a:t>3</a:t>
            </a:fld>
            <a:endParaRPr lang="en-US" dirty="0"/>
          </a:p>
        </p:txBody>
      </p:sp>
    </p:spTree>
    <p:extLst>
      <p:ext uri="{BB962C8B-B14F-4D97-AF65-F5344CB8AC3E}">
        <p14:creationId xmlns:p14="http://schemas.microsoft.com/office/powerpoint/2010/main" val="1357651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3600" dirty="0" smtClean="0"/>
              <a:t>Projected Population Change, Texas Counties, 2010-2050</a:t>
            </a:r>
            <a:endParaRPr lang="en-US" sz="36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sp>
        <p:nvSpPr>
          <p:cNvPr id="6" name="TextBox 5"/>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6" t="22202" r="4881" b="23087"/>
          <a:stretch/>
        </p:blipFill>
        <p:spPr bwMode="auto">
          <a:xfrm>
            <a:off x="1880333" y="1205299"/>
            <a:ext cx="6522270" cy="53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958"/>
          <a:stretch/>
        </p:blipFill>
        <p:spPr bwMode="auto">
          <a:xfrm>
            <a:off x="748192" y="1268273"/>
            <a:ext cx="2465642" cy="216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680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3600" dirty="0" smtClean="0"/>
              <a:t>Projected Percent Population Change, Texas Counties, 2010-2050</a:t>
            </a:r>
            <a:endParaRPr lang="en-US" sz="36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31</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3" t="22500" r="5205" b="22179"/>
          <a:stretch/>
        </p:blipFill>
        <p:spPr bwMode="auto">
          <a:xfrm>
            <a:off x="1524000" y="1160570"/>
            <a:ext cx="6645639" cy="552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6931" r="24777"/>
          <a:stretch/>
        </p:blipFill>
        <p:spPr bwMode="auto">
          <a:xfrm>
            <a:off x="1315887" y="1447800"/>
            <a:ext cx="1882763" cy="183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055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BC1FA3B-F0C1-4F58-90BE-DCC7501F4B28}" type="slidenum">
              <a:rPr lang="en-US" smtClean="0"/>
              <a:pPr/>
              <a:t>32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91"/>
            <a:ext cx="9144000" cy="687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050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33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4" y="1"/>
            <a:ext cx="918256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088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BC1FA3B-F0C1-4F58-90BE-DCC7501F4B28}" type="slidenum">
              <a:rPr lang="en-US" smtClean="0"/>
              <a:pPr/>
              <a:t>34</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0"/>
            <a:ext cx="9138745" cy="694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765" y="6636134"/>
            <a:ext cx="6705600" cy="307777"/>
          </a:xfrm>
          <a:prstGeom prst="rect">
            <a:avLst/>
          </a:prstGeom>
        </p:spPr>
        <p:txBody>
          <a:bodyPr wrap="square">
            <a:spAutoFit/>
          </a:bodyPr>
          <a:lstStyle/>
          <a:p>
            <a:r>
              <a:rPr lang="en-US" sz="1400" dirty="0" smtClean="0">
                <a:solidFill>
                  <a:schemeClr val="bg1">
                    <a:lumMod val="65000"/>
                  </a:schemeClr>
                </a:solidFill>
              </a:rPr>
              <a:t>Source: New York Times 2011/05/01 Week in Review</a:t>
            </a:r>
            <a:endParaRPr lang="en-US" sz="1400" dirty="0">
              <a:solidFill>
                <a:schemeClr val="bg1">
                  <a:lumMod val="65000"/>
                </a:schemeClr>
              </a:solidFill>
            </a:endParaRPr>
          </a:p>
        </p:txBody>
      </p:sp>
    </p:spTree>
    <p:extLst>
      <p:ext uri="{BB962C8B-B14F-4D97-AF65-F5344CB8AC3E}">
        <p14:creationId xmlns:p14="http://schemas.microsoft.com/office/powerpoint/2010/main" val="1784831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Teen Birth Rate by State, 2010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35</a:t>
            </a:fld>
            <a:endParaRPr lang="en-US" dirty="0"/>
          </a:p>
        </p:txBody>
      </p:sp>
      <p:sp>
        <p:nvSpPr>
          <p:cNvPr id="5" name="Rectangle 4"/>
          <p:cNvSpPr/>
          <p:nvPr/>
        </p:nvSpPr>
        <p:spPr>
          <a:xfrm>
            <a:off x="76200" y="6400800"/>
            <a:ext cx="6324600" cy="261610"/>
          </a:xfrm>
          <a:prstGeom prst="rect">
            <a:avLst/>
          </a:prstGeom>
        </p:spPr>
        <p:txBody>
          <a:bodyPr wrap="square">
            <a:spAutoFit/>
          </a:bodyPr>
          <a:lstStyle/>
          <a:p>
            <a:r>
              <a:rPr lang="en-US" sz="1100" dirty="0">
                <a:solidFill>
                  <a:schemeClr val="bg1">
                    <a:lumMod val="65000"/>
                  </a:schemeClr>
                </a:solidFill>
              </a:rPr>
              <a:t>Source: National Center for Health Statistics at the Centers for Disease Control and Prevention</a:t>
            </a:r>
            <a:endParaRPr lang="en-US" sz="1100" dirty="0">
              <a:solidFill>
                <a:schemeClr val="bg1">
                  <a:lumMod val="65000"/>
                </a:schemeClr>
              </a:solidFill>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465195269"/>
              </p:ext>
            </p:extLst>
          </p:nvPr>
        </p:nvGraphicFramePr>
        <p:xfrm>
          <a:off x="1981200" y="1247775"/>
          <a:ext cx="5410200" cy="5042535"/>
        </p:xfrm>
        <a:graphic>
          <a:graphicData uri="http://schemas.openxmlformats.org/drawingml/2006/table">
            <a:tbl>
              <a:tblPr firstRow="1">
                <a:tableStyleId>{5C22544A-7EE6-4342-B048-85BDC9FD1C3A}</a:tableStyleId>
              </a:tblPr>
              <a:tblGrid>
                <a:gridCol w="685800"/>
                <a:gridCol w="2319867"/>
                <a:gridCol w="2404533"/>
              </a:tblGrid>
              <a:tr h="190500">
                <a:tc>
                  <a:txBody>
                    <a:bodyPr/>
                    <a:lstStyle/>
                    <a:p>
                      <a:pPr algn="l" fontAlgn="ctr"/>
                      <a:r>
                        <a:rPr lang="en-US" sz="2200" u="none" strike="noStrike" dirty="0">
                          <a:effectLst/>
                        </a:rPr>
                        <a:t>Rank </a:t>
                      </a:r>
                      <a:endParaRPr lang="en-US" sz="2200" b="0" i="0" u="none" strike="noStrike" dirty="0">
                        <a:solidFill>
                          <a:srgbClr val="000000"/>
                        </a:solidFill>
                        <a:effectLst/>
                        <a:latin typeface="Calibri"/>
                      </a:endParaRPr>
                    </a:p>
                  </a:txBody>
                  <a:tcPr marL="9525" marR="9525" marT="9525" marB="0" anchor="ctr"/>
                </a:tc>
                <a:tc>
                  <a:txBody>
                    <a:bodyPr/>
                    <a:lstStyle/>
                    <a:p>
                      <a:pPr algn="ctr" fontAlgn="ctr"/>
                      <a:r>
                        <a:rPr lang="en-US" sz="2200" u="none" strike="noStrike" dirty="0">
                          <a:effectLst/>
                        </a:rPr>
                        <a:t>State </a:t>
                      </a:r>
                      <a:endParaRPr lang="en-US" sz="2200" b="0" i="0" u="none" strike="noStrike" dirty="0">
                        <a:solidFill>
                          <a:srgbClr val="000000"/>
                        </a:solidFill>
                        <a:effectLst/>
                        <a:latin typeface="Calibri"/>
                      </a:endParaRPr>
                    </a:p>
                  </a:txBody>
                  <a:tcPr marL="9525" marR="9525" marT="9525" marB="0" anchor="ctr"/>
                </a:tc>
                <a:tc>
                  <a:txBody>
                    <a:bodyPr/>
                    <a:lstStyle/>
                    <a:p>
                      <a:pPr algn="ctr" fontAlgn="ctr"/>
                      <a:r>
                        <a:rPr lang="en-US" sz="2200" u="none" strike="noStrike" dirty="0">
                          <a:effectLst/>
                        </a:rPr>
                        <a:t>Birth rate per 1,000 women ages 15-19</a:t>
                      </a:r>
                      <a:endParaRPr lang="en-US" sz="2200" b="0" i="0" u="none" strike="noStrike" dirty="0">
                        <a:solidFill>
                          <a:srgbClr val="000000"/>
                        </a:solidFill>
                        <a:effectLst/>
                        <a:latin typeface="Calibri"/>
                      </a:endParaRPr>
                    </a:p>
                  </a:txBody>
                  <a:tcPr marL="9525" marR="9525" marT="9525" marB="0" anchor="ctr"/>
                </a:tc>
              </a:tr>
              <a:tr h="190500">
                <a:tc>
                  <a:txBody>
                    <a:bodyPr/>
                    <a:lstStyle/>
                    <a:p>
                      <a:pPr algn="ctr" fontAlgn="ctr"/>
                      <a:r>
                        <a:rPr lang="en-US" sz="2200" u="none" strike="noStrike" dirty="0">
                          <a:effectLst/>
                        </a:rPr>
                        <a:t>1</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Mississippi</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a:effectLst/>
                        </a:rPr>
                        <a:t>55</a:t>
                      </a:r>
                      <a:endParaRPr lang="en-US" sz="2800" b="0" i="0" u="none" strike="noStrike">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2</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New Mexico</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52.9</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3</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Arkansas</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52.5</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4</a:t>
                      </a:r>
                      <a:endParaRPr lang="en-US" sz="22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l" fontAlgn="b"/>
                      <a:r>
                        <a:rPr lang="en-US" sz="2800" u="none" strike="noStrike" dirty="0">
                          <a:effectLst/>
                        </a:rPr>
                        <a:t>Texas</a:t>
                      </a:r>
                      <a:endParaRPr lang="en-US" sz="2800" b="0"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r" fontAlgn="b"/>
                      <a:r>
                        <a:rPr lang="en-US" sz="2800" u="none" strike="noStrike" dirty="0">
                          <a:effectLst/>
                        </a:rPr>
                        <a:t>52.2</a:t>
                      </a:r>
                      <a:endParaRPr lang="en-US" sz="2800" b="0" i="0" u="none" strike="noStrike" dirty="0">
                        <a:solidFill>
                          <a:srgbClr val="000000"/>
                        </a:solidFill>
                        <a:effectLst/>
                        <a:latin typeface="Calibri"/>
                      </a:endParaRPr>
                    </a:p>
                  </a:txBody>
                  <a:tcPr marL="9525" marR="9525" marT="9525" marB="0" anchor="b">
                    <a:solidFill>
                      <a:schemeClr val="tx2">
                        <a:lumMod val="20000"/>
                        <a:lumOff val="80000"/>
                      </a:schemeClr>
                    </a:solidFill>
                  </a:tcPr>
                </a:tc>
              </a:tr>
              <a:tr h="190500">
                <a:tc>
                  <a:txBody>
                    <a:bodyPr/>
                    <a:lstStyle/>
                    <a:p>
                      <a:pPr algn="ctr" fontAlgn="ctr"/>
                      <a:r>
                        <a:rPr lang="en-US" sz="2200" u="none" strike="noStrike" dirty="0">
                          <a:effectLst/>
                        </a:rPr>
                        <a:t>5</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Oklahoma</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50.4</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6</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Louisiana</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a:effectLst/>
                        </a:rPr>
                        <a:t>47.7</a:t>
                      </a:r>
                      <a:endParaRPr lang="en-US" sz="2800" b="0" i="0" u="none" strike="noStrike">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7</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Kentucky</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46.2</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8</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000" u="none" strike="noStrike" dirty="0">
                          <a:effectLst/>
                        </a:rPr>
                        <a:t>District of Columbia</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45.4</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9</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a:effectLst/>
                        </a:rPr>
                        <a:t>West Virginia</a:t>
                      </a:r>
                      <a:endParaRPr lang="en-US" sz="2800" b="0" i="0" u="none" strike="noStrike">
                        <a:solidFill>
                          <a:srgbClr val="000000"/>
                        </a:solidFill>
                        <a:effectLst/>
                        <a:latin typeface="Calibri"/>
                      </a:endParaRPr>
                    </a:p>
                  </a:txBody>
                  <a:tcPr marL="9525" marR="9525" marT="9525" marB="0" anchor="b"/>
                </a:tc>
                <a:tc>
                  <a:txBody>
                    <a:bodyPr/>
                    <a:lstStyle/>
                    <a:p>
                      <a:pPr algn="r" fontAlgn="b"/>
                      <a:r>
                        <a:rPr lang="en-US" sz="2800" u="none" strike="noStrike" dirty="0">
                          <a:effectLst/>
                        </a:rPr>
                        <a:t>44.8</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10</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a:effectLst/>
                        </a:rPr>
                        <a:t>Alabama</a:t>
                      </a:r>
                      <a:endParaRPr lang="en-US" sz="2800" b="0" i="0" u="none" strike="noStrike">
                        <a:solidFill>
                          <a:srgbClr val="000000"/>
                        </a:solidFill>
                        <a:effectLst/>
                        <a:latin typeface="Calibri"/>
                      </a:endParaRPr>
                    </a:p>
                  </a:txBody>
                  <a:tcPr marL="9525" marR="9525" marT="9525" marB="0" anchor="b"/>
                </a:tc>
                <a:tc>
                  <a:txBody>
                    <a:bodyPr/>
                    <a:lstStyle/>
                    <a:p>
                      <a:pPr algn="r" fontAlgn="b"/>
                      <a:r>
                        <a:rPr lang="en-US" sz="2800" u="none" strike="noStrike" dirty="0">
                          <a:effectLst/>
                        </a:rPr>
                        <a:t>43.6</a:t>
                      </a:r>
                      <a:endParaRPr lang="en-US" sz="2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321878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ruminationsbook.speirpublishing.net/images/Cattle.jpg"/>
          <p:cNvPicPr>
            <a:picLocks noChangeAspect="1" noChangeArrowheads="1"/>
          </p:cNvPicPr>
          <p:nvPr/>
        </p:nvPicPr>
        <p:blipFill rotWithShape="1">
          <a:blip r:embed="rId3">
            <a:extLst>
              <a:ext uri="{28A0092B-C50C-407E-A947-70E740481C1C}">
                <a14:useLocalDpi xmlns:a14="http://schemas.microsoft.com/office/drawing/2010/main" val="0"/>
              </a:ext>
            </a:extLst>
          </a:blip>
          <a:srcRect l="18750" t="20675" b="5000"/>
          <a:stretch/>
        </p:blipFill>
        <p:spPr bwMode="auto">
          <a:xfrm>
            <a:off x="0" y="3459892"/>
            <a:ext cx="4953000" cy="33981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xfb.org/TxAgTalks/image.axd?picture=2010%2F8%2F080810WaterRigh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89037"/>
            <a:ext cx="3711422" cy="247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Demographics and Destiny</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36</a:t>
            </a:fld>
            <a:endParaRPr lang="en-US" dirty="0"/>
          </a:p>
        </p:txBody>
      </p:sp>
      <p:pic>
        <p:nvPicPr>
          <p:cNvPr id="9" name="Picture 12" descr="http://www.beavercreeklonghorns.com/images/sunset.jpg"/>
          <p:cNvPicPr>
            <a:picLocks noChangeAspect="1" noChangeArrowheads="1"/>
          </p:cNvPicPr>
          <p:nvPr/>
        </p:nvPicPr>
        <p:blipFill rotWithShape="1">
          <a:blip r:embed="rId5">
            <a:extLst>
              <a:ext uri="{28A0092B-C50C-407E-A947-70E740481C1C}">
                <a14:useLocalDpi xmlns:a14="http://schemas.microsoft.com/office/drawing/2010/main" val="0"/>
              </a:ext>
            </a:extLst>
          </a:blip>
          <a:srcRect l="9798" t="7253" r="3464" b="15090"/>
          <a:stretch/>
        </p:blipFill>
        <p:spPr bwMode="auto">
          <a:xfrm>
            <a:off x="5968176" y="1191918"/>
            <a:ext cx="3352520" cy="24896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planetware.com/i/photo/farmers-field-surrounded-by-wind-turbines-in-white-deer-texas-tx4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633127"/>
            <a:ext cx="4818800" cy="3190045"/>
          </a:xfrm>
          <a:prstGeom prst="rect">
            <a:avLst/>
          </a:prstGeom>
          <a:noFill/>
          <a:extLst>
            <a:ext uri="{909E8E84-426E-40DD-AFC4-6F175D3DCCD1}">
              <a14:hiddenFill xmlns:a14="http://schemas.microsoft.com/office/drawing/2010/main">
                <a:solidFill>
                  <a:srgbClr val="FFFFFF"/>
                </a:solidFill>
              </a14:hiddenFill>
            </a:ext>
          </a:extLst>
        </p:spPr>
      </p:pic>
      <p:pic>
        <p:nvPicPr>
          <p:cNvPr id="354306" name="Picture 2" descr="http://static.howstuffworks.com/gif/ranch-hand-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189038"/>
            <a:ext cx="3429000" cy="246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01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http://osd.state.tx.us</a:t>
            </a:r>
          </a:p>
          <a:p>
            <a:pPr lvl="1">
              <a:buNone/>
            </a:pPr>
            <a:endParaRPr lang="en-US" dirty="0" smtClean="0"/>
          </a:p>
          <a:p>
            <a:pPr eaLnBrk="1" hangingPunct="1">
              <a:buNone/>
            </a:pPr>
            <a:endParaRPr lang="en-US" dirty="0" smtClean="0"/>
          </a:p>
        </p:txBody>
      </p:sp>
      <p:sp>
        <p:nvSpPr>
          <p:cNvPr id="6" name="Slide Number Placeholder 5"/>
          <p:cNvSpPr>
            <a:spLocks noGrp="1"/>
          </p:cNvSpPr>
          <p:nvPr>
            <p:ph type="sldNum" sz="quarter" idx="12"/>
          </p:nvPr>
        </p:nvSpPr>
        <p:spPr/>
        <p:txBody>
          <a:bodyPr/>
          <a:lstStyle/>
          <a:p>
            <a:fld id="{2BC1FA3B-F0C1-4F58-90BE-DCC7501F4B28}" type="slidenum">
              <a:rPr lang="en-US" smtClean="0"/>
              <a:pPr/>
              <a:t>37</a:t>
            </a:fld>
            <a:endParaRPr lang="en-US" dirty="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Total Estimated Population by County, 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a:t>
            </a:fld>
            <a:endParaRPr lang="en-US" dirty="0"/>
          </a:p>
        </p:txBody>
      </p:sp>
      <p:sp>
        <p:nvSpPr>
          <p:cNvPr id="15" name="TextBox 14"/>
          <p:cNvSpPr txBox="1"/>
          <p:nvPr/>
        </p:nvSpPr>
        <p:spPr>
          <a:xfrm>
            <a:off x="2" y="6510040"/>
            <a:ext cx="3070071"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2012 Population Estimates</a:t>
            </a:r>
            <a:endParaRPr lang="en-US" sz="900" dirty="0">
              <a:solidFill>
                <a:schemeClr val="tx1">
                  <a:lumMod val="50000"/>
                  <a:lumOff val="50000"/>
                </a:schemeClr>
              </a:solidFill>
            </a:endParaRPr>
          </a:p>
        </p:txBody>
      </p:sp>
      <p:sp>
        <p:nvSpPr>
          <p:cNvPr id="3" name="TextBox 2"/>
          <p:cNvSpPr txBox="1"/>
          <p:nvPr/>
        </p:nvSpPr>
        <p:spPr>
          <a:xfrm>
            <a:off x="71280" y="5257800"/>
            <a:ext cx="3832268" cy="1077218"/>
          </a:xfrm>
          <a:prstGeom prst="rect">
            <a:avLst/>
          </a:prstGeom>
          <a:noFill/>
        </p:spPr>
        <p:txBody>
          <a:bodyPr wrap="none" rtlCol="0">
            <a:spAutoFit/>
          </a:bodyPr>
          <a:lstStyle/>
          <a:p>
            <a:r>
              <a:rPr lang="en-US" sz="1600" dirty="0" smtClean="0">
                <a:solidFill>
                  <a:schemeClr val="tx2"/>
                </a:solidFill>
              </a:rPr>
              <a:t>Along </a:t>
            </a:r>
            <a:r>
              <a:rPr lang="en-US" sz="1600" dirty="0">
                <a:solidFill>
                  <a:schemeClr val="tx2"/>
                </a:solidFill>
              </a:rPr>
              <a:t>and east of </a:t>
            </a:r>
            <a:r>
              <a:rPr lang="en-US" sz="1600" dirty="0" smtClean="0">
                <a:solidFill>
                  <a:schemeClr val="tx2"/>
                </a:solidFill>
              </a:rPr>
              <a:t>I-35:</a:t>
            </a:r>
          </a:p>
          <a:p>
            <a:r>
              <a:rPr lang="en-US" sz="1600" dirty="0" smtClean="0">
                <a:solidFill>
                  <a:schemeClr val="tx2"/>
                </a:solidFill>
              </a:rPr>
              <a:t>   40% of land</a:t>
            </a:r>
          </a:p>
          <a:p>
            <a:r>
              <a:rPr lang="en-US" sz="1600" dirty="0" smtClean="0">
                <a:solidFill>
                  <a:schemeClr val="tx2"/>
                </a:solidFill>
              </a:rPr>
              <a:t>   86% of population </a:t>
            </a:r>
          </a:p>
          <a:p>
            <a:r>
              <a:rPr lang="en-US" sz="1600" dirty="0" smtClean="0">
                <a:solidFill>
                  <a:schemeClr val="tx2"/>
                </a:solidFill>
              </a:rPr>
              <a:t>   92% of population growth (2011-2012)</a:t>
            </a:r>
            <a:endParaRPr lang="en-US" sz="1600" dirty="0">
              <a:solidFill>
                <a:schemeClr val="tx2"/>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82" t="16613" r="3847" b="16779"/>
          <a:stretch/>
        </p:blipFill>
        <p:spPr bwMode="auto">
          <a:xfrm>
            <a:off x="2010884" y="762000"/>
            <a:ext cx="639920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5203"/>
          <a:stretch/>
        </p:blipFill>
        <p:spPr bwMode="auto">
          <a:xfrm>
            <a:off x="470338" y="1371600"/>
            <a:ext cx="2460091" cy="217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sosceles Triangle 4"/>
          <p:cNvSpPr/>
          <p:nvPr/>
        </p:nvSpPr>
        <p:spPr>
          <a:xfrm rot="21111399">
            <a:off x="5825769" y="2933701"/>
            <a:ext cx="1782924" cy="17526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572664" y="250166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3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362297"/>
            <a:ext cx="6858000" cy="990600"/>
          </a:xfrm>
        </p:spPr>
        <p:txBody>
          <a:bodyPr>
            <a:noAutofit/>
          </a:bodyPr>
          <a:lstStyle/>
          <a:p>
            <a:r>
              <a:rPr lang="en-US" sz="2400" dirty="0" smtClean="0"/>
              <a:t>Change of the Total Population by County, 2000 to 2010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5</a:t>
            </a:fld>
            <a:endParaRPr lang="en-US" dirty="0"/>
          </a:p>
        </p:txBody>
      </p:sp>
      <p:sp>
        <p:nvSpPr>
          <p:cNvPr id="15" name="TextBox 14"/>
          <p:cNvSpPr txBox="1"/>
          <p:nvPr/>
        </p:nvSpPr>
        <p:spPr>
          <a:xfrm>
            <a:off x="2" y="6510040"/>
            <a:ext cx="3352200"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2000  and  2010 Census Counts</a:t>
            </a:r>
            <a:endParaRPr lang="en-US" sz="900" dirty="0">
              <a:solidFill>
                <a:schemeClr val="tx1">
                  <a:lumMod val="50000"/>
                  <a:lumOff val="50000"/>
                </a:schemeClr>
              </a:solidFill>
            </a:endParaRPr>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52897"/>
            <a:ext cx="7150487"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7448" r="33198"/>
          <a:stretch/>
        </p:blipFill>
        <p:spPr bwMode="auto">
          <a:xfrm>
            <a:off x="1524000" y="2078181"/>
            <a:ext cx="1599210" cy="121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7400" y="1708849"/>
            <a:ext cx="1981200" cy="738664"/>
          </a:xfrm>
          <a:prstGeom prst="rect">
            <a:avLst/>
          </a:prstGeom>
          <a:noFill/>
        </p:spPr>
        <p:txBody>
          <a:bodyPr wrap="square" rtlCol="0">
            <a:spAutoFit/>
          </a:bodyPr>
          <a:lstStyle/>
          <a:p>
            <a:r>
              <a:rPr lang="en-US" sz="1400" dirty="0" smtClean="0">
                <a:solidFill>
                  <a:srgbClr val="191C6F"/>
                </a:solidFill>
              </a:rPr>
              <a:t>79 counties lost population over the decade</a:t>
            </a:r>
            <a:endParaRPr lang="en-US" sz="1400" dirty="0">
              <a:solidFill>
                <a:srgbClr val="191C6F"/>
              </a:solidFill>
            </a:endParaRPr>
          </a:p>
        </p:txBody>
      </p:sp>
    </p:spTree>
    <p:extLst>
      <p:ext uri="{BB962C8B-B14F-4D97-AF65-F5344CB8AC3E}">
        <p14:creationId xmlns:p14="http://schemas.microsoft.com/office/powerpoint/2010/main" val="3739233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85" t="14531" r="5464" b="18719"/>
          <a:stretch/>
        </p:blipFill>
        <p:spPr bwMode="auto">
          <a:xfrm>
            <a:off x="1905002" y="1213460"/>
            <a:ext cx="5867398" cy="56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04384" y="362297"/>
            <a:ext cx="7539616" cy="990600"/>
          </a:xfrm>
        </p:spPr>
        <p:txBody>
          <a:bodyPr>
            <a:noAutofit/>
          </a:bodyPr>
          <a:lstStyle/>
          <a:p>
            <a:r>
              <a:rPr lang="en-US" sz="2400" dirty="0" smtClean="0"/>
              <a:t>Change of the Total Population by County, 2010 to 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6</a:t>
            </a:fld>
            <a:endParaRPr lang="en-US" dirty="0"/>
          </a:p>
        </p:txBody>
      </p:sp>
      <p:sp>
        <p:nvSpPr>
          <p:cNvPr id="15" name="TextBox 14"/>
          <p:cNvSpPr txBox="1"/>
          <p:nvPr/>
        </p:nvSpPr>
        <p:spPr>
          <a:xfrm>
            <a:off x="3" y="6501769"/>
            <a:ext cx="358944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2012 Vintage. </a:t>
            </a:r>
            <a:endParaRPr lang="en-US" sz="900" dirty="0">
              <a:solidFill>
                <a:schemeClr val="tx1">
                  <a:lumMod val="50000"/>
                  <a:lumOff val="50000"/>
                </a:schemeClr>
              </a:solidFill>
            </a:endParaRPr>
          </a:p>
        </p:txBody>
      </p:sp>
      <p:sp>
        <p:nvSpPr>
          <p:cNvPr id="3" name="TextBox 2"/>
          <p:cNvSpPr txBox="1"/>
          <p:nvPr/>
        </p:nvSpPr>
        <p:spPr>
          <a:xfrm>
            <a:off x="5638800" y="1708849"/>
            <a:ext cx="1981200" cy="738664"/>
          </a:xfrm>
          <a:prstGeom prst="rect">
            <a:avLst/>
          </a:prstGeom>
          <a:noFill/>
        </p:spPr>
        <p:txBody>
          <a:bodyPr wrap="square" rtlCol="0">
            <a:spAutoFit/>
          </a:bodyPr>
          <a:lstStyle/>
          <a:p>
            <a:r>
              <a:rPr lang="en-US" sz="1400" dirty="0" smtClean="0">
                <a:solidFill>
                  <a:srgbClr val="191C6F"/>
                </a:solidFill>
              </a:rPr>
              <a:t>96  counties lost population over the two year period</a:t>
            </a:r>
            <a:endParaRPr lang="en-US" sz="1400" dirty="0">
              <a:solidFill>
                <a:srgbClr val="191C6F"/>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9164" r="17265"/>
          <a:stretch/>
        </p:blipFill>
        <p:spPr bwMode="auto">
          <a:xfrm>
            <a:off x="746458" y="1447800"/>
            <a:ext cx="2096533" cy="178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5728" y="5638800"/>
            <a:ext cx="2292615" cy="646331"/>
          </a:xfrm>
          <a:prstGeom prst="rect">
            <a:avLst/>
          </a:prstGeom>
          <a:noFill/>
        </p:spPr>
        <p:txBody>
          <a:bodyPr wrap="none" rtlCol="0">
            <a:spAutoFit/>
          </a:bodyPr>
          <a:lstStyle/>
          <a:p>
            <a:r>
              <a:rPr lang="en-US" sz="1200" dirty="0" smtClean="0">
                <a:solidFill>
                  <a:schemeClr val="tx2"/>
                </a:solidFill>
              </a:rPr>
              <a:t>Of counties that lost population</a:t>
            </a:r>
          </a:p>
          <a:p>
            <a:r>
              <a:rPr lang="en-US" sz="1200" dirty="0" smtClean="0">
                <a:solidFill>
                  <a:schemeClr val="tx2"/>
                </a:solidFill>
              </a:rPr>
              <a:t>90% had net out migration</a:t>
            </a:r>
          </a:p>
          <a:p>
            <a:r>
              <a:rPr lang="en-US" sz="1200" dirty="0" smtClean="0">
                <a:solidFill>
                  <a:schemeClr val="tx2"/>
                </a:solidFill>
              </a:rPr>
              <a:t>47% had natural decline</a:t>
            </a:r>
            <a:endParaRPr lang="en-US" sz="1200" dirty="0">
              <a:solidFill>
                <a:schemeClr val="tx2"/>
              </a:solidFill>
            </a:endParaRPr>
          </a:p>
        </p:txBody>
      </p:sp>
    </p:spTree>
    <p:extLst>
      <p:ext uri="{BB962C8B-B14F-4D97-AF65-F5344CB8AC3E}">
        <p14:creationId xmlns:p14="http://schemas.microsoft.com/office/powerpoint/2010/main" val="2995387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10 </a:t>
            </a:r>
            <a:r>
              <a:rPr lang="en-US" sz="2800" b="1" dirty="0" smtClean="0"/>
              <a:t>Fastest Growing Metro Areas</a:t>
            </a:r>
            <a:br>
              <a:rPr lang="en-US" sz="2800" b="1" dirty="0" smtClean="0"/>
            </a:br>
            <a:r>
              <a:rPr lang="en-US" sz="2800" b="1" dirty="0" smtClean="0"/>
              <a:t>Increase </a:t>
            </a:r>
            <a:r>
              <a:rPr lang="en-US" sz="2800" b="1" dirty="0"/>
              <a:t>from </a:t>
            </a:r>
            <a:r>
              <a:rPr lang="en-US" sz="2800" b="1" dirty="0" smtClean="0"/>
              <a:t>July 1</a:t>
            </a:r>
            <a:r>
              <a:rPr lang="en-US" sz="2800" b="1" dirty="0"/>
              <a:t>, </a:t>
            </a:r>
            <a:r>
              <a:rPr lang="en-US" sz="2800" b="1" dirty="0" smtClean="0"/>
              <a:t>2011, </a:t>
            </a:r>
            <a:r>
              <a:rPr lang="en-US" sz="2800" b="1" dirty="0"/>
              <a:t>to July 1, </a:t>
            </a:r>
            <a:r>
              <a:rPr lang="en-US" sz="2800" b="1" dirty="0" smtClean="0"/>
              <a:t>2012</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1286499"/>
              </p:ext>
            </p:extLst>
          </p:nvPr>
        </p:nvGraphicFramePr>
        <p:xfrm>
          <a:off x="1600200" y="1371600"/>
          <a:ext cx="6252202" cy="4442454"/>
        </p:xfrm>
        <a:graphic>
          <a:graphicData uri="http://schemas.openxmlformats.org/drawingml/2006/table">
            <a:tbl>
              <a:tblPr/>
              <a:tblGrid>
                <a:gridCol w="582429"/>
                <a:gridCol w="4160211"/>
                <a:gridCol w="1509562"/>
              </a:tblGrid>
              <a:tr h="626210">
                <a:tc>
                  <a:txBody>
                    <a:bodyPr/>
                    <a:lstStyle/>
                    <a:p>
                      <a:pPr algn="ctr"/>
                      <a:endParaRPr lang="en-US" sz="2000" dirty="0">
                        <a:solidFill>
                          <a:srgbClr val="1B1E7A"/>
                        </a:solidFill>
                      </a:endParaRPr>
                    </a:p>
                  </a:txBody>
                  <a:tcPr marL="83814" marR="83814" marT="41907" marB="41907" anchor="b">
                    <a:lnL>
                      <a:noFill/>
                    </a:lnL>
                    <a:lnR>
                      <a:noFill/>
                    </a:lnR>
                    <a:lnT>
                      <a:noFill/>
                    </a:lnT>
                    <a:lnB>
                      <a:noFill/>
                    </a:lnB>
                  </a:tcPr>
                </a:tc>
                <a:tc>
                  <a:txBody>
                    <a:bodyPr/>
                    <a:lstStyle/>
                    <a:p>
                      <a:pPr algn="ctr"/>
                      <a:endParaRPr lang="en-US" sz="2000">
                        <a:solidFill>
                          <a:srgbClr val="1B1E7A"/>
                        </a:solidFill>
                      </a:endParaRPr>
                    </a:p>
                  </a:txBody>
                  <a:tcPr marL="83814" marR="83814" marT="41907" marB="41907" anchor="b">
                    <a:lnL>
                      <a:noFill/>
                    </a:lnL>
                    <a:lnR>
                      <a:noFill/>
                    </a:lnR>
                    <a:lnT>
                      <a:noFill/>
                    </a:lnT>
                    <a:lnB>
                      <a:noFill/>
                    </a:lnB>
                  </a:tcPr>
                </a:tc>
                <a:tc>
                  <a:txBody>
                    <a:bodyPr/>
                    <a:lstStyle/>
                    <a:p>
                      <a:pPr algn="ctr"/>
                      <a:r>
                        <a:rPr lang="en-US" sz="2000" b="1" dirty="0" smtClean="0">
                          <a:solidFill>
                            <a:srgbClr val="1B1E7A"/>
                          </a:solidFill>
                        </a:rPr>
                        <a:t>Percent Increase</a:t>
                      </a:r>
                      <a:endParaRPr lang="en-US" sz="2000" dirty="0">
                        <a:solidFill>
                          <a:srgbClr val="1B1E7A"/>
                        </a:solidFill>
                      </a:endParaRPr>
                    </a:p>
                  </a:txBody>
                  <a:tcPr marL="83814" marR="83814" marT="41907" marB="41907" anchor="b">
                    <a:lnL>
                      <a:noFill/>
                    </a:lnL>
                    <a:lnR>
                      <a:noFill/>
                    </a:lnR>
                    <a:lnT>
                      <a:noFill/>
                    </a:lnT>
                    <a:lnB>
                      <a:noFill/>
                    </a:lnB>
                  </a:tcPr>
                </a:tc>
              </a:tr>
              <a:tr h="357835">
                <a:tc>
                  <a:txBody>
                    <a:bodyPr/>
                    <a:lstStyle/>
                    <a:p>
                      <a:r>
                        <a:rPr lang="en-US" sz="2000" b="1">
                          <a:solidFill>
                            <a:schemeClr val="tx2"/>
                          </a:solidFill>
                        </a:rPr>
                        <a:t>1.</a:t>
                      </a:r>
                    </a:p>
                  </a:txBody>
                  <a:tcPr anchor="ctr">
                    <a:lnL>
                      <a:noFill/>
                    </a:lnL>
                    <a:lnR>
                      <a:noFill/>
                    </a:lnR>
                    <a:lnT>
                      <a:noFill/>
                    </a:lnT>
                    <a:lnB>
                      <a:noFill/>
                    </a:lnB>
                  </a:tcPr>
                </a:tc>
                <a:tc>
                  <a:txBody>
                    <a:bodyPr/>
                    <a:lstStyle/>
                    <a:p>
                      <a:r>
                        <a:rPr lang="en-US" sz="2000" b="1">
                          <a:solidFill>
                            <a:schemeClr val="tx2"/>
                          </a:solidFill>
                        </a:rPr>
                        <a:t>Midland, Texas</a:t>
                      </a:r>
                    </a:p>
                  </a:txBody>
                  <a:tcPr anchor="ctr">
                    <a:lnL>
                      <a:noFill/>
                    </a:lnL>
                    <a:lnR>
                      <a:noFill/>
                    </a:lnR>
                    <a:lnT>
                      <a:noFill/>
                    </a:lnT>
                    <a:lnB>
                      <a:noFill/>
                    </a:lnB>
                  </a:tcPr>
                </a:tc>
                <a:tc>
                  <a:txBody>
                    <a:bodyPr/>
                    <a:lstStyle/>
                    <a:p>
                      <a:pPr algn="ctr"/>
                      <a:r>
                        <a:rPr lang="en-US" sz="2000" b="1" dirty="0">
                          <a:solidFill>
                            <a:schemeClr val="tx2"/>
                          </a:solidFill>
                        </a:rPr>
                        <a:t>4.6</a:t>
                      </a:r>
                    </a:p>
                  </a:txBody>
                  <a:tcPr anchor="ctr">
                    <a:lnL>
                      <a:noFill/>
                    </a:lnL>
                    <a:lnR>
                      <a:noFill/>
                    </a:lnR>
                    <a:lnT>
                      <a:noFill/>
                    </a:lnT>
                    <a:lnB>
                      <a:noFill/>
                    </a:lnB>
                  </a:tcPr>
                </a:tc>
              </a:tr>
              <a:tr h="357835">
                <a:tc>
                  <a:txBody>
                    <a:bodyPr/>
                    <a:lstStyle/>
                    <a:p>
                      <a:r>
                        <a:rPr lang="en-US" b="0">
                          <a:solidFill>
                            <a:schemeClr val="tx2"/>
                          </a:solidFill>
                        </a:rPr>
                        <a:t>2.</a:t>
                      </a:r>
                    </a:p>
                  </a:txBody>
                  <a:tcPr anchor="ctr">
                    <a:lnL>
                      <a:noFill/>
                    </a:lnL>
                    <a:lnR>
                      <a:noFill/>
                    </a:lnR>
                    <a:lnT>
                      <a:noFill/>
                    </a:lnT>
                    <a:lnB>
                      <a:noFill/>
                    </a:lnB>
                  </a:tcPr>
                </a:tc>
                <a:tc>
                  <a:txBody>
                    <a:bodyPr/>
                    <a:lstStyle/>
                    <a:p>
                      <a:r>
                        <a:rPr lang="en-US" b="0">
                          <a:solidFill>
                            <a:schemeClr val="tx2"/>
                          </a:solidFill>
                        </a:rPr>
                        <a:t>Clarksville, Tenn.-Ky. </a:t>
                      </a:r>
                    </a:p>
                  </a:txBody>
                  <a:tcPr anchor="ctr">
                    <a:lnL>
                      <a:noFill/>
                    </a:lnL>
                    <a:lnR>
                      <a:noFill/>
                    </a:lnR>
                    <a:lnT>
                      <a:noFill/>
                    </a:lnT>
                    <a:lnB>
                      <a:noFill/>
                    </a:lnB>
                  </a:tcPr>
                </a:tc>
                <a:tc>
                  <a:txBody>
                    <a:bodyPr/>
                    <a:lstStyle/>
                    <a:p>
                      <a:pPr algn="ctr"/>
                      <a:r>
                        <a:rPr lang="en-US" b="0">
                          <a:solidFill>
                            <a:schemeClr val="tx2"/>
                          </a:solidFill>
                        </a:rPr>
                        <a:t>3.7</a:t>
                      </a:r>
                    </a:p>
                  </a:txBody>
                  <a:tcPr anchor="ctr">
                    <a:lnL>
                      <a:noFill/>
                    </a:lnL>
                    <a:lnR>
                      <a:noFill/>
                    </a:lnR>
                    <a:lnT>
                      <a:noFill/>
                    </a:lnT>
                    <a:lnB>
                      <a:noFill/>
                    </a:lnB>
                  </a:tcPr>
                </a:tc>
              </a:tr>
              <a:tr h="357835">
                <a:tc>
                  <a:txBody>
                    <a:bodyPr/>
                    <a:lstStyle/>
                    <a:p>
                      <a:r>
                        <a:rPr lang="en-US" b="0">
                          <a:solidFill>
                            <a:schemeClr val="tx2"/>
                          </a:solidFill>
                        </a:rPr>
                        <a:t>3.</a:t>
                      </a:r>
                    </a:p>
                  </a:txBody>
                  <a:tcPr anchor="ctr">
                    <a:lnL>
                      <a:noFill/>
                    </a:lnL>
                    <a:lnR>
                      <a:noFill/>
                    </a:lnR>
                    <a:lnT>
                      <a:noFill/>
                    </a:lnT>
                    <a:lnB>
                      <a:noFill/>
                    </a:lnB>
                  </a:tcPr>
                </a:tc>
                <a:tc>
                  <a:txBody>
                    <a:bodyPr/>
                    <a:lstStyle/>
                    <a:p>
                      <a:r>
                        <a:rPr lang="en-US" b="0">
                          <a:solidFill>
                            <a:schemeClr val="tx2"/>
                          </a:solidFill>
                        </a:rPr>
                        <a:t>Crestview-Fort Walton Beach-Destin, Fla.</a:t>
                      </a:r>
                    </a:p>
                  </a:txBody>
                  <a:tcPr anchor="ctr">
                    <a:lnL>
                      <a:noFill/>
                    </a:lnL>
                    <a:lnR>
                      <a:noFill/>
                    </a:lnR>
                    <a:lnT>
                      <a:noFill/>
                    </a:lnT>
                    <a:lnB>
                      <a:noFill/>
                    </a:lnB>
                  </a:tcPr>
                </a:tc>
                <a:tc>
                  <a:txBody>
                    <a:bodyPr/>
                    <a:lstStyle/>
                    <a:p>
                      <a:pPr algn="ctr"/>
                      <a:r>
                        <a:rPr lang="en-US" b="0">
                          <a:solidFill>
                            <a:schemeClr val="tx2"/>
                          </a:solidFill>
                        </a:rPr>
                        <a:t>3.6</a:t>
                      </a:r>
                    </a:p>
                  </a:txBody>
                  <a:tcPr anchor="ctr">
                    <a:lnL>
                      <a:noFill/>
                    </a:lnL>
                    <a:lnR>
                      <a:noFill/>
                    </a:lnR>
                    <a:lnT>
                      <a:noFill/>
                    </a:lnT>
                    <a:lnB>
                      <a:noFill/>
                    </a:lnB>
                  </a:tcPr>
                </a:tc>
              </a:tr>
              <a:tr h="357835">
                <a:tc>
                  <a:txBody>
                    <a:bodyPr/>
                    <a:lstStyle/>
                    <a:p>
                      <a:r>
                        <a:rPr lang="en-US" b="0">
                          <a:solidFill>
                            <a:schemeClr val="tx2"/>
                          </a:solidFill>
                        </a:rPr>
                        <a:t>4.</a:t>
                      </a:r>
                    </a:p>
                  </a:txBody>
                  <a:tcPr anchor="ctr">
                    <a:lnL>
                      <a:noFill/>
                    </a:lnL>
                    <a:lnR>
                      <a:noFill/>
                    </a:lnR>
                    <a:lnT>
                      <a:noFill/>
                    </a:lnT>
                    <a:lnB>
                      <a:noFill/>
                    </a:lnB>
                  </a:tcPr>
                </a:tc>
                <a:tc>
                  <a:txBody>
                    <a:bodyPr/>
                    <a:lstStyle/>
                    <a:p>
                      <a:r>
                        <a:rPr lang="en-US" b="0">
                          <a:solidFill>
                            <a:schemeClr val="tx2"/>
                          </a:solidFill>
                        </a:rPr>
                        <a:t>The Villages, Fla.</a:t>
                      </a:r>
                    </a:p>
                  </a:txBody>
                  <a:tcPr anchor="ctr">
                    <a:lnL>
                      <a:noFill/>
                    </a:lnL>
                    <a:lnR>
                      <a:noFill/>
                    </a:lnR>
                    <a:lnT>
                      <a:noFill/>
                    </a:lnT>
                    <a:lnB>
                      <a:noFill/>
                    </a:lnB>
                  </a:tcPr>
                </a:tc>
                <a:tc>
                  <a:txBody>
                    <a:bodyPr/>
                    <a:lstStyle/>
                    <a:p>
                      <a:pPr algn="ctr"/>
                      <a:r>
                        <a:rPr lang="en-US" b="0">
                          <a:solidFill>
                            <a:schemeClr val="tx2"/>
                          </a:solidFill>
                        </a:rPr>
                        <a:t>3.4</a:t>
                      </a:r>
                    </a:p>
                  </a:txBody>
                  <a:tcPr anchor="ctr">
                    <a:lnL>
                      <a:noFill/>
                    </a:lnL>
                    <a:lnR>
                      <a:noFill/>
                    </a:lnR>
                    <a:lnT>
                      <a:noFill/>
                    </a:lnT>
                    <a:lnB>
                      <a:noFill/>
                    </a:lnB>
                  </a:tcPr>
                </a:tc>
              </a:tr>
              <a:tr h="357835">
                <a:tc>
                  <a:txBody>
                    <a:bodyPr/>
                    <a:lstStyle/>
                    <a:p>
                      <a:r>
                        <a:rPr lang="en-US" sz="2000" b="1">
                          <a:solidFill>
                            <a:schemeClr val="tx2"/>
                          </a:solidFill>
                        </a:rPr>
                        <a:t>5.</a:t>
                      </a:r>
                    </a:p>
                  </a:txBody>
                  <a:tcPr anchor="ctr">
                    <a:lnL>
                      <a:noFill/>
                    </a:lnL>
                    <a:lnR>
                      <a:noFill/>
                    </a:lnR>
                    <a:lnT>
                      <a:noFill/>
                    </a:lnT>
                    <a:lnB>
                      <a:noFill/>
                    </a:lnB>
                  </a:tcPr>
                </a:tc>
                <a:tc>
                  <a:txBody>
                    <a:bodyPr/>
                    <a:lstStyle/>
                    <a:p>
                      <a:r>
                        <a:rPr lang="en-US" sz="2000" b="1">
                          <a:solidFill>
                            <a:schemeClr val="tx2"/>
                          </a:solidFill>
                        </a:rPr>
                        <a:t>Odessa, Texas</a:t>
                      </a:r>
                    </a:p>
                  </a:txBody>
                  <a:tcPr anchor="ctr">
                    <a:lnL>
                      <a:noFill/>
                    </a:lnL>
                    <a:lnR>
                      <a:noFill/>
                    </a:lnR>
                    <a:lnT>
                      <a:noFill/>
                    </a:lnT>
                    <a:lnB>
                      <a:noFill/>
                    </a:lnB>
                  </a:tcPr>
                </a:tc>
                <a:tc>
                  <a:txBody>
                    <a:bodyPr/>
                    <a:lstStyle/>
                    <a:p>
                      <a:pPr algn="ctr"/>
                      <a:r>
                        <a:rPr lang="en-US" sz="2000" b="1" dirty="0">
                          <a:solidFill>
                            <a:schemeClr val="tx2"/>
                          </a:solidFill>
                        </a:rPr>
                        <a:t>3.4</a:t>
                      </a:r>
                    </a:p>
                  </a:txBody>
                  <a:tcPr anchor="ctr">
                    <a:lnL>
                      <a:noFill/>
                    </a:lnL>
                    <a:lnR>
                      <a:noFill/>
                    </a:lnR>
                    <a:lnT>
                      <a:noFill/>
                    </a:lnT>
                    <a:lnB>
                      <a:noFill/>
                    </a:lnB>
                  </a:tcPr>
                </a:tc>
              </a:tr>
              <a:tr h="357835">
                <a:tc>
                  <a:txBody>
                    <a:bodyPr/>
                    <a:lstStyle/>
                    <a:p>
                      <a:r>
                        <a:rPr lang="en-US" b="0">
                          <a:solidFill>
                            <a:schemeClr val="tx2"/>
                          </a:solidFill>
                        </a:rPr>
                        <a:t>6.</a:t>
                      </a:r>
                    </a:p>
                  </a:txBody>
                  <a:tcPr anchor="ctr">
                    <a:lnL>
                      <a:noFill/>
                    </a:lnL>
                    <a:lnR>
                      <a:noFill/>
                    </a:lnR>
                    <a:lnT>
                      <a:noFill/>
                    </a:lnT>
                    <a:lnB>
                      <a:noFill/>
                    </a:lnB>
                  </a:tcPr>
                </a:tc>
                <a:tc>
                  <a:txBody>
                    <a:bodyPr/>
                    <a:lstStyle/>
                    <a:p>
                      <a:r>
                        <a:rPr lang="en-US" b="0">
                          <a:solidFill>
                            <a:schemeClr val="tx2"/>
                          </a:solidFill>
                        </a:rPr>
                        <a:t>Jacksonville, N.C.</a:t>
                      </a:r>
                    </a:p>
                  </a:txBody>
                  <a:tcPr anchor="ctr">
                    <a:lnL>
                      <a:noFill/>
                    </a:lnL>
                    <a:lnR>
                      <a:noFill/>
                    </a:lnR>
                    <a:lnT>
                      <a:noFill/>
                    </a:lnT>
                    <a:lnB>
                      <a:noFill/>
                    </a:lnB>
                  </a:tcPr>
                </a:tc>
                <a:tc>
                  <a:txBody>
                    <a:bodyPr/>
                    <a:lstStyle/>
                    <a:p>
                      <a:pPr algn="ctr"/>
                      <a:r>
                        <a:rPr lang="en-US" b="0">
                          <a:solidFill>
                            <a:schemeClr val="tx2"/>
                          </a:solidFill>
                        </a:rPr>
                        <a:t>3.3</a:t>
                      </a:r>
                    </a:p>
                  </a:txBody>
                  <a:tcPr anchor="ctr">
                    <a:lnL>
                      <a:noFill/>
                    </a:lnL>
                    <a:lnR>
                      <a:noFill/>
                    </a:lnR>
                    <a:lnT>
                      <a:noFill/>
                    </a:lnT>
                    <a:lnB>
                      <a:noFill/>
                    </a:lnB>
                  </a:tcPr>
                </a:tc>
              </a:tr>
              <a:tr h="357835">
                <a:tc>
                  <a:txBody>
                    <a:bodyPr/>
                    <a:lstStyle/>
                    <a:p>
                      <a:r>
                        <a:rPr lang="en-US" sz="2000" b="1">
                          <a:solidFill>
                            <a:schemeClr val="tx2"/>
                          </a:solidFill>
                        </a:rPr>
                        <a:t>7.</a:t>
                      </a:r>
                    </a:p>
                  </a:txBody>
                  <a:tcPr anchor="ctr">
                    <a:lnL>
                      <a:noFill/>
                    </a:lnL>
                    <a:lnR>
                      <a:noFill/>
                    </a:lnR>
                    <a:lnT>
                      <a:noFill/>
                    </a:lnT>
                    <a:lnB>
                      <a:noFill/>
                    </a:lnB>
                  </a:tcPr>
                </a:tc>
                <a:tc>
                  <a:txBody>
                    <a:bodyPr/>
                    <a:lstStyle/>
                    <a:p>
                      <a:r>
                        <a:rPr lang="en-US" sz="2000" b="1">
                          <a:solidFill>
                            <a:schemeClr val="tx2"/>
                          </a:solidFill>
                        </a:rPr>
                        <a:t>Austin-Round Rock, Texas</a:t>
                      </a:r>
                    </a:p>
                  </a:txBody>
                  <a:tcPr anchor="ctr">
                    <a:lnL>
                      <a:noFill/>
                    </a:lnL>
                    <a:lnR>
                      <a:noFill/>
                    </a:lnR>
                    <a:lnT>
                      <a:noFill/>
                    </a:lnT>
                    <a:lnB>
                      <a:noFill/>
                    </a:lnB>
                  </a:tcPr>
                </a:tc>
                <a:tc>
                  <a:txBody>
                    <a:bodyPr/>
                    <a:lstStyle/>
                    <a:p>
                      <a:pPr algn="ctr"/>
                      <a:r>
                        <a:rPr lang="en-US" sz="2000" b="1" dirty="0">
                          <a:solidFill>
                            <a:schemeClr val="tx2"/>
                          </a:solidFill>
                        </a:rPr>
                        <a:t>3.0</a:t>
                      </a:r>
                    </a:p>
                  </a:txBody>
                  <a:tcPr anchor="ctr">
                    <a:lnL>
                      <a:noFill/>
                    </a:lnL>
                    <a:lnR>
                      <a:noFill/>
                    </a:lnR>
                    <a:lnT>
                      <a:noFill/>
                    </a:lnT>
                    <a:lnB>
                      <a:noFill/>
                    </a:lnB>
                  </a:tcPr>
                </a:tc>
              </a:tr>
              <a:tr h="357835">
                <a:tc>
                  <a:txBody>
                    <a:bodyPr/>
                    <a:lstStyle/>
                    <a:p>
                      <a:r>
                        <a:rPr lang="en-US" b="0">
                          <a:solidFill>
                            <a:schemeClr val="tx2"/>
                          </a:solidFill>
                        </a:rPr>
                        <a:t>8.</a:t>
                      </a:r>
                    </a:p>
                  </a:txBody>
                  <a:tcPr anchor="ctr">
                    <a:lnL>
                      <a:noFill/>
                    </a:lnL>
                    <a:lnR>
                      <a:noFill/>
                    </a:lnR>
                    <a:lnT>
                      <a:noFill/>
                    </a:lnT>
                    <a:lnB>
                      <a:noFill/>
                    </a:lnB>
                  </a:tcPr>
                </a:tc>
                <a:tc>
                  <a:txBody>
                    <a:bodyPr/>
                    <a:lstStyle/>
                    <a:p>
                      <a:r>
                        <a:rPr lang="en-US" b="0">
                          <a:solidFill>
                            <a:schemeClr val="tx2"/>
                          </a:solidFill>
                        </a:rPr>
                        <a:t>Casper, Wyo.</a:t>
                      </a:r>
                    </a:p>
                  </a:txBody>
                  <a:tcPr anchor="ctr">
                    <a:lnL>
                      <a:noFill/>
                    </a:lnL>
                    <a:lnR>
                      <a:noFill/>
                    </a:lnR>
                    <a:lnT>
                      <a:noFill/>
                    </a:lnT>
                    <a:lnB>
                      <a:noFill/>
                    </a:lnB>
                  </a:tcPr>
                </a:tc>
                <a:tc>
                  <a:txBody>
                    <a:bodyPr/>
                    <a:lstStyle/>
                    <a:p>
                      <a:pPr algn="ctr"/>
                      <a:r>
                        <a:rPr lang="en-US" b="0">
                          <a:solidFill>
                            <a:schemeClr val="tx2"/>
                          </a:solidFill>
                        </a:rPr>
                        <a:t>3.0</a:t>
                      </a:r>
                    </a:p>
                  </a:txBody>
                  <a:tcPr anchor="ctr">
                    <a:lnL>
                      <a:noFill/>
                    </a:lnL>
                    <a:lnR>
                      <a:noFill/>
                    </a:lnR>
                    <a:lnT>
                      <a:noFill/>
                    </a:lnT>
                    <a:lnB>
                      <a:noFill/>
                    </a:lnB>
                  </a:tcPr>
                </a:tc>
              </a:tr>
              <a:tr h="357835">
                <a:tc>
                  <a:txBody>
                    <a:bodyPr/>
                    <a:lstStyle/>
                    <a:p>
                      <a:r>
                        <a:rPr lang="en-US" b="0">
                          <a:solidFill>
                            <a:schemeClr val="tx2"/>
                          </a:solidFill>
                        </a:rPr>
                        <a:t>9.</a:t>
                      </a:r>
                    </a:p>
                  </a:txBody>
                  <a:tcPr anchor="ctr">
                    <a:lnL>
                      <a:noFill/>
                    </a:lnL>
                    <a:lnR>
                      <a:noFill/>
                    </a:lnR>
                    <a:lnT>
                      <a:noFill/>
                    </a:lnT>
                    <a:lnB>
                      <a:noFill/>
                    </a:lnB>
                  </a:tcPr>
                </a:tc>
                <a:tc>
                  <a:txBody>
                    <a:bodyPr/>
                    <a:lstStyle/>
                    <a:p>
                      <a:r>
                        <a:rPr lang="en-US" b="0">
                          <a:solidFill>
                            <a:schemeClr val="tx2"/>
                          </a:solidFill>
                        </a:rPr>
                        <a:t>Columbus, Ga.-Ala. </a:t>
                      </a:r>
                    </a:p>
                  </a:txBody>
                  <a:tcPr anchor="ctr">
                    <a:lnL>
                      <a:noFill/>
                    </a:lnL>
                    <a:lnR>
                      <a:noFill/>
                    </a:lnR>
                    <a:lnT>
                      <a:noFill/>
                    </a:lnT>
                    <a:lnB>
                      <a:noFill/>
                    </a:lnB>
                  </a:tcPr>
                </a:tc>
                <a:tc>
                  <a:txBody>
                    <a:bodyPr/>
                    <a:lstStyle/>
                    <a:p>
                      <a:pPr algn="ctr"/>
                      <a:r>
                        <a:rPr lang="en-US" b="0">
                          <a:solidFill>
                            <a:schemeClr val="tx2"/>
                          </a:solidFill>
                        </a:rPr>
                        <a:t>2.9</a:t>
                      </a:r>
                    </a:p>
                  </a:txBody>
                  <a:tcPr anchor="ctr">
                    <a:lnL>
                      <a:noFill/>
                    </a:lnL>
                    <a:lnR>
                      <a:noFill/>
                    </a:lnR>
                    <a:lnT>
                      <a:noFill/>
                    </a:lnT>
                    <a:lnB>
                      <a:noFill/>
                    </a:lnB>
                  </a:tcPr>
                </a:tc>
              </a:tr>
              <a:tr h="357835">
                <a:tc>
                  <a:txBody>
                    <a:bodyPr/>
                    <a:lstStyle/>
                    <a:p>
                      <a:r>
                        <a:rPr lang="en-US" b="0">
                          <a:solidFill>
                            <a:schemeClr val="tx2"/>
                          </a:solidFill>
                        </a:rPr>
                        <a:t>10.</a:t>
                      </a:r>
                    </a:p>
                  </a:txBody>
                  <a:tcPr anchor="ctr">
                    <a:lnL>
                      <a:noFill/>
                    </a:lnL>
                    <a:lnR>
                      <a:noFill/>
                    </a:lnR>
                    <a:lnT>
                      <a:noFill/>
                    </a:lnT>
                    <a:lnB>
                      <a:noFill/>
                    </a:lnB>
                  </a:tcPr>
                </a:tc>
                <a:tc>
                  <a:txBody>
                    <a:bodyPr/>
                    <a:lstStyle/>
                    <a:p>
                      <a:r>
                        <a:rPr lang="en-US" b="0">
                          <a:solidFill>
                            <a:schemeClr val="tx2"/>
                          </a:solidFill>
                        </a:rPr>
                        <a:t>Manhattan, Kan.</a:t>
                      </a:r>
                    </a:p>
                  </a:txBody>
                  <a:tcPr anchor="ctr">
                    <a:lnL>
                      <a:noFill/>
                    </a:lnL>
                    <a:lnR>
                      <a:noFill/>
                    </a:lnR>
                    <a:lnT>
                      <a:noFill/>
                    </a:lnT>
                    <a:lnB>
                      <a:noFill/>
                    </a:lnB>
                  </a:tcPr>
                </a:tc>
                <a:tc>
                  <a:txBody>
                    <a:bodyPr/>
                    <a:lstStyle/>
                    <a:p>
                      <a:pPr algn="ctr"/>
                      <a:r>
                        <a:rPr lang="en-US" b="0" dirty="0">
                          <a:solidFill>
                            <a:schemeClr val="tx2"/>
                          </a:solidFill>
                        </a:rPr>
                        <a:t>2.8</a:t>
                      </a:r>
                    </a:p>
                  </a:txBody>
                  <a:tcPr anchor="ctr">
                    <a:lnL>
                      <a:noFill/>
                    </a:lnL>
                    <a:lnR>
                      <a:noFill/>
                    </a:lnR>
                    <a:lnT>
                      <a:noFill/>
                    </a:lnT>
                    <a:lnB>
                      <a:noFill/>
                    </a:lnB>
                  </a:tcPr>
                </a:tc>
              </a:tr>
            </a:tbl>
          </a:graphicData>
        </a:graphic>
      </p:graphicFrame>
      <p:sp>
        <p:nvSpPr>
          <p:cNvPr id="6" name="TextBox 5"/>
          <p:cNvSpPr txBox="1"/>
          <p:nvPr/>
        </p:nvSpPr>
        <p:spPr>
          <a:xfrm>
            <a:off x="-7345" y="6509133"/>
            <a:ext cx="2582758" cy="276999"/>
          </a:xfrm>
          <a:prstGeom prst="rect">
            <a:avLst/>
          </a:prstGeom>
          <a:noFill/>
        </p:spPr>
        <p:txBody>
          <a:bodyPr wrap="none" rtlCol="0">
            <a:spAutoFit/>
          </a:bodyPr>
          <a:lstStyle/>
          <a:p>
            <a:r>
              <a:rPr lang="en-US" sz="1200" dirty="0" smtClean="0">
                <a:solidFill>
                  <a:srgbClr val="1B1E7A"/>
                </a:solidFill>
              </a:rPr>
              <a:t>Source: U.S. Census Bureau, 2012</a:t>
            </a:r>
            <a:endParaRPr lang="en-US" sz="1200" dirty="0">
              <a:solidFill>
                <a:srgbClr val="1B1E7A"/>
              </a:solidFill>
            </a:endParaRPr>
          </a:p>
        </p:txBody>
      </p:sp>
    </p:spTree>
    <p:extLst>
      <p:ext uri="{BB962C8B-B14F-4D97-AF65-F5344CB8AC3E}">
        <p14:creationId xmlns:p14="http://schemas.microsoft.com/office/powerpoint/2010/main" val="4107822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10 Counties with the Largest Numeric Increase from </a:t>
            </a:r>
            <a:r>
              <a:rPr lang="en-US" sz="2800" b="1" dirty="0" smtClean="0"/>
              <a:t>July </a:t>
            </a:r>
            <a:r>
              <a:rPr lang="en-US" sz="2800" b="1" dirty="0"/>
              <a:t>1, </a:t>
            </a:r>
            <a:r>
              <a:rPr lang="en-US" sz="2800" b="1" dirty="0" smtClean="0"/>
              <a:t>2011, </a:t>
            </a:r>
            <a:r>
              <a:rPr lang="en-US" sz="2800" b="1" dirty="0"/>
              <a:t>to July 1, </a:t>
            </a:r>
            <a:r>
              <a:rPr lang="en-US" sz="2800" b="1" dirty="0" smtClean="0"/>
              <a:t>2012</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1889418"/>
              </p:ext>
            </p:extLst>
          </p:nvPr>
        </p:nvGraphicFramePr>
        <p:xfrm>
          <a:off x="1600200" y="1371600"/>
          <a:ext cx="6252202" cy="4351014"/>
        </p:xfrm>
        <a:graphic>
          <a:graphicData uri="http://schemas.openxmlformats.org/drawingml/2006/table">
            <a:tbl>
              <a:tblPr/>
              <a:tblGrid>
                <a:gridCol w="582429"/>
                <a:gridCol w="4160211"/>
                <a:gridCol w="1509562"/>
              </a:tblGrid>
              <a:tr h="626210">
                <a:tc>
                  <a:txBody>
                    <a:bodyPr/>
                    <a:lstStyle/>
                    <a:p>
                      <a:pPr algn="ctr"/>
                      <a:endParaRPr lang="en-US" sz="2000" dirty="0">
                        <a:solidFill>
                          <a:srgbClr val="1B1E7A"/>
                        </a:solidFill>
                      </a:endParaRPr>
                    </a:p>
                  </a:txBody>
                  <a:tcPr marL="83814" marR="83814" marT="41907" marB="41907" anchor="b">
                    <a:lnL>
                      <a:noFill/>
                    </a:lnL>
                    <a:lnR>
                      <a:noFill/>
                    </a:lnR>
                    <a:lnT>
                      <a:noFill/>
                    </a:lnT>
                    <a:lnB>
                      <a:noFill/>
                    </a:lnB>
                  </a:tcPr>
                </a:tc>
                <a:tc>
                  <a:txBody>
                    <a:bodyPr/>
                    <a:lstStyle/>
                    <a:p>
                      <a:pPr algn="ctr"/>
                      <a:endParaRPr lang="en-US" sz="2000">
                        <a:solidFill>
                          <a:srgbClr val="1B1E7A"/>
                        </a:solidFill>
                      </a:endParaRPr>
                    </a:p>
                  </a:txBody>
                  <a:tcPr marL="83814" marR="83814" marT="41907" marB="41907" anchor="b">
                    <a:lnL>
                      <a:noFill/>
                    </a:lnL>
                    <a:lnR>
                      <a:noFill/>
                    </a:lnR>
                    <a:lnT>
                      <a:noFill/>
                    </a:lnT>
                    <a:lnB>
                      <a:noFill/>
                    </a:lnB>
                  </a:tcPr>
                </a:tc>
                <a:tc>
                  <a:txBody>
                    <a:bodyPr/>
                    <a:lstStyle/>
                    <a:p>
                      <a:pPr algn="ctr"/>
                      <a:r>
                        <a:rPr lang="en-US" sz="2000" b="1">
                          <a:solidFill>
                            <a:srgbClr val="1B1E7A"/>
                          </a:solidFill>
                        </a:rPr>
                        <a:t>Numeric</a:t>
                      </a:r>
                      <a:br>
                        <a:rPr lang="en-US" sz="2000" b="1">
                          <a:solidFill>
                            <a:srgbClr val="1B1E7A"/>
                          </a:solidFill>
                        </a:rPr>
                      </a:br>
                      <a:r>
                        <a:rPr lang="en-US" sz="2000" b="1">
                          <a:solidFill>
                            <a:srgbClr val="1B1E7A"/>
                          </a:solidFill>
                        </a:rPr>
                        <a:t>Increase</a:t>
                      </a:r>
                      <a:endParaRPr lang="en-US" sz="2000">
                        <a:solidFill>
                          <a:srgbClr val="1B1E7A"/>
                        </a:solidFill>
                      </a:endParaRPr>
                    </a:p>
                  </a:txBody>
                  <a:tcPr marL="83814" marR="83814" marT="41907" marB="41907" anchor="b">
                    <a:lnL>
                      <a:noFill/>
                    </a:lnL>
                    <a:lnR>
                      <a:noFill/>
                    </a:lnR>
                    <a:lnT>
                      <a:noFill/>
                    </a:lnT>
                    <a:lnB>
                      <a:noFill/>
                    </a:lnB>
                  </a:tcPr>
                </a:tc>
              </a:tr>
              <a:tr h="357835">
                <a:tc>
                  <a:txBody>
                    <a:bodyPr/>
                    <a:lstStyle/>
                    <a:p>
                      <a:r>
                        <a:rPr lang="en-US" b="1" dirty="0">
                          <a:solidFill>
                            <a:schemeClr val="tx2"/>
                          </a:solidFill>
                        </a:rPr>
                        <a:t>1.</a:t>
                      </a:r>
                    </a:p>
                  </a:txBody>
                  <a:tcPr anchor="ctr">
                    <a:lnL>
                      <a:noFill/>
                    </a:lnL>
                    <a:lnR>
                      <a:noFill/>
                    </a:lnR>
                    <a:lnT>
                      <a:noFill/>
                    </a:lnT>
                    <a:lnB>
                      <a:noFill/>
                    </a:lnB>
                  </a:tcPr>
                </a:tc>
                <a:tc>
                  <a:txBody>
                    <a:bodyPr/>
                    <a:lstStyle/>
                    <a:p>
                      <a:r>
                        <a:rPr lang="en-US" b="1" dirty="0">
                          <a:solidFill>
                            <a:schemeClr val="tx2"/>
                          </a:solidFill>
                        </a:rPr>
                        <a:t>Harris, Texas</a:t>
                      </a:r>
                    </a:p>
                  </a:txBody>
                  <a:tcPr anchor="ctr">
                    <a:lnL>
                      <a:noFill/>
                    </a:lnL>
                    <a:lnR>
                      <a:noFill/>
                    </a:lnR>
                    <a:lnT>
                      <a:noFill/>
                    </a:lnT>
                    <a:lnB>
                      <a:noFill/>
                    </a:lnB>
                  </a:tcPr>
                </a:tc>
                <a:tc>
                  <a:txBody>
                    <a:bodyPr/>
                    <a:lstStyle/>
                    <a:p>
                      <a:pPr algn="ctr"/>
                      <a:r>
                        <a:rPr lang="en-US" b="1" dirty="0">
                          <a:solidFill>
                            <a:schemeClr val="tx2"/>
                          </a:solidFill>
                        </a:rPr>
                        <a:t>80,005</a:t>
                      </a:r>
                    </a:p>
                  </a:txBody>
                  <a:tcPr anchor="ctr">
                    <a:lnL>
                      <a:noFill/>
                    </a:lnL>
                    <a:lnR>
                      <a:noFill/>
                    </a:lnR>
                    <a:lnT>
                      <a:noFill/>
                    </a:lnT>
                    <a:lnB>
                      <a:noFill/>
                    </a:lnB>
                  </a:tcPr>
                </a:tc>
              </a:tr>
              <a:tr h="357835">
                <a:tc>
                  <a:txBody>
                    <a:bodyPr/>
                    <a:lstStyle/>
                    <a:p>
                      <a:r>
                        <a:rPr lang="en-US">
                          <a:solidFill>
                            <a:schemeClr val="tx2"/>
                          </a:solidFill>
                        </a:rPr>
                        <a:t>2.</a:t>
                      </a:r>
                    </a:p>
                  </a:txBody>
                  <a:tcPr anchor="ctr">
                    <a:lnL>
                      <a:noFill/>
                    </a:lnL>
                    <a:lnR>
                      <a:noFill/>
                    </a:lnR>
                    <a:lnT>
                      <a:noFill/>
                    </a:lnT>
                    <a:lnB>
                      <a:noFill/>
                    </a:lnB>
                  </a:tcPr>
                </a:tc>
                <a:tc>
                  <a:txBody>
                    <a:bodyPr/>
                    <a:lstStyle/>
                    <a:p>
                      <a:r>
                        <a:rPr lang="en-US">
                          <a:solidFill>
                            <a:schemeClr val="tx2"/>
                          </a:solidFill>
                        </a:rPr>
                        <a:t>Los Angeles, Calif.</a:t>
                      </a:r>
                    </a:p>
                  </a:txBody>
                  <a:tcPr anchor="ctr">
                    <a:lnL>
                      <a:noFill/>
                    </a:lnL>
                    <a:lnR>
                      <a:noFill/>
                    </a:lnR>
                    <a:lnT>
                      <a:noFill/>
                    </a:lnT>
                    <a:lnB>
                      <a:noFill/>
                    </a:lnB>
                  </a:tcPr>
                </a:tc>
                <a:tc>
                  <a:txBody>
                    <a:bodyPr/>
                    <a:lstStyle/>
                    <a:p>
                      <a:pPr algn="ctr"/>
                      <a:r>
                        <a:rPr lang="en-US">
                          <a:solidFill>
                            <a:schemeClr val="tx2"/>
                          </a:solidFill>
                        </a:rPr>
                        <a:t>73,764</a:t>
                      </a:r>
                    </a:p>
                  </a:txBody>
                  <a:tcPr anchor="ctr">
                    <a:lnL>
                      <a:noFill/>
                    </a:lnL>
                    <a:lnR>
                      <a:noFill/>
                    </a:lnR>
                    <a:lnT>
                      <a:noFill/>
                    </a:lnT>
                    <a:lnB>
                      <a:noFill/>
                    </a:lnB>
                  </a:tcPr>
                </a:tc>
              </a:tr>
              <a:tr h="357835">
                <a:tc>
                  <a:txBody>
                    <a:bodyPr/>
                    <a:lstStyle/>
                    <a:p>
                      <a:r>
                        <a:rPr lang="en-US">
                          <a:solidFill>
                            <a:schemeClr val="tx2"/>
                          </a:solidFill>
                        </a:rPr>
                        <a:t>3.</a:t>
                      </a:r>
                    </a:p>
                  </a:txBody>
                  <a:tcPr anchor="ctr">
                    <a:lnL>
                      <a:noFill/>
                    </a:lnL>
                    <a:lnR>
                      <a:noFill/>
                    </a:lnR>
                    <a:lnT>
                      <a:noFill/>
                    </a:lnT>
                    <a:lnB>
                      <a:noFill/>
                    </a:lnB>
                  </a:tcPr>
                </a:tc>
                <a:tc>
                  <a:txBody>
                    <a:bodyPr/>
                    <a:lstStyle/>
                    <a:p>
                      <a:r>
                        <a:rPr lang="en-US">
                          <a:solidFill>
                            <a:schemeClr val="tx2"/>
                          </a:solidFill>
                        </a:rPr>
                        <a:t>Maricopa, Ariz.</a:t>
                      </a:r>
                    </a:p>
                  </a:txBody>
                  <a:tcPr anchor="ctr">
                    <a:lnL>
                      <a:noFill/>
                    </a:lnL>
                    <a:lnR>
                      <a:noFill/>
                    </a:lnR>
                    <a:lnT>
                      <a:noFill/>
                    </a:lnT>
                    <a:lnB>
                      <a:noFill/>
                    </a:lnB>
                  </a:tcPr>
                </a:tc>
                <a:tc>
                  <a:txBody>
                    <a:bodyPr/>
                    <a:lstStyle/>
                    <a:p>
                      <a:pPr algn="ctr"/>
                      <a:r>
                        <a:rPr lang="en-US">
                          <a:solidFill>
                            <a:schemeClr val="tx2"/>
                          </a:solidFill>
                        </a:rPr>
                        <a:t>73,644</a:t>
                      </a:r>
                    </a:p>
                  </a:txBody>
                  <a:tcPr anchor="ctr">
                    <a:lnL>
                      <a:noFill/>
                    </a:lnL>
                    <a:lnR>
                      <a:noFill/>
                    </a:lnR>
                    <a:lnT>
                      <a:noFill/>
                    </a:lnT>
                    <a:lnB>
                      <a:noFill/>
                    </a:lnB>
                  </a:tcPr>
                </a:tc>
              </a:tr>
              <a:tr h="357835">
                <a:tc>
                  <a:txBody>
                    <a:bodyPr/>
                    <a:lstStyle/>
                    <a:p>
                      <a:r>
                        <a:rPr lang="en-US" b="1" dirty="0">
                          <a:solidFill>
                            <a:schemeClr val="tx2"/>
                          </a:solidFill>
                        </a:rPr>
                        <a:t>4.</a:t>
                      </a:r>
                    </a:p>
                  </a:txBody>
                  <a:tcPr anchor="ctr">
                    <a:lnL>
                      <a:noFill/>
                    </a:lnL>
                    <a:lnR>
                      <a:noFill/>
                    </a:lnR>
                    <a:lnT>
                      <a:noFill/>
                    </a:lnT>
                    <a:lnB>
                      <a:noFill/>
                    </a:lnB>
                  </a:tcPr>
                </a:tc>
                <a:tc>
                  <a:txBody>
                    <a:bodyPr/>
                    <a:lstStyle/>
                    <a:p>
                      <a:r>
                        <a:rPr lang="en-US" b="1" dirty="0">
                          <a:solidFill>
                            <a:schemeClr val="tx2"/>
                          </a:solidFill>
                        </a:rPr>
                        <a:t>Dallas, Texas</a:t>
                      </a:r>
                    </a:p>
                  </a:txBody>
                  <a:tcPr anchor="ctr">
                    <a:lnL>
                      <a:noFill/>
                    </a:lnL>
                    <a:lnR>
                      <a:noFill/>
                    </a:lnR>
                    <a:lnT>
                      <a:noFill/>
                    </a:lnT>
                    <a:lnB>
                      <a:noFill/>
                    </a:lnB>
                  </a:tcPr>
                </a:tc>
                <a:tc>
                  <a:txBody>
                    <a:bodyPr/>
                    <a:lstStyle/>
                    <a:p>
                      <a:pPr algn="ctr"/>
                      <a:r>
                        <a:rPr lang="en-US" b="1" dirty="0">
                          <a:solidFill>
                            <a:schemeClr val="tx2"/>
                          </a:solidFill>
                        </a:rPr>
                        <a:t>45,827</a:t>
                      </a:r>
                    </a:p>
                  </a:txBody>
                  <a:tcPr anchor="ctr">
                    <a:lnL>
                      <a:noFill/>
                    </a:lnL>
                    <a:lnR>
                      <a:noFill/>
                    </a:lnR>
                    <a:lnT>
                      <a:noFill/>
                    </a:lnT>
                    <a:lnB>
                      <a:noFill/>
                    </a:lnB>
                  </a:tcPr>
                </a:tc>
              </a:tr>
              <a:tr h="357835">
                <a:tc>
                  <a:txBody>
                    <a:bodyPr/>
                    <a:lstStyle/>
                    <a:p>
                      <a:r>
                        <a:rPr lang="en-US" dirty="0">
                          <a:solidFill>
                            <a:schemeClr val="tx2"/>
                          </a:solidFill>
                        </a:rPr>
                        <a:t>5.</a:t>
                      </a:r>
                    </a:p>
                  </a:txBody>
                  <a:tcPr anchor="ctr">
                    <a:lnL>
                      <a:noFill/>
                    </a:lnL>
                    <a:lnR>
                      <a:noFill/>
                    </a:lnR>
                    <a:lnT>
                      <a:noFill/>
                    </a:lnT>
                    <a:lnB>
                      <a:noFill/>
                    </a:lnB>
                  </a:tcPr>
                </a:tc>
                <a:tc>
                  <a:txBody>
                    <a:bodyPr/>
                    <a:lstStyle/>
                    <a:p>
                      <a:r>
                        <a:rPr lang="en-US" dirty="0">
                          <a:solidFill>
                            <a:schemeClr val="tx2"/>
                          </a:solidFill>
                        </a:rPr>
                        <a:t>San Diego, Calif.</a:t>
                      </a:r>
                    </a:p>
                  </a:txBody>
                  <a:tcPr anchor="ctr">
                    <a:lnL>
                      <a:noFill/>
                    </a:lnL>
                    <a:lnR>
                      <a:noFill/>
                    </a:lnR>
                    <a:lnT>
                      <a:noFill/>
                    </a:lnT>
                    <a:lnB>
                      <a:noFill/>
                    </a:lnB>
                  </a:tcPr>
                </a:tc>
                <a:tc>
                  <a:txBody>
                    <a:bodyPr/>
                    <a:lstStyle/>
                    <a:p>
                      <a:pPr algn="ctr"/>
                      <a:r>
                        <a:rPr lang="en-US" dirty="0">
                          <a:solidFill>
                            <a:schemeClr val="tx2"/>
                          </a:solidFill>
                        </a:rPr>
                        <a:t>38,880</a:t>
                      </a:r>
                    </a:p>
                  </a:txBody>
                  <a:tcPr anchor="ctr">
                    <a:lnL>
                      <a:noFill/>
                    </a:lnL>
                    <a:lnR>
                      <a:noFill/>
                    </a:lnR>
                    <a:lnT>
                      <a:noFill/>
                    </a:lnT>
                    <a:lnB>
                      <a:noFill/>
                    </a:lnB>
                  </a:tcPr>
                </a:tc>
              </a:tr>
              <a:tr h="357835">
                <a:tc>
                  <a:txBody>
                    <a:bodyPr/>
                    <a:lstStyle/>
                    <a:p>
                      <a:r>
                        <a:rPr lang="en-US" dirty="0">
                          <a:solidFill>
                            <a:schemeClr val="tx2"/>
                          </a:solidFill>
                        </a:rPr>
                        <a:t>6.</a:t>
                      </a:r>
                    </a:p>
                  </a:txBody>
                  <a:tcPr anchor="ctr">
                    <a:lnL>
                      <a:noFill/>
                    </a:lnL>
                    <a:lnR>
                      <a:noFill/>
                    </a:lnR>
                    <a:lnT>
                      <a:noFill/>
                    </a:lnT>
                    <a:lnB>
                      <a:noFill/>
                    </a:lnB>
                  </a:tcPr>
                </a:tc>
                <a:tc>
                  <a:txBody>
                    <a:bodyPr/>
                    <a:lstStyle/>
                    <a:p>
                      <a:r>
                        <a:rPr lang="en-US">
                          <a:solidFill>
                            <a:schemeClr val="tx2"/>
                          </a:solidFill>
                        </a:rPr>
                        <a:t>King, Wash.</a:t>
                      </a:r>
                    </a:p>
                  </a:txBody>
                  <a:tcPr anchor="ctr">
                    <a:lnL>
                      <a:noFill/>
                    </a:lnL>
                    <a:lnR>
                      <a:noFill/>
                    </a:lnR>
                    <a:lnT>
                      <a:noFill/>
                    </a:lnT>
                    <a:lnB>
                      <a:noFill/>
                    </a:lnB>
                  </a:tcPr>
                </a:tc>
                <a:tc>
                  <a:txBody>
                    <a:bodyPr/>
                    <a:lstStyle/>
                    <a:p>
                      <a:pPr algn="ctr"/>
                      <a:r>
                        <a:rPr lang="en-US">
                          <a:solidFill>
                            <a:schemeClr val="tx2"/>
                          </a:solidFill>
                        </a:rPr>
                        <a:t>35,838</a:t>
                      </a:r>
                    </a:p>
                  </a:txBody>
                  <a:tcPr anchor="ctr">
                    <a:lnL>
                      <a:noFill/>
                    </a:lnL>
                    <a:lnR>
                      <a:noFill/>
                    </a:lnR>
                    <a:lnT>
                      <a:noFill/>
                    </a:lnT>
                    <a:lnB>
                      <a:noFill/>
                    </a:lnB>
                  </a:tcPr>
                </a:tc>
              </a:tr>
              <a:tr h="357835">
                <a:tc>
                  <a:txBody>
                    <a:bodyPr/>
                    <a:lstStyle/>
                    <a:p>
                      <a:r>
                        <a:rPr lang="en-US" b="1" dirty="0">
                          <a:solidFill>
                            <a:schemeClr val="tx2"/>
                          </a:solidFill>
                        </a:rPr>
                        <a:t>7.</a:t>
                      </a:r>
                    </a:p>
                  </a:txBody>
                  <a:tcPr anchor="ctr">
                    <a:lnL>
                      <a:noFill/>
                    </a:lnL>
                    <a:lnR>
                      <a:noFill/>
                    </a:lnR>
                    <a:lnT>
                      <a:noFill/>
                    </a:lnT>
                    <a:lnB>
                      <a:noFill/>
                    </a:lnB>
                  </a:tcPr>
                </a:tc>
                <a:tc>
                  <a:txBody>
                    <a:bodyPr/>
                    <a:lstStyle/>
                    <a:p>
                      <a:r>
                        <a:rPr lang="en-US" b="1" dirty="0">
                          <a:solidFill>
                            <a:schemeClr val="tx2"/>
                          </a:solidFill>
                        </a:rPr>
                        <a:t>Travis, Texas</a:t>
                      </a:r>
                    </a:p>
                  </a:txBody>
                  <a:tcPr anchor="ctr">
                    <a:lnL>
                      <a:noFill/>
                    </a:lnL>
                    <a:lnR>
                      <a:noFill/>
                    </a:lnR>
                    <a:lnT>
                      <a:noFill/>
                    </a:lnT>
                    <a:lnB>
                      <a:noFill/>
                    </a:lnB>
                  </a:tcPr>
                </a:tc>
                <a:tc>
                  <a:txBody>
                    <a:bodyPr/>
                    <a:lstStyle/>
                    <a:p>
                      <a:pPr algn="ctr"/>
                      <a:r>
                        <a:rPr lang="en-US" b="1" dirty="0">
                          <a:solidFill>
                            <a:schemeClr val="tx2"/>
                          </a:solidFill>
                        </a:rPr>
                        <a:t>34,381</a:t>
                      </a:r>
                    </a:p>
                  </a:txBody>
                  <a:tcPr anchor="ctr">
                    <a:lnL>
                      <a:noFill/>
                    </a:lnL>
                    <a:lnR>
                      <a:noFill/>
                    </a:lnR>
                    <a:lnT>
                      <a:noFill/>
                    </a:lnT>
                    <a:lnB>
                      <a:noFill/>
                    </a:lnB>
                  </a:tcPr>
                </a:tc>
              </a:tr>
              <a:tr h="357835">
                <a:tc>
                  <a:txBody>
                    <a:bodyPr/>
                    <a:lstStyle/>
                    <a:p>
                      <a:r>
                        <a:rPr lang="en-US" dirty="0">
                          <a:solidFill>
                            <a:schemeClr val="tx2"/>
                          </a:solidFill>
                        </a:rPr>
                        <a:t>8.</a:t>
                      </a:r>
                    </a:p>
                  </a:txBody>
                  <a:tcPr anchor="ctr">
                    <a:lnL>
                      <a:noFill/>
                    </a:lnL>
                    <a:lnR>
                      <a:noFill/>
                    </a:lnR>
                    <a:lnT>
                      <a:noFill/>
                    </a:lnT>
                    <a:lnB>
                      <a:noFill/>
                    </a:lnB>
                  </a:tcPr>
                </a:tc>
                <a:tc>
                  <a:txBody>
                    <a:bodyPr/>
                    <a:lstStyle/>
                    <a:p>
                      <a:r>
                        <a:rPr lang="en-US">
                          <a:solidFill>
                            <a:schemeClr val="tx2"/>
                          </a:solidFill>
                        </a:rPr>
                        <a:t>Orange, Calif.</a:t>
                      </a:r>
                    </a:p>
                  </a:txBody>
                  <a:tcPr anchor="ctr">
                    <a:lnL>
                      <a:noFill/>
                    </a:lnL>
                    <a:lnR>
                      <a:noFill/>
                    </a:lnR>
                    <a:lnT>
                      <a:noFill/>
                    </a:lnT>
                    <a:lnB>
                      <a:noFill/>
                    </a:lnB>
                  </a:tcPr>
                </a:tc>
                <a:tc>
                  <a:txBody>
                    <a:bodyPr/>
                    <a:lstStyle/>
                    <a:p>
                      <a:pPr algn="ctr"/>
                      <a:r>
                        <a:rPr lang="en-US" dirty="0">
                          <a:solidFill>
                            <a:schemeClr val="tx2"/>
                          </a:solidFill>
                        </a:rPr>
                        <a:t>34,017</a:t>
                      </a:r>
                    </a:p>
                  </a:txBody>
                  <a:tcPr anchor="ctr">
                    <a:lnL>
                      <a:noFill/>
                    </a:lnL>
                    <a:lnR>
                      <a:noFill/>
                    </a:lnR>
                    <a:lnT>
                      <a:noFill/>
                    </a:lnT>
                    <a:lnB>
                      <a:noFill/>
                    </a:lnB>
                  </a:tcPr>
                </a:tc>
              </a:tr>
              <a:tr h="357835">
                <a:tc>
                  <a:txBody>
                    <a:bodyPr/>
                    <a:lstStyle/>
                    <a:p>
                      <a:r>
                        <a:rPr lang="en-US" b="1" dirty="0">
                          <a:solidFill>
                            <a:schemeClr val="tx2"/>
                          </a:solidFill>
                        </a:rPr>
                        <a:t>9.</a:t>
                      </a:r>
                    </a:p>
                  </a:txBody>
                  <a:tcPr anchor="ctr">
                    <a:lnL>
                      <a:noFill/>
                    </a:lnL>
                    <a:lnR>
                      <a:noFill/>
                    </a:lnR>
                    <a:lnT>
                      <a:noFill/>
                    </a:lnT>
                    <a:lnB>
                      <a:noFill/>
                    </a:lnB>
                  </a:tcPr>
                </a:tc>
                <a:tc>
                  <a:txBody>
                    <a:bodyPr/>
                    <a:lstStyle/>
                    <a:p>
                      <a:r>
                        <a:rPr lang="en-US" b="1" dirty="0">
                          <a:solidFill>
                            <a:schemeClr val="tx2"/>
                          </a:solidFill>
                        </a:rPr>
                        <a:t>Tarrant, Texas</a:t>
                      </a:r>
                    </a:p>
                  </a:txBody>
                  <a:tcPr anchor="ctr">
                    <a:lnL>
                      <a:noFill/>
                    </a:lnL>
                    <a:lnR>
                      <a:noFill/>
                    </a:lnR>
                    <a:lnT>
                      <a:noFill/>
                    </a:lnT>
                    <a:lnB>
                      <a:noFill/>
                    </a:lnB>
                  </a:tcPr>
                </a:tc>
                <a:tc>
                  <a:txBody>
                    <a:bodyPr/>
                    <a:lstStyle/>
                    <a:p>
                      <a:pPr algn="ctr"/>
                      <a:r>
                        <a:rPr lang="en-US" b="1" dirty="0">
                          <a:solidFill>
                            <a:schemeClr val="tx2"/>
                          </a:solidFill>
                        </a:rPr>
                        <a:t>32,997</a:t>
                      </a:r>
                    </a:p>
                  </a:txBody>
                  <a:tcPr anchor="ctr">
                    <a:lnL>
                      <a:noFill/>
                    </a:lnL>
                    <a:lnR>
                      <a:noFill/>
                    </a:lnR>
                    <a:lnT>
                      <a:noFill/>
                    </a:lnT>
                    <a:lnB>
                      <a:noFill/>
                    </a:lnB>
                  </a:tcPr>
                </a:tc>
              </a:tr>
              <a:tr h="357835">
                <a:tc>
                  <a:txBody>
                    <a:bodyPr/>
                    <a:lstStyle/>
                    <a:p>
                      <a:r>
                        <a:rPr lang="en-US">
                          <a:solidFill>
                            <a:schemeClr val="tx2"/>
                          </a:solidFill>
                        </a:rPr>
                        <a:t>10.</a:t>
                      </a:r>
                    </a:p>
                  </a:txBody>
                  <a:tcPr anchor="ctr">
                    <a:lnL>
                      <a:noFill/>
                    </a:lnL>
                    <a:lnR>
                      <a:noFill/>
                    </a:lnR>
                    <a:lnT>
                      <a:noFill/>
                    </a:lnT>
                    <a:lnB>
                      <a:noFill/>
                    </a:lnB>
                  </a:tcPr>
                </a:tc>
                <a:tc>
                  <a:txBody>
                    <a:bodyPr/>
                    <a:lstStyle/>
                    <a:p>
                      <a:r>
                        <a:rPr lang="en-US">
                          <a:solidFill>
                            <a:schemeClr val="tx2"/>
                          </a:solidFill>
                        </a:rPr>
                        <a:t>Clark, Nev.</a:t>
                      </a:r>
                    </a:p>
                  </a:txBody>
                  <a:tcPr anchor="ctr">
                    <a:lnL>
                      <a:noFill/>
                    </a:lnL>
                    <a:lnR>
                      <a:noFill/>
                    </a:lnR>
                    <a:lnT>
                      <a:noFill/>
                    </a:lnT>
                    <a:lnB>
                      <a:noFill/>
                    </a:lnB>
                  </a:tcPr>
                </a:tc>
                <a:tc>
                  <a:txBody>
                    <a:bodyPr/>
                    <a:lstStyle/>
                    <a:p>
                      <a:pPr algn="ctr"/>
                      <a:r>
                        <a:rPr lang="en-US" dirty="0">
                          <a:solidFill>
                            <a:schemeClr val="tx2"/>
                          </a:solidFill>
                        </a:rPr>
                        <a:t>32,833</a:t>
                      </a:r>
                    </a:p>
                  </a:txBody>
                  <a:tcPr anchor="ctr">
                    <a:lnL>
                      <a:noFill/>
                    </a:lnL>
                    <a:lnR>
                      <a:noFill/>
                    </a:lnR>
                    <a:lnT>
                      <a:noFill/>
                    </a:lnT>
                    <a:lnB>
                      <a:noFill/>
                    </a:lnB>
                  </a:tcPr>
                </a:tc>
              </a:tr>
            </a:tbl>
          </a:graphicData>
        </a:graphic>
      </p:graphicFrame>
      <p:sp>
        <p:nvSpPr>
          <p:cNvPr id="6" name="TextBox 5"/>
          <p:cNvSpPr txBox="1"/>
          <p:nvPr/>
        </p:nvSpPr>
        <p:spPr>
          <a:xfrm>
            <a:off x="-7345" y="6509133"/>
            <a:ext cx="2667718" cy="276999"/>
          </a:xfrm>
          <a:prstGeom prst="rect">
            <a:avLst/>
          </a:prstGeom>
          <a:noFill/>
        </p:spPr>
        <p:txBody>
          <a:bodyPr wrap="none" rtlCol="0">
            <a:spAutoFit/>
          </a:bodyPr>
          <a:lstStyle/>
          <a:p>
            <a:r>
              <a:rPr lang="en-US" sz="1200" dirty="0" smtClean="0">
                <a:solidFill>
                  <a:srgbClr val="1B1E7A"/>
                </a:solidFill>
              </a:rPr>
              <a:t>Source: U.S. Census Bureau, 2013</a:t>
            </a:r>
            <a:endParaRPr lang="en-US" sz="1200" dirty="0">
              <a:solidFill>
                <a:srgbClr val="1B1E7A"/>
              </a:solidFill>
            </a:endParaRPr>
          </a:p>
        </p:txBody>
      </p:sp>
    </p:spTree>
    <p:extLst>
      <p:ext uri="{BB962C8B-B14F-4D97-AF65-F5344CB8AC3E}">
        <p14:creationId xmlns:p14="http://schemas.microsoft.com/office/powerpoint/2010/main" val="418965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28"/>
          <a:stretch/>
        </p:blipFill>
        <p:spPr bwMode="auto">
          <a:xfrm>
            <a:off x="397166" y="1447800"/>
            <a:ext cx="8289634" cy="525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Job Growth</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9</a:t>
            </a:fld>
            <a:endParaRPr lang="en-US" dirty="0"/>
          </a:p>
        </p:txBody>
      </p:sp>
    </p:spTree>
    <p:extLst>
      <p:ext uri="{BB962C8B-B14F-4D97-AF65-F5344CB8AC3E}">
        <p14:creationId xmlns:p14="http://schemas.microsoft.com/office/powerpoint/2010/main" val="3284486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C04F401-3304-4841-90D8-64E333614258}">
  <ds:schemaRefs>
    <ds:schemaRef ds:uri="ESRI.ArcGIS.Mapping.OfficeIntegration.PowerPointInfo"/>
  </ds:schemaRefs>
</ds:datastoreItem>
</file>

<file path=customXml/itemProps2.xml><?xml version="1.0" encoding="utf-8"?>
<ds:datastoreItem xmlns:ds="http://schemas.openxmlformats.org/officeDocument/2006/customXml" ds:itemID="{BB2CC5C5-12EA-43DF-BB61-1E515C1E7544}">
  <ds:schemaRefs>
    <ds:schemaRef ds:uri="ESRI.ArcGIS.Mapping.OfficeIntegration.PowerPointInfo"/>
  </ds:schemaRefs>
</ds:datastoreItem>
</file>

<file path=customXml/itemProps3.xml><?xml version="1.0" encoding="utf-8"?>
<ds:datastoreItem xmlns:ds="http://schemas.openxmlformats.org/officeDocument/2006/customXml" ds:itemID="{33BD7F36-9DC8-4F18-9BE1-DF2F91E5B37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15644</TotalTime>
  <Words>2161</Words>
  <Application>Microsoft Office PowerPoint</Application>
  <PresentationFormat>Letter Paper (8.5x11 in)</PresentationFormat>
  <Paragraphs>389</Paragraphs>
  <Slides>37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Ｐゴシック</vt:lpstr>
      <vt:lpstr>Arial</vt:lpstr>
      <vt:lpstr>Arial Black</vt:lpstr>
      <vt:lpstr>Arial Narrow</vt:lpstr>
      <vt:lpstr>Calibri</vt:lpstr>
      <vt:lpstr>Custom Design</vt:lpstr>
      <vt:lpstr>PowerPoint Presentation</vt:lpstr>
      <vt:lpstr>Growing States, 2000-2010</vt:lpstr>
      <vt:lpstr>PowerPoint Presentation</vt:lpstr>
      <vt:lpstr>Total Estimated Population by County, 2012</vt:lpstr>
      <vt:lpstr>Change of the Total Population by County, 2000 to 2010</vt:lpstr>
      <vt:lpstr>Change of the Total Population by County, 2010 to 2012</vt:lpstr>
      <vt:lpstr>The 10 Fastest Growing Metro Areas Increase from July 1, 2011, to July 1, 2012</vt:lpstr>
      <vt:lpstr>The 10 Counties with the Largest Numeric Increase from July 1, 2011, to July 1, 2012</vt:lpstr>
      <vt:lpstr>Job Growth</vt:lpstr>
      <vt:lpstr>Estimated domestic migration by county, 2000-2010</vt:lpstr>
      <vt:lpstr>PowerPoint Presentation</vt:lpstr>
      <vt:lpstr>PowerPoint Presentation</vt:lpstr>
      <vt:lpstr>PowerPoint Presentation</vt:lpstr>
      <vt:lpstr>PowerPoint Presentation</vt:lpstr>
      <vt:lpstr>Texas White (non-Hispanic) and Hispanic Populations by Age, 2010</vt:lpstr>
      <vt:lpstr>Texas Population Pyramid by Race/Ethnicity, 2010</vt:lpstr>
      <vt:lpstr> </vt:lpstr>
      <vt:lpstr> </vt:lpstr>
      <vt:lpstr>Median Household Income, Austin Area Census Tracts, 2007-2011</vt:lpstr>
      <vt:lpstr>PowerPoint Presentation</vt:lpstr>
      <vt:lpstr>Percent of Households with Annual Income Greater than $200,000, Austin Area Census Tracts, 2007-20011</vt:lpstr>
      <vt:lpstr> </vt:lpstr>
      <vt:lpstr>Educational Attainment in Texas, 2011</vt:lpstr>
      <vt:lpstr>Race/Ethnic Composition by Education Level in the Labor Force (aged 25 years and more), Texas, 2009</vt:lpstr>
      <vt:lpstr>Mean travel time (minutes) to work, Austin area Census Tracts, 2007-2011</vt:lpstr>
      <vt:lpstr>Percent of the CLF employed in management, business, science, and arts, Census Tracts, 2007-2011</vt:lpstr>
      <vt:lpstr>Percent of the CLF employed in natural resources, construction, and maintenance, Austin area Census Tracts, 2007-2011</vt:lpstr>
      <vt:lpstr>Projected Population Growth in Texas, 2010-2050</vt:lpstr>
      <vt:lpstr>Projected Racial and Ethnic Percent, Texas, 2010-2050</vt:lpstr>
      <vt:lpstr>Projected Population Change, Texas Counties, 2010-2050</vt:lpstr>
      <vt:lpstr>Projected Percent Population Change, Texas Counties, 2010-2050</vt:lpstr>
      <vt:lpstr>PowerPoint Presentation</vt:lpstr>
      <vt:lpstr>PowerPoint Presentation</vt:lpstr>
      <vt:lpstr>PowerPoint Presentation</vt:lpstr>
      <vt:lpstr>Teen Birth Rate by State, 2010</vt:lpstr>
      <vt:lpstr>Demographics and Destiny</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436</cp:revision>
  <cp:lastPrinted>2012-07-15T20:37:49Z</cp:lastPrinted>
  <dcterms:created xsi:type="dcterms:W3CDTF">2010-01-22T14:36:29Z</dcterms:created>
  <dcterms:modified xsi:type="dcterms:W3CDTF">2013-11-14T19:05:05Z</dcterms:modified>
</cp:coreProperties>
</file>