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6" r:id="rId1"/>
  </p:sldMasterIdLst>
  <p:notesMasterIdLst>
    <p:notesMasterId r:id="rId23"/>
  </p:notesMasterIdLst>
  <p:handoutMasterIdLst>
    <p:handoutMasterId r:id="rId24"/>
  </p:handoutMasterIdLst>
  <p:sldIdLst>
    <p:sldId id="256" r:id="rId2"/>
    <p:sldId id="517" r:id="rId3"/>
    <p:sldId id="518" r:id="rId4"/>
    <p:sldId id="519" r:id="rId5"/>
    <p:sldId id="520" r:id="rId6"/>
    <p:sldId id="521" r:id="rId7"/>
    <p:sldId id="530" r:id="rId8"/>
    <p:sldId id="507" r:id="rId9"/>
    <p:sldId id="509" r:id="rId10"/>
    <p:sldId id="508" r:id="rId11"/>
    <p:sldId id="501" r:id="rId12"/>
    <p:sldId id="524" r:id="rId13"/>
    <p:sldId id="503" r:id="rId14"/>
    <p:sldId id="526" r:id="rId15"/>
    <p:sldId id="502" r:id="rId16"/>
    <p:sldId id="505" r:id="rId17"/>
    <p:sldId id="527" r:id="rId18"/>
    <p:sldId id="528" r:id="rId19"/>
    <p:sldId id="529" r:id="rId20"/>
    <p:sldId id="522" r:id="rId21"/>
    <p:sldId id="523" r:id="rId22"/>
  </p:sldIdLst>
  <p:sldSz cx="9144000" cy="6858000" type="letter"/>
  <p:notesSz cx="7315200" cy="9601200"/>
  <p:defaultTextStyle>
    <a:defPPr>
      <a:defRPr lang="en-US"/>
    </a:defPPr>
    <a:lvl1pPr algn="l" rtl="0" fontAlgn="base">
      <a:spcBef>
        <a:spcPct val="0"/>
      </a:spcBef>
      <a:spcAft>
        <a:spcPct val="0"/>
      </a:spcAft>
      <a:defRPr sz="2400" kern="1200">
        <a:solidFill>
          <a:schemeClr val="tx1"/>
        </a:solidFill>
        <a:latin typeface="Arial" charset="0"/>
        <a:ea typeface="ＭＳ Ｐゴシック" pitchFamily="34" charset="-128"/>
        <a:cs typeface="Arial" charset="0"/>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Arial" charset="0"/>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Arial" charset="0"/>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Arial" charset="0"/>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Arial" charset="0"/>
      </a:defRPr>
    </a:lvl5pPr>
    <a:lvl6pPr marL="2286000" algn="l" defTabSz="914400" rtl="0" eaLnBrk="1" latinLnBrk="0" hangingPunct="1">
      <a:defRPr sz="2400" kern="1200">
        <a:solidFill>
          <a:schemeClr val="tx1"/>
        </a:solidFill>
        <a:latin typeface="Arial" charset="0"/>
        <a:ea typeface="ＭＳ Ｐゴシック" pitchFamily="34" charset="-128"/>
        <a:cs typeface="Arial" charset="0"/>
      </a:defRPr>
    </a:lvl6pPr>
    <a:lvl7pPr marL="2743200" algn="l" defTabSz="914400" rtl="0" eaLnBrk="1" latinLnBrk="0" hangingPunct="1">
      <a:defRPr sz="2400" kern="1200">
        <a:solidFill>
          <a:schemeClr val="tx1"/>
        </a:solidFill>
        <a:latin typeface="Arial" charset="0"/>
        <a:ea typeface="ＭＳ Ｐゴシック" pitchFamily="34" charset="-128"/>
        <a:cs typeface="Arial" charset="0"/>
      </a:defRPr>
    </a:lvl7pPr>
    <a:lvl8pPr marL="3200400" algn="l" defTabSz="914400" rtl="0" eaLnBrk="1" latinLnBrk="0" hangingPunct="1">
      <a:defRPr sz="2400" kern="1200">
        <a:solidFill>
          <a:schemeClr val="tx1"/>
        </a:solidFill>
        <a:latin typeface="Arial" charset="0"/>
        <a:ea typeface="ＭＳ Ｐゴシック" pitchFamily="34" charset="-128"/>
        <a:cs typeface="Arial" charset="0"/>
      </a:defRPr>
    </a:lvl8pPr>
    <a:lvl9pPr marL="3657600" algn="l" defTabSz="914400" rtl="0" eaLnBrk="1" latinLnBrk="0" hangingPunct="1">
      <a:defRPr sz="2400" kern="1200">
        <a:solidFill>
          <a:schemeClr val="tx1"/>
        </a:solidFill>
        <a:latin typeface="Arial" charset="0"/>
        <a:ea typeface="ＭＳ Ｐゴシック" pitchFamily="34" charset="-128"/>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1E7A"/>
    <a:srgbClr val="191C6F"/>
    <a:srgbClr val="0000FF"/>
    <a:srgbClr val="FFFF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88423" autoAdjust="0"/>
  </p:normalViewPr>
  <p:slideViewPr>
    <p:cSldViewPr>
      <p:cViewPr varScale="1">
        <p:scale>
          <a:sx n="161" d="100"/>
          <a:sy n="161" d="100"/>
        </p:scale>
        <p:origin x="960" y="1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31" d="100"/>
          <a:sy n="131" d="100"/>
        </p:scale>
        <p:origin x="-1872"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tx>
            <c:strRef>
              <c:f>Sheet1!$C$1</c:f>
              <c:strCache>
                <c:ptCount val="1"/>
                <c:pt idx="0">
                  <c:v>Natural Increase</c:v>
                </c:pt>
              </c:strCache>
            </c:strRef>
          </c:tx>
          <c:spPr>
            <a:solidFill>
              <a:schemeClr val="accent2"/>
            </a:solidFill>
            <a:ln>
              <a:noFill/>
            </a:ln>
            <a:effectLst/>
          </c:spPr>
          <c:invertIfNegative val="0"/>
          <c:cat>
            <c:strRef>
              <c:f>Sheet1!$A$2:$A$36</c:f>
              <c:strCache>
                <c:ptCount val="35"/>
                <c:pt idx="0">
                  <c:v>Brown</c:v>
                </c:pt>
                <c:pt idx="1">
                  <c:v>Llano</c:v>
                </c:pt>
                <c:pt idx="2">
                  <c:v>Colorado</c:v>
                </c:pt>
                <c:pt idx="3">
                  <c:v>San Saba</c:v>
                </c:pt>
                <c:pt idx="4">
                  <c:v>Mills</c:v>
                </c:pt>
                <c:pt idx="5">
                  <c:v>Kimble</c:v>
                </c:pt>
                <c:pt idx="6">
                  <c:v>Lee</c:v>
                </c:pt>
                <c:pt idx="7">
                  <c:v>Mason</c:v>
                </c:pt>
                <c:pt idx="8">
                  <c:v>Menard</c:v>
                </c:pt>
                <c:pt idx="9">
                  <c:v>McCulloch</c:v>
                </c:pt>
                <c:pt idx="10">
                  <c:v>Bandera</c:v>
                </c:pt>
                <c:pt idx="11">
                  <c:v>Real</c:v>
                </c:pt>
                <c:pt idx="12">
                  <c:v>Burleson</c:v>
                </c:pt>
                <c:pt idx="13">
                  <c:v>Fayette</c:v>
                </c:pt>
                <c:pt idx="14">
                  <c:v>Goliad</c:v>
                </c:pt>
                <c:pt idx="15">
                  <c:v>Blanco</c:v>
                </c:pt>
                <c:pt idx="16">
                  <c:v>Kerr</c:v>
                </c:pt>
                <c:pt idx="17">
                  <c:v>Austin</c:v>
                </c:pt>
                <c:pt idx="18">
                  <c:v>Lavaca</c:v>
                </c:pt>
                <c:pt idx="19">
                  <c:v>Gonzales</c:v>
                </c:pt>
                <c:pt idx="20">
                  <c:v>Gillespie</c:v>
                </c:pt>
                <c:pt idx="21">
                  <c:v>DeWitt</c:v>
                </c:pt>
                <c:pt idx="22">
                  <c:v>Washington</c:v>
                </c:pt>
                <c:pt idx="23">
                  <c:v>Lampasas</c:v>
                </c:pt>
                <c:pt idx="24">
                  <c:v>Bastrop</c:v>
                </c:pt>
                <c:pt idx="25">
                  <c:v>Caldwell</c:v>
                </c:pt>
                <c:pt idx="26">
                  <c:v>Burnet</c:v>
                </c:pt>
                <c:pt idx="27">
                  <c:v>Waller</c:v>
                </c:pt>
                <c:pt idx="28">
                  <c:v>Wilson</c:v>
                </c:pt>
                <c:pt idx="29">
                  <c:v>Kendall</c:v>
                </c:pt>
                <c:pt idx="30">
                  <c:v>Comal</c:v>
                </c:pt>
                <c:pt idx="31">
                  <c:v>Guadalupe</c:v>
                </c:pt>
                <c:pt idx="32">
                  <c:v>Hays</c:v>
                </c:pt>
                <c:pt idx="33">
                  <c:v>Williamson</c:v>
                </c:pt>
                <c:pt idx="34">
                  <c:v>Travis</c:v>
                </c:pt>
              </c:strCache>
            </c:strRef>
          </c:cat>
          <c:val>
            <c:numRef>
              <c:f>Sheet1!$C$2:$C$36</c:f>
              <c:numCache>
                <c:formatCode>_(* #,##0_);_(* \(#,##0\);_(* "-"??_);_(@_)</c:formatCode>
                <c:ptCount val="35"/>
                <c:pt idx="0">
                  <c:v>-62</c:v>
                </c:pt>
                <c:pt idx="1">
                  <c:v>-337</c:v>
                </c:pt>
                <c:pt idx="2">
                  <c:v>-15</c:v>
                </c:pt>
                <c:pt idx="3">
                  <c:v>-19</c:v>
                </c:pt>
                <c:pt idx="4">
                  <c:v>-72</c:v>
                </c:pt>
                <c:pt idx="5">
                  <c:v>-36</c:v>
                </c:pt>
                <c:pt idx="6">
                  <c:v>83</c:v>
                </c:pt>
                <c:pt idx="7">
                  <c:v>-32</c:v>
                </c:pt>
                <c:pt idx="8">
                  <c:v>-21</c:v>
                </c:pt>
                <c:pt idx="9">
                  <c:v>-29</c:v>
                </c:pt>
                <c:pt idx="10">
                  <c:v>-61</c:v>
                </c:pt>
                <c:pt idx="11">
                  <c:v>-29</c:v>
                </c:pt>
                <c:pt idx="12">
                  <c:v>-5</c:v>
                </c:pt>
                <c:pt idx="13">
                  <c:v>-135</c:v>
                </c:pt>
                <c:pt idx="14">
                  <c:v>-5</c:v>
                </c:pt>
                <c:pt idx="15">
                  <c:v>-57</c:v>
                </c:pt>
                <c:pt idx="16">
                  <c:v>-357</c:v>
                </c:pt>
                <c:pt idx="17">
                  <c:v>184</c:v>
                </c:pt>
                <c:pt idx="18">
                  <c:v>-79</c:v>
                </c:pt>
                <c:pt idx="19">
                  <c:v>171</c:v>
                </c:pt>
                <c:pt idx="20">
                  <c:v>-250</c:v>
                </c:pt>
                <c:pt idx="21">
                  <c:v>-19</c:v>
                </c:pt>
                <c:pt idx="22">
                  <c:v>106</c:v>
                </c:pt>
                <c:pt idx="23">
                  <c:v>95</c:v>
                </c:pt>
                <c:pt idx="24">
                  <c:v>588</c:v>
                </c:pt>
                <c:pt idx="25">
                  <c:v>387</c:v>
                </c:pt>
                <c:pt idx="26">
                  <c:v>108</c:v>
                </c:pt>
                <c:pt idx="27">
                  <c:v>619</c:v>
                </c:pt>
                <c:pt idx="28">
                  <c:v>218</c:v>
                </c:pt>
                <c:pt idx="29">
                  <c:v>56</c:v>
                </c:pt>
                <c:pt idx="30">
                  <c:v>718</c:v>
                </c:pt>
                <c:pt idx="31">
                  <c:v>1768</c:v>
                </c:pt>
                <c:pt idx="32">
                  <c:v>2875</c:v>
                </c:pt>
                <c:pt idx="33">
                  <c:v>9448</c:v>
                </c:pt>
                <c:pt idx="34">
                  <c:v>24826</c:v>
                </c:pt>
              </c:numCache>
            </c:numRef>
          </c:val>
        </c:ser>
        <c:ser>
          <c:idx val="2"/>
          <c:order val="1"/>
          <c:tx>
            <c:strRef>
              <c:f>Sheet1!$D$1</c:f>
              <c:strCache>
                <c:ptCount val="1"/>
                <c:pt idx="0">
                  <c:v>Net Migration</c:v>
                </c:pt>
              </c:strCache>
            </c:strRef>
          </c:tx>
          <c:spPr>
            <a:solidFill>
              <a:schemeClr val="accent3"/>
            </a:solidFill>
            <a:ln>
              <a:noFill/>
            </a:ln>
            <a:effectLst/>
          </c:spPr>
          <c:invertIfNegative val="0"/>
          <c:cat>
            <c:strRef>
              <c:f>Sheet1!$A$2:$A$36</c:f>
              <c:strCache>
                <c:ptCount val="35"/>
                <c:pt idx="0">
                  <c:v>Brown</c:v>
                </c:pt>
                <c:pt idx="1">
                  <c:v>Llano</c:v>
                </c:pt>
                <c:pt idx="2">
                  <c:v>Colorado</c:v>
                </c:pt>
                <c:pt idx="3">
                  <c:v>San Saba</c:v>
                </c:pt>
                <c:pt idx="4">
                  <c:v>Mills</c:v>
                </c:pt>
                <c:pt idx="5">
                  <c:v>Kimble</c:v>
                </c:pt>
                <c:pt idx="6">
                  <c:v>Lee</c:v>
                </c:pt>
                <c:pt idx="7">
                  <c:v>Mason</c:v>
                </c:pt>
                <c:pt idx="8">
                  <c:v>Menard</c:v>
                </c:pt>
                <c:pt idx="9">
                  <c:v>McCulloch</c:v>
                </c:pt>
                <c:pt idx="10">
                  <c:v>Bandera</c:v>
                </c:pt>
                <c:pt idx="11">
                  <c:v>Real</c:v>
                </c:pt>
                <c:pt idx="12">
                  <c:v>Burleson</c:v>
                </c:pt>
                <c:pt idx="13">
                  <c:v>Fayette</c:v>
                </c:pt>
                <c:pt idx="14">
                  <c:v>Goliad</c:v>
                </c:pt>
                <c:pt idx="15">
                  <c:v>Blanco</c:v>
                </c:pt>
                <c:pt idx="16">
                  <c:v>Kerr</c:v>
                </c:pt>
                <c:pt idx="17">
                  <c:v>Austin</c:v>
                </c:pt>
                <c:pt idx="18">
                  <c:v>Lavaca</c:v>
                </c:pt>
                <c:pt idx="19">
                  <c:v>Gonzales</c:v>
                </c:pt>
                <c:pt idx="20">
                  <c:v>Gillespie</c:v>
                </c:pt>
                <c:pt idx="21">
                  <c:v>DeWitt</c:v>
                </c:pt>
                <c:pt idx="22">
                  <c:v>Washington</c:v>
                </c:pt>
                <c:pt idx="23">
                  <c:v>Lampasas</c:v>
                </c:pt>
                <c:pt idx="24">
                  <c:v>Bastrop</c:v>
                </c:pt>
                <c:pt idx="25">
                  <c:v>Caldwell</c:v>
                </c:pt>
                <c:pt idx="26">
                  <c:v>Burnet</c:v>
                </c:pt>
                <c:pt idx="27">
                  <c:v>Waller</c:v>
                </c:pt>
                <c:pt idx="28">
                  <c:v>Wilson</c:v>
                </c:pt>
                <c:pt idx="29">
                  <c:v>Kendall</c:v>
                </c:pt>
                <c:pt idx="30">
                  <c:v>Comal</c:v>
                </c:pt>
                <c:pt idx="31">
                  <c:v>Guadalupe</c:v>
                </c:pt>
                <c:pt idx="32">
                  <c:v>Hays</c:v>
                </c:pt>
                <c:pt idx="33">
                  <c:v>Williamson</c:v>
                </c:pt>
                <c:pt idx="34">
                  <c:v>Travis</c:v>
                </c:pt>
              </c:strCache>
            </c:strRef>
          </c:cat>
          <c:val>
            <c:numRef>
              <c:f>Sheet1!$D$2:$D$36</c:f>
              <c:numCache>
                <c:formatCode>_(* #,##0_);_(* \(#,##0\);_(* "-"??_);_(@_)</c:formatCode>
                <c:ptCount val="35"/>
                <c:pt idx="0">
                  <c:v>-198</c:v>
                </c:pt>
                <c:pt idx="1">
                  <c:v>85</c:v>
                </c:pt>
                <c:pt idx="2">
                  <c:v>-152</c:v>
                </c:pt>
                <c:pt idx="3">
                  <c:v>-112</c:v>
                </c:pt>
                <c:pt idx="4">
                  <c:v>-34</c:v>
                </c:pt>
                <c:pt idx="5">
                  <c:v>-9</c:v>
                </c:pt>
                <c:pt idx="6">
                  <c:v>-97</c:v>
                </c:pt>
                <c:pt idx="7">
                  <c:v>21</c:v>
                </c:pt>
                <c:pt idx="8">
                  <c:v>23</c:v>
                </c:pt>
                <c:pt idx="9">
                  <c:v>54</c:v>
                </c:pt>
                <c:pt idx="10">
                  <c:v>119</c:v>
                </c:pt>
                <c:pt idx="11">
                  <c:v>88</c:v>
                </c:pt>
                <c:pt idx="12">
                  <c:v>102</c:v>
                </c:pt>
                <c:pt idx="13">
                  <c:v>246</c:v>
                </c:pt>
                <c:pt idx="14">
                  <c:v>147</c:v>
                </c:pt>
                <c:pt idx="15">
                  <c:v>220</c:v>
                </c:pt>
                <c:pt idx="16">
                  <c:v>533</c:v>
                </c:pt>
                <c:pt idx="17">
                  <c:v>12</c:v>
                </c:pt>
                <c:pt idx="18">
                  <c:v>281</c:v>
                </c:pt>
                <c:pt idx="19">
                  <c:v>77</c:v>
                </c:pt>
                <c:pt idx="20">
                  <c:v>551</c:v>
                </c:pt>
                <c:pt idx="21">
                  <c:v>359</c:v>
                </c:pt>
                <c:pt idx="22">
                  <c:v>280</c:v>
                </c:pt>
                <c:pt idx="23">
                  <c:v>340</c:v>
                </c:pt>
                <c:pt idx="24">
                  <c:v>-2</c:v>
                </c:pt>
                <c:pt idx="25">
                  <c:v>291</c:v>
                </c:pt>
                <c:pt idx="26">
                  <c:v>527</c:v>
                </c:pt>
                <c:pt idx="27">
                  <c:v>498</c:v>
                </c:pt>
                <c:pt idx="28">
                  <c:v>1236</c:v>
                </c:pt>
                <c:pt idx="29">
                  <c:v>2429</c:v>
                </c:pt>
                <c:pt idx="30">
                  <c:v>5085</c:v>
                </c:pt>
                <c:pt idx="31">
                  <c:v>6357</c:v>
                </c:pt>
                <c:pt idx="32">
                  <c:v>8829</c:v>
                </c:pt>
                <c:pt idx="33">
                  <c:v>23382</c:v>
                </c:pt>
                <c:pt idx="34">
                  <c:v>45581</c:v>
                </c:pt>
              </c:numCache>
            </c:numRef>
          </c:val>
        </c:ser>
        <c:dLbls>
          <c:showLegendKey val="0"/>
          <c:showVal val="0"/>
          <c:showCatName val="0"/>
          <c:showSerName val="0"/>
          <c:showPercent val="0"/>
          <c:showBubbleSize val="0"/>
        </c:dLbls>
        <c:gapWidth val="182"/>
        <c:overlap val="100"/>
        <c:axId val="366141896"/>
        <c:axId val="366142288"/>
      </c:barChart>
      <c:catAx>
        <c:axId val="366141896"/>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6142288"/>
        <c:crosses val="autoZero"/>
        <c:auto val="1"/>
        <c:lblAlgn val="ctr"/>
        <c:lblOffset val="100"/>
        <c:noMultiLvlLbl val="0"/>
      </c:catAx>
      <c:valAx>
        <c:axId val="366142288"/>
        <c:scaling>
          <c:orientation val="minMax"/>
        </c:scaling>
        <c:delete val="0"/>
        <c:axPos val="b"/>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66141896"/>
        <c:crosses val="autoZero"/>
        <c:crossBetween val="between"/>
      </c:valAx>
      <c:spPr>
        <a:noFill/>
        <a:ln>
          <a:noFill/>
        </a:ln>
        <a:effectLst/>
      </c:spPr>
    </c:plotArea>
    <c:legend>
      <c:legendPos val="r"/>
      <c:layout>
        <c:manualLayout>
          <c:xMode val="edge"/>
          <c:yMode val="edge"/>
          <c:x val="0.28196712253073619"/>
          <c:y val="0.29850464637866214"/>
          <c:w val="0.14493346226458534"/>
          <c:h val="9.217989643186493E-2"/>
        </c:manualLayout>
      </c:layout>
      <c:overlay val="1"/>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tx>
            <c:strRef>
              <c:f>Sheet1!$C$1</c:f>
              <c:strCache>
                <c:ptCount val="1"/>
                <c:pt idx="0">
                  <c:v>Natural Increase</c:v>
                </c:pt>
              </c:strCache>
            </c:strRef>
          </c:tx>
          <c:spPr>
            <a:solidFill>
              <a:schemeClr val="accent2"/>
            </a:solidFill>
            <a:ln>
              <a:noFill/>
            </a:ln>
            <a:effectLst/>
          </c:spPr>
          <c:invertIfNegative val="0"/>
          <c:cat>
            <c:strRef>
              <c:extLst>
                <c:ext xmlns:c15="http://schemas.microsoft.com/office/drawing/2012/chart" uri="{02D57815-91ED-43cb-92C2-25804820EDAC}">
                  <c15:fullRef>
                    <c15:sqref>Sheet1!$A$2:$A$36</c15:sqref>
                  </c15:fullRef>
                </c:ext>
              </c:extLst>
              <c:f>Sheet1!$A$29:$A$36</c:f>
              <c:strCache>
                <c:ptCount val="8"/>
                <c:pt idx="0">
                  <c:v>Waller</c:v>
                </c:pt>
                <c:pt idx="1">
                  <c:v>Wilson</c:v>
                </c:pt>
                <c:pt idx="2">
                  <c:v>Kendall</c:v>
                </c:pt>
                <c:pt idx="3">
                  <c:v>Comal</c:v>
                </c:pt>
                <c:pt idx="4">
                  <c:v>Guadalupe</c:v>
                </c:pt>
                <c:pt idx="5">
                  <c:v>Hays</c:v>
                </c:pt>
                <c:pt idx="6">
                  <c:v>Williamson</c:v>
                </c:pt>
                <c:pt idx="7">
                  <c:v>Travis</c:v>
                </c:pt>
              </c:strCache>
            </c:strRef>
          </c:cat>
          <c:val>
            <c:numRef>
              <c:extLst>
                <c:ext xmlns:c15="http://schemas.microsoft.com/office/drawing/2012/chart" uri="{02D57815-91ED-43cb-92C2-25804820EDAC}">
                  <c15:fullRef>
                    <c15:sqref>Sheet1!$C$2:$C$36</c15:sqref>
                  </c15:fullRef>
                </c:ext>
              </c:extLst>
              <c:f>Sheet1!$C$29:$C$36</c:f>
              <c:numCache>
                <c:formatCode>_(* #,##0_);_(* \(#,##0\);_(* "-"??_);_(@_)</c:formatCode>
                <c:ptCount val="8"/>
                <c:pt idx="0">
                  <c:v>619</c:v>
                </c:pt>
                <c:pt idx="1">
                  <c:v>218</c:v>
                </c:pt>
                <c:pt idx="2">
                  <c:v>56</c:v>
                </c:pt>
                <c:pt idx="3">
                  <c:v>718</c:v>
                </c:pt>
                <c:pt idx="4">
                  <c:v>1768</c:v>
                </c:pt>
                <c:pt idx="5">
                  <c:v>2875</c:v>
                </c:pt>
                <c:pt idx="6">
                  <c:v>9448</c:v>
                </c:pt>
                <c:pt idx="7">
                  <c:v>24826</c:v>
                </c:pt>
              </c:numCache>
            </c:numRef>
          </c:val>
        </c:ser>
        <c:ser>
          <c:idx val="2"/>
          <c:order val="1"/>
          <c:tx>
            <c:strRef>
              <c:f>Sheet1!$D$1</c:f>
              <c:strCache>
                <c:ptCount val="1"/>
                <c:pt idx="0">
                  <c:v>Net Migration</c:v>
                </c:pt>
              </c:strCache>
            </c:strRef>
          </c:tx>
          <c:spPr>
            <a:solidFill>
              <a:schemeClr val="accent3"/>
            </a:solidFill>
            <a:ln>
              <a:noFill/>
            </a:ln>
            <a:effectLst/>
          </c:spPr>
          <c:invertIfNegative val="0"/>
          <c:cat>
            <c:strRef>
              <c:extLst>
                <c:ext xmlns:c15="http://schemas.microsoft.com/office/drawing/2012/chart" uri="{02D57815-91ED-43cb-92C2-25804820EDAC}">
                  <c15:fullRef>
                    <c15:sqref>Sheet1!$A$2:$A$36</c15:sqref>
                  </c15:fullRef>
                </c:ext>
              </c:extLst>
              <c:f>Sheet1!$A$29:$A$36</c:f>
              <c:strCache>
                <c:ptCount val="8"/>
                <c:pt idx="0">
                  <c:v>Waller</c:v>
                </c:pt>
                <c:pt idx="1">
                  <c:v>Wilson</c:v>
                </c:pt>
                <c:pt idx="2">
                  <c:v>Kendall</c:v>
                </c:pt>
                <c:pt idx="3">
                  <c:v>Comal</c:v>
                </c:pt>
                <c:pt idx="4">
                  <c:v>Guadalupe</c:v>
                </c:pt>
                <c:pt idx="5">
                  <c:v>Hays</c:v>
                </c:pt>
                <c:pt idx="6">
                  <c:v>Williamson</c:v>
                </c:pt>
                <c:pt idx="7">
                  <c:v>Travis</c:v>
                </c:pt>
              </c:strCache>
            </c:strRef>
          </c:cat>
          <c:val>
            <c:numRef>
              <c:extLst>
                <c:ext xmlns:c15="http://schemas.microsoft.com/office/drawing/2012/chart" uri="{02D57815-91ED-43cb-92C2-25804820EDAC}">
                  <c15:fullRef>
                    <c15:sqref>Sheet1!$D$2:$D$36</c15:sqref>
                  </c15:fullRef>
                </c:ext>
              </c:extLst>
              <c:f>Sheet1!$D$29:$D$36</c:f>
              <c:numCache>
                <c:formatCode>_(* #,##0_);_(* \(#,##0\);_(* "-"??_);_(@_)</c:formatCode>
                <c:ptCount val="8"/>
                <c:pt idx="0">
                  <c:v>498</c:v>
                </c:pt>
                <c:pt idx="1">
                  <c:v>1236</c:v>
                </c:pt>
                <c:pt idx="2">
                  <c:v>2429</c:v>
                </c:pt>
                <c:pt idx="3">
                  <c:v>5085</c:v>
                </c:pt>
                <c:pt idx="4">
                  <c:v>6357</c:v>
                </c:pt>
                <c:pt idx="5">
                  <c:v>8829</c:v>
                </c:pt>
                <c:pt idx="6">
                  <c:v>23382</c:v>
                </c:pt>
                <c:pt idx="7">
                  <c:v>45581</c:v>
                </c:pt>
              </c:numCache>
            </c:numRef>
          </c:val>
        </c:ser>
        <c:dLbls>
          <c:showLegendKey val="0"/>
          <c:showVal val="0"/>
          <c:showCatName val="0"/>
          <c:showSerName val="0"/>
          <c:showPercent val="0"/>
          <c:showBubbleSize val="0"/>
        </c:dLbls>
        <c:gapWidth val="182"/>
        <c:overlap val="100"/>
        <c:axId val="366142680"/>
        <c:axId val="366145816"/>
      </c:barChart>
      <c:catAx>
        <c:axId val="366142680"/>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66145816"/>
        <c:crosses val="autoZero"/>
        <c:auto val="1"/>
        <c:lblAlgn val="ctr"/>
        <c:lblOffset val="100"/>
        <c:noMultiLvlLbl val="0"/>
      </c:catAx>
      <c:valAx>
        <c:axId val="366145816"/>
        <c:scaling>
          <c:orientation val="minMax"/>
        </c:scaling>
        <c:delete val="0"/>
        <c:axPos val="b"/>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661426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tx>
            <c:strRef>
              <c:f>Sheet1!$C$1</c:f>
              <c:strCache>
                <c:ptCount val="1"/>
                <c:pt idx="0">
                  <c:v>Natural Increase</c:v>
                </c:pt>
              </c:strCache>
            </c:strRef>
          </c:tx>
          <c:spPr>
            <a:solidFill>
              <a:schemeClr val="accent2"/>
            </a:solidFill>
            <a:ln>
              <a:noFill/>
            </a:ln>
            <a:effectLst/>
          </c:spPr>
          <c:invertIfNegative val="0"/>
          <c:cat>
            <c:strRef>
              <c:extLst>
                <c:ext xmlns:c15="http://schemas.microsoft.com/office/drawing/2012/chart" uri="{02D57815-91ED-43cb-92C2-25804820EDAC}">
                  <c15:fullRef>
                    <c15:sqref>Sheet1!$A$2:$A$36</c15:sqref>
                  </c15:fullRef>
                </c:ext>
              </c:extLst>
              <c:f>Sheet1!$A$2:$A$28</c:f>
              <c:strCache>
                <c:ptCount val="27"/>
                <c:pt idx="0">
                  <c:v>Brown</c:v>
                </c:pt>
                <c:pt idx="1">
                  <c:v>Llano</c:v>
                </c:pt>
                <c:pt idx="2">
                  <c:v>Colorado</c:v>
                </c:pt>
                <c:pt idx="3">
                  <c:v>San Saba</c:v>
                </c:pt>
                <c:pt idx="4">
                  <c:v>Mills</c:v>
                </c:pt>
                <c:pt idx="5">
                  <c:v>Kimble</c:v>
                </c:pt>
                <c:pt idx="6">
                  <c:v>Lee</c:v>
                </c:pt>
                <c:pt idx="7">
                  <c:v>Mason</c:v>
                </c:pt>
                <c:pt idx="8">
                  <c:v>Menard</c:v>
                </c:pt>
                <c:pt idx="9">
                  <c:v>McCulloch</c:v>
                </c:pt>
                <c:pt idx="10">
                  <c:v>Bandera</c:v>
                </c:pt>
                <c:pt idx="11">
                  <c:v>Real</c:v>
                </c:pt>
                <c:pt idx="12">
                  <c:v>Burleson</c:v>
                </c:pt>
                <c:pt idx="13">
                  <c:v>Fayette</c:v>
                </c:pt>
                <c:pt idx="14">
                  <c:v>Goliad</c:v>
                </c:pt>
                <c:pt idx="15">
                  <c:v>Blanco</c:v>
                </c:pt>
                <c:pt idx="16">
                  <c:v>Kerr</c:v>
                </c:pt>
                <c:pt idx="17">
                  <c:v>Austin</c:v>
                </c:pt>
                <c:pt idx="18">
                  <c:v>Lavaca</c:v>
                </c:pt>
                <c:pt idx="19">
                  <c:v>Gonzales</c:v>
                </c:pt>
                <c:pt idx="20">
                  <c:v>Gillespie</c:v>
                </c:pt>
                <c:pt idx="21">
                  <c:v>DeWitt</c:v>
                </c:pt>
                <c:pt idx="22">
                  <c:v>Washington</c:v>
                </c:pt>
                <c:pt idx="23">
                  <c:v>Lampasas</c:v>
                </c:pt>
                <c:pt idx="24">
                  <c:v>Bastrop</c:v>
                </c:pt>
                <c:pt idx="25">
                  <c:v>Caldwell</c:v>
                </c:pt>
                <c:pt idx="26">
                  <c:v>Burnet</c:v>
                </c:pt>
              </c:strCache>
            </c:strRef>
          </c:cat>
          <c:val>
            <c:numRef>
              <c:extLst>
                <c:ext xmlns:c15="http://schemas.microsoft.com/office/drawing/2012/chart" uri="{02D57815-91ED-43cb-92C2-25804820EDAC}">
                  <c15:fullRef>
                    <c15:sqref>Sheet1!$C$2:$C$36</c15:sqref>
                  </c15:fullRef>
                </c:ext>
              </c:extLst>
              <c:f>Sheet1!$C$2:$C$28</c:f>
              <c:numCache>
                <c:formatCode>_(* #,##0_);_(* \(#,##0\);_(* "-"??_);_(@_)</c:formatCode>
                <c:ptCount val="27"/>
                <c:pt idx="0">
                  <c:v>-62</c:v>
                </c:pt>
                <c:pt idx="1">
                  <c:v>-337</c:v>
                </c:pt>
                <c:pt idx="2">
                  <c:v>-15</c:v>
                </c:pt>
                <c:pt idx="3">
                  <c:v>-19</c:v>
                </c:pt>
                <c:pt idx="4">
                  <c:v>-72</c:v>
                </c:pt>
                <c:pt idx="5">
                  <c:v>-36</c:v>
                </c:pt>
                <c:pt idx="6">
                  <c:v>83</c:v>
                </c:pt>
                <c:pt idx="7">
                  <c:v>-32</c:v>
                </c:pt>
                <c:pt idx="8">
                  <c:v>-21</c:v>
                </c:pt>
                <c:pt idx="9">
                  <c:v>-29</c:v>
                </c:pt>
                <c:pt idx="10">
                  <c:v>-61</c:v>
                </c:pt>
                <c:pt idx="11">
                  <c:v>-29</c:v>
                </c:pt>
                <c:pt idx="12">
                  <c:v>-5</c:v>
                </c:pt>
                <c:pt idx="13">
                  <c:v>-135</c:v>
                </c:pt>
                <c:pt idx="14">
                  <c:v>-5</c:v>
                </c:pt>
                <c:pt idx="15">
                  <c:v>-57</c:v>
                </c:pt>
                <c:pt idx="16">
                  <c:v>-357</c:v>
                </c:pt>
                <c:pt idx="17">
                  <c:v>184</c:v>
                </c:pt>
                <c:pt idx="18">
                  <c:v>-79</c:v>
                </c:pt>
                <c:pt idx="19">
                  <c:v>171</c:v>
                </c:pt>
                <c:pt idx="20">
                  <c:v>-250</c:v>
                </c:pt>
                <c:pt idx="21">
                  <c:v>-19</c:v>
                </c:pt>
                <c:pt idx="22">
                  <c:v>106</c:v>
                </c:pt>
                <c:pt idx="23">
                  <c:v>95</c:v>
                </c:pt>
                <c:pt idx="24">
                  <c:v>588</c:v>
                </c:pt>
                <c:pt idx="25">
                  <c:v>387</c:v>
                </c:pt>
                <c:pt idx="26">
                  <c:v>108</c:v>
                </c:pt>
              </c:numCache>
            </c:numRef>
          </c:val>
        </c:ser>
        <c:ser>
          <c:idx val="2"/>
          <c:order val="1"/>
          <c:tx>
            <c:strRef>
              <c:f>Sheet1!$D$1</c:f>
              <c:strCache>
                <c:ptCount val="1"/>
                <c:pt idx="0">
                  <c:v>Net Migration</c:v>
                </c:pt>
              </c:strCache>
            </c:strRef>
          </c:tx>
          <c:spPr>
            <a:solidFill>
              <a:schemeClr val="accent3"/>
            </a:solidFill>
            <a:ln>
              <a:noFill/>
            </a:ln>
            <a:effectLst/>
          </c:spPr>
          <c:invertIfNegative val="0"/>
          <c:cat>
            <c:strRef>
              <c:extLst>
                <c:ext xmlns:c15="http://schemas.microsoft.com/office/drawing/2012/chart" uri="{02D57815-91ED-43cb-92C2-25804820EDAC}">
                  <c15:fullRef>
                    <c15:sqref>Sheet1!$A$2:$A$36</c15:sqref>
                  </c15:fullRef>
                </c:ext>
              </c:extLst>
              <c:f>Sheet1!$A$2:$A$28</c:f>
              <c:strCache>
                <c:ptCount val="27"/>
                <c:pt idx="0">
                  <c:v>Brown</c:v>
                </c:pt>
                <c:pt idx="1">
                  <c:v>Llano</c:v>
                </c:pt>
                <c:pt idx="2">
                  <c:v>Colorado</c:v>
                </c:pt>
                <c:pt idx="3">
                  <c:v>San Saba</c:v>
                </c:pt>
                <c:pt idx="4">
                  <c:v>Mills</c:v>
                </c:pt>
                <c:pt idx="5">
                  <c:v>Kimble</c:v>
                </c:pt>
                <c:pt idx="6">
                  <c:v>Lee</c:v>
                </c:pt>
                <c:pt idx="7">
                  <c:v>Mason</c:v>
                </c:pt>
                <c:pt idx="8">
                  <c:v>Menard</c:v>
                </c:pt>
                <c:pt idx="9">
                  <c:v>McCulloch</c:v>
                </c:pt>
                <c:pt idx="10">
                  <c:v>Bandera</c:v>
                </c:pt>
                <c:pt idx="11">
                  <c:v>Real</c:v>
                </c:pt>
                <c:pt idx="12">
                  <c:v>Burleson</c:v>
                </c:pt>
                <c:pt idx="13">
                  <c:v>Fayette</c:v>
                </c:pt>
                <c:pt idx="14">
                  <c:v>Goliad</c:v>
                </c:pt>
                <c:pt idx="15">
                  <c:v>Blanco</c:v>
                </c:pt>
                <c:pt idx="16">
                  <c:v>Kerr</c:v>
                </c:pt>
                <c:pt idx="17">
                  <c:v>Austin</c:v>
                </c:pt>
                <c:pt idx="18">
                  <c:v>Lavaca</c:v>
                </c:pt>
                <c:pt idx="19">
                  <c:v>Gonzales</c:v>
                </c:pt>
                <c:pt idx="20">
                  <c:v>Gillespie</c:v>
                </c:pt>
                <c:pt idx="21">
                  <c:v>DeWitt</c:v>
                </c:pt>
                <c:pt idx="22">
                  <c:v>Washington</c:v>
                </c:pt>
                <c:pt idx="23">
                  <c:v>Lampasas</c:v>
                </c:pt>
                <c:pt idx="24">
                  <c:v>Bastrop</c:v>
                </c:pt>
                <c:pt idx="25">
                  <c:v>Caldwell</c:v>
                </c:pt>
                <c:pt idx="26">
                  <c:v>Burnet</c:v>
                </c:pt>
              </c:strCache>
            </c:strRef>
          </c:cat>
          <c:val>
            <c:numRef>
              <c:extLst>
                <c:ext xmlns:c15="http://schemas.microsoft.com/office/drawing/2012/chart" uri="{02D57815-91ED-43cb-92C2-25804820EDAC}">
                  <c15:fullRef>
                    <c15:sqref>Sheet1!$D$2:$D$36</c15:sqref>
                  </c15:fullRef>
                </c:ext>
              </c:extLst>
              <c:f>Sheet1!$D$2:$D$28</c:f>
              <c:numCache>
                <c:formatCode>_(* #,##0_);_(* \(#,##0\);_(* "-"??_);_(@_)</c:formatCode>
                <c:ptCount val="27"/>
                <c:pt idx="0">
                  <c:v>-198</c:v>
                </c:pt>
                <c:pt idx="1">
                  <c:v>85</c:v>
                </c:pt>
                <c:pt idx="2">
                  <c:v>-152</c:v>
                </c:pt>
                <c:pt idx="3">
                  <c:v>-112</c:v>
                </c:pt>
                <c:pt idx="4">
                  <c:v>-34</c:v>
                </c:pt>
                <c:pt idx="5">
                  <c:v>-9</c:v>
                </c:pt>
                <c:pt idx="6">
                  <c:v>-97</c:v>
                </c:pt>
                <c:pt idx="7">
                  <c:v>21</c:v>
                </c:pt>
                <c:pt idx="8">
                  <c:v>23</c:v>
                </c:pt>
                <c:pt idx="9">
                  <c:v>54</c:v>
                </c:pt>
                <c:pt idx="10">
                  <c:v>119</c:v>
                </c:pt>
                <c:pt idx="11">
                  <c:v>88</c:v>
                </c:pt>
                <c:pt idx="12">
                  <c:v>102</c:v>
                </c:pt>
                <c:pt idx="13">
                  <c:v>246</c:v>
                </c:pt>
                <c:pt idx="14">
                  <c:v>147</c:v>
                </c:pt>
                <c:pt idx="15">
                  <c:v>220</c:v>
                </c:pt>
                <c:pt idx="16">
                  <c:v>533</c:v>
                </c:pt>
                <c:pt idx="17">
                  <c:v>12</c:v>
                </c:pt>
                <c:pt idx="18">
                  <c:v>281</c:v>
                </c:pt>
                <c:pt idx="19">
                  <c:v>77</c:v>
                </c:pt>
                <c:pt idx="20">
                  <c:v>551</c:v>
                </c:pt>
                <c:pt idx="21">
                  <c:v>359</c:v>
                </c:pt>
                <c:pt idx="22">
                  <c:v>280</c:v>
                </c:pt>
                <c:pt idx="23">
                  <c:v>340</c:v>
                </c:pt>
                <c:pt idx="24">
                  <c:v>-2</c:v>
                </c:pt>
                <c:pt idx="25">
                  <c:v>291</c:v>
                </c:pt>
                <c:pt idx="26">
                  <c:v>527</c:v>
                </c:pt>
              </c:numCache>
            </c:numRef>
          </c:val>
        </c:ser>
        <c:dLbls>
          <c:showLegendKey val="0"/>
          <c:showVal val="0"/>
          <c:showCatName val="0"/>
          <c:showSerName val="0"/>
          <c:showPercent val="0"/>
          <c:showBubbleSize val="0"/>
        </c:dLbls>
        <c:gapWidth val="182"/>
        <c:overlap val="100"/>
        <c:axId val="366143856"/>
        <c:axId val="366143464"/>
      </c:barChart>
      <c:catAx>
        <c:axId val="366143856"/>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66143464"/>
        <c:crosses val="autoZero"/>
        <c:auto val="1"/>
        <c:lblAlgn val="ctr"/>
        <c:lblOffset val="100"/>
        <c:noMultiLvlLbl val="0"/>
      </c:catAx>
      <c:valAx>
        <c:axId val="366143464"/>
        <c:scaling>
          <c:orientation val="minMax"/>
        </c:scaling>
        <c:delete val="0"/>
        <c:axPos val="b"/>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661438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1.0 Migration </c:v>
                </c:pt>
              </c:strCache>
            </c:strRef>
          </c:tx>
          <c:spPr>
            <a:solidFill>
              <a:schemeClr val="accent1"/>
            </a:solidFill>
            <a:ln>
              <a:noFill/>
            </a:ln>
            <a:effectLst/>
          </c:spPr>
          <c:invertIfNegative val="0"/>
          <c:cat>
            <c:strRef>
              <c:f>Sheet1!$A$2:$A$36</c:f>
              <c:strCache>
                <c:ptCount val="35"/>
                <c:pt idx="0">
                  <c:v>Menard</c:v>
                </c:pt>
                <c:pt idx="1">
                  <c:v>Lavaca</c:v>
                </c:pt>
                <c:pt idx="2">
                  <c:v>Real</c:v>
                </c:pt>
                <c:pt idx="3">
                  <c:v>Brown</c:v>
                </c:pt>
                <c:pt idx="4">
                  <c:v>Mason</c:v>
                </c:pt>
                <c:pt idx="5">
                  <c:v>De Witt</c:v>
                </c:pt>
                <c:pt idx="6">
                  <c:v>San Saba</c:v>
                </c:pt>
                <c:pt idx="7">
                  <c:v>Mills</c:v>
                </c:pt>
                <c:pt idx="8">
                  <c:v>Kimble</c:v>
                </c:pt>
                <c:pt idx="9">
                  <c:v>Colorado</c:v>
                </c:pt>
                <c:pt idx="10">
                  <c:v>McCulloch</c:v>
                </c:pt>
                <c:pt idx="11">
                  <c:v>Llano</c:v>
                </c:pt>
                <c:pt idx="12">
                  <c:v>Gonzales</c:v>
                </c:pt>
                <c:pt idx="13">
                  <c:v>Washington</c:v>
                </c:pt>
                <c:pt idx="14">
                  <c:v>Burleson</c:v>
                </c:pt>
                <c:pt idx="15">
                  <c:v>Lee</c:v>
                </c:pt>
                <c:pt idx="16">
                  <c:v>Kerr</c:v>
                </c:pt>
                <c:pt idx="17">
                  <c:v>Fayette</c:v>
                </c:pt>
                <c:pt idx="18">
                  <c:v>Goliad</c:v>
                </c:pt>
                <c:pt idx="19">
                  <c:v>Lampasas</c:v>
                </c:pt>
                <c:pt idx="20">
                  <c:v>Bandera</c:v>
                </c:pt>
                <c:pt idx="21">
                  <c:v>Gillespie</c:v>
                </c:pt>
                <c:pt idx="22">
                  <c:v>Travis</c:v>
                </c:pt>
                <c:pt idx="23">
                  <c:v>Blanco</c:v>
                </c:pt>
                <c:pt idx="24">
                  <c:v>Burnet</c:v>
                </c:pt>
                <c:pt idx="25">
                  <c:v>Austin</c:v>
                </c:pt>
                <c:pt idx="26">
                  <c:v>Caldwell</c:v>
                </c:pt>
                <c:pt idx="27">
                  <c:v>Wilson</c:v>
                </c:pt>
                <c:pt idx="28">
                  <c:v>Kendall</c:v>
                </c:pt>
                <c:pt idx="29">
                  <c:v>Waller</c:v>
                </c:pt>
                <c:pt idx="30">
                  <c:v>Comal</c:v>
                </c:pt>
                <c:pt idx="31">
                  <c:v>Guadalupe</c:v>
                </c:pt>
                <c:pt idx="32">
                  <c:v>Bastrop</c:v>
                </c:pt>
                <c:pt idx="33">
                  <c:v>Williamson</c:v>
                </c:pt>
                <c:pt idx="34">
                  <c:v>Hays</c:v>
                </c:pt>
              </c:strCache>
            </c:strRef>
          </c:cat>
          <c:val>
            <c:numRef>
              <c:f>Sheet1!$B$2:$B$36</c:f>
              <c:numCache>
                <c:formatCode>0%</c:formatCode>
                <c:ptCount val="35"/>
                <c:pt idx="0">
                  <c:v>-2.4531668153434435E-2</c:v>
                </c:pt>
                <c:pt idx="1">
                  <c:v>1.8169547837823808E-2</c:v>
                </c:pt>
                <c:pt idx="2">
                  <c:v>3.5055908129344213E-2</c:v>
                </c:pt>
                <c:pt idx="3">
                  <c:v>7.6287198866320266E-2</c:v>
                </c:pt>
                <c:pt idx="4">
                  <c:v>8.5742771684945165E-2</c:v>
                </c:pt>
                <c:pt idx="5">
                  <c:v>9.5835199283475142E-2</c:v>
                </c:pt>
                <c:pt idx="6">
                  <c:v>0.10797586038166694</c:v>
                </c:pt>
                <c:pt idx="7">
                  <c:v>0.11345218800648298</c:v>
                </c:pt>
                <c:pt idx="8">
                  <c:v>0.13783373127848925</c:v>
                </c:pt>
                <c:pt idx="9">
                  <c:v>0.13892881096100412</c:v>
                </c:pt>
                <c:pt idx="10">
                  <c:v>0.15646504889532778</c:v>
                </c:pt>
                <c:pt idx="11">
                  <c:v>0.16330760064245375</c:v>
                </c:pt>
                <c:pt idx="12">
                  <c:v>0.24965921138991265</c:v>
                </c:pt>
                <c:pt idx="13">
                  <c:v>0.25134942760543327</c:v>
                </c:pt>
                <c:pt idx="14">
                  <c:v>0.28556467097224647</c:v>
                </c:pt>
                <c:pt idx="15">
                  <c:v>0.29490729593065251</c:v>
                </c:pt>
                <c:pt idx="16">
                  <c:v>0.29599999999999999</c:v>
                </c:pt>
                <c:pt idx="17">
                  <c:v>0.31888897939235972</c:v>
                </c:pt>
                <c:pt idx="18">
                  <c:v>0.320249653259362</c:v>
                </c:pt>
                <c:pt idx="19">
                  <c:v>0.38572953194084464</c:v>
                </c:pt>
                <c:pt idx="20">
                  <c:v>0.40493043690505248</c:v>
                </c:pt>
                <c:pt idx="21">
                  <c:v>0.41788460764182472</c:v>
                </c:pt>
                <c:pt idx="22">
                  <c:v>0.47290059418158953</c:v>
                </c:pt>
                <c:pt idx="23">
                  <c:v>0.47423073259026388</c:v>
                </c:pt>
                <c:pt idx="24">
                  <c:v>0.5033450292397661</c:v>
                </c:pt>
                <c:pt idx="25">
                  <c:v>0.66498926698807048</c:v>
                </c:pt>
                <c:pt idx="26">
                  <c:v>0.66660536962118422</c:v>
                </c:pt>
                <c:pt idx="27">
                  <c:v>0.74337107973344518</c:v>
                </c:pt>
                <c:pt idx="28">
                  <c:v>0.77072732714756065</c:v>
                </c:pt>
                <c:pt idx="29">
                  <c:v>0.8660571693091077</c:v>
                </c:pt>
                <c:pt idx="30">
                  <c:v>0.88374880153403645</c:v>
                </c:pt>
                <c:pt idx="31">
                  <c:v>0.92567644621501832</c:v>
                </c:pt>
                <c:pt idx="32">
                  <c:v>0.93083550174596541</c:v>
                </c:pt>
                <c:pt idx="33">
                  <c:v>1.2628495856193471</c:v>
                </c:pt>
                <c:pt idx="34">
                  <c:v>1.5845506565589058</c:v>
                </c:pt>
              </c:numCache>
            </c:numRef>
          </c:val>
        </c:ser>
        <c:ser>
          <c:idx val="1"/>
          <c:order val="1"/>
          <c:tx>
            <c:strRef>
              <c:f>Sheet1!$C$1</c:f>
              <c:strCache>
                <c:ptCount val="1"/>
                <c:pt idx="0">
                  <c:v>.5 Migration</c:v>
                </c:pt>
              </c:strCache>
            </c:strRef>
          </c:tx>
          <c:spPr>
            <a:solidFill>
              <a:schemeClr val="accent2"/>
            </a:solidFill>
            <a:ln>
              <a:noFill/>
            </a:ln>
            <a:effectLst/>
          </c:spPr>
          <c:invertIfNegative val="0"/>
          <c:cat>
            <c:strRef>
              <c:f>Sheet1!$A$2:$A$36</c:f>
              <c:strCache>
                <c:ptCount val="35"/>
                <c:pt idx="0">
                  <c:v>Menard</c:v>
                </c:pt>
                <c:pt idx="1">
                  <c:v>Lavaca</c:v>
                </c:pt>
                <c:pt idx="2">
                  <c:v>Real</c:v>
                </c:pt>
                <c:pt idx="3">
                  <c:v>Brown</c:v>
                </c:pt>
                <c:pt idx="4">
                  <c:v>Mason</c:v>
                </c:pt>
                <c:pt idx="5">
                  <c:v>De Witt</c:v>
                </c:pt>
                <c:pt idx="6">
                  <c:v>San Saba</c:v>
                </c:pt>
                <c:pt idx="7">
                  <c:v>Mills</c:v>
                </c:pt>
                <c:pt idx="8">
                  <c:v>Kimble</c:v>
                </c:pt>
                <c:pt idx="9">
                  <c:v>Colorado</c:v>
                </c:pt>
                <c:pt idx="10">
                  <c:v>McCulloch</c:v>
                </c:pt>
                <c:pt idx="11">
                  <c:v>Llano</c:v>
                </c:pt>
                <c:pt idx="12">
                  <c:v>Gonzales</c:v>
                </c:pt>
                <c:pt idx="13">
                  <c:v>Washington</c:v>
                </c:pt>
                <c:pt idx="14">
                  <c:v>Burleson</c:v>
                </c:pt>
                <c:pt idx="15">
                  <c:v>Lee</c:v>
                </c:pt>
                <c:pt idx="16">
                  <c:v>Kerr</c:v>
                </c:pt>
                <c:pt idx="17">
                  <c:v>Fayette</c:v>
                </c:pt>
                <c:pt idx="18">
                  <c:v>Goliad</c:v>
                </c:pt>
                <c:pt idx="19">
                  <c:v>Lampasas</c:v>
                </c:pt>
                <c:pt idx="20">
                  <c:v>Bandera</c:v>
                </c:pt>
                <c:pt idx="21">
                  <c:v>Gillespie</c:v>
                </c:pt>
                <c:pt idx="22">
                  <c:v>Travis</c:v>
                </c:pt>
                <c:pt idx="23">
                  <c:v>Blanco</c:v>
                </c:pt>
                <c:pt idx="24">
                  <c:v>Burnet</c:v>
                </c:pt>
                <c:pt idx="25">
                  <c:v>Austin</c:v>
                </c:pt>
                <c:pt idx="26">
                  <c:v>Caldwell</c:v>
                </c:pt>
                <c:pt idx="27">
                  <c:v>Wilson</c:v>
                </c:pt>
                <c:pt idx="28">
                  <c:v>Kendall</c:v>
                </c:pt>
                <c:pt idx="29">
                  <c:v>Waller</c:v>
                </c:pt>
                <c:pt idx="30">
                  <c:v>Comal</c:v>
                </c:pt>
                <c:pt idx="31">
                  <c:v>Guadalupe</c:v>
                </c:pt>
                <c:pt idx="32">
                  <c:v>Bastrop</c:v>
                </c:pt>
                <c:pt idx="33">
                  <c:v>Williamson</c:v>
                </c:pt>
                <c:pt idx="34">
                  <c:v>Hays</c:v>
                </c:pt>
              </c:strCache>
            </c:strRef>
          </c:cat>
          <c:val>
            <c:numRef>
              <c:f>Sheet1!$C$2:$C$36</c:f>
              <c:numCache>
                <c:formatCode>0%</c:formatCode>
                <c:ptCount val="35"/>
                <c:pt idx="0">
                  <c:v>-3.0330062444246207E-2</c:v>
                </c:pt>
                <c:pt idx="1">
                  <c:v>-2.595649691117687E-4</c:v>
                </c:pt>
                <c:pt idx="2">
                  <c:v>-2.8709579933514657E-2</c:v>
                </c:pt>
                <c:pt idx="3">
                  <c:v>6.851939327140083E-2</c:v>
                </c:pt>
                <c:pt idx="4">
                  <c:v>-3.489531405782652E-3</c:v>
                </c:pt>
                <c:pt idx="5">
                  <c:v>7.2548141513658751E-2</c:v>
                </c:pt>
                <c:pt idx="6">
                  <c:v>2.0061980101125428E-2</c:v>
                </c:pt>
                <c:pt idx="7">
                  <c:v>2.8363047001620744E-2</c:v>
                </c:pt>
                <c:pt idx="8">
                  <c:v>3.1907966138484914E-2</c:v>
                </c:pt>
                <c:pt idx="9">
                  <c:v>9.3992526588100034E-2</c:v>
                </c:pt>
                <c:pt idx="10">
                  <c:v>8.6562839550887366E-2</c:v>
                </c:pt>
                <c:pt idx="11">
                  <c:v>-5.1292679135796077E-3</c:v>
                </c:pt>
                <c:pt idx="12">
                  <c:v>0.20770434694804868</c:v>
                </c:pt>
                <c:pt idx="13">
                  <c:v>0.14229788243668071</c:v>
                </c:pt>
                <c:pt idx="14">
                  <c:v>0.16052830627800083</c:v>
                </c:pt>
                <c:pt idx="15">
                  <c:v>0.18179629183722609</c:v>
                </c:pt>
                <c:pt idx="16">
                  <c:v>0.11651385390428212</c:v>
                </c:pt>
                <c:pt idx="17">
                  <c:v>0.1471450680133583</c:v>
                </c:pt>
                <c:pt idx="18">
                  <c:v>0.110124826629681</c:v>
                </c:pt>
                <c:pt idx="19">
                  <c:v>0.22478020023377548</c:v>
                </c:pt>
                <c:pt idx="20">
                  <c:v>0.1630949475225775</c:v>
                </c:pt>
                <c:pt idx="21">
                  <c:v>0.16165398397552039</c:v>
                </c:pt>
                <c:pt idx="22">
                  <c:v>0.31626647765326588</c:v>
                </c:pt>
                <c:pt idx="23">
                  <c:v>0.19291226064589884</c:v>
                </c:pt>
                <c:pt idx="24">
                  <c:v>0.24654970760233919</c:v>
                </c:pt>
                <c:pt idx="25">
                  <c:v>0.34627159798712037</c:v>
                </c:pt>
                <c:pt idx="26">
                  <c:v>0.35724793779225555</c:v>
                </c:pt>
                <c:pt idx="27">
                  <c:v>0.37126613542103548</c:v>
                </c:pt>
                <c:pt idx="28">
                  <c:v>0.354863813229572</c:v>
                </c:pt>
                <c:pt idx="29">
                  <c:v>0.46841800717509546</c:v>
                </c:pt>
                <c:pt idx="30">
                  <c:v>0.4055608820709492</c:v>
                </c:pt>
                <c:pt idx="31">
                  <c:v>0.46489474124364227</c:v>
                </c:pt>
                <c:pt idx="32">
                  <c:v>0.4548273584015316</c:v>
                </c:pt>
                <c:pt idx="33">
                  <c:v>0.60136652163935278</c:v>
                </c:pt>
                <c:pt idx="34">
                  <c:v>0.81990617859166048</c:v>
                </c:pt>
              </c:numCache>
            </c:numRef>
          </c:val>
        </c:ser>
        <c:dLbls>
          <c:showLegendKey val="0"/>
          <c:showVal val="0"/>
          <c:showCatName val="0"/>
          <c:showSerName val="0"/>
          <c:showPercent val="0"/>
          <c:showBubbleSize val="0"/>
        </c:dLbls>
        <c:gapWidth val="182"/>
        <c:axId val="366146208"/>
        <c:axId val="366143072"/>
      </c:barChart>
      <c:catAx>
        <c:axId val="366146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366143072"/>
        <c:crosses val="autoZero"/>
        <c:auto val="1"/>
        <c:lblAlgn val="ctr"/>
        <c:lblOffset val="100"/>
        <c:noMultiLvlLbl val="0"/>
      </c:catAx>
      <c:valAx>
        <c:axId val="36614307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66146208"/>
        <c:crosses val="autoZero"/>
        <c:crossBetween val="between"/>
      </c:valAx>
      <c:spPr>
        <a:noFill/>
        <a:ln>
          <a:noFill/>
        </a:ln>
        <a:effectLst/>
      </c:spPr>
    </c:plotArea>
    <c:legend>
      <c:legendPos val="r"/>
      <c:layout>
        <c:manualLayout>
          <c:xMode val="edge"/>
          <c:yMode val="edge"/>
          <c:x val="0.53273784584266415"/>
          <c:y val="0.42778446811795573"/>
          <c:w val="0.12805474973523046"/>
          <c:h val="0.16650422075618923"/>
        </c:manualLayout>
      </c:layout>
      <c:overlay val="1"/>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1.0 Migration</c:v>
                </c:pt>
              </c:strCache>
            </c:strRef>
          </c:tx>
          <c:spPr>
            <a:solidFill>
              <a:schemeClr val="accent1"/>
            </a:solidFill>
            <a:ln>
              <a:noFill/>
            </a:ln>
            <a:effectLst/>
          </c:spPr>
          <c:invertIfNegative val="0"/>
          <c:cat>
            <c:strRef>
              <c:f>Sheet1!$A$2:$A$36</c:f>
              <c:strCache>
                <c:ptCount val="35"/>
                <c:pt idx="0">
                  <c:v> Menard </c:v>
                </c:pt>
                <c:pt idx="1">
                  <c:v> Real </c:v>
                </c:pt>
                <c:pt idx="2">
                  <c:v> Mason </c:v>
                </c:pt>
                <c:pt idx="3">
                  <c:v> Lavaca </c:v>
                </c:pt>
                <c:pt idx="4">
                  <c:v> Mills </c:v>
                </c:pt>
                <c:pt idx="5">
                  <c:v> Kimble </c:v>
                </c:pt>
                <c:pt idx="6">
                  <c:v> San Saba </c:v>
                </c:pt>
                <c:pt idx="7">
                  <c:v> McCulloch </c:v>
                </c:pt>
                <c:pt idx="8">
                  <c:v> De Witt </c:v>
                </c:pt>
                <c:pt idx="9">
                  <c:v> Goliad </c:v>
                </c:pt>
                <c:pt idx="10">
                  <c:v> Colorado </c:v>
                </c:pt>
                <c:pt idx="11">
                  <c:v> Brown </c:v>
                </c:pt>
                <c:pt idx="12">
                  <c:v> Llano </c:v>
                </c:pt>
                <c:pt idx="13">
                  <c:v> Lee </c:v>
                </c:pt>
                <c:pt idx="14">
                  <c:v> Burleson </c:v>
                </c:pt>
                <c:pt idx="15">
                  <c:v> Gonzales </c:v>
                </c:pt>
                <c:pt idx="16">
                  <c:v> Blanco </c:v>
                </c:pt>
                <c:pt idx="17">
                  <c:v> Lampasas </c:v>
                </c:pt>
                <c:pt idx="18">
                  <c:v> Fayette </c:v>
                </c:pt>
                <c:pt idx="19">
                  <c:v> Bandera </c:v>
                </c:pt>
                <c:pt idx="20">
                  <c:v> Washington </c:v>
                </c:pt>
                <c:pt idx="21">
                  <c:v> Gillespie </c:v>
                </c:pt>
                <c:pt idx="22">
                  <c:v> Kerr </c:v>
                </c:pt>
                <c:pt idx="23">
                  <c:v> Austin </c:v>
                </c:pt>
                <c:pt idx="24">
                  <c:v> Burnet </c:v>
                </c:pt>
                <c:pt idx="25">
                  <c:v> Caldwell </c:v>
                </c:pt>
                <c:pt idx="26">
                  <c:v> Kendall </c:v>
                </c:pt>
                <c:pt idx="27">
                  <c:v> Wilson </c:v>
                </c:pt>
                <c:pt idx="28">
                  <c:v> Waller </c:v>
                </c:pt>
                <c:pt idx="29">
                  <c:v> Bastrop </c:v>
                </c:pt>
                <c:pt idx="30">
                  <c:v> Comal </c:v>
                </c:pt>
                <c:pt idx="31">
                  <c:v> Guadalupe </c:v>
                </c:pt>
                <c:pt idx="32">
                  <c:v> Hays </c:v>
                </c:pt>
                <c:pt idx="33">
                  <c:v> Travis </c:v>
                </c:pt>
                <c:pt idx="34">
                  <c:v> Williamson </c:v>
                </c:pt>
              </c:strCache>
            </c:strRef>
          </c:cat>
          <c:val>
            <c:numRef>
              <c:f>Sheet1!$B$2:$B$36</c:f>
              <c:numCache>
                <c:formatCode>General</c:formatCode>
                <c:ptCount val="35"/>
                <c:pt idx="0">
                  <c:v>-55</c:v>
                </c:pt>
                <c:pt idx="1">
                  <c:v>116</c:v>
                </c:pt>
                <c:pt idx="2">
                  <c:v>344</c:v>
                </c:pt>
                <c:pt idx="3">
                  <c:v>350</c:v>
                </c:pt>
                <c:pt idx="4">
                  <c:v>560</c:v>
                </c:pt>
                <c:pt idx="5">
                  <c:v>635</c:v>
                </c:pt>
                <c:pt idx="6">
                  <c:v>662</c:v>
                </c:pt>
                <c:pt idx="7" formatCode="#,##0">
                  <c:v>1296</c:v>
                </c:pt>
                <c:pt idx="8" formatCode="#,##0">
                  <c:v>1926</c:v>
                </c:pt>
                <c:pt idx="9" formatCode="#,##0">
                  <c:v>2309</c:v>
                </c:pt>
                <c:pt idx="10" formatCode="#,##0">
                  <c:v>2900</c:v>
                </c:pt>
                <c:pt idx="11" formatCode="#,##0">
                  <c:v>2907</c:v>
                </c:pt>
                <c:pt idx="12" formatCode="#,##0">
                  <c:v>3152</c:v>
                </c:pt>
                <c:pt idx="13" formatCode="#,##0">
                  <c:v>4899</c:v>
                </c:pt>
                <c:pt idx="14" formatCode="#,##0">
                  <c:v>4908</c:v>
                </c:pt>
                <c:pt idx="15" formatCode="#,##0">
                  <c:v>4945</c:v>
                </c:pt>
                <c:pt idx="16" formatCode="#,##0">
                  <c:v>4978</c:v>
                </c:pt>
                <c:pt idx="17" formatCode="#,##0">
                  <c:v>7590</c:v>
                </c:pt>
                <c:pt idx="18" formatCode="#,##0">
                  <c:v>7830</c:v>
                </c:pt>
                <c:pt idx="19" formatCode="#,##0">
                  <c:v>8295</c:v>
                </c:pt>
                <c:pt idx="20" formatCode="#,##0">
                  <c:v>8475</c:v>
                </c:pt>
                <c:pt idx="21" formatCode="#,##0">
                  <c:v>10379</c:v>
                </c:pt>
                <c:pt idx="22" formatCode="#,##0">
                  <c:v>14689</c:v>
                </c:pt>
                <c:pt idx="23" formatCode="#,##0">
                  <c:v>18897</c:v>
                </c:pt>
                <c:pt idx="24" formatCode="#,##0">
                  <c:v>21518</c:v>
                </c:pt>
                <c:pt idx="25" formatCode="#,##0">
                  <c:v>25375</c:v>
                </c:pt>
                <c:pt idx="26" formatCode="#,##0">
                  <c:v>25750</c:v>
                </c:pt>
                <c:pt idx="27" formatCode="#,##0">
                  <c:v>31904</c:v>
                </c:pt>
                <c:pt idx="28" formatCode="#,##0">
                  <c:v>37418</c:v>
                </c:pt>
                <c:pt idx="29" formatCode="#,##0">
                  <c:v>69041</c:v>
                </c:pt>
                <c:pt idx="30" formatCode="#,##0">
                  <c:v>95862</c:v>
                </c:pt>
                <c:pt idx="31" formatCode="#,##0">
                  <c:v>121757</c:v>
                </c:pt>
                <c:pt idx="32" formatCode="#,##0">
                  <c:v>248944</c:v>
                </c:pt>
                <c:pt idx="33" formatCode="#,##0">
                  <c:v>484376</c:v>
                </c:pt>
                <c:pt idx="34" formatCode="#,##0">
                  <c:v>533780</c:v>
                </c:pt>
              </c:numCache>
            </c:numRef>
          </c:val>
        </c:ser>
        <c:ser>
          <c:idx val="1"/>
          <c:order val="1"/>
          <c:tx>
            <c:strRef>
              <c:f>Sheet1!$C$1</c:f>
              <c:strCache>
                <c:ptCount val="1"/>
                <c:pt idx="0">
                  <c:v>0.5 Migation</c:v>
                </c:pt>
              </c:strCache>
            </c:strRef>
          </c:tx>
          <c:spPr>
            <a:solidFill>
              <a:schemeClr val="accent2"/>
            </a:solidFill>
            <a:ln>
              <a:noFill/>
            </a:ln>
            <a:effectLst/>
          </c:spPr>
          <c:invertIfNegative val="0"/>
          <c:cat>
            <c:strRef>
              <c:f>Sheet1!$A$2:$A$36</c:f>
              <c:strCache>
                <c:ptCount val="35"/>
                <c:pt idx="0">
                  <c:v> Menard </c:v>
                </c:pt>
                <c:pt idx="1">
                  <c:v> Real </c:v>
                </c:pt>
                <c:pt idx="2">
                  <c:v> Mason </c:v>
                </c:pt>
                <c:pt idx="3">
                  <c:v> Lavaca </c:v>
                </c:pt>
                <c:pt idx="4">
                  <c:v> Mills </c:v>
                </c:pt>
                <c:pt idx="5">
                  <c:v> Kimble </c:v>
                </c:pt>
                <c:pt idx="6">
                  <c:v> San Saba </c:v>
                </c:pt>
                <c:pt idx="7">
                  <c:v> McCulloch </c:v>
                </c:pt>
                <c:pt idx="8">
                  <c:v> De Witt </c:v>
                </c:pt>
                <c:pt idx="9">
                  <c:v> Goliad </c:v>
                </c:pt>
                <c:pt idx="10">
                  <c:v> Colorado </c:v>
                </c:pt>
                <c:pt idx="11">
                  <c:v> Brown </c:v>
                </c:pt>
                <c:pt idx="12">
                  <c:v> Llano </c:v>
                </c:pt>
                <c:pt idx="13">
                  <c:v> Lee </c:v>
                </c:pt>
                <c:pt idx="14">
                  <c:v> Burleson </c:v>
                </c:pt>
                <c:pt idx="15">
                  <c:v> Gonzales </c:v>
                </c:pt>
                <c:pt idx="16">
                  <c:v> Blanco </c:v>
                </c:pt>
                <c:pt idx="17">
                  <c:v> Lampasas </c:v>
                </c:pt>
                <c:pt idx="18">
                  <c:v> Fayette </c:v>
                </c:pt>
                <c:pt idx="19">
                  <c:v> Bandera </c:v>
                </c:pt>
                <c:pt idx="20">
                  <c:v> Washington </c:v>
                </c:pt>
                <c:pt idx="21">
                  <c:v> Gillespie </c:v>
                </c:pt>
                <c:pt idx="22">
                  <c:v> Kerr </c:v>
                </c:pt>
                <c:pt idx="23">
                  <c:v> Austin </c:v>
                </c:pt>
                <c:pt idx="24">
                  <c:v> Burnet </c:v>
                </c:pt>
                <c:pt idx="25">
                  <c:v> Caldwell </c:v>
                </c:pt>
                <c:pt idx="26">
                  <c:v> Kendall </c:v>
                </c:pt>
                <c:pt idx="27">
                  <c:v> Wilson </c:v>
                </c:pt>
                <c:pt idx="28">
                  <c:v> Waller </c:v>
                </c:pt>
                <c:pt idx="29">
                  <c:v> Bastrop </c:v>
                </c:pt>
                <c:pt idx="30">
                  <c:v> Comal </c:v>
                </c:pt>
                <c:pt idx="31">
                  <c:v> Guadalupe </c:v>
                </c:pt>
                <c:pt idx="32">
                  <c:v> Hays </c:v>
                </c:pt>
                <c:pt idx="33">
                  <c:v> Travis </c:v>
                </c:pt>
                <c:pt idx="34">
                  <c:v> Williamson </c:v>
                </c:pt>
              </c:strCache>
            </c:strRef>
          </c:cat>
          <c:val>
            <c:numRef>
              <c:f>Sheet1!$C$2:$C$36</c:f>
              <c:numCache>
                <c:formatCode>General</c:formatCode>
                <c:ptCount val="35"/>
                <c:pt idx="0">
                  <c:v>-68</c:v>
                </c:pt>
                <c:pt idx="1">
                  <c:v>-95</c:v>
                </c:pt>
                <c:pt idx="2">
                  <c:v>-14</c:v>
                </c:pt>
                <c:pt idx="3">
                  <c:v>-5</c:v>
                </c:pt>
                <c:pt idx="4">
                  <c:v>140</c:v>
                </c:pt>
                <c:pt idx="5">
                  <c:v>147</c:v>
                </c:pt>
                <c:pt idx="6">
                  <c:v>123</c:v>
                </c:pt>
                <c:pt idx="7">
                  <c:v>717</c:v>
                </c:pt>
                <c:pt idx="8" formatCode="#,##0">
                  <c:v>1458</c:v>
                </c:pt>
                <c:pt idx="9">
                  <c:v>794</c:v>
                </c:pt>
                <c:pt idx="10" formatCode="#,##0">
                  <c:v>1962</c:v>
                </c:pt>
                <c:pt idx="11" formatCode="#,##0">
                  <c:v>2611</c:v>
                </c:pt>
                <c:pt idx="12">
                  <c:v>-99</c:v>
                </c:pt>
                <c:pt idx="13" formatCode="#,##0">
                  <c:v>3020</c:v>
                </c:pt>
                <c:pt idx="14" formatCode="#,##0">
                  <c:v>2759</c:v>
                </c:pt>
                <c:pt idx="15" formatCode="#,##0">
                  <c:v>4114</c:v>
                </c:pt>
                <c:pt idx="16" formatCode="#,##0">
                  <c:v>2025</c:v>
                </c:pt>
                <c:pt idx="17" formatCode="#,##0">
                  <c:v>4423</c:v>
                </c:pt>
                <c:pt idx="18" formatCode="#,##0">
                  <c:v>3613</c:v>
                </c:pt>
                <c:pt idx="19" formatCode="#,##0">
                  <c:v>3341</c:v>
                </c:pt>
                <c:pt idx="20" formatCode="#,##0">
                  <c:v>4798</c:v>
                </c:pt>
                <c:pt idx="21" formatCode="#,##0">
                  <c:v>4015</c:v>
                </c:pt>
                <c:pt idx="22" formatCode="#,##0">
                  <c:v>5782</c:v>
                </c:pt>
                <c:pt idx="23" formatCode="#,##0">
                  <c:v>9840</c:v>
                </c:pt>
                <c:pt idx="24" formatCode="#,##0">
                  <c:v>10540</c:v>
                </c:pt>
                <c:pt idx="25" formatCode="#,##0">
                  <c:v>13599</c:v>
                </c:pt>
                <c:pt idx="26" formatCode="#,##0">
                  <c:v>11856</c:v>
                </c:pt>
                <c:pt idx="27" formatCode="#,##0">
                  <c:v>15934</c:v>
                </c:pt>
                <c:pt idx="28" formatCode="#,##0">
                  <c:v>20238</c:v>
                </c:pt>
                <c:pt idx="29" formatCode="#,##0">
                  <c:v>33735</c:v>
                </c:pt>
                <c:pt idx="30" formatCode="#,##0">
                  <c:v>43992</c:v>
                </c:pt>
                <c:pt idx="31" formatCode="#,##0">
                  <c:v>61149</c:v>
                </c:pt>
                <c:pt idx="32" formatCode="#,##0">
                  <c:v>128813</c:v>
                </c:pt>
                <c:pt idx="33" formatCode="#,##0">
                  <c:v>323941</c:v>
                </c:pt>
                <c:pt idx="34" formatCode="#,##0">
                  <c:v>254185</c:v>
                </c:pt>
              </c:numCache>
            </c:numRef>
          </c:val>
        </c:ser>
        <c:dLbls>
          <c:showLegendKey val="0"/>
          <c:showVal val="0"/>
          <c:showCatName val="0"/>
          <c:showSerName val="0"/>
          <c:showPercent val="0"/>
          <c:showBubbleSize val="0"/>
        </c:dLbls>
        <c:gapWidth val="182"/>
        <c:axId val="366145032"/>
        <c:axId val="369860512"/>
      </c:barChart>
      <c:catAx>
        <c:axId val="3661450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369860512"/>
        <c:crosses val="autoZero"/>
        <c:auto val="1"/>
        <c:lblAlgn val="ctr"/>
        <c:lblOffset val="100"/>
        <c:noMultiLvlLbl val="0"/>
      </c:catAx>
      <c:valAx>
        <c:axId val="3698605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66145032"/>
        <c:crosses val="autoZero"/>
        <c:crossBetween val="between"/>
      </c:valAx>
      <c:spPr>
        <a:noFill/>
        <a:ln>
          <a:noFill/>
        </a:ln>
        <a:effectLst/>
      </c:spPr>
    </c:plotArea>
    <c:legend>
      <c:legendPos val="r"/>
      <c:layout>
        <c:manualLayout>
          <c:xMode val="edge"/>
          <c:yMode val="edge"/>
          <c:x val="0.38032450489143399"/>
          <c:y val="0.42222820831606567"/>
          <c:w val="0.12196035840347542"/>
          <c:h val="9.744731908511436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4851" tIns="47425" rIns="94851" bIns="47425" rtlCol="0"/>
          <a:lstStyle>
            <a:lvl1pPr algn="l" eaLnBrk="0" hangingPunct="0">
              <a:defRPr sz="1200" dirty="0">
                <a:ea typeface="ＭＳ Ｐゴシック" pitchFamily="-16" charset="-128"/>
                <a:cs typeface="+mn-cs"/>
              </a:defRPr>
            </a:lvl1pPr>
          </a:lstStyle>
          <a:p>
            <a:pPr>
              <a:defRPr/>
            </a:pPr>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4851" tIns="47425" rIns="94851" bIns="47425" rtlCol="0"/>
          <a:lstStyle>
            <a:lvl1pPr algn="r" eaLnBrk="0" hangingPunct="0">
              <a:defRPr sz="1200" smtClean="0">
                <a:ea typeface="ＭＳ Ｐゴシック" pitchFamily="-16" charset="-128"/>
                <a:cs typeface="+mn-cs"/>
              </a:defRPr>
            </a:lvl1pPr>
          </a:lstStyle>
          <a:p>
            <a:pPr>
              <a:defRPr/>
            </a:pPr>
            <a:fld id="{4A47CACF-4461-4AF3-B3C4-4C904986FE73}" type="datetimeFigureOut">
              <a:rPr lang="en-US"/>
              <a:pPr>
                <a:defRPr/>
              </a:pPr>
              <a:t>1/14/2014</a:t>
            </a:fld>
            <a:endParaRPr lang="en-US" dirty="0"/>
          </a:p>
        </p:txBody>
      </p:sp>
      <p:sp>
        <p:nvSpPr>
          <p:cNvPr id="4" name="Footer Placeholder 3"/>
          <p:cNvSpPr>
            <a:spLocks noGrp="1"/>
          </p:cNvSpPr>
          <p:nvPr>
            <p:ph type="ftr" sz="quarter" idx="2"/>
          </p:nvPr>
        </p:nvSpPr>
        <p:spPr>
          <a:xfrm>
            <a:off x="0" y="9118600"/>
            <a:ext cx="3170238" cy="481013"/>
          </a:xfrm>
          <a:prstGeom prst="rect">
            <a:avLst/>
          </a:prstGeom>
        </p:spPr>
        <p:txBody>
          <a:bodyPr vert="horz" lIns="94851" tIns="47425" rIns="94851" bIns="47425" rtlCol="0" anchor="b"/>
          <a:lstStyle>
            <a:lvl1pPr algn="l" eaLnBrk="0" hangingPunct="0">
              <a:defRPr sz="1200" dirty="0">
                <a:ea typeface="ＭＳ Ｐゴシック" pitchFamily="-16" charset="-128"/>
                <a:cs typeface="+mn-cs"/>
              </a:defRPr>
            </a:lvl1pPr>
          </a:lstStyle>
          <a:p>
            <a:pPr>
              <a:defRPr/>
            </a:pPr>
            <a:endParaRPr lang="en-US"/>
          </a:p>
        </p:txBody>
      </p:sp>
      <p:sp>
        <p:nvSpPr>
          <p:cNvPr id="5" name="Slide Number Placeholder 4"/>
          <p:cNvSpPr>
            <a:spLocks noGrp="1"/>
          </p:cNvSpPr>
          <p:nvPr>
            <p:ph type="sldNum" sz="quarter" idx="3"/>
          </p:nvPr>
        </p:nvSpPr>
        <p:spPr>
          <a:xfrm>
            <a:off x="4143375" y="9118600"/>
            <a:ext cx="3170238" cy="481013"/>
          </a:xfrm>
          <a:prstGeom prst="rect">
            <a:avLst/>
          </a:prstGeom>
        </p:spPr>
        <p:txBody>
          <a:bodyPr vert="horz" lIns="94851" tIns="47425" rIns="94851" bIns="47425" rtlCol="0" anchor="b"/>
          <a:lstStyle>
            <a:lvl1pPr algn="r" eaLnBrk="0" hangingPunct="0">
              <a:defRPr sz="1200" smtClean="0">
                <a:ea typeface="ＭＳ Ｐゴシック" pitchFamily="-16" charset="-128"/>
                <a:cs typeface="+mn-cs"/>
              </a:defRPr>
            </a:lvl1pPr>
          </a:lstStyle>
          <a:p>
            <a:pPr>
              <a:defRPr/>
            </a:pPr>
            <a:fld id="{B18A2A93-6054-4346-A5F9-2AEA5CB11E6A}" type="slidenum">
              <a:rPr lang="en-US"/>
              <a:pPr>
                <a:defRPr/>
              </a:pPr>
              <a:t>‹#›</a:t>
            </a:fld>
            <a:endParaRPr lang="en-US" dirty="0"/>
          </a:p>
        </p:txBody>
      </p:sp>
    </p:spTree>
    <p:extLst>
      <p:ext uri="{BB962C8B-B14F-4D97-AF65-F5344CB8AC3E}">
        <p14:creationId xmlns:p14="http://schemas.microsoft.com/office/powerpoint/2010/main" val="2995135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170238" cy="479425"/>
          </a:xfrm>
          <a:prstGeom prst="rect">
            <a:avLst/>
          </a:prstGeom>
          <a:noFill/>
          <a:ln w="9525">
            <a:noFill/>
            <a:miter lim="800000"/>
            <a:headEnd/>
            <a:tailEnd/>
          </a:ln>
        </p:spPr>
        <p:txBody>
          <a:bodyPr vert="horz" wrap="square" lIns="96653" tIns="48327" rIns="96653" bIns="48327" numCol="1" anchor="t" anchorCtr="0" compatLnSpc="1">
            <a:prstTxWarp prst="textNoShape">
              <a:avLst/>
            </a:prstTxWarp>
          </a:bodyPr>
          <a:lstStyle>
            <a:lvl1pPr eaLnBrk="0" hangingPunct="0">
              <a:defRPr sz="1200" dirty="0">
                <a:ea typeface="ＭＳ Ｐゴシック" pitchFamily="-16" charset="-128"/>
                <a:cs typeface="+mn-cs"/>
              </a:defRPr>
            </a:lvl1pPr>
          </a:lstStyle>
          <a:p>
            <a:pPr>
              <a:defRPr/>
            </a:pPr>
            <a:endParaRPr lang="en-US"/>
          </a:p>
        </p:txBody>
      </p:sp>
      <p:sp>
        <p:nvSpPr>
          <p:cNvPr id="5123" name="Rectangle 3"/>
          <p:cNvSpPr>
            <a:spLocks noGrp="1" noChangeArrowheads="1"/>
          </p:cNvSpPr>
          <p:nvPr>
            <p:ph type="dt" idx="1"/>
          </p:nvPr>
        </p:nvSpPr>
        <p:spPr bwMode="auto">
          <a:xfrm>
            <a:off x="4144963" y="0"/>
            <a:ext cx="3170237" cy="479425"/>
          </a:xfrm>
          <a:prstGeom prst="rect">
            <a:avLst/>
          </a:prstGeom>
          <a:noFill/>
          <a:ln w="9525">
            <a:noFill/>
            <a:miter lim="800000"/>
            <a:headEnd/>
            <a:tailEnd/>
          </a:ln>
        </p:spPr>
        <p:txBody>
          <a:bodyPr vert="horz" wrap="square" lIns="96653" tIns="48327" rIns="96653" bIns="48327" numCol="1" anchor="t" anchorCtr="0" compatLnSpc="1">
            <a:prstTxWarp prst="textNoShape">
              <a:avLst/>
            </a:prstTxWarp>
          </a:bodyPr>
          <a:lstStyle>
            <a:lvl1pPr algn="r" eaLnBrk="0" hangingPunct="0">
              <a:defRPr sz="1200" dirty="0">
                <a:ea typeface="ＭＳ Ｐゴシック" pitchFamily="-16" charset="-128"/>
                <a:cs typeface="+mn-cs"/>
              </a:defRPr>
            </a:lvl1pPr>
          </a:lstStyle>
          <a:p>
            <a:pPr>
              <a:defRPr/>
            </a:pPr>
            <a:endParaRPr lang="en-US"/>
          </a:p>
        </p:txBody>
      </p:sp>
      <p:sp>
        <p:nvSpPr>
          <p:cNvPr id="34820" name="Rectangle 4"/>
          <p:cNvSpPr>
            <a:spLocks noGrp="1" noRot="1" noChangeAspect="1" noChangeArrowheads="1" noTextEdit="1"/>
          </p:cNvSpPr>
          <p:nvPr>
            <p:ph type="sldImg" idx="2"/>
          </p:nvPr>
        </p:nvSpPr>
        <p:spPr bwMode="auto">
          <a:xfrm>
            <a:off x="-876300" y="207963"/>
            <a:ext cx="9196388" cy="6899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600075" y="7618413"/>
            <a:ext cx="6296025" cy="1565275"/>
          </a:xfrm>
          <a:prstGeom prst="rect">
            <a:avLst/>
          </a:prstGeom>
          <a:noFill/>
          <a:ln w="9525">
            <a:noFill/>
            <a:miter lim="800000"/>
            <a:headEnd/>
            <a:tailEnd/>
          </a:ln>
        </p:spPr>
        <p:txBody>
          <a:bodyPr vert="horz" wrap="square" lIns="96653" tIns="48327" rIns="96653" bIns="48327"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5126"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p:spPr>
        <p:txBody>
          <a:bodyPr vert="horz" wrap="square" lIns="96653" tIns="48327" rIns="96653" bIns="48327" numCol="1" anchor="b" anchorCtr="0" compatLnSpc="1">
            <a:prstTxWarp prst="textNoShape">
              <a:avLst/>
            </a:prstTxWarp>
          </a:bodyPr>
          <a:lstStyle>
            <a:lvl1pPr eaLnBrk="0" hangingPunct="0">
              <a:defRPr sz="1200" dirty="0">
                <a:ea typeface="ＭＳ Ｐゴシック" pitchFamily="-16" charset="-128"/>
                <a:cs typeface="+mn-cs"/>
              </a:defRPr>
            </a:lvl1pPr>
          </a:lstStyle>
          <a:p>
            <a:pPr>
              <a:defRPr/>
            </a:pPr>
            <a:endParaRPr lang="en-US"/>
          </a:p>
        </p:txBody>
      </p:sp>
      <p:sp>
        <p:nvSpPr>
          <p:cNvPr id="5127"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p:spPr>
        <p:txBody>
          <a:bodyPr vert="horz" wrap="square" lIns="96653" tIns="48327" rIns="96653" bIns="48327" numCol="1" anchor="b" anchorCtr="0" compatLnSpc="1">
            <a:prstTxWarp prst="textNoShape">
              <a:avLst/>
            </a:prstTxWarp>
          </a:bodyPr>
          <a:lstStyle>
            <a:lvl1pPr algn="r" eaLnBrk="0" hangingPunct="0">
              <a:defRPr sz="1200">
                <a:ea typeface="ＭＳ Ｐゴシック" pitchFamily="-16" charset="-128"/>
                <a:cs typeface="+mn-cs"/>
              </a:defRPr>
            </a:lvl1pPr>
          </a:lstStyle>
          <a:p>
            <a:pPr>
              <a:defRPr/>
            </a:pPr>
            <a:fld id="{51A58FC8-ADEA-4764-8DF2-9D0467D84FE2}" type="slidenum">
              <a:rPr lang="en-US"/>
              <a:pPr>
                <a:defRPr/>
              </a:pPr>
              <a:t>‹#›</a:t>
            </a:fld>
            <a:endParaRPr lang="en-US" dirty="0"/>
          </a:p>
        </p:txBody>
      </p:sp>
    </p:spTree>
    <p:extLst>
      <p:ext uri="{BB962C8B-B14F-4D97-AF65-F5344CB8AC3E}">
        <p14:creationId xmlns:p14="http://schemas.microsoft.com/office/powerpoint/2010/main" val="23781006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D1B71B42-D3F5-40C6-BC42-5FEFEB5B054C}" type="slidenum">
              <a:rPr lang="en-US" sz="1200" smtClean="0"/>
              <a:pPr/>
              <a:t>1</a:t>
            </a:fld>
            <a:endParaRPr lang="en-US" sz="1200" smtClean="0"/>
          </a:p>
        </p:txBody>
      </p:sp>
      <p:sp>
        <p:nvSpPr>
          <p:cNvPr id="35843" name="Rectangle 2"/>
          <p:cNvSpPr>
            <a:spLocks noGrp="1" noRot="1" noChangeAspect="1" noChangeArrowheads="1" noTextEdit="1"/>
          </p:cNvSpPr>
          <p:nvPr>
            <p:ph type="sldImg"/>
          </p:nvPr>
        </p:nvSpPr>
        <p:spPr>
          <a:xfrm>
            <a:off x="-563563" y="731838"/>
            <a:ext cx="8291513" cy="6219825"/>
          </a:xfrm>
          <a:ln/>
        </p:spPr>
      </p:sp>
      <p:sp>
        <p:nvSpPr>
          <p:cNvPr id="35844" name="Rectangle 3"/>
          <p:cNvSpPr>
            <a:spLocks noGrp="1" noChangeArrowheads="1"/>
          </p:cNvSpPr>
          <p:nvPr>
            <p:ph type="body" idx="1"/>
          </p:nvPr>
        </p:nvSpPr>
        <p:spPr>
          <a:xfrm>
            <a:off x="600075" y="7200900"/>
            <a:ext cx="6296025" cy="1565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47738" eaLnBrk="1" hangingPunct="1"/>
            <a:r>
              <a:rPr lang="en-US" smtClean="0">
                <a:ea typeface="ＭＳ Ｐゴシック" pitchFamily="34" charset="-128"/>
              </a:rPr>
              <a:t>Lloyd Potter is the Texas State Demographer and the Director of the Texas State Data Center based at the University of Texas at San Antonio.  </a:t>
            </a:r>
          </a:p>
        </p:txBody>
      </p:sp>
    </p:spTree>
    <p:extLst>
      <p:ext uri="{BB962C8B-B14F-4D97-AF65-F5344CB8AC3E}">
        <p14:creationId xmlns:p14="http://schemas.microsoft.com/office/powerpoint/2010/main" val="3327405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1A58FC8-ADEA-4764-8DF2-9D0467D84FE2}" type="slidenum">
              <a:rPr lang="en-US" smtClean="0"/>
              <a:pPr>
                <a:defRPr/>
              </a:pPr>
              <a:t>10</a:t>
            </a:fld>
            <a:endParaRPr lang="en-US" dirty="0"/>
          </a:p>
        </p:txBody>
      </p:sp>
    </p:spTree>
    <p:extLst>
      <p:ext uri="{BB962C8B-B14F-4D97-AF65-F5344CB8AC3E}">
        <p14:creationId xmlns:p14="http://schemas.microsoft.com/office/powerpoint/2010/main" val="1593904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Geographic variation in the types and concentrations of industry is wide within Texas. Urban core areas and surrounding suburban areas have greater concentrations of higher skilled, higher paying types of jobs than more rural areas.</a:t>
            </a:r>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18</a:t>
            </a:fld>
            <a:endParaRPr lang="en-US" dirty="0"/>
          </a:p>
        </p:txBody>
      </p:sp>
    </p:spTree>
    <p:extLst>
      <p:ext uri="{BB962C8B-B14F-4D97-AF65-F5344CB8AC3E}">
        <p14:creationId xmlns:p14="http://schemas.microsoft.com/office/powerpoint/2010/main" val="4160933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Rural areas have labor force that is more concentrated in agriculture and extractive industries than urban and suburban areas.</a:t>
            </a:r>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19</a:t>
            </a:fld>
            <a:endParaRPr lang="en-US" dirty="0"/>
          </a:p>
        </p:txBody>
      </p:sp>
    </p:spTree>
    <p:extLst>
      <p:ext uri="{BB962C8B-B14F-4D97-AF65-F5344CB8AC3E}">
        <p14:creationId xmlns:p14="http://schemas.microsoft.com/office/powerpoint/2010/main" val="3428077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Texas is growing</a:t>
            </a:r>
            <a:r>
              <a:rPr lang="en-US" baseline="0" dirty="0" smtClean="0"/>
              <a:t> – with more people being added than in any other state we added 4 additional seats to our representation in the U.S. Congress.</a:t>
            </a:r>
          </a:p>
          <a:p>
            <a:endParaRPr lang="en-US" baseline="0" dirty="0" smtClean="0"/>
          </a:p>
          <a:p>
            <a:r>
              <a:rPr lang="en-US" baseline="0" dirty="0" smtClean="0"/>
              <a:t>Texas is becoming more urban. Many rural counties are losing population.  Urbanized metropolitan areas have been growing dramatically over the decade.</a:t>
            </a:r>
          </a:p>
          <a:p>
            <a:endParaRPr lang="en-US" baseline="0" dirty="0" smtClean="0"/>
          </a:p>
          <a:p>
            <a:r>
              <a:rPr lang="en-US" baseline="0" dirty="0" smtClean="0"/>
              <a:t>Texas is becoming more diverse – much of our growth is attributable to growth of the Hispanic population. </a:t>
            </a:r>
          </a:p>
          <a:p>
            <a:endParaRPr lang="en-US" baseline="0" dirty="0" smtClean="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20</a:t>
            </a:fld>
            <a:endParaRPr lang="en-US" dirty="0"/>
          </a:p>
        </p:txBody>
      </p:sp>
    </p:spTree>
    <p:extLst>
      <p:ext uri="{BB962C8B-B14F-4D97-AF65-F5344CB8AC3E}">
        <p14:creationId xmlns:p14="http://schemas.microsoft.com/office/powerpoint/2010/main" val="3213534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1220788" y="228600"/>
            <a:ext cx="6894512" cy="5170488"/>
          </a:xfrm>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dirty="0" smtClean="0"/>
              <a:t>The Office of the State Demographer and the Texas State Data Center are committed to supporting your work through providing you with the best, most accurate, and objective information we can identify about our greatest asset, the people of Texas. </a:t>
            </a:r>
          </a:p>
          <a:p>
            <a:pPr eaLnBrk="1" hangingPunct="1">
              <a:spcBef>
                <a:spcPct val="0"/>
              </a:spcBef>
            </a:pPr>
            <a:endParaRPr lang="en-US" dirty="0" smtClean="0"/>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507754-BBD3-4A44-82F4-43614AC6E0B7}" type="slidenum">
              <a:rPr lang="en-US" smtClean="0"/>
              <a:pPr fontAlgn="base">
                <a:spcBef>
                  <a:spcPct val="0"/>
                </a:spcBef>
                <a:spcAft>
                  <a:spcPct val="0"/>
                </a:spcAft>
                <a:defRPr/>
              </a:pPr>
              <a:t>21</a:t>
            </a:fld>
            <a:endParaRPr lang="en-US" dirty="0" smtClean="0"/>
          </a:p>
        </p:txBody>
      </p:sp>
    </p:spTree>
    <p:extLst>
      <p:ext uri="{BB962C8B-B14F-4D97-AF65-F5344CB8AC3E}">
        <p14:creationId xmlns:p14="http://schemas.microsoft.com/office/powerpoint/2010/main" val="229424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smtClean="0"/>
              <a:t>The counties of Harris, Bexar, Dallas, Tarrant,</a:t>
            </a:r>
            <a:r>
              <a:rPr lang="en-US" baseline="0" dirty="0" smtClean="0"/>
              <a:t> and Travis are the most populated in the State. Collin, Denton, Fort Bend, Hidalgo, and El Paso counties also have significant population concentrations. Many counties west of Interstate 35 are more sparsely populated.</a:t>
            </a:r>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a:t>
            </a:fld>
            <a:endParaRPr lang="en-US" dirty="0"/>
          </a:p>
        </p:txBody>
      </p:sp>
    </p:spTree>
    <p:extLst>
      <p:ext uri="{BB962C8B-B14F-4D97-AF65-F5344CB8AC3E}">
        <p14:creationId xmlns:p14="http://schemas.microsoft.com/office/powerpoint/2010/main" val="1632564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smtClean="0"/>
              <a:t>175 counties</a:t>
            </a:r>
            <a:r>
              <a:rPr lang="en-US" baseline="0" dirty="0" smtClean="0"/>
              <a:t> gained population while 79 lost population over the decade.</a:t>
            </a:r>
          </a:p>
          <a:p>
            <a:pPr defTabSz="914266">
              <a:defRPr/>
            </a:pPr>
            <a:endParaRPr lang="en-US" dirty="0" smtClean="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a:t>
            </a:fld>
            <a:endParaRPr lang="en-US" dirty="0"/>
          </a:p>
        </p:txBody>
      </p:sp>
    </p:spTree>
    <p:extLst>
      <p:ext uri="{BB962C8B-B14F-4D97-AF65-F5344CB8AC3E}">
        <p14:creationId xmlns:p14="http://schemas.microsoft.com/office/powerpoint/2010/main" val="2686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55763" y="146050"/>
            <a:ext cx="6427787" cy="4821238"/>
          </a:xfrm>
        </p:spPr>
      </p:sp>
      <p:sp>
        <p:nvSpPr>
          <p:cNvPr id="3" name="Notes Placeholder 2"/>
          <p:cNvSpPr>
            <a:spLocks noGrp="1"/>
          </p:cNvSpPr>
          <p:nvPr>
            <p:ph type="body" idx="1"/>
          </p:nvPr>
        </p:nvSpPr>
        <p:spPr>
          <a:xfrm>
            <a:off x="516466" y="4965700"/>
            <a:ext cx="8411029" cy="1739900"/>
          </a:xfrm>
          <a:prstGeom prst="rect">
            <a:avLst/>
          </a:prstGeom>
        </p:spPr>
        <p:txBody>
          <a:bodyPr/>
          <a:lstStyle/>
          <a:p>
            <a:pPr defTabSz="914132">
              <a:defRPr/>
            </a:pPr>
            <a:endParaRPr lang="en-US" dirty="0" smtClean="0"/>
          </a:p>
          <a:p>
            <a:pPr defTabSz="914132">
              <a:defRPr/>
            </a:pPr>
            <a:r>
              <a:rPr lang="en-US" dirty="0" smtClean="0"/>
              <a:t>Population</a:t>
            </a:r>
            <a:r>
              <a:rPr lang="en-US" baseline="0" dirty="0" smtClean="0"/>
              <a:t> change over the decade has been greatest in the urban and suburban population triangle counties. Counties in the lower Rio Grande Valley also had significant growth as did El Paso county. Overall, </a:t>
            </a:r>
            <a:r>
              <a:rPr lang="en-US" dirty="0" smtClean="0"/>
              <a:t>175 counties</a:t>
            </a:r>
            <a:r>
              <a:rPr lang="en-US" baseline="0" dirty="0" smtClean="0"/>
              <a:t> gained population while 79 lost population over the decade.</a:t>
            </a:r>
          </a:p>
          <a:p>
            <a:pPr defTabSz="914132">
              <a:defRPr/>
            </a:pPr>
            <a:endParaRPr lang="en-US" dirty="0" smtClean="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4</a:t>
            </a:fld>
            <a:endParaRPr lang="en-US" dirty="0"/>
          </a:p>
        </p:txBody>
      </p:sp>
    </p:spTree>
    <p:extLst>
      <p:ext uri="{BB962C8B-B14F-4D97-AF65-F5344CB8AC3E}">
        <p14:creationId xmlns:p14="http://schemas.microsoft.com/office/powerpoint/2010/main" val="3661339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Eight</a:t>
            </a:r>
            <a:r>
              <a:rPr lang="en-US" baseline="0" dirty="0" smtClean="0"/>
              <a:t> Texas </a:t>
            </a:r>
            <a:r>
              <a:rPr lang="en-US" dirty="0" smtClean="0"/>
              <a:t>counties were</a:t>
            </a:r>
            <a:r>
              <a:rPr lang="en-US" baseline="0" dirty="0" smtClean="0"/>
              <a:t> among the top largest growth counties in the country. Harris country grew more than any other county in the country.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5</a:t>
            </a:fld>
            <a:endParaRPr lang="en-US" dirty="0"/>
          </a:p>
        </p:txBody>
      </p:sp>
    </p:spTree>
    <p:extLst>
      <p:ext uri="{BB962C8B-B14F-4D97-AF65-F5344CB8AC3E}">
        <p14:creationId xmlns:p14="http://schemas.microsoft.com/office/powerpoint/2010/main" val="3761473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Eight</a:t>
            </a:r>
            <a:r>
              <a:rPr lang="en-US" baseline="0" dirty="0" smtClean="0"/>
              <a:t> Texas </a:t>
            </a:r>
            <a:r>
              <a:rPr lang="en-US" dirty="0" smtClean="0"/>
              <a:t>counties were</a:t>
            </a:r>
            <a:r>
              <a:rPr lang="en-US" baseline="0" dirty="0" smtClean="0"/>
              <a:t> among the top largest growth counties in the country. Harris country grew more than any other county in the country.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6</a:t>
            </a:fld>
            <a:endParaRPr lang="en-US" dirty="0"/>
          </a:p>
        </p:txBody>
      </p:sp>
    </p:spTree>
    <p:extLst>
      <p:ext uri="{BB962C8B-B14F-4D97-AF65-F5344CB8AC3E}">
        <p14:creationId xmlns:p14="http://schemas.microsoft.com/office/powerpoint/2010/main" val="554066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533400"/>
            <a:ext cx="6781800" cy="5086350"/>
          </a:xfrm>
        </p:spPr>
      </p:sp>
      <p:sp>
        <p:nvSpPr>
          <p:cNvPr id="3" name="Notes Placeholder 2"/>
          <p:cNvSpPr>
            <a:spLocks noGrp="1"/>
          </p:cNvSpPr>
          <p:nvPr>
            <p:ph type="body" idx="1"/>
          </p:nvPr>
        </p:nvSpPr>
        <p:spPr/>
        <p:txBody>
          <a:bodyPr>
            <a:normAutofit/>
          </a:bodyPr>
          <a:lstStyle/>
          <a:p>
            <a:r>
              <a:rPr lang="en-US" dirty="0" smtClean="0"/>
              <a:t>This map</a:t>
            </a:r>
            <a:r>
              <a:rPr lang="en-US" baseline="0" dirty="0" smtClean="0"/>
              <a:t> demonstrates DOMESTIC, or internal, migration made up largely of persons who are citizens or legal residents of the United States. International migrants are not included on this map. </a:t>
            </a:r>
            <a:r>
              <a:rPr lang="en-US" dirty="0" smtClean="0"/>
              <a:t>Generally, western counties had U.S.</a:t>
            </a:r>
            <a:r>
              <a:rPr lang="en-US" baseline="0" dirty="0" smtClean="0"/>
              <a:t> residents and citizens moving out and the areas around urban cores had U.S. residents and citizens moving in. Note that Dallas and Harris county have net out domestic migration indicating that persons from these counties may be moving to more suburban adjacent counties.</a:t>
            </a:r>
          </a:p>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7</a:t>
            </a:fld>
            <a:endParaRPr lang="en-US" dirty="0"/>
          </a:p>
        </p:txBody>
      </p:sp>
    </p:spTree>
    <p:extLst>
      <p:ext uri="{BB962C8B-B14F-4D97-AF65-F5344CB8AC3E}">
        <p14:creationId xmlns:p14="http://schemas.microsoft.com/office/powerpoint/2010/main" val="157976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1A58FC8-ADEA-4764-8DF2-9D0467D84FE2}" type="slidenum">
              <a:rPr lang="en-US" smtClean="0"/>
              <a:pPr>
                <a:defRPr/>
              </a:pPr>
              <a:t>8</a:t>
            </a:fld>
            <a:endParaRPr lang="en-US" dirty="0"/>
          </a:p>
        </p:txBody>
      </p:sp>
    </p:spTree>
    <p:extLst>
      <p:ext uri="{BB962C8B-B14F-4D97-AF65-F5344CB8AC3E}">
        <p14:creationId xmlns:p14="http://schemas.microsoft.com/office/powerpoint/2010/main" val="4097925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1A58FC8-ADEA-4764-8DF2-9D0467D84FE2}" type="slidenum">
              <a:rPr lang="en-US" smtClean="0"/>
              <a:pPr>
                <a:defRPr/>
              </a:pPr>
              <a:t>9</a:t>
            </a:fld>
            <a:endParaRPr lang="en-US" dirty="0"/>
          </a:p>
        </p:txBody>
      </p:sp>
    </p:spTree>
    <p:extLst>
      <p:ext uri="{BB962C8B-B14F-4D97-AF65-F5344CB8AC3E}">
        <p14:creationId xmlns:p14="http://schemas.microsoft.com/office/powerpoint/2010/main" val="40486396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 descr="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38" y="-1588"/>
            <a:ext cx="915193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28600" y="152401"/>
            <a:ext cx="5410200" cy="1447800"/>
          </a:xfrm>
        </p:spPr>
        <p:txBody>
          <a:bodyPr/>
          <a:lstStyle>
            <a:lvl1pPr>
              <a:defRPr>
                <a:solidFill>
                  <a:schemeClr val="bg1"/>
                </a:solidFill>
              </a:defRPr>
            </a:lvl1pPr>
          </a:lstStyle>
          <a:p>
            <a:r>
              <a:rPr lang="en-US" smtClean="0"/>
              <a:t>Click to edit Master title style</a:t>
            </a:r>
            <a:endParaRPr lang="en-US"/>
          </a:p>
        </p:txBody>
      </p:sp>
      <p:sp>
        <p:nvSpPr>
          <p:cNvPr id="3" name="Subtitle 2"/>
          <p:cNvSpPr>
            <a:spLocks noGrp="1"/>
          </p:cNvSpPr>
          <p:nvPr>
            <p:ph type="subTitle" idx="1"/>
          </p:nvPr>
        </p:nvSpPr>
        <p:spPr>
          <a:xfrm>
            <a:off x="6400800" y="3276600"/>
            <a:ext cx="2895600" cy="1752600"/>
          </a:xfrm>
        </p:spPr>
        <p:txBody>
          <a:bodyPr/>
          <a:lstStyle>
            <a:lvl1pPr marL="0" indent="0" algn="ctr">
              <a:buNone/>
              <a:defRPr>
                <a:solidFill>
                  <a:srgbClr val="1B1E7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4C565939-D6E8-47D7-8B03-2C0220746852}" type="datetime1">
              <a:rPr lang="en-US" smtClean="0"/>
              <a:t>1/14/2014</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smtClean="0"/>
              <a:t>DRAFT </a:t>
            </a:r>
            <a:endParaRPr lang="en-US"/>
          </a:p>
        </p:txBody>
      </p:sp>
      <p:sp>
        <p:nvSpPr>
          <p:cNvPr id="7" name="Slide Number Placeholder 5"/>
          <p:cNvSpPr>
            <a:spLocks noGrp="1"/>
          </p:cNvSpPr>
          <p:nvPr>
            <p:ph type="sldNum" sz="quarter" idx="12"/>
          </p:nvPr>
        </p:nvSpPr>
        <p:spPr/>
        <p:txBody>
          <a:bodyPr/>
          <a:lstStyle>
            <a:lvl1pPr>
              <a:defRPr/>
            </a:lvl1pPr>
          </a:lstStyle>
          <a:p>
            <a:pPr>
              <a:defRPr/>
            </a:pPr>
            <a:fld id="{71CFFDD7-01E3-46B1-B110-39711BB08901}" type="slidenum">
              <a:rPr lang="en-US"/>
              <a:pPr>
                <a:defRPr/>
              </a:pPr>
              <a:t>‹#›</a:t>
            </a:fld>
            <a:endParaRPr lang="en-US" dirty="0"/>
          </a:p>
        </p:txBody>
      </p:sp>
    </p:spTree>
    <p:extLst>
      <p:ext uri="{BB962C8B-B14F-4D97-AF65-F5344CB8AC3E}">
        <p14:creationId xmlns:p14="http://schemas.microsoft.com/office/powerpoint/2010/main" val="3933376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Picture 15" descr="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6350"/>
            <a:ext cx="9151938"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6" descr="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257016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2"/>
          <p:cNvSpPr>
            <a:spLocks noGrp="1"/>
          </p:cNvSpPr>
          <p:nvPr>
            <p:ph type="dt" sz="half" idx="10"/>
          </p:nvPr>
        </p:nvSpPr>
        <p:spPr/>
        <p:txBody>
          <a:bodyPr/>
          <a:lstStyle>
            <a:lvl1pPr>
              <a:defRPr/>
            </a:lvl1pPr>
          </a:lstStyle>
          <a:p>
            <a:pPr>
              <a:defRPr/>
            </a:pPr>
            <a:fld id="{21CC5079-7916-4D1B-8B63-A35B01B939DD}" type="datetime1">
              <a:rPr lang="en-US" smtClean="0"/>
              <a:t>1/14/2014</a:t>
            </a:fld>
            <a:endParaRPr lang="en-US" dirty="0"/>
          </a:p>
        </p:txBody>
      </p:sp>
      <p:sp>
        <p:nvSpPr>
          <p:cNvPr id="5" name="Footer Placeholder 3"/>
          <p:cNvSpPr>
            <a:spLocks noGrp="1"/>
          </p:cNvSpPr>
          <p:nvPr>
            <p:ph type="ftr" sz="quarter" idx="11"/>
          </p:nvPr>
        </p:nvSpPr>
        <p:spPr/>
        <p:txBody>
          <a:bodyPr/>
          <a:lstStyle>
            <a:lvl1pPr>
              <a:defRPr/>
            </a:lvl1pPr>
          </a:lstStyle>
          <a:p>
            <a:pPr>
              <a:defRPr/>
            </a:pPr>
            <a:r>
              <a:rPr lang="en-US" smtClean="0"/>
              <a:t>DRAFT </a:t>
            </a:r>
            <a:endParaRPr lang="en-US"/>
          </a:p>
        </p:txBody>
      </p:sp>
      <p:sp>
        <p:nvSpPr>
          <p:cNvPr id="6" name="Slide Number Placeholder 4"/>
          <p:cNvSpPr>
            <a:spLocks noGrp="1"/>
          </p:cNvSpPr>
          <p:nvPr>
            <p:ph type="sldNum" sz="quarter" idx="12"/>
          </p:nvPr>
        </p:nvSpPr>
        <p:spPr/>
        <p:txBody>
          <a:bodyPr/>
          <a:lstStyle>
            <a:lvl1pPr>
              <a:defRPr/>
            </a:lvl1pPr>
          </a:lstStyle>
          <a:p>
            <a:pPr>
              <a:defRPr/>
            </a:pPr>
            <a:fld id="{16E6A489-D1D6-488A-AD63-FD9D428D7D79}" type="slidenum">
              <a:rPr lang="en-US"/>
              <a:pPr>
                <a:defRPr/>
              </a:pPr>
              <a:t>‹#›</a:t>
            </a:fld>
            <a:endParaRPr lang="en-US" dirty="0"/>
          </a:p>
        </p:txBody>
      </p:sp>
    </p:spTree>
    <p:extLst>
      <p:ext uri="{BB962C8B-B14F-4D97-AF65-F5344CB8AC3E}">
        <p14:creationId xmlns:p14="http://schemas.microsoft.com/office/powerpoint/2010/main" val="155202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14" descr="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7772400" y="1143001"/>
            <a:ext cx="1066800" cy="5440363"/>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9"/>
            <a:ext cx="6553200" cy="58515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B9D0F2C4-F27B-4E5D-B950-F69687CA3DD0}" type="datetime1">
              <a:rPr lang="en-US" smtClean="0"/>
              <a:t>1/14/2014</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smtClean="0"/>
              <a:t>DRAFT </a:t>
            </a:r>
            <a:endParaRPr lang="en-US"/>
          </a:p>
        </p:txBody>
      </p:sp>
      <p:sp>
        <p:nvSpPr>
          <p:cNvPr id="7" name="Slide Number Placeholder 5"/>
          <p:cNvSpPr>
            <a:spLocks noGrp="1"/>
          </p:cNvSpPr>
          <p:nvPr>
            <p:ph type="sldNum" sz="quarter" idx="12"/>
          </p:nvPr>
        </p:nvSpPr>
        <p:spPr/>
        <p:txBody>
          <a:bodyPr/>
          <a:lstStyle>
            <a:lvl1pPr>
              <a:defRPr/>
            </a:lvl1pPr>
          </a:lstStyle>
          <a:p>
            <a:pPr>
              <a:defRPr/>
            </a:pPr>
            <a:fld id="{505489DF-9002-47BB-921E-4292C21A7D40}" type="slidenum">
              <a:rPr lang="en-US"/>
              <a:pPr>
                <a:defRPr/>
              </a:pPr>
              <a:t>‹#›</a:t>
            </a:fld>
            <a:endParaRPr lang="en-US" dirty="0"/>
          </a:p>
        </p:txBody>
      </p:sp>
    </p:spTree>
    <p:extLst>
      <p:ext uri="{BB962C8B-B14F-4D97-AF65-F5344CB8AC3E}">
        <p14:creationId xmlns:p14="http://schemas.microsoft.com/office/powerpoint/2010/main" val="394300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8" name="Picture 5" descr="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Untitled-1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a:spLocks noGrp="1"/>
          </p:cNvSpPr>
          <p:nvPr>
            <p:ph idx="1"/>
          </p:nvPr>
        </p:nvSpPr>
        <p:spPr>
          <a:xfrm>
            <a:off x="457200" y="16002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1"/>
          <p:cNvSpPr>
            <a:spLocks noGrp="1"/>
          </p:cNvSpPr>
          <p:nvPr>
            <p:ph type="title"/>
          </p:nvPr>
        </p:nvSpPr>
        <p:spPr>
          <a:xfrm>
            <a:off x="218552" y="0"/>
            <a:ext cx="8935496" cy="990600"/>
          </a:xfrm>
          <a:prstGeom prst="rect">
            <a:avLst/>
          </a:prstGeom>
        </p:spPr>
        <p:txBody>
          <a:bodyPr anchorCtr="1">
            <a:normAutofit/>
          </a:bodyPr>
          <a:lstStyle>
            <a:lvl1pPr marL="342900" indent="-342900" algn="ctr" rtl="0" eaLnBrk="0" fontAlgn="base" hangingPunct="0">
              <a:spcBef>
                <a:spcPct val="20000"/>
              </a:spcBef>
              <a:spcAft>
                <a:spcPct val="0"/>
              </a:spcAft>
              <a:buFontTx/>
              <a:buNone/>
              <a:defRPr lang="en-US" sz="3600" b="1" dirty="0">
                <a:solidFill>
                  <a:schemeClr val="accent6"/>
                </a:solidFill>
                <a:latin typeface="+mj-lt"/>
                <a:ea typeface="+mn-ea"/>
                <a:cs typeface="+mn-cs"/>
              </a:defRPr>
            </a:lvl1pPr>
          </a:lstStyle>
          <a:p>
            <a:r>
              <a:rPr lang="en-US" dirty="0" smtClean="0"/>
              <a:t>Click to edit Master title style</a:t>
            </a:r>
            <a:endParaRPr lang="en-US" dirty="0"/>
          </a:p>
        </p:txBody>
      </p:sp>
      <p:sp>
        <p:nvSpPr>
          <p:cNvPr id="7" name="Content Placeholder 2"/>
          <p:cNvSpPr>
            <a:spLocks noGrp="1"/>
          </p:cNvSpPr>
          <p:nvPr>
            <p:ph idx="10"/>
          </p:nvPr>
        </p:nvSpPr>
        <p:spPr>
          <a:xfrm>
            <a:off x="609600" y="17526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135839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8" name="Picture 5" descr="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Untitled-1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a:spLocks noGrp="1"/>
          </p:cNvSpPr>
          <p:nvPr>
            <p:ph idx="1"/>
          </p:nvPr>
        </p:nvSpPr>
        <p:spPr>
          <a:xfrm>
            <a:off x="457200" y="16002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1"/>
          <p:cNvSpPr>
            <a:spLocks noGrp="1"/>
          </p:cNvSpPr>
          <p:nvPr>
            <p:ph type="title"/>
          </p:nvPr>
        </p:nvSpPr>
        <p:spPr>
          <a:xfrm>
            <a:off x="218552" y="0"/>
            <a:ext cx="8935496" cy="990600"/>
          </a:xfrm>
          <a:prstGeom prst="rect">
            <a:avLst/>
          </a:prstGeom>
        </p:spPr>
        <p:txBody>
          <a:bodyPr anchorCtr="1">
            <a:normAutofit/>
          </a:bodyPr>
          <a:lstStyle>
            <a:lvl1pPr marL="342900" indent="-342900" algn="ctr" rtl="0" eaLnBrk="0" fontAlgn="base" hangingPunct="0">
              <a:spcBef>
                <a:spcPct val="20000"/>
              </a:spcBef>
              <a:spcAft>
                <a:spcPct val="0"/>
              </a:spcAft>
              <a:buFontTx/>
              <a:buNone/>
              <a:defRPr lang="en-US" sz="3600" b="1" dirty="0">
                <a:solidFill>
                  <a:schemeClr val="accent6"/>
                </a:solidFill>
                <a:latin typeface="+mj-lt"/>
                <a:ea typeface="+mn-ea"/>
                <a:cs typeface="+mn-cs"/>
              </a:defRPr>
            </a:lvl1pPr>
          </a:lstStyle>
          <a:p>
            <a:r>
              <a:rPr lang="en-US" dirty="0" smtClean="0"/>
              <a:t>Click to edit Master title style</a:t>
            </a:r>
            <a:endParaRPr lang="en-US" dirty="0"/>
          </a:p>
        </p:txBody>
      </p:sp>
      <p:sp>
        <p:nvSpPr>
          <p:cNvPr id="7" name="Content Placeholder 2"/>
          <p:cNvSpPr>
            <a:spLocks noGrp="1"/>
          </p:cNvSpPr>
          <p:nvPr>
            <p:ph idx="10"/>
          </p:nvPr>
        </p:nvSpPr>
        <p:spPr>
          <a:xfrm>
            <a:off x="609600" y="17526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730833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8" name="Picture 5" descr="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Untitled-1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a:spLocks noGrp="1"/>
          </p:cNvSpPr>
          <p:nvPr>
            <p:ph idx="1"/>
          </p:nvPr>
        </p:nvSpPr>
        <p:spPr>
          <a:xfrm>
            <a:off x="457200" y="16002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1"/>
          <p:cNvSpPr>
            <a:spLocks noGrp="1"/>
          </p:cNvSpPr>
          <p:nvPr>
            <p:ph type="title"/>
          </p:nvPr>
        </p:nvSpPr>
        <p:spPr>
          <a:xfrm>
            <a:off x="218552" y="0"/>
            <a:ext cx="8935496" cy="990600"/>
          </a:xfrm>
          <a:prstGeom prst="rect">
            <a:avLst/>
          </a:prstGeom>
        </p:spPr>
        <p:txBody>
          <a:bodyPr anchorCtr="1">
            <a:normAutofit/>
          </a:bodyPr>
          <a:lstStyle>
            <a:lvl1pPr marL="342900" indent="-342900" algn="ctr" rtl="0" eaLnBrk="0" fontAlgn="base" hangingPunct="0">
              <a:spcBef>
                <a:spcPct val="20000"/>
              </a:spcBef>
              <a:spcAft>
                <a:spcPct val="0"/>
              </a:spcAft>
              <a:buFontTx/>
              <a:buNone/>
              <a:defRPr lang="en-US" sz="3600" b="1" dirty="0">
                <a:solidFill>
                  <a:schemeClr val="accent6"/>
                </a:solidFill>
                <a:latin typeface="+mj-lt"/>
                <a:ea typeface="+mn-ea"/>
                <a:cs typeface="+mn-cs"/>
              </a:defRPr>
            </a:lvl1pPr>
          </a:lstStyle>
          <a:p>
            <a:r>
              <a:rPr lang="en-US" dirty="0" smtClean="0"/>
              <a:t>Click to edit Master title style</a:t>
            </a:r>
            <a:endParaRPr lang="en-US" dirty="0"/>
          </a:p>
        </p:txBody>
      </p:sp>
      <p:sp>
        <p:nvSpPr>
          <p:cNvPr id="7" name="Content Placeholder 2"/>
          <p:cNvSpPr>
            <a:spLocks noGrp="1"/>
          </p:cNvSpPr>
          <p:nvPr>
            <p:ph idx="10"/>
          </p:nvPr>
        </p:nvSpPr>
        <p:spPr>
          <a:xfrm>
            <a:off x="609600" y="17526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44310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8" name="Picture 5" descr="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Untitled-1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a:spLocks noGrp="1"/>
          </p:cNvSpPr>
          <p:nvPr>
            <p:ph idx="1"/>
          </p:nvPr>
        </p:nvSpPr>
        <p:spPr>
          <a:xfrm>
            <a:off x="457200" y="16002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1"/>
          <p:cNvSpPr>
            <a:spLocks noGrp="1"/>
          </p:cNvSpPr>
          <p:nvPr>
            <p:ph type="title"/>
          </p:nvPr>
        </p:nvSpPr>
        <p:spPr>
          <a:xfrm>
            <a:off x="218552" y="0"/>
            <a:ext cx="8935496" cy="990600"/>
          </a:xfrm>
          <a:prstGeom prst="rect">
            <a:avLst/>
          </a:prstGeom>
        </p:spPr>
        <p:txBody>
          <a:bodyPr anchorCtr="1">
            <a:normAutofit/>
          </a:bodyPr>
          <a:lstStyle>
            <a:lvl1pPr marL="342900" indent="-342900" algn="ctr" rtl="0" eaLnBrk="0" fontAlgn="base" hangingPunct="0">
              <a:spcBef>
                <a:spcPct val="20000"/>
              </a:spcBef>
              <a:spcAft>
                <a:spcPct val="0"/>
              </a:spcAft>
              <a:buFontTx/>
              <a:buNone/>
              <a:defRPr lang="en-US" sz="3600" b="1" dirty="0">
                <a:solidFill>
                  <a:schemeClr val="accent6"/>
                </a:solidFill>
                <a:latin typeface="+mj-lt"/>
                <a:ea typeface="+mn-ea"/>
                <a:cs typeface="+mn-cs"/>
              </a:defRPr>
            </a:lvl1pPr>
          </a:lstStyle>
          <a:p>
            <a:r>
              <a:rPr lang="en-US" dirty="0" smtClean="0"/>
              <a:t>Click to edit Master title style</a:t>
            </a:r>
            <a:endParaRPr lang="en-US" dirty="0"/>
          </a:p>
        </p:txBody>
      </p:sp>
      <p:sp>
        <p:nvSpPr>
          <p:cNvPr id="7" name="Content Placeholder 2"/>
          <p:cNvSpPr>
            <a:spLocks noGrp="1"/>
          </p:cNvSpPr>
          <p:nvPr>
            <p:ph idx="10"/>
          </p:nvPr>
        </p:nvSpPr>
        <p:spPr>
          <a:xfrm>
            <a:off x="609600" y="17526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35089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25197D8-01B5-4448-8BE5-B19FD482DA9A}" type="datetime1">
              <a:rPr lang="en-US" smtClean="0"/>
              <a:t>1/14/2014</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smtClean="0"/>
              <a:t>DRAFT </a:t>
            </a:r>
            <a:endParaRPr lang="en-US"/>
          </a:p>
        </p:txBody>
      </p:sp>
      <p:sp>
        <p:nvSpPr>
          <p:cNvPr id="6" name="Slide Number Placeholder 5"/>
          <p:cNvSpPr>
            <a:spLocks noGrp="1"/>
          </p:cNvSpPr>
          <p:nvPr>
            <p:ph type="sldNum" sz="quarter" idx="12"/>
          </p:nvPr>
        </p:nvSpPr>
        <p:spPr/>
        <p:txBody>
          <a:bodyPr/>
          <a:lstStyle>
            <a:lvl1pPr>
              <a:defRPr/>
            </a:lvl1pPr>
          </a:lstStyle>
          <a:p>
            <a:pPr>
              <a:defRPr/>
            </a:pPr>
            <a:fld id="{F72AF441-17FF-44A3-AAA3-DA28FC13EEC6}" type="slidenum">
              <a:rPr lang="en-US"/>
              <a:pPr>
                <a:defRPr/>
              </a:pPr>
              <a:t>‹#›</a:t>
            </a:fld>
            <a:endParaRPr lang="en-US" dirty="0"/>
          </a:p>
        </p:txBody>
      </p:sp>
    </p:spTree>
    <p:extLst>
      <p:ext uri="{BB962C8B-B14F-4D97-AF65-F5344CB8AC3E}">
        <p14:creationId xmlns:p14="http://schemas.microsoft.com/office/powerpoint/2010/main" val="3718463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00D4BAA-F4FC-4FDE-9622-010504A4D056}" type="datetime1">
              <a:rPr lang="en-US" smtClean="0"/>
              <a:t>1/14/2014</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smtClean="0"/>
              <a:t>DRAFT </a:t>
            </a:r>
            <a:endParaRPr lang="en-US"/>
          </a:p>
        </p:txBody>
      </p:sp>
      <p:sp>
        <p:nvSpPr>
          <p:cNvPr id="7" name="Slide Number Placeholder 5"/>
          <p:cNvSpPr>
            <a:spLocks noGrp="1"/>
          </p:cNvSpPr>
          <p:nvPr>
            <p:ph type="sldNum" sz="quarter" idx="12"/>
          </p:nvPr>
        </p:nvSpPr>
        <p:spPr/>
        <p:txBody>
          <a:bodyPr/>
          <a:lstStyle>
            <a:lvl1pPr>
              <a:defRPr/>
            </a:lvl1pPr>
          </a:lstStyle>
          <a:p>
            <a:pPr>
              <a:defRPr/>
            </a:pPr>
            <a:fld id="{1752B052-C8E9-45B2-9DF9-901E085228A4}" type="slidenum">
              <a:rPr lang="en-US"/>
              <a:pPr>
                <a:defRPr/>
              </a:pPr>
              <a:t>‹#›</a:t>
            </a:fld>
            <a:endParaRPr lang="en-US" dirty="0"/>
          </a:p>
        </p:txBody>
      </p:sp>
    </p:spTree>
    <p:extLst>
      <p:ext uri="{BB962C8B-B14F-4D97-AF65-F5344CB8AC3E}">
        <p14:creationId xmlns:p14="http://schemas.microsoft.com/office/powerpoint/2010/main" val="2190787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48C4BE2-3691-4A81-80A4-96E9187973A6}" type="datetime1">
              <a:rPr lang="en-US" smtClean="0"/>
              <a:t>1/14/2014</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smtClean="0"/>
              <a:t>DRAFT </a:t>
            </a:r>
            <a:endParaRPr lang="en-US"/>
          </a:p>
        </p:txBody>
      </p:sp>
      <p:sp>
        <p:nvSpPr>
          <p:cNvPr id="9" name="Slide Number Placeholder 5"/>
          <p:cNvSpPr>
            <a:spLocks noGrp="1"/>
          </p:cNvSpPr>
          <p:nvPr>
            <p:ph type="sldNum" sz="quarter" idx="12"/>
          </p:nvPr>
        </p:nvSpPr>
        <p:spPr/>
        <p:txBody>
          <a:bodyPr/>
          <a:lstStyle>
            <a:lvl1pPr>
              <a:defRPr/>
            </a:lvl1pPr>
          </a:lstStyle>
          <a:p>
            <a:pPr>
              <a:defRPr/>
            </a:pPr>
            <a:fld id="{EB652705-18CD-446A-B14C-D336EA47F0B8}" type="slidenum">
              <a:rPr lang="en-US"/>
              <a:pPr>
                <a:defRPr/>
              </a:pPr>
              <a:t>‹#›</a:t>
            </a:fld>
            <a:endParaRPr lang="en-US" dirty="0"/>
          </a:p>
        </p:txBody>
      </p:sp>
    </p:spTree>
    <p:extLst>
      <p:ext uri="{BB962C8B-B14F-4D97-AF65-F5344CB8AC3E}">
        <p14:creationId xmlns:p14="http://schemas.microsoft.com/office/powerpoint/2010/main" val="2100737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B64E065-EA0A-41EC-8B22-FF7011F72994}" type="datetime1">
              <a:rPr lang="en-US" smtClean="0"/>
              <a:t>1/14/2014</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smtClean="0"/>
              <a:t>DRAFT </a:t>
            </a:r>
            <a:endParaRPr lang="en-US"/>
          </a:p>
        </p:txBody>
      </p:sp>
      <p:sp>
        <p:nvSpPr>
          <p:cNvPr id="5" name="Slide Number Placeholder 5"/>
          <p:cNvSpPr>
            <a:spLocks noGrp="1"/>
          </p:cNvSpPr>
          <p:nvPr>
            <p:ph type="sldNum" sz="quarter" idx="12"/>
          </p:nvPr>
        </p:nvSpPr>
        <p:spPr/>
        <p:txBody>
          <a:bodyPr/>
          <a:lstStyle>
            <a:lvl1pPr>
              <a:defRPr/>
            </a:lvl1pPr>
          </a:lstStyle>
          <a:p>
            <a:pPr>
              <a:defRPr/>
            </a:pPr>
            <a:fld id="{7D8A502A-03FC-439C-AFDA-E28E5F693008}" type="slidenum">
              <a:rPr lang="en-US"/>
              <a:pPr>
                <a:defRPr/>
              </a:pPr>
              <a:t>‹#›</a:t>
            </a:fld>
            <a:endParaRPr lang="en-US" dirty="0"/>
          </a:p>
        </p:txBody>
      </p:sp>
    </p:spTree>
    <p:extLst>
      <p:ext uri="{BB962C8B-B14F-4D97-AF65-F5344CB8AC3E}">
        <p14:creationId xmlns:p14="http://schemas.microsoft.com/office/powerpoint/2010/main" val="1686344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3A6E3B7-1781-402A-A2CC-130C45ECA4A8}" type="datetime1">
              <a:rPr lang="en-US" smtClean="0"/>
              <a:t>1/14/2014</a:t>
            </a:fld>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smtClean="0"/>
              <a:t>DRAFT </a:t>
            </a:r>
            <a:endParaRPr lang="en-US"/>
          </a:p>
        </p:txBody>
      </p:sp>
      <p:sp>
        <p:nvSpPr>
          <p:cNvPr id="4" name="Slide Number Placeholder 5"/>
          <p:cNvSpPr>
            <a:spLocks noGrp="1"/>
          </p:cNvSpPr>
          <p:nvPr>
            <p:ph type="sldNum" sz="quarter" idx="12"/>
          </p:nvPr>
        </p:nvSpPr>
        <p:spPr/>
        <p:txBody>
          <a:bodyPr/>
          <a:lstStyle>
            <a:lvl1pPr>
              <a:defRPr/>
            </a:lvl1pPr>
          </a:lstStyle>
          <a:p>
            <a:pPr>
              <a:defRPr/>
            </a:pPr>
            <a:fld id="{EB945126-1B26-479B-9499-AF9FF043A25D}" type="slidenum">
              <a:rPr lang="en-US"/>
              <a:pPr>
                <a:defRPr/>
              </a:pPr>
              <a:t>‹#›</a:t>
            </a:fld>
            <a:endParaRPr lang="en-US" dirty="0"/>
          </a:p>
        </p:txBody>
      </p:sp>
    </p:spTree>
    <p:extLst>
      <p:ext uri="{BB962C8B-B14F-4D97-AF65-F5344CB8AC3E}">
        <p14:creationId xmlns:p14="http://schemas.microsoft.com/office/powerpoint/2010/main" val="1472845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14" descr="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2F76C75-1100-4464-A6E1-730D56FD2D15}" type="datetime1">
              <a:rPr lang="en-US" smtClean="0"/>
              <a:t>1/14/2014</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smtClean="0"/>
              <a:t>DRAFT </a:t>
            </a:r>
            <a:endParaRPr lang="en-US"/>
          </a:p>
        </p:txBody>
      </p:sp>
      <p:sp>
        <p:nvSpPr>
          <p:cNvPr id="7" name="Slide Number Placeholder 5"/>
          <p:cNvSpPr>
            <a:spLocks noGrp="1"/>
          </p:cNvSpPr>
          <p:nvPr>
            <p:ph type="sldNum" sz="quarter" idx="12"/>
          </p:nvPr>
        </p:nvSpPr>
        <p:spPr/>
        <p:txBody>
          <a:bodyPr/>
          <a:lstStyle>
            <a:lvl1pPr>
              <a:defRPr/>
            </a:lvl1pPr>
          </a:lstStyle>
          <a:p>
            <a:pPr>
              <a:defRPr/>
            </a:pPr>
            <a:fld id="{3C6FAC85-3206-4441-9F71-E8328EE5A3A1}" type="slidenum">
              <a:rPr lang="en-US"/>
              <a:pPr>
                <a:defRPr/>
              </a:pPr>
              <a:t>‹#›</a:t>
            </a:fld>
            <a:endParaRPr lang="en-US" dirty="0"/>
          </a:p>
        </p:txBody>
      </p:sp>
    </p:spTree>
    <p:extLst>
      <p:ext uri="{BB962C8B-B14F-4D97-AF65-F5344CB8AC3E}">
        <p14:creationId xmlns:p14="http://schemas.microsoft.com/office/powerpoint/2010/main" val="2886156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743200" y="228600"/>
            <a:ext cx="5715000" cy="990600"/>
          </a:xfrm>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844B441C-4366-4504-B828-7CF9A6F0DF06}" type="datetime1">
              <a:rPr lang="en-US" smtClean="0"/>
              <a:t>1/14/2014</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smtClean="0"/>
              <a:t>DRAFT </a:t>
            </a:r>
            <a:endParaRPr lang="en-US"/>
          </a:p>
        </p:txBody>
      </p:sp>
      <p:sp>
        <p:nvSpPr>
          <p:cNvPr id="5" name="Slide Number Placeholder 5"/>
          <p:cNvSpPr>
            <a:spLocks noGrp="1"/>
          </p:cNvSpPr>
          <p:nvPr>
            <p:ph type="sldNum" sz="quarter" idx="12"/>
          </p:nvPr>
        </p:nvSpPr>
        <p:spPr/>
        <p:txBody>
          <a:bodyPr/>
          <a:lstStyle>
            <a:lvl1pPr>
              <a:defRPr/>
            </a:lvl1pPr>
          </a:lstStyle>
          <a:p>
            <a:pPr>
              <a:defRPr/>
            </a:pPr>
            <a:fld id="{DAD9D9BF-2C87-45C5-99DD-FBE445557A51}" type="slidenum">
              <a:rPr lang="en-US"/>
              <a:pPr>
                <a:defRPr/>
              </a:pPr>
              <a:t>‹#›</a:t>
            </a:fld>
            <a:endParaRPr lang="en-US" dirty="0"/>
          </a:p>
        </p:txBody>
      </p:sp>
    </p:spTree>
    <p:extLst>
      <p:ext uri="{BB962C8B-B14F-4D97-AF65-F5344CB8AC3E}">
        <p14:creationId xmlns:p14="http://schemas.microsoft.com/office/powerpoint/2010/main" val="3248214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15" descr="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6350"/>
            <a:ext cx="9151938"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6" descr="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257016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DF54AD3C-0B38-43DC-92D0-34394A79F788}" type="datetime1">
              <a:rPr lang="en-US" smtClean="0"/>
              <a:t>1/14/2014</a:t>
            </a:fld>
            <a:endParaRPr lang="en-US" dirty="0"/>
          </a:p>
        </p:txBody>
      </p:sp>
      <p:sp>
        <p:nvSpPr>
          <p:cNvPr id="7" name="Footer Placeholder 4"/>
          <p:cNvSpPr>
            <a:spLocks noGrp="1"/>
          </p:cNvSpPr>
          <p:nvPr>
            <p:ph type="ftr" sz="quarter" idx="11"/>
          </p:nvPr>
        </p:nvSpPr>
        <p:spPr/>
        <p:txBody>
          <a:bodyPr/>
          <a:lstStyle>
            <a:lvl1pPr>
              <a:defRPr/>
            </a:lvl1pPr>
          </a:lstStyle>
          <a:p>
            <a:pPr>
              <a:defRPr/>
            </a:pPr>
            <a:r>
              <a:rPr lang="en-US" smtClean="0"/>
              <a:t>DRAFT </a:t>
            </a:r>
            <a:endParaRPr lang="en-US"/>
          </a:p>
        </p:txBody>
      </p:sp>
      <p:sp>
        <p:nvSpPr>
          <p:cNvPr id="8" name="Slide Number Placeholder 5"/>
          <p:cNvSpPr>
            <a:spLocks noGrp="1"/>
          </p:cNvSpPr>
          <p:nvPr>
            <p:ph type="sldNum" sz="quarter" idx="12"/>
          </p:nvPr>
        </p:nvSpPr>
        <p:spPr/>
        <p:txBody>
          <a:bodyPr/>
          <a:lstStyle>
            <a:lvl1pPr>
              <a:defRPr/>
            </a:lvl1pPr>
          </a:lstStyle>
          <a:p>
            <a:pPr>
              <a:defRPr/>
            </a:pPr>
            <a:fld id="{6CD553B8-434E-4DE7-AE72-FB555534F1CF}" type="slidenum">
              <a:rPr lang="en-US"/>
              <a:pPr>
                <a:defRPr/>
              </a:pPr>
              <a:t>‹#›</a:t>
            </a:fld>
            <a:endParaRPr lang="en-US" dirty="0"/>
          </a:p>
        </p:txBody>
      </p:sp>
    </p:spTree>
    <p:extLst>
      <p:ext uri="{BB962C8B-B14F-4D97-AF65-F5344CB8AC3E}">
        <p14:creationId xmlns:p14="http://schemas.microsoft.com/office/powerpoint/2010/main" val="434250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14" descr="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1600200" y="228600"/>
            <a:ext cx="6858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smtClean="0">
                <a:solidFill>
                  <a:schemeClr val="tx1">
                    <a:tint val="75000"/>
                  </a:schemeClr>
                </a:solidFill>
                <a:ea typeface="ＭＳ Ｐゴシック" pitchFamily="-16" charset="-128"/>
                <a:cs typeface="+mn-cs"/>
              </a:defRPr>
            </a:lvl1pPr>
          </a:lstStyle>
          <a:p>
            <a:pPr>
              <a:defRPr/>
            </a:pPr>
            <a:fld id="{BA2C3728-6087-478F-B97F-EA49616D639E}" type="datetime1">
              <a:rPr lang="en-US" smtClean="0"/>
              <a:t>1/14/2014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dirty="0" smtClean="0">
                <a:solidFill>
                  <a:schemeClr val="tx1">
                    <a:tint val="75000"/>
                  </a:schemeClr>
                </a:solidFill>
                <a:ea typeface="ＭＳ Ｐゴシック" pitchFamily="-16" charset="-128"/>
                <a:cs typeface="+mn-cs"/>
              </a:defRPr>
            </a:lvl1pPr>
          </a:lstStyle>
          <a:p>
            <a:pPr>
              <a:defRPr/>
            </a:pPr>
            <a:r>
              <a:rPr lang="en-US" smtClean="0"/>
              <a:t>DRAFT </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smtClean="0">
                <a:solidFill>
                  <a:schemeClr val="tx1">
                    <a:tint val="75000"/>
                  </a:schemeClr>
                </a:solidFill>
                <a:ea typeface="ＭＳ Ｐゴシック" pitchFamily="-16" charset="-128"/>
                <a:cs typeface="+mn-cs"/>
              </a:defRPr>
            </a:lvl1pPr>
          </a:lstStyle>
          <a:p>
            <a:pPr>
              <a:defRPr/>
            </a:pPr>
            <a:fld id="{44711D58-7F1B-482E-8F4A-EC5589AE21C1}"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90" r:id="rId1"/>
    <p:sldLayoutId id="2147483684" r:id="rId2"/>
    <p:sldLayoutId id="2147483685" r:id="rId3"/>
    <p:sldLayoutId id="2147483686" r:id="rId4"/>
    <p:sldLayoutId id="2147483687" r:id="rId5"/>
    <p:sldLayoutId id="2147483688" r:id="rId6"/>
    <p:sldLayoutId id="2147483691" r:id="rId7"/>
    <p:sldLayoutId id="2147483689" r:id="rId8"/>
    <p:sldLayoutId id="2147483692" r:id="rId9"/>
    <p:sldLayoutId id="2147483693" r:id="rId10"/>
    <p:sldLayoutId id="2147483694" r:id="rId11"/>
    <p:sldLayoutId id="2147483695" r:id="rId12"/>
    <p:sldLayoutId id="2147483696" r:id="rId13"/>
    <p:sldLayoutId id="2147483697" r:id="rId14"/>
    <p:sldLayoutId id="2147483698" r:id="rId15"/>
  </p:sldLayoutIdLst>
  <p:hf hdr="0" dt="0"/>
  <p:txStyles>
    <p:titleStyle>
      <a:lvl1pPr algn="ctr" rtl="0" fontAlgn="base">
        <a:spcBef>
          <a:spcPct val="0"/>
        </a:spcBef>
        <a:spcAft>
          <a:spcPct val="0"/>
        </a:spcAft>
        <a:defRPr sz="4400" kern="1200">
          <a:solidFill>
            <a:srgbClr val="1B1E7A"/>
          </a:solidFill>
          <a:latin typeface="+mj-lt"/>
          <a:ea typeface="+mj-ea"/>
          <a:cs typeface="+mj-cs"/>
        </a:defRPr>
      </a:lvl1pPr>
      <a:lvl2pPr algn="ctr" rtl="0" fontAlgn="base">
        <a:spcBef>
          <a:spcPct val="0"/>
        </a:spcBef>
        <a:spcAft>
          <a:spcPct val="0"/>
        </a:spcAft>
        <a:defRPr sz="4400">
          <a:solidFill>
            <a:srgbClr val="1B1E7A"/>
          </a:solidFill>
          <a:latin typeface="Calibri" pitchFamily="34" charset="0"/>
        </a:defRPr>
      </a:lvl2pPr>
      <a:lvl3pPr algn="ctr" rtl="0" fontAlgn="base">
        <a:spcBef>
          <a:spcPct val="0"/>
        </a:spcBef>
        <a:spcAft>
          <a:spcPct val="0"/>
        </a:spcAft>
        <a:defRPr sz="4400">
          <a:solidFill>
            <a:srgbClr val="1B1E7A"/>
          </a:solidFill>
          <a:latin typeface="Calibri" pitchFamily="34" charset="0"/>
        </a:defRPr>
      </a:lvl3pPr>
      <a:lvl4pPr algn="ctr" rtl="0" fontAlgn="base">
        <a:spcBef>
          <a:spcPct val="0"/>
        </a:spcBef>
        <a:spcAft>
          <a:spcPct val="0"/>
        </a:spcAft>
        <a:defRPr sz="4400">
          <a:solidFill>
            <a:srgbClr val="1B1E7A"/>
          </a:solidFill>
          <a:latin typeface="Calibri" pitchFamily="34" charset="0"/>
        </a:defRPr>
      </a:lvl4pPr>
      <a:lvl5pPr algn="ctr" rtl="0" fontAlgn="base">
        <a:spcBef>
          <a:spcPct val="0"/>
        </a:spcBef>
        <a:spcAft>
          <a:spcPct val="0"/>
        </a:spcAft>
        <a:defRPr sz="4400">
          <a:solidFill>
            <a:srgbClr val="1B1E7A"/>
          </a:solidFill>
          <a:latin typeface="Calibri" pitchFamily="34" charset="0"/>
        </a:defRPr>
      </a:lvl5pPr>
      <a:lvl6pPr marL="457200" algn="ctr" rtl="0" fontAlgn="base">
        <a:spcBef>
          <a:spcPct val="0"/>
        </a:spcBef>
        <a:spcAft>
          <a:spcPct val="0"/>
        </a:spcAft>
        <a:defRPr sz="4400">
          <a:solidFill>
            <a:srgbClr val="1B1E7A"/>
          </a:solidFill>
          <a:latin typeface="Calibri" pitchFamily="34" charset="0"/>
        </a:defRPr>
      </a:lvl6pPr>
      <a:lvl7pPr marL="914400" algn="ctr" rtl="0" fontAlgn="base">
        <a:spcBef>
          <a:spcPct val="0"/>
        </a:spcBef>
        <a:spcAft>
          <a:spcPct val="0"/>
        </a:spcAft>
        <a:defRPr sz="4400">
          <a:solidFill>
            <a:srgbClr val="1B1E7A"/>
          </a:solidFill>
          <a:latin typeface="Calibri" pitchFamily="34" charset="0"/>
        </a:defRPr>
      </a:lvl7pPr>
      <a:lvl8pPr marL="1371600" algn="ctr" rtl="0" fontAlgn="base">
        <a:spcBef>
          <a:spcPct val="0"/>
        </a:spcBef>
        <a:spcAft>
          <a:spcPct val="0"/>
        </a:spcAft>
        <a:defRPr sz="4400">
          <a:solidFill>
            <a:srgbClr val="1B1E7A"/>
          </a:solidFill>
          <a:latin typeface="Calibri" pitchFamily="34" charset="0"/>
        </a:defRPr>
      </a:lvl8pPr>
      <a:lvl9pPr marL="1828800" algn="ctr" rtl="0" fontAlgn="base">
        <a:spcBef>
          <a:spcPct val="0"/>
        </a:spcBef>
        <a:spcAft>
          <a:spcPct val="0"/>
        </a:spcAft>
        <a:defRPr sz="4400">
          <a:solidFill>
            <a:srgbClr val="1B1E7A"/>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rgbClr val="1B1E7A"/>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rgbClr val="1B1E7A"/>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rgbClr val="1B1E7A"/>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rgbClr val="1B1E7A"/>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rgbClr val="1B1E7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27.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1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hyperlink" Target="mailto:Lloyd.Potter@osd.state.tx.us" TargetMode="External"/><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8"/>
          <p:cNvSpPr txBox="1">
            <a:spLocks noChangeArrowheads="1"/>
          </p:cNvSpPr>
          <p:nvPr/>
        </p:nvSpPr>
        <p:spPr bwMode="auto">
          <a:xfrm>
            <a:off x="3657600" y="533400"/>
            <a:ext cx="510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endParaRPr lang="en-US"/>
          </a:p>
        </p:txBody>
      </p:sp>
      <p:sp>
        <p:nvSpPr>
          <p:cNvPr id="11267" name="Text Box 9"/>
          <p:cNvSpPr txBox="1">
            <a:spLocks noChangeArrowheads="1"/>
          </p:cNvSpPr>
          <p:nvPr/>
        </p:nvSpPr>
        <p:spPr bwMode="auto">
          <a:xfrm>
            <a:off x="0" y="304800"/>
            <a:ext cx="61722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dirty="0">
                <a:solidFill>
                  <a:schemeClr val="bg1"/>
                </a:solidFill>
              </a:rPr>
              <a:t>Texas</a:t>
            </a:r>
            <a:r>
              <a:rPr lang="en-US" dirty="0">
                <a:solidFill>
                  <a:schemeClr val="bg1"/>
                </a:solidFill>
              </a:rPr>
              <a:t> </a:t>
            </a:r>
          </a:p>
          <a:p>
            <a:pPr algn="ctr">
              <a:spcBef>
                <a:spcPct val="50000"/>
              </a:spcBef>
            </a:pPr>
            <a:r>
              <a:rPr lang="en-US" dirty="0" smtClean="0">
                <a:solidFill>
                  <a:schemeClr val="bg1"/>
                </a:solidFill>
              </a:rPr>
              <a:t>Population Estimates and Projections </a:t>
            </a:r>
            <a:endParaRPr lang="en-US" dirty="0">
              <a:solidFill>
                <a:schemeClr val="bg1"/>
              </a:solidFill>
            </a:endParaRPr>
          </a:p>
        </p:txBody>
      </p:sp>
      <p:sp>
        <p:nvSpPr>
          <p:cNvPr id="11268" name="Rectangle 4"/>
          <p:cNvSpPr>
            <a:spLocks noChangeArrowheads="1"/>
          </p:cNvSpPr>
          <p:nvPr/>
        </p:nvSpPr>
        <p:spPr bwMode="auto">
          <a:xfrm>
            <a:off x="6477000" y="3276600"/>
            <a:ext cx="2667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1600" dirty="0">
                <a:solidFill>
                  <a:srgbClr val="1B1E7A"/>
                </a:solidFill>
              </a:rPr>
              <a:t>2014 ERCOT Long-Term System Assessment (LTSA) Stakeholder Workshop </a:t>
            </a:r>
            <a:endParaRPr lang="en-US" sz="1600" dirty="0" smtClean="0">
              <a:solidFill>
                <a:srgbClr val="1B1E7A"/>
              </a:solidFill>
            </a:endParaRPr>
          </a:p>
          <a:p>
            <a:pPr algn="ctr" eaLnBrk="0" hangingPunct="0"/>
            <a:endParaRPr lang="en-US" sz="1600" dirty="0">
              <a:solidFill>
                <a:srgbClr val="1B1E7A"/>
              </a:solidFill>
            </a:endParaRPr>
          </a:p>
          <a:p>
            <a:pPr algn="ctr" eaLnBrk="0" hangingPunct="0"/>
            <a:r>
              <a:rPr lang="en-US" sz="1600" dirty="0" smtClean="0">
                <a:solidFill>
                  <a:srgbClr val="1B1E7A"/>
                </a:solidFill>
              </a:rPr>
              <a:t>January 13, 2014</a:t>
            </a:r>
            <a:endParaRPr lang="en-US" sz="1600" dirty="0">
              <a:solidFill>
                <a:srgbClr val="1B1E7A"/>
              </a:solidFill>
            </a:endParaRPr>
          </a:p>
          <a:p>
            <a:pPr algn="ctr" eaLnBrk="0" hangingPunct="0"/>
            <a:r>
              <a:rPr lang="en-US" sz="1600" dirty="0" smtClean="0">
                <a:solidFill>
                  <a:srgbClr val="1B1E7A"/>
                </a:solidFill>
              </a:rPr>
              <a:t>Austin, </a:t>
            </a:r>
            <a:r>
              <a:rPr lang="en-US" sz="1600" dirty="0">
                <a:solidFill>
                  <a:srgbClr val="1B1E7A"/>
                </a:solidFill>
              </a:rPr>
              <a:t>TX</a:t>
            </a:r>
          </a:p>
        </p:txBody>
      </p:sp>
      <p:sp>
        <p:nvSpPr>
          <p:cNvPr id="11269" name="TextBox 5"/>
          <p:cNvSpPr txBox="1">
            <a:spLocks noChangeArrowheads="1"/>
          </p:cNvSpPr>
          <p:nvPr/>
        </p:nvSpPr>
        <p:spPr bwMode="auto">
          <a:xfrm>
            <a:off x="4800600" y="22860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endParaRPr lang="en-US"/>
          </a:p>
        </p:txBody>
      </p:sp>
      <p:sp>
        <p:nvSpPr>
          <p:cNvPr id="7" name="Slide Number Placeholder 6"/>
          <p:cNvSpPr>
            <a:spLocks noGrp="1"/>
          </p:cNvSpPr>
          <p:nvPr>
            <p:ph type="sldNum" sz="quarter" idx="12"/>
          </p:nvPr>
        </p:nvSpPr>
        <p:spPr/>
        <p:txBody>
          <a:bodyPr/>
          <a:lstStyle/>
          <a:p>
            <a:pPr>
              <a:defRPr/>
            </a:pPr>
            <a:fld id="{6FF852B1-E8D5-424F-BADB-3BAE82A0839A}" type="slidenum">
              <a:rPr lang="en-US"/>
              <a:pPr>
                <a:defRPr/>
              </a:pPr>
              <a:t>1</a:t>
            </a:fld>
            <a:endParaRPr lang="en-US" dirty="0"/>
          </a:p>
        </p:txBody>
      </p:sp>
      <p:sp>
        <p:nvSpPr>
          <p:cNvPr id="2" name="Footer Placeholder 1"/>
          <p:cNvSpPr>
            <a:spLocks noGrp="1"/>
          </p:cNvSpPr>
          <p:nvPr>
            <p:ph type="ftr" sz="quarter" idx="11"/>
          </p:nvPr>
        </p:nvSpPr>
        <p:spPr/>
        <p:txBody>
          <a:bodyPr/>
          <a:lstStyle/>
          <a:p>
            <a:pPr>
              <a:defRPr/>
            </a:pPr>
            <a:r>
              <a:rPr lang="en-US" smtClean="0"/>
              <a:t>DRAFT </a:t>
            </a: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Estimated population change 2010-2012, Select Central Texas Counties</a:t>
            </a:r>
            <a:endParaRPr lang="en-US" sz="24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559223408"/>
              </p:ext>
            </p:extLst>
          </p:nvPr>
        </p:nvGraphicFramePr>
        <p:xfrm>
          <a:off x="381000" y="1219200"/>
          <a:ext cx="8686800" cy="56388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pPr>
              <a:defRPr/>
            </a:pPr>
            <a:fld id="{F72AF441-17FF-44A3-AAA3-DA28FC13EEC6}" type="slidenum">
              <a:rPr lang="en-US" smtClean="0"/>
              <a:pPr>
                <a:defRPr/>
              </a:pPr>
              <a:t>10</a:t>
            </a:fld>
            <a:endParaRPr lang="en-US" dirty="0"/>
          </a:p>
        </p:txBody>
      </p:sp>
      <p:sp>
        <p:nvSpPr>
          <p:cNvPr id="3" name="TextBox 2"/>
          <p:cNvSpPr txBox="1"/>
          <p:nvPr/>
        </p:nvSpPr>
        <p:spPr>
          <a:xfrm>
            <a:off x="5867400" y="6338857"/>
            <a:ext cx="2286000" cy="200055"/>
          </a:xfrm>
          <a:prstGeom prst="rect">
            <a:avLst/>
          </a:prstGeom>
          <a:noFill/>
        </p:spPr>
        <p:txBody>
          <a:bodyPr wrap="square" rtlCol="0">
            <a:spAutoFit/>
          </a:bodyPr>
          <a:lstStyle/>
          <a:p>
            <a:r>
              <a:rPr lang="en-US" sz="700" dirty="0" smtClean="0"/>
              <a:t>Source: U.S. Census Bureau, Population Estimates</a:t>
            </a:r>
            <a:endParaRPr lang="en-US" sz="700" dirty="0"/>
          </a:p>
        </p:txBody>
      </p:sp>
      <p:sp>
        <p:nvSpPr>
          <p:cNvPr id="6" name="TextBox 5"/>
          <p:cNvSpPr txBox="1"/>
          <p:nvPr/>
        </p:nvSpPr>
        <p:spPr>
          <a:xfrm>
            <a:off x="8001000" y="5522198"/>
            <a:ext cx="914400" cy="738664"/>
          </a:xfrm>
          <a:prstGeom prst="rect">
            <a:avLst/>
          </a:prstGeom>
          <a:noFill/>
        </p:spPr>
        <p:txBody>
          <a:bodyPr wrap="square" rtlCol="0">
            <a:spAutoFit/>
          </a:bodyPr>
          <a:lstStyle/>
          <a:p>
            <a:r>
              <a:rPr lang="en-US" sz="1050" dirty="0" smtClean="0"/>
              <a:t>Scale on previous slide went to 80,000</a:t>
            </a:r>
            <a:endParaRPr lang="en-US" sz="1050" dirty="0"/>
          </a:p>
        </p:txBody>
      </p:sp>
      <p:sp>
        <p:nvSpPr>
          <p:cNvPr id="5" name="Footer Placeholder 4"/>
          <p:cNvSpPr>
            <a:spLocks noGrp="1"/>
          </p:cNvSpPr>
          <p:nvPr>
            <p:ph type="ftr" sz="quarter" idx="11"/>
          </p:nvPr>
        </p:nvSpPr>
        <p:spPr/>
        <p:txBody>
          <a:bodyPr/>
          <a:lstStyle/>
          <a:p>
            <a:pPr>
              <a:defRPr/>
            </a:pPr>
            <a:r>
              <a:rPr lang="en-US" smtClean="0"/>
              <a:t>DRAFT </a:t>
            </a:r>
            <a:endParaRPr lang="en-US"/>
          </a:p>
        </p:txBody>
      </p:sp>
    </p:spTree>
    <p:extLst>
      <p:ext uri="{BB962C8B-B14F-4D97-AF65-F5344CB8AC3E}">
        <p14:creationId xmlns:p14="http://schemas.microsoft.com/office/powerpoint/2010/main" val="2286941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Projected population change 2010-2030, Select Central Texas Counties, 0.5 Migration Scenario</a:t>
            </a:r>
            <a:endParaRPr lang="en-US" sz="2000" dirty="0"/>
          </a:p>
        </p:txBody>
      </p:sp>
      <p:sp>
        <p:nvSpPr>
          <p:cNvPr id="4" name="Slide Number Placeholder 3"/>
          <p:cNvSpPr>
            <a:spLocks noGrp="1"/>
          </p:cNvSpPr>
          <p:nvPr>
            <p:ph type="sldNum" sz="quarter" idx="12"/>
          </p:nvPr>
        </p:nvSpPr>
        <p:spPr/>
        <p:txBody>
          <a:bodyPr/>
          <a:lstStyle/>
          <a:p>
            <a:pPr>
              <a:defRPr/>
            </a:pPr>
            <a:fld id="{F72AF441-17FF-44A3-AAA3-DA28FC13EEC6}" type="slidenum">
              <a:rPr lang="en-US" smtClean="0"/>
              <a:pPr>
                <a:defRPr/>
              </a:pPr>
              <a:t>11</a:t>
            </a:fld>
            <a:endParaRPr lang="en-US" dirty="0"/>
          </a:p>
        </p:txBody>
      </p:sp>
      <p:sp>
        <p:nvSpPr>
          <p:cNvPr id="6" name="TextBox 5"/>
          <p:cNvSpPr txBox="1"/>
          <p:nvPr/>
        </p:nvSpPr>
        <p:spPr>
          <a:xfrm>
            <a:off x="76200" y="6413698"/>
            <a:ext cx="2209800" cy="307777"/>
          </a:xfrm>
          <a:prstGeom prst="rect">
            <a:avLst/>
          </a:prstGeom>
          <a:noFill/>
        </p:spPr>
        <p:txBody>
          <a:bodyPr wrap="square" rtlCol="0">
            <a:spAutoFit/>
          </a:bodyPr>
          <a:lstStyle/>
          <a:p>
            <a:r>
              <a:rPr lang="en-US" sz="700" dirty="0" smtClean="0"/>
              <a:t>Source: Texas State Data Center, 2012 Vintage Population Projections</a:t>
            </a:r>
            <a:endParaRPr lang="en-US" sz="700" dirty="0"/>
          </a:p>
        </p:txBody>
      </p:sp>
      <p:sp>
        <p:nvSpPr>
          <p:cNvPr id="5" name="Footer Placeholder 4"/>
          <p:cNvSpPr>
            <a:spLocks noGrp="1"/>
          </p:cNvSpPr>
          <p:nvPr>
            <p:ph type="ftr" sz="quarter" idx="11"/>
          </p:nvPr>
        </p:nvSpPr>
        <p:spPr/>
        <p:txBody>
          <a:bodyPr/>
          <a:lstStyle/>
          <a:p>
            <a:pPr>
              <a:defRPr/>
            </a:pPr>
            <a:r>
              <a:rPr lang="en-US" smtClean="0"/>
              <a:t>DRAFT </a:t>
            </a:r>
            <a:endParaRPr lang="en-US"/>
          </a:p>
        </p:txBody>
      </p:sp>
      <p:pic>
        <p:nvPicPr>
          <p:cNvPr id="7" name="Picture 6"/>
          <p:cNvPicPr>
            <a:picLocks noChangeAspect="1"/>
          </p:cNvPicPr>
          <p:nvPr/>
        </p:nvPicPr>
        <p:blipFill rotWithShape="1">
          <a:blip r:embed="rId2"/>
          <a:srcRect l="1961" t="20670" r="3193" b="18777"/>
          <a:stretch/>
        </p:blipFill>
        <p:spPr>
          <a:xfrm>
            <a:off x="1752600" y="1244599"/>
            <a:ext cx="6589365" cy="5476875"/>
          </a:xfrm>
          <a:prstGeom prst="rect">
            <a:avLst/>
          </a:prstGeom>
        </p:spPr>
      </p:pic>
      <p:pic>
        <p:nvPicPr>
          <p:cNvPr id="9" name="Picture 8"/>
          <p:cNvPicPr>
            <a:picLocks noChangeAspect="1"/>
          </p:cNvPicPr>
          <p:nvPr/>
        </p:nvPicPr>
        <p:blipFill rotWithShape="1">
          <a:blip r:embed="rId3"/>
          <a:srcRect t="26547"/>
          <a:stretch/>
        </p:blipFill>
        <p:spPr>
          <a:xfrm>
            <a:off x="438830" y="2628616"/>
            <a:ext cx="1847170" cy="2426466"/>
          </a:xfrm>
          <a:prstGeom prst="rect">
            <a:avLst/>
          </a:prstGeom>
        </p:spPr>
      </p:pic>
    </p:spTree>
    <p:extLst>
      <p:ext uri="{BB962C8B-B14F-4D97-AF65-F5344CB8AC3E}">
        <p14:creationId xmlns:p14="http://schemas.microsoft.com/office/powerpoint/2010/main" val="6123055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004" t="18923" r="2690" b="13901"/>
          <a:stretch/>
        </p:blipFill>
        <p:spPr>
          <a:xfrm>
            <a:off x="1752600" y="1066800"/>
            <a:ext cx="6642100" cy="6095035"/>
          </a:xfrm>
          <a:prstGeom prst="rect">
            <a:avLst/>
          </a:prstGeom>
        </p:spPr>
      </p:pic>
      <p:sp>
        <p:nvSpPr>
          <p:cNvPr id="2" name="Title 1"/>
          <p:cNvSpPr>
            <a:spLocks noGrp="1"/>
          </p:cNvSpPr>
          <p:nvPr>
            <p:ph type="title"/>
          </p:nvPr>
        </p:nvSpPr>
        <p:spPr/>
        <p:txBody>
          <a:bodyPr/>
          <a:lstStyle/>
          <a:p>
            <a:r>
              <a:rPr lang="en-US" sz="2000" dirty="0" smtClean="0"/>
              <a:t>Projected population change 2010-2030, Select Central Texas Counties, 1.0 Migration Scenario</a:t>
            </a:r>
            <a:endParaRPr lang="en-US" sz="2000" dirty="0"/>
          </a:p>
        </p:txBody>
      </p:sp>
      <p:sp>
        <p:nvSpPr>
          <p:cNvPr id="4" name="Slide Number Placeholder 3"/>
          <p:cNvSpPr>
            <a:spLocks noGrp="1"/>
          </p:cNvSpPr>
          <p:nvPr>
            <p:ph type="sldNum" sz="quarter" idx="12"/>
          </p:nvPr>
        </p:nvSpPr>
        <p:spPr/>
        <p:txBody>
          <a:bodyPr/>
          <a:lstStyle/>
          <a:p>
            <a:pPr>
              <a:defRPr/>
            </a:pPr>
            <a:fld id="{F72AF441-17FF-44A3-AAA3-DA28FC13EEC6}" type="slidenum">
              <a:rPr lang="en-US" smtClean="0"/>
              <a:pPr>
                <a:defRPr/>
              </a:pPr>
              <a:t>12</a:t>
            </a:fld>
            <a:endParaRPr lang="en-US" dirty="0"/>
          </a:p>
        </p:txBody>
      </p:sp>
      <p:sp>
        <p:nvSpPr>
          <p:cNvPr id="6" name="TextBox 5"/>
          <p:cNvSpPr txBox="1"/>
          <p:nvPr/>
        </p:nvSpPr>
        <p:spPr>
          <a:xfrm>
            <a:off x="76200" y="6413698"/>
            <a:ext cx="2209800" cy="307777"/>
          </a:xfrm>
          <a:prstGeom prst="rect">
            <a:avLst/>
          </a:prstGeom>
          <a:noFill/>
        </p:spPr>
        <p:txBody>
          <a:bodyPr wrap="square" rtlCol="0">
            <a:spAutoFit/>
          </a:bodyPr>
          <a:lstStyle/>
          <a:p>
            <a:r>
              <a:rPr lang="en-US" sz="700" dirty="0" smtClean="0"/>
              <a:t>Source: Texas State Data Center, 2012 Vintage Population Projections</a:t>
            </a:r>
            <a:endParaRPr lang="en-US" sz="700" dirty="0"/>
          </a:p>
        </p:txBody>
      </p:sp>
      <p:sp>
        <p:nvSpPr>
          <p:cNvPr id="5" name="Footer Placeholder 4"/>
          <p:cNvSpPr>
            <a:spLocks noGrp="1"/>
          </p:cNvSpPr>
          <p:nvPr>
            <p:ph type="ftr" sz="quarter" idx="11"/>
          </p:nvPr>
        </p:nvSpPr>
        <p:spPr/>
        <p:txBody>
          <a:bodyPr/>
          <a:lstStyle/>
          <a:p>
            <a:pPr>
              <a:defRPr/>
            </a:pPr>
            <a:r>
              <a:rPr lang="en-US" smtClean="0"/>
              <a:t>DRAFT </a:t>
            </a:r>
            <a:endParaRPr lang="en-US"/>
          </a:p>
        </p:txBody>
      </p:sp>
      <p:pic>
        <p:nvPicPr>
          <p:cNvPr id="9" name="Picture 8"/>
          <p:cNvPicPr>
            <a:picLocks noChangeAspect="1"/>
          </p:cNvPicPr>
          <p:nvPr/>
        </p:nvPicPr>
        <p:blipFill rotWithShape="1">
          <a:blip r:embed="rId3"/>
          <a:srcRect t="26547" r="-4125"/>
          <a:stretch/>
        </p:blipFill>
        <p:spPr>
          <a:xfrm>
            <a:off x="438830" y="2628616"/>
            <a:ext cx="1923370" cy="2426466"/>
          </a:xfrm>
          <a:prstGeom prst="rect">
            <a:avLst/>
          </a:prstGeom>
        </p:spPr>
      </p:pic>
    </p:spTree>
    <p:extLst>
      <p:ext uri="{BB962C8B-B14F-4D97-AF65-F5344CB8AC3E}">
        <p14:creationId xmlns:p14="http://schemas.microsoft.com/office/powerpoint/2010/main" val="41182570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Projected percent population change 2010-2030, Select Central Texas Counties, 0.5 Migration Scenario</a:t>
            </a:r>
            <a:endParaRPr lang="en-US" sz="2000" dirty="0"/>
          </a:p>
        </p:txBody>
      </p:sp>
      <p:sp>
        <p:nvSpPr>
          <p:cNvPr id="4" name="Slide Number Placeholder 3"/>
          <p:cNvSpPr>
            <a:spLocks noGrp="1"/>
          </p:cNvSpPr>
          <p:nvPr>
            <p:ph type="sldNum" sz="quarter" idx="12"/>
          </p:nvPr>
        </p:nvSpPr>
        <p:spPr/>
        <p:txBody>
          <a:bodyPr/>
          <a:lstStyle/>
          <a:p>
            <a:pPr>
              <a:defRPr/>
            </a:pPr>
            <a:fld id="{F72AF441-17FF-44A3-AAA3-DA28FC13EEC6}" type="slidenum">
              <a:rPr lang="en-US" smtClean="0"/>
              <a:pPr>
                <a:defRPr/>
              </a:pPr>
              <a:t>13</a:t>
            </a:fld>
            <a:endParaRPr lang="en-US" dirty="0"/>
          </a:p>
        </p:txBody>
      </p:sp>
      <p:sp>
        <p:nvSpPr>
          <p:cNvPr id="7" name="TextBox 6"/>
          <p:cNvSpPr txBox="1"/>
          <p:nvPr/>
        </p:nvSpPr>
        <p:spPr>
          <a:xfrm>
            <a:off x="76200" y="6413698"/>
            <a:ext cx="2209800" cy="307777"/>
          </a:xfrm>
          <a:prstGeom prst="rect">
            <a:avLst/>
          </a:prstGeom>
          <a:noFill/>
        </p:spPr>
        <p:txBody>
          <a:bodyPr wrap="square" rtlCol="0">
            <a:spAutoFit/>
          </a:bodyPr>
          <a:lstStyle/>
          <a:p>
            <a:r>
              <a:rPr lang="en-US" sz="700" dirty="0" smtClean="0"/>
              <a:t>Source: Texas State Data Center, 2012 Vintage Population Projections</a:t>
            </a:r>
            <a:endParaRPr lang="en-US" sz="700" dirty="0"/>
          </a:p>
        </p:txBody>
      </p:sp>
      <p:sp>
        <p:nvSpPr>
          <p:cNvPr id="3" name="Footer Placeholder 2"/>
          <p:cNvSpPr>
            <a:spLocks noGrp="1"/>
          </p:cNvSpPr>
          <p:nvPr>
            <p:ph type="ftr" sz="quarter" idx="11"/>
          </p:nvPr>
        </p:nvSpPr>
        <p:spPr/>
        <p:txBody>
          <a:bodyPr/>
          <a:lstStyle/>
          <a:p>
            <a:pPr>
              <a:defRPr/>
            </a:pPr>
            <a:r>
              <a:rPr lang="en-US" smtClean="0"/>
              <a:t>DRAFT </a:t>
            </a:r>
            <a:endParaRPr lang="en-US"/>
          </a:p>
        </p:txBody>
      </p:sp>
      <p:pic>
        <p:nvPicPr>
          <p:cNvPr id="8" name="Picture 7"/>
          <p:cNvPicPr>
            <a:picLocks noChangeAspect="1"/>
          </p:cNvPicPr>
          <p:nvPr/>
        </p:nvPicPr>
        <p:blipFill rotWithShape="1">
          <a:blip r:embed="rId2"/>
          <a:srcRect l="2243" t="19809" r="2448" b="20763"/>
          <a:stretch/>
        </p:blipFill>
        <p:spPr>
          <a:xfrm>
            <a:off x="1447800" y="1371600"/>
            <a:ext cx="6477000" cy="5257800"/>
          </a:xfrm>
          <a:prstGeom prst="rect">
            <a:avLst/>
          </a:prstGeom>
        </p:spPr>
      </p:pic>
      <p:pic>
        <p:nvPicPr>
          <p:cNvPr id="9" name="Picture 8"/>
          <p:cNvPicPr>
            <a:picLocks noChangeAspect="1"/>
          </p:cNvPicPr>
          <p:nvPr/>
        </p:nvPicPr>
        <p:blipFill rotWithShape="1">
          <a:blip r:embed="rId3"/>
          <a:srcRect t="26932"/>
          <a:stretch/>
        </p:blipFill>
        <p:spPr>
          <a:xfrm>
            <a:off x="1904733" y="1292225"/>
            <a:ext cx="1219467" cy="2274066"/>
          </a:xfrm>
          <a:prstGeom prst="rect">
            <a:avLst/>
          </a:prstGeom>
        </p:spPr>
      </p:pic>
    </p:spTree>
    <p:extLst>
      <p:ext uri="{BB962C8B-B14F-4D97-AF65-F5344CB8AC3E}">
        <p14:creationId xmlns:p14="http://schemas.microsoft.com/office/powerpoint/2010/main" val="10358377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l="3193" t="17831" r="3193" b="9316"/>
          <a:stretch/>
        </p:blipFill>
        <p:spPr>
          <a:xfrm>
            <a:off x="1562100" y="1219200"/>
            <a:ext cx="6299200" cy="6382085"/>
          </a:xfrm>
          <a:prstGeom prst="rect">
            <a:avLst/>
          </a:prstGeom>
        </p:spPr>
      </p:pic>
      <p:sp>
        <p:nvSpPr>
          <p:cNvPr id="2" name="Title 1"/>
          <p:cNvSpPr>
            <a:spLocks noGrp="1"/>
          </p:cNvSpPr>
          <p:nvPr>
            <p:ph type="title"/>
          </p:nvPr>
        </p:nvSpPr>
        <p:spPr/>
        <p:txBody>
          <a:bodyPr/>
          <a:lstStyle/>
          <a:p>
            <a:r>
              <a:rPr lang="en-US" sz="2000" dirty="0" smtClean="0"/>
              <a:t>Projected percent population change 2010-2030, Select Central Texas Counties, 1.0 Migration Scenario</a:t>
            </a:r>
            <a:endParaRPr lang="en-US" sz="2000" dirty="0"/>
          </a:p>
        </p:txBody>
      </p:sp>
      <p:sp>
        <p:nvSpPr>
          <p:cNvPr id="4" name="Slide Number Placeholder 3"/>
          <p:cNvSpPr>
            <a:spLocks noGrp="1"/>
          </p:cNvSpPr>
          <p:nvPr>
            <p:ph type="sldNum" sz="quarter" idx="12"/>
          </p:nvPr>
        </p:nvSpPr>
        <p:spPr/>
        <p:txBody>
          <a:bodyPr/>
          <a:lstStyle/>
          <a:p>
            <a:pPr>
              <a:defRPr/>
            </a:pPr>
            <a:fld id="{F72AF441-17FF-44A3-AAA3-DA28FC13EEC6}" type="slidenum">
              <a:rPr lang="en-US" smtClean="0"/>
              <a:pPr>
                <a:defRPr/>
              </a:pPr>
              <a:t>14</a:t>
            </a:fld>
            <a:endParaRPr lang="en-US" dirty="0"/>
          </a:p>
        </p:txBody>
      </p:sp>
      <p:sp>
        <p:nvSpPr>
          <p:cNvPr id="7" name="TextBox 6"/>
          <p:cNvSpPr txBox="1"/>
          <p:nvPr/>
        </p:nvSpPr>
        <p:spPr>
          <a:xfrm>
            <a:off x="76200" y="6413698"/>
            <a:ext cx="2209800" cy="307777"/>
          </a:xfrm>
          <a:prstGeom prst="rect">
            <a:avLst/>
          </a:prstGeom>
          <a:noFill/>
        </p:spPr>
        <p:txBody>
          <a:bodyPr wrap="square" rtlCol="0">
            <a:spAutoFit/>
          </a:bodyPr>
          <a:lstStyle/>
          <a:p>
            <a:r>
              <a:rPr lang="en-US" sz="700" dirty="0" smtClean="0"/>
              <a:t>Source: Texas State Data Center, 2012 Vintage Population Projections</a:t>
            </a:r>
            <a:endParaRPr lang="en-US" sz="700" dirty="0"/>
          </a:p>
        </p:txBody>
      </p:sp>
      <p:sp>
        <p:nvSpPr>
          <p:cNvPr id="3" name="Footer Placeholder 2"/>
          <p:cNvSpPr>
            <a:spLocks noGrp="1"/>
          </p:cNvSpPr>
          <p:nvPr>
            <p:ph type="ftr" sz="quarter" idx="11"/>
          </p:nvPr>
        </p:nvSpPr>
        <p:spPr/>
        <p:txBody>
          <a:bodyPr/>
          <a:lstStyle/>
          <a:p>
            <a:pPr>
              <a:defRPr/>
            </a:pPr>
            <a:r>
              <a:rPr lang="en-US" smtClean="0"/>
              <a:t>DRAFT </a:t>
            </a:r>
            <a:endParaRPr lang="en-US"/>
          </a:p>
        </p:txBody>
      </p:sp>
      <p:pic>
        <p:nvPicPr>
          <p:cNvPr id="9" name="Picture 8"/>
          <p:cNvPicPr>
            <a:picLocks noChangeAspect="1"/>
          </p:cNvPicPr>
          <p:nvPr/>
        </p:nvPicPr>
        <p:blipFill rotWithShape="1">
          <a:blip r:embed="rId3"/>
          <a:srcRect t="26932"/>
          <a:stretch/>
        </p:blipFill>
        <p:spPr>
          <a:xfrm>
            <a:off x="1904733" y="1292225"/>
            <a:ext cx="1219467" cy="2274066"/>
          </a:xfrm>
          <a:prstGeom prst="rect">
            <a:avLst/>
          </a:prstGeom>
        </p:spPr>
      </p:pic>
    </p:spTree>
    <p:extLst>
      <p:ext uri="{BB962C8B-B14F-4D97-AF65-F5344CB8AC3E}">
        <p14:creationId xmlns:p14="http://schemas.microsoft.com/office/powerpoint/2010/main" val="7959597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7467600" cy="990600"/>
          </a:xfrm>
        </p:spPr>
        <p:txBody>
          <a:bodyPr/>
          <a:lstStyle/>
          <a:p>
            <a:r>
              <a:rPr lang="en-US" sz="2400" dirty="0" smtClean="0"/>
              <a:t>Projected percent population change 2010-2030, </a:t>
            </a:r>
            <a:r>
              <a:rPr lang="en-US" sz="2400" dirty="0"/>
              <a:t>Select Central Texas </a:t>
            </a:r>
            <a:r>
              <a:rPr lang="en-US" sz="2400" dirty="0" smtClean="0"/>
              <a:t>Counties, 0.5 and 1.0 migration scenarios</a:t>
            </a:r>
            <a:endParaRPr lang="en-US" sz="24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173200177"/>
              </p:ext>
            </p:extLst>
          </p:nvPr>
        </p:nvGraphicFramePr>
        <p:xfrm>
          <a:off x="381000" y="1143000"/>
          <a:ext cx="8686800" cy="563880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F72AF441-17FF-44A3-AAA3-DA28FC13EEC6}" type="slidenum">
              <a:rPr lang="en-US" smtClean="0"/>
              <a:pPr>
                <a:defRPr/>
              </a:pPr>
              <a:t>15</a:t>
            </a:fld>
            <a:endParaRPr lang="en-US" dirty="0"/>
          </a:p>
        </p:txBody>
      </p:sp>
      <p:sp>
        <p:nvSpPr>
          <p:cNvPr id="5" name="TextBox 4"/>
          <p:cNvSpPr txBox="1"/>
          <p:nvPr/>
        </p:nvSpPr>
        <p:spPr>
          <a:xfrm>
            <a:off x="6872287" y="6048573"/>
            <a:ext cx="2209800" cy="307777"/>
          </a:xfrm>
          <a:prstGeom prst="rect">
            <a:avLst/>
          </a:prstGeom>
          <a:noFill/>
        </p:spPr>
        <p:txBody>
          <a:bodyPr wrap="square" rtlCol="0">
            <a:spAutoFit/>
          </a:bodyPr>
          <a:lstStyle/>
          <a:p>
            <a:r>
              <a:rPr lang="en-US" sz="700" dirty="0" smtClean="0"/>
              <a:t>Source: Texas State Data Center, 2012 Vintage Population Projections</a:t>
            </a:r>
            <a:endParaRPr lang="en-US" sz="700" dirty="0"/>
          </a:p>
        </p:txBody>
      </p:sp>
      <p:sp>
        <p:nvSpPr>
          <p:cNvPr id="3" name="Footer Placeholder 2"/>
          <p:cNvSpPr>
            <a:spLocks noGrp="1"/>
          </p:cNvSpPr>
          <p:nvPr>
            <p:ph type="ftr" sz="quarter" idx="11"/>
          </p:nvPr>
        </p:nvSpPr>
        <p:spPr/>
        <p:txBody>
          <a:bodyPr/>
          <a:lstStyle/>
          <a:p>
            <a:pPr>
              <a:defRPr/>
            </a:pPr>
            <a:r>
              <a:rPr lang="en-US" smtClean="0"/>
              <a:t>DRAFT </a:t>
            </a:r>
            <a:endParaRPr lang="en-US"/>
          </a:p>
        </p:txBody>
      </p:sp>
    </p:spTree>
    <p:extLst>
      <p:ext uri="{BB962C8B-B14F-4D97-AF65-F5344CB8AC3E}">
        <p14:creationId xmlns:p14="http://schemas.microsoft.com/office/powerpoint/2010/main" val="21678040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2140475869"/>
              </p:ext>
            </p:extLst>
          </p:nvPr>
        </p:nvGraphicFramePr>
        <p:xfrm>
          <a:off x="228600" y="1219200"/>
          <a:ext cx="8839200" cy="533400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F72AF441-17FF-44A3-AAA3-DA28FC13EEC6}" type="slidenum">
              <a:rPr lang="en-US" smtClean="0"/>
              <a:pPr>
                <a:defRPr/>
              </a:pPr>
              <a:t>16</a:t>
            </a:fld>
            <a:endParaRPr lang="en-US" dirty="0"/>
          </a:p>
        </p:txBody>
      </p:sp>
      <p:sp>
        <p:nvSpPr>
          <p:cNvPr id="9" name="Title 1"/>
          <p:cNvSpPr>
            <a:spLocks noGrp="1"/>
          </p:cNvSpPr>
          <p:nvPr>
            <p:ph type="title"/>
          </p:nvPr>
        </p:nvSpPr>
        <p:spPr>
          <a:xfrm>
            <a:off x="1600200" y="228600"/>
            <a:ext cx="7467600" cy="990600"/>
          </a:xfrm>
        </p:spPr>
        <p:txBody>
          <a:bodyPr/>
          <a:lstStyle/>
          <a:p>
            <a:r>
              <a:rPr lang="en-US" sz="2400" dirty="0" smtClean="0"/>
              <a:t>Projected population change 2010-2030, </a:t>
            </a:r>
            <a:r>
              <a:rPr lang="en-US" sz="2400" dirty="0"/>
              <a:t>Select Central Texas Counties</a:t>
            </a:r>
            <a:r>
              <a:rPr lang="en-US" sz="2400" dirty="0" smtClean="0"/>
              <a:t>, 0.5 and 1.0 migration scenarios</a:t>
            </a:r>
            <a:endParaRPr lang="en-US" sz="2400" dirty="0"/>
          </a:p>
        </p:txBody>
      </p:sp>
      <p:sp>
        <p:nvSpPr>
          <p:cNvPr id="2" name="Footer Placeholder 1"/>
          <p:cNvSpPr>
            <a:spLocks noGrp="1"/>
          </p:cNvSpPr>
          <p:nvPr>
            <p:ph type="ftr" sz="quarter" idx="11"/>
          </p:nvPr>
        </p:nvSpPr>
        <p:spPr/>
        <p:txBody>
          <a:bodyPr/>
          <a:lstStyle/>
          <a:p>
            <a:pPr>
              <a:defRPr/>
            </a:pPr>
            <a:r>
              <a:rPr lang="en-US" smtClean="0"/>
              <a:t>DRAFT </a:t>
            </a:r>
            <a:endParaRPr lang="en-US"/>
          </a:p>
        </p:txBody>
      </p:sp>
    </p:spTree>
    <p:extLst>
      <p:ext uri="{BB962C8B-B14F-4D97-AF65-F5344CB8AC3E}">
        <p14:creationId xmlns:p14="http://schemas.microsoft.com/office/powerpoint/2010/main" val="39341208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628"/>
          <a:stretch/>
        </p:blipFill>
        <p:spPr bwMode="auto">
          <a:xfrm>
            <a:off x="397166" y="1447800"/>
            <a:ext cx="8289634" cy="5257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Job Growth</a:t>
            </a:r>
            <a:endParaRPr lang="en-US"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17</a:t>
            </a:fld>
            <a:endParaRPr lang="en-US" dirty="0"/>
          </a:p>
        </p:txBody>
      </p:sp>
    </p:spTree>
    <p:extLst>
      <p:ext uri="{BB962C8B-B14F-4D97-AF65-F5344CB8AC3E}">
        <p14:creationId xmlns:p14="http://schemas.microsoft.com/office/powerpoint/2010/main" val="1215554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1800" dirty="0"/>
              <a:t>Percent of labor force employed in </a:t>
            </a:r>
            <a:r>
              <a:rPr lang="en-US" sz="1800" dirty="0" smtClean="0"/>
              <a:t>professional</a:t>
            </a:r>
            <a:r>
              <a:rPr lang="en-US" sz="1800" dirty="0"/>
              <a:t>, scientific, and management, and administrative and waste management services, census tracts, 2006-2010</a:t>
            </a:r>
          </a:p>
        </p:txBody>
      </p:sp>
      <p:sp>
        <p:nvSpPr>
          <p:cNvPr id="4" name="Slide Number Placeholder 3"/>
          <p:cNvSpPr>
            <a:spLocks noGrp="1"/>
          </p:cNvSpPr>
          <p:nvPr>
            <p:ph type="sldNum" sz="quarter" idx="12"/>
          </p:nvPr>
        </p:nvSpPr>
        <p:spPr/>
        <p:txBody>
          <a:bodyPr/>
          <a:lstStyle/>
          <a:p>
            <a:fld id="{2BC1FA3B-F0C1-4F58-90BE-DCC7501F4B28}" type="slidenum">
              <a:rPr lang="en-US" smtClean="0"/>
              <a:pPr/>
              <a:t>18</a:t>
            </a:fld>
            <a:endParaRPr lang="en-US" dirty="0"/>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545" t="28555" r="29899" b="32055"/>
          <a:stretch/>
        </p:blipFill>
        <p:spPr bwMode="auto">
          <a:xfrm>
            <a:off x="-28977" y="1981200"/>
            <a:ext cx="4178122" cy="4096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8502" t="15948" r="8363" b="32316"/>
          <a:stretch/>
        </p:blipFill>
        <p:spPr bwMode="auto">
          <a:xfrm>
            <a:off x="3581400" y="1219199"/>
            <a:ext cx="2356201" cy="1881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16729" r="5015" b="23794"/>
          <a:stretch/>
        </p:blipFill>
        <p:spPr bwMode="auto">
          <a:xfrm>
            <a:off x="6172200" y="1602346"/>
            <a:ext cx="2702069" cy="217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9841" t="6383" r="6465" b="14836"/>
          <a:stretch/>
        </p:blipFill>
        <p:spPr bwMode="auto">
          <a:xfrm>
            <a:off x="4343400" y="3773684"/>
            <a:ext cx="2414789" cy="291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590800" y="3276600"/>
            <a:ext cx="609600" cy="381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286000" y="4029565"/>
            <a:ext cx="609600" cy="69483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048001" y="4267200"/>
            <a:ext cx="685800" cy="4572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2590800" y="1219199"/>
            <a:ext cx="990600" cy="2057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200400" y="3100999"/>
            <a:ext cx="2737201" cy="5566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3048001" y="1602347"/>
            <a:ext cx="3124199" cy="26648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3733801" y="3773684"/>
            <a:ext cx="5140468" cy="9507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362200" y="3773685"/>
            <a:ext cx="1974761" cy="25588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889161" y="4724401"/>
            <a:ext cx="3869028" cy="1966435"/>
          </a:xfrm>
          <a:prstGeom prst="line">
            <a:avLst/>
          </a:prstGeom>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0" y="6605118"/>
            <a:ext cx="5715000" cy="246221"/>
          </a:xfrm>
          <a:prstGeom prst="rect">
            <a:avLst/>
          </a:prstGeom>
        </p:spPr>
        <p:txBody>
          <a:bodyPr wrap="square">
            <a:spAutoFit/>
          </a:bodyPr>
          <a:lstStyle/>
          <a:p>
            <a:r>
              <a:rPr lang="en-US" sz="1000" dirty="0">
                <a:solidFill>
                  <a:schemeClr val="bg1">
                    <a:lumMod val="50000"/>
                  </a:schemeClr>
                </a:solidFill>
              </a:rPr>
              <a:t>Source: U.S. Census Bureau, American Community Survey, 5-Year Sample, </a:t>
            </a:r>
            <a:r>
              <a:rPr lang="en-US" sz="1000" dirty="0" smtClean="0">
                <a:solidFill>
                  <a:schemeClr val="bg1">
                    <a:lumMod val="50000"/>
                  </a:schemeClr>
                </a:solidFill>
              </a:rPr>
              <a:t>2006-2010</a:t>
            </a:r>
            <a:endParaRPr lang="en-US" sz="1000" dirty="0">
              <a:solidFill>
                <a:schemeClr val="bg1">
                  <a:lumMod val="50000"/>
                </a:schemeClr>
              </a:solidFill>
            </a:endParaRPr>
          </a:p>
        </p:txBody>
      </p:sp>
      <p:pic>
        <p:nvPicPr>
          <p:cNvPr id="8198"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t="38191" r="19758"/>
          <a:stretch/>
        </p:blipFill>
        <p:spPr bwMode="auto">
          <a:xfrm>
            <a:off x="7243169" y="4249042"/>
            <a:ext cx="1686540" cy="1694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87439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smtClean="0"/>
              <a:t>Percent of labor force employed in agriculture</a:t>
            </a:r>
            <a:r>
              <a:rPr lang="en-US" sz="2000" dirty="0"/>
              <a:t>, forestry, fishing and hunting, and </a:t>
            </a:r>
            <a:r>
              <a:rPr lang="en-US" sz="2000" dirty="0" smtClean="0"/>
              <a:t>mining, census tracts, 2006-2010</a:t>
            </a:r>
            <a:endParaRPr lang="en-US" sz="2000"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19</a:t>
            </a:fld>
            <a:endParaRPr lang="en-US" dirty="0"/>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80" t="12208" r="8809" b="20056"/>
          <a:stretch/>
        </p:blipFill>
        <p:spPr bwMode="auto">
          <a:xfrm>
            <a:off x="1447800" y="1221914"/>
            <a:ext cx="5366197" cy="5318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6574443"/>
            <a:ext cx="5715000" cy="246221"/>
          </a:xfrm>
          <a:prstGeom prst="rect">
            <a:avLst/>
          </a:prstGeom>
        </p:spPr>
        <p:txBody>
          <a:bodyPr wrap="square">
            <a:spAutoFit/>
          </a:bodyPr>
          <a:lstStyle/>
          <a:p>
            <a:r>
              <a:rPr lang="en-US" sz="1000" dirty="0">
                <a:solidFill>
                  <a:schemeClr val="bg1">
                    <a:lumMod val="50000"/>
                  </a:schemeClr>
                </a:solidFill>
              </a:rPr>
              <a:t>Source: U.S. Census Bureau, American Community Survey, 5-Year Sample, </a:t>
            </a:r>
            <a:r>
              <a:rPr lang="en-US" sz="1000" dirty="0" smtClean="0">
                <a:solidFill>
                  <a:schemeClr val="bg1">
                    <a:lumMod val="50000"/>
                  </a:schemeClr>
                </a:solidFill>
              </a:rPr>
              <a:t>2006-2010</a:t>
            </a:r>
            <a:endParaRPr lang="en-US" sz="1000" dirty="0">
              <a:solidFill>
                <a:schemeClr val="bg1">
                  <a:lumMod val="50000"/>
                </a:schemeClr>
              </a:solidFill>
            </a:endParaRPr>
          </a:p>
        </p:txBody>
      </p:sp>
      <p:pic>
        <p:nvPicPr>
          <p:cNvPr id="921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40826" r="16328"/>
          <a:stretch/>
        </p:blipFill>
        <p:spPr bwMode="auto">
          <a:xfrm>
            <a:off x="6934200" y="2667000"/>
            <a:ext cx="1447800" cy="1335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61162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Total Estimated Population by County, 2012</a:t>
            </a:r>
            <a:endParaRPr lang="en-US" sz="2400"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2</a:t>
            </a:fld>
            <a:endParaRPr lang="en-US" dirty="0"/>
          </a:p>
        </p:txBody>
      </p:sp>
      <p:sp>
        <p:nvSpPr>
          <p:cNvPr id="15" name="TextBox 14"/>
          <p:cNvSpPr txBox="1"/>
          <p:nvPr/>
        </p:nvSpPr>
        <p:spPr>
          <a:xfrm>
            <a:off x="2" y="6510040"/>
            <a:ext cx="3070071" cy="230832"/>
          </a:xfrm>
          <a:prstGeom prst="rect">
            <a:avLst/>
          </a:prstGeom>
          <a:noFill/>
        </p:spPr>
        <p:txBody>
          <a:bodyPr wrap="none" rtlCol="0">
            <a:spAutoFit/>
          </a:bodyPr>
          <a:lstStyle/>
          <a:p>
            <a:r>
              <a:rPr lang="en-US" sz="900" dirty="0" smtClean="0">
                <a:solidFill>
                  <a:schemeClr val="tx1">
                    <a:lumMod val="50000"/>
                    <a:lumOff val="50000"/>
                  </a:schemeClr>
                </a:solidFill>
              </a:rPr>
              <a:t>Source: U.S. Census Bureau 2012 Population Estimates</a:t>
            </a:r>
            <a:endParaRPr lang="en-US" sz="900" dirty="0">
              <a:solidFill>
                <a:schemeClr val="tx1">
                  <a:lumMod val="50000"/>
                  <a:lumOff val="50000"/>
                </a:schemeClr>
              </a:solidFill>
            </a:endParaRPr>
          </a:p>
        </p:txBody>
      </p:sp>
      <p:sp>
        <p:nvSpPr>
          <p:cNvPr id="3" name="TextBox 2"/>
          <p:cNvSpPr txBox="1"/>
          <p:nvPr/>
        </p:nvSpPr>
        <p:spPr>
          <a:xfrm>
            <a:off x="71280" y="5257800"/>
            <a:ext cx="3832268" cy="1077218"/>
          </a:xfrm>
          <a:prstGeom prst="rect">
            <a:avLst/>
          </a:prstGeom>
          <a:noFill/>
        </p:spPr>
        <p:txBody>
          <a:bodyPr wrap="none" rtlCol="0">
            <a:spAutoFit/>
          </a:bodyPr>
          <a:lstStyle/>
          <a:p>
            <a:r>
              <a:rPr lang="en-US" sz="1600" dirty="0" smtClean="0">
                <a:solidFill>
                  <a:schemeClr val="tx2"/>
                </a:solidFill>
              </a:rPr>
              <a:t>Along </a:t>
            </a:r>
            <a:r>
              <a:rPr lang="en-US" sz="1600" dirty="0">
                <a:solidFill>
                  <a:schemeClr val="tx2"/>
                </a:solidFill>
              </a:rPr>
              <a:t>and east of </a:t>
            </a:r>
            <a:r>
              <a:rPr lang="en-US" sz="1600" dirty="0" smtClean="0">
                <a:solidFill>
                  <a:schemeClr val="tx2"/>
                </a:solidFill>
              </a:rPr>
              <a:t>I-35:</a:t>
            </a:r>
          </a:p>
          <a:p>
            <a:r>
              <a:rPr lang="en-US" sz="1600" dirty="0" smtClean="0">
                <a:solidFill>
                  <a:schemeClr val="tx2"/>
                </a:solidFill>
              </a:rPr>
              <a:t>   40% of land</a:t>
            </a:r>
          </a:p>
          <a:p>
            <a:r>
              <a:rPr lang="en-US" sz="1600" dirty="0" smtClean="0">
                <a:solidFill>
                  <a:schemeClr val="tx2"/>
                </a:solidFill>
              </a:rPr>
              <a:t>   86% of population </a:t>
            </a:r>
          </a:p>
          <a:p>
            <a:r>
              <a:rPr lang="en-US" sz="1600" dirty="0" smtClean="0">
                <a:solidFill>
                  <a:schemeClr val="tx2"/>
                </a:solidFill>
              </a:rPr>
              <a:t>   92% of population growth (2011-2012)</a:t>
            </a:r>
            <a:endParaRPr lang="en-US" sz="1600" dirty="0">
              <a:solidFill>
                <a:schemeClr val="tx2"/>
              </a:solidFill>
            </a:endParaRP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982" t="16613" r="3847" b="16779"/>
          <a:stretch/>
        </p:blipFill>
        <p:spPr bwMode="auto">
          <a:xfrm>
            <a:off x="2010884" y="762000"/>
            <a:ext cx="6399205"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25203"/>
          <a:stretch/>
        </p:blipFill>
        <p:spPr bwMode="auto">
          <a:xfrm>
            <a:off x="470338" y="1371600"/>
            <a:ext cx="2460091" cy="2175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Isosceles Triangle 4"/>
          <p:cNvSpPr/>
          <p:nvPr/>
        </p:nvSpPr>
        <p:spPr>
          <a:xfrm rot="21111399">
            <a:off x="5825769" y="2933701"/>
            <a:ext cx="1782924" cy="1752600"/>
          </a:xfrm>
          <a:prstGeom prst="triangl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5572664" y="2501660"/>
            <a:ext cx="1020216" cy="3295291"/>
          </a:xfrm>
          <a:custGeom>
            <a:avLst/>
            <a:gdLst>
              <a:gd name="connsiteX0" fmla="*/ 0 w 1020216"/>
              <a:gd name="connsiteY0" fmla="*/ 3295291 h 3295291"/>
              <a:gd name="connsiteX1" fmla="*/ 34506 w 1020216"/>
              <a:gd name="connsiteY1" fmla="*/ 3209027 h 3295291"/>
              <a:gd name="connsiteX2" fmla="*/ 69011 w 1020216"/>
              <a:gd name="connsiteY2" fmla="*/ 3157268 h 3295291"/>
              <a:gd name="connsiteX3" fmla="*/ 86264 w 1020216"/>
              <a:gd name="connsiteY3" fmla="*/ 3105510 h 3295291"/>
              <a:gd name="connsiteX4" fmla="*/ 155276 w 1020216"/>
              <a:gd name="connsiteY4" fmla="*/ 3001993 h 3295291"/>
              <a:gd name="connsiteX5" fmla="*/ 189781 w 1020216"/>
              <a:gd name="connsiteY5" fmla="*/ 2950234 h 3295291"/>
              <a:gd name="connsiteX6" fmla="*/ 224287 w 1020216"/>
              <a:gd name="connsiteY6" fmla="*/ 2898476 h 3295291"/>
              <a:gd name="connsiteX7" fmla="*/ 276045 w 1020216"/>
              <a:gd name="connsiteY7" fmla="*/ 2743200 h 3295291"/>
              <a:gd name="connsiteX8" fmla="*/ 293298 w 1020216"/>
              <a:gd name="connsiteY8" fmla="*/ 2691442 h 3295291"/>
              <a:gd name="connsiteX9" fmla="*/ 327804 w 1020216"/>
              <a:gd name="connsiteY9" fmla="*/ 2553419 h 3295291"/>
              <a:gd name="connsiteX10" fmla="*/ 345057 w 1020216"/>
              <a:gd name="connsiteY10" fmla="*/ 2501661 h 3295291"/>
              <a:gd name="connsiteX11" fmla="*/ 362310 w 1020216"/>
              <a:gd name="connsiteY11" fmla="*/ 2432649 h 3295291"/>
              <a:gd name="connsiteX12" fmla="*/ 379562 w 1020216"/>
              <a:gd name="connsiteY12" fmla="*/ 2380891 h 3295291"/>
              <a:gd name="connsiteX13" fmla="*/ 396815 w 1020216"/>
              <a:gd name="connsiteY13" fmla="*/ 2311880 h 3295291"/>
              <a:gd name="connsiteX14" fmla="*/ 483079 w 1020216"/>
              <a:gd name="connsiteY14" fmla="*/ 2242868 h 3295291"/>
              <a:gd name="connsiteX15" fmla="*/ 586596 w 1020216"/>
              <a:gd name="connsiteY15" fmla="*/ 2173857 h 3295291"/>
              <a:gd name="connsiteX16" fmla="*/ 621102 w 1020216"/>
              <a:gd name="connsiteY16" fmla="*/ 2018582 h 3295291"/>
              <a:gd name="connsiteX17" fmla="*/ 638355 w 1020216"/>
              <a:gd name="connsiteY17" fmla="*/ 1966823 h 3295291"/>
              <a:gd name="connsiteX18" fmla="*/ 672861 w 1020216"/>
              <a:gd name="connsiteY18" fmla="*/ 1828800 h 3295291"/>
              <a:gd name="connsiteX19" fmla="*/ 724619 w 1020216"/>
              <a:gd name="connsiteY19" fmla="*/ 1621766 h 3295291"/>
              <a:gd name="connsiteX20" fmla="*/ 741872 w 1020216"/>
              <a:gd name="connsiteY20" fmla="*/ 1552755 h 3295291"/>
              <a:gd name="connsiteX21" fmla="*/ 776378 w 1020216"/>
              <a:gd name="connsiteY21" fmla="*/ 1500997 h 3295291"/>
              <a:gd name="connsiteX22" fmla="*/ 793630 w 1020216"/>
              <a:gd name="connsiteY22" fmla="*/ 1449238 h 3295291"/>
              <a:gd name="connsiteX23" fmla="*/ 862642 w 1020216"/>
              <a:gd name="connsiteY23" fmla="*/ 1345721 h 3295291"/>
              <a:gd name="connsiteX24" fmla="*/ 914400 w 1020216"/>
              <a:gd name="connsiteY24" fmla="*/ 862642 h 3295291"/>
              <a:gd name="connsiteX25" fmla="*/ 983411 w 1020216"/>
              <a:gd name="connsiteY25" fmla="*/ 741872 h 3295291"/>
              <a:gd name="connsiteX26" fmla="*/ 1017917 w 1020216"/>
              <a:gd name="connsiteY26" fmla="*/ 621102 h 3295291"/>
              <a:gd name="connsiteX27" fmla="*/ 1017917 w 1020216"/>
              <a:gd name="connsiteY27" fmla="*/ 0 h 329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20216" h="3295291">
                <a:moveTo>
                  <a:pt x="0" y="3295291"/>
                </a:moveTo>
                <a:cubicBezTo>
                  <a:pt x="11502" y="3266536"/>
                  <a:pt x="20656" y="3236727"/>
                  <a:pt x="34506" y="3209027"/>
                </a:cubicBezTo>
                <a:cubicBezTo>
                  <a:pt x="43779" y="3190481"/>
                  <a:pt x="59738" y="3175814"/>
                  <a:pt x="69011" y="3157268"/>
                </a:cubicBezTo>
                <a:cubicBezTo>
                  <a:pt x="77144" y="3141002"/>
                  <a:pt x="77432" y="3121407"/>
                  <a:pt x="86264" y="3105510"/>
                </a:cubicBezTo>
                <a:cubicBezTo>
                  <a:pt x="106404" y="3069258"/>
                  <a:pt x="132272" y="3036499"/>
                  <a:pt x="155276" y="3001993"/>
                </a:cubicBezTo>
                <a:lnTo>
                  <a:pt x="189781" y="2950234"/>
                </a:lnTo>
                <a:lnTo>
                  <a:pt x="224287" y="2898476"/>
                </a:lnTo>
                <a:lnTo>
                  <a:pt x="276045" y="2743200"/>
                </a:lnTo>
                <a:cubicBezTo>
                  <a:pt x="281796" y="2725947"/>
                  <a:pt x="288887" y="2709085"/>
                  <a:pt x="293298" y="2691442"/>
                </a:cubicBezTo>
                <a:cubicBezTo>
                  <a:pt x="304800" y="2645434"/>
                  <a:pt x="312807" y="2598409"/>
                  <a:pt x="327804" y="2553419"/>
                </a:cubicBezTo>
                <a:cubicBezTo>
                  <a:pt x="333555" y="2536166"/>
                  <a:pt x="340061" y="2519147"/>
                  <a:pt x="345057" y="2501661"/>
                </a:cubicBezTo>
                <a:cubicBezTo>
                  <a:pt x="351571" y="2478861"/>
                  <a:pt x="355796" y="2455449"/>
                  <a:pt x="362310" y="2432649"/>
                </a:cubicBezTo>
                <a:cubicBezTo>
                  <a:pt x="367306" y="2415163"/>
                  <a:pt x="374566" y="2398377"/>
                  <a:pt x="379562" y="2380891"/>
                </a:cubicBezTo>
                <a:cubicBezTo>
                  <a:pt x="386076" y="2358092"/>
                  <a:pt x="387474" y="2333674"/>
                  <a:pt x="396815" y="2311880"/>
                </a:cubicBezTo>
                <a:cubicBezTo>
                  <a:pt x="430686" y="2232848"/>
                  <a:pt x="421054" y="2277326"/>
                  <a:pt x="483079" y="2242868"/>
                </a:cubicBezTo>
                <a:cubicBezTo>
                  <a:pt x="519331" y="2222728"/>
                  <a:pt x="586596" y="2173857"/>
                  <a:pt x="586596" y="2173857"/>
                </a:cubicBezTo>
                <a:cubicBezTo>
                  <a:pt x="625435" y="2057340"/>
                  <a:pt x="580616" y="2200765"/>
                  <a:pt x="621102" y="2018582"/>
                </a:cubicBezTo>
                <a:cubicBezTo>
                  <a:pt x="625047" y="2000829"/>
                  <a:pt x="633944" y="1984466"/>
                  <a:pt x="638355" y="1966823"/>
                </a:cubicBezTo>
                <a:lnTo>
                  <a:pt x="672861" y="1828800"/>
                </a:lnTo>
                <a:cubicBezTo>
                  <a:pt x="696092" y="1689406"/>
                  <a:pt x="679051" y="1758469"/>
                  <a:pt x="724619" y="1621766"/>
                </a:cubicBezTo>
                <a:cubicBezTo>
                  <a:pt x="732117" y="1599271"/>
                  <a:pt x="732531" y="1574549"/>
                  <a:pt x="741872" y="1552755"/>
                </a:cubicBezTo>
                <a:cubicBezTo>
                  <a:pt x="750040" y="1533696"/>
                  <a:pt x="764876" y="1518250"/>
                  <a:pt x="776378" y="1500997"/>
                </a:cubicBezTo>
                <a:cubicBezTo>
                  <a:pt x="782129" y="1483744"/>
                  <a:pt x="784798" y="1465136"/>
                  <a:pt x="793630" y="1449238"/>
                </a:cubicBezTo>
                <a:cubicBezTo>
                  <a:pt x="813770" y="1412986"/>
                  <a:pt x="862642" y="1345721"/>
                  <a:pt x="862642" y="1345721"/>
                </a:cubicBezTo>
                <a:cubicBezTo>
                  <a:pt x="949971" y="1083728"/>
                  <a:pt x="851013" y="1411988"/>
                  <a:pt x="914400" y="862642"/>
                </a:cubicBezTo>
                <a:cubicBezTo>
                  <a:pt x="918937" y="823326"/>
                  <a:pt x="966279" y="776137"/>
                  <a:pt x="983411" y="741872"/>
                </a:cubicBezTo>
                <a:cubicBezTo>
                  <a:pt x="991771" y="725153"/>
                  <a:pt x="1017626" y="632741"/>
                  <a:pt x="1017917" y="621102"/>
                </a:cubicBezTo>
                <a:cubicBezTo>
                  <a:pt x="1023091" y="414133"/>
                  <a:pt x="1017917" y="207034"/>
                  <a:pt x="1017917" y="0"/>
                </a:cubicBezTo>
              </a:path>
            </a:pathLst>
          </a:custGeom>
          <a:noFill/>
          <a:ln w="793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pPr>
              <a:defRPr/>
            </a:pPr>
            <a:r>
              <a:rPr lang="en-US" smtClean="0"/>
              <a:t>DRAFT </a:t>
            </a:r>
            <a:endParaRPr lang="en-US"/>
          </a:p>
        </p:txBody>
      </p:sp>
    </p:spTree>
    <p:extLst>
      <p:ext uri="{BB962C8B-B14F-4D97-AF65-F5344CB8AC3E}">
        <p14:creationId xmlns:p14="http://schemas.microsoft.com/office/powerpoint/2010/main" val="206913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http://ruminationsbook.speirpublishing.net/images/Cattle.jpg"/>
          <p:cNvPicPr>
            <a:picLocks noChangeAspect="1" noChangeArrowheads="1"/>
          </p:cNvPicPr>
          <p:nvPr/>
        </p:nvPicPr>
        <p:blipFill rotWithShape="1">
          <a:blip r:embed="rId3">
            <a:extLst>
              <a:ext uri="{28A0092B-C50C-407E-A947-70E740481C1C}">
                <a14:useLocalDpi xmlns:a14="http://schemas.microsoft.com/office/drawing/2010/main" val="0"/>
              </a:ext>
            </a:extLst>
          </a:blip>
          <a:srcRect l="18750" t="20675" b="5000"/>
          <a:stretch/>
        </p:blipFill>
        <p:spPr bwMode="auto">
          <a:xfrm>
            <a:off x="0" y="3459892"/>
            <a:ext cx="4953000" cy="339810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txfb.org/TxAgTalks/image.axd?picture=2010%2F8%2F080810WaterRight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1189037"/>
            <a:ext cx="3711422" cy="24780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Demographics and Destiny</a:t>
            </a:r>
            <a:endParaRPr lang="en-US"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20</a:t>
            </a:fld>
            <a:endParaRPr lang="en-US" dirty="0"/>
          </a:p>
        </p:txBody>
      </p:sp>
      <p:pic>
        <p:nvPicPr>
          <p:cNvPr id="9" name="Picture 12" descr="http://www.beavercreeklonghorns.com/images/sunset.jpg"/>
          <p:cNvPicPr>
            <a:picLocks noChangeAspect="1" noChangeArrowheads="1"/>
          </p:cNvPicPr>
          <p:nvPr/>
        </p:nvPicPr>
        <p:blipFill rotWithShape="1">
          <a:blip r:embed="rId5">
            <a:extLst>
              <a:ext uri="{28A0092B-C50C-407E-A947-70E740481C1C}">
                <a14:useLocalDpi xmlns:a14="http://schemas.microsoft.com/office/drawing/2010/main" val="0"/>
              </a:ext>
            </a:extLst>
          </a:blip>
          <a:srcRect l="9798" t="7253" r="3464" b="15090"/>
          <a:stretch/>
        </p:blipFill>
        <p:spPr bwMode="auto">
          <a:xfrm>
            <a:off x="5968176" y="1191918"/>
            <a:ext cx="3352520" cy="248962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www.planetware.com/i/photo/farmers-field-surrounded-by-wind-turbines-in-white-deer-texas-tx46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3633127"/>
            <a:ext cx="4818800" cy="3190045"/>
          </a:xfrm>
          <a:prstGeom prst="rect">
            <a:avLst/>
          </a:prstGeom>
          <a:noFill/>
          <a:extLst>
            <a:ext uri="{909E8E84-426E-40DD-AFC4-6F175D3DCCD1}">
              <a14:hiddenFill xmlns:a14="http://schemas.microsoft.com/office/drawing/2010/main">
                <a:solidFill>
                  <a:srgbClr val="FFFFFF"/>
                </a:solidFill>
              </a14:hiddenFill>
            </a:ext>
          </a:extLst>
        </p:spPr>
      </p:pic>
      <p:pic>
        <p:nvPicPr>
          <p:cNvPr id="354306" name="Picture 2" descr="http://static.howstuffworks.com/gif/ranch-hand-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1189038"/>
            <a:ext cx="3429000" cy="2461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9616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Contact </a:t>
            </a:r>
            <a:endParaRPr lang="en-US" dirty="0"/>
          </a:p>
        </p:txBody>
      </p:sp>
      <p:sp>
        <p:nvSpPr>
          <p:cNvPr id="36867" name="Content Placeholder 2"/>
          <p:cNvSpPr>
            <a:spLocks noGrp="1"/>
          </p:cNvSpPr>
          <p:nvPr>
            <p:ph idx="1"/>
          </p:nvPr>
        </p:nvSpPr>
        <p:spPr>
          <a:xfrm>
            <a:off x="1066800" y="1676401"/>
            <a:ext cx="8229600" cy="4525963"/>
          </a:xfrm>
        </p:spPr>
        <p:txBody>
          <a:bodyPr/>
          <a:lstStyle/>
          <a:p>
            <a:pPr lvl="1" eaLnBrk="1" hangingPunct="1">
              <a:buNone/>
            </a:pPr>
            <a:endParaRPr lang="en-US" dirty="0" smtClean="0"/>
          </a:p>
          <a:p>
            <a:pPr lvl="1" eaLnBrk="1" hangingPunct="1">
              <a:buNone/>
            </a:pPr>
            <a:endParaRPr lang="en-US" dirty="0" smtClean="0"/>
          </a:p>
          <a:p>
            <a:pPr lvl="1" eaLnBrk="1" hangingPunct="1">
              <a:buNone/>
            </a:pPr>
            <a:endParaRPr lang="en-US" dirty="0" smtClean="0"/>
          </a:p>
          <a:p>
            <a:pPr lvl="1">
              <a:buNone/>
            </a:pPr>
            <a:r>
              <a:rPr lang="en-US" dirty="0" smtClean="0"/>
              <a:t>Office: (512) 463-8390 or (210) 458-6530</a:t>
            </a:r>
          </a:p>
          <a:p>
            <a:pPr lvl="1" eaLnBrk="1" hangingPunct="1">
              <a:buNone/>
            </a:pPr>
            <a:r>
              <a:rPr lang="en-US" dirty="0" smtClean="0"/>
              <a:t>Email: </a:t>
            </a:r>
            <a:r>
              <a:rPr lang="en-US" dirty="0" smtClean="0">
                <a:hlinkClick r:id="rId3"/>
              </a:rPr>
              <a:t>Lloyd.Potter@osd.state.tx.us</a:t>
            </a:r>
            <a:endParaRPr lang="en-US" dirty="0" smtClean="0"/>
          </a:p>
          <a:p>
            <a:pPr lvl="1">
              <a:buNone/>
            </a:pPr>
            <a:r>
              <a:rPr lang="en-US" dirty="0" smtClean="0"/>
              <a:t>Internet: http://osd.state.tx.us</a:t>
            </a:r>
          </a:p>
          <a:p>
            <a:pPr lvl="1">
              <a:buNone/>
            </a:pPr>
            <a:endParaRPr lang="en-US" dirty="0" smtClean="0"/>
          </a:p>
          <a:p>
            <a:pPr eaLnBrk="1" hangingPunct="1">
              <a:buNone/>
            </a:pPr>
            <a:endParaRPr lang="en-US" dirty="0" smtClean="0"/>
          </a:p>
        </p:txBody>
      </p:sp>
      <p:sp>
        <p:nvSpPr>
          <p:cNvPr id="6" name="Slide Number Placeholder 5"/>
          <p:cNvSpPr>
            <a:spLocks noGrp="1"/>
          </p:cNvSpPr>
          <p:nvPr>
            <p:ph type="sldNum" sz="quarter" idx="12"/>
          </p:nvPr>
        </p:nvSpPr>
        <p:spPr/>
        <p:txBody>
          <a:bodyPr/>
          <a:lstStyle/>
          <a:p>
            <a:fld id="{2BC1FA3B-F0C1-4F58-90BE-DCC7501F4B28}" type="slidenum">
              <a:rPr lang="en-US" smtClean="0"/>
              <a:pPr/>
              <a:t>21</a:t>
            </a:fld>
            <a:endParaRPr lang="en-US" dirty="0"/>
          </a:p>
        </p:txBody>
      </p:sp>
      <p:sp>
        <p:nvSpPr>
          <p:cNvPr id="5" name="Slide Number Placeholder 3"/>
          <p:cNvSpPr txBox="1">
            <a:spLocks/>
          </p:cNvSpPr>
          <p:nvPr/>
        </p:nvSpPr>
        <p:spPr>
          <a:xfrm>
            <a:off x="8763000" y="6629400"/>
            <a:ext cx="381000" cy="228600"/>
          </a:xfrm>
          <a:prstGeom prst="rect">
            <a:avLst/>
          </a:prstGeom>
        </p:spPr>
        <p:txBody>
          <a:bodyPr anchor="ctr"/>
          <a:lstStyle/>
          <a:p>
            <a:pPr algn="r" fontAlgn="auto">
              <a:spcBef>
                <a:spcPts val="0"/>
              </a:spcBef>
              <a:spcAft>
                <a:spcPts val="0"/>
              </a:spcAft>
              <a:defRPr/>
            </a:pPr>
            <a:endParaRPr lang="en-US" sz="1200" dirty="0">
              <a:solidFill>
                <a:schemeClr val="tx1">
                  <a:tint val="75000"/>
                </a:schemeClr>
              </a:solidFill>
              <a:latin typeface="+mn-lt"/>
              <a:cs typeface="+mn-cs"/>
            </a:endParaRPr>
          </a:p>
        </p:txBody>
      </p:sp>
      <p:sp>
        <p:nvSpPr>
          <p:cNvPr id="9" name="Rectangle 8"/>
          <p:cNvSpPr/>
          <p:nvPr/>
        </p:nvSpPr>
        <p:spPr>
          <a:xfrm>
            <a:off x="1295400" y="1905002"/>
            <a:ext cx="4369594" cy="769441"/>
          </a:xfrm>
          <a:prstGeom prst="rect">
            <a:avLst/>
          </a:prstGeom>
        </p:spPr>
        <p:txBody>
          <a:bodyPr wrap="none">
            <a:spAutoFit/>
          </a:bodyPr>
          <a:lstStyle/>
          <a:p>
            <a:pPr eaLnBrk="1" hangingPunct="1">
              <a:buNone/>
            </a:pPr>
            <a:r>
              <a:rPr lang="en-US" sz="4400" dirty="0" smtClean="0">
                <a:solidFill>
                  <a:srgbClr val="1B1E7A"/>
                </a:solidFill>
                <a:latin typeface="+mj-lt"/>
              </a:rPr>
              <a:t>Lloyd Potter, Ph.D.</a:t>
            </a:r>
          </a:p>
        </p:txBody>
      </p:sp>
      <p:sp>
        <p:nvSpPr>
          <p:cNvPr id="2" name="Footer Placeholder 1"/>
          <p:cNvSpPr>
            <a:spLocks noGrp="1"/>
          </p:cNvSpPr>
          <p:nvPr>
            <p:ph type="ftr" sz="quarter" idx="11"/>
          </p:nvPr>
        </p:nvSpPr>
        <p:spPr/>
        <p:txBody>
          <a:bodyPr/>
          <a:lstStyle/>
          <a:p>
            <a:pPr>
              <a:defRPr/>
            </a:pPr>
            <a:r>
              <a:rPr lang="en-US" smtClean="0"/>
              <a:t>DRAFT </a:t>
            </a:r>
            <a:endParaRPr lang="en-US"/>
          </a:p>
        </p:txBody>
      </p:sp>
    </p:spTree>
    <p:extLst>
      <p:ext uri="{BB962C8B-B14F-4D97-AF65-F5344CB8AC3E}">
        <p14:creationId xmlns:p14="http://schemas.microsoft.com/office/powerpoint/2010/main" val="2145652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384" y="362297"/>
            <a:ext cx="6858000" cy="990600"/>
          </a:xfrm>
        </p:spPr>
        <p:txBody>
          <a:bodyPr>
            <a:noAutofit/>
          </a:bodyPr>
          <a:lstStyle/>
          <a:p>
            <a:r>
              <a:rPr lang="en-US" sz="2400" dirty="0" smtClean="0"/>
              <a:t>Change of the Total Population by County, 2000 to 2010</a:t>
            </a:r>
            <a:endParaRPr lang="en-US" sz="2400"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3</a:t>
            </a:fld>
            <a:endParaRPr lang="en-US" dirty="0"/>
          </a:p>
        </p:txBody>
      </p:sp>
      <p:sp>
        <p:nvSpPr>
          <p:cNvPr id="15" name="TextBox 14"/>
          <p:cNvSpPr txBox="1"/>
          <p:nvPr/>
        </p:nvSpPr>
        <p:spPr>
          <a:xfrm>
            <a:off x="2" y="6510040"/>
            <a:ext cx="3352200" cy="230832"/>
          </a:xfrm>
          <a:prstGeom prst="rect">
            <a:avLst/>
          </a:prstGeom>
          <a:noFill/>
        </p:spPr>
        <p:txBody>
          <a:bodyPr wrap="none" rtlCol="0">
            <a:spAutoFit/>
          </a:bodyPr>
          <a:lstStyle/>
          <a:p>
            <a:r>
              <a:rPr lang="en-US" sz="900" dirty="0" smtClean="0">
                <a:solidFill>
                  <a:schemeClr val="tx1">
                    <a:lumMod val="50000"/>
                    <a:lumOff val="50000"/>
                  </a:schemeClr>
                </a:solidFill>
              </a:rPr>
              <a:t>Source: U.S. Census Bureau 2000  and  2010 Census Counts</a:t>
            </a:r>
            <a:endParaRPr lang="en-US" sz="900" dirty="0">
              <a:solidFill>
                <a:schemeClr val="tx1">
                  <a:lumMod val="50000"/>
                  <a:lumOff val="50000"/>
                </a:schemeClr>
              </a:solidFill>
            </a:endParaRPr>
          </a:p>
        </p:txBody>
      </p:sp>
      <p:pic>
        <p:nvPicPr>
          <p:cNvPr id="1024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352897"/>
            <a:ext cx="7150487" cy="538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0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37448" r="33198"/>
          <a:stretch/>
        </p:blipFill>
        <p:spPr bwMode="auto">
          <a:xfrm>
            <a:off x="1524000" y="2078181"/>
            <a:ext cx="1599210" cy="1211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867400" y="1708849"/>
            <a:ext cx="1981200" cy="738664"/>
          </a:xfrm>
          <a:prstGeom prst="rect">
            <a:avLst/>
          </a:prstGeom>
          <a:noFill/>
        </p:spPr>
        <p:txBody>
          <a:bodyPr wrap="square" rtlCol="0">
            <a:spAutoFit/>
          </a:bodyPr>
          <a:lstStyle/>
          <a:p>
            <a:r>
              <a:rPr lang="en-US" sz="1400" dirty="0" smtClean="0">
                <a:solidFill>
                  <a:srgbClr val="191C6F"/>
                </a:solidFill>
              </a:rPr>
              <a:t>79 counties lost population over the decade</a:t>
            </a:r>
            <a:endParaRPr lang="en-US" sz="1400" dirty="0">
              <a:solidFill>
                <a:srgbClr val="191C6F"/>
              </a:solidFill>
            </a:endParaRPr>
          </a:p>
        </p:txBody>
      </p:sp>
      <p:sp>
        <p:nvSpPr>
          <p:cNvPr id="5" name="Footer Placeholder 4"/>
          <p:cNvSpPr>
            <a:spLocks noGrp="1"/>
          </p:cNvSpPr>
          <p:nvPr>
            <p:ph type="ftr" sz="quarter" idx="11"/>
          </p:nvPr>
        </p:nvSpPr>
        <p:spPr/>
        <p:txBody>
          <a:bodyPr/>
          <a:lstStyle/>
          <a:p>
            <a:pPr>
              <a:defRPr/>
            </a:pPr>
            <a:r>
              <a:rPr lang="en-US" smtClean="0"/>
              <a:t>DRAFT </a:t>
            </a:r>
            <a:endParaRPr lang="en-US"/>
          </a:p>
        </p:txBody>
      </p:sp>
    </p:spTree>
    <p:extLst>
      <p:ext uri="{BB962C8B-B14F-4D97-AF65-F5344CB8AC3E}">
        <p14:creationId xmlns:p14="http://schemas.microsoft.com/office/powerpoint/2010/main" val="1294796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485" t="14531" r="5464" b="18719"/>
          <a:stretch/>
        </p:blipFill>
        <p:spPr bwMode="auto">
          <a:xfrm>
            <a:off x="1905002" y="1213460"/>
            <a:ext cx="5867398" cy="5609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604384" y="362297"/>
            <a:ext cx="7539616" cy="990600"/>
          </a:xfrm>
        </p:spPr>
        <p:txBody>
          <a:bodyPr>
            <a:noAutofit/>
          </a:bodyPr>
          <a:lstStyle/>
          <a:p>
            <a:r>
              <a:rPr lang="en-US" sz="2400" dirty="0" smtClean="0"/>
              <a:t>Change of the Total Population by County, 2010 to 2012</a:t>
            </a:r>
            <a:endParaRPr lang="en-US" sz="2400"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4</a:t>
            </a:fld>
            <a:endParaRPr lang="en-US" dirty="0"/>
          </a:p>
        </p:txBody>
      </p:sp>
      <p:sp>
        <p:nvSpPr>
          <p:cNvPr id="15" name="TextBox 14"/>
          <p:cNvSpPr txBox="1"/>
          <p:nvPr/>
        </p:nvSpPr>
        <p:spPr>
          <a:xfrm>
            <a:off x="3" y="6501769"/>
            <a:ext cx="3589444" cy="230832"/>
          </a:xfrm>
          <a:prstGeom prst="rect">
            <a:avLst/>
          </a:prstGeom>
          <a:noFill/>
        </p:spPr>
        <p:txBody>
          <a:bodyPr wrap="none" rtlCol="0">
            <a:spAutoFit/>
          </a:bodyPr>
          <a:lstStyle/>
          <a:p>
            <a:r>
              <a:rPr lang="en-US" sz="900" dirty="0" smtClean="0">
                <a:solidFill>
                  <a:schemeClr val="tx1">
                    <a:lumMod val="50000"/>
                    <a:lumOff val="50000"/>
                  </a:schemeClr>
                </a:solidFill>
              </a:rPr>
              <a:t>Source: U.S. Census Bureau Population Estimates, 2012 Vintage. </a:t>
            </a:r>
            <a:endParaRPr lang="en-US" sz="900" dirty="0">
              <a:solidFill>
                <a:schemeClr val="tx1">
                  <a:lumMod val="50000"/>
                  <a:lumOff val="50000"/>
                </a:schemeClr>
              </a:solidFill>
            </a:endParaRPr>
          </a:p>
        </p:txBody>
      </p:sp>
      <p:sp>
        <p:nvSpPr>
          <p:cNvPr id="3" name="TextBox 2"/>
          <p:cNvSpPr txBox="1"/>
          <p:nvPr/>
        </p:nvSpPr>
        <p:spPr>
          <a:xfrm>
            <a:off x="5638800" y="1708849"/>
            <a:ext cx="1981200" cy="738664"/>
          </a:xfrm>
          <a:prstGeom prst="rect">
            <a:avLst/>
          </a:prstGeom>
          <a:noFill/>
        </p:spPr>
        <p:txBody>
          <a:bodyPr wrap="square" rtlCol="0">
            <a:spAutoFit/>
          </a:bodyPr>
          <a:lstStyle/>
          <a:p>
            <a:r>
              <a:rPr lang="en-US" sz="1400" dirty="0" smtClean="0">
                <a:solidFill>
                  <a:srgbClr val="191C6F"/>
                </a:solidFill>
              </a:rPr>
              <a:t>96  counties lost population over the two year period</a:t>
            </a:r>
            <a:endParaRPr lang="en-US" sz="1400" dirty="0">
              <a:solidFill>
                <a:srgbClr val="191C6F"/>
              </a:solidFill>
            </a:endParaRPr>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39164" r="17265"/>
          <a:stretch/>
        </p:blipFill>
        <p:spPr bwMode="auto">
          <a:xfrm>
            <a:off x="746458" y="1447800"/>
            <a:ext cx="2096533" cy="1787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625728" y="5638800"/>
            <a:ext cx="2292615" cy="646331"/>
          </a:xfrm>
          <a:prstGeom prst="rect">
            <a:avLst/>
          </a:prstGeom>
          <a:noFill/>
        </p:spPr>
        <p:txBody>
          <a:bodyPr wrap="none" rtlCol="0">
            <a:spAutoFit/>
          </a:bodyPr>
          <a:lstStyle/>
          <a:p>
            <a:r>
              <a:rPr lang="en-US" sz="1200" dirty="0" smtClean="0">
                <a:solidFill>
                  <a:schemeClr val="tx2"/>
                </a:solidFill>
              </a:rPr>
              <a:t>Of counties that lost population</a:t>
            </a:r>
          </a:p>
          <a:p>
            <a:r>
              <a:rPr lang="en-US" sz="1200" dirty="0" smtClean="0">
                <a:solidFill>
                  <a:schemeClr val="tx2"/>
                </a:solidFill>
              </a:rPr>
              <a:t>90% had net out migration</a:t>
            </a:r>
          </a:p>
          <a:p>
            <a:r>
              <a:rPr lang="en-US" sz="1200" dirty="0" smtClean="0">
                <a:solidFill>
                  <a:schemeClr val="tx2"/>
                </a:solidFill>
              </a:rPr>
              <a:t>47% had natural decline</a:t>
            </a:r>
            <a:endParaRPr lang="en-US" sz="1200" dirty="0">
              <a:solidFill>
                <a:schemeClr val="tx2"/>
              </a:solidFill>
            </a:endParaRPr>
          </a:p>
        </p:txBody>
      </p:sp>
      <p:sp>
        <p:nvSpPr>
          <p:cNvPr id="6" name="Footer Placeholder 5"/>
          <p:cNvSpPr>
            <a:spLocks noGrp="1"/>
          </p:cNvSpPr>
          <p:nvPr>
            <p:ph type="ftr" sz="quarter" idx="11"/>
          </p:nvPr>
        </p:nvSpPr>
        <p:spPr/>
        <p:txBody>
          <a:bodyPr/>
          <a:lstStyle/>
          <a:p>
            <a:pPr>
              <a:defRPr/>
            </a:pPr>
            <a:r>
              <a:rPr lang="en-US" smtClean="0"/>
              <a:t>DRAFT </a:t>
            </a:r>
            <a:endParaRPr lang="en-US"/>
          </a:p>
        </p:txBody>
      </p:sp>
    </p:spTree>
    <p:extLst>
      <p:ext uri="{BB962C8B-B14F-4D97-AF65-F5344CB8AC3E}">
        <p14:creationId xmlns:p14="http://schemas.microsoft.com/office/powerpoint/2010/main" val="17368231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t>The 10 </a:t>
            </a:r>
            <a:r>
              <a:rPr lang="en-US" sz="2800" b="1" dirty="0" smtClean="0"/>
              <a:t>Fastest Growing Metro Areas</a:t>
            </a:r>
            <a:br>
              <a:rPr lang="en-US" sz="2800" b="1" dirty="0" smtClean="0"/>
            </a:br>
            <a:r>
              <a:rPr lang="en-US" sz="2800" b="1" dirty="0" smtClean="0"/>
              <a:t>Increase </a:t>
            </a:r>
            <a:r>
              <a:rPr lang="en-US" sz="2800" b="1" dirty="0"/>
              <a:t>from </a:t>
            </a:r>
            <a:r>
              <a:rPr lang="en-US" sz="2800" b="1" dirty="0" smtClean="0"/>
              <a:t>July 1</a:t>
            </a:r>
            <a:r>
              <a:rPr lang="en-US" sz="2800" b="1" dirty="0"/>
              <a:t>, </a:t>
            </a:r>
            <a:r>
              <a:rPr lang="en-US" sz="2800" b="1" dirty="0" smtClean="0"/>
              <a:t>2011, </a:t>
            </a:r>
            <a:r>
              <a:rPr lang="en-US" sz="2800" b="1" dirty="0"/>
              <a:t>to July 1, </a:t>
            </a:r>
            <a:r>
              <a:rPr lang="en-US" sz="2800" b="1" dirty="0" smtClean="0"/>
              <a:t>2012</a:t>
            </a:r>
            <a:endParaRPr lang="en-US" sz="2800"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5</a:t>
            </a:fld>
            <a:endParaRPr lang="en-US" dirty="0"/>
          </a:p>
        </p:txBody>
      </p:sp>
      <p:graphicFrame>
        <p:nvGraphicFramePr>
          <p:cNvPr id="5" name="Table 4"/>
          <p:cNvGraphicFramePr>
            <a:graphicFrameLocks noGrp="1"/>
          </p:cNvGraphicFramePr>
          <p:nvPr>
            <p:extLst/>
          </p:nvPr>
        </p:nvGraphicFramePr>
        <p:xfrm>
          <a:off x="1600200" y="1371600"/>
          <a:ext cx="6252202" cy="4442454"/>
        </p:xfrm>
        <a:graphic>
          <a:graphicData uri="http://schemas.openxmlformats.org/drawingml/2006/table">
            <a:tbl>
              <a:tblPr/>
              <a:tblGrid>
                <a:gridCol w="582429"/>
                <a:gridCol w="4160211"/>
                <a:gridCol w="1509562"/>
              </a:tblGrid>
              <a:tr h="626210">
                <a:tc>
                  <a:txBody>
                    <a:bodyPr/>
                    <a:lstStyle/>
                    <a:p>
                      <a:pPr algn="ctr"/>
                      <a:endParaRPr lang="en-US" sz="2000" dirty="0">
                        <a:solidFill>
                          <a:srgbClr val="1B1E7A"/>
                        </a:solidFill>
                      </a:endParaRPr>
                    </a:p>
                  </a:txBody>
                  <a:tcPr marL="83814" marR="83814" marT="41907" marB="41907" anchor="b">
                    <a:lnL>
                      <a:noFill/>
                    </a:lnL>
                    <a:lnR>
                      <a:noFill/>
                    </a:lnR>
                    <a:lnT>
                      <a:noFill/>
                    </a:lnT>
                    <a:lnB>
                      <a:noFill/>
                    </a:lnB>
                  </a:tcPr>
                </a:tc>
                <a:tc>
                  <a:txBody>
                    <a:bodyPr/>
                    <a:lstStyle/>
                    <a:p>
                      <a:pPr algn="ctr"/>
                      <a:endParaRPr lang="en-US" sz="2000">
                        <a:solidFill>
                          <a:srgbClr val="1B1E7A"/>
                        </a:solidFill>
                      </a:endParaRPr>
                    </a:p>
                  </a:txBody>
                  <a:tcPr marL="83814" marR="83814" marT="41907" marB="41907" anchor="b">
                    <a:lnL>
                      <a:noFill/>
                    </a:lnL>
                    <a:lnR>
                      <a:noFill/>
                    </a:lnR>
                    <a:lnT>
                      <a:noFill/>
                    </a:lnT>
                    <a:lnB>
                      <a:noFill/>
                    </a:lnB>
                  </a:tcPr>
                </a:tc>
                <a:tc>
                  <a:txBody>
                    <a:bodyPr/>
                    <a:lstStyle/>
                    <a:p>
                      <a:pPr algn="ctr"/>
                      <a:r>
                        <a:rPr lang="en-US" sz="2000" b="1" dirty="0" smtClean="0">
                          <a:solidFill>
                            <a:srgbClr val="1B1E7A"/>
                          </a:solidFill>
                        </a:rPr>
                        <a:t>Percent Increase</a:t>
                      </a:r>
                      <a:endParaRPr lang="en-US" sz="2000" dirty="0">
                        <a:solidFill>
                          <a:srgbClr val="1B1E7A"/>
                        </a:solidFill>
                      </a:endParaRPr>
                    </a:p>
                  </a:txBody>
                  <a:tcPr marL="83814" marR="83814" marT="41907" marB="41907" anchor="b">
                    <a:lnL>
                      <a:noFill/>
                    </a:lnL>
                    <a:lnR>
                      <a:noFill/>
                    </a:lnR>
                    <a:lnT>
                      <a:noFill/>
                    </a:lnT>
                    <a:lnB>
                      <a:noFill/>
                    </a:lnB>
                  </a:tcPr>
                </a:tc>
              </a:tr>
              <a:tr h="357835">
                <a:tc>
                  <a:txBody>
                    <a:bodyPr/>
                    <a:lstStyle/>
                    <a:p>
                      <a:r>
                        <a:rPr lang="en-US" sz="2000" b="1">
                          <a:solidFill>
                            <a:schemeClr val="tx2"/>
                          </a:solidFill>
                        </a:rPr>
                        <a:t>1.</a:t>
                      </a:r>
                    </a:p>
                  </a:txBody>
                  <a:tcPr anchor="ctr">
                    <a:lnL>
                      <a:noFill/>
                    </a:lnL>
                    <a:lnR>
                      <a:noFill/>
                    </a:lnR>
                    <a:lnT>
                      <a:noFill/>
                    </a:lnT>
                    <a:lnB>
                      <a:noFill/>
                    </a:lnB>
                  </a:tcPr>
                </a:tc>
                <a:tc>
                  <a:txBody>
                    <a:bodyPr/>
                    <a:lstStyle/>
                    <a:p>
                      <a:r>
                        <a:rPr lang="en-US" sz="2000" b="1">
                          <a:solidFill>
                            <a:schemeClr val="tx2"/>
                          </a:solidFill>
                        </a:rPr>
                        <a:t>Midland, Texas</a:t>
                      </a:r>
                    </a:p>
                  </a:txBody>
                  <a:tcPr anchor="ctr">
                    <a:lnL>
                      <a:noFill/>
                    </a:lnL>
                    <a:lnR>
                      <a:noFill/>
                    </a:lnR>
                    <a:lnT>
                      <a:noFill/>
                    </a:lnT>
                    <a:lnB>
                      <a:noFill/>
                    </a:lnB>
                  </a:tcPr>
                </a:tc>
                <a:tc>
                  <a:txBody>
                    <a:bodyPr/>
                    <a:lstStyle/>
                    <a:p>
                      <a:pPr algn="ctr"/>
                      <a:r>
                        <a:rPr lang="en-US" sz="2000" b="1" dirty="0">
                          <a:solidFill>
                            <a:schemeClr val="tx2"/>
                          </a:solidFill>
                        </a:rPr>
                        <a:t>4.6</a:t>
                      </a:r>
                    </a:p>
                  </a:txBody>
                  <a:tcPr anchor="ctr">
                    <a:lnL>
                      <a:noFill/>
                    </a:lnL>
                    <a:lnR>
                      <a:noFill/>
                    </a:lnR>
                    <a:lnT>
                      <a:noFill/>
                    </a:lnT>
                    <a:lnB>
                      <a:noFill/>
                    </a:lnB>
                  </a:tcPr>
                </a:tc>
              </a:tr>
              <a:tr h="357835">
                <a:tc>
                  <a:txBody>
                    <a:bodyPr/>
                    <a:lstStyle/>
                    <a:p>
                      <a:r>
                        <a:rPr lang="en-US" b="0">
                          <a:solidFill>
                            <a:schemeClr val="tx2"/>
                          </a:solidFill>
                        </a:rPr>
                        <a:t>2.</a:t>
                      </a:r>
                    </a:p>
                  </a:txBody>
                  <a:tcPr anchor="ctr">
                    <a:lnL>
                      <a:noFill/>
                    </a:lnL>
                    <a:lnR>
                      <a:noFill/>
                    </a:lnR>
                    <a:lnT>
                      <a:noFill/>
                    </a:lnT>
                    <a:lnB>
                      <a:noFill/>
                    </a:lnB>
                  </a:tcPr>
                </a:tc>
                <a:tc>
                  <a:txBody>
                    <a:bodyPr/>
                    <a:lstStyle/>
                    <a:p>
                      <a:r>
                        <a:rPr lang="en-US" b="0">
                          <a:solidFill>
                            <a:schemeClr val="tx2"/>
                          </a:solidFill>
                        </a:rPr>
                        <a:t>Clarksville, Tenn.-Ky. </a:t>
                      </a:r>
                    </a:p>
                  </a:txBody>
                  <a:tcPr anchor="ctr">
                    <a:lnL>
                      <a:noFill/>
                    </a:lnL>
                    <a:lnR>
                      <a:noFill/>
                    </a:lnR>
                    <a:lnT>
                      <a:noFill/>
                    </a:lnT>
                    <a:lnB>
                      <a:noFill/>
                    </a:lnB>
                  </a:tcPr>
                </a:tc>
                <a:tc>
                  <a:txBody>
                    <a:bodyPr/>
                    <a:lstStyle/>
                    <a:p>
                      <a:pPr algn="ctr"/>
                      <a:r>
                        <a:rPr lang="en-US" b="0">
                          <a:solidFill>
                            <a:schemeClr val="tx2"/>
                          </a:solidFill>
                        </a:rPr>
                        <a:t>3.7</a:t>
                      </a:r>
                    </a:p>
                  </a:txBody>
                  <a:tcPr anchor="ctr">
                    <a:lnL>
                      <a:noFill/>
                    </a:lnL>
                    <a:lnR>
                      <a:noFill/>
                    </a:lnR>
                    <a:lnT>
                      <a:noFill/>
                    </a:lnT>
                    <a:lnB>
                      <a:noFill/>
                    </a:lnB>
                  </a:tcPr>
                </a:tc>
              </a:tr>
              <a:tr h="357835">
                <a:tc>
                  <a:txBody>
                    <a:bodyPr/>
                    <a:lstStyle/>
                    <a:p>
                      <a:r>
                        <a:rPr lang="en-US" b="0">
                          <a:solidFill>
                            <a:schemeClr val="tx2"/>
                          </a:solidFill>
                        </a:rPr>
                        <a:t>3.</a:t>
                      </a:r>
                    </a:p>
                  </a:txBody>
                  <a:tcPr anchor="ctr">
                    <a:lnL>
                      <a:noFill/>
                    </a:lnL>
                    <a:lnR>
                      <a:noFill/>
                    </a:lnR>
                    <a:lnT>
                      <a:noFill/>
                    </a:lnT>
                    <a:lnB>
                      <a:noFill/>
                    </a:lnB>
                  </a:tcPr>
                </a:tc>
                <a:tc>
                  <a:txBody>
                    <a:bodyPr/>
                    <a:lstStyle/>
                    <a:p>
                      <a:r>
                        <a:rPr lang="en-US" b="0">
                          <a:solidFill>
                            <a:schemeClr val="tx2"/>
                          </a:solidFill>
                        </a:rPr>
                        <a:t>Crestview-Fort Walton Beach-Destin, Fla.</a:t>
                      </a:r>
                    </a:p>
                  </a:txBody>
                  <a:tcPr anchor="ctr">
                    <a:lnL>
                      <a:noFill/>
                    </a:lnL>
                    <a:lnR>
                      <a:noFill/>
                    </a:lnR>
                    <a:lnT>
                      <a:noFill/>
                    </a:lnT>
                    <a:lnB>
                      <a:noFill/>
                    </a:lnB>
                  </a:tcPr>
                </a:tc>
                <a:tc>
                  <a:txBody>
                    <a:bodyPr/>
                    <a:lstStyle/>
                    <a:p>
                      <a:pPr algn="ctr"/>
                      <a:r>
                        <a:rPr lang="en-US" b="0">
                          <a:solidFill>
                            <a:schemeClr val="tx2"/>
                          </a:solidFill>
                        </a:rPr>
                        <a:t>3.6</a:t>
                      </a:r>
                    </a:p>
                  </a:txBody>
                  <a:tcPr anchor="ctr">
                    <a:lnL>
                      <a:noFill/>
                    </a:lnL>
                    <a:lnR>
                      <a:noFill/>
                    </a:lnR>
                    <a:lnT>
                      <a:noFill/>
                    </a:lnT>
                    <a:lnB>
                      <a:noFill/>
                    </a:lnB>
                  </a:tcPr>
                </a:tc>
              </a:tr>
              <a:tr h="357835">
                <a:tc>
                  <a:txBody>
                    <a:bodyPr/>
                    <a:lstStyle/>
                    <a:p>
                      <a:r>
                        <a:rPr lang="en-US" b="0">
                          <a:solidFill>
                            <a:schemeClr val="tx2"/>
                          </a:solidFill>
                        </a:rPr>
                        <a:t>4.</a:t>
                      </a:r>
                    </a:p>
                  </a:txBody>
                  <a:tcPr anchor="ctr">
                    <a:lnL>
                      <a:noFill/>
                    </a:lnL>
                    <a:lnR>
                      <a:noFill/>
                    </a:lnR>
                    <a:lnT>
                      <a:noFill/>
                    </a:lnT>
                    <a:lnB>
                      <a:noFill/>
                    </a:lnB>
                  </a:tcPr>
                </a:tc>
                <a:tc>
                  <a:txBody>
                    <a:bodyPr/>
                    <a:lstStyle/>
                    <a:p>
                      <a:r>
                        <a:rPr lang="en-US" b="0">
                          <a:solidFill>
                            <a:schemeClr val="tx2"/>
                          </a:solidFill>
                        </a:rPr>
                        <a:t>The Villages, Fla.</a:t>
                      </a:r>
                    </a:p>
                  </a:txBody>
                  <a:tcPr anchor="ctr">
                    <a:lnL>
                      <a:noFill/>
                    </a:lnL>
                    <a:lnR>
                      <a:noFill/>
                    </a:lnR>
                    <a:lnT>
                      <a:noFill/>
                    </a:lnT>
                    <a:lnB>
                      <a:noFill/>
                    </a:lnB>
                  </a:tcPr>
                </a:tc>
                <a:tc>
                  <a:txBody>
                    <a:bodyPr/>
                    <a:lstStyle/>
                    <a:p>
                      <a:pPr algn="ctr"/>
                      <a:r>
                        <a:rPr lang="en-US" b="0">
                          <a:solidFill>
                            <a:schemeClr val="tx2"/>
                          </a:solidFill>
                        </a:rPr>
                        <a:t>3.4</a:t>
                      </a:r>
                    </a:p>
                  </a:txBody>
                  <a:tcPr anchor="ctr">
                    <a:lnL>
                      <a:noFill/>
                    </a:lnL>
                    <a:lnR>
                      <a:noFill/>
                    </a:lnR>
                    <a:lnT>
                      <a:noFill/>
                    </a:lnT>
                    <a:lnB>
                      <a:noFill/>
                    </a:lnB>
                  </a:tcPr>
                </a:tc>
              </a:tr>
              <a:tr h="357835">
                <a:tc>
                  <a:txBody>
                    <a:bodyPr/>
                    <a:lstStyle/>
                    <a:p>
                      <a:r>
                        <a:rPr lang="en-US" sz="2000" b="1">
                          <a:solidFill>
                            <a:schemeClr val="tx2"/>
                          </a:solidFill>
                        </a:rPr>
                        <a:t>5.</a:t>
                      </a:r>
                    </a:p>
                  </a:txBody>
                  <a:tcPr anchor="ctr">
                    <a:lnL>
                      <a:noFill/>
                    </a:lnL>
                    <a:lnR>
                      <a:noFill/>
                    </a:lnR>
                    <a:lnT>
                      <a:noFill/>
                    </a:lnT>
                    <a:lnB>
                      <a:noFill/>
                    </a:lnB>
                  </a:tcPr>
                </a:tc>
                <a:tc>
                  <a:txBody>
                    <a:bodyPr/>
                    <a:lstStyle/>
                    <a:p>
                      <a:r>
                        <a:rPr lang="en-US" sz="2000" b="1">
                          <a:solidFill>
                            <a:schemeClr val="tx2"/>
                          </a:solidFill>
                        </a:rPr>
                        <a:t>Odessa, Texas</a:t>
                      </a:r>
                    </a:p>
                  </a:txBody>
                  <a:tcPr anchor="ctr">
                    <a:lnL>
                      <a:noFill/>
                    </a:lnL>
                    <a:lnR>
                      <a:noFill/>
                    </a:lnR>
                    <a:lnT>
                      <a:noFill/>
                    </a:lnT>
                    <a:lnB>
                      <a:noFill/>
                    </a:lnB>
                  </a:tcPr>
                </a:tc>
                <a:tc>
                  <a:txBody>
                    <a:bodyPr/>
                    <a:lstStyle/>
                    <a:p>
                      <a:pPr algn="ctr"/>
                      <a:r>
                        <a:rPr lang="en-US" sz="2000" b="1" dirty="0">
                          <a:solidFill>
                            <a:schemeClr val="tx2"/>
                          </a:solidFill>
                        </a:rPr>
                        <a:t>3.4</a:t>
                      </a:r>
                    </a:p>
                  </a:txBody>
                  <a:tcPr anchor="ctr">
                    <a:lnL>
                      <a:noFill/>
                    </a:lnL>
                    <a:lnR>
                      <a:noFill/>
                    </a:lnR>
                    <a:lnT>
                      <a:noFill/>
                    </a:lnT>
                    <a:lnB>
                      <a:noFill/>
                    </a:lnB>
                  </a:tcPr>
                </a:tc>
              </a:tr>
              <a:tr h="357835">
                <a:tc>
                  <a:txBody>
                    <a:bodyPr/>
                    <a:lstStyle/>
                    <a:p>
                      <a:r>
                        <a:rPr lang="en-US" b="0">
                          <a:solidFill>
                            <a:schemeClr val="tx2"/>
                          </a:solidFill>
                        </a:rPr>
                        <a:t>6.</a:t>
                      </a:r>
                    </a:p>
                  </a:txBody>
                  <a:tcPr anchor="ctr">
                    <a:lnL>
                      <a:noFill/>
                    </a:lnL>
                    <a:lnR>
                      <a:noFill/>
                    </a:lnR>
                    <a:lnT>
                      <a:noFill/>
                    </a:lnT>
                    <a:lnB>
                      <a:noFill/>
                    </a:lnB>
                  </a:tcPr>
                </a:tc>
                <a:tc>
                  <a:txBody>
                    <a:bodyPr/>
                    <a:lstStyle/>
                    <a:p>
                      <a:r>
                        <a:rPr lang="en-US" b="0">
                          <a:solidFill>
                            <a:schemeClr val="tx2"/>
                          </a:solidFill>
                        </a:rPr>
                        <a:t>Jacksonville, N.C.</a:t>
                      </a:r>
                    </a:p>
                  </a:txBody>
                  <a:tcPr anchor="ctr">
                    <a:lnL>
                      <a:noFill/>
                    </a:lnL>
                    <a:lnR>
                      <a:noFill/>
                    </a:lnR>
                    <a:lnT>
                      <a:noFill/>
                    </a:lnT>
                    <a:lnB>
                      <a:noFill/>
                    </a:lnB>
                  </a:tcPr>
                </a:tc>
                <a:tc>
                  <a:txBody>
                    <a:bodyPr/>
                    <a:lstStyle/>
                    <a:p>
                      <a:pPr algn="ctr"/>
                      <a:r>
                        <a:rPr lang="en-US" b="0">
                          <a:solidFill>
                            <a:schemeClr val="tx2"/>
                          </a:solidFill>
                        </a:rPr>
                        <a:t>3.3</a:t>
                      </a:r>
                    </a:p>
                  </a:txBody>
                  <a:tcPr anchor="ctr">
                    <a:lnL>
                      <a:noFill/>
                    </a:lnL>
                    <a:lnR>
                      <a:noFill/>
                    </a:lnR>
                    <a:lnT>
                      <a:noFill/>
                    </a:lnT>
                    <a:lnB>
                      <a:noFill/>
                    </a:lnB>
                  </a:tcPr>
                </a:tc>
              </a:tr>
              <a:tr h="357835">
                <a:tc>
                  <a:txBody>
                    <a:bodyPr/>
                    <a:lstStyle/>
                    <a:p>
                      <a:r>
                        <a:rPr lang="en-US" sz="2000" b="1">
                          <a:solidFill>
                            <a:schemeClr val="tx2"/>
                          </a:solidFill>
                        </a:rPr>
                        <a:t>7.</a:t>
                      </a:r>
                    </a:p>
                  </a:txBody>
                  <a:tcPr anchor="ctr">
                    <a:lnL>
                      <a:noFill/>
                    </a:lnL>
                    <a:lnR>
                      <a:noFill/>
                    </a:lnR>
                    <a:lnT>
                      <a:noFill/>
                    </a:lnT>
                    <a:lnB>
                      <a:noFill/>
                    </a:lnB>
                  </a:tcPr>
                </a:tc>
                <a:tc>
                  <a:txBody>
                    <a:bodyPr/>
                    <a:lstStyle/>
                    <a:p>
                      <a:r>
                        <a:rPr lang="en-US" sz="2000" b="1">
                          <a:solidFill>
                            <a:schemeClr val="tx2"/>
                          </a:solidFill>
                        </a:rPr>
                        <a:t>Austin-Round Rock, Texas</a:t>
                      </a:r>
                    </a:p>
                  </a:txBody>
                  <a:tcPr anchor="ctr">
                    <a:lnL>
                      <a:noFill/>
                    </a:lnL>
                    <a:lnR>
                      <a:noFill/>
                    </a:lnR>
                    <a:lnT>
                      <a:noFill/>
                    </a:lnT>
                    <a:lnB>
                      <a:noFill/>
                    </a:lnB>
                  </a:tcPr>
                </a:tc>
                <a:tc>
                  <a:txBody>
                    <a:bodyPr/>
                    <a:lstStyle/>
                    <a:p>
                      <a:pPr algn="ctr"/>
                      <a:r>
                        <a:rPr lang="en-US" sz="2000" b="1" dirty="0">
                          <a:solidFill>
                            <a:schemeClr val="tx2"/>
                          </a:solidFill>
                        </a:rPr>
                        <a:t>3.0</a:t>
                      </a:r>
                    </a:p>
                  </a:txBody>
                  <a:tcPr anchor="ctr">
                    <a:lnL>
                      <a:noFill/>
                    </a:lnL>
                    <a:lnR>
                      <a:noFill/>
                    </a:lnR>
                    <a:lnT>
                      <a:noFill/>
                    </a:lnT>
                    <a:lnB>
                      <a:noFill/>
                    </a:lnB>
                  </a:tcPr>
                </a:tc>
              </a:tr>
              <a:tr h="357835">
                <a:tc>
                  <a:txBody>
                    <a:bodyPr/>
                    <a:lstStyle/>
                    <a:p>
                      <a:r>
                        <a:rPr lang="en-US" b="0">
                          <a:solidFill>
                            <a:schemeClr val="tx2"/>
                          </a:solidFill>
                        </a:rPr>
                        <a:t>8.</a:t>
                      </a:r>
                    </a:p>
                  </a:txBody>
                  <a:tcPr anchor="ctr">
                    <a:lnL>
                      <a:noFill/>
                    </a:lnL>
                    <a:lnR>
                      <a:noFill/>
                    </a:lnR>
                    <a:lnT>
                      <a:noFill/>
                    </a:lnT>
                    <a:lnB>
                      <a:noFill/>
                    </a:lnB>
                  </a:tcPr>
                </a:tc>
                <a:tc>
                  <a:txBody>
                    <a:bodyPr/>
                    <a:lstStyle/>
                    <a:p>
                      <a:r>
                        <a:rPr lang="en-US" b="0">
                          <a:solidFill>
                            <a:schemeClr val="tx2"/>
                          </a:solidFill>
                        </a:rPr>
                        <a:t>Casper, Wyo.</a:t>
                      </a:r>
                    </a:p>
                  </a:txBody>
                  <a:tcPr anchor="ctr">
                    <a:lnL>
                      <a:noFill/>
                    </a:lnL>
                    <a:lnR>
                      <a:noFill/>
                    </a:lnR>
                    <a:lnT>
                      <a:noFill/>
                    </a:lnT>
                    <a:lnB>
                      <a:noFill/>
                    </a:lnB>
                  </a:tcPr>
                </a:tc>
                <a:tc>
                  <a:txBody>
                    <a:bodyPr/>
                    <a:lstStyle/>
                    <a:p>
                      <a:pPr algn="ctr"/>
                      <a:r>
                        <a:rPr lang="en-US" b="0">
                          <a:solidFill>
                            <a:schemeClr val="tx2"/>
                          </a:solidFill>
                        </a:rPr>
                        <a:t>3.0</a:t>
                      </a:r>
                    </a:p>
                  </a:txBody>
                  <a:tcPr anchor="ctr">
                    <a:lnL>
                      <a:noFill/>
                    </a:lnL>
                    <a:lnR>
                      <a:noFill/>
                    </a:lnR>
                    <a:lnT>
                      <a:noFill/>
                    </a:lnT>
                    <a:lnB>
                      <a:noFill/>
                    </a:lnB>
                  </a:tcPr>
                </a:tc>
              </a:tr>
              <a:tr h="357835">
                <a:tc>
                  <a:txBody>
                    <a:bodyPr/>
                    <a:lstStyle/>
                    <a:p>
                      <a:r>
                        <a:rPr lang="en-US" b="0">
                          <a:solidFill>
                            <a:schemeClr val="tx2"/>
                          </a:solidFill>
                        </a:rPr>
                        <a:t>9.</a:t>
                      </a:r>
                    </a:p>
                  </a:txBody>
                  <a:tcPr anchor="ctr">
                    <a:lnL>
                      <a:noFill/>
                    </a:lnL>
                    <a:lnR>
                      <a:noFill/>
                    </a:lnR>
                    <a:lnT>
                      <a:noFill/>
                    </a:lnT>
                    <a:lnB>
                      <a:noFill/>
                    </a:lnB>
                  </a:tcPr>
                </a:tc>
                <a:tc>
                  <a:txBody>
                    <a:bodyPr/>
                    <a:lstStyle/>
                    <a:p>
                      <a:r>
                        <a:rPr lang="en-US" b="0">
                          <a:solidFill>
                            <a:schemeClr val="tx2"/>
                          </a:solidFill>
                        </a:rPr>
                        <a:t>Columbus, Ga.-Ala. </a:t>
                      </a:r>
                    </a:p>
                  </a:txBody>
                  <a:tcPr anchor="ctr">
                    <a:lnL>
                      <a:noFill/>
                    </a:lnL>
                    <a:lnR>
                      <a:noFill/>
                    </a:lnR>
                    <a:lnT>
                      <a:noFill/>
                    </a:lnT>
                    <a:lnB>
                      <a:noFill/>
                    </a:lnB>
                  </a:tcPr>
                </a:tc>
                <a:tc>
                  <a:txBody>
                    <a:bodyPr/>
                    <a:lstStyle/>
                    <a:p>
                      <a:pPr algn="ctr"/>
                      <a:r>
                        <a:rPr lang="en-US" b="0">
                          <a:solidFill>
                            <a:schemeClr val="tx2"/>
                          </a:solidFill>
                        </a:rPr>
                        <a:t>2.9</a:t>
                      </a:r>
                    </a:p>
                  </a:txBody>
                  <a:tcPr anchor="ctr">
                    <a:lnL>
                      <a:noFill/>
                    </a:lnL>
                    <a:lnR>
                      <a:noFill/>
                    </a:lnR>
                    <a:lnT>
                      <a:noFill/>
                    </a:lnT>
                    <a:lnB>
                      <a:noFill/>
                    </a:lnB>
                  </a:tcPr>
                </a:tc>
              </a:tr>
              <a:tr h="357835">
                <a:tc>
                  <a:txBody>
                    <a:bodyPr/>
                    <a:lstStyle/>
                    <a:p>
                      <a:r>
                        <a:rPr lang="en-US" b="0">
                          <a:solidFill>
                            <a:schemeClr val="tx2"/>
                          </a:solidFill>
                        </a:rPr>
                        <a:t>10.</a:t>
                      </a:r>
                    </a:p>
                  </a:txBody>
                  <a:tcPr anchor="ctr">
                    <a:lnL>
                      <a:noFill/>
                    </a:lnL>
                    <a:lnR>
                      <a:noFill/>
                    </a:lnR>
                    <a:lnT>
                      <a:noFill/>
                    </a:lnT>
                    <a:lnB>
                      <a:noFill/>
                    </a:lnB>
                  </a:tcPr>
                </a:tc>
                <a:tc>
                  <a:txBody>
                    <a:bodyPr/>
                    <a:lstStyle/>
                    <a:p>
                      <a:r>
                        <a:rPr lang="en-US" b="0">
                          <a:solidFill>
                            <a:schemeClr val="tx2"/>
                          </a:solidFill>
                        </a:rPr>
                        <a:t>Manhattan, Kan.</a:t>
                      </a:r>
                    </a:p>
                  </a:txBody>
                  <a:tcPr anchor="ctr">
                    <a:lnL>
                      <a:noFill/>
                    </a:lnL>
                    <a:lnR>
                      <a:noFill/>
                    </a:lnR>
                    <a:lnT>
                      <a:noFill/>
                    </a:lnT>
                    <a:lnB>
                      <a:noFill/>
                    </a:lnB>
                  </a:tcPr>
                </a:tc>
                <a:tc>
                  <a:txBody>
                    <a:bodyPr/>
                    <a:lstStyle/>
                    <a:p>
                      <a:pPr algn="ctr"/>
                      <a:r>
                        <a:rPr lang="en-US" b="0" dirty="0">
                          <a:solidFill>
                            <a:schemeClr val="tx2"/>
                          </a:solidFill>
                        </a:rPr>
                        <a:t>2.8</a:t>
                      </a:r>
                    </a:p>
                  </a:txBody>
                  <a:tcPr anchor="ctr">
                    <a:lnL>
                      <a:noFill/>
                    </a:lnL>
                    <a:lnR>
                      <a:noFill/>
                    </a:lnR>
                    <a:lnT>
                      <a:noFill/>
                    </a:lnT>
                    <a:lnB>
                      <a:noFill/>
                    </a:lnB>
                  </a:tcPr>
                </a:tc>
              </a:tr>
            </a:tbl>
          </a:graphicData>
        </a:graphic>
      </p:graphicFrame>
      <p:sp>
        <p:nvSpPr>
          <p:cNvPr id="6" name="TextBox 5"/>
          <p:cNvSpPr txBox="1"/>
          <p:nvPr/>
        </p:nvSpPr>
        <p:spPr>
          <a:xfrm>
            <a:off x="-7345" y="6509133"/>
            <a:ext cx="2582758" cy="276999"/>
          </a:xfrm>
          <a:prstGeom prst="rect">
            <a:avLst/>
          </a:prstGeom>
          <a:noFill/>
        </p:spPr>
        <p:txBody>
          <a:bodyPr wrap="none" rtlCol="0">
            <a:spAutoFit/>
          </a:bodyPr>
          <a:lstStyle/>
          <a:p>
            <a:r>
              <a:rPr lang="en-US" sz="1200" dirty="0" smtClean="0">
                <a:solidFill>
                  <a:srgbClr val="1B1E7A"/>
                </a:solidFill>
              </a:rPr>
              <a:t>Source: U.S. Census Bureau, 2012</a:t>
            </a:r>
            <a:endParaRPr lang="en-US" sz="1200" dirty="0">
              <a:solidFill>
                <a:srgbClr val="1B1E7A"/>
              </a:solidFill>
            </a:endParaRPr>
          </a:p>
        </p:txBody>
      </p:sp>
      <p:sp>
        <p:nvSpPr>
          <p:cNvPr id="3" name="Footer Placeholder 2"/>
          <p:cNvSpPr>
            <a:spLocks noGrp="1"/>
          </p:cNvSpPr>
          <p:nvPr>
            <p:ph type="ftr" sz="quarter" idx="11"/>
          </p:nvPr>
        </p:nvSpPr>
        <p:spPr/>
        <p:txBody>
          <a:bodyPr/>
          <a:lstStyle/>
          <a:p>
            <a:pPr>
              <a:defRPr/>
            </a:pPr>
            <a:r>
              <a:rPr lang="en-US" smtClean="0"/>
              <a:t>DRAFT </a:t>
            </a:r>
            <a:endParaRPr lang="en-US"/>
          </a:p>
        </p:txBody>
      </p:sp>
    </p:spTree>
    <p:extLst>
      <p:ext uri="{BB962C8B-B14F-4D97-AF65-F5344CB8AC3E}">
        <p14:creationId xmlns:p14="http://schemas.microsoft.com/office/powerpoint/2010/main" val="31558139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t>The 10 Counties with the Largest Numeric Increase from </a:t>
            </a:r>
            <a:r>
              <a:rPr lang="en-US" sz="2800" b="1" dirty="0" smtClean="0"/>
              <a:t>July </a:t>
            </a:r>
            <a:r>
              <a:rPr lang="en-US" sz="2800" b="1" dirty="0"/>
              <a:t>1, </a:t>
            </a:r>
            <a:r>
              <a:rPr lang="en-US" sz="2800" b="1" dirty="0" smtClean="0"/>
              <a:t>2011, </a:t>
            </a:r>
            <a:r>
              <a:rPr lang="en-US" sz="2800" b="1" dirty="0"/>
              <a:t>to July 1, </a:t>
            </a:r>
            <a:r>
              <a:rPr lang="en-US" sz="2800" b="1" dirty="0" smtClean="0"/>
              <a:t>2012</a:t>
            </a:r>
            <a:endParaRPr lang="en-US" sz="2800"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6</a:t>
            </a:fld>
            <a:endParaRPr lang="en-US" dirty="0"/>
          </a:p>
        </p:txBody>
      </p:sp>
      <p:graphicFrame>
        <p:nvGraphicFramePr>
          <p:cNvPr id="5" name="Table 4"/>
          <p:cNvGraphicFramePr>
            <a:graphicFrameLocks noGrp="1"/>
          </p:cNvGraphicFramePr>
          <p:nvPr>
            <p:extLst/>
          </p:nvPr>
        </p:nvGraphicFramePr>
        <p:xfrm>
          <a:off x="1600200" y="1371600"/>
          <a:ext cx="6252202" cy="4351014"/>
        </p:xfrm>
        <a:graphic>
          <a:graphicData uri="http://schemas.openxmlformats.org/drawingml/2006/table">
            <a:tbl>
              <a:tblPr/>
              <a:tblGrid>
                <a:gridCol w="582429"/>
                <a:gridCol w="4160211"/>
                <a:gridCol w="1509562"/>
              </a:tblGrid>
              <a:tr h="626210">
                <a:tc>
                  <a:txBody>
                    <a:bodyPr/>
                    <a:lstStyle/>
                    <a:p>
                      <a:pPr algn="ctr"/>
                      <a:endParaRPr lang="en-US" sz="2000" dirty="0">
                        <a:solidFill>
                          <a:srgbClr val="1B1E7A"/>
                        </a:solidFill>
                      </a:endParaRPr>
                    </a:p>
                  </a:txBody>
                  <a:tcPr marL="83814" marR="83814" marT="41907" marB="41907" anchor="b">
                    <a:lnL>
                      <a:noFill/>
                    </a:lnL>
                    <a:lnR>
                      <a:noFill/>
                    </a:lnR>
                    <a:lnT>
                      <a:noFill/>
                    </a:lnT>
                    <a:lnB>
                      <a:noFill/>
                    </a:lnB>
                  </a:tcPr>
                </a:tc>
                <a:tc>
                  <a:txBody>
                    <a:bodyPr/>
                    <a:lstStyle/>
                    <a:p>
                      <a:pPr algn="ctr"/>
                      <a:endParaRPr lang="en-US" sz="2000">
                        <a:solidFill>
                          <a:srgbClr val="1B1E7A"/>
                        </a:solidFill>
                      </a:endParaRPr>
                    </a:p>
                  </a:txBody>
                  <a:tcPr marL="83814" marR="83814" marT="41907" marB="41907" anchor="b">
                    <a:lnL>
                      <a:noFill/>
                    </a:lnL>
                    <a:lnR>
                      <a:noFill/>
                    </a:lnR>
                    <a:lnT>
                      <a:noFill/>
                    </a:lnT>
                    <a:lnB>
                      <a:noFill/>
                    </a:lnB>
                  </a:tcPr>
                </a:tc>
                <a:tc>
                  <a:txBody>
                    <a:bodyPr/>
                    <a:lstStyle/>
                    <a:p>
                      <a:pPr algn="ctr"/>
                      <a:r>
                        <a:rPr lang="en-US" sz="2000" b="1">
                          <a:solidFill>
                            <a:srgbClr val="1B1E7A"/>
                          </a:solidFill>
                        </a:rPr>
                        <a:t>Numeric</a:t>
                      </a:r>
                      <a:br>
                        <a:rPr lang="en-US" sz="2000" b="1">
                          <a:solidFill>
                            <a:srgbClr val="1B1E7A"/>
                          </a:solidFill>
                        </a:rPr>
                      </a:br>
                      <a:r>
                        <a:rPr lang="en-US" sz="2000" b="1">
                          <a:solidFill>
                            <a:srgbClr val="1B1E7A"/>
                          </a:solidFill>
                        </a:rPr>
                        <a:t>Increase</a:t>
                      </a:r>
                      <a:endParaRPr lang="en-US" sz="2000">
                        <a:solidFill>
                          <a:srgbClr val="1B1E7A"/>
                        </a:solidFill>
                      </a:endParaRPr>
                    </a:p>
                  </a:txBody>
                  <a:tcPr marL="83814" marR="83814" marT="41907" marB="41907" anchor="b">
                    <a:lnL>
                      <a:noFill/>
                    </a:lnL>
                    <a:lnR>
                      <a:noFill/>
                    </a:lnR>
                    <a:lnT>
                      <a:noFill/>
                    </a:lnT>
                    <a:lnB>
                      <a:noFill/>
                    </a:lnB>
                  </a:tcPr>
                </a:tc>
              </a:tr>
              <a:tr h="357835">
                <a:tc>
                  <a:txBody>
                    <a:bodyPr/>
                    <a:lstStyle/>
                    <a:p>
                      <a:r>
                        <a:rPr lang="en-US" b="1" dirty="0">
                          <a:solidFill>
                            <a:schemeClr val="tx2"/>
                          </a:solidFill>
                        </a:rPr>
                        <a:t>1.</a:t>
                      </a:r>
                    </a:p>
                  </a:txBody>
                  <a:tcPr anchor="ctr">
                    <a:lnL>
                      <a:noFill/>
                    </a:lnL>
                    <a:lnR>
                      <a:noFill/>
                    </a:lnR>
                    <a:lnT>
                      <a:noFill/>
                    </a:lnT>
                    <a:lnB>
                      <a:noFill/>
                    </a:lnB>
                  </a:tcPr>
                </a:tc>
                <a:tc>
                  <a:txBody>
                    <a:bodyPr/>
                    <a:lstStyle/>
                    <a:p>
                      <a:r>
                        <a:rPr lang="en-US" b="1" dirty="0">
                          <a:solidFill>
                            <a:schemeClr val="tx2"/>
                          </a:solidFill>
                        </a:rPr>
                        <a:t>Harris, Texas</a:t>
                      </a:r>
                    </a:p>
                  </a:txBody>
                  <a:tcPr anchor="ctr">
                    <a:lnL>
                      <a:noFill/>
                    </a:lnL>
                    <a:lnR>
                      <a:noFill/>
                    </a:lnR>
                    <a:lnT>
                      <a:noFill/>
                    </a:lnT>
                    <a:lnB>
                      <a:noFill/>
                    </a:lnB>
                  </a:tcPr>
                </a:tc>
                <a:tc>
                  <a:txBody>
                    <a:bodyPr/>
                    <a:lstStyle/>
                    <a:p>
                      <a:pPr algn="ctr"/>
                      <a:r>
                        <a:rPr lang="en-US" b="1" dirty="0">
                          <a:solidFill>
                            <a:schemeClr val="tx2"/>
                          </a:solidFill>
                        </a:rPr>
                        <a:t>80,005</a:t>
                      </a:r>
                    </a:p>
                  </a:txBody>
                  <a:tcPr anchor="ctr">
                    <a:lnL>
                      <a:noFill/>
                    </a:lnL>
                    <a:lnR>
                      <a:noFill/>
                    </a:lnR>
                    <a:lnT>
                      <a:noFill/>
                    </a:lnT>
                    <a:lnB>
                      <a:noFill/>
                    </a:lnB>
                  </a:tcPr>
                </a:tc>
              </a:tr>
              <a:tr h="357835">
                <a:tc>
                  <a:txBody>
                    <a:bodyPr/>
                    <a:lstStyle/>
                    <a:p>
                      <a:r>
                        <a:rPr lang="en-US">
                          <a:solidFill>
                            <a:schemeClr val="tx2"/>
                          </a:solidFill>
                        </a:rPr>
                        <a:t>2.</a:t>
                      </a:r>
                    </a:p>
                  </a:txBody>
                  <a:tcPr anchor="ctr">
                    <a:lnL>
                      <a:noFill/>
                    </a:lnL>
                    <a:lnR>
                      <a:noFill/>
                    </a:lnR>
                    <a:lnT>
                      <a:noFill/>
                    </a:lnT>
                    <a:lnB>
                      <a:noFill/>
                    </a:lnB>
                  </a:tcPr>
                </a:tc>
                <a:tc>
                  <a:txBody>
                    <a:bodyPr/>
                    <a:lstStyle/>
                    <a:p>
                      <a:r>
                        <a:rPr lang="en-US">
                          <a:solidFill>
                            <a:schemeClr val="tx2"/>
                          </a:solidFill>
                        </a:rPr>
                        <a:t>Los Angeles, Calif.</a:t>
                      </a:r>
                    </a:p>
                  </a:txBody>
                  <a:tcPr anchor="ctr">
                    <a:lnL>
                      <a:noFill/>
                    </a:lnL>
                    <a:lnR>
                      <a:noFill/>
                    </a:lnR>
                    <a:lnT>
                      <a:noFill/>
                    </a:lnT>
                    <a:lnB>
                      <a:noFill/>
                    </a:lnB>
                  </a:tcPr>
                </a:tc>
                <a:tc>
                  <a:txBody>
                    <a:bodyPr/>
                    <a:lstStyle/>
                    <a:p>
                      <a:pPr algn="ctr"/>
                      <a:r>
                        <a:rPr lang="en-US">
                          <a:solidFill>
                            <a:schemeClr val="tx2"/>
                          </a:solidFill>
                        </a:rPr>
                        <a:t>73,764</a:t>
                      </a:r>
                    </a:p>
                  </a:txBody>
                  <a:tcPr anchor="ctr">
                    <a:lnL>
                      <a:noFill/>
                    </a:lnL>
                    <a:lnR>
                      <a:noFill/>
                    </a:lnR>
                    <a:lnT>
                      <a:noFill/>
                    </a:lnT>
                    <a:lnB>
                      <a:noFill/>
                    </a:lnB>
                  </a:tcPr>
                </a:tc>
              </a:tr>
              <a:tr h="357835">
                <a:tc>
                  <a:txBody>
                    <a:bodyPr/>
                    <a:lstStyle/>
                    <a:p>
                      <a:r>
                        <a:rPr lang="en-US">
                          <a:solidFill>
                            <a:schemeClr val="tx2"/>
                          </a:solidFill>
                        </a:rPr>
                        <a:t>3.</a:t>
                      </a:r>
                    </a:p>
                  </a:txBody>
                  <a:tcPr anchor="ctr">
                    <a:lnL>
                      <a:noFill/>
                    </a:lnL>
                    <a:lnR>
                      <a:noFill/>
                    </a:lnR>
                    <a:lnT>
                      <a:noFill/>
                    </a:lnT>
                    <a:lnB>
                      <a:noFill/>
                    </a:lnB>
                  </a:tcPr>
                </a:tc>
                <a:tc>
                  <a:txBody>
                    <a:bodyPr/>
                    <a:lstStyle/>
                    <a:p>
                      <a:r>
                        <a:rPr lang="en-US">
                          <a:solidFill>
                            <a:schemeClr val="tx2"/>
                          </a:solidFill>
                        </a:rPr>
                        <a:t>Maricopa, Ariz.</a:t>
                      </a:r>
                    </a:p>
                  </a:txBody>
                  <a:tcPr anchor="ctr">
                    <a:lnL>
                      <a:noFill/>
                    </a:lnL>
                    <a:lnR>
                      <a:noFill/>
                    </a:lnR>
                    <a:lnT>
                      <a:noFill/>
                    </a:lnT>
                    <a:lnB>
                      <a:noFill/>
                    </a:lnB>
                  </a:tcPr>
                </a:tc>
                <a:tc>
                  <a:txBody>
                    <a:bodyPr/>
                    <a:lstStyle/>
                    <a:p>
                      <a:pPr algn="ctr"/>
                      <a:r>
                        <a:rPr lang="en-US">
                          <a:solidFill>
                            <a:schemeClr val="tx2"/>
                          </a:solidFill>
                        </a:rPr>
                        <a:t>73,644</a:t>
                      </a:r>
                    </a:p>
                  </a:txBody>
                  <a:tcPr anchor="ctr">
                    <a:lnL>
                      <a:noFill/>
                    </a:lnL>
                    <a:lnR>
                      <a:noFill/>
                    </a:lnR>
                    <a:lnT>
                      <a:noFill/>
                    </a:lnT>
                    <a:lnB>
                      <a:noFill/>
                    </a:lnB>
                  </a:tcPr>
                </a:tc>
              </a:tr>
              <a:tr h="357835">
                <a:tc>
                  <a:txBody>
                    <a:bodyPr/>
                    <a:lstStyle/>
                    <a:p>
                      <a:r>
                        <a:rPr lang="en-US" b="1" dirty="0">
                          <a:solidFill>
                            <a:schemeClr val="tx2"/>
                          </a:solidFill>
                        </a:rPr>
                        <a:t>4.</a:t>
                      </a:r>
                    </a:p>
                  </a:txBody>
                  <a:tcPr anchor="ctr">
                    <a:lnL>
                      <a:noFill/>
                    </a:lnL>
                    <a:lnR>
                      <a:noFill/>
                    </a:lnR>
                    <a:lnT>
                      <a:noFill/>
                    </a:lnT>
                    <a:lnB>
                      <a:noFill/>
                    </a:lnB>
                  </a:tcPr>
                </a:tc>
                <a:tc>
                  <a:txBody>
                    <a:bodyPr/>
                    <a:lstStyle/>
                    <a:p>
                      <a:r>
                        <a:rPr lang="en-US" b="1" dirty="0">
                          <a:solidFill>
                            <a:schemeClr val="tx2"/>
                          </a:solidFill>
                        </a:rPr>
                        <a:t>Dallas, Texas</a:t>
                      </a:r>
                    </a:p>
                  </a:txBody>
                  <a:tcPr anchor="ctr">
                    <a:lnL>
                      <a:noFill/>
                    </a:lnL>
                    <a:lnR>
                      <a:noFill/>
                    </a:lnR>
                    <a:lnT>
                      <a:noFill/>
                    </a:lnT>
                    <a:lnB>
                      <a:noFill/>
                    </a:lnB>
                  </a:tcPr>
                </a:tc>
                <a:tc>
                  <a:txBody>
                    <a:bodyPr/>
                    <a:lstStyle/>
                    <a:p>
                      <a:pPr algn="ctr"/>
                      <a:r>
                        <a:rPr lang="en-US" b="1" dirty="0">
                          <a:solidFill>
                            <a:schemeClr val="tx2"/>
                          </a:solidFill>
                        </a:rPr>
                        <a:t>45,827</a:t>
                      </a:r>
                    </a:p>
                  </a:txBody>
                  <a:tcPr anchor="ctr">
                    <a:lnL>
                      <a:noFill/>
                    </a:lnL>
                    <a:lnR>
                      <a:noFill/>
                    </a:lnR>
                    <a:lnT>
                      <a:noFill/>
                    </a:lnT>
                    <a:lnB>
                      <a:noFill/>
                    </a:lnB>
                  </a:tcPr>
                </a:tc>
              </a:tr>
              <a:tr h="357835">
                <a:tc>
                  <a:txBody>
                    <a:bodyPr/>
                    <a:lstStyle/>
                    <a:p>
                      <a:r>
                        <a:rPr lang="en-US" dirty="0">
                          <a:solidFill>
                            <a:schemeClr val="tx2"/>
                          </a:solidFill>
                        </a:rPr>
                        <a:t>5.</a:t>
                      </a:r>
                    </a:p>
                  </a:txBody>
                  <a:tcPr anchor="ctr">
                    <a:lnL>
                      <a:noFill/>
                    </a:lnL>
                    <a:lnR>
                      <a:noFill/>
                    </a:lnR>
                    <a:lnT>
                      <a:noFill/>
                    </a:lnT>
                    <a:lnB>
                      <a:noFill/>
                    </a:lnB>
                  </a:tcPr>
                </a:tc>
                <a:tc>
                  <a:txBody>
                    <a:bodyPr/>
                    <a:lstStyle/>
                    <a:p>
                      <a:r>
                        <a:rPr lang="en-US" dirty="0">
                          <a:solidFill>
                            <a:schemeClr val="tx2"/>
                          </a:solidFill>
                        </a:rPr>
                        <a:t>San Diego, Calif.</a:t>
                      </a:r>
                    </a:p>
                  </a:txBody>
                  <a:tcPr anchor="ctr">
                    <a:lnL>
                      <a:noFill/>
                    </a:lnL>
                    <a:lnR>
                      <a:noFill/>
                    </a:lnR>
                    <a:lnT>
                      <a:noFill/>
                    </a:lnT>
                    <a:lnB>
                      <a:noFill/>
                    </a:lnB>
                  </a:tcPr>
                </a:tc>
                <a:tc>
                  <a:txBody>
                    <a:bodyPr/>
                    <a:lstStyle/>
                    <a:p>
                      <a:pPr algn="ctr"/>
                      <a:r>
                        <a:rPr lang="en-US" dirty="0">
                          <a:solidFill>
                            <a:schemeClr val="tx2"/>
                          </a:solidFill>
                        </a:rPr>
                        <a:t>38,880</a:t>
                      </a:r>
                    </a:p>
                  </a:txBody>
                  <a:tcPr anchor="ctr">
                    <a:lnL>
                      <a:noFill/>
                    </a:lnL>
                    <a:lnR>
                      <a:noFill/>
                    </a:lnR>
                    <a:lnT>
                      <a:noFill/>
                    </a:lnT>
                    <a:lnB>
                      <a:noFill/>
                    </a:lnB>
                  </a:tcPr>
                </a:tc>
              </a:tr>
              <a:tr h="357835">
                <a:tc>
                  <a:txBody>
                    <a:bodyPr/>
                    <a:lstStyle/>
                    <a:p>
                      <a:r>
                        <a:rPr lang="en-US" dirty="0">
                          <a:solidFill>
                            <a:schemeClr val="tx2"/>
                          </a:solidFill>
                        </a:rPr>
                        <a:t>6.</a:t>
                      </a:r>
                    </a:p>
                  </a:txBody>
                  <a:tcPr anchor="ctr">
                    <a:lnL>
                      <a:noFill/>
                    </a:lnL>
                    <a:lnR>
                      <a:noFill/>
                    </a:lnR>
                    <a:lnT>
                      <a:noFill/>
                    </a:lnT>
                    <a:lnB>
                      <a:noFill/>
                    </a:lnB>
                  </a:tcPr>
                </a:tc>
                <a:tc>
                  <a:txBody>
                    <a:bodyPr/>
                    <a:lstStyle/>
                    <a:p>
                      <a:r>
                        <a:rPr lang="en-US">
                          <a:solidFill>
                            <a:schemeClr val="tx2"/>
                          </a:solidFill>
                        </a:rPr>
                        <a:t>King, Wash.</a:t>
                      </a:r>
                    </a:p>
                  </a:txBody>
                  <a:tcPr anchor="ctr">
                    <a:lnL>
                      <a:noFill/>
                    </a:lnL>
                    <a:lnR>
                      <a:noFill/>
                    </a:lnR>
                    <a:lnT>
                      <a:noFill/>
                    </a:lnT>
                    <a:lnB>
                      <a:noFill/>
                    </a:lnB>
                  </a:tcPr>
                </a:tc>
                <a:tc>
                  <a:txBody>
                    <a:bodyPr/>
                    <a:lstStyle/>
                    <a:p>
                      <a:pPr algn="ctr"/>
                      <a:r>
                        <a:rPr lang="en-US">
                          <a:solidFill>
                            <a:schemeClr val="tx2"/>
                          </a:solidFill>
                        </a:rPr>
                        <a:t>35,838</a:t>
                      </a:r>
                    </a:p>
                  </a:txBody>
                  <a:tcPr anchor="ctr">
                    <a:lnL>
                      <a:noFill/>
                    </a:lnL>
                    <a:lnR>
                      <a:noFill/>
                    </a:lnR>
                    <a:lnT>
                      <a:noFill/>
                    </a:lnT>
                    <a:lnB>
                      <a:noFill/>
                    </a:lnB>
                  </a:tcPr>
                </a:tc>
              </a:tr>
              <a:tr h="357835">
                <a:tc>
                  <a:txBody>
                    <a:bodyPr/>
                    <a:lstStyle/>
                    <a:p>
                      <a:r>
                        <a:rPr lang="en-US" b="1" dirty="0">
                          <a:solidFill>
                            <a:schemeClr val="tx2"/>
                          </a:solidFill>
                        </a:rPr>
                        <a:t>7.</a:t>
                      </a:r>
                    </a:p>
                  </a:txBody>
                  <a:tcPr anchor="ctr">
                    <a:lnL>
                      <a:noFill/>
                    </a:lnL>
                    <a:lnR>
                      <a:noFill/>
                    </a:lnR>
                    <a:lnT>
                      <a:noFill/>
                    </a:lnT>
                    <a:lnB>
                      <a:noFill/>
                    </a:lnB>
                  </a:tcPr>
                </a:tc>
                <a:tc>
                  <a:txBody>
                    <a:bodyPr/>
                    <a:lstStyle/>
                    <a:p>
                      <a:r>
                        <a:rPr lang="en-US" b="1" dirty="0">
                          <a:solidFill>
                            <a:schemeClr val="tx2"/>
                          </a:solidFill>
                        </a:rPr>
                        <a:t>Travis, Texas</a:t>
                      </a:r>
                    </a:p>
                  </a:txBody>
                  <a:tcPr anchor="ctr">
                    <a:lnL>
                      <a:noFill/>
                    </a:lnL>
                    <a:lnR>
                      <a:noFill/>
                    </a:lnR>
                    <a:lnT>
                      <a:noFill/>
                    </a:lnT>
                    <a:lnB>
                      <a:noFill/>
                    </a:lnB>
                  </a:tcPr>
                </a:tc>
                <a:tc>
                  <a:txBody>
                    <a:bodyPr/>
                    <a:lstStyle/>
                    <a:p>
                      <a:pPr algn="ctr"/>
                      <a:r>
                        <a:rPr lang="en-US" b="1" dirty="0">
                          <a:solidFill>
                            <a:schemeClr val="tx2"/>
                          </a:solidFill>
                        </a:rPr>
                        <a:t>34,381</a:t>
                      </a:r>
                    </a:p>
                  </a:txBody>
                  <a:tcPr anchor="ctr">
                    <a:lnL>
                      <a:noFill/>
                    </a:lnL>
                    <a:lnR>
                      <a:noFill/>
                    </a:lnR>
                    <a:lnT>
                      <a:noFill/>
                    </a:lnT>
                    <a:lnB>
                      <a:noFill/>
                    </a:lnB>
                  </a:tcPr>
                </a:tc>
              </a:tr>
              <a:tr h="357835">
                <a:tc>
                  <a:txBody>
                    <a:bodyPr/>
                    <a:lstStyle/>
                    <a:p>
                      <a:r>
                        <a:rPr lang="en-US" dirty="0">
                          <a:solidFill>
                            <a:schemeClr val="tx2"/>
                          </a:solidFill>
                        </a:rPr>
                        <a:t>8.</a:t>
                      </a:r>
                    </a:p>
                  </a:txBody>
                  <a:tcPr anchor="ctr">
                    <a:lnL>
                      <a:noFill/>
                    </a:lnL>
                    <a:lnR>
                      <a:noFill/>
                    </a:lnR>
                    <a:lnT>
                      <a:noFill/>
                    </a:lnT>
                    <a:lnB>
                      <a:noFill/>
                    </a:lnB>
                  </a:tcPr>
                </a:tc>
                <a:tc>
                  <a:txBody>
                    <a:bodyPr/>
                    <a:lstStyle/>
                    <a:p>
                      <a:r>
                        <a:rPr lang="en-US">
                          <a:solidFill>
                            <a:schemeClr val="tx2"/>
                          </a:solidFill>
                        </a:rPr>
                        <a:t>Orange, Calif.</a:t>
                      </a:r>
                    </a:p>
                  </a:txBody>
                  <a:tcPr anchor="ctr">
                    <a:lnL>
                      <a:noFill/>
                    </a:lnL>
                    <a:lnR>
                      <a:noFill/>
                    </a:lnR>
                    <a:lnT>
                      <a:noFill/>
                    </a:lnT>
                    <a:lnB>
                      <a:noFill/>
                    </a:lnB>
                  </a:tcPr>
                </a:tc>
                <a:tc>
                  <a:txBody>
                    <a:bodyPr/>
                    <a:lstStyle/>
                    <a:p>
                      <a:pPr algn="ctr"/>
                      <a:r>
                        <a:rPr lang="en-US" dirty="0">
                          <a:solidFill>
                            <a:schemeClr val="tx2"/>
                          </a:solidFill>
                        </a:rPr>
                        <a:t>34,017</a:t>
                      </a:r>
                    </a:p>
                  </a:txBody>
                  <a:tcPr anchor="ctr">
                    <a:lnL>
                      <a:noFill/>
                    </a:lnL>
                    <a:lnR>
                      <a:noFill/>
                    </a:lnR>
                    <a:lnT>
                      <a:noFill/>
                    </a:lnT>
                    <a:lnB>
                      <a:noFill/>
                    </a:lnB>
                  </a:tcPr>
                </a:tc>
              </a:tr>
              <a:tr h="357835">
                <a:tc>
                  <a:txBody>
                    <a:bodyPr/>
                    <a:lstStyle/>
                    <a:p>
                      <a:r>
                        <a:rPr lang="en-US" b="1" dirty="0">
                          <a:solidFill>
                            <a:schemeClr val="tx2"/>
                          </a:solidFill>
                        </a:rPr>
                        <a:t>9.</a:t>
                      </a:r>
                    </a:p>
                  </a:txBody>
                  <a:tcPr anchor="ctr">
                    <a:lnL>
                      <a:noFill/>
                    </a:lnL>
                    <a:lnR>
                      <a:noFill/>
                    </a:lnR>
                    <a:lnT>
                      <a:noFill/>
                    </a:lnT>
                    <a:lnB>
                      <a:noFill/>
                    </a:lnB>
                  </a:tcPr>
                </a:tc>
                <a:tc>
                  <a:txBody>
                    <a:bodyPr/>
                    <a:lstStyle/>
                    <a:p>
                      <a:r>
                        <a:rPr lang="en-US" b="1" dirty="0">
                          <a:solidFill>
                            <a:schemeClr val="tx2"/>
                          </a:solidFill>
                        </a:rPr>
                        <a:t>Tarrant, Texas</a:t>
                      </a:r>
                    </a:p>
                  </a:txBody>
                  <a:tcPr anchor="ctr">
                    <a:lnL>
                      <a:noFill/>
                    </a:lnL>
                    <a:lnR>
                      <a:noFill/>
                    </a:lnR>
                    <a:lnT>
                      <a:noFill/>
                    </a:lnT>
                    <a:lnB>
                      <a:noFill/>
                    </a:lnB>
                  </a:tcPr>
                </a:tc>
                <a:tc>
                  <a:txBody>
                    <a:bodyPr/>
                    <a:lstStyle/>
                    <a:p>
                      <a:pPr algn="ctr"/>
                      <a:r>
                        <a:rPr lang="en-US" b="1" dirty="0">
                          <a:solidFill>
                            <a:schemeClr val="tx2"/>
                          </a:solidFill>
                        </a:rPr>
                        <a:t>32,997</a:t>
                      </a:r>
                    </a:p>
                  </a:txBody>
                  <a:tcPr anchor="ctr">
                    <a:lnL>
                      <a:noFill/>
                    </a:lnL>
                    <a:lnR>
                      <a:noFill/>
                    </a:lnR>
                    <a:lnT>
                      <a:noFill/>
                    </a:lnT>
                    <a:lnB>
                      <a:noFill/>
                    </a:lnB>
                  </a:tcPr>
                </a:tc>
              </a:tr>
              <a:tr h="357835">
                <a:tc>
                  <a:txBody>
                    <a:bodyPr/>
                    <a:lstStyle/>
                    <a:p>
                      <a:r>
                        <a:rPr lang="en-US">
                          <a:solidFill>
                            <a:schemeClr val="tx2"/>
                          </a:solidFill>
                        </a:rPr>
                        <a:t>10.</a:t>
                      </a:r>
                    </a:p>
                  </a:txBody>
                  <a:tcPr anchor="ctr">
                    <a:lnL>
                      <a:noFill/>
                    </a:lnL>
                    <a:lnR>
                      <a:noFill/>
                    </a:lnR>
                    <a:lnT>
                      <a:noFill/>
                    </a:lnT>
                    <a:lnB>
                      <a:noFill/>
                    </a:lnB>
                  </a:tcPr>
                </a:tc>
                <a:tc>
                  <a:txBody>
                    <a:bodyPr/>
                    <a:lstStyle/>
                    <a:p>
                      <a:r>
                        <a:rPr lang="en-US">
                          <a:solidFill>
                            <a:schemeClr val="tx2"/>
                          </a:solidFill>
                        </a:rPr>
                        <a:t>Clark, Nev.</a:t>
                      </a:r>
                    </a:p>
                  </a:txBody>
                  <a:tcPr anchor="ctr">
                    <a:lnL>
                      <a:noFill/>
                    </a:lnL>
                    <a:lnR>
                      <a:noFill/>
                    </a:lnR>
                    <a:lnT>
                      <a:noFill/>
                    </a:lnT>
                    <a:lnB>
                      <a:noFill/>
                    </a:lnB>
                  </a:tcPr>
                </a:tc>
                <a:tc>
                  <a:txBody>
                    <a:bodyPr/>
                    <a:lstStyle/>
                    <a:p>
                      <a:pPr algn="ctr"/>
                      <a:r>
                        <a:rPr lang="en-US" dirty="0">
                          <a:solidFill>
                            <a:schemeClr val="tx2"/>
                          </a:solidFill>
                        </a:rPr>
                        <a:t>32,833</a:t>
                      </a:r>
                    </a:p>
                  </a:txBody>
                  <a:tcPr anchor="ctr">
                    <a:lnL>
                      <a:noFill/>
                    </a:lnL>
                    <a:lnR>
                      <a:noFill/>
                    </a:lnR>
                    <a:lnT>
                      <a:noFill/>
                    </a:lnT>
                    <a:lnB>
                      <a:noFill/>
                    </a:lnB>
                  </a:tcPr>
                </a:tc>
              </a:tr>
            </a:tbl>
          </a:graphicData>
        </a:graphic>
      </p:graphicFrame>
      <p:sp>
        <p:nvSpPr>
          <p:cNvPr id="6" name="TextBox 5"/>
          <p:cNvSpPr txBox="1"/>
          <p:nvPr/>
        </p:nvSpPr>
        <p:spPr>
          <a:xfrm>
            <a:off x="-7345" y="6509133"/>
            <a:ext cx="2667718" cy="276999"/>
          </a:xfrm>
          <a:prstGeom prst="rect">
            <a:avLst/>
          </a:prstGeom>
          <a:noFill/>
        </p:spPr>
        <p:txBody>
          <a:bodyPr wrap="none" rtlCol="0">
            <a:spAutoFit/>
          </a:bodyPr>
          <a:lstStyle/>
          <a:p>
            <a:r>
              <a:rPr lang="en-US" sz="1200" dirty="0" smtClean="0">
                <a:solidFill>
                  <a:srgbClr val="1B1E7A"/>
                </a:solidFill>
              </a:rPr>
              <a:t>Source: U.S. Census Bureau, 2013</a:t>
            </a:r>
            <a:endParaRPr lang="en-US" sz="1200" dirty="0">
              <a:solidFill>
                <a:srgbClr val="1B1E7A"/>
              </a:solidFill>
            </a:endParaRPr>
          </a:p>
        </p:txBody>
      </p:sp>
      <p:sp>
        <p:nvSpPr>
          <p:cNvPr id="3" name="Footer Placeholder 2"/>
          <p:cNvSpPr>
            <a:spLocks noGrp="1"/>
          </p:cNvSpPr>
          <p:nvPr>
            <p:ph type="ftr" sz="quarter" idx="11"/>
          </p:nvPr>
        </p:nvSpPr>
        <p:spPr/>
        <p:txBody>
          <a:bodyPr/>
          <a:lstStyle/>
          <a:p>
            <a:pPr>
              <a:defRPr/>
            </a:pPr>
            <a:r>
              <a:rPr lang="en-US" smtClean="0"/>
              <a:t>DRAFT </a:t>
            </a:r>
            <a:endParaRPr lang="en-US"/>
          </a:p>
        </p:txBody>
      </p:sp>
    </p:spTree>
    <p:extLst>
      <p:ext uri="{BB962C8B-B14F-4D97-AF65-F5344CB8AC3E}">
        <p14:creationId xmlns:p14="http://schemas.microsoft.com/office/powerpoint/2010/main" val="17283376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3941" y="-154337"/>
            <a:ext cx="6934200" cy="1417639"/>
          </a:xfrm>
        </p:spPr>
        <p:txBody>
          <a:bodyPr>
            <a:noAutofit/>
          </a:bodyPr>
          <a:lstStyle/>
          <a:p>
            <a:r>
              <a:rPr lang="en-US" sz="3600" dirty="0" smtClean="0"/>
              <a:t>Estimated domestic migration by county, 2000-2010</a:t>
            </a:r>
            <a:endParaRPr lang="en-US" sz="3600" dirty="0"/>
          </a:p>
        </p:txBody>
      </p:sp>
      <p:sp>
        <p:nvSpPr>
          <p:cNvPr id="6" name="Rectangle 5"/>
          <p:cNvSpPr/>
          <p:nvPr/>
        </p:nvSpPr>
        <p:spPr>
          <a:xfrm>
            <a:off x="0" y="6442503"/>
            <a:ext cx="3505200" cy="523220"/>
          </a:xfrm>
          <a:prstGeom prst="rect">
            <a:avLst/>
          </a:prstGeom>
        </p:spPr>
        <p:txBody>
          <a:bodyPr wrap="square">
            <a:spAutoFit/>
          </a:bodyPr>
          <a:lstStyle/>
          <a:p>
            <a:r>
              <a:rPr lang="fr-FR" sz="700" dirty="0" smtClean="0"/>
              <a:t>Source: Population Division, U.S. Census Bureau, 2012. Map produced by the Texas State Data Center						</a:t>
            </a:r>
            <a:endParaRPr lang="fr-FR" sz="700" dirty="0"/>
          </a:p>
        </p:txBody>
      </p:sp>
      <p:sp>
        <p:nvSpPr>
          <p:cNvPr id="8" name="Slide Number Placeholder 7"/>
          <p:cNvSpPr>
            <a:spLocks noGrp="1"/>
          </p:cNvSpPr>
          <p:nvPr>
            <p:ph type="sldNum" sz="quarter" idx="12"/>
          </p:nvPr>
        </p:nvSpPr>
        <p:spPr/>
        <p:txBody>
          <a:bodyPr/>
          <a:lstStyle/>
          <a:p>
            <a:fld id="{2BC1FA3B-F0C1-4F58-90BE-DCC7501F4B28}" type="slidenum">
              <a:rPr lang="en-US" smtClean="0"/>
              <a:pPr/>
              <a:t>7</a:t>
            </a:fld>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442" t="2792" r="12063" b="2763"/>
          <a:stretch/>
        </p:blipFill>
        <p:spPr bwMode="auto">
          <a:xfrm>
            <a:off x="1981200" y="1236408"/>
            <a:ext cx="6217024" cy="5621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33791"/>
          <a:stretch/>
        </p:blipFill>
        <p:spPr bwMode="auto">
          <a:xfrm>
            <a:off x="849892" y="1524000"/>
            <a:ext cx="2262615" cy="1945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62771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Estimated population change 2010-2012, Select Central Texas Counties</a:t>
            </a:r>
            <a:endParaRPr lang="en-US" sz="24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825879835"/>
              </p:ext>
            </p:extLst>
          </p:nvPr>
        </p:nvGraphicFramePr>
        <p:xfrm>
          <a:off x="381000" y="1219200"/>
          <a:ext cx="8686800" cy="56388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pPr>
              <a:defRPr/>
            </a:pPr>
            <a:fld id="{F72AF441-17FF-44A3-AAA3-DA28FC13EEC6}" type="slidenum">
              <a:rPr lang="en-US" smtClean="0"/>
              <a:pPr>
                <a:defRPr/>
              </a:pPr>
              <a:t>8</a:t>
            </a:fld>
            <a:endParaRPr lang="en-US" dirty="0"/>
          </a:p>
        </p:txBody>
      </p:sp>
      <p:sp>
        <p:nvSpPr>
          <p:cNvPr id="5" name="TextBox 4"/>
          <p:cNvSpPr txBox="1"/>
          <p:nvPr/>
        </p:nvSpPr>
        <p:spPr>
          <a:xfrm>
            <a:off x="5867400" y="6338857"/>
            <a:ext cx="2286000" cy="200055"/>
          </a:xfrm>
          <a:prstGeom prst="rect">
            <a:avLst/>
          </a:prstGeom>
          <a:noFill/>
        </p:spPr>
        <p:txBody>
          <a:bodyPr wrap="square" rtlCol="0">
            <a:spAutoFit/>
          </a:bodyPr>
          <a:lstStyle/>
          <a:p>
            <a:r>
              <a:rPr lang="en-US" sz="700" dirty="0" smtClean="0"/>
              <a:t>Source: U.S. Census Bureau, Population Estimates</a:t>
            </a:r>
            <a:endParaRPr lang="en-US" sz="700" dirty="0"/>
          </a:p>
        </p:txBody>
      </p:sp>
      <p:sp>
        <p:nvSpPr>
          <p:cNvPr id="3" name="Footer Placeholder 2"/>
          <p:cNvSpPr>
            <a:spLocks noGrp="1"/>
          </p:cNvSpPr>
          <p:nvPr>
            <p:ph type="ftr" sz="quarter" idx="11"/>
          </p:nvPr>
        </p:nvSpPr>
        <p:spPr/>
        <p:txBody>
          <a:bodyPr/>
          <a:lstStyle/>
          <a:p>
            <a:pPr>
              <a:defRPr/>
            </a:pPr>
            <a:r>
              <a:rPr lang="en-US" smtClean="0"/>
              <a:t>DRAFT </a:t>
            </a:r>
            <a:endParaRPr lang="en-US"/>
          </a:p>
        </p:txBody>
      </p:sp>
    </p:spTree>
    <p:extLst>
      <p:ext uri="{BB962C8B-B14F-4D97-AF65-F5344CB8AC3E}">
        <p14:creationId xmlns:p14="http://schemas.microsoft.com/office/powerpoint/2010/main" val="28797462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Estimated population change 2010-2012, Select Central Texas Counties</a:t>
            </a:r>
            <a:endParaRPr lang="en-US" sz="24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4023171175"/>
              </p:ext>
            </p:extLst>
          </p:nvPr>
        </p:nvGraphicFramePr>
        <p:xfrm>
          <a:off x="381000" y="1219200"/>
          <a:ext cx="8686800" cy="56388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pPr>
              <a:defRPr/>
            </a:pPr>
            <a:fld id="{F72AF441-17FF-44A3-AAA3-DA28FC13EEC6}" type="slidenum">
              <a:rPr lang="en-US" smtClean="0"/>
              <a:pPr>
                <a:defRPr/>
              </a:pPr>
              <a:t>9</a:t>
            </a:fld>
            <a:endParaRPr lang="en-US" dirty="0"/>
          </a:p>
        </p:txBody>
      </p:sp>
      <p:sp>
        <p:nvSpPr>
          <p:cNvPr id="5" name="TextBox 4"/>
          <p:cNvSpPr txBox="1"/>
          <p:nvPr/>
        </p:nvSpPr>
        <p:spPr>
          <a:xfrm>
            <a:off x="5867400" y="6338857"/>
            <a:ext cx="2286000" cy="200055"/>
          </a:xfrm>
          <a:prstGeom prst="rect">
            <a:avLst/>
          </a:prstGeom>
          <a:noFill/>
        </p:spPr>
        <p:txBody>
          <a:bodyPr wrap="square" rtlCol="0">
            <a:spAutoFit/>
          </a:bodyPr>
          <a:lstStyle/>
          <a:p>
            <a:r>
              <a:rPr lang="en-US" sz="700" dirty="0" smtClean="0"/>
              <a:t>Source: U.S. Census Bureau, Population Estimates</a:t>
            </a:r>
            <a:endParaRPr lang="en-US" sz="700" dirty="0"/>
          </a:p>
        </p:txBody>
      </p:sp>
      <p:sp>
        <p:nvSpPr>
          <p:cNvPr id="3" name="Footer Placeholder 2"/>
          <p:cNvSpPr>
            <a:spLocks noGrp="1"/>
          </p:cNvSpPr>
          <p:nvPr>
            <p:ph type="ftr" sz="quarter" idx="11"/>
          </p:nvPr>
        </p:nvSpPr>
        <p:spPr/>
        <p:txBody>
          <a:bodyPr/>
          <a:lstStyle/>
          <a:p>
            <a:pPr>
              <a:defRPr/>
            </a:pPr>
            <a:r>
              <a:rPr lang="en-US" smtClean="0"/>
              <a:t>DRAFT </a:t>
            </a:r>
            <a:endParaRPr lang="en-US"/>
          </a:p>
        </p:txBody>
      </p:sp>
    </p:spTree>
    <p:extLst>
      <p:ext uri="{BB962C8B-B14F-4D97-AF65-F5344CB8AC3E}">
        <p14:creationId xmlns:p14="http://schemas.microsoft.com/office/powerpoint/2010/main" val="3034800995"/>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7142</TotalTime>
  <Words>1160</Words>
  <Application>Microsoft Office PowerPoint</Application>
  <PresentationFormat>Letter Paper (8.5x11 in)</PresentationFormat>
  <Paragraphs>192</Paragraphs>
  <Slides>21</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ＭＳ Ｐゴシック</vt:lpstr>
      <vt:lpstr>Arial</vt:lpstr>
      <vt:lpstr>Calibri</vt:lpstr>
      <vt:lpstr>Custom Design</vt:lpstr>
      <vt:lpstr>PowerPoint Presentation</vt:lpstr>
      <vt:lpstr>Total Estimated Population by County, 2012</vt:lpstr>
      <vt:lpstr>Change of the Total Population by County, 2000 to 2010</vt:lpstr>
      <vt:lpstr>Change of the Total Population by County, 2010 to 2012</vt:lpstr>
      <vt:lpstr>The 10 Fastest Growing Metro Areas Increase from July 1, 2011, to July 1, 2012</vt:lpstr>
      <vt:lpstr>The 10 Counties with the Largest Numeric Increase from July 1, 2011, to July 1, 2012</vt:lpstr>
      <vt:lpstr>Estimated domestic migration by county, 2000-2010</vt:lpstr>
      <vt:lpstr>Estimated population change 2010-2012, Select Central Texas Counties</vt:lpstr>
      <vt:lpstr>Estimated population change 2010-2012, Select Central Texas Counties</vt:lpstr>
      <vt:lpstr>Estimated population change 2010-2012, Select Central Texas Counties</vt:lpstr>
      <vt:lpstr>Projected population change 2010-2030, Select Central Texas Counties, 0.5 Migration Scenario</vt:lpstr>
      <vt:lpstr>Projected population change 2010-2030, Select Central Texas Counties, 1.0 Migration Scenario</vt:lpstr>
      <vt:lpstr>Projected percent population change 2010-2030, Select Central Texas Counties, 0.5 Migration Scenario</vt:lpstr>
      <vt:lpstr>Projected percent population change 2010-2030, Select Central Texas Counties, 1.0 Migration Scenario</vt:lpstr>
      <vt:lpstr>Projected percent population change 2010-2030, Select Central Texas Counties, 0.5 and 1.0 migration scenarios</vt:lpstr>
      <vt:lpstr>Projected population change 2010-2030, Select Central Texas Counties, 0.5 and 1.0 migration scenarios</vt:lpstr>
      <vt:lpstr>Job Growth</vt:lpstr>
      <vt:lpstr>Percent of labor force employed in professional, scientific, and management, and administrative and waste management services, census tracts, 2006-2010</vt:lpstr>
      <vt:lpstr>Percent of labor force employed in agriculture, forestry, fishing and hunting, and mining, census tracts, 2006-2010</vt:lpstr>
      <vt:lpstr>Demographics and Destiny</vt:lpstr>
      <vt:lpstr>Contact </vt:lpstr>
    </vt:vector>
  </TitlesOfParts>
  <Company>Benson Design Assocites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Texas Association of Mutual Insurance Companies  10-7-10</dc:title>
  <dc:creator>Lloyd Potter</dc:creator>
  <cp:lastModifiedBy>Jeff Jordan</cp:lastModifiedBy>
  <cp:revision>234</cp:revision>
  <cp:lastPrinted>2010-10-06T20:35:44Z</cp:lastPrinted>
  <dcterms:created xsi:type="dcterms:W3CDTF">2010-01-22T14:36:29Z</dcterms:created>
  <dcterms:modified xsi:type="dcterms:W3CDTF">2014-01-14T16:12:20Z</dcterms:modified>
</cp:coreProperties>
</file>