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33"/>
  </p:notesMasterIdLst>
  <p:handoutMasterIdLst>
    <p:handoutMasterId r:id="rId34"/>
  </p:handoutMasterIdLst>
  <p:sldIdLst>
    <p:sldId id="256" r:id="rId5"/>
    <p:sldId id="657" r:id="rId6"/>
    <p:sldId id="781" r:id="rId7"/>
    <p:sldId id="659" r:id="rId8"/>
    <p:sldId id="694" r:id="rId9"/>
    <p:sldId id="789" r:id="rId10"/>
    <p:sldId id="790" r:id="rId11"/>
    <p:sldId id="797" r:id="rId12"/>
    <p:sldId id="798" r:id="rId13"/>
    <p:sldId id="807" r:id="rId14"/>
    <p:sldId id="799" r:id="rId15"/>
    <p:sldId id="809" r:id="rId16"/>
    <p:sldId id="804" r:id="rId17"/>
    <p:sldId id="805" r:id="rId18"/>
    <p:sldId id="806" r:id="rId19"/>
    <p:sldId id="617" r:id="rId20"/>
    <p:sldId id="763" r:id="rId21"/>
    <p:sldId id="782" r:id="rId22"/>
    <p:sldId id="690" r:id="rId23"/>
    <p:sldId id="808" r:id="rId24"/>
    <p:sldId id="675" r:id="rId25"/>
    <p:sldId id="676" r:id="rId26"/>
    <p:sldId id="794" r:id="rId27"/>
    <p:sldId id="796" r:id="rId28"/>
    <p:sldId id="800" r:id="rId29"/>
    <p:sldId id="803" r:id="rId30"/>
    <p:sldId id="716" r:id="rId31"/>
    <p:sldId id="352" r:id="rId32"/>
  </p:sldIdLst>
  <p:sldSz cx="9144000" cy="6858000" type="letter"/>
  <p:notesSz cx="9309100" cy="705326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657"/>
            <p14:sldId id="781"/>
            <p14:sldId id="659"/>
            <p14:sldId id="694"/>
            <p14:sldId id="789"/>
            <p14:sldId id="790"/>
            <p14:sldId id="797"/>
            <p14:sldId id="798"/>
            <p14:sldId id="807"/>
            <p14:sldId id="799"/>
            <p14:sldId id="809"/>
            <p14:sldId id="804"/>
            <p14:sldId id="805"/>
            <p14:sldId id="806"/>
            <p14:sldId id="617"/>
            <p14:sldId id="763"/>
            <p14:sldId id="782"/>
            <p14:sldId id="690"/>
            <p14:sldId id="808"/>
            <p14:sldId id="675"/>
            <p14:sldId id="676"/>
            <p14:sldId id="794"/>
            <p14:sldId id="796"/>
            <p14:sldId id="800"/>
            <p14:sldId id="803"/>
            <p14:sldId id="716"/>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2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129" autoAdjust="0"/>
    <p:restoredTop sz="92027" autoAdjust="0"/>
  </p:normalViewPr>
  <p:slideViewPr>
    <p:cSldViewPr>
      <p:cViewPr varScale="1">
        <p:scale>
          <a:sx n="148" d="100"/>
          <a:sy n="148" d="100"/>
        </p:scale>
        <p:origin x="121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46" y="-96"/>
      </p:cViewPr>
      <p:guideLst>
        <p:guide orient="horz" pos="222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www.census.gov/hhes/migration/files/acs/st-to-st/State_to_State_Migrations_Table_2012.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77163111021379"/>
          <c:y val="0.2361111111111111"/>
          <c:w val="0.45475469412477282"/>
          <c:h val="0.6354965004374453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Sheet1!$E$1:$E$51</c:f>
              <c:strCache>
                <c:ptCount val="51"/>
                <c:pt idx="0">
                  <c:v>Ohio</c:v>
                </c:pt>
                <c:pt idx="1">
                  <c:v>Washington</c:v>
                </c:pt>
                <c:pt idx="2">
                  <c:v>New Hampshire</c:v>
                </c:pt>
                <c:pt idx="3">
                  <c:v>Minnesota</c:v>
                </c:pt>
                <c:pt idx="4">
                  <c:v>South Carolina</c:v>
                </c:pt>
                <c:pt idx="5">
                  <c:v>Mississippi</c:v>
                </c:pt>
                <c:pt idx="6">
                  <c:v>Colorado</c:v>
                </c:pt>
                <c:pt idx="7">
                  <c:v>Maryland</c:v>
                </c:pt>
                <c:pt idx="8">
                  <c:v>Connecticut</c:v>
                </c:pt>
                <c:pt idx="9">
                  <c:v>South Dakota</c:v>
                </c:pt>
                <c:pt idx="10">
                  <c:v>North Dakota</c:v>
                </c:pt>
                <c:pt idx="11">
                  <c:v>Vermont</c:v>
                </c:pt>
                <c:pt idx="12">
                  <c:v>District of Columbia </c:v>
                </c:pt>
                <c:pt idx="13">
                  <c:v>Delaware</c:v>
                </c:pt>
                <c:pt idx="14">
                  <c:v>Montana</c:v>
                </c:pt>
                <c:pt idx="15">
                  <c:v>Oregon</c:v>
                </c:pt>
                <c:pt idx="16">
                  <c:v>Oklahoma</c:v>
                </c:pt>
                <c:pt idx="17">
                  <c:v>Maine</c:v>
                </c:pt>
                <c:pt idx="18">
                  <c:v>Michigan</c:v>
                </c:pt>
                <c:pt idx="19">
                  <c:v>Rhode Island</c:v>
                </c:pt>
                <c:pt idx="20">
                  <c:v>Utah</c:v>
                </c:pt>
                <c:pt idx="21">
                  <c:v>Idaho</c:v>
                </c:pt>
                <c:pt idx="22">
                  <c:v>Wyoming</c:v>
                </c:pt>
                <c:pt idx="23">
                  <c:v>West Virginia</c:v>
                </c:pt>
                <c:pt idx="24">
                  <c:v>Massachusetts</c:v>
                </c:pt>
                <c:pt idx="25">
                  <c:v>Iowa</c:v>
                </c:pt>
                <c:pt idx="26">
                  <c:v>Wisconsin</c:v>
                </c:pt>
                <c:pt idx="27">
                  <c:v>Tennessee</c:v>
                </c:pt>
                <c:pt idx="28">
                  <c:v>Nebraska</c:v>
                </c:pt>
                <c:pt idx="29">
                  <c:v>Hawaii</c:v>
                </c:pt>
                <c:pt idx="30">
                  <c:v>Arkansas</c:v>
                </c:pt>
                <c:pt idx="31">
                  <c:v>Alabama</c:v>
                </c:pt>
                <c:pt idx="32">
                  <c:v>Florida</c:v>
                </c:pt>
                <c:pt idx="33">
                  <c:v>Kentucky</c:v>
                </c:pt>
                <c:pt idx="34">
                  <c:v>Nevada</c:v>
                </c:pt>
                <c:pt idx="35">
                  <c:v>Illinois</c:v>
                </c:pt>
                <c:pt idx="36">
                  <c:v>Missouri</c:v>
                </c:pt>
                <c:pt idx="37">
                  <c:v>Pennsylvania</c:v>
                </c:pt>
                <c:pt idx="38">
                  <c:v>Indiana</c:v>
                </c:pt>
                <c:pt idx="39">
                  <c:v>Puerto Rico</c:v>
                </c:pt>
                <c:pt idx="40">
                  <c:v>Arizona</c:v>
                </c:pt>
                <c:pt idx="41">
                  <c:v>Georgia</c:v>
                </c:pt>
                <c:pt idx="42">
                  <c:v>Kansas</c:v>
                </c:pt>
                <c:pt idx="43">
                  <c:v>New Jersey</c:v>
                </c:pt>
                <c:pt idx="44">
                  <c:v>Virginia</c:v>
                </c:pt>
                <c:pt idx="45">
                  <c:v>New Mexico</c:v>
                </c:pt>
                <c:pt idx="46">
                  <c:v>Louisiana</c:v>
                </c:pt>
                <c:pt idx="47">
                  <c:v>Alaska</c:v>
                </c:pt>
                <c:pt idx="48">
                  <c:v>New York</c:v>
                </c:pt>
                <c:pt idx="49">
                  <c:v>North Carolina</c:v>
                </c:pt>
                <c:pt idx="50">
                  <c:v>California</c:v>
                </c:pt>
              </c:strCache>
            </c:strRef>
          </c:cat>
          <c:val>
            <c:numRef>
              <c:f>Sheet1!$F$1:$F$51</c:f>
              <c:numCache>
                <c:formatCode>#,##0</c:formatCode>
                <c:ptCount val="51"/>
                <c:pt idx="0">
                  <c:v>-3032</c:v>
                </c:pt>
                <c:pt idx="1">
                  <c:v>-2566</c:v>
                </c:pt>
                <c:pt idx="2">
                  <c:v>-1389</c:v>
                </c:pt>
                <c:pt idx="3">
                  <c:v>-1198</c:v>
                </c:pt>
                <c:pt idx="4">
                  <c:v>-881</c:v>
                </c:pt>
                <c:pt idx="5">
                  <c:v>-828</c:v>
                </c:pt>
                <c:pt idx="6">
                  <c:v>-739</c:v>
                </c:pt>
                <c:pt idx="7">
                  <c:v>-643</c:v>
                </c:pt>
                <c:pt idx="8">
                  <c:v>-510</c:v>
                </c:pt>
                <c:pt idx="9">
                  <c:v>-451</c:v>
                </c:pt>
                <c:pt idx="10">
                  <c:v>-425</c:v>
                </c:pt>
                <c:pt idx="11">
                  <c:v>-380</c:v>
                </c:pt>
                <c:pt idx="12">
                  <c:v>-284</c:v>
                </c:pt>
                <c:pt idx="13">
                  <c:v>48</c:v>
                </c:pt>
                <c:pt idx="14">
                  <c:v>420</c:v>
                </c:pt>
                <c:pt idx="15">
                  <c:v>480</c:v>
                </c:pt>
                <c:pt idx="16">
                  <c:v>776</c:v>
                </c:pt>
                <c:pt idx="17">
                  <c:v>797</c:v>
                </c:pt>
                <c:pt idx="18">
                  <c:v>863</c:v>
                </c:pt>
                <c:pt idx="19">
                  <c:v>940</c:v>
                </c:pt>
                <c:pt idx="20">
                  <c:v>1005</c:v>
                </c:pt>
                <c:pt idx="21">
                  <c:v>1035</c:v>
                </c:pt>
                <c:pt idx="22">
                  <c:v>1045</c:v>
                </c:pt>
                <c:pt idx="23">
                  <c:v>1107</c:v>
                </c:pt>
                <c:pt idx="24">
                  <c:v>1119</c:v>
                </c:pt>
                <c:pt idx="25">
                  <c:v>1381</c:v>
                </c:pt>
                <c:pt idx="26">
                  <c:v>1427</c:v>
                </c:pt>
                <c:pt idx="27">
                  <c:v>1652</c:v>
                </c:pt>
                <c:pt idx="28">
                  <c:v>1664</c:v>
                </c:pt>
                <c:pt idx="29">
                  <c:v>1740</c:v>
                </c:pt>
                <c:pt idx="30">
                  <c:v>2014</c:v>
                </c:pt>
                <c:pt idx="31">
                  <c:v>2525</c:v>
                </c:pt>
                <c:pt idx="32">
                  <c:v>2695</c:v>
                </c:pt>
                <c:pt idx="33">
                  <c:v>2695</c:v>
                </c:pt>
                <c:pt idx="34">
                  <c:v>2782</c:v>
                </c:pt>
                <c:pt idx="35">
                  <c:v>2892</c:v>
                </c:pt>
                <c:pt idx="36">
                  <c:v>3041</c:v>
                </c:pt>
                <c:pt idx="37">
                  <c:v>3681</c:v>
                </c:pt>
                <c:pt idx="38">
                  <c:v>3774</c:v>
                </c:pt>
                <c:pt idx="39">
                  <c:v>4075</c:v>
                </c:pt>
                <c:pt idx="40">
                  <c:v>4120</c:v>
                </c:pt>
                <c:pt idx="41">
                  <c:v>4164</c:v>
                </c:pt>
                <c:pt idx="42">
                  <c:v>4231</c:v>
                </c:pt>
                <c:pt idx="43">
                  <c:v>4288</c:v>
                </c:pt>
                <c:pt idx="44">
                  <c:v>4790</c:v>
                </c:pt>
                <c:pt idx="45">
                  <c:v>4807</c:v>
                </c:pt>
                <c:pt idx="46">
                  <c:v>4860</c:v>
                </c:pt>
                <c:pt idx="47">
                  <c:v>5271</c:v>
                </c:pt>
                <c:pt idx="48">
                  <c:v>9043</c:v>
                </c:pt>
                <c:pt idx="49">
                  <c:v>10022</c:v>
                </c:pt>
                <c:pt idx="50">
                  <c:v>19697</c:v>
                </c:pt>
              </c:numCache>
            </c:numRef>
          </c:val>
        </c:ser>
        <c:dLbls>
          <c:showLegendKey val="0"/>
          <c:showVal val="0"/>
          <c:showCatName val="0"/>
          <c:showSerName val="0"/>
          <c:showPercent val="0"/>
          <c:showBubbleSize val="0"/>
        </c:dLbls>
        <c:gapWidth val="182"/>
        <c:axId val="235704656"/>
        <c:axId val="235705048"/>
      </c:barChart>
      <c:catAx>
        <c:axId val="23570465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5705048"/>
        <c:crosses val="autoZero"/>
        <c:auto val="1"/>
        <c:lblAlgn val="ctr"/>
        <c:lblOffset val="0"/>
        <c:tickLblSkip val="1"/>
        <c:noMultiLvlLbl val="0"/>
      </c:catAx>
      <c:valAx>
        <c:axId val="2357050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5704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ser>
          <c:idx val="2"/>
          <c:order val="2"/>
          <c:tx>
            <c:strRef>
              <c:f>Sheet1!$A$29</c:f>
              <c:strCache>
                <c:ptCount val="1"/>
                <c:pt idx="0">
                  <c:v>2030 Trended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235705832"/>
        <c:axId val="235706224"/>
      </c:barChart>
      <c:catAx>
        <c:axId val="235705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Educational Attainment</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5706224"/>
        <c:crosses val="autoZero"/>
        <c:auto val="1"/>
        <c:lblAlgn val="ctr"/>
        <c:lblOffset val="100"/>
        <c:noMultiLvlLbl val="0"/>
      </c:catAx>
      <c:valAx>
        <c:axId val="235706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of the Civilian Labor Force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5705832"/>
        <c:crosses val="autoZero"/>
        <c:crossBetween val="between"/>
      </c:valAx>
      <c:spPr>
        <a:noFill/>
        <a:ln>
          <a:noFill/>
        </a:ln>
        <a:effectLst/>
      </c:spPr>
    </c:plotArea>
    <c:legend>
      <c:legendPos val="r"/>
      <c:layout>
        <c:manualLayout>
          <c:xMode val="edge"/>
          <c:yMode val="edge"/>
          <c:x val="0.73487248056257115"/>
          <c:y val="5.2097958094221276E-2"/>
          <c:w val="0.20850257514980439"/>
          <c:h val="0.24673695449085814"/>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Hays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Percent living in same house 1 year+</c:v>
                </c:pt>
                <c:pt idx="1">
                  <c:v>Percent foreign born </c:v>
                </c:pt>
                <c:pt idx="2">
                  <c:v>Percent language other than English spoken at home</c:v>
                </c:pt>
              </c:strCache>
            </c:strRef>
          </c:cat>
          <c:val>
            <c:numRef>
              <c:f>Sheet1!$B$2:$B$4</c:f>
              <c:numCache>
                <c:formatCode>0.0%</c:formatCode>
                <c:ptCount val="3"/>
                <c:pt idx="0">
                  <c:v>0.78</c:v>
                </c:pt>
                <c:pt idx="1">
                  <c:v>7.1999999999999995E-2</c:v>
                </c:pt>
                <c:pt idx="2">
                  <c:v>0.23499999999999999</c:v>
                </c:pt>
              </c:numCache>
            </c:numRef>
          </c:val>
        </c:ser>
        <c:ser>
          <c:idx val="1"/>
          <c:order val="1"/>
          <c:tx>
            <c:strRef>
              <c:f>Sheet1!$C$1</c:f>
              <c:strCache>
                <c:ptCount val="1"/>
                <c:pt idx="0">
                  <c:v>Texas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Percent living in same house 1 year+</c:v>
                </c:pt>
                <c:pt idx="1">
                  <c:v>Percent foreign born </c:v>
                </c:pt>
                <c:pt idx="2">
                  <c:v>Percent language other than English spoken at home</c:v>
                </c:pt>
              </c:strCache>
            </c:strRef>
          </c:cat>
          <c:val>
            <c:numRef>
              <c:f>Sheet1!$C$2:$C$4</c:f>
              <c:numCache>
                <c:formatCode>0.0%</c:formatCode>
                <c:ptCount val="3"/>
                <c:pt idx="0">
                  <c:v>0.82599999999999996</c:v>
                </c:pt>
                <c:pt idx="1">
                  <c:v>0.16300000000000001</c:v>
                </c:pt>
                <c:pt idx="2">
                  <c:v>0.34599999999999997</c:v>
                </c:pt>
              </c:numCache>
            </c:numRef>
          </c:val>
        </c:ser>
        <c:dLbls>
          <c:showLegendKey val="0"/>
          <c:showVal val="0"/>
          <c:showCatName val="0"/>
          <c:showSerName val="0"/>
          <c:showPercent val="0"/>
          <c:showBubbleSize val="0"/>
        </c:dLbls>
        <c:gapWidth val="219"/>
        <c:overlap val="-27"/>
        <c:axId val="415470432"/>
        <c:axId val="415470824"/>
      </c:barChart>
      <c:catAx>
        <c:axId val="41547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5470824"/>
        <c:crosses val="autoZero"/>
        <c:auto val="1"/>
        <c:lblAlgn val="ctr"/>
        <c:lblOffset val="100"/>
        <c:noMultiLvlLbl val="0"/>
      </c:catAx>
      <c:valAx>
        <c:axId val="4154708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470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415471216"/>
        <c:axId val="415471608"/>
      </c:barChart>
      <c:catAx>
        <c:axId val="415471216"/>
        <c:scaling>
          <c:orientation val="minMax"/>
        </c:scaling>
        <c:delete val="0"/>
        <c:axPos val="b"/>
        <c:title>
          <c:tx>
            <c:rich>
              <a:bodyPr/>
              <a:lstStyle/>
              <a:p>
                <a:pPr>
                  <a:defRPr/>
                </a:pPr>
                <a:r>
                  <a:rPr lang="en-US"/>
                  <a:t>Age</a:t>
                </a:r>
              </a:p>
            </c:rich>
          </c:tx>
          <c:layout/>
          <c:overlay val="0"/>
        </c:title>
        <c:numFmt formatCode="General" sourceLinked="0"/>
        <c:majorTickMark val="out"/>
        <c:minorTickMark val="none"/>
        <c:tickLblPos val="nextTo"/>
        <c:crossAx val="415471608"/>
        <c:crosses val="autoZero"/>
        <c:auto val="1"/>
        <c:lblAlgn val="ctr"/>
        <c:lblOffset val="100"/>
        <c:noMultiLvlLbl val="0"/>
      </c:catAx>
      <c:valAx>
        <c:axId val="415471608"/>
        <c:scaling>
          <c:orientation val="minMax"/>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415471216"/>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5"/>
          <c:order val="1"/>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415472784"/>
        <c:axId val="415473176"/>
      </c:barChart>
      <c:catAx>
        <c:axId val="415472784"/>
        <c:scaling>
          <c:orientation val="minMax"/>
        </c:scaling>
        <c:delete val="0"/>
        <c:axPos val="l"/>
        <c:numFmt formatCode="General" sourceLinked="0"/>
        <c:majorTickMark val="out"/>
        <c:minorTickMark val="none"/>
        <c:tickLblPos val="low"/>
        <c:txPr>
          <a:bodyPr/>
          <a:lstStyle/>
          <a:p>
            <a:pPr>
              <a:defRPr sz="1050" baseline="0"/>
            </a:pPr>
            <a:endParaRPr lang="en-US"/>
          </a:p>
        </c:txPr>
        <c:crossAx val="415473176"/>
        <c:crosses val="autoZero"/>
        <c:auto val="1"/>
        <c:lblAlgn val="ctr"/>
        <c:lblOffset val="100"/>
        <c:tickLblSkip val="5"/>
        <c:noMultiLvlLbl val="0"/>
      </c:catAx>
      <c:valAx>
        <c:axId val="415473176"/>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415472784"/>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1"/>
          <c:order val="0"/>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1"/>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2"/>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3"/>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6"/>
          <c:order val="4"/>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5"/>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6"/>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7"/>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415475920"/>
        <c:axId val="415476312"/>
      </c:barChart>
      <c:catAx>
        <c:axId val="415475920"/>
        <c:scaling>
          <c:orientation val="minMax"/>
        </c:scaling>
        <c:delete val="0"/>
        <c:axPos val="l"/>
        <c:numFmt formatCode="General" sourceLinked="0"/>
        <c:majorTickMark val="out"/>
        <c:minorTickMark val="none"/>
        <c:tickLblPos val="low"/>
        <c:txPr>
          <a:bodyPr/>
          <a:lstStyle/>
          <a:p>
            <a:pPr>
              <a:defRPr sz="1050" baseline="0"/>
            </a:pPr>
            <a:endParaRPr lang="en-US"/>
          </a:p>
        </c:txPr>
        <c:crossAx val="415476312"/>
        <c:crosses val="autoZero"/>
        <c:auto val="1"/>
        <c:lblAlgn val="ctr"/>
        <c:lblOffset val="100"/>
        <c:tickLblSkip val="5"/>
        <c:noMultiLvlLbl val="0"/>
      </c:catAx>
      <c:valAx>
        <c:axId val="41547631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415475920"/>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235709360"/>
        <c:axId val="415477096"/>
      </c:barChart>
      <c:catAx>
        <c:axId val="235709360"/>
        <c:scaling>
          <c:orientation val="minMax"/>
        </c:scaling>
        <c:delete val="0"/>
        <c:axPos val="l"/>
        <c:numFmt formatCode="General" sourceLinked="0"/>
        <c:majorTickMark val="out"/>
        <c:minorTickMark val="none"/>
        <c:tickLblPos val="low"/>
        <c:txPr>
          <a:bodyPr/>
          <a:lstStyle/>
          <a:p>
            <a:pPr>
              <a:defRPr sz="1050" baseline="0"/>
            </a:pPr>
            <a:endParaRPr lang="en-US"/>
          </a:p>
        </c:txPr>
        <c:crossAx val="415477096"/>
        <c:crosses val="autoZero"/>
        <c:auto val="1"/>
        <c:lblAlgn val="ctr"/>
        <c:lblOffset val="100"/>
        <c:tickLblSkip val="5"/>
        <c:noMultiLvlLbl val="0"/>
      </c:catAx>
      <c:valAx>
        <c:axId val="415477096"/>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35709360"/>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0"/>
          <c:tx>
            <c:strRef>
              <c:f>Sheet1!$B$1</c:f>
              <c:strCache>
                <c:ptCount val="1"/>
                <c:pt idx="0">
                  <c:v>Hays County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Sheet1!$B$2:$B$3</c:f>
              <c:numCache>
                <c:formatCode>0.0%</c:formatCode>
                <c:ptCount val="2"/>
                <c:pt idx="0">
                  <c:v>0.36299999999999999</c:v>
                </c:pt>
                <c:pt idx="1">
                  <c:v>0.57499999999999996</c:v>
                </c:pt>
              </c:numCache>
            </c:numRef>
          </c:val>
        </c:ser>
        <c:ser>
          <c:idx val="2"/>
          <c:order val="1"/>
          <c:tx>
            <c:strRef>
              <c:f>Sheet1!$C$1</c:f>
              <c:strCache>
                <c:ptCount val="1"/>
                <c:pt idx="0">
                  <c:v>Texas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Hispanic or Latino</c:v>
                </c:pt>
                <c:pt idx="1">
                  <c:v>Non-Hispanic White</c:v>
                </c:pt>
              </c:strCache>
            </c:strRef>
          </c:cat>
          <c:val>
            <c:numRef>
              <c:f>Sheet1!$C$2:$C$3</c:f>
              <c:numCache>
                <c:formatCode>0.0%</c:formatCode>
                <c:ptCount val="2"/>
                <c:pt idx="0">
                  <c:v>0.38200000000000001</c:v>
                </c:pt>
                <c:pt idx="1">
                  <c:v>0.44500000000000001</c:v>
                </c:pt>
              </c:numCache>
            </c:numRef>
          </c:val>
        </c:ser>
        <c:dLbls>
          <c:showLegendKey val="0"/>
          <c:showVal val="0"/>
          <c:showCatName val="0"/>
          <c:showSerName val="0"/>
          <c:showPercent val="0"/>
          <c:showBubbleSize val="0"/>
        </c:dLbls>
        <c:gapWidth val="219"/>
        <c:overlap val="-27"/>
        <c:axId val="415477880"/>
        <c:axId val="416492920"/>
      </c:barChart>
      <c:catAx>
        <c:axId val="41547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492920"/>
        <c:crosses val="autoZero"/>
        <c:auto val="1"/>
        <c:lblAlgn val="ctr"/>
        <c:lblOffset val="100"/>
        <c:noMultiLvlLbl val="0"/>
      </c:catAx>
      <c:valAx>
        <c:axId val="4164929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477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74134206675492"/>
          <c:y val="6.0245911568746216E-2"/>
          <c:w val="0.79091584038106333"/>
          <c:h val="0.74629465596603417"/>
        </c:manualLayout>
      </c:layout>
      <c:lineChart>
        <c:grouping val="standard"/>
        <c:varyColors val="0"/>
        <c:ser>
          <c:idx val="0"/>
          <c:order val="0"/>
          <c:tx>
            <c:strRef>
              <c:f>Sheet1!$B$1</c:f>
              <c:strCache>
                <c:ptCount val="1"/>
                <c:pt idx="0">
                  <c:v>Zero</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25145561</c:v>
                </c:pt>
                <c:pt idx="1">
                  <c:v>25380750</c:v>
                </c:pt>
                <c:pt idx="2">
                  <c:v>25613484</c:v>
                </c:pt>
                <c:pt idx="3">
                  <c:v>25843656</c:v>
                </c:pt>
                <c:pt idx="4">
                  <c:v>26071108</c:v>
                </c:pt>
                <c:pt idx="5">
                  <c:v>26295593</c:v>
                </c:pt>
                <c:pt idx="6">
                  <c:v>26517081</c:v>
                </c:pt>
                <c:pt idx="7">
                  <c:v>26735665</c:v>
                </c:pt>
                <c:pt idx="8">
                  <c:v>26951342</c:v>
                </c:pt>
                <c:pt idx="9">
                  <c:v>27164119</c:v>
                </c:pt>
                <c:pt idx="10">
                  <c:v>27373750</c:v>
                </c:pt>
                <c:pt idx="11">
                  <c:v>27580411</c:v>
                </c:pt>
                <c:pt idx="12">
                  <c:v>27784158</c:v>
                </c:pt>
                <c:pt idx="13">
                  <c:v>27984799</c:v>
                </c:pt>
                <c:pt idx="14">
                  <c:v>28182245</c:v>
                </c:pt>
                <c:pt idx="15">
                  <c:v>28376334</c:v>
                </c:pt>
                <c:pt idx="16">
                  <c:v>28566870</c:v>
                </c:pt>
                <c:pt idx="17">
                  <c:v>28753694</c:v>
                </c:pt>
                <c:pt idx="18">
                  <c:v>28936489</c:v>
                </c:pt>
                <c:pt idx="19">
                  <c:v>29115202</c:v>
                </c:pt>
                <c:pt idx="20">
                  <c:v>29290131</c:v>
                </c:pt>
                <c:pt idx="21">
                  <c:v>29461395</c:v>
                </c:pt>
                <c:pt idx="22">
                  <c:v>29627955</c:v>
                </c:pt>
                <c:pt idx="23">
                  <c:v>29790220</c:v>
                </c:pt>
                <c:pt idx="24">
                  <c:v>29948628</c:v>
                </c:pt>
                <c:pt idx="25">
                  <c:v>30103245</c:v>
                </c:pt>
                <c:pt idx="26">
                  <c:v>30254237</c:v>
                </c:pt>
                <c:pt idx="27">
                  <c:v>30401648</c:v>
                </c:pt>
                <c:pt idx="28">
                  <c:v>30545550</c:v>
                </c:pt>
                <c:pt idx="29">
                  <c:v>30686095</c:v>
                </c:pt>
                <c:pt idx="30">
                  <c:v>30823265</c:v>
                </c:pt>
                <c:pt idx="31">
                  <c:v>30957393</c:v>
                </c:pt>
                <c:pt idx="32">
                  <c:v>31087955</c:v>
                </c:pt>
                <c:pt idx="33">
                  <c:v>31215207</c:v>
                </c:pt>
                <c:pt idx="34">
                  <c:v>31339959</c:v>
                </c:pt>
                <c:pt idx="35">
                  <c:v>31462353</c:v>
                </c:pt>
                <c:pt idx="36">
                  <c:v>31582864</c:v>
                </c:pt>
                <c:pt idx="37">
                  <c:v>31701892</c:v>
                </c:pt>
                <c:pt idx="38">
                  <c:v>31819678</c:v>
                </c:pt>
                <c:pt idx="39">
                  <c:v>31936505</c:v>
                </c:pt>
                <c:pt idx="40">
                  <c:v>32052572</c:v>
                </c:pt>
              </c:numCache>
            </c:numRef>
          </c:val>
          <c:smooth val="0"/>
        </c:ser>
        <c:ser>
          <c:idx val="1"/>
          <c:order val="1"/>
          <c:tx>
            <c:strRef>
              <c:f>Sheet1!$C$1</c:f>
              <c:strCache>
                <c:ptCount val="1"/>
                <c:pt idx="0">
                  <c:v>.5 of 2000-2010</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25145561</c:v>
                </c:pt>
                <c:pt idx="1">
                  <c:v>25510472</c:v>
                </c:pt>
                <c:pt idx="2">
                  <c:v>25878598</c:v>
                </c:pt>
                <c:pt idx="3">
                  <c:v>26249766</c:v>
                </c:pt>
                <c:pt idx="4">
                  <c:v>26623744</c:v>
                </c:pt>
                <c:pt idx="5">
                  <c:v>27000248</c:v>
                </c:pt>
                <c:pt idx="6">
                  <c:v>27379264</c:v>
                </c:pt>
                <c:pt idx="7">
                  <c:v>27761006</c:v>
                </c:pt>
                <c:pt idx="8">
                  <c:v>28145371</c:v>
                </c:pt>
                <c:pt idx="9">
                  <c:v>28532366</c:v>
                </c:pt>
                <c:pt idx="10">
                  <c:v>28921718</c:v>
                </c:pt>
                <c:pt idx="11">
                  <c:v>29313599</c:v>
                </c:pt>
                <c:pt idx="12">
                  <c:v>29708152</c:v>
                </c:pt>
                <c:pt idx="13">
                  <c:v>30105043</c:v>
                </c:pt>
                <c:pt idx="14">
                  <c:v>30504183</c:v>
                </c:pt>
                <c:pt idx="15">
                  <c:v>30905280</c:v>
                </c:pt>
                <c:pt idx="16">
                  <c:v>31307878</c:v>
                </c:pt>
                <c:pt idx="17">
                  <c:v>31711763</c:v>
                </c:pt>
                <c:pt idx="18">
                  <c:v>32116326</c:v>
                </c:pt>
                <c:pt idx="19">
                  <c:v>32521434</c:v>
                </c:pt>
                <c:pt idx="20">
                  <c:v>32927323</c:v>
                </c:pt>
                <c:pt idx="21">
                  <c:v>33333969</c:v>
                </c:pt>
                <c:pt idx="22">
                  <c:v>33740521</c:v>
                </c:pt>
                <c:pt idx="23">
                  <c:v>34147206</c:v>
                </c:pt>
                <c:pt idx="24">
                  <c:v>34554564</c:v>
                </c:pt>
                <c:pt idx="25">
                  <c:v>34962755</c:v>
                </c:pt>
                <c:pt idx="26">
                  <c:v>35371936</c:v>
                </c:pt>
                <c:pt idx="27">
                  <c:v>35782378</c:v>
                </c:pt>
                <c:pt idx="28">
                  <c:v>36194185</c:v>
                </c:pt>
                <c:pt idx="29">
                  <c:v>36607491</c:v>
                </c:pt>
                <c:pt idx="30">
                  <c:v>37022428</c:v>
                </c:pt>
                <c:pt idx="31">
                  <c:v>37439196</c:v>
                </c:pt>
                <c:pt idx="32">
                  <c:v>37857422</c:v>
                </c:pt>
                <c:pt idx="33">
                  <c:v>38277384</c:v>
                </c:pt>
                <c:pt idx="34">
                  <c:v>38700053</c:v>
                </c:pt>
                <c:pt idx="35">
                  <c:v>39125545</c:v>
                </c:pt>
                <c:pt idx="36">
                  <c:v>39554324</c:v>
                </c:pt>
                <c:pt idx="37">
                  <c:v>39986958</c:v>
                </c:pt>
                <c:pt idx="38">
                  <c:v>40423771</c:v>
                </c:pt>
                <c:pt idx="39">
                  <c:v>40865127</c:v>
                </c:pt>
                <c:pt idx="40">
                  <c:v>41311227</c:v>
                </c:pt>
              </c:numCache>
            </c:numRef>
          </c:val>
          <c:smooth val="0"/>
        </c:ser>
        <c:ser>
          <c:idx val="2"/>
          <c:order val="2"/>
          <c:tx>
            <c:strRef>
              <c:f>Sheet1!$D$1</c:f>
              <c:strCache>
                <c:ptCount val="1"/>
                <c:pt idx="0">
                  <c:v>2000-2010</c:v>
                </c:pt>
              </c:strCache>
            </c:strRef>
          </c:tx>
          <c:marker>
            <c:symbol val="triangl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25145561</c:v>
                </c:pt>
                <c:pt idx="1">
                  <c:v>25640143</c:v>
                </c:pt>
                <c:pt idx="2">
                  <c:v>26146522</c:v>
                </c:pt>
                <c:pt idx="3">
                  <c:v>26664586</c:v>
                </c:pt>
                <c:pt idx="4">
                  <c:v>27194294</c:v>
                </c:pt>
                <c:pt idx="5">
                  <c:v>27735511</c:v>
                </c:pt>
                <c:pt idx="6">
                  <c:v>28288376</c:v>
                </c:pt>
                <c:pt idx="7">
                  <c:v>28853465</c:v>
                </c:pt>
                <c:pt idx="8">
                  <c:v>29430740</c:v>
                </c:pt>
                <c:pt idx="9">
                  <c:v>30020523</c:v>
                </c:pt>
                <c:pt idx="10">
                  <c:v>30622644</c:v>
                </c:pt>
                <c:pt idx="11">
                  <c:v>31237435</c:v>
                </c:pt>
                <c:pt idx="12">
                  <c:v>31865469</c:v>
                </c:pt>
                <c:pt idx="13">
                  <c:v>32506538</c:v>
                </c:pt>
                <c:pt idx="14">
                  <c:v>33160754</c:v>
                </c:pt>
                <c:pt idx="15">
                  <c:v>33827994</c:v>
                </c:pt>
                <c:pt idx="16">
                  <c:v>34507843</c:v>
                </c:pt>
                <c:pt idx="17">
                  <c:v>35200195</c:v>
                </c:pt>
                <c:pt idx="18">
                  <c:v>35904451</c:v>
                </c:pt>
                <c:pt idx="19">
                  <c:v>36620648</c:v>
                </c:pt>
                <c:pt idx="20">
                  <c:v>37349166</c:v>
                </c:pt>
                <c:pt idx="21">
                  <c:v>38090208</c:v>
                </c:pt>
                <c:pt idx="22">
                  <c:v>38843331</c:v>
                </c:pt>
                <c:pt idx="23">
                  <c:v>39608958</c:v>
                </c:pt>
                <c:pt idx="24">
                  <c:v>40388040</c:v>
                </c:pt>
                <c:pt idx="25">
                  <c:v>41181167</c:v>
                </c:pt>
                <c:pt idx="26">
                  <c:v>41988930</c:v>
                </c:pt>
                <c:pt idx="27">
                  <c:v>42812213</c:v>
                </c:pt>
                <c:pt idx="28">
                  <c:v>43651536</c:v>
                </c:pt>
                <c:pt idx="29">
                  <c:v>44507476</c:v>
                </c:pt>
                <c:pt idx="30">
                  <c:v>45380659</c:v>
                </c:pt>
                <c:pt idx="31">
                  <c:v>46271667</c:v>
                </c:pt>
                <c:pt idx="32">
                  <c:v>47180564</c:v>
                </c:pt>
                <c:pt idx="33">
                  <c:v>48108097</c:v>
                </c:pt>
                <c:pt idx="34">
                  <c:v>49055686</c:v>
                </c:pt>
                <c:pt idx="35">
                  <c:v>50023949</c:v>
                </c:pt>
                <c:pt idx="36">
                  <c:v>51013579</c:v>
                </c:pt>
                <c:pt idx="37">
                  <c:v>52025687</c:v>
                </c:pt>
                <c:pt idx="38">
                  <c:v>53061157</c:v>
                </c:pt>
                <c:pt idx="39">
                  <c:v>54120795</c:v>
                </c:pt>
                <c:pt idx="40">
                  <c:v>55205323</c:v>
                </c:pt>
              </c:numCache>
            </c:numRef>
          </c:val>
          <c:smooth val="0"/>
        </c:ser>
        <c:dLbls>
          <c:showLegendKey val="0"/>
          <c:showVal val="0"/>
          <c:showCatName val="0"/>
          <c:showSerName val="0"/>
          <c:showPercent val="0"/>
          <c:showBubbleSize val="0"/>
        </c:dLbls>
        <c:marker val="1"/>
        <c:smooth val="0"/>
        <c:axId val="416493704"/>
        <c:axId val="416494096"/>
      </c:lineChart>
      <c:catAx>
        <c:axId val="416493704"/>
        <c:scaling>
          <c:orientation val="minMax"/>
        </c:scaling>
        <c:delete val="0"/>
        <c:axPos val="b"/>
        <c:numFmt formatCode="General" sourceLinked="1"/>
        <c:majorTickMark val="out"/>
        <c:minorTickMark val="none"/>
        <c:tickLblPos val="nextTo"/>
        <c:crossAx val="416494096"/>
        <c:crosses val="autoZero"/>
        <c:auto val="1"/>
        <c:lblAlgn val="ctr"/>
        <c:lblOffset val="100"/>
        <c:tickLblSkip val="5"/>
        <c:tickMarkSkip val="5"/>
        <c:noMultiLvlLbl val="0"/>
      </c:catAx>
      <c:valAx>
        <c:axId val="416494096"/>
        <c:scaling>
          <c:orientation val="minMax"/>
          <c:min val="20000000"/>
        </c:scaling>
        <c:delete val="0"/>
        <c:axPos val="l"/>
        <c:majorGridlines/>
        <c:numFmt formatCode="#,##0" sourceLinked="1"/>
        <c:majorTickMark val="out"/>
        <c:minorTickMark val="none"/>
        <c:tickLblPos val="nextTo"/>
        <c:crossAx val="416493704"/>
        <c:crosses val="autoZero"/>
        <c:crossBetween val="between"/>
      </c:valAx>
    </c:plotArea>
    <c:legend>
      <c:legendPos val="r"/>
      <c:layout>
        <c:manualLayout>
          <c:xMode val="edge"/>
          <c:yMode val="edge"/>
          <c:x val="0.32360272674249052"/>
          <c:y val="7.8177919305915028E-2"/>
          <c:w val="0.21431479803962558"/>
          <c:h val="0.21350151423379771"/>
        </c:manualLayout>
      </c:layout>
      <c:overlay val="0"/>
      <c:spPr>
        <a:solidFill>
          <a:schemeClr val="bg1"/>
        </a:solidFill>
      </c:sp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416494880"/>
        <c:axId val="416495272"/>
      </c:lineChart>
      <c:catAx>
        <c:axId val="416494880"/>
        <c:scaling>
          <c:orientation val="minMax"/>
        </c:scaling>
        <c:delete val="0"/>
        <c:axPos val="b"/>
        <c:numFmt formatCode="General" sourceLinked="1"/>
        <c:majorTickMark val="out"/>
        <c:minorTickMark val="out"/>
        <c:tickLblPos val="nextTo"/>
        <c:txPr>
          <a:bodyPr rot="-2220000"/>
          <a:lstStyle/>
          <a:p>
            <a:pPr>
              <a:defRPr sz="1600"/>
            </a:pPr>
            <a:endParaRPr lang="en-US"/>
          </a:p>
        </c:txPr>
        <c:crossAx val="416495272"/>
        <c:crosses val="autoZero"/>
        <c:auto val="1"/>
        <c:lblAlgn val="ctr"/>
        <c:lblOffset val="100"/>
        <c:tickLblSkip val="5"/>
        <c:noMultiLvlLbl val="0"/>
      </c:catAx>
      <c:valAx>
        <c:axId val="416495272"/>
        <c:scaling>
          <c:orientation val="minMax"/>
        </c:scaling>
        <c:delete val="0"/>
        <c:axPos val="l"/>
        <c:majorGridlines/>
        <c:numFmt formatCode="#,##0" sourceLinked="1"/>
        <c:majorTickMark val="out"/>
        <c:minorTickMark val="none"/>
        <c:tickLblPos val="nextTo"/>
        <c:crossAx val="4164948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0.30556</cdr:x>
      <cdr:y>0</cdr:y>
    </cdr:from>
    <cdr:to>
      <cdr:x>0.59259</cdr:x>
      <cdr:y>0.08418</cdr:y>
    </cdr:to>
    <cdr:sp macro="" textlink="">
      <cdr:nvSpPr>
        <cdr:cNvPr id="2" name="TextBox 1"/>
        <cdr:cNvSpPr txBox="1"/>
      </cdr:nvSpPr>
      <cdr:spPr>
        <a:xfrm xmlns:a="http://schemas.openxmlformats.org/drawingml/2006/main">
          <a:off x="2514600" y="0"/>
          <a:ext cx="2362200" cy="40665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800" dirty="0" smtClean="0"/>
            <a:t>Migration Scenarios</a:t>
          </a:r>
          <a:endParaRPr lang="en-US" sz="1800" dirty="0"/>
        </a:p>
      </cdr:txBody>
    </cdr:sp>
  </cdr:relSizeAnchor>
  <cdr:relSizeAnchor xmlns:cdr="http://schemas.openxmlformats.org/drawingml/2006/chartDrawing">
    <cdr:from>
      <cdr:x>0.54867</cdr:x>
      <cdr:y>0.49231</cdr:y>
    </cdr:from>
    <cdr:to>
      <cdr:x>0.54867</cdr:x>
      <cdr:y>0.8</cdr:y>
    </cdr:to>
    <cdr:cxnSp macro="">
      <cdr:nvCxnSpPr>
        <cdr:cNvPr id="3" name="Straight Connector 2"/>
        <cdr:cNvCxnSpPr/>
      </cdr:nvCxnSpPr>
      <cdr:spPr>
        <a:xfrm xmlns:a="http://schemas.openxmlformats.org/drawingml/2006/main" flipV="1">
          <a:off x="4724400" y="2438400"/>
          <a:ext cx="0" cy="1524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0.74336</cdr:x>
      <cdr:y>0.33846</cdr:y>
    </cdr:from>
    <cdr:to>
      <cdr:x>0.74336</cdr:x>
      <cdr:y>0.8</cdr:y>
    </cdr:to>
    <cdr:cxnSp macro="">
      <cdr:nvCxnSpPr>
        <cdr:cNvPr id="5" name="Straight Connector 4"/>
        <cdr:cNvCxnSpPr/>
      </cdr:nvCxnSpPr>
      <cdr:spPr>
        <a:xfrm xmlns:a="http://schemas.openxmlformats.org/drawingml/2006/main" flipV="1">
          <a:off x="6400800" y="1676400"/>
          <a:ext cx="0" cy="2286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0.93805</cdr:x>
      <cdr:y>0.16923</cdr:y>
    </cdr:from>
    <cdr:to>
      <cdr:x>0.93805</cdr:x>
      <cdr:y>0.8</cdr:y>
    </cdr:to>
    <cdr:cxnSp macro="">
      <cdr:nvCxnSpPr>
        <cdr:cNvPr id="8" name="Straight Connector 7"/>
        <cdr:cNvCxnSpPr/>
      </cdr:nvCxnSpPr>
      <cdr:spPr>
        <a:xfrm xmlns:a="http://schemas.openxmlformats.org/drawingml/2006/main" flipV="1">
          <a:off x="8077200" y="838200"/>
          <a:ext cx="0" cy="31242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34579" cy="352983"/>
          </a:xfrm>
          <a:prstGeom prst="rect">
            <a:avLst/>
          </a:prstGeom>
        </p:spPr>
        <p:txBody>
          <a:bodyPr vert="horz" lIns="91724" tIns="45861" rIns="91724" bIns="45861" rtlCol="0"/>
          <a:lstStyle>
            <a:lvl1pPr algn="l">
              <a:defRPr sz="1200"/>
            </a:lvl1pPr>
          </a:lstStyle>
          <a:p>
            <a:endParaRPr lang="en-US" dirty="0"/>
          </a:p>
        </p:txBody>
      </p:sp>
      <p:sp>
        <p:nvSpPr>
          <p:cNvPr id="3" name="Date Placeholder 2"/>
          <p:cNvSpPr>
            <a:spLocks noGrp="1"/>
          </p:cNvSpPr>
          <p:nvPr>
            <p:ph type="dt" sz="quarter" idx="1"/>
          </p:nvPr>
        </p:nvSpPr>
        <p:spPr>
          <a:xfrm>
            <a:off x="5272937" y="0"/>
            <a:ext cx="4034579" cy="352983"/>
          </a:xfrm>
          <a:prstGeom prst="rect">
            <a:avLst/>
          </a:prstGeom>
        </p:spPr>
        <p:txBody>
          <a:bodyPr vert="horz" lIns="91724" tIns="45861" rIns="91724" bIns="45861" rtlCol="0"/>
          <a:lstStyle>
            <a:lvl1pPr algn="r">
              <a:defRPr sz="1200"/>
            </a:lvl1pPr>
          </a:lstStyle>
          <a:p>
            <a:fld id="{6F86D4F7-26D3-47E1-8796-8EA85FE6EA14}" type="datetimeFigureOut">
              <a:rPr lang="en-US" smtClean="0"/>
              <a:pPr/>
              <a:t>3/5/2014</a:t>
            </a:fld>
            <a:endParaRPr lang="en-US" dirty="0"/>
          </a:p>
        </p:txBody>
      </p:sp>
      <p:sp>
        <p:nvSpPr>
          <p:cNvPr id="4" name="Footer Placeholder 3"/>
          <p:cNvSpPr>
            <a:spLocks noGrp="1"/>
          </p:cNvSpPr>
          <p:nvPr>
            <p:ph type="ftr" sz="quarter" idx="2"/>
          </p:nvPr>
        </p:nvSpPr>
        <p:spPr>
          <a:xfrm>
            <a:off x="3" y="6698683"/>
            <a:ext cx="4034579" cy="352983"/>
          </a:xfrm>
          <a:prstGeom prst="rect">
            <a:avLst/>
          </a:prstGeom>
        </p:spPr>
        <p:txBody>
          <a:bodyPr vert="horz" lIns="91724" tIns="45861" rIns="91724" bIns="45861"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2937" y="6698683"/>
            <a:ext cx="4034579" cy="352983"/>
          </a:xfrm>
          <a:prstGeom prst="rect">
            <a:avLst/>
          </a:prstGeom>
        </p:spPr>
        <p:txBody>
          <a:bodyPr vert="horz" lIns="91724" tIns="45861" rIns="91724" bIns="45861"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33943" cy="352663"/>
          </a:xfrm>
          <a:prstGeom prst="rect">
            <a:avLst/>
          </a:prstGeom>
          <a:noFill/>
          <a:ln w="9525">
            <a:noFill/>
            <a:miter lim="800000"/>
            <a:headEnd/>
            <a:tailEnd/>
          </a:ln>
        </p:spPr>
        <p:txBody>
          <a:bodyPr vert="horz" wrap="square" lIns="93467" tIns="46734" rIns="93467" bIns="46734"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75158" y="0"/>
            <a:ext cx="4033943" cy="352663"/>
          </a:xfrm>
          <a:prstGeom prst="rect">
            <a:avLst/>
          </a:prstGeom>
          <a:noFill/>
          <a:ln w="9525">
            <a:noFill/>
            <a:miter lim="800000"/>
            <a:headEnd/>
            <a:tailEnd/>
          </a:ln>
        </p:spPr>
        <p:txBody>
          <a:bodyPr vert="horz" wrap="square" lIns="93467" tIns="46734" rIns="93467" bIns="46734"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57313" y="153988"/>
            <a:ext cx="6754812" cy="50673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3041" y="5596611"/>
            <a:ext cx="8011930" cy="1149989"/>
          </a:xfrm>
          <a:prstGeom prst="rect">
            <a:avLst/>
          </a:prstGeom>
          <a:noFill/>
          <a:ln w="9525">
            <a:noFill/>
            <a:miter lim="800000"/>
            <a:headEnd/>
            <a:tailEnd/>
          </a:ln>
        </p:spPr>
        <p:txBody>
          <a:bodyPr vert="horz" wrap="square" lIns="93467" tIns="46734" rIns="93467" bIns="4673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700600"/>
            <a:ext cx="4033943" cy="352663"/>
          </a:xfrm>
          <a:prstGeom prst="rect">
            <a:avLst/>
          </a:prstGeom>
          <a:noFill/>
          <a:ln w="9525">
            <a:noFill/>
            <a:miter lim="800000"/>
            <a:headEnd/>
            <a:tailEnd/>
          </a:ln>
        </p:spPr>
        <p:txBody>
          <a:bodyPr vert="horz" wrap="square" lIns="93467" tIns="46734" rIns="93467" bIns="46734"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75158" y="6700600"/>
            <a:ext cx="4033943" cy="352663"/>
          </a:xfrm>
          <a:prstGeom prst="rect">
            <a:avLst/>
          </a:prstGeom>
          <a:noFill/>
          <a:ln w="9525">
            <a:noFill/>
            <a:miter lim="800000"/>
            <a:headEnd/>
            <a:tailEnd/>
          </a:ln>
        </p:spPr>
        <p:txBody>
          <a:bodyPr vert="horz" wrap="square" lIns="93467" tIns="46734" rIns="93467" bIns="46734"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12888" y="536575"/>
            <a:ext cx="6091237" cy="4570413"/>
          </a:xfrm>
          <a:ln/>
        </p:spPr>
      </p:sp>
      <p:sp>
        <p:nvSpPr>
          <p:cNvPr id="5124" name="Rectangle 3"/>
          <p:cNvSpPr>
            <a:spLocks noGrp="1" noChangeArrowheads="1"/>
          </p:cNvSpPr>
          <p:nvPr>
            <p:ph type="body" idx="1"/>
          </p:nvPr>
        </p:nvSpPr>
        <p:spPr>
          <a:xfrm>
            <a:off x="763041" y="5289947"/>
            <a:ext cx="8011930" cy="1149989"/>
          </a:xfrm>
          <a:noFill/>
          <a:ln/>
        </p:spPr>
        <p:txBody>
          <a:bodyPr/>
          <a:lstStyle/>
          <a:p>
            <a:pPr defTabSz="917240"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229542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3441414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ADBBED-0EAD-46A0-BA01-E3F1EF802D6B}" type="slidenum">
              <a:rPr lang="en-US" smtClean="0"/>
              <a:pPr/>
              <a:t>25</a:t>
            </a:fld>
            <a:endParaRPr lang="en-US"/>
          </a:p>
        </p:txBody>
      </p:sp>
    </p:spTree>
    <p:extLst>
      <p:ext uri="{BB962C8B-B14F-4D97-AF65-F5344CB8AC3E}">
        <p14:creationId xmlns:p14="http://schemas.microsoft.com/office/powerpoint/2010/main" val="2156449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is growing</a:t>
            </a:r>
            <a:r>
              <a:rPr lang="en-US" baseline="0" dirty="0" smtClean="0"/>
              <a:t> – with more people being added than in any other state we added 4 additional seats to our representation in the U.S. Congress.</a:t>
            </a:r>
          </a:p>
          <a:p>
            <a:endParaRPr lang="en-US" baseline="0" dirty="0" smtClean="0"/>
          </a:p>
          <a:p>
            <a:r>
              <a:rPr lang="en-US" baseline="0" dirty="0" smtClean="0"/>
              <a:t>Texas is becoming more urban. Many rural counties are losing population.  Urbanized metropolitan areas have been growing dramatically over the decade.</a:t>
            </a:r>
          </a:p>
          <a:p>
            <a:endParaRPr lang="en-US" baseline="0" dirty="0" smtClean="0"/>
          </a:p>
          <a:p>
            <a:r>
              <a:rPr lang="en-US" baseline="0" dirty="0" smtClean="0"/>
              <a:t>Texas is becoming more diverse – much of our growth is attributable to growth of the Hispanic population. </a:t>
            </a:r>
          </a:p>
          <a:p>
            <a:endParaRPr lang="en-US" baseline="0"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27</a:t>
            </a:fld>
            <a:endParaRPr lang="en-US" dirty="0"/>
          </a:p>
        </p:txBody>
      </p:sp>
    </p:spTree>
    <p:extLst>
      <p:ext uri="{BB962C8B-B14F-4D97-AF65-F5344CB8AC3E}">
        <p14:creationId xmlns:p14="http://schemas.microsoft.com/office/powerpoint/2010/main" val="104146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06500" y="230188"/>
            <a:ext cx="6935788" cy="5202237"/>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28</a:t>
            </a:fld>
            <a:endParaRPr lang="en-US" dirty="0" smtClean="0"/>
          </a:p>
        </p:txBody>
      </p:sp>
    </p:spTree>
    <p:extLst>
      <p:ext uri="{BB962C8B-B14F-4D97-AF65-F5344CB8AC3E}">
        <p14:creationId xmlns:p14="http://schemas.microsoft.com/office/powerpoint/2010/main" val="13314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555625"/>
            <a:ext cx="6718300" cy="5040313"/>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a:t>
            </a:r>
            <a:r>
              <a:rPr lang="en-US" baseline="0" smtClean="0"/>
              <a:t>states between </a:t>
            </a:r>
            <a:r>
              <a:rPr lang="en-US" baseline="0" dirty="0" smtClean="0"/>
              <a:t>2000 and 2010.</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a:t>
            </a:fld>
            <a:endParaRPr lang="en-US" dirty="0"/>
          </a:p>
        </p:txBody>
      </p:sp>
    </p:spTree>
    <p:extLst>
      <p:ext uri="{BB962C8B-B14F-4D97-AF65-F5344CB8AC3E}">
        <p14:creationId xmlns:p14="http://schemas.microsoft.com/office/powerpoint/2010/main" val="184032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441325"/>
            <a:ext cx="6627812" cy="497205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components of change include natural increase (births-deaths) and net migration (in-out migration).  In recent years, natural increase and net migration have contributed almost equally to Texas’ growth. Natural increase is much more predictable and stable than net migration.  Net migration tends to fluctuate with economic factors. Between 2010 and 2012, Texas’ growth continues, but appears to have slowed some between 2011 and 2012.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31575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375">
              <a:defRPr/>
            </a:pPr>
            <a:r>
              <a:rPr lang="en-US" dirty="0" smtClean="0"/>
              <a:t>The counties of Harris, Bexar, Dallas, Tarrant,</a:t>
            </a:r>
            <a:r>
              <a:rPr lang="en-US" baseline="0" dirty="0" smtClean="0"/>
              <a:t> and Travis are the most populated in the State. Collin, Denton, Fort Bend, Hidalgo, and El Paso counties also have significant population concentrations. Many counties west of Interstate 35 are more sparsely populated.</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3063" y="147638"/>
            <a:ext cx="6465887" cy="4849812"/>
          </a:xfrm>
        </p:spPr>
      </p:sp>
      <p:sp>
        <p:nvSpPr>
          <p:cNvPr id="3" name="Notes Placeholder 2"/>
          <p:cNvSpPr>
            <a:spLocks noGrp="1"/>
          </p:cNvSpPr>
          <p:nvPr>
            <p:ph type="body" idx="1"/>
          </p:nvPr>
        </p:nvSpPr>
        <p:spPr>
          <a:xfrm>
            <a:off x="517172" y="4996061"/>
            <a:ext cx="8422519" cy="1750538"/>
          </a:xfrm>
          <a:prstGeom prst="rect">
            <a:avLst/>
          </a:prstGeom>
        </p:spPr>
        <p:txBody>
          <a:bodyPr/>
          <a:lstStyle/>
          <a:p>
            <a:pPr defTabSz="917240">
              <a:defRPr/>
            </a:pPr>
            <a:endParaRPr lang="en-US" dirty="0" smtClean="0"/>
          </a:p>
          <a:p>
            <a:pPr defTabSz="917240">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county. Overall, </a:t>
            </a:r>
            <a:r>
              <a:rPr lang="en-US" dirty="0" smtClean="0"/>
              <a:t>175 counties</a:t>
            </a:r>
            <a:r>
              <a:rPr lang="en-US" baseline="0" dirty="0" smtClean="0"/>
              <a:t> gained population while 79 lost population over the decade.</a:t>
            </a:r>
          </a:p>
          <a:p>
            <a:pPr defTabSz="917240">
              <a:defRPr/>
            </a:pPr>
            <a:endParaRPr lang="en-US"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17509">
              <a:defRPr/>
            </a:pPr>
            <a:r>
              <a:rPr lang="en-US" dirty="0" smtClean="0"/>
              <a:t>Eight</a:t>
            </a:r>
            <a:r>
              <a:rPr lang="en-US" baseline="0" dirty="0" smtClean="0"/>
              <a:t> Texas </a:t>
            </a:r>
            <a:r>
              <a:rPr lang="en-US" dirty="0" smtClean="0"/>
              <a:t>counties were</a:t>
            </a:r>
            <a:r>
              <a:rPr lang="en-US" baseline="0" dirty="0" smtClean="0"/>
              <a:t> among the top largest growth counties in the country. Harris country grew more than any other county in the country.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589488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17509">
              <a:defRPr/>
            </a:pPr>
            <a:r>
              <a:rPr lang="en-US" dirty="0" smtClean="0"/>
              <a:t>Eight</a:t>
            </a:r>
            <a:r>
              <a:rPr lang="en-US" baseline="0" dirty="0" smtClean="0"/>
              <a:t> Texas </a:t>
            </a:r>
            <a:r>
              <a:rPr lang="en-US" dirty="0" smtClean="0"/>
              <a:t>counties were</a:t>
            </a:r>
            <a:r>
              <a:rPr lang="en-US" baseline="0" dirty="0" smtClean="0"/>
              <a:t> among the top largest growth counties in the country. Harris country grew more than any other county in the country.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402686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509">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1203361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477576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3/5/2014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3/5/2014</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3/5/2014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3/5/2014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3/5/2014</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3/5/2014</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3/5/2014</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3/5/2014</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3/5/2014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3/5/2014</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3/5/2014</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6"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3/5/2014</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5" name="Rectangle 4"/>
          <p:cNvSpPr/>
          <p:nvPr/>
        </p:nvSpPr>
        <p:spPr>
          <a:xfrm>
            <a:off x="6511159" y="2895600"/>
            <a:ext cx="2667000" cy="1200329"/>
          </a:xfrm>
          <a:prstGeom prst="rect">
            <a:avLst/>
          </a:prstGeom>
        </p:spPr>
        <p:txBody>
          <a:bodyPr wrap="square">
            <a:spAutoFit/>
          </a:bodyPr>
          <a:lstStyle/>
          <a:p>
            <a:pPr algn="ctr"/>
            <a:r>
              <a:rPr lang="en-US" sz="1800" dirty="0" smtClean="0">
                <a:solidFill>
                  <a:srgbClr val="1B1E7A"/>
                </a:solidFill>
              </a:rPr>
              <a:t>Wimberley </a:t>
            </a:r>
            <a:r>
              <a:rPr lang="en-US" sz="1800" dirty="0" smtClean="0">
                <a:solidFill>
                  <a:srgbClr val="1B1E7A"/>
                </a:solidFill>
              </a:rPr>
              <a:t>Rotary Club</a:t>
            </a:r>
          </a:p>
          <a:p>
            <a:pPr algn="ctr"/>
            <a:r>
              <a:rPr lang="en-US" sz="1800" dirty="0" smtClean="0">
                <a:solidFill>
                  <a:srgbClr val="1B1E7A"/>
                </a:solidFill>
              </a:rPr>
              <a:t>March 4, 2014</a:t>
            </a:r>
          </a:p>
          <a:p>
            <a:pPr algn="ctr"/>
            <a:endParaRPr lang="en-US" sz="1800" dirty="0" smtClean="0">
              <a:solidFill>
                <a:srgbClr val="1B1E7A"/>
              </a:solidFill>
            </a:endParaRPr>
          </a:p>
          <a:p>
            <a:pPr algn="ctr"/>
            <a:r>
              <a:rPr lang="en-US" sz="1800" dirty="0" smtClean="0">
                <a:solidFill>
                  <a:srgbClr val="1B1E7A"/>
                </a:solidFill>
              </a:rPr>
              <a:t>Wimberley</a:t>
            </a:r>
            <a:r>
              <a:rPr lang="en-US" sz="1800" dirty="0" smtClean="0">
                <a:solidFill>
                  <a:srgbClr val="1B1E7A"/>
                </a:solidFill>
              </a:rPr>
              <a:t>,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
        <p:nvSpPr>
          <p:cNvPr id="7" name="Text Box 9"/>
          <p:cNvSpPr txBox="1">
            <a:spLocks noChangeArrowheads="1"/>
          </p:cNvSpPr>
          <p:nvPr/>
        </p:nvSpPr>
        <p:spPr bwMode="auto">
          <a:xfrm>
            <a:off x="-3781" y="287180"/>
            <a:ext cx="6172200" cy="954107"/>
          </a:xfrm>
          <a:prstGeom prst="rect">
            <a:avLst/>
          </a:prstGeom>
          <a:noFill/>
          <a:ln w="9525">
            <a:noFill/>
            <a:miter lim="800000"/>
            <a:headEnd/>
            <a:tailEnd/>
          </a:ln>
        </p:spPr>
        <p:txBody>
          <a:bodyPr wrap="square">
            <a:spAutoFit/>
          </a:bodyPr>
          <a:lstStyle/>
          <a:p>
            <a:pPr algn="ctr">
              <a:spcBef>
                <a:spcPts val="0"/>
              </a:spcBef>
            </a:pPr>
            <a:r>
              <a:rPr lang="en-US" sz="2800" dirty="0">
                <a:solidFill>
                  <a:schemeClr val="bg1"/>
                </a:solidFill>
              </a:rPr>
              <a:t>Texas </a:t>
            </a:r>
            <a:r>
              <a:rPr lang="en-US" sz="2800" dirty="0" smtClean="0">
                <a:solidFill>
                  <a:schemeClr val="bg1"/>
                </a:solidFill>
              </a:rPr>
              <a:t>Population Characteristics, Trends, and Projections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tx2"/>
                </a:solidFill>
              </a:rPr>
              <a:t>Six </a:t>
            </a:r>
            <a:r>
              <a:rPr lang="en-US" sz="3200" dirty="0">
                <a:solidFill>
                  <a:schemeClr val="tx2"/>
                </a:solidFill>
              </a:rPr>
              <a:t>states </a:t>
            </a:r>
            <a:r>
              <a:rPr lang="en-US" sz="3200" dirty="0" smtClean="0">
                <a:solidFill>
                  <a:schemeClr val="tx2"/>
                </a:solidFill>
              </a:rPr>
              <a:t>account for 60</a:t>
            </a:r>
            <a:r>
              <a:rPr lang="en-US" sz="3200" dirty="0">
                <a:solidFill>
                  <a:schemeClr val="tx2"/>
                </a:solidFill>
              </a:rPr>
              <a:t>% of unauthorized immigrants in 2012</a:t>
            </a:r>
          </a:p>
        </p:txBody>
      </p:sp>
      <p:sp>
        <p:nvSpPr>
          <p:cNvPr id="4" name="Slide Number Placeholder 3"/>
          <p:cNvSpPr>
            <a:spLocks noGrp="1"/>
          </p:cNvSpPr>
          <p:nvPr>
            <p:ph type="sldNum" sz="quarter" idx="12"/>
          </p:nvPr>
        </p:nvSpPr>
        <p:spPr/>
        <p:txBody>
          <a:bodyPr/>
          <a:lstStyle/>
          <a:p>
            <a:fld id="{2BC1FA3B-F0C1-4F58-90BE-DCC7501F4B28}" type="slidenum">
              <a:rPr lang="en-US" smtClean="0"/>
              <a:pPr/>
              <a:t>10</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746"/>
          <a:stretch/>
        </p:blipFill>
        <p:spPr bwMode="auto">
          <a:xfrm>
            <a:off x="762000" y="1219200"/>
            <a:ext cx="8458200" cy="553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063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2"/>
                </a:solidFill>
              </a:rPr>
              <a:t>Estimates of the Unauthorized Immigrant Population in Texas, 1990-2012</a:t>
            </a:r>
          </a:p>
        </p:txBody>
      </p:sp>
      <p:sp>
        <p:nvSpPr>
          <p:cNvPr id="4" name="Slide Number Placeholder 3"/>
          <p:cNvSpPr>
            <a:spLocks noGrp="1"/>
          </p:cNvSpPr>
          <p:nvPr>
            <p:ph type="sldNum" sz="quarter" idx="12"/>
          </p:nvPr>
        </p:nvSpPr>
        <p:spPr/>
        <p:txBody>
          <a:bodyPr/>
          <a:lstStyle/>
          <a:p>
            <a:fld id="{2BC1FA3B-F0C1-4F58-90BE-DCC7501F4B28}" type="slidenum">
              <a:rPr lang="en-US" smtClean="0"/>
              <a:pPr/>
              <a:t>11</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44" y="1600200"/>
            <a:ext cx="8430000" cy="453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16200000">
            <a:off x="-8805" y="3713621"/>
            <a:ext cx="782587" cy="307777"/>
          </a:xfrm>
          <a:prstGeom prst="rect">
            <a:avLst/>
          </a:prstGeom>
          <a:noFill/>
        </p:spPr>
        <p:txBody>
          <a:bodyPr wrap="none" rtlCol="0">
            <a:spAutoFit/>
          </a:bodyPr>
          <a:lstStyle/>
          <a:p>
            <a:r>
              <a:rPr lang="en-US" sz="1400" dirty="0" smtClean="0"/>
              <a:t>millions</a:t>
            </a:r>
            <a:endParaRPr lang="en-US" sz="1400" dirty="0"/>
          </a:p>
        </p:txBody>
      </p:sp>
      <p:sp>
        <p:nvSpPr>
          <p:cNvPr id="7" name="Rectangle 6"/>
          <p:cNvSpPr/>
          <p:nvPr/>
        </p:nvSpPr>
        <p:spPr>
          <a:xfrm>
            <a:off x="382488" y="6280919"/>
            <a:ext cx="7770912" cy="415498"/>
          </a:xfrm>
          <a:prstGeom prst="rect">
            <a:avLst/>
          </a:prstGeom>
        </p:spPr>
        <p:txBody>
          <a:bodyPr wrap="square">
            <a:spAutoFit/>
          </a:bodyPr>
          <a:lstStyle/>
          <a:p>
            <a:endParaRPr lang="en-US" sz="1050" dirty="0"/>
          </a:p>
          <a:p>
            <a:r>
              <a:rPr lang="en-US" sz="1050" dirty="0"/>
              <a:t> Population Decline of Unauthorized Immigrants Stalls, May Have </a:t>
            </a:r>
            <a:r>
              <a:rPr lang="en-US" sz="1050" dirty="0" smtClean="0"/>
              <a:t>Reversed</a:t>
            </a:r>
            <a:r>
              <a:rPr lang="en-US" sz="1050" dirty="0"/>
              <a:t>, www.pewresearch.org/hispanic</a:t>
            </a:r>
          </a:p>
        </p:txBody>
      </p:sp>
    </p:spTree>
    <p:extLst>
      <p:ext uri="{BB962C8B-B14F-4D97-AF65-F5344CB8AC3E}">
        <p14:creationId xmlns:p14="http://schemas.microsoft.com/office/powerpoint/2010/main" val="1295105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858000" cy="762000"/>
          </a:xfrm>
        </p:spPr>
        <p:txBody>
          <a:bodyPr>
            <a:noAutofit/>
          </a:bodyPr>
          <a:lstStyle/>
          <a:p>
            <a:r>
              <a:rPr lang="en-US" sz="2400" dirty="0" smtClean="0"/>
              <a:t>Resident </a:t>
            </a:r>
            <a:r>
              <a:rPr lang="en-US" sz="2400" dirty="0" smtClean="0"/>
              <a:t>Characteristics of</a:t>
            </a:r>
            <a:br>
              <a:rPr lang="en-US" sz="2400" dirty="0" smtClean="0"/>
            </a:br>
            <a:r>
              <a:rPr lang="en-US" sz="2400" dirty="0" smtClean="0"/>
              <a:t>Hays County</a:t>
            </a:r>
            <a:r>
              <a:rPr lang="en-US" sz="2400" dirty="0" smtClean="0"/>
              <a:t>, Texas, 2008-2012</a:t>
            </a:r>
            <a:endParaRPr lang="en-US" sz="24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47369522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12</a:t>
            </a:fld>
            <a:endParaRPr lang="en-US" dirty="0"/>
          </a:p>
        </p:txBody>
      </p:sp>
      <p:sp>
        <p:nvSpPr>
          <p:cNvPr id="12" name="TextBox 11"/>
          <p:cNvSpPr txBox="1"/>
          <p:nvPr/>
        </p:nvSpPr>
        <p:spPr>
          <a:xfrm>
            <a:off x="0" y="6310744"/>
            <a:ext cx="3223114" cy="400110"/>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2008-2012</a:t>
            </a:r>
            <a:endParaRPr lang="en-US" sz="1000" dirty="0">
              <a:solidFill>
                <a:schemeClr val="bg1">
                  <a:lumMod val="50000"/>
                </a:schemeClr>
              </a:solidFill>
            </a:endParaRPr>
          </a:p>
        </p:txBody>
      </p:sp>
    </p:spTree>
    <p:extLst>
      <p:ext uri="{BB962C8B-B14F-4D97-AF65-F5344CB8AC3E}">
        <p14:creationId xmlns:p14="http://schemas.microsoft.com/office/powerpoint/2010/main" val="2930523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Percent of population aged 25 years and older with high school or greater, census </a:t>
            </a:r>
            <a:r>
              <a:rPr lang="en-US" sz="2000" dirty="0" smtClean="0"/>
              <a:t>tracts</a:t>
            </a:r>
            <a:r>
              <a:rPr lang="en-US" sz="2000" dirty="0" smtClean="0"/>
              <a:t>, Texas</a:t>
            </a:r>
            <a:r>
              <a:rPr lang="en-US" sz="2000" dirty="0" smtClean="0"/>
              <a:t>, 2007-2011</a:t>
            </a:r>
            <a:endParaRPr lang="en-US" sz="20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13</a:t>
            </a:fld>
            <a:endParaRPr lang="en-US" dirty="0"/>
          </a:p>
        </p:txBody>
      </p:sp>
      <p:pic>
        <p:nvPicPr>
          <p:cNvPr id="6" name="Picture 5"/>
          <p:cNvPicPr>
            <a:picLocks noChangeAspect="1"/>
          </p:cNvPicPr>
          <p:nvPr/>
        </p:nvPicPr>
        <p:blipFill rotWithShape="1">
          <a:blip r:embed="rId2"/>
          <a:srcRect t="36810" r="51345"/>
          <a:stretch/>
        </p:blipFill>
        <p:spPr>
          <a:xfrm>
            <a:off x="914400" y="1828800"/>
            <a:ext cx="2057399" cy="1962149"/>
          </a:xfrm>
          <a:prstGeom prst="rect">
            <a:avLst/>
          </a:prstGeom>
        </p:spPr>
      </p:pic>
      <p:sp>
        <p:nvSpPr>
          <p:cNvPr id="7" name="TextBox 6"/>
          <p:cNvSpPr txBox="1"/>
          <p:nvPr/>
        </p:nvSpPr>
        <p:spPr>
          <a:xfrm>
            <a:off x="381000" y="6248400"/>
            <a:ext cx="2362200" cy="553998"/>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Five-Year Sample, 2007-2011.</a:t>
            </a:r>
            <a:endParaRPr lang="en-US" sz="1000" dirty="0">
              <a:solidFill>
                <a:schemeClr val="bg1">
                  <a:lumMod val="50000"/>
                </a:schemeClr>
              </a:solidFill>
            </a:endParaRPr>
          </a:p>
        </p:txBody>
      </p:sp>
      <p:pic>
        <p:nvPicPr>
          <p:cNvPr id="3" name="Picture 2"/>
          <p:cNvPicPr>
            <a:picLocks noChangeAspect="1"/>
          </p:cNvPicPr>
          <p:nvPr/>
        </p:nvPicPr>
        <p:blipFill rotWithShape="1">
          <a:blip r:embed="rId3"/>
          <a:srcRect l="2958" t="15598" r="1769" b="11612"/>
          <a:stretch/>
        </p:blipFill>
        <p:spPr>
          <a:xfrm>
            <a:off x="3505200" y="1218726"/>
            <a:ext cx="4953000" cy="5334000"/>
          </a:xfrm>
          <a:prstGeom prst="rect">
            <a:avLst/>
          </a:prstGeom>
        </p:spPr>
      </p:pic>
    </p:spTree>
    <p:extLst>
      <p:ext uri="{BB962C8B-B14F-4D97-AF65-F5344CB8AC3E}">
        <p14:creationId xmlns:p14="http://schemas.microsoft.com/office/powerpoint/2010/main" val="26013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Percent of the labor force working in management</a:t>
            </a:r>
            <a:r>
              <a:rPr lang="en-US" sz="2000" dirty="0"/>
              <a:t>, business, science, and arts </a:t>
            </a:r>
            <a:r>
              <a:rPr lang="en-US" sz="2000" dirty="0" smtClean="0"/>
              <a:t>occupations, census tracts, Texas, 2007-2011</a:t>
            </a:r>
            <a:endParaRPr lang="en-US" sz="20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pic>
        <p:nvPicPr>
          <p:cNvPr id="6" name="Picture 5"/>
          <p:cNvPicPr>
            <a:picLocks noChangeAspect="1"/>
          </p:cNvPicPr>
          <p:nvPr/>
        </p:nvPicPr>
        <p:blipFill rotWithShape="1">
          <a:blip r:embed="rId2"/>
          <a:srcRect t="37282" r="48642"/>
          <a:stretch/>
        </p:blipFill>
        <p:spPr>
          <a:xfrm>
            <a:off x="838200" y="1905000"/>
            <a:ext cx="1904999" cy="1708333"/>
          </a:xfrm>
          <a:prstGeom prst="rect">
            <a:avLst/>
          </a:prstGeom>
        </p:spPr>
      </p:pic>
      <p:sp>
        <p:nvSpPr>
          <p:cNvPr id="7" name="TextBox 6"/>
          <p:cNvSpPr txBox="1"/>
          <p:nvPr/>
        </p:nvSpPr>
        <p:spPr>
          <a:xfrm>
            <a:off x="381000" y="6248400"/>
            <a:ext cx="2362200" cy="553998"/>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Five-Year Sample, 2007-2011.</a:t>
            </a:r>
            <a:endParaRPr lang="en-US" sz="1000" dirty="0">
              <a:solidFill>
                <a:schemeClr val="bg1">
                  <a:lumMod val="50000"/>
                </a:schemeClr>
              </a:solidFill>
            </a:endParaRPr>
          </a:p>
        </p:txBody>
      </p:sp>
      <p:pic>
        <p:nvPicPr>
          <p:cNvPr id="8" name="Picture 7"/>
          <p:cNvPicPr>
            <a:picLocks noChangeAspect="1"/>
          </p:cNvPicPr>
          <p:nvPr/>
        </p:nvPicPr>
        <p:blipFill rotWithShape="1">
          <a:blip r:embed="rId3"/>
          <a:srcRect l="5465" t="1844" r="261" b="11999"/>
          <a:stretch/>
        </p:blipFill>
        <p:spPr>
          <a:xfrm>
            <a:off x="3962400" y="1295400"/>
            <a:ext cx="4275574" cy="5338576"/>
          </a:xfrm>
          <a:prstGeom prst="rect">
            <a:avLst/>
          </a:prstGeom>
        </p:spPr>
      </p:pic>
    </p:spTree>
    <p:extLst>
      <p:ext uri="{BB962C8B-B14F-4D97-AF65-F5344CB8AC3E}">
        <p14:creationId xmlns:p14="http://schemas.microsoft.com/office/powerpoint/2010/main" val="793812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Percent of households that are female headed with children less than 18 years of age present, no husband present, census tracts, Texas, 2007-2011</a:t>
            </a:r>
            <a:endParaRPr lang="en-US" sz="20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sp>
        <p:nvSpPr>
          <p:cNvPr id="7" name="TextBox 6"/>
          <p:cNvSpPr txBox="1"/>
          <p:nvPr/>
        </p:nvSpPr>
        <p:spPr>
          <a:xfrm>
            <a:off x="381000" y="6248400"/>
            <a:ext cx="2362200" cy="553998"/>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Five-Year Sample, 2007-2011.</a:t>
            </a:r>
            <a:endParaRPr lang="en-US" sz="1000" dirty="0">
              <a:solidFill>
                <a:schemeClr val="bg1">
                  <a:lumMod val="50000"/>
                </a:schemeClr>
              </a:solidFill>
            </a:endParaRPr>
          </a:p>
        </p:txBody>
      </p:sp>
      <p:pic>
        <p:nvPicPr>
          <p:cNvPr id="9" name="Picture 8"/>
          <p:cNvPicPr>
            <a:picLocks noChangeAspect="1"/>
          </p:cNvPicPr>
          <p:nvPr/>
        </p:nvPicPr>
        <p:blipFill rotWithShape="1">
          <a:blip r:embed="rId2"/>
          <a:srcRect t="36585" r="48875"/>
          <a:stretch/>
        </p:blipFill>
        <p:spPr>
          <a:xfrm>
            <a:off x="698845" y="1981200"/>
            <a:ext cx="2345274" cy="2159000"/>
          </a:xfrm>
          <a:prstGeom prst="rect">
            <a:avLst/>
          </a:prstGeom>
        </p:spPr>
      </p:pic>
      <p:pic>
        <p:nvPicPr>
          <p:cNvPr id="5" name="Picture 4"/>
          <p:cNvPicPr>
            <a:picLocks noChangeAspect="1"/>
          </p:cNvPicPr>
          <p:nvPr/>
        </p:nvPicPr>
        <p:blipFill rotWithShape="1">
          <a:blip r:embed="rId3"/>
          <a:srcRect l="1803" t="16587" r="1559" b="6007"/>
          <a:stretch/>
        </p:blipFill>
        <p:spPr>
          <a:xfrm>
            <a:off x="3657600" y="1219200"/>
            <a:ext cx="4724400" cy="5334000"/>
          </a:xfrm>
          <a:prstGeom prst="rect">
            <a:avLst/>
          </a:prstGeom>
        </p:spPr>
      </p:pic>
    </p:spTree>
    <p:extLst>
      <p:ext uri="{BB962C8B-B14F-4D97-AF65-F5344CB8AC3E}">
        <p14:creationId xmlns:p14="http://schemas.microsoft.com/office/powerpoint/2010/main" val="3014034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16</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233735"/>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961864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graphicFrame>
        <p:nvGraphicFramePr>
          <p:cNvPr id="5" name="Content Placeholder 4"/>
          <p:cNvGraphicFramePr>
            <a:graphicFrameLocks noGrp="1"/>
          </p:cNvGraphicFramePr>
          <p:nvPr>
            <p:ph idx="1"/>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477547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4120703"/>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148735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800" dirty="0" smtClean="0"/>
              <a:t>Growing States, 2000-2010</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34493397"/>
              </p:ext>
            </p:extLst>
          </p:nvPr>
        </p:nvGraphicFramePr>
        <p:xfrm>
          <a:off x="152400" y="1295400"/>
          <a:ext cx="8839202" cy="4627349"/>
        </p:xfrm>
        <a:graphic>
          <a:graphicData uri="http://schemas.openxmlformats.org/drawingml/2006/table">
            <a:tbl>
              <a:tblPr firstRow="1" bandRow="1">
                <a:tableStyleId>{073A0DAA-6AF3-43AB-8588-CEC1D06C72B9}</a:tableStyleId>
              </a:tblPr>
              <a:tblGrid>
                <a:gridCol w="2209800"/>
                <a:gridCol w="1800579"/>
                <a:gridCol w="1800579"/>
                <a:gridCol w="1636889"/>
                <a:gridCol w="1391355"/>
              </a:tblGrid>
              <a:tr h="786327">
                <a:tc>
                  <a:txBody>
                    <a:bodyPr/>
                    <a:lstStyle/>
                    <a:p>
                      <a:pPr marL="117475" indent="0" algn="l"/>
                      <a:endParaRPr lang="en-US" sz="15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a:r>
                        <a:rPr lang="en-US" sz="1500" b="1" dirty="0" smtClean="0">
                          <a:solidFill>
                            <a:srgbClr val="1B1E7A"/>
                          </a:solidFill>
                          <a:latin typeface="Arial" pitchFamily="34" charset="0"/>
                          <a:cs typeface="Arial" pitchFamily="34" charset="0"/>
                        </a:rPr>
                        <a:t>2000</a:t>
                      </a:r>
                    </a:p>
                    <a:p>
                      <a:pPr marL="233363" indent="0" algn="ctr"/>
                      <a:r>
                        <a:rPr lang="en-US" sz="1500" b="1" dirty="0" smtClean="0">
                          <a:solidFill>
                            <a:srgbClr val="1B1E7A"/>
                          </a:solidFill>
                          <a:latin typeface="Arial" pitchFamily="34" charset="0"/>
                          <a:cs typeface="Arial" pitchFamily="34" charset="0"/>
                        </a:rPr>
                        <a:t>Population*</a:t>
                      </a:r>
                      <a:endParaRPr lang="en-US" sz="15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2010</a:t>
                      </a:r>
                    </a:p>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Population*</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Numerical</a:t>
                      </a:r>
                    </a:p>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Change</a:t>
                      </a:r>
                    </a:p>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2000-2010</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500" b="1" dirty="0" smtClean="0">
                          <a:solidFill>
                            <a:srgbClr val="1B1E7A"/>
                          </a:solidFill>
                          <a:latin typeface="Arial" pitchFamily="34" charset="0"/>
                          <a:cs typeface="Arial" pitchFamily="34" charset="0"/>
                        </a:rPr>
                        <a:t>Percent</a:t>
                      </a:r>
                    </a:p>
                    <a:p>
                      <a:pPr marL="58738" indent="0" algn="ctr"/>
                      <a:r>
                        <a:rPr lang="en-US" sz="1500" b="1" dirty="0" smtClean="0">
                          <a:solidFill>
                            <a:srgbClr val="1B1E7A"/>
                          </a:solidFill>
                          <a:latin typeface="Arial" pitchFamily="34" charset="0"/>
                          <a:cs typeface="Arial" pitchFamily="34" charset="0"/>
                        </a:rPr>
                        <a:t>Change</a:t>
                      </a:r>
                    </a:p>
                    <a:p>
                      <a:pPr marL="58738" indent="0" algn="ctr"/>
                      <a:r>
                        <a:rPr lang="en-US" sz="1500" b="1" dirty="0" smtClean="0">
                          <a:solidFill>
                            <a:srgbClr val="1B1E7A"/>
                          </a:solidFill>
                          <a:latin typeface="Arial" pitchFamily="34" charset="0"/>
                          <a:cs typeface="Arial" pitchFamily="34" charset="0"/>
                        </a:rPr>
                        <a:t>2000-2010</a:t>
                      </a:r>
                      <a:endParaRPr lang="en-US" sz="15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r>
              <a:tr h="335280">
                <a:tc>
                  <a:txBody>
                    <a:bodyPr/>
                    <a:lstStyle/>
                    <a:p>
                      <a:pPr algn="l" rtl="0" fontAlgn="ctr"/>
                      <a:r>
                        <a:rPr lang="en-US" sz="1600" b="0" i="0" u="none" strike="noStrike" dirty="0">
                          <a:solidFill>
                            <a:srgbClr val="1B1E7A"/>
                          </a:solidFill>
                          <a:effectLst/>
                          <a:latin typeface="Calibri"/>
                        </a:rPr>
                        <a:t>United States</a:t>
                      </a:r>
                    </a:p>
                  </a:txBody>
                  <a:tcPr marL="9525" marR="9525" marT="9525"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281,421,906</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solidFill>
                            <a:srgbClr val="1B1E7A"/>
                          </a:solidFill>
                          <a:effectLst/>
                          <a:latin typeface="+mn-lt"/>
                          <a:ea typeface="+mn-ea"/>
                          <a:cs typeface="+mn-cs"/>
                        </a:rPr>
                        <a:t>308,745,538</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27,323,632</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fontAlgn="b" latinLnBrk="0" hangingPunct="1">
                        <a:tabLst>
                          <a:tab pos="744538" algn="dec"/>
                        </a:tabLst>
                      </a:pPr>
                      <a:r>
                        <a:rPr lang="en-US" sz="1600" u="none" strike="noStrike" kern="1200" dirty="0" smtClean="0">
                          <a:solidFill>
                            <a:srgbClr val="1B1E7A"/>
                          </a:solidFill>
                          <a:effectLst/>
                          <a:latin typeface="+mn-lt"/>
                          <a:ea typeface="+mn-ea"/>
                          <a:cs typeface="+mn-cs"/>
                        </a:rPr>
                        <a:t>9.7%</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35280">
                <a:tc>
                  <a:txBody>
                    <a:bodyPr/>
                    <a:lstStyle/>
                    <a:p>
                      <a:pPr algn="l" rtl="0" fontAlgn="ctr"/>
                      <a:r>
                        <a:rPr lang="en-US" sz="1600" b="1" i="0" u="none" strike="noStrike" dirty="0">
                          <a:solidFill>
                            <a:srgbClr val="1B1E7A"/>
                          </a:solidFill>
                          <a:effectLst/>
                          <a:latin typeface="Calibri"/>
                        </a:rPr>
                        <a:t>Texas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a:t>
                      </a:r>
                      <a:r>
                        <a:rPr lang="en-US" sz="1600" b="1" u="none" strike="noStrike" kern="1200" dirty="0" smtClean="0">
                          <a:solidFill>
                            <a:srgbClr val="1B1E7A"/>
                          </a:solidFill>
                          <a:effectLst/>
                          <a:latin typeface="+mn-lt"/>
                          <a:ea typeface="+mn-ea"/>
                          <a:cs typeface="+mn-cs"/>
                        </a:rPr>
                        <a:t>20,851,820</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b="1" u="none" strike="noStrike" kern="1200" dirty="0" smtClean="0">
                          <a:solidFill>
                            <a:srgbClr val="1B1E7A"/>
                          </a:solidFill>
                          <a:effectLst/>
                          <a:latin typeface="+mn-lt"/>
                          <a:ea typeface="+mn-ea"/>
                          <a:cs typeface="+mn-cs"/>
                        </a:rPr>
                        <a:t>25,145,561</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1" u="none" strike="noStrike" kern="1200" dirty="0">
                          <a:solidFill>
                            <a:srgbClr val="1B1E7A"/>
                          </a:solidFill>
                          <a:effectLst/>
                          <a:latin typeface="+mn-lt"/>
                          <a:ea typeface="+mn-ea"/>
                          <a:cs typeface="+mn-cs"/>
                        </a:rPr>
                        <a:t>4,293,741</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1" u="none" strike="noStrike" kern="1200" dirty="0">
                          <a:solidFill>
                            <a:srgbClr val="1B1E7A"/>
                          </a:solidFill>
                          <a:effectLst/>
                          <a:latin typeface="+mn-lt"/>
                          <a:ea typeface="+mn-ea"/>
                          <a:cs typeface="+mn-cs"/>
                        </a:rPr>
                        <a:t>20.6%</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ctr"/>
                      <a:r>
                        <a:rPr lang="en-US" sz="1600" b="0" i="0" u="none" strike="noStrike" dirty="0">
                          <a:solidFill>
                            <a:srgbClr val="1B1E7A"/>
                          </a:solidFill>
                          <a:effectLst/>
                          <a:latin typeface="Calibri"/>
                        </a:rPr>
                        <a:t>California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33,871,648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37,253,956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3,382,308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u="none" strike="noStrike" kern="1200" dirty="0">
                          <a:solidFill>
                            <a:srgbClr val="1B1E7A"/>
                          </a:solidFill>
                          <a:effectLst/>
                          <a:latin typeface="+mn-lt"/>
                          <a:ea typeface="+mn-ea"/>
                          <a:cs typeface="+mn-cs"/>
                        </a:rPr>
                        <a:t>10.0%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25651">
                <a:tc>
                  <a:txBody>
                    <a:bodyPr/>
                    <a:lstStyle/>
                    <a:p>
                      <a:pPr algn="l" rtl="0" fontAlgn="ctr"/>
                      <a:r>
                        <a:rPr lang="en-US" sz="1600" b="0" i="0" u="none" strike="noStrike" dirty="0">
                          <a:solidFill>
                            <a:srgbClr val="1B1E7A"/>
                          </a:solidFill>
                          <a:effectLst/>
                          <a:latin typeface="Calibri"/>
                        </a:rPr>
                        <a:t>Florida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15,982,378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18,801,310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2,818,932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u="none" strike="noStrike" kern="1200" dirty="0">
                          <a:solidFill>
                            <a:srgbClr val="1B1E7A"/>
                          </a:solidFill>
                          <a:effectLst/>
                          <a:latin typeface="+mn-lt"/>
                          <a:ea typeface="+mn-ea"/>
                          <a:cs typeface="+mn-cs"/>
                        </a:rPr>
                        <a:t>17.6%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ctr"/>
                      <a:r>
                        <a:rPr lang="en-US" sz="1600" b="0" i="0" u="none" strike="noStrike" dirty="0">
                          <a:solidFill>
                            <a:srgbClr val="1B1E7A"/>
                          </a:solidFill>
                          <a:effectLst/>
                          <a:latin typeface="Calibri"/>
                        </a:rPr>
                        <a:t>Georgia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8,186,453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9,687,653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1,501,200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u="none" strike="noStrike" kern="1200" dirty="0">
                          <a:solidFill>
                            <a:srgbClr val="1B1E7A"/>
                          </a:solidFill>
                          <a:effectLst/>
                          <a:latin typeface="+mn-lt"/>
                          <a:ea typeface="+mn-ea"/>
                          <a:cs typeface="+mn-cs"/>
                        </a:rPr>
                        <a:t>18.3%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25651">
                <a:tc>
                  <a:txBody>
                    <a:bodyPr/>
                    <a:lstStyle/>
                    <a:p>
                      <a:pPr algn="l" rtl="0" fontAlgn="b"/>
                      <a:r>
                        <a:rPr lang="en-US" sz="1600" b="0" i="0" u="none" strike="noStrike" dirty="0">
                          <a:solidFill>
                            <a:srgbClr val="1B1E7A"/>
                          </a:solidFill>
                          <a:effectLst/>
                          <a:latin typeface="Calibri"/>
                        </a:rPr>
                        <a:t>North Carolina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8,049,313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9,535,483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1,486,170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u="none" strike="noStrike" kern="1200" dirty="0">
                          <a:solidFill>
                            <a:srgbClr val="1B1E7A"/>
                          </a:solidFill>
                          <a:effectLst/>
                          <a:latin typeface="+mn-lt"/>
                          <a:ea typeface="+mn-ea"/>
                          <a:cs typeface="+mn-cs"/>
                        </a:rPr>
                        <a:t>18.5%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b"/>
                      <a:r>
                        <a:rPr lang="en-US" sz="1600" b="0" i="0" u="none" strike="noStrike" dirty="0">
                          <a:solidFill>
                            <a:srgbClr val="1B1E7A"/>
                          </a:solidFill>
                          <a:effectLst/>
                          <a:latin typeface="Calibri"/>
                        </a:rPr>
                        <a:t>Arizona</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5,130,632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6,392,017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1,261,385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u="none" strike="noStrike" kern="1200" dirty="0">
                          <a:solidFill>
                            <a:srgbClr val="1B1E7A"/>
                          </a:solidFill>
                          <a:effectLst/>
                          <a:latin typeface="+mn-lt"/>
                          <a:ea typeface="+mn-ea"/>
                          <a:cs typeface="+mn-cs"/>
                        </a:rPr>
                        <a:t>24.6%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137160">
                <a:tc>
                  <a:txBody>
                    <a:bodyPr/>
                    <a:lstStyle/>
                    <a:p>
                      <a:pPr marL="117475" indent="0" algn="l" defTabSz="914400" rtl="0" eaLnBrk="1" latinLnBrk="0" hangingPunct="1"/>
                      <a:endParaRPr lang="en-US" sz="400" b="1" kern="1200" spc="-100" baseline="0" dirty="0" smtClean="0">
                        <a:solidFill>
                          <a:srgbClr val="1B1E7A"/>
                        </a:solidFill>
                        <a:latin typeface="Arial Black" pitchFamily="34" charset="0"/>
                        <a:ea typeface="+mn-ea"/>
                        <a:cs typeface="+mn-cs"/>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400" b="1" kern="1200" spc="-100" baseline="0" dirty="0" smtClean="0">
                        <a:solidFill>
                          <a:srgbClr val="1B1E7A"/>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18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18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algn="l" defTabSz="914400" rtl="0" eaLnBrk="1" latinLnBrk="0" hangingPunct="1">
                        <a:tabLst>
                          <a:tab pos="631825" algn="dec"/>
                        </a:tabLst>
                      </a:pPr>
                      <a:endParaRPr lang="en-US" sz="1600" u="none" strike="noStrike" kern="1200" dirty="0" smtClean="0">
                        <a:solidFill>
                          <a:srgbClr val="1B1E7A"/>
                        </a:solidFill>
                        <a:effectLst/>
                        <a:latin typeface="+mn-lt"/>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1176447">
                <a:tc gridSpan="5">
                  <a:txBody>
                    <a:bodyPr/>
                    <a:lstStyle/>
                    <a:p>
                      <a:pPr marL="339725" indent="-339725"/>
                      <a:r>
                        <a:rPr lang="en-US" sz="1200" b="1" dirty="0" smtClean="0">
                          <a:solidFill>
                            <a:srgbClr val="1B1E7A"/>
                          </a:solidFill>
                          <a:latin typeface="Arial" pitchFamily="34" charset="0"/>
                          <a:cs typeface="Arial" pitchFamily="34" charset="0"/>
                        </a:rPr>
                        <a:t>Population values are decennial census counts for April 1 for 2000 and 2010.</a:t>
                      </a:r>
                    </a:p>
                    <a:p>
                      <a:pPr marL="339725" indent="-339725"/>
                      <a:endParaRPr lang="en-US" sz="700" b="1" dirty="0" smtClean="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l" defTabSz="914400" rtl="0" eaLnBrk="1" latinLnBrk="0" hangingPunct="1">
                        <a:tabLst>
                          <a:tab pos="631825"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Rectangle 8"/>
          <p:cNvSpPr/>
          <p:nvPr/>
        </p:nvSpPr>
        <p:spPr>
          <a:xfrm>
            <a:off x="0" y="63963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
        <p:nvSpPr>
          <p:cNvPr id="2" name="TextBox 1"/>
          <p:cNvSpPr txBox="1"/>
          <p:nvPr/>
        </p:nvSpPr>
        <p:spPr>
          <a:xfrm>
            <a:off x="3200399" y="4844490"/>
            <a:ext cx="4948791" cy="523220"/>
          </a:xfrm>
          <a:prstGeom prst="rect">
            <a:avLst/>
          </a:prstGeom>
          <a:noFill/>
        </p:spPr>
        <p:txBody>
          <a:bodyPr wrap="none" rtlCol="0">
            <a:spAutoFit/>
          </a:bodyPr>
          <a:lstStyle/>
          <a:p>
            <a:r>
              <a:rPr lang="en-US" sz="1400" dirty="0" smtClean="0">
                <a:solidFill>
                  <a:srgbClr val="191C6F"/>
                </a:solidFill>
              </a:rPr>
              <a:t> 65% (2.8 million) of this change can be attributed to growth </a:t>
            </a:r>
          </a:p>
          <a:p>
            <a:r>
              <a:rPr lang="en-US" sz="1400" dirty="0" smtClean="0">
                <a:solidFill>
                  <a:srgbClr val="191C6F"/>
                </a:solidFill>
              </a:rPr>
              <a:t>of the Hispanic population</a:t>
            </a:r>
          </a:p>
        </p:txBody>
      </p:sp>
      <p:sp>
        <p:nvSpPr>
          <p:cNvPr id="3" name="Right Brace 2"/>
          <p:cNvSpPr/>
          <p:nvPr/>
        </p:nvSpPr>
        <p:spPr>
          <a:xfrm rot="16200000">
            <a:off x="5234122" y="2178676"/>
            <a:ext cx="533400" cy="5296741"/>
          </a:xfrm>
          <a:prstGeom prst="rightBrace">
            <a:avLst>
              <a:gd name="adj1" fmla="val 8333"/>
              <a:gd name="adj2" fmla="val 6738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flipV="1">
            <a:off x="6422834" y="2667000"/>
            <a:ext cx="0" cy="1893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22834" y="2667000"/>
            <a:ext cx="2827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21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Hispanic and Non-Hispanic White, Hays County, Texas, 2012</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5508583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spTree>
    <p:extLst>
      <p:ext uri="{BB962C8B-B14F-4D97-AF65-F5344CB8AC3E}">
        <p14:creationId xmlns:p14="http://schemas.microsoft.com/office/powerpoint/2010/main" val="1723248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prstGeom prst="rect">
            <a:avLst/>
          </a:prstGeom>
        </p:spPr>
        <p:txBody>
          <a:bodyPr>
            <a:noAutofit/>
          </a:bodyPr>
          <a:lstStyle/>
          <a:p>
            <a:pPr lvl="0" algn="ctr"/>
            <a:r>
              <a:rPr lang="en-US" sz="2400" kern="0" dirty="0" smtClean="0">
                <a:solidFill>
                  <a:srgbClr val="1B1E7A"/>
                </a:solidFill>
                <a:latin typeface="+mj-lt"/>
                <a:ea typeface="+mj-ea"/>
                <a:cs typeface="+mj-cs"/>
              </a:rPr>
              <a:t>Projected Population Growth in Texas, 2010-2050</a:t>
            </a:r>
            <a:endParaRPr kumimoji="0" lang="en-US" sz="2400" i="0" u="none" strike="noStrike" kern="0" cap="none" spc="0" normalizeH="0" baseline="0" noProof="0" dirty="0">
              <a:ln>
                <a:noFill/>
              </a:ln>
              <a:solidFill>
                <a:srgbClr val="1B1E7A"/>
              </a:solidFill>
              <a:effectLst/>
              <a:uLnTx/>
              <a:uFillTx/>
              <a:latin typeface="+mj-lt"/>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5251642"/>
              </p:ext>
            </p:extLst>
          </p:nvPr>
        </p:nvGraphicFramePr>
        <p:xfrm>
          <a:off x="152400" y="1219200"/>
          <a:ext cx="8610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cxnSp>
        <p:nvCxnSpPr>
          <p:cNvPr id="8" name="Straight Connector 7"/>
          <p:cNvCxnSpPr/>
          <p:nvPr/>
        </p:nvCxnSpPr>
        <p:spPr>
          <a:xfrm flipV="1">
            <a:off x="3276600" y="4267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a:t>
            </a:r>
          </a:p>
        </p:txBody>
      </p:sp>
    </p:spTree>
    <p:extLst>
      <p:ext uri="{BB962C8B-B14F-4D97-AF65-F5344CB8AC3E}">
        <p14:creationId xmlns:p14="http://schemas.microsoft.com/office/powerpoint/2010/main" val="2387409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162800" cy="990600"/>
          </a:xfrm>
        </p:spPr>
        <p:txBody>
          <a:bodyPr>
            <a:noAutofit/>
          </a:bodyPr>
          <a:lstStyle/>
          <a:p>
            <a:r>
              <a:rPr lang="en-US" sz="2400" kern="0" dirty="0"/>
              <a:t>Projected Racial and Ethnic Percent, Texas, </a:t>
            </a:r>
            <a:r>
              <a:rPr lang="en-US" sz="2400" kern="0" dirty="0" smtClean="0"/>
              <a:t>2010-2050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73977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639103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Percent of the Civilian Labor Force (ages 25-64) by Educational Attainment for 2011, 2030 Using Constant Rates, and 2030 Using Trended Rates, Texas</a:t>
            </a:r>
          </a:p>
        </p:txBody>
      </p:sp>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graphicFrame>
        <p:nvGraphicFramePr>
          <p:cNvPr id="5" name="Chart 4"/>
          <p:cNvGraphicFramePr/>
          <p:nvPr>
            <p:extLst>
              <p:ext uri="{D42A27DB-BD31-4B8C-83A1-F6EECF244321}">
                <p14:modId xmlns:p14="http://schemas.microsoft.com/office/powerpoint/2010/main" val="3206509712"/>
              </p:ext>
            </p:extLst>
          </p:nvPr>
        </p:nvGraphicFramePr>
        <p:xfrm>
          <a:off x="457200" y="1524000"/>
          <a:ext cx="80772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76200" y="6452172"/>
            <a:ext cx="4572000" cy="538609"/>
          </a:xfrm>
          <a:prstGeom prst="rect">
            <a:avLst/>
          </a:prstGeom>
        </p:spPr>
        <p:txBody>
          <a:bodyPr>
            <a:spAutoFit/>
          </a:bodyPr>
          <a:lstStyle/>
          <a:p>
            <a:pPr marL="0" marR="0">
              <a:spcBef>
                <a:spcPts val="0"/>
              </a:spcBef>
              <a:spcAft>
                <a:spcPts val="0"/>
              </a:spcAft>
            </a:pPr>
            <a:r>
              <a:rPr lang="en-US" sz="800" dirty="0" smtClean="0">
                <a:latin typeface="Calibri" panose="020F0502020204030204" pitchFamily="34" charset="0"/>
                <a:ea typeface="Calibri" panose="020F0502020204030204" pitchFamily="34" charset="0"/>
                <a:cs typeface="Times New Roman" panose="02020603050405020304" pitchFamily="18" charset="0"/>
              </a:rPr>
              <a:t>Sources: </a:t>
            </a:r>
            <a:r>
              <a:rPr lang="en-US" sz="800" dirty="0">
                <a:latin typeface="Calibri" panose="020F0502020204030204" pitchFamily="34" charset="0"/>
                <a:ea typeface="Calibri" panose="020F0502020204030204" pitchFamily="34" charset="0"/>
                <a:cs typeface="Times New Roman" panose="02020603050405020304" pitchFamily="18" charset="0"/>
              </a:rPr>
              <a:t>Texas State Data Center, 2012 Vintage Population Projections, 0.5 Migration </a:t>
            </a:r>
            <a:r>
              <a:rPr lang="en-US" sz="800" dirty="0" smtClean="0">
                <a:latin typeface="Calibri" panose="020F0502020204030204" pitchFamily="34" charset="0"/>
                <a:ea typeface="Calibri" panose="020F0502020204030204" pitchFamily="34" charset="0"/>
                <a:cs typeface="Times New Roman" panose="02020603050405020304" pitchFamily="18" charset="0"/>
              </a:rPr>
              <a:t>Scenario</a:t>
            </a:r>
          </a:p>
          <a:p>
            <a:pPr>
              <a:spcBef>
                <a:spcPts val="0"/>
              </a:spcBef>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U.S. Census Bureau, American Community Survey, Public Use Micro Sample, </a:t>
            </a:r>
            <a:r>
              <a:rPr lang="en-US" sz="800" dirty="0" smtClean="0">
                <a:latin typeface="Calibri" panose="020F0502020204030204" pitchFamily="34" charset="0"/>
                <a:ea typeface="Calibri" panose="020F0502020204030204" pitchFamily="34" charset="0"/>
                <a:cs typeface="Times New Roman" panose="02020603050405020304" pitchFamily="18" charset="0"/>
              </a:rPr>
              <a:t>2001-2011</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4284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990600"/>
          </a:xfrm>
        </p:spPr>
        <p:txBody>
          <a:bodyPr>
            <a:noAutofit/>
          </a:bodyPr>
          <a:lstStyle/>
          <a:p>
            <a:r>
              <a:rPr lang="en-US" sz="2000" dirty="0"/>
              <a:t>Birth rates for teenagers aged 15–19, by race and Hispanic origin of mother: United States and each and state, </a:t>
            </a:r>
            <a:r>
              <a:rPr lang="en-US" sz="2000" dirty="0" smtClean="0"/>
              <a:t>2011</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2624595"/>
              </p:ext>
            </p:extLst>
          </p:nvPr>
        </p:nvGraphicFramePr>
        <p:xfrm>
          <a:off x="1066800" y="1600200"/>
          <a:ext cx="7010398" cy="3920826"/>
        </p:xfrm>
        <a:graphic>
          <a:graphicData uri="http://schemas.openxmlformats.org/drawingml/2006/table">
            <a:tbl>
              <a:tblPr bandRow="1">
                <a:tableStyleId>{5C22544A-7EE6-4342-B048-85BDC9FD1C3A}</a:tableStyleId>
              </a:tblPr>
              <a:tblGrid>
                <a:gridCol w="951782"/>
                <a:gridCol w="1408981"/>
                <a:gridCol w="1014466"/>
                <a:gridCol w="1211723"/>
                <a:gridCol w="1211723"/>
                <a:gridCol w="1211723"/>
              </a:tblGrid>
              <a:tr h="620330">
                <a:tc>
                  <a:txBody>
                    <a:bodyPr/>
                    <a:lstStyle/>
                    <a:p>
                      <a:pPr algn="ctr" fontAlgn="ctr"/>
                      <a:r>
                        <a:rPr lang="en-US" sz="1600" b="0" i="0" u="none" strike="noStrike" dirty="0" smtClean="0">
                          <a:solidFill>
                            <a:srgbClr val="000000"/>
                          </a:solidFill>
                          <a:effectLst/>
                          <a:latin typeface="Arial" panose="020B0604020202020204" pitchFamily="34" charset="0"/>
                        </a:rPr>
                        <a:t>Rank</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Area </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All races and </a:t>
                      </a:r>
                      <a:r>
                        <a:rPr lang="en-US" sz="1800" u="none" strike="noStrike" dirty="0" smtClean="0">
                          <a:effectLst/>
                        </a:rPr>
                        <a:t>origins</a:t>
                      </a:r>
                      <a:r>
                        <a:rPr lang="en-US" sz="1200" u="none" strike="noStrike" dirty="0" smtClean="0">
                          <a:effectLst/>
                        </a:rPr>
                        <a:t> </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Non- Hispanic </a:t>
                      </a:r>
                      <a:r>
                        <a:rPr lang="en-US" sz="1800" u="none" strike="noStrike" dirty="0" smtClean="0">
                          <a:effectLst/>
                        </a:rPr>
                        <a:t>white</a:t>
                      </a:r>
                      <a:r>
                        <a:rPr lang="en-US" sz="1200" u="none" strike="noStrike" dirty="0" smtClean="0">
                          <a:effectLst/>
                        </a:rPr>
                        <a:t> </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Non- Hispanic </a:t>
                      </a:r>
                      <a:r>
                        <a:rPr lang="en-US" sz="1800" u="none" strike="noStrike" dirty="0" smtClean="0">
                          <a:effectLst/>
                        </a:rPr>
                        <a:t>black</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smtClean="0">
                          <a:effectLst/>
                        </a:rPr>
                        <a:t>Hispanic</a:t>
                      </a:r>
                      <a:r>
                        <a:rPr lang="en-US" sz="1200" u="none" strike="noStrike" dirty="0" smtClean="0">
                          <a:effectLst/>
                        </a:rPr>
                        <a:t> </a:t>
                      </a:r>
                      <a:endParaRPr lang="en-US" sz="1800" b="0" i="0" u="none" strike="noStrike" dirty="0">
                        <a:solidFill>
                          <a:srgbClr val="000000"/>
                        </a:solidFill>
                        <a:effectLst/>
                        <a:latin typeface="Arial" panose="020B0604020202020204" pitchFamily="34" charset="0"/>
                      </a:endParaRPr>
                    </a:p>
                  </a:txBody>
                  <a:tcPr marL="9525" marR="9525" marT="9525" marB="0" anchor="ctr"/>
                </a:tc>
              </a:tr>
              <a:tr h="499110">
                <a:tc>
                  <a:txBody>
                    <a:bodyPr/>
                    <a:lstStyle/>
                    <a:p>
                      <a:pPr algn="ctr" fontAlgn="ctr"/>
                      <a:endParaRPr lang="en-US"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 </a:t>
                      </a:r>
                      <a:r>
                        <a:rPr lang="en-US" sz="1800" u="none" strike="noStrike" dirty="0" smtClean="0">
                          <a:effectLst/>
                        </a:rPr>
                        <a:t>United States</a:t>
                      </a:r>
                      <a:endParaRPr lang="en-US"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31.3</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21.8</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47.4</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49.4</a:t>
                      </a:r>
                      <a:endParaRPr lang="en-US" sz="1800" b="0" i="0" u="none" strike="noStrike">
                        <a:solidFill>
                          <a:srgbClr val="000000"/>
                        </a:solidFill>
                        <a:effectLst/>
                        <a:latin typeface="Arial" panose="020B0604020202020204" pitchFamily="34" charset="0"/>
                      </a:endParaRPr>
                    </a:p>
                  </a:txBody>
                  <a:tcPr marL="9525" marR="9525" marT="9525" marB="0" anchor="ctr"/>
                </a:tc>
              </a:tr>
              <a:tr h="275702">
                <a:tc>
                  <a:txBody>
                    <a:bodyPr/>
                    <a:lstStyle/>
                    <a:p>
                      <a:pPr algn="ctr" fontAlgn="ctr"/>
                      <a:r>
                        <a:rPr lang="en-US" sz="1800" b="0" i="0" u="none" strike="noStrike" dirty="0" smtClean="0">
                          <a:solidFill>
                            <a:srgbClr val="000000"/>
                          </a:solidFill>
                          <a:effectLst/>
                          <a:latin typeface="Arial" panose="020B0604020202020204" pitchFamily="34" charset="0"/>
                        </a:rPr>
                        <a:t>1</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Arkansas </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50.7</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45.4</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66.4</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60.4</a:t>
                      </a:r>
                      <a:endParaRPr lang="en-US" sz="1800" b="0" i="0" u="none" strike="noStrike">
                        <a:solidFill>
                          <a:srgbClr val="000000"/>
                        </a:solidFill>
                        <a:effectLst/>
                        <a:latin typeface="Arial" panose="020B0604020202020204" pitchFamily="34" charset="0"/>
                      </a:endParaRPr>
                    </a:p>
                  </a:txBody>
                  <a:tcPr marL="9525" marR="9525" marT="9525" marB="0" anchor="ctr"/>
                </a:tc>
              </a:tr>
              <a:tr h="275702">
                <a:tc>
                  <a:txBody>
                    <a:bodyPr/>
                    <a:lstStyle/>
                    <a:p>
                      <a:pPr algn="ctr" fontAlgn="ctr"/>
                      <a:r>
                        <a:rPr lang="en-US" sz="1800" b="0" i="0" u="none" strike="noStrike" dirty="0" smtClean="0">
                          <a:solidFill>
                            <a:srgbClr val="000000"/>
                          </a:solidFill>
                          <a:effectLst/>
                          <a:latin typeface="Arial" panose="020B0604020202020204" pitchFamily="34" charset="0"/>
                        </a:rPr>
                        <a:t>2</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Mississippi </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50.2</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40.8</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61.4</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42.9</a:t>
                      </a:r>
                      <a:endParaRPr lang="en-US" sz="1800" b="0" i="0" u="none" strike="noStrike">
                        <a:solidFill>
                          <a:srgbClr val="000000"/>
                        </a:solidFill>
                        <a:effectLst/>
                        <a:latin typeface="Arial" panose="020B0604020202020204" pitchFamily="34" charset="0"/>
                      </a:endParaRPr>
                    </a:p>
                  </a:txBody>
                  <a:tcPr marL="9525" marR="9525" marT="9525" marB="0" anchor="ctr"/>
                </a:tc>
              </a:tr>
              <a:tr h="413553">
                <a:tc>
                  <a:txBody>
                    <a:bodyPr/>
                    <a:lstStyle/>
                    <a:p>
                      <a:pPr algn="ctr" fontAlgn="ctr"/>
                      <a:r>
                        <a:rPr lang="en-US" sz="1800" b="0" i="0" u="none" strike="noStrike" dirty="0" smtClean="0">
                          <a:solidFill>
                            <a:srgbClr val="000000"/>
                          </a:solidFill>
                          <a:effectLst/>
                          <a:latin typeface="Arial" panose="020B0604020202020204" pitchFamily="34" charset="0"/>
                        </a:rPr>
                        <a:t>3</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New Mexico </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48.8</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28.5</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28.4</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58.2</a:t>
                      </a:r>
                      <a:endParaRPr lang="en-US" sz="1800" b="0" i="0" u="none" strike="noStrike">
                        <a:solidFill>
                          <a:srgbClr val="000000"/>
                        </a:solidFill>
                        <a:effectLst/>
                        <a:latin typeface="Arial" panose="020B0604020202020204" pitchFamily="34" charset="0"/>
                      </a:endParaRPr>
                    </a:p>
                  </a:txBody>
                  <a:tcPr marL="9525" marR="9525" marT="9525" marB="0" anchor="ctr"/>
                </a:tc>
              </a:tr>
              <a:tr h="275702">
                <a:tc>
                  <a:txBody>
                    <a:bodyPr/>
                    <a:lstStyle/>
                    <a:p>
                      <a:pPr algn="ctr" fontAlgn="ctr"/>
                      <a:r>
                        <a:rPr lang="en-US" sz="1800" b="0" i="0" u="none" strike="noStrike" dirty="0" smtClean="0">
                          <a:solidFill>
                            <a:srgbClr val="000000"/>
                          </a:solidFill>
                          <a:effectLst/>
                          <a:latin typeface="Arial" panose="020B0604020202020204" pitchFamily="34" charset="0"/>
                        </a:rPr>
                        <a:t>4</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Oklahoma </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47.8</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41.1</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58.6</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68.6</a:t>
                      </a:r>
                      <a:endParaRPr lang="en-US" sz="1800" b="0" i="0" u="none" strike="noStrike">
                        <a:solidFill>
                          <a:srgbClr val="000000"/>
                        </a:solidFill>
                        <a:effectLst/>
                        <a:latin typeface="Arial" panose="020B0604020202020204" pitchFamily="34" charset="0"/>
                      </a:endParaRPr>
                    </a:p>
                  </a:txBody>
                  <a:tcPr marL="9525" marR="9525" marT="9525" marB="0" anchor="ctr"/>
                </a:tc>
              </a:tr>
              <a:tr h="275702">
                <a:tc>
                  <a:txBody>
                    <a:bodyPr/>
                    <a:lstStyle/>
                    <a:p>
                      <a:pPr algn="ctr" fontAlgn="ctr"/>
                      <a:r>
                        <a:rPr lang="en-US" sz="1800" b="1" i="0" u="none" strike="noStrike" dirty="0" smtClean="0">
                          <a:solidFill>
                            <a:srgbClr val="000000"/>
                          </a:solidFill>
                          <a:effectLst/>
                          <a:latin typeface="Arial" panose="020B0604020202020204" pitchFamily="34" charset="0"/>
                        </a:rPr>
                        <a:t>5</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b="1" u="none" strike="noStrike" dirty="0">
                          <a:effectLst/>
                        </a:rPr>
                        <a:t>Texas </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b="1" u="none" strike="noStrike" dirty="0">
                          <a:effectLst/>
                        </a:rPr>
                        <a:t>46.9</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b="1" u="none" strike="noStrike" dirty="0">
                          <a:effectLst/>
                        </a:rPr>
                        <a:t>27.4</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b="1" u="none" strike="noStrike" dirty="0">
                          <a:effectLst/>
                        </a:rPr>
                        <a:t>47.4</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b="1" u="none" strike="noStrike" dirty="0">
                          <a:effectLst/>
                        </a:rPr>
                        <a:t>65.7</a:t>
                      </a:r>
                      <a:endParaRPr lang="en-US" sz="1800" b="1" i="0" u="none" strike="noStrike" dirty="0">
                        <a:solidFill>
                          <a:srgbClr val="000000"/>
                        </a:solidFill>
                        <a:effectLst/>
                        <a:latin typeface="Arial" panose="020B0604020202020204" pitchFamily="34" charset="0"/>
                      </a:endParaRPr>
                    </a:p>
                  </a:txBody>
                  <a:tcPr marL="9525" marR="9525" marT="9525" marB="0" anchor="ctr"/>
                </a:tc>
              </a:tr>
              <a:tr h="275702">
                <a:tc>
                  <a:txBody>
                    <a:bodyPr/>
                    <a:lstStyle/>
                    <a:p>
                      <a:pPr algn="ctr" fontAlgn="ctr"/>
                      <a:r>
                        <a:rPr lang="en-US" sz="1800" b="0" i="0" u="none" strike="noStrike" dirty="0" smtClean="0">
                          <a:solidFill>
                            <a:srgbClr val="000000"/>
                          </a:solidFill>
                          <a:effectLst/>
                          <a:latin typeface="Arial" panose="020B0604020202020204" pitchFamily="34" charset="0"/>
                        </a:rPr>
                        <a:t>6</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Louisiana </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45.1</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34.5</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60.2</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50.7</a:t>
                      </a:r>
                      <a:endParaRPr lang="en-US" sz="1800" b="0" i="0" u="none" strike="noStrike">
                        <a:solidFill>
                          <a:srgbClr val="000000"/>
                        </a:solidFill>
                        <a:effectLst/>
                        <a:latin typeface="Arial" panose="020B0604020202020204" pitchFamily="34" charset="0"/>
                      </a:endParaRPr>
                    </a:p>
                  </a:txBody>
                  <a:tcPr marL="9525" marR="9525" marT="9525" marB="0" anchor="ctr"/>
                </a:tc>
              </a:tr>
              <a:tr h="275702">
                <a:tc>
                  <a:txBody>
                    <a:bodyPr/>
                    <a:lstStyle/>
                    <a:p>
                      <a:pPr algn="ctr" fontAlgn="ctr"/>
                      <a:r>
                        <a:rPr lang="en-US" sz="1800" b="0" i="0" u="none" strike="noStrike" dirty="0" smtClean="0">
                          <a:solidFill>
                            <a:srgbClr val="000000"/>
                          </a:solidFill>
                          <a:effectLst/>
                          <a:latin typeface="Arial" panose="020B0604020202020204" pitchFamily="34" charset="0"/>
                        </a:rPr>
                        <a:t>7</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Kentucky </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43.5</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42.4</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51.5</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57.6</a:t>
                      </a:r>
                      <a:endParaRPr lang="en-US" sz="1800" b="0" i="0" u="none" strike="noStrike">
                        <a:solidFill>
                          <a:srgbClr val="000000"/>
                        </a:solidFill>
                        <a:effectLst/>
                        <a:latin typeface="Arial" panose="020B0604020202020204" pitchFamily="34" charset="0"/>
                      </a:endParaRPr>
                    </a:p>
                  </a:txBody>
                  <a:tcPr marL="9525" marR="9525" marT="9525" marB="0" anchor="ctr"/>
                </a:tc>
              </a:tr>
              <a:tr h="413553">
                <a:tc>
                  <a:txBody>
                    <a:bodyPr/>
                    <a:lstStyle/>
                    <a:p>
                      <a:pPr algn="ctr" fontAlgn="ctr"/>
                      <a:r>
                        <a:rPr lang="en-US" sz="1800" b="0" i="0" u="none" strike="noStrike" dirty="0" smtClean="0">
                          <a:solidFill>
                            <a:srgbClr val="000000"/>
                          </a:solidFill>
                          <a:effectLst/>
                          <a:latin typeface="Arial" panose="020B0604020202020204" pitchFamily="34" charset="0"/>
                        </a:rPr>
                        <a:t>8</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West Virginia </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a:effectLst/>
                        </a:rPr>
                        <a:t>43.5</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44.6</a:t>
                      </a:r>
                      <a:endParaRPr lang="en-US" sz="1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40.5</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22.5</a:t>
                      </a:r>
                      <a:endParaRPr lang="en-US" sz="18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24</a:t>
            </a:fld>
            <a:endParaRPr lang="en-US" dirty="0"/>
          </a:p>
        </p:txBody>
      </p:sp>
      <p:sp>
        <p:nvSpPr>
          <p:cNvPr id="6" name="Rectangle 5"/>
          <p:cNvSpPr/>
          <p:nvPr/>
        </p:nvSpPr>
        <p:spPr>
          <a:xfrm>
            <a:off x="304800" y="6356352"/>
            <a:ext cx="4572000" cy="230832"/>
          </a:xfrm>
          <a:prstGeom prst="rect">
            <a:avLst/>
          </a:prstGeom>
        </p:spPr>
        <p:txBody>
          <a:bodyPr>
            <a:spAutoFit/>
          </a:bodyPr>
          <a:lstStyle/>
          <a:p>
            <a:r>
              <a:rPr lang="en-US" sz="900" dirty="0"/>
              <a:t>SOURCE: CDC/NCHS, Division of Vital Statistics</a:t>
            </a:r>
            <a:r>
              <a:rPr lang="en-US" sz="900" dirty="0" smtClean="0"/>
              <a:t>. Preliminary data.</a:t>
            </a:r>
            <a:endParaRPr lang="en-US" sz="900" dirty="0"/>
          </a:p>
        </p:txBody>
      </p:sp>
    </p:spTree>
    <p:extLst>
      <p:ext uri="{BB962C8B-B14F-4D97-AF65-F5344CB8AC3E}">
        <p14:creationId xmlns:p14="http://schemas.microsoft.com/office/powerpoint/2010/main" val="213298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1143000"/>
          </a:xfrm>
        </p:spPr>
        <p:txBody>
          <a:bodyPr>
            <a:noAutofit/>
          </a:bodyPr>
          <a:lstStyle/>
          <a:p>
            <a:r>
              <a:rPr lang="en-US" sz="2800" b="1" dirty="0" smtClean="0"/>
              <a:t>Projected Increase in Obesity in Texas by Ethnicity, 2006 to 2040</a:t>
            </a:r>
            <a:endParaRPr lang="en-US" sz="2800" b="1" dirty="0"/>
          </a:p>
        </p:txBody>
      </p:sp>
      <p:pic>
        <p:nvPicPr>
          <p:cNvPr id="1026" name="Picture 2" descr="C:\Users\Owner\Pictures\Picture1.png"/>
          <p:cNvPicPr>
            <a:picLocks noGrp="1" noChangeAspect="1" noChangeArrowheads="1"/>
          </p:cNvPicPr>
          <p:nvPr>
            <p:ph idx="1"/>
          </p:nvPr>
        </p:nvPicPr>
        <p:blipFill>
          <a:blip r:embed="rId3" cstate="print"/>
          <a:stretch>
            <a:fillRect/>
          </a:stretch>
        </p:blipFill>
        <p:spPr bwMode="auto">
          <a:xfrm>
            <a:off x="459700" y="1600200"/>
            <a:ext cx="8224600" cy="4525963"/>
          </a:xfrm>
          <a:prstGeom prst="rect">
            <a:avLst/>
          </a:prstGeom>
          <a:noFill/>
        </p:spPr>
      </p:pic>
      <p:sp>
        <p:nvSpPr>
          <p:cNvPr id="5" name="Slide Number Placeholder 4"/>
          <p:cNvSpPr>
            <a:spLocks noGrp="1"/>
          </p:cNvSpPr>
          <p:nvPr>
            <p:ph type="sldNum" sz="quarter" idx="12"/>
          </p:nvPr>
        </p:nvSpPr>
        <p:spPr/>
        <p:txBody>
          <a:bodyPr/>
          <a:lstStyle/>
          <a:p>
            <a:fld id="{C5A0E2DA-1685-4FD8-8CAE-9EFF8F924A6A}" type="slidenum">
              <a:rPr lang="en-US" smtClean="0"/>
              <a:pPr/>
              <a:t>25</a:t>
            </a:fld>
            <a:endParaRPr lang="en-US" dirty="0"/>
          </a:p>
        </p:txBody>
      </p:sp>
      <p:sp>
        <p:nvSpPr>
          <p:cNvPr id="6" name="Rectangle 5"/>
          <p:cNvSpPr/>
          <p:nvPr/>
        </p:nvSpPr>
        <p:spPr>
          <a:xfrm>
            <a:off x="0" y="6537900"/>
            <a:ext cx="5867400" cy="230832"/>
          </a:xfrm>
          <a:prstGeom prst="rect">
            <a:avLst/>
          </a:prstGeom>
        </p:spPr>
        <p:txBody>
          <a:bodyPr wrap="square">
            <a:spAutoFit/>
          </a:bodyPr>
          <a:lstStyle/>
          <a:p>
            <a:r>
              <a:rPr lang="en-US" sz="900" dirty="0"/>
              <a:t>Source: Office of the State Demographer projections, using 2000-2004 migration scenario population projections </a:t>
            </a:r>
          </a:p>
        </p:txBody>
      </p:sp>
    </p:spTree>
    <p:extLst>
      <p:ext uri="{BB962C8B-B14F-4D97-AF65-F5344CB8AC3E}">
        <p14:creationId xmlns:p14="http://schemas.microsoft.com/office/powerpoint/2010/main" val="1602761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42" y="152400"/>
            <a:ext cx="6858000" cy="990600"/>
          </a:xfrm>
        </p:spPr>
        <p:txBody>
          <a:bodyPr>
            <a:noAutofit/>
          </a:bodyPr>
          <a:lstStyle/>
          <a:p>
            <a:r>
              <a:rPr lang="en-US" sz="3200" dirty="0" smtClean="0"/>
              <a:t>Percent without health insurance, Texas counties, 2007-2012</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26</a:t>
            </a:fld>
            <a:endParaRPr lang="en-US" dirty="0"/>
          </a:p>
        </p:txBody>
      </p:sp>
      <p:pic>
        <p:nvPicPr>
          <p:cNvPr id="5" name="Picture 4"/>
          <p:cNvPicPr>
            <a:picLocks noChangeAspect="1"/>
          </p:cNvPicPr>
          <p:nvPr/>
        </p:nvPicPr>
        <p:blipFill rotWithShape="1">
          <a:blip r:embed="rId2"/>
          <a:srcRect l="3837" t="19965" r="2793" b="22863"/>
          <a:stretch/>
        </p:blipFill>
        <p:spPr>
          <a:xfrm>
            <a:off x="1280633" y="838200"/>
            <a:ext cx="6817130" cy="5883277"/>
          </a:xfrm>
          <a:prstGeom prst="rect">
            <a:avLst/>
          </a:prstGeom>
        </p:spPr>
      </p:pic>
      <p:pic>
        <p:nvPicPr>
          <p:cNvPr id="6" name="Picture 5"/>
          <p:cNvPicPr>
            <a:picLocks noChangeAspect="1"/>
          </p:cNvPicPr>
          <p:nvPr/>
        </p:nvPicPr>
        <p:blipFill rotWithShape="1">
          <a:blip r:embed="rId3"/>
          <a:srcRect t="36576" r="31930"/>
          <a:stretch/>
        </p:blipFill>
        <p:spPr>
          <a:xfrm>
            <a:off x="1066799" y="1676400"/>
            <a:ext cx="1500445" cy="1626113"/>
          </a:xfrm>
          <a:prstGeom prst="rect">
            <a:avLst/>
          </a:prstGeom>
        </p:spPr>
      </p:pic>
      <p:sp>
        <p:nvSpPr>
          <p:cNvPr id="7" name="TextBox 6"/>
          <p:cNvSpPr txBox="1"/>
          <p:nvPr/>
        </p:nvSpPr>
        <p:spPr>
          <a:xfrm>
            <a:off x="228600" y="6489543"/>
            <a:ext cx="5105885" cy="246221"/>
          </a:xfrm>
          <a:prstGeom prst="rect">
            <a:avLst/>
          </a:prstGeom>
          <a:noFill/>
        </p:spPr>
        <p:txBody>
          <a:bodyPr wrap="none" rtlCol="0">
            <a:spAutoFit/>
          </a:bodyPr>
          <a:lstStyle/>
          <a:p>
            <a:r>
              <a:rPr lang="en-US" sz="1000" dirty="0" smtClean="0"/>
              <a:t>Source: U.S. Census Bureau, American Community Survey, 5-year sample, 2007-2012</a:t>
            </a:r>
            <a:endParaRPr lang="en-US" sz="1000" dirty="0"/>
          </a:p>
        </p:txBody>
      </p:sp>
    </p:spTree>
    <p:extLst>
      <p:ext uri="{BB962C8B-B14F-4D97-AF65-F5344CB8AC3E}">
        <p14:creationId xmlns:p14="http://schemas.microsoft.com/office/powerpoint/2010/main" val="2785659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ruminationsbook.speirpublishing.net/images/Cattle.jpg"/>
          <p:cNvPicPr>
            <a:picLocks noChangeAspect="1" noChangeArrowheads="1"/>
          </p:cNvPicPr>
          <p:nvPr/>
        </p:nvPicPr>
        <p:blipFill rotWithShape="1">
          <a:blip r:embed="rId3">
            <a:extLst>
              <a:ext uri="{28A0092B-C50C-407E-A947-70E740481C1C}">
                <a14:useLocalDpi xmlns:a14="http://schemas.microsoft.com/office/drawing/2010/main" val="0"/>
              </a:ext>
            </a:extLst>
          </a:blip>
          <a:srcRect l="18750" t="20675" b="5000"/>
          <a:stretch/>
        </p:blipFill>
        <p:spPr bwMode="auto">
          <a:xfrm>
            <a:off x="0" y="3459892"/>
            <a:ext cx="4953000" cy="33981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xfb.org/TxAgTalks/image.axd?picture=2010%2F8%2F080810WaterRigh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89037"/>
            <a:ext cx="3711422" cy="2478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Demographics and Destiny</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27</a:t>
            </a:fld>
            <a:endParaRPr lang="en-US" dirty="0"/>
          </a:p>
        </p:txBody>
      </p:sp>
      <p:pic>
        <p:nvPicPr>
          <p:cNvPr id="9" name="Picture 12" descr="http://www.beavercreeklonghorns.com/images/sunset.jpg"/>
          <p:cNvPicPr>
            <a:picLocks noChangeAspect="1" noChangeArrowheads="1"/>
          </p:cNvPicPr>
          <p:nvPr/>
        </p:nvPicPr>
        <p:blipFill rotWithShape="1">
          <a:blip r:embed="rId5">
            <a:extLst>
              <a:ext uri="{28A0092B-C50C-407E-A947-70E740481C1C}">
                <a14:useLocalDpi xmlns:a14="http://schemas.microsoft.com/office/drawing/2010/main" val="0"/>
              </a:ext>
            </a:extLst>
          </a:blip>
          <a:srcRect l="9798" t="7253" r="3464" b="15090"/>
          <a:stretch/>
        </p:blipFill>
        <p:spPr bwMode="auto">
          <a:xfrm>
            <a:off x="5968176" y="1191918"/>
            <a:ext cx="3352520" cy="24896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planetware.com/i/photo/farmers-field-surrounded-by-wind-turbines-in-white-deer-texas-tx4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633127"/>
            <a:ext cx="4818800" cy="3190045"/>
          </a:xfrm>
          <a:prstGeom prst="rect">
            <a:avLst/>
          </a:prstGeom>
          <a:noFill/>
          <a:extLst>
            <a:ext uri="{909E8E84-426E-40DD-AFC4-6F175D3DCCD1}">
              <a14:hiddenFill xmlns:a14="http://schemas.microsoft.com/office/drawing/2010/main">
                <a:solidFill>
                  <a:srgbClr val="FFFFFF"/>
                </a:solidFill>
              </a14:hiddenFill>
            </a:ext>
          </a:extLst>
        </p:spPr>
      </p:pic>
      <p:pic>
        <p:nvPicPr>
          <p:cNvPr id="354306" name="Picture 2" descr="http://static.howstuffworks.com/gif/ranch-hand-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1189038"/>
            <a:ext cx="3429000" cy="246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901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 or (210) 458-6530</a:t>
            </a:r>
          </a:p>
          <a:p>
            <a:pPr lvl="1" eaLnBrk="1" hangingPunct="1">
              <a:buNone/>
            </a:pPr>
            <a:r>
              <a:rPr lang="en-US" dirty="0" smtClean="0"/>
              <a:t>Email: </a:t>
            </a:r>
            <a:r>
              <a:rPr lang="en-US" dirty="0" smtClean="0">
                <a:hlinkClick r:id="rId3"/>
              </a:rPr>
              <a:t>Lloyd.Potter@osd.state.tx.us</a:t>
            </a:r>
            <a:endParaRPr lang="en-US" dirty="0" smtClean="0"/>
          </a:p>
          <a:p>
            <a:pPr lvl="1">
              <a:buNone/>
            </a:pPr>
            <a:r>
              <a:rPr lang="en-US" dirty="0" smtClean="0"/>
              <a:t>Internet: http://osd.state.tx.us</a:t>
            </a:r>
          </a:p>
          <a:p>
            <a:pPr lvl="1">
              <a:buNone/>
            </a:pPr>
            <a:endParaRPr lang="en-US" dirty="0" smtClean="0"/>
          </a:p>
          <a:p>
            <a:pPr eaLnBrk="1" hangingPunct="1">
              <a:buNone/>
            </a:pPr>
            <a:endParaRPr lang="en-US" dirty="0" smtClean="0"/>
          </a:p>
        </p:txBody>
      </p:sp>
      <p:sp>
        <p:nvSpPr>
          <p:cNvPr id="6" name="Slide Number Placeholder 5"/>
          <p:cNvSpPr>
            <a:spLocks noGrp="1"/>
          </p:cNvSpPr>
          <p:nvPr>
            <p:ph type="sldNum" sz="quarter" idx="12"/>
          </p:nvPr>
        </p:nvSpPr>
        <p:spPr/>
        <p:txBody>
          <a:bodyPr/>
          <a:lstStyle/>
          <a:p>
            <a:fld id="{2BC1FA3B-F0C1-4F58-90BE-DCC7501F4B28}" type="slidenum">
              <a:rPr lang="en-US" smtClean="0"/>
              <a:pPr/>
              <a:t>28</a:t>
            </a:fld>
            <a:endParaRPr lang="en-US" dirty="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04800" y="1143000"/>
          <a:ext cx="8534399" cy="5725703"/>
        </p:xfrm>
        <a:graphic>
          <a:graphicData uri="http://schemas.openxmlformats.org/drawingml/2006/table">
            <a:tbl>
              <a:tblPr firstRow="1" bandRow="1">
                <a:tableStyleId>{5C22544A-7EE6-4342-B048-85BDC9FD1C3A}</a:tableStyleId>
              </a:tblPr>
              <a:tblGrid>
                <a:gridCol w="1030287"/>
                <a:gridCol w="1621746"/>
                <a:gridCol w="1621746"/>
                <a:gridCol w="1153975"/>
                <a:gridCol w="1436871"/>
                <a:gridCol w="1669774"/>
              </a:tblGrid>
              <a:tr h="607846">
                <a:tc gridSpan="6">
                  <a:txBody>
                    <a:bodyPr/>
                    <a:lstStyle/>
                    <a:p>
                      <a:pPr marL="0" marR="0" indent="0" algn="ctr" defTabSz="914400" rtl="0" eaLnBrk="1" fontAlgn="auto" latinLnBrk="0" hangingPunct="1">
                        <a:lnSpc>
                          <a:spcPct val="100000"/>
                        </a:lnSpc>
                        <a:spcBef>
                          <a:spcPts val="0"/>
                        </a:spcBef>
                        <a:spcAft>
                          <a:spcPts val="0"/>
                        </a:spcAft>
                        <a:buClrTx/>
                        <a:buSzTx/>
                        <a:buFontTx/>
                        <a:buNone/>
                        <a:tabLst>
                          <a:tab pos="7720013" algn="ctr"/>
                        </a:tabLst>
                        <a:defRPr/>
                      </a:pPr>
                      <a:r>
                        <a:rPr lang="en-US" sz="1600" b="1" baseline="0" dirty="0" smtClean="0">
                          <a:solidFill>
                            <a:srgbClr val="1B1E7A"/>
                          </a:solidFill>
                          <a:latin typeface="Arial" pitchFamily="34" charset="0"/>
                          <a:cs typeface="Arial" pitchFamily="34" charset="0"/>
                        </a:rPr>
                        <a:t>                                                                                     </a:t>
                      </a:r>
                      <a:r>
                        <a:rPr lang="en-US" sz="1600" b="1" dirty="0" smtClean="0">
                          <a:solidFill>
                            <a:srgbClr val="1B1E7A"/>
                          </a:solidFill>
                          <a:latin typeface="Arial" pitchFamily="34" charset="0"/>
                          <a:cs typeface="Arial" pitchFamily="34" charset="0"/>
                        </a:rPr>
                        <a:t>Percent Change</a:t>
                      </a:r>
                      <a:br>
                        <a:rPr lang="en-US" sz="1600" b="1" dirty="0" smtClean="0">
                          <a:solidFill>
                            <a:srgbClr val="1B1E7A"/>
                          </a:solidFill>
                          <a:latin typeface="Arial" pitchFamily="34" charset="0"/>
                          <a:cs typeface="Arial" pitchFamily="34" charset="0"/>
                        </a:rPr>
                      </a:br>
                      <a:r>
                        <a:rPr lang="en-US" sz="1600" b="1" dirty="0" smtClean="0">
                          <a:solidFill>
                            <a:srgbClr val="1B1E7A"/>
                          </a:solidFill>
                          <a:latin typeface="Arial" pitchFamily="34" charset="0"/>
                          <a:cs typeface="Arial" pitchFamily="34" charset="0"/>
                        </a:rPr>
                        <a:t>                                                                                     Due to</a:t>
                      </a:r>
                    </a:p>
                  </a:txBody>
                  <a:tcPr anchor="ctr">
                    <a:lnL w="12700" cmpd="sng">
                      <a:noFill/>
                    </a:lnL>
                    <a:lnR w="12700" cmpd="sng">
                      <a:noFill/>
                    </a:lnR>
                    <a:lnT w="190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alpha val="0"/>
                      </a:schemeClr>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548640">
                <a:tc>
                  <a:txBody>
                    <a:bodyPr/>
                    <a:lstStyle/>
                    <a:p>
                      <a:pPr algn="l"/>
                      <a:r>
                        <a:rPr lang="en-US" sz="2000" b="1" dirty="0" smtClean="0">
                          <a:solidFill>
                            <a:srgbClr val="1B1E7A"/>
                          </a:solidFill>
                          <a:latin typeface="Arial" pitchFamily="34" charset="0"/>
                          <a:cs typeface="Arial" pitchFamily="34" charset="0"/>
                        </a:rPr>
                        <a:t>Y</a:t>
                      </a:r>
                      <a:r>
                        <a:rPr lang="en-US" sz="1600" b="1" dirty="0" smtClean="0">
                          <a:solidFill>
                            <a:srgbClr val="1B1E7A"/>
                          </a:solidFill>
                          <a:latin typeface="Arial" pitchFamily="34" charset="0"/>
                          <a:cs typeface="Arial" pitchFamily="34" charset="0"/>
                        </a:rPr>
                        <a:t>ear</a:t>
                      </a:r>
                      <a:r>
                        <a:rPr lang="en-US" sz="1600" b="1" i="1" dirty="0" smtClean="0">
                          <a:solidFill>
                            <a:srgbClr val="1B1E7A"/>
                          </a:solidFill>
                          <a:latin typeface="Arial" pitchFamily="34" charset="0"/>
                          <a:cs typeface="Arial" pitchFamily="34" charset="0"/>
                        </a:rPr>
                        <a:t>*</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indent="0" algn="ctr"/>
                      <a:r>
                        <a:rPr lang="en-US" sz="1600" b="1" dirty="0" smtClean="0">
                          <a:solidFill>
                            <a:srgbClr val="1B1E7A"/>
                          </a:solidFill>
                          <a:latin typeface="Arial" pitchFamily="34" charset="0"/>
                          <a:cs typeface="Arial" pitchFamily="34" charset="0"/>
                        </a:rPr>
                        <a:t>Population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763" indent="0" algn="ctr"/>
                      <a:r>
                        <a:rPr lang="en-US" sz="1600" b="1" dirty="0" smtClean="0">
                          <a:solidFill>
                            <a:srgbClr val="1B1E7A"/>
                          </a:solidFill>
                          <a:latin typeface="Arial" pitchFamily="34" charset="0"/>
                          <a:cs typeface="Arial" pitchFamily="34" charset="0"/>
                        </a:rPr>
                        <a:t>Numerical</a:t>
                      </a:r>
                    </a:p>
                    <a:p>
                      <a:pPr marL="4763" indent="0"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Annual</a:t>
                      </a:r>
                    </a:p>
                    <a:p>
                      <a:pPr algn="ctr"/>
                      <a:r>
                        <a:rPr lang="en-US" sz="1600" b="1" dirty="0" smtClean="0">
                          <a:solidFill>
                            <a:srgbClr val="1B1E7A"/>
                          </a:solidFill>
                          <a:latin typeface="Arial" pitchFamily="34" charset="0"/>
                          <a:cs typeface="Arial" pitchFamily="34" charset="0"/>
                        </a:rPr>
                        <a:t>Percent</a:t>
                      </a:r>
                    </a:p>
                    <a:p>
                      <a:pPr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Natural</a:t>
                      </a:r>
                    </a:p>
                    <a:p>
                      <a:pPr algn="ctr"/>
                      <a:r>
                        <a:rPr lang="en-US" sz="1600" b="1" dirty="0" smtClean="0">
                          <a:solidFill>
                            <a:srgbClr val="1B1E7A"/>
                          </a:solidFill>
                          <a:latin typeface="Arial" pitchFamily="34" charset="0"/>
                          <a:cs typeface="Arial" pitchFamily="34" charset="0"/>
                        </a:rPr>
                        <a:t>Increase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Net</a:t>
                      </a:r>
                    </a:p>
                    <a:p>
                      <a:pPr algn="ctr"/>
                      <a:r>
                        <a:rPr lang="en-US" sz="1600" b="1" dirty="0" smtClean="0">
                          <a:solidFill>
                            <a:srgbClr val="1B1E7A"/>
                          </a:solidFill>
                          <a:latin typeface="Arial" pitchFamily="34" charset="0"/>
                          <a:cs typeface="Arial" pitchFamily="34" charset="0"/>
                        </a:rPr>
                        <a:t>Migration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217">
                <a:tc>
                  <a:txBody>
                    <a:bodyPr/>
                    <a:lstStyle/>
                    <a:p>
                      <a:pPr algn="l"/>
                      <a:r>
                        <a:rPr lang="en-US" sz="1800" b="1" dirty="0" smtClean="0">
                          <a:solidFill>
                            <a:srgbClr val="1B1E7A"/>
                          </a:solidFill>
                          <a:latin typeface="Arial" pitchFamily="34" charset="0"/>
                          <a:cs typeface="Arial" pitchFamily="34" charset="0"/>
                        </a:rPr>
                        <a:t>1950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7,711,194</a:t>
                      </a: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690563"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1960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9,579,677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1,868,483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93.91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tabLst>
                          <a:tab pos="174625" algn="dec"/>
                        </a:tabLst>
                      </a:pPr>
                      <a:r>
                        <a:rPr lang="en-US" sz="1800" b="1" dirty="0" smtClean="0">
                          <a:solidFill>
                            <a:srgbClr val="1B1E7A"/>
                          </a:solidFill>
                          <a:latin typeface="Arial" pitchFamily="34" charset="0"/>
                          <a:cs typeface="Arial" pitchFamily="34" charset="0"/>
                        </a:rPr>
                        <a:t>	6.09</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1970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11,196,730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1,617,053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86.74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	13.26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1980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14,229,191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3,032,461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41.58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58.42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1990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16,986,510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2,757,319</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65.85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34.15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2000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20,851,820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3,865,310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49.65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50.35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2010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25,145,561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4,293,741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54.94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45.06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8999">
                <a:tc>
                  <a:txBody>
                    <a:bodyPr/>
                    <a:lstStyle/>
                    <a:p>
                      <a:pPr algn="l"/>
                      <a:r>
                        <a:rPr lang="en-US" sz="1800" b="1" dirty="0" smtClean="0">
                          <a:solidFill>
                            <a:srgbClr val="1B1E7A"/>
                          </a:solidFill>
                          <a:latin typeface="Arial" pitchFamily="34" charset="0"/>
                          <a:cs typeface="Arial" pitchFamily="34" charset="0"/>
                        </a:rPr>
                        <a:t>2012</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26,060,796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915,235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52.05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47.95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3600">
                <a:tc>
                  <a:txBody>
                    <a:bodyPr/>
                    <a:lstStyle/>
                    <a:p>
                      <a:pPr algn="l"/>
                      <a:r>
                        <a:rPr lang="en-US" sz="1800" b="1" dirty="0" smtClean="0">
                          <a:solidFill>
                            <a:srgbClr val="1B1E7A"/>
                          </a:solidFill>
                          <a:latin typeface="Arial" pitchFamily="34" charset="0"/>
                          <a:cs typeface="Arial" pitchFamily="34" charset="0"/>
                        </a:rPr>
                        <a:t>2013</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26,448,193</a:t>
                      </a: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387,397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dec"/>
                        </a:tabLst>
                        <a:defRPr/>
                      </a:pPr>
                      <a:r>
                        <a:rPr kumimoji="0" lang="en-US" sz="1800" b="1" i="0" u="none" strike="noStrike" kern="1200" cap="none" spc="0" normalizeH="0" baseline="0" noProof="0" dirty="0" smtClean="0">
                          <a:ln>
                            <a:noFill/>
                          </a:ln>
                          <a:solidFill>
                            <a:srgbClr val="1B1E7A"/>
                          </a:solidFill>
                          <a:effectLst/>
                          <a:uLnTx/>
                          <a:uFillTx/>
                          <a:latin typeface="Arial" pitchFamily="34" charset="0"/>
                          <a:ea typeface="+mn-ea"/>
                          <a:cs typeface="Arial"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23600">
                <a:tc>
                  <a:txBody>
                    <a:bodyPr/>
                    <a:lstStyle/>
                    <a:p>
                      <a:endParaRPr lang="en-US" sz="400" dirty="0">
                        <a:solidFill>
                          <a:srgbClr val="1B1E7A"/>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400" b="1" dirty="0">
                        <a:solidFill>
                          <a:srgbClr val="1B1E7A"/>
                        </a:solidFill>
                        <a:latin typeface="Arial Narrow"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400" b="1" dirty="0">
                        <a:solidFill>
                          <a:srgbClr val="1B1E7A"/>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22960">
                <a:tc gridSpan="6">
                  <a:txBody>
                    <a:bodyPr/>
                    <a:lstStyle/>
                    <a:p>
                      <a:pPr marL="0" indent="0">
                        <a:buFont typeface="Arial" charset="0"/>
                        <a:buNone/>
                      </a:pPr>
                      <a:r>
                        <a:rPr lang="en-US" sz="1050" b="1" dirty="0" smtClean="0">
                          <a:solidFill>
                            <a:srgbClr val="1B1E7A"/>
                          </a:solidFill>
                          <a:latin typeface="Arial" pitchFamily="34" charset="0"/>
                          <a:cs typeface="Arial" pitchFamily="34" charset="0"/>
                        </a:rPr>
                        <a:t>* All values for the decennial dates are for April 1</a:t>
                      </a:r>
                      <a:r>
                        <a:rPr lang="en-US" sz="1050" b="1" baseline="30000" dirty="0" smtClean="0">
                          <a:solidFill>
                            <a:srgbClr val="1B1E7A"/>
                          </a:solidFill>
                          <a:latin typeface="Arial" pitchFamily="34" charset="0"/>
                          <a:cs typeface="Arial" pitchFamily="34" charset="0"/>
                        </a:rPr>
                        <a:t>st</a:t>
                      </a:r>
                      <a:r>
                        <a:rPr lang="en-US" sz="1050" b="1" dirty="0" smtClean="0">
                          <a:solidFill>
                            <a:srgbClr val="1B1E7A"/>
                          </a:solidFill>
                          <a:latin typeface="Arial" pitchFamily="34" charset="0"/>
                          <a:cs typeface="Arial" pitchFamily="34" charset="0"/>
                        </a:rPr>
                        <a:t> of the indicated census year.  Values for 2012 and 2013 are for July 1 as estimated by the U.S. Census Bureau. </a:t>
                      </a:r>
                    </a:p>
                    <a:p>
                      <a:pPr marL="339725" indent="-339725"/>
                      <a:endParaRPr lang="en-US" sz="800" b="1" dirty="0" smtClean="0">
                        <a:solidFill>
                          <a:srgbClr val="1B1E7A"/>
                        </a:solidFill>
                        <a:latin typeface="Arial" pitchFamily="34" charset="0"/>
                        <a:cs typeface="Arial" pitchFamily="34" charset="0"/>
                      </a:endParaRPr>
                    </a:p>
                    <a:p>
                      <a:pPr marL="914400" indent="-914400"/>
                      <a:r>
                        <a:rPr lang="en-US" sz="1000" b="0" dirty="0" smtClean="0">
                          <a:solidFill>
                            <a:schemeClr val="bg1">
                              <a:lumMod val="50000"/>
                            </a:schemeClr>
                          </a:solidFill>
                          <a:latin typeface="Arial" pitchFamily="34" charset="0"/>
                          <a:cs typeface="Arial" pitchFamily="34" charset="0"/>
                        </a:rPr>
                        <a:t>Source:</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Derived from U.S.</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Census Bureau Estimates for dates indicated by the Texas State Data Center, University of Texas at</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San Antonio.</a:t>
                      </a:r>
                    </a:p>
                    <a:p>
                      <a:pPr marL="914400" indent="-914400"/>
                      <a:r>
                        <a:rPr lang="en-US" sz="1000" b="0" dirty="0" smtClean="0">
                          <a:solidFill>
                            <a:schemeClr val="bg1">
                              <a:lumMod val="50000"/>
                            </a:schemeClr>
                          </a:solidFill>
                          <a:latin typeface="Arial" pitchFamily="34" charset="0"/>
                          <a:cs typeface="Arial" pitchFamily="34" charset="0"/>
                        </a:rPr>
                        <a:t>Note: Residual values are not presented in this table. </a:t>
                      </a: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 b="1" dirty="0">
                        <a:solidFill>
                          <a:schemeClr val="tx1"/>
                        </a:solidFill>
                        <a:latin typeface="Arial Narrow"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 name="Rectangle 2"/>
          <p:cNvSpPr txBox="1">
            <a:spLocks noChangeArrowheads="1"/>
          </p:cNvSpPr>
          <p:nvPr/>
        </p:nvSpPr>
        <p:spPr>
          <a:xfrm>
            <a:off x="1752600" y="152400"/>
            <a:ext cx="7391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1950-2012</a:t>
            </a:r>
          </a:p>
        </p:txBody>
      </p:sp>
      <p:sp>
        <p:nvSpPr>
          <p:cNvPr id="5" name="Slide Number Placeholder 4"/>
          <p:cNvSpPr>
            <a:spLocks noGrp="1"/>
          </p:cNvSpPr>
          <p:nvPr>
            <p:ph type="sldNum" sz="quarter" idx="12"/>
          </p:nvPr>
        </p:nvSpPr>
        <p:spPr/>
        <p:txBody>
          <a:bodyPr/>
          <a:lstStyle/>
          <a:p>
            <a:fld id="{2BC1FA3B-F0C1-4F58-90BE-DCC7501F4B28}" type="slidenum">
              <a:rPr lang="en-US" smtClean="0"/>
              <a:pPr/>
              <a:t>3</a:t>
            </a:fld>
            <a:endParaRPr lang="en-US" dirty="0"/>
          </a:p>
        </p:txBody>
      </p:sp>
    </p:spTree>
    <p:extLst>
      <p:ext uri="{BB962C8B-B14F-4D97-AF65-F5344CB8AC3E}">
        <p14:creationId xmlns:p14="http://schemas.microsoft.com/office/powerpoint/2010/main" val="3623936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Total Estimated Population by County, 2012</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a:t>
            </a:fld>
            <a:endParaRPr lang="en-US" dirty="0"/>
          </a:p>
        </p:txBody>
      </p:sp>
      <p:sp>
        <p:nvSpPr>
          <p:cNvPr id="15" name="TextBox 14"/>
          <p:cNvSpPr txBox="1"/>
          <p:nvPr/>
        </p:nvSpPr>
        <p:spPr>
          <a:xfrm>
            <a:off x="2" y="6510040"/>
            <a:ext cx="3070071"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2012 Population Estimates</a:t>
            </a:r>
            <a:endParaRPr lang="en-US" sz="900" dirty="0">
              <a:solidFill>
                <a:schemeClr val="tx1">
                  <a:lumMod val="50000"/>
                  <a:lumOff val="50000"/>
                </a:schemeClr>
              </a:solidFill>
            </a:endParaRPr>
          </a:p>
        </p:txBody>
      </p:sp>
      <p:sp>
        <p:nvSpPr>
          <p:cNvPr id="3" name="TextBox 2"/>
          <p:cNvSpPr txBox="1"/>
          <p:nvPr/>
        </p:nvSpPr>
        <p:spPr>
          <a:xfrm>
            <a:off x="71280" y="5257800"/>
            <a:ext cx="3832268" cy="1077218"/>
          </a:xfrm>
          <a:prstGeom prst="rect">
            <a:avLst/>
          </a:prstGeom>
          <a:noFill/>
        </p:spPr>
        <p:txBody>
          <a:bodyPr wrap="none" rtlCol="0">
            <a:spAutoFit/>
          </a:bodyPr>
          <a:lstStyle/>
          <a:p>
            <a:r>
              <a:rPr lang="en-US" sz="1600" dirty="0" smtClean="0">
                <a:solidFill>
                  <a:schemeClr val="tx2"/>
                </a:solidFill>
              </a:rPr>
              <a:t>Along </a:t>
            </a:r>
            <a:r>
              <a:rPr lang="en-US" sz="1600" dirty="0">
                <a:solidFill>
                  <a:schemeClr val="tx2"/>
                </a:solidFill>
              </a:rPr>
              <a:t>and east of </a:t>
            </a:r>
            <a:r>
              <a:rPr lang="en-US" sz="1600" dirty="0" smtClean="0">
                <a:solidFill>
                  <a:schemeClr val="tx2"/>
                </a:solidFill>
              </a:rPr>
              <a:t>I-35:</a:t>
            </a:r>
          </a:p>
          <a:p>
            <a:r>
              <a:rPr lang="en-US" sz="1600" dirty="0" smtClean="0">
                <a:solidFill>
                  <a:schemeClr val="tx2"/>
                </a:solidFill>
              </a:rPr>
              <a:t>   40% of land</a:t>
            </a:r>
          </a:p>
          <a:p>
            <a:r>
              <a:rPr lang="en-US" sz="1600" dirty="0" smtClean="0">
                <a:solidFill>
                  <a:schemeClr val="tx2"/>
                </a:solidFill>
              </a:rPr>
              <a:t>   86% of population </a:t>
            </a:r>
          </a:p>
          <a:p>
            <a:r>
              <a:rPr lang="en-US" sz="1600" dirty="0" smtClean="0">
                <a:solidFill>
                  <a:schemeClr val="tx2"/>
                </a:solidFill>
              </a:rPr>
              <a:t>   92% of population growth (2011-2012)</a:t>
            </a:r>
            <a:endParaRPr lang="en-US" sz="1600" dirty="0">
              <a:solidFill>
                <a:schemeClr val="tx2"/>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82" t="16613" r="3847" b="16779"/>
          <a:stretch/>
        </p:blipFill>
        <p:spPr bwMode="auto">
          <a:xfrm>
            <a:off x="2010884" y="762000"/>
            <a:ext cx="639920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5203"/>
          <a:stretch/>
        </p:blipFill>
        <p:spPr bwMode="auto">
          <a:xfrm>
            <a:off x="470338" y="1371600"/>
            <a:ext cx="2460091" cy="217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sosceles Triangle 4"/>
          <p:cNvSpPr/>
          <p:nvPr/>
        </p:nvSpPr>
        <p:spPr>
          <a:xfrm rot="21111399">
            <a:off x="5825769" y="2933701"/>
            <a:ext cx="1782924" cy="17526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572664" y="250166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3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85" t="14531" r="5464" b="18719"/>
          <a:stretch/>
        </p:blipFill>
        <p:spPr bwMode="auto">
          <a:xfrm>
            <a:off x="1905002" y="1213460"/>
            <a:ext cx="5867398" cy="56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04384" y="362297"/>
            <a:ext cx="7539616" cy="990600"/>
          </a:xfrm>
        </p:spPr>
        <p:txBody>
          <a:bodyPr>
            <a:noAutofit/>
          </a:bodyPr>
          <a:lstStyle/>
          <a:p>
            <a:r>
              <a:rPr lang="en-US" sz="2400" dirty="0" smtClean="0"/>
              <a:t>Change of the Total Population by County, 2010 to 2012</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5</a:t>
            </a:fld>
            <a:endParaRPr lang="en-US" dirty="0"/>
          </a:p>
        </p:txBody>
      </p:sp>
      <p:sp>
        <p:nvSpPr>
          <p:cNvPr id="15" name="TextBox 14"/>
          <p:cNvSpPr txBox="1"/>
          <p:nvPr/>
        </p:nvSpPr>
        <p:spPr>
          <a:xfrm>
            <a:off x="3" y="6501769"/>
            <a:ext cx="358944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2012 Vintage. </a:t>
            </a:r>
            <a:endParaRPr lang="en-US" sz="900" dirty="0">
              <a:solidFill>
                <a:schemeClr val="tx1">
                  <a:lumMod val="50000"/>
                  <a:lumOff val="50000"/>
                </a:schemeClr>
              </a:solidFill>
            </a:endParaRPr>
          </a:p>
        </p:txBody>
      </p:sp>
      <p:sp>
        <p:nvSpPr>
          <p:cNvPr id="3" name="TextBox 2"/>
          <p:cNvSpPr txBox="1"/>
          <p:nvPr/>
        </p:nvSpPr>
        <p:spPr>
          <a:xfrm>
            <a:off x="5638800" y="1708849"/>
            <a:ext cx="1981200" cy="738664"/>
          </a:xfrm>
          <a:prstGeom prst="rect">
            <a:avLst/>
          </a:prstGeom>
          <a:noFill/>
        </p:spPr>
        <p:txBody>
          <a:bodyPr wrap="square" rtlCol="0">
            <a:spAutoFit/>
          </a:bodyPr>
          <a:lstStyle/>
          <a:p>
            <a:r>
              <a:rPr lang="en-US" sz="1400" dirty="0" smtClean="0">
                <a:solidFill>
                  <a:srgbClr val="191C6F"/>
                </a:solidFill>
              </a:rPr>
              <a:t>96  counties lost population over the two year period</a:t>
            </a:r>
            <a:endParaRPr lang="en-US" sz="1400" dirty="0">
              <a:solidFill>
                <a:srgbClr val="191C6F"/>
              </a:solidFil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9164" r="17265"/>
          <a:stretch/>
        </p:blipFill>
        <p:spPr bwMode="auto">
          <a:xfrm>
            <a:off x="746458" y="1447800"/>
            <a:ext cx="2096533" cy="178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25728" y="5638800"/>
            <a:ext cx="2292615" cy="646331"/>
          </a:xfrm>
          <a:prstGeom prst="rect">
            <a:avLst/>
          </a:prstGeom>
          <a:noFill/>
        </p:spPr>
        <p:txBody>
          <a:bodyPr wrap="none" rtlCol="0">
            <a:spAutoFit/>
          </a:bodyPr>
          <a:lstStyle/>
          <a:p>
            <a:r>
              <a:rPr lang="en-US" sz="1200" dirty="0" smtClean="0">
                <a:solidFill>
                  <a:schemeClr val="tx2"/>
                </a:solidFill>
              </a:rPr>
              <a:t>Of counties that lost population</a:t>
            </a:r>
          </a:p>
          <a:p>
            <a:r>
              <a:rPr lang="en-US" sz="1200" dirty="0" smtClean="0">
                <a:solidFill>
                  <a:schemeClr val="tx2"/>
                </a:solidFill>
              </a:rPr>
              <a:t>90% had net out migration</a:t>
            </a:r>
          </a:p>
          <a:p>
            <a:r>
              <a:rPr lang="en-US" sz="1200" dirty="0" smtClean="0">
                <a:solidFill>
                  <a:schemeClr val="tx2"/>
                </a:solidFill>
              </a:rPr>
              <a:t>47% had natural decline</a:t>
            </a:r>
            <a:endParaRPr lang="en-US" sz="1200" dirty="0">
              <a:solidFill>
                <a:schemeClr val="tx2"/>
              </a:solidFill>
            </a:endParaRPr>
          </a:p>
        </p:txBody>
      </p:sp>
    </p:spTree>
    <p:extLst>
      <p:ext uri="{BB962C8B-B14F-4D97-AF65-F5344CB8AC3E}">
        <p14:creationId xmlns:p14="http://schemas.microsoft.com/office/powerpoint/2010/main" val="2995387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The 10 </a:t>
            </a:r>
            <a:r>
              <a:rPr lang="en-US" sz="2800" b="1" dirty="0" smtClean="0"/>
              <a:t>Fastest Growing Metro Areas</a:t>
            </a:r>
            <a:br>
              <a:rPr lang="en-US" sz="2800" b="1" dirty="0" smtClean="0"/>
            </a:br>
            <a:r>
              <a:rPr lang="en-US" sz="2800" b="1" dirty="0" smtClean="0"/>
              <a:t>Increase </a:t>
            </a:r>
            <a:r>
              <a:rPr lang="en-US" sz="2800" b="1" dirty="0"/>
              <a:t>from </a:t>
            </a:r>
            <a:r>
              <a:rPr lang="en-US" sz="2800" b="1" dirty="0" smtClean="0"/>
              <a:t>July 1</a:t>
            </a:r>
            <a:r>
              <a:rPr lang="en-US" sz="2800" b="1" dirty="0"/>
              <a:t>, </a:t>
            </a:r>
            <a:r>
              <a:rPr lang="en-US" sz="2800" b="1" dirty="0" smtClean="0"/>
              <a:t>2011, </a:t>
            </a:r>
            <a:r>
              <a:rPr lang="en-US" sz="2800" b="1" dirty="0"/>
              <a:t>to July 1, </a:t>
            </a:r>
            <a:r>
              <a:rPr lang="en-US" sz="2800" b="1" dirty="0" smtClean="0"/>
              <a:t>2012</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6</a:t>
            </a:fld>
            <a:endParaRPr lang="en-US" dirty="0"/>
          </a:p>
        </p:txBody>
      </p:sp>
      <p:graphicFrame>
        <p:nvGraphicFramePr>
          <p:cNvPr id="5" name="Table 4"/>
          <p:cNvGraphicFramePr>
            <a:graphicFrameLocks noGrp="1"/>
          </p:cNvGraphicFramePr>
          <p:nvPr>
            <p:extLst/>
          </p:nvPr>
        </p:nvGraphicFramePr>
        <p:xfrm>
          <a:off x="1600200" y="1371600"/>
          <a:ext cx="6252202" cy="4442454"/>
        </p:xfrm>
        <a:graphic>
          <a:graphicData uri="http://schemas.openxmlformats.org/drawingml/2006/table">
            <a:tbl>
              <a:tblPr/>
              <a:tblGrid>
                <a:gridCol w="582429"/>
                <a:gridCol w="4160211"/>
                <a:gridCol w="1509562"/>
              </a:tblGrid>
              <a:tr h="626210">
                <a:tc>
                  <a:txBody>
                    <a:bodyPr/>
                    <a:lstStyle/>
                    <a:p>
                      <a:pPr algn="ctr"/>
                      <a:endParaRPr lang="en-US" sz="2000" dirty="0">
                        <a:solidFill>
                          <a:srgbClr val="1B1E7A"/>
                        </a:solidFill>
                      </a:endParaRPr>
                    </a:p>
                  </a:txBody>
                  <a:tcPr marL="83814" marR="83814" marT="41907" marB="41907" anchor="b">
                    <a:lnL>
                      <a:noFill/>
                    </a:lnL>
                    <a:lnR>
                      <a:noFill/>
                    </a:lnR>
                    <a:lnT>
                      <a:noFill/>
                    </a:lnT>
                    <a:lnB>
                      <a:noFill/>
                    </a:lnB>
                  </a:tcPr>
                </a:tc>
                <a:tc>
                  <a:txBody>
                    <a:bodyPr/>
                    <a:lstStyle/>
                    <a:p>
                      <a:pPr algn="ctr"/>
                      <a:endParaRPr lang="en-US" sz="2000">
                        <a:solidFill>
                          <a:srgbClr val="1B1E7A"/>
                        </a:solidFill>
                      </a:endParaRPr>
                    </a:p>
                  </a:txBody>
                  <a:tcPr marL="83814" marR="83814" marT="41907" marB="41907" anchor="b">
                    <a:lnL>
                      <a:noFill/>
                    </a:lnL>
                    <a:lnR>
                      <a:noFill/>
                    </a:lnR>
                    <a:lnT>
                      <a:noFill/>
                    </a:lnT>
                    <a:lnB>
                      <a:noFill/>
                    </a:lnB>
                  </a:tcPr>
                </a:tc>
                <a:tc>
                  <a:txBody>
                    <a:bodyPr/>
                    <a:lstStyle/>
                    <a:p>
                      <a:pPr algn="ctr"/>
                      <a:r>
                        <a:rPr lang="en-US" sz="2000" b="1" dirty="0" smtClean="0">
                          <a:solidFill>
                            <a:srgbClr val="1B1E7A"/>
                          </a:solidFill>
                        </a:rPr>
                        <a:t>Percent Increase</a:t>
                      </a:r>
                      <a:endParaRPr lang="en-US" sz="2000" dirty="0">
                        <a:solidFill>
                          <a:srgbClr val="1B1E7A"/>
                        </a:solidFill>
                      </a:endParaRPr>
                    </a:p>
                  </a:txBody>
                  <a:tcPr marL="83814" marR="83814" marT="41907" marB="41907" anchor="b">
                    <a:lnL>
                      <a:noFill/>
                    </a:lnL>
                    <a:lnR>
                      <a:noFill/>
                    </a:lnR>
                    <a:lnT>
                      <a:noFill/>
                    </a:lnT>
                    <a:lnB>
                      <a:noFill/>
                    </a:lnB>
                  </a:tcPr>
                </a:tc>
              </a:tr>
              <a:tr h="357835">
                <a:tc>
                  <a:txBody>
                    <a:bodyPr/>
                    <a:lstStyle/>
                    <a:p>
                      <a:r>
                        <a:rPr lang="en-US" sz="2000" b="1">
                          <a:solidFill>
                            <a:schemeClr val="tx2"/>
                          </a:solidFill>
                        </a:rPr>
                        <a:t>1.</a:t>
                      </a:r>
                    </a:p>
                  </a:txBody>
                  <a:tcPr anchor="ctr">
                    <a:lnL>
                      <a:noFill/>
                    </a:lnL>
                    <a:lnR>
                      <a:noFill/>
                    </a:lnR>
                    <a:lnT>
                      <a:noFill/>
                    </a:lnT>
                    <a:lnB>
                      <a:noFill/>
                    </a:lnB>
                  </a:tcPr>
                </a:tc>
                <a:tc>
                  <a:txBody>
                    <a:bodyPr/>
                    <a:lstStyle/>
                    <a:p>
                      <a:r>
                        <a:rPr lang="en-US" sz="2000" b="1">
                          <a:solidFill>
                            <a:schemeClr val="tx2"/>
                          </a:solidFill>
                        </a:rPr>
                        <a:t>Midland, Texas</a:t>
                      </a:r>
                    </a:p>
                  </a:txBody>
                  <a:tcPr anchor="ctr">
                    <a:lnL>
                      <a:noFill/>
                    </a:lnL>
                    <a:lnR>
                      <a:noFill/>
                    </a:lnR>
                    <a:lnT>
                      <a:noFill/>
                    </a:lnT>
                    <a:lnB>
                      <a:noFill/>
                    </a:lnB>
                  </a:tcPr>
                </a:tc>
                <a:tc>
                  <a:txBody>
                    <a:bodyPr/>
                    <a:lstStyle/>
                    <a:p>
                      <a:pPr algn="ctr"/>
                      <a:r>
                        <a:rPr lang="en-US" sz="2000" b="1" dirty="0">
                          <a:solidFill>
                            <a:schemeClr val="tx2"/>
                          </a:solidFill>
                        </a:rPr>
                        <a:t>4.6</a:t>
                      </a:r>
                    </a:p>
                  </a:txBody>
                  <a:tcPr anchor="ctr">
                    <a:lnL>
                      <a:noFill/>
                    </a:lnL>
                    <a:lnR>
                      <a:noFill/>
                    </a:lnR>
                    <a:lnT>
                      <a:noFill/>
                    </a:lnT>
                    <a:lnB>
                      <a:noFill/>
                    </a:lnB>
                  </a:tcPr>
                </a:tc>
              </a:tr>
              <a:tr h="357835">
                <a:tc>
                  <a:txBody>
                    <a:bodyPr/>
                    <a:lstStyle/>
                    <a:p>
                      <a:r>
                        <a:rPr lang="en-US" b="0">
                          <a:solidFill>
                            <a:schemeClr val="tx2"/>
                          </a:solidFill>
                        </a:rPr>
                        <a:t>2.</a:t>
                      </a:r>
                    </a:p>
                  </a:txBody>
                  <a:tcPr anchor="ctr">
                    <a:lnL>
                      <a:noFill/>
                    </a:lnL>
                    <a:lnR>
                      <a:noFill/>
                    </a:lnR>
                    <a:lnT>
                      <a:noFill/>
                    </a:lnT>
                    <a:lnB>
                      <a:noFill/>
                    </a:lnB>
                  </a:tcPr>
                </a:tc>
                <a:tc>
                  <a:txBody>
                    <a:bodyPr/>
                    <a:lstStyle/>
                    <a:p>
                      <a:r>
                        <a:rPr lang="en-US" b="0">
                          <a:solidFill>
                            <a:schemeClr val="tx2"/>
                          </a:solidFill>
                        </a:rPr>
                        <a:t>Clarksville, Tenn.-Ky. </a:t>
                      </a:r>
                    </a:p>
                  </a:txBody>
                  <a:tcPr anchor="ctr">
                    <a:lnL>
                      <a:noFill/>
                    </a:lnL>
                    <a:lnR>
                      <a:noFill/>
                    </a:lnR>
                    <a:lnT>
                      <a:noFill/>
                    </a:lnT>
                    <a:lnB>
                      <a:noFill/>
                    </a:lnB>
                  </a:tcPr>
                </a:tc>
                <a:tc>
                  <a:txBody>
                    <a:bodyPr/>
                    <a:lstStyle/>
                    <a:p>
                      <a:pPr algn="ctr"/>
                      <a:r>
                        <a:rPr lang="en-US" b="0">
                          <a:solidFill>
                            <a:schemeClr val="tx2"/>
                          </a:solidFill>
                        </a:rPr>
                        <a:t>3.7</a:t>
                      </a:r>
                    </a:p>
                  </a:txBody>
                  <a:tcPr anchor="ctr">
                    <a:lnL>
                      <a:noFill/>
                    </a:lnL>
                    <a:lnR>
                      <a:noFill/>
                    </a:lnR>
                    <a:lnT>
                      <a:noFill/>
                    </a:lnT>
                    <a:lnB>
                      <a:noFill/>
                    </a:lnB>
                  </a:tcPr>
                </a:tc>
              </a:tr>
              <a:tr h="357835">
                <a:tc>
                  <a:txBody>
                    <a:bodyPr/>
                    <a:lstStyle/>
                    <a:p>
                      <a:r>
                        <a:rPr lang="en-US" b="0">
                          <a:solidFill>
                            <a:schemeClr val="tx2"/>
                          </a:solidFill>
                        </a:rPr>
                        <a:t>3.</a:t>
                      </a:r>
                    </a:p>
                  </a:txBody>
                  <a:tcPr anchor="ctr">
                    <a:lnL>
                      <a:noFill/>
                    </a:lnL>
                    <a:lnR>
                      <a:noFill/>
                    </a:lnR>
                    <a:lnT>
                      <a:noFill/>
                    </a:lnT>
                    <a:lnB>
                      <a:noFill/>
                    </a:lnB>
                  </a:tcPr>
                </a:tc>
                <a:tc>
                  <a:txBody>
                    <a:bodyPr/>
                    <a:lstStyle/>
                    <a:p>
                      <a:r>
                        <a:rPr lang="en-US" b="0">
                          <a:solidFill>
                            <a:schemeClr val="tx2"/>
                          </a:solidFill>
                        </a:rPr>
                        <a:t>Crestview-Fort Walton Beach-Destin, Fla.</a:t>
                      </a:r>
                    </a:p>
                  </a:txBody>
                  <a:tcPr anchor="ctr">
                    <a:lnL>
                      <a:noFill/>
                    </a:lnL>
                    <a:lnR>
                      <a:noFill/>
                    </a:lnR>
                    <a:lnT>
                      <a:noFill/>
                    </a:lnT>
                    <a:lnB>
                      <a:noFill/>
                    </a:lnB>
                  </a:tcPr>
                </a:tc>
                <a:tc>
                  <a:txBody>
                    <a:bodyPr/>
                    <a:lstStyle/>
                    <a:p>
                      <a:pPr algn="ctr"/>
                      <a:r>
                        <a:rPr lang="en-US" b="0">
                          <a:solidFill>
                            <a:schemeClr val="tx2"/>
                          </a:solidFill>
                        </a:rPr>
                        <a:t>3.6</a:t>
                      </a:r>
                    </a:p>
                  </a:txBody>
                  <a:tcPr anchor="ctr">
                    <a:lnL>
                      <a:noFill/>
                    </a:lnL>
                    <a:lnR>
                      <a:noFill/>
                    </a:lnR>
                    <a:lnT>
                      <a:noFill/>
                    </a:lnT>
                    <a:lnB>
                      <a:noFill/>
                    </a:lnB>
                  </a:tcPr>
                </a:tc>
              </a:tr>
              <a:tr h="357835">
                <a:tc>
                  <a:txBody>
                    <a:bodyPr/>
                    <a:lstStyle/>
                    <a:p>
                      <a:r>
                        <a:rPr lang="en-US" b="0">
                          <a:solidFill>
                            <a:schemeClr val="tx2"/>
                          </a:solidFill>
                        </a:rPr>
                        <a:t>4.</a:t>
                      </a:r>
                    </a:p>
                  </a:txBody>
                  <a:tcPr anchor="ctr">
                    <a:lnL>
                      <a:noFill/>
                    </a:lnL>
                    <a:lnR>
                      <a:noFill/>
                    </a:lnR>
                    <a:lnT>
                      <a:noFill/>
                    </a:lnT>
                    <a:lnB>
                      <a:noFill/>
                    </a:lnB>
                  </a:tcPr>
                </a:tc>
                <a:tc>
                  <a:txBody>
                    <a:bodyPr/>
                    <a:lstStyle/>
                    <a:p>
                      <a:r>
                        <a:rPr lang="en-US" b="0">
                          <a:solidFill>
                            <a:schemeClr val="tx2"/>
                          </a:solidFill>
                        </a:rPr>
                        <a:t>The Villages, Fla.</a:t>
                      </a:r>
                    </a:p>
                  </a:txBody>
                  <a:tcPr anchor="ctr">
                    <a:lnL>
                      <a:noFill/>
                    </a:lnL>
                    <a:lnR>
                      <a:noFill/>
                    </a:lnR>
                    <a:lnT>
                      <a:noFill/>
                    </a:lnT>
                    <a:lnB>
                      <a:noFill/>
                    </a:lnB>
                  </a:tcPr>
                </a:tc>
                <a:tc>
                  <a:txBody>
                    <a:bodyPr/>
                    <a:lstStyle/>
                    <a:p>
                      <a:pPr algn="ctr"/>
                      <a:r>
                        <a:rPr lang="en-US" b="0">
                          <a:solidFill>
                            <a:schemeClr val="tx2"/>
                          </a:solidFill>
                        </a:rPr>
                        <a:t>3.4</a:t>
                      </a:r>
                    </a:p>
                  </a:txBody>
                  <a:tcPr anchor="ctr">
                    <a:lnL>
                      <a:noFill/>
                    </a:lnL>
                    <a:lnR>
                      <a:noFill/>
                    </a:lnR>
                    <a:lnT>
                      <a:noFill/>
                    </a:lnT>
                    <a:lnB>
                      <a:noFill/>
                    </a:lnB>
                  </a:tcPr>
                </a:tc>
              </a:tr>
              <a:tr h="357835">
                <a:tc>
                  <a:txBody>
                    <a:bodyPr/>
                    <a:lstStyle/>
                    <a:p>
                      <a:r>
                        <a:rPr lang="en-US" sz="2000" b="1">
                          <a:solidFill>
                            <a:schemeClr val="tx2"/>
                          </a:solidFill>
                        </a:rPr>
                        <a:t>5.</a:t>
                      </a:r>
                    </a:p>
                  </a:txBody>
                  <a:tcPr anchor="ctr">
                    <a:lnL>
                      <a:noFill/>
                    </a:lnL>
                    <a:lnR>
                      <a:noFill/>
                    </a:lnR>
                    <a:lnT>
                      <a:noFill/>
                    </a:lnT>
                    <a:lnB>
                      <a:noFill/>
                    </a:lnB>
                  </a:tcPr>
                </a:tc>
                <a:tc>
                  <a:txBody>
                    <a:bodyPr/>
                    <a:lstStyle/>
                    <a:p>
                      <a:r>
                        <a:rPr lang="en-US" sz="2000" b="1">
                          <a:solidFill>
                            <a:schemeClr val="tx2"/>
                          </a:solidFill>
                        </a:rPr>
                        <a:t>Odessa, Texas</a:t>
                      </a:r>
                    </a:p>
                  </a:txBody>
                  <a:tcPr anchor="ctr">
                    <a:lnL>
                      <a:noFill/>
                    </a:lnL>
                    <a:lnR>
                      <a:noFill/>
                    </a:lnR>
                    <a:lnT>
                      <a:noFill/>
                    </a:lnT>
                    <a:lnB>
                      <a:noFill/>
                    </a:lnB>
                  </a:tcPr>
                </a:tc>
                <a:tc>
                  <a:txBody>
                    <a:bodyPr/>
                    <a:lstStyle/>
                    <a:p>
                      <a:pPr algn="ctr"/>
                      <a:r>
                        <a:rPr lang="en-US" sz="2000" b="1" dirty="0">
                          <a:solidFill>
                            <a:schemeClr val="tx2"/>
                          </a:solidFill>
                        </a:rPr>
                        <a:t>3.4</a:t>
                      </a:r>
                    </a:p>
                  </a:txBody>
                  <a:tcPr anchor="ctr">
                    <a:lnL>
                      <a:noFill/>
                    </a:lnL>
                    <a:lnR>
                      <a:noFill/>
                    </a:lnR>
                    <a:lnT>
                      <a:noFill/>
                    </a:lnT>
                    <a:lnB>
                      <a:noFill/>
                    </a:lnB>
                  </a:tcPr>
                </a:tc>
              </a:tr>
              <a:tr h="357835">
                <a:tc>
                  <a:txBody>
                    <a:bodyPr/>
                    <a:lstStyle/>
                    <a:p>
                      <a:r>
                        <a:rPr lang="en-US" b="0">
                          <a:solidFill>
                            <a:schemeClr val="tx2"/>
                          </a:solidFill>
                        </a:rPr>
                        <a:t>6.</a:t>
                      </a:r>
                    </a:p>
                  </a:txBody>
                  <a:tcPr anchor="ctr">
                    <a:lnL>
                      <a:noFill/>
                    </a:lnL>
                    <a:lnR>
                      <a:noFill/>
                    </a:lnR>
                    <a:lnT>
                      <a:noFill/>
                    </a:lnT>
                    <a:lnB>
                      <a:noFill/>
                    </a:lnB>
                  </a:tcPr>
                </a:tc>
                <a:tc>
                  <a:txBody>
                    <a:bodyPr/>
                    <a:lstStyle/>
                    <a:p>
                      <a:r>
                        <a:rPr lang="en-US" b="0">
                          <a:solidFill>
                            <a:schemeClr val="tx2"/>
                          </a:solidFill>
                        </a:rPr>
                        <a:t>Jacksonville, N.C.</a:t>
                      </a:r>
                    </a:p>
                  </a:txBody>
                  <a:tcPr anchor="ctr">
                    <a:lnL>
                      <a:noFill/>
                    </a:lnL>
                    <a:lnR>
                      <a:noFill/>
                    </a:lnR>
                    <a:lnT>
                      <a:noFill/>
                    </a:lnT>
                    <a:lnB>
                      <a:noFill/>
                    </a:lnB>
                  </a:tcPr>
                </a:tc>
                <a:tc>
                  <a:txBody>
                    <a:bodyPr/>
                    <a:lstStyle/>
                    <a:p>
                      <a:pPr algn="ctr"/>
                      <a:r>
                        <a:rPr lang="en-US" b="0">
                          <a:solidFill>
                            <a:schemeClr val="tx2"/>
                          </a:solidFill>
                        </a:rPr>
                        <a:t>3.3</a:t>
                      </a:r>
                    </a:p>
                  </a:txBody>
                  <a:tcPr anchor="ctr">
                    <a:lnL>
                      <a:noFill/>
                    </a:lnL>
                    <a:lnR>
                      <a:noFill/>
                    </a:lnR>
                    <a:lnT>
                      <a:noFill/>
                    </a:lnT>
                    <a:lnB>
                      <a:noFill/>
                    </a:lnB>
                  </a:tcPr>
                </a:tc>
              </a:tr>
              <a:tr h="357835">
                <a:tc>
                  <a:txBody>
                    <a:bodyPr/>
                    <a:lstStyle/>
                    <a:p>
                      <a:r>
                        <a:rPr lang="en-US" sz="2000" b="1">
                          <a:solidFill>
                            <a:schemeClr val="tx2"/>
                          </a:solidFill>
                        </a:rPr>
                        <a:t>7.</a:t>
                      </a:r>
                    </a:p>
                  </a:txBody>
                  <a:tcPr anchor="ctr">
                    <a:lnL>
                      <a:noFill/>
                    </a:lnL>
                    <a:lnR>
                      <a:noFill/>
                    </a:lnR>
                    <a:lnT>
                      <a:noFill/>
                    </a:lnT>
                    <a:lnB>
                      <a:noFill/>
                    </a:lnB>
                  </a:tcPr>
                </a:tc>
                <a:tc>
                  <a:txBody>
                    <a:bodyPr/>
                    <a:lstStyle/>
                    <a:p>
                      <a:r>
                        <a:rPr lang="en-US" sz="2000" b="1">
                          <a:solidFill>
                            <a:schemeClr val="tx2"/>
                          </a:solidFill>
                        </a:rPr>
                        <a:t>Austin-Round Rock, Texas</a:t>
                      </a:r>
                    </a:p>
                  </a:txBody>
                  <a:tcPr anchor="ctr">
                    <a:lnL>
                      <a:noFill/>
                    </a:lnL>
                    <a:lnR>
                      <a:noFill/>
                    </a:lnR>
                    <a:lnT>
                      <a:noFill/>
                    </a:lnT>
                    <a:lnB>
                      <a:noFill/>
                    </a:lnB>
                  </a:tcPr>
                </a:tc>
                <a:tc>
                  <a:txBody>
                    <a:bodyPr/>
                    <a:lstStyle/>
                    <a:p>
                      <a:pPr algn="ctr"/>
                      <a:r>
                        <a:rPr lang="en-US" sz="2000" b="1" dirty="0">
                          <a:solidFill>
                            <a:schemeClr val="tx2"/>
                          </a:solidFill>
                        </a:rPr>
                        <a:t>3.0</a:t>
                      </a:r>
                    </a:p>
                  </a:txBody>
                  <a:tcPr anchor="ctr">
                    <a:lnL>
                      <a:noFill/>
                    </a:lnL>
                    <a:lnR>
                      <a:noFill/>
                    </a:lnR>
                    <a:lnT>
                      <a:noFill/>
                    </a:lnT>
                    <a:lnB>
                      <a:noFill/>
                    </a:lnB>
                  </a:tcPr>
                </a:tc>
              </a:tr>
              <a:tr h="357835">
                <a:tc>
                  <a:txBody>
                    <a:bodyPr/>
                    <a:lstStyle/>
                    <a:p>
                      <a:r>
                        <a:rPr lang="en-US" b="0">
                          <a:solidFill>
                            <a:schemeClr val="tx2"/>
                          </a:solidFill>
                        </a:rPr>
                        <a:t>8.</a:t>
                      </a:r>
                    </a:p>
                  </a:txBody>
                  <a:tcPr anchor="ctr">
                    <a:lnL>
                      <a:noFill/>
                    </a:lnL>
                    <a:lnR>
                      <a:noFill/>
                    </a:lnR>
                    <a:lnT>
                      <a:noFill/>
                    </a:lnT>
                    <a:lnB>
                      <a:noFill/>
                    </a:lnB>
                  </a:tcPr>
                </a:tc>
                <a:tc>
                  <a:txBody>
                    <a:bodyPr/>
                    <a:lstStyle/>
                    <a:p>
                      <a:r>
                        <a:rPr lang="en-US" b="0">
                          <a:solidFill>
                            <a:schemeClr val="tx2"/>
                          </a:solidFill>
                        </a:rPr>
                        <a:t>Casper, Wyo.</a:t>
                      </a:r>
                    </a:p>
                  </a:txBody>
                  <a:tcPr anchor="ctr">
                    <a:lnL>
                      <a:noFill/>
                    </a:lnL>
                    <a:lnR>
                      <a:noFill/>
                    </a:lnR>
                    <a:lnT>
                      <a:noFill/>
                    </a:lnT>
                    <a:lnB>
                      <a:noFill/>
                    </a:lnB>
                  </a:tcPr>
                </a:tc>
                <a:tc>
                  <a:txBody>
                    <a:bodyPr/>
                    <a:lstStyle/>
                    <a:p>
                      <a:pPr algn="ctr"/>
                      <a:r>
                        <a:rPr lang="en-US" b="0">
                          <a:solidFill>
                            <a:schemeClr val="tx2"/>
                          </a:solidFill>
                        </a:rPr>
                        <a:t>3.0</a:t>
                      </a:r>
                    </a:p>
                  </a:txBody>
                  <a:tcPr anchor="ctr">
                    <a:lnL>
                      <a:noFill/>
                    </a:lnL>
                    <a:lnR>
                      <a:noFill/>
                    </a:lnR>
                    <a:lnT>
                      <a:noFill/>
                    </a:lnT>
                    <a:lnB>
                      <a:noFill/>
                    </a:lnB>
                  </a:tcPr>
                </a:tc>
              </a:tr>
              <a:tr h="357835">
                <a:tc>
                  <a:txBody>
                    <a:bodyPr/>
                    <a:lstStyle/>
                    <a:p>
                      <a:r>
                        <a:rPr lang="en-US" b="0">
                          <a:solidFill>
                            <a:schemeClr val="tx2"/>
                          </a:solidFill>
                        </a:rPr>
                        <a:t>9.</a:t>
                      </a:r>
                    </a:p>
                  </a:txBody>
                  <a:tcPr anchor="ctr">
                    <a:lnL>
                      <a:noFill/>
                    </a:lnL>
                    <a:lnR>
                      <a:noFill/>
                    </a:lnR>
                    <a:lnT>
                      <a:noFill/>
                    </a:lnT>
                    <a:lnB>
                      <a:noFill/>
                    </a:lnB>
                  </a:tcPr>
                </a:tc>
                <a:tc>
                  <a:txBody>
                    <a:bodyPr/>
                    <a:lstStyle/>
                    <a:p>
                      <a:r>
                        <a:rPr lang="en-US" b="0">
                          <a:solidFill>
                            <a:schemeClr val="tx2"/>
                          </a:solidFill>
                        </a:rPr>
                        <a:t>Columbus, Ga.-Ala. </a:t>
                      </a:r>
                    </a:p>
                  </a:txBody>
                  <a:tcPr anchor="ctr">
                    <a:lnL>
                      <a:noFill/>
                    </a:lnL>
                    <a:lnR>
                      <a:noFill/>
                    </a:lnR>
                    <a:lnT>
                      <a:noFill/>
                    </a:lnT>
                    <a:lnB>
                      <a:noFill/>
                    </a:lnB>
                  </a:tcPr>
                </a:tc>
                <a:tc>
                  <a:txBody>
                    <a:bodyPr/>
                    <a:lstStyle/>
                    <a:p>
                      <a:pPr algn="ctr"/>
                      <a:r>
                        <a:rPr lang="en-US" b="0">
                          <a:solidFill>
                            <a:schemeClr val="tx2"/>
                          </a:solidFill>
                        </a:rPr>
                        <a:t>2.9</a:t>
                      </a:r>
                    </a:p>
                  </a:txBody>
                  <a:tcPr anchor="ctr">
                    <a:lnL>
                      <a:noFill/>
                    </a:lnL>
                    <a:lnR>
                      <a:noFill/>
                    </a:lnR>
                    <a:lnT>
                      <a:noFill/>
                    </a:lnT>
                    <a:lnB>
                      <a:noFill/>
                    </a:lnB>
                  </a:tcPr>
                </a:tc>
              </a:tr>
              <a:tr h="357835">
                <a:tc>
                  <a:txBody>
                    <a:bodyPr/>
                    <a:lstStyle/>
                    <a:p>
                      <a:r>
                        <a:rPr lang="en-US" b="0">
                          <a:solidFill>
                            <a:schemeClr val="tx2"/>
                          </a:solidFill>
                        </a:rPr>
                        <a:t>10.</a:t>
                      </a:r>
                    </a:p>
                  </a:txBody>
                  <a:tcPr anchor="ctr">
                    <a:lnL>
                      <a:noFill/>
                    </a:lnL>
                    <a:lnR>
                      <a:noFill/>
                    </a:lnR>
                    <a:lnT>
                      <a:noFill/>
                    </a:lnT>
                    <a:lnB>
                      <a:noFill/>
                    </a:lnB>
                  </a:tcPr>
                </a:tc>
                <a:tc>
                  <a:txBody>
                    <a:bodyPr/>
                    <a:lstStyle/>
                    <a:p>
                      <a:r>
                        <a:rPr lang="en-US" b="0">
                          <a:solidFill>
                            <a:schemeClr val="tx2"/>
                          </a:solidFill>
                        </a:rPr>
                        <a:t>Manhattan, Kan.</a:t>
                      </a:r>
                    </a:p>
                  </a:txBody>
                  <a:tcPr anchor="ctr">
                    <a:lnL>
                      <a:noFill/>
                    </a:lnL>
                    <a:lnR>
                      <a:noFill/>
                    </a:lnR>
                    <a:lnT>
                      <a:noFill/>
                    </a:lnT>
                    <a:lnB>
                      <a:noFill/>
                    </a:lnB>
                  </a:tcPr>
                </a:tc>
                <a:tc>
                  <a:txBody>
                    <a:bodyPr/>
                    <a:lstStyle/>
                    <a:p>
                      <a:pPr algn="ctr"/>
                      <a:r>
                        <a:rPr lang="en-US" b="0" dirty="0">
                          <a:solidFill>
                            <a:schemeClr val="tx2"/>
                          </a:solidFill>
                        </a:rPr>
                        <a:t>2.8</a:t>
                      </a:r>
                    </a:p>
                  </a:txBody>
                  <a:tcPr anchor="ctr">
                    <a:lnL>
                      <a:noFill/>
                    </a:lnL>
                    <a:lnR>
                      <a:noFill/>
                    </a:lnR>
                    <a:lnT>
                      <a:noFill/>
                    </a:lnT>
                    <a:lnB>
                      <a:noFill/>
                    </a:lnB>
                  </a:tcPr>
                </a:tc>
              </a:tr>
            </a:tbl>
          </a:graphicData>
        </a:graphic>
      </p:graphicFrame>
      <p:sp>
        <p:nvSpPr>
          <p:cNvPr id="6" name="TextBox 5"/>
          <p:cNvSpPr txBox="1"/>
          <p:nvPr/>
        </p:nvSpPr>
        <p:spPr>
          <a:xfrm>
            <a:off x="-7345" y="6509133"/>
            <a:ext cx="2582758" cy="276999"/>
          </a:xfrm>
          <a:prstGeom prst="rect">
            <a:avLst/>
          </a:prstGeom>
          <a:noFill/>
        </p:spPr>
        <p:txBody>
          <a:bodyPr wrap="none" rtlCol="0">
            <a:spAutoFit/>
          </a:bodyPr>
          <a:lstStyle/>
          <a:p>
            <a:r>
              <a:rPr lang="en-US" sz="1200" dirty="0" smtClean="0">
                <a:solidFill>
                  <a:srgbClr val="1B1E7A"/>
                </a:solidFill>
              </a:rPr>
              <a:t>Source: U.S. Census Bureau, 2012</a:t>
            </a:r>
            <a:endParaRPr lang="en-US" sz="1200" dirty="0">
              <a:solidFill>
                <a:srgbClr val="1B1E7A"/>
              </a:solidFill>
            </a:endParaRPr>
          </a:p>
        </p:txBody>
      </p:sp>
    </p:spTree>
    <p:extLst>
      <p:ext uri="{BB962C8B-B14F-4D97-AF65-F5344CB8AC3E}">
        <p14:creationId xmlns:p14="http://schemas.microsoft.com/office/powerpoint/2010/main" val="2680710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The 10 Counties with the Largest Numeric Increase from </a:t>
            </a:r>
            <a:r>
              <a:rPr lang="en-US" sz="2800" b="1" dirty="0" smtClean="0"/>
              <a:t>July </a:t>
            </a:r>
            <a:r>
              <a:rPr lang="en-US" sz="2800" b="1" dirty="0"/>
              <a:t>1, </a:t>
            </a:r>
            <a:r>
              <a:rPr lang="en-US" sz="2800" b="1" dirty="0" smtClean="0"/>
              <a:t>2011, </a:t>
            </a:r>
            <a:r>
              <a:rPr lang="en-US" sz="2800" b="1" dirty="0"/>
              <a:t>to July 1, </a:t>
            </a:r>
            <a:r>
              <a:rPr lang="en-US" sz="2800" b="1" dirty="0" smtClean="0"/>
              <a:t>2012</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7</a:t>
            </a:fld>
            <a:endParaRPr lang="en-US" dirty="0"/>
          </a:p>
        </p:txBody>
      </p:sp>
      <p:graphicFrame>
        <p:nvGraphicFramePr>
          <p:cNvPr id="5" name="Table 4"/>
          <p:cNvGraphicFramePr>
            <a:graphicFrameLocks noGrp="1"/>
          </p:cNvGraphicFramePr>
          <p:nvPr>
            <p:extLst/>
          </p:nvPr>
        </p:nvGraphicFramePr>
        <p:xfrm>
          <a:off x="1600200" y="1371600"/>
          <a:ext cx="6252202" cy="4351014"/>
        </p:xfrm>
        <a:graphic>
          <a:graphicData uri="http://schemas.openxmlformats.org/drawingml/2006/table">
            <a:tbl>
              <a:tblPr/>
              <a:tblGrid>
                <a:gridCol w="582429"/>
                <a:gridCol w="4160211"/>
                <a:gridCol w="1509562"/>
              </a:tblGrid>
              <a:tr h="626210">
                <a:tc>
                  <a:txBody>
                    <a:bodyPr/>
                    <a:lstStyle/>
                    <a:p>
                      <a:pPr algn="ctr"/>
                      <a:endParaRPr lang="en-US" sz="2000" dirty="0">
                        <a:solidFill>
                          <a:srgbClr val="1B1E7A"/>
                        </a:solidFill>
                      </a:endParaRPr>
                    </a:p>
                  </a:txBody>
                  <a:tcPr marL="83814" marR="83814" marT="41907" marB="41907" anchor="b">
                    <a:lnL>
                      <a:noFill/>
                    </a:lnL>
                    <a:lnR>
                      <a:noFill/>
                    </a:lnR>
                    <a:lnT>
                      <a:noFill/>
                    </a:lnT>
                    <a:lnB>
                      <a:noFill/>
                    </a:lnB>
                  </a:tcPr>
                </a:tc>
                <a:tc>
                  <a:txBody>
                    <a:bodyPr/>
                    <a:lstStyle/>
                    <a:p>
                      <a:pPr algn="ctr"/>
                      <a:endParaRPr lang="en-US" sz="2000">
                        <a:solidFill>
                          <a:srgbClr val="1B1E7A"/>
                        </a:solidFill>
                      </a:endParaRPr>
                    </a:p>
                  </a:txBody>
                  <a:tcPr marL="83814" marR="83814" marT="41907" marB="41907" anchor="b">
                    <a:lnL>
                      <a:noFill/>
                    </a:lnL>
                    <a:lnR>
                      <a:noFill/>
                    </a:lnR>
                    <a:lnT>
                      <a:noFill/>
                    </a:lnT>
                    <a:lnB>
                      <a:noFill/>
                    </a:lnB>
                  </a:tcPr>
                </a:tc>
                <a:tc>
                  <a:txBody>
                    <a:bodyPr/>
                    <a:lstStyle/>
                    <a:p>
                      <a:pPr algn="ctr"/>
                      <a:r>
                        <a:rPr lang="en-US" sz="2000" b="1">
                          <a:solidFill>
                            <a:srgbClr val="1B1E7A"/>
                          </a:solidFill>
                        </a:rPr>
                        <a:t>Numeric</a:t>
                      </a:r>
                      <a:br>
                        <a:rPr lang="en-US" sz="2000" b="1">
                          <a:solidFill>
                            <a:srgbClr val="1B1E7A"/>
                          </a:solidFill>
                        </a:rPr>
                      </a:br>
                      <a:r>
                        <a:rPr lang="en-US" sz="2000" b="1">
                          <a:solidFill>
                            <a:srgbClr val="1B1E7A"/>
                          </a:solidFill>
                        </a:rPr>
                        <a:t>Increase</a:t>
                      </a:r>
                      <a:endParaRPr lang="en-US" sz="2000">
                        <a:solidFill>
                          <a:srgbClr val="1B1E7A"/>
                        </a:solidFill>
                      </a:endParaRPr>
                    </a:p>
                  </a:txBody>
                  <a:tcPr marL="83814" marR="83814" marT="41907" marB="41907" anchor="b">
                    <a:lnL>
                      <a:noFill/>
                    </a:lnL>
                    <a:lnR>
                      <a:noFill/>
                    </a:lnR>
                    <a:lnT>
                      <a:noFill/>
                    </a:lnT>
                    <a:lnB>
                      <a:noFill/>
                    </a:lnB>
                  </a:tcPr>
                </a:tc>
              </a:tr>
              <a:tr h="357835">
                <a:tc>
                  <a:txBody>
                    <a:bodyPr/>
                    <a:lstStyle/>
                    <a:p>
                      <a:r>
                        <a:rPr lang="en-US" b="1" dirty="0">
                          <a:solidFill>
                            <a:schemeClr val="tx2"/>
                          </a:solidFill>
                        </a:rPr>
                        <a:t>1.</a:t>
                      </a:r>
                    </a:p>
                  </a:txBody>
                  <a:tcPr anchor="ctr">
                    <a:lnL>
                      <a:noFill/>
                    </a:lnL>
                    <a:lnR>
                      <a:noFill/>
                    </a:lnR>
                    <a:lnT>
                      <a:noFill/>
                    </a:lnT>
                    <a:lnB>
                      <a:noFill/>
                    </a:lnB>
                  </a:tcPr>
                </a:tc>
                <a:tc>
                  <a:txBody>
                    <a:bodyPr/>
                    <a:lstStyle/>
                    <a:p>
                      <a:r>
                        <a:rPr lang="en-US" b="1" dirty="0">
                          <a:solidFill>
                            <a:schemeClr val="tx2"/>
                          </a:solidFill>
                        </a:rPr>
                        <a:t>Harris, Texas</a:t>
                      </a:r>
                    </a:p>
                  </a:txBody>
                  <a:tcPr anchor="ctr">
                    <a:lnL>
                      <a:noFill/>
                    </a:lnL>
                    <a:lnR>
                      <a:noFill/>
                    </a:lnR>
                    <a:lnT>
                      <a:noFill/>
                    </a:lnT>
                    <a:lnB>
                      <a:noFill/>
                    </a:lnB>
                  </a:tcPr>
                </a:tc>
                <a:tc>
                  <a:txBody>
                    <a:bodyPr/>
                    <a:lstStyle/>
                    <a:p>
                      <a:pPr algn="ctr"/>
                      <a:r>
                        <a:rPr lang="en-US" b="1" dirty="0">
                          <a:solidFill>
                            <a:schemeClr val="tx2"/>
                          </a:solidFill>
                        </a:rPr>
                        <a:t>80,005</a:t>
                      </a:r>
                    </a:p>
                  </a:txBody>
                  <a:tcPr anchor="ctr">
                    <a:lnL>
                      <a:noFill/>
                    </a:lnL>
                    <a:lnR>
                      <a:noFill/>
                    </a:lnR>
                    <a:lnT>
                      <a:noFill/>
                    </a:lnT>
                    <a:lnB>
                      <a:noFill/>
                    </a:lnB>
                  </a:tcPr>
                </a:tc>
              </a:tr>
              <a:tr h="357835">
                <a:tc>
                  <a:txBody>
                    <a:bodyPr/>
                    <a:lstStyle/>
                    <a:p>
                      <a:r>
                        <a:rPr lang="en-US">
                          <a:solidFill>
                            <a:schemeClr val="tx2"/>
                          </a:solidFill>
                        </a:rPr>
                        <a:t>2.</a:t>
                      </a:r>
                    </a:p>
                  </a:txBody>
                  <a:tcPr anchor="ctr">
                    <a:lnL>
                      <a:noFill/>
                    </a:lnL>
                    <a:lnR>
                      <a:noFill/>
                    </a:lnR>
                    <a:lnT>
                      <a:noFill/>
                    </a:lnT>
                    <a:lnB>
                      <a:noFill/>
                    </a:lnB>
                  </a:tcPr>
                </a:tc>
                <a:tc>
                  <a:txBody>
                    <a:bodyPr/>
                    <a:lstStyle/>
                    <a:p>
                      <a:r>
                        <a:rPr lang="en-US">
                          <a:solidFill>
                            <a:schemeClr val="tx2"/>
                          </a:solidFill>
                        </a:rPr>
                        <a:t>Los Angeles, Calif.</a:t>
                      </a:r>
                    </a:p>
                  </a:txBody>
                  <a:tcPr anchor="ctr">
                    <a:lnL>
                      <a:noFill/>
                    </a:lnL>
                    <a:lnR>
                      <a:noFill/>
                    </a:lnR>
                    <a:lnT>
                      <a:noFill/>
                    </a:lnT>
                    <a:lnB>
                      <a:noFill/>
                    </a:lnB>
                  </a:tcPr>
                </a:tc>
                <a:tc>
                  <a:txBody>
                    <a:bodyPr/>
                    <a:lstStyle/>
                    <a:p>
                      <a:pPr algn="ctr"/>
                      <a:r>
                        <a:rPr lang="en-US">
                          <a:solidFill>
                            <a:schemeClr val="tx2"/>
                          </a:solidFill>
                        </a:rPr>
                        <a:t>73,764</a:t>
                      </a:r>
                    </a:p>
                  </a:txBody>
                  <a:tcPr anchor="ctr">
                    <a:lnL>
                      <a:noFill/>
                    </a:lnL>
                    <a:lnR>
                      <a:noFill/>
                    </a:lnR>
                    <a:lnT>
                      <a:noFill/>
                    </a:lnT>
                    <a:lnB>
                      <a:noFill/>
                    </a:lnB>
                  </a:tcPr>
                </a:tc>
              </a:tr>
              <a:tr h="357835">
                <a:tc>
                  <a:txBody>
                    <a:bodyPr/>
                    <a:lstStyle/>
                    <a:p>
                      <a:r>
                        <a:rPr lang="en-US">
                          <a:solidFill>
                            <a:schemeClr val="tx2"/>
                          </a:solidFill>
                        </a:rPr>
                        <a:t>3.</a:t>
                      </a:r>
                    </a:p>
                  </a:txBody>
                  <a:tcPr anchor="ctr">
                    <a:lnL>
                      <a:noFill/>
                    </a:lnL>
                    <a:lnR>
                      <a:noFill/>
                    </a:lnR>
                    <a:lnT>
                      <a:noFill/>
                    </a:lnT>
                    <a:lnB>
                      <a:noFill/>
                    </a:lnB>
                  </a:tcPr>
                </a:tc>
                <a:tc>
                  <a:txBody>
                    <a:bodyPr/>
                    <a:lstStyle/>
                    <a:p>
                      <a:r>
                        <a:rPr lang="en-US">
                          <a:solidFill>
                            <a:schemeClr val="tx2"/>
                          </a:solidFill>
                        </a:rPr>
                        <a:t>Maricopa, Ariz.</a:t>
                      </a:r>
                    </a:p>
                  </a:txBody>
                  <a:tcPr anchor="ctr">
                    <a:lnL>
                      <a:noFill/>
                    </a:lnL>
                    <a:lnR>
                      <a:noFill/>
                    </a:lnR>
                    <a:lnT>
                      <a:noFill/>
                    </a:lnT>
                    <a:lnB>
                      <a:noFill/>
                    </a:lnB>
                  </a:tcPr>
                </a:tc>
                <a:tc>
                  <a:txBody>
                    <a:bodyPr/>
                    <a:lstStyle/>
                    <a:p>
                      <a:pPr algn="ctr"/>
                      <a:r>
                        <a:rPr lang="en-US">
                          <a:solidFill>
                            <a:schemeClr val="tx2"/>
                          </a:solidFill>
                        </a:rPr>
                        <a:t>73,644</a:t>
                      </a:r>
                    </a:p>
                  </a:txBody>
                  <a:tcPr anchor="ctr">
                    <a:lnL>
                      <a:noFill/>
                    </a:lnL>
                    <a:lnR>
                      <a:noFill/>
                    </a:lnR>
                    <a:lnT>
                      <a:noFill/>
                    </a:lnT>
                    <a:lnB>
                      <a:noFill/>
                    </a:lnB>
                  </a:tcPr>
                </a:tc>
              </a:tr>
              <a:tr h="357835">
                <a:tc>
                  <a:txBody>
                    <a:bodyPr/>
                    <a:lstStyle/>
                    <a:p>
                      <a:r>
                        <a:rPr lang="en-US" b="1" dirty="0">
                          <a:solidFill>
                            <a:schemeClr val="tx2"/>
                          </a:solidFill>
                        </a:rPr>
                        <a:t>4.</a:t>
                      </a:r>
                    </a:p>
                  </a:txBody>
                  <a:tcPr anchor="ctr">
                    <a:lnL>
                      <a:noFill/>
                    </a:lnL>
                    <a:lnR>
                      <a:noFill/>
                    </a:lnR>
                    <a:lnT>
                      <a:noFill/>
                    </a:lnT>
                    <a:lnB>
                      <a:noFill/>
                    </a:lnB>
                  </a:tcPr>
                </a:tc>
                <a:tc>
                  <a:txBody>
                    <a:bodyPr/>
                    <a:lstStyle/>
                    <a:p>
                      <a:r>
                        <a:rPr lang="en-US" b="1" dirty="0">
                          <a:solidFill>
                            <a:schemeClr val="tx2"/>
                          </a:solidFill>
                        </a:rPr>
                        <a:t>Dallas, Texas</a:t>
                      </a:r>
                    </a:p>
                  </a:txBody>
                  <a:tcPr anchor="ctr">
                    <a:lnL>
                      <a:noFill/>
                    </a:lnL>
                    <a:lnR>
                      <a:noFill/>
                    </a:lnR>
                    <a:lnT>
                      <a:noFill/>
                    </a:lnT>
                    <a:lnB>
                      <a:noFill/>
                    </a:lnB>
                  </a:tcPr>
                </a:tc>
                <a:tc>
                  <a:txBody>
                    <a:bodyPr/>
                    <a:lstStyle/>
                    <a:p>
                      <a:pPr algn="ctr"/>
                      <a:r>
                        <a:rPr lang="en-US" b="1" dirty="0">
                          <a:solidFill>
                            <a:schemeClr val="tx2"/>
                          </a:solidFill>
                        </a:rPr>
                        <a:t>45,827</a:t>
                      </a:r>
                    </a:p>
                  </a:txBody>
                  <a:tcPr anchor="ctr">
                    <a:lnL>
                      <a:noFill/>
                    </a:lnL>
                    <a:lnR>
                      <a:noFill/>
                    </a:lnR>
                    <a:lnT>
                      <a:noFill/>
                    </a:lnT>
                    <a:lnB>
                      <a:noFill/>
                    </a:lnB>
                  </a:tcPr>
                </a:tc>
              </a:tr>
              <a:tr h="357835">
                <a:tc>
                  <a:txBody>
                    <a:bodyPr/>
                    <a:lstStyle/>
                    <a:p>
                      <a:r>
                        <a:rPr lang="en-US" dirty="0">
                          <a:solidFill>
                            <a:schemeClr val="tx2"/>
                          </a:solidFill>
                        </a:rPr>
                        <a:t>5.</a:t>
                      </a:r>
                    </a:p>
                  </a:txBody>
                  <a:tcPr anchor="ctr">
                    <a:lnL>
                      <a:noFill/>
                    </a:lnL>
                    <a:lnR>
                      <a:noFill/>
                    </a:lnR>
                    <a:lnT>
                      <a:noFill/>
                    </a:lnT>
                    <a:lnB>
                      <a:noFill/>
                    </a:lnB>
                  </a:tcPr>
                </a:tc>
                <a:tc>
                  <a:txBody>
                    <a:bodyPr/>
                    <a:lstStyle/>
                    <a:p>
                      <a:r>
                        <a:rPr lang="en-US" dirty="0">
                          <a:solidFill>
                            <a:schemeClr val="tx2"/>
                          </a:solidFill>
                        </a:rPr>
                        <a:t>San Diego, Calif.</a:t>
                      </a:r>
                    </a:p>
                  </a:txBody>
                  <a:tcPr anchor="ctr">
                    <a:lnL>
                      <a:noFill/>
                    </a:lnL>
                    <a:lnR>
                      <a:noFill/>
                    </a:lnR>
                    <a:lnT>
                      <a:noFill/>
                    </a:lnT>
                    <a:lnB>
                      <a:noFill/>
                    </a:lnB>
                  </a:tcPr>
                </a:tc>
                <a:tc>
                  <a:txBody>
                    <a:bodyPr/>
                    <a:lstStyle/>
                    <a:p>
                      <a:pPr algn="ctr"/>
                      <a:r>
                        <a:rPr lang="en-US" dirty="0">
                          <a:solidFill>
                            <a:schemeClr val="tx2"/>
                          </a:solidFill>
                        </a:rPr>
                        <a:t>38,880</a:t>
                      </a:r>
                    </a:p>
                  </a:txBody>
                  <a:tcPr anchor="ctr">
                    <a:lnL>
                      <a:noFill/>
                    </a:lnL>
                    <a:lnR>
                      <a:noFill/>
                    </a:lnR>
                    <a:lnT>
                      <a:noFill/>
                    </a:lnT>
                    <a:lnB>
                      <a:noFill/>
                    </a:lnB>
                  </a:tcPr>
                </a:tc>
              </a:tr>
              <a:tr h="357835">
                <a:tc>
                  <a:txBody>
                    <a:bodyPr/>
                    <a:lstStyle/>
                    <a:p>
                      <a:r>
                        <a:rPr lang="en-US" dirty="0">
                          <a:solidFill>
                            <a:schemeClr val="tx2"/>
                          </a:solidFill>
                        </a:rPr>
                        <a:t>6.</a:t>
                      </a:r>
                    </a:p>
                  </a:txBody>
                  <a:tcPr anchor="ctr">
                    <a:lnL>
                      <a:noFill/>
                    </a:lnL>
                    <a:lnR>
                      <a:noFill/>
                    </a:lnR>
                    <a:lnT>
                      <a:noFill/>
                    </a:lnT>
                    <a:lnB>
                      <a:noFill/>
                    </a:lnB>
                  </a:tcPr>
                </a:tc>
                <a:tc>
                  <a:txBody>
                    <a:bodyPr/>
                    <a:lstStyle/>
                    <a:p>
                      <a:r>
                        <a:rPr lang="en-US">
                          <a:solidFill>
                            <a:schemeClr val="tx2"/>
                          </a:solidFill>
                        </a:rPr>
                        <a:t>King, Wash.</a:t>
                      </a:r>
                    </a:p>
                  </a:txBody>
                  <a:tcPr anchor="ctr">
                    <a:lnL>
                      <a:noFill/>
                    </a:lnL>
                    <a:lnR>
                      <a:noFill/>
                    </a:lnR>
                    <a:lnT>
                      <a:noFill/>
                    </a:lnT>
                    <a:lnB>
                      <a:noFill/>
                    </a:lnB>
                  </a:tcPr>
                </a:tc>
                <a:tc>
                  <a:txBody>
                    <a:bodyPr/>
                    <a:lstStyle/>
                    <a:p>
                      <a:pPr algn="ctr"/>
                      <a:r>
                        <a:rPr lang="en-US">
                          <a:solidFill>
                            <a:schemeClr val="tx2"/>
                          </a:solidFill>
                        </a:rPr>
                        <a:t>35,838</a:t>
                      </a:r>
                    </a:p>
                  </a:txBody>
                  <a:tcPr anchor="ctr">
                    <a:lnL>
                      <a:noFill/>
                    </a:lnL>
                    <a:lnR>
                      <a:noFill/>
                    </a:lnR>
                    <a:lnT>
                      <a:noFill/>
                    </a:lnT>
                    <a:lnB>
                      <a:noFill/>
                    </a:lnB>
                  </a:tcPr>
                </a:tc>
              </a:tr>
              <a:tr h="357835">
                <a:tc>
                  <a:txBody>
                    <a:bodyPr/>
                    <a:lstStyle/>
                    <a:p>
                      <a:r>
                        <a:rPr lang="en-US" b="1" dirty="0">
                          <a:solidFill>
                            <a:schemeClr val="tx2"/>
                          </a:solidFill>
                        </a:rPr>
                        <a:t>7.</a:t>
                      </a:r>
                    </a:p>
                  </a:txBody>
                  <a:tcPr anchor="ctr">
                    <a:lnL>
                      <a:noFill/>
                    </a:lnL>
                    <a:lnR>
                      <a:noFill/>
                    </a:lnR>
                    <a:lnT>
                      <a:noFill/>
                    </a:lnT>
                    <a:lnB>
                      <a:noFill/>
                    </a:lnB>
                  </a:tcPr>
                </a:tc>
                <a:tc>
                  <a:txBody>
                    <a:bodyPr/>
                    <a:lstStyle/>
                    <a:p>
                      <a:r>
                        <a:rPr lang="en-US" b="1" dirty="0">
                          <a:solidFill>
                            <a:schemeClr val="tx2"/>
                          </a:solidFill>
                        </a:rPr>
                        <a:t>Travis, Texas</a:t>
                      </a:r>
                    </a:p>
                  </a:txBody>
                  <a:tcPr anchor="ctr">
                    <a:lnL>
                      <a:noFill/>
                    </a:lnL>
                    <a:lnR>
                      <a:noFill/>
                    </a:lnR>
                    <a:lnT>
                      <a:noFill/>
                    </a:lnT>
                    <a:lnB>
                      <a:noFill/>
                    </a:lnB>
                  </a:tcPr>
                </a:tc>
                <a:tc>
                  <a:txBody>
                    <a:bodyPr/>
                    <a:lstStyle/>
                    <a:p>
                      <a:pPr algn="ctr"/>
                      <a:r>
                        <a:rPr lang="en-US" b="1" dirty="0">
                          <a:solidFill>
                            <a:schemeClr val="tx2"/>
                          </a:solidFill>
                        </a:rPr>
                        <a:t>34,381</a:t>
                      </a:r>
                    </a:p>
                  </a:txBody>
                  <a:tcPr anchor="ctr">
                    <a:lnL>
                      <a:noFill/>
                    </a:lnL>
                    <a:lnR>
                      <a:noFill/>
                    </a:lnR>
                    <a:lnT>
                      <a:noFill/>
                    </a:lnT>
                    <a:lnB>
                      <a:noFill/>
                    </a:lnB>
                  </a:tcPr>
                </a:tc>
              </a:tr>
              <a:tr h="357835">
                <a:tc>
                  <a:txBody>
                    <a:bodyPr/>
                    <a:lstStyle/>
                    <a:p>
                      <a:r>
                        <a:rPr lang="en-US" dirty="0">
                          <a:solidFill>
                            <a:schemeClr val="tx2"/>
                          </a:solidFill>
                        </a:rPr>
                        <a:t>8.</a:t>
                      </a:r>
                    </a:p>
                  </a:txBody>
                  <a:tcPr anchor="ctr">
                    <a:lnL>
                      <a:noFill/>
                    </a:lnL>
                    <a:lnR>
                      <a:noFill/>
                    </a:lnR>
                    <a:lnT>
                      <a:noFill/>
                    </a:lnT>
                    <a:lnB>
                      <a:noFill/>
                    </a:lnB>
                  </a:tcPr>
                </a:tc>
                <a:tc>
                  <a:txBody>
                    <a:bodyPr/>
                    <a:lstStyle/>
                    <a:p>
                      <a:r>
                        <a:rPr lang="en-US">
                          <a:solidFill>
                            <a:schemeClr val="tx2"/>
                          </a:solidFill>
                        </a:rPr>
                        <a:t>Orange, Calif.</a:t>
                      </a:r>
                    </a:p>
                  </a:txBody>
                  <a:tcPr anchor="ctr">
                    <a:lnL>
                      <a:noFill/>
                    </a:lnL>
                    <a:lnR>
                      <a:noFill/>
                    </a:lnR>
                    <a:lnT>
                      <a:noFill/>
                    </a:lnT>
                    <a:lnB>
                      <a:noFill/>
                    </a:lnB>
                  </a:tcPr>
                </a:tc>
                <a:tc>
                  <a:txBody>
                    <a:bodyPr/>
                    <a:lstStyle/>
                    <a:p>
                      <a:pPr algn="ctr"/>
                      <a:r>
                        <a:rPr lang="en-US" dirty="0">
                          <a:solidFill>
                            <a:schemeClr val="tx2"/>
                          </a:solidFill>
                        </a:rPr>
                        <a:t>34,017</a:t>
                      </a:r>
                    </a:p>
                  </a:txBody>
                  <a:tcPr anchor="ctr">
                    <a:lnL>
                      <a:noFill/>
                    </a:lnL>
                    <a:lnR>
                      <a:noFill/>
                    </a:lnR>
                    <a:lnT>
                      <a:noFill/>
                    </a:lnT>
                    <a:lnB>
                      <a:noFill/>
                    </a:lnB>
                  </a:tcPr>
                </a:tc>
              </a:tr>
              <a:tr h="357835">
                <a:tc>
                  <a:txBody>
                    <a:bodyPr/>
                    <a:lstStyle/>
                    <a:p>
                      <a:r>
                        <a:rPr lang="en-US" b="1" dirty="0">
                          <a:solidFill>
                            <a:schemeClr val="tx2"/>
                          </a:solidFill>
                        </a:rPr>
                        <a:t>9.</a:t>
                      </a:r>
                    </a:p>
                  </a:txBody>
                  <a:tcPr anchor="ctr">
                    <a:lnL>
                      <a:noFill/>
                    </a:lnL>
                    <a:lnR>
                      <a:noFill/>
                    </a:lnR>
                    <a:lnT>
                      <a:noFill/>
                    </a:lnT>
                    <a:lnB>
                      <a:noFill/>
                    </a:lnB>
                  </a:tcPr>
                </a:tc>
                <a:tc>
                  <a:txBody>
                    <a:bodyPr/>
                    <a:lstStyle/>
                    <a:p>
                      <a:r>
                        <a:rPr lang="en-US" b="1" dirty="0">
                          <a:solidFill>
                            <a:schemeClr val="tx2"/>
                          </a:solidFill>
                        </a:rPr>
                        <a:t>Tarrant, Texas</a:t>
                      </a:r>
                    </a:p>
                  </a:txBody>
                  <a:tcPr anchor="ctr">
                    <a:lnL>
                      <a:noFill/>
                    </a:lnL>
                    <a:lnR>
                      <a:noFill/>
                    </a:lnR>
                    <a:lnT>
                      <a:noFill/>
                    </a:lnT>
                    <a:lnB>
                      <a:noFill/>
                    </a:lnB>
                  </a:tcPr>
                </a:tc>
                <a:tc>
                  <a:txBody>
                    <a:bodyPr/>
                    <a:lstStyle/>
                    <a:p>
                      <a:pPr algn="ctr"/>
                      <a:r>
                        <a:rPr lang="en-US" b="1" dirty="0">
                          <a:solidFill>
                            <a:schemeClr val="tx2"/>
                          </a:solidFill>
                        </a:rPr>
                        <a:t>32,997</a:t>
                      </a:r>
                    </a:p>
                  </a:txBody>
                  <a:tcPr anchor="ctr">
                    <a:lnL>
                      <a:noFill/>
                    </a:lnL>
                    <a:lnR>
                      <a:noFill/>
                    </a:lnR>
                    <a:lnT>
                      <a:noFill/>
                    </a:lnT>
                    <a:lnB>
                      <a:noFill/>
                    </a:lnB>
                  </a:tcPr>
                </a:tc>
              </a:tr>
              <a:tr h="357835">
                <a:tc>
                  <a:txBody>
                    <a:bodyPr/>
                    <a:lstStyle/>
                    <a:p>
                      <a:r>
                        <a:rPr lang="en-US">
                          <a:solidFill>
                            <a:schemeClr val="tx2"/>
                          </a:solidFill>
                        </a:rPr>
                        <a:t>10.</a:t>
                      </a:r>
                    </a:p>
                  </a:txBody>
                  <a:tcPr anchor="ctr">
                    <a:lnL>
                      <a:noFill/>
                    </a:lnL>
                    <a:lnR>
                      <a:noFill/>
                    </a:lnR>
                    <a:lnT>
                      <a:noFill/>
                    </a:lnT>
                    <a:lnB>
                      <a:noFill/>
                    </a:lnB>
                  </a:tcPr>
                </a:tc>
                <a:tc>
                  <a:txBody>
                    <a:bodyPr/>
                    <a:lstStyle/>
                    <a:p>
                      <a:r>
                        <a:rPr lang="en-US">
                          <a:solidFill>
                            <a:schemeClr val="tx2"/>
                          </a:solidFill>
                        </a:rPr>
                        <a:t>Clark, Nev.</a:t>
                      </a:r>
                    </a:p>
                  </a:txBody>
                  <a:tcPr anchor="ctr">
                    <a:lnL>
                      <a:noFill/>
                    </a:lnL>
                    <a:lnR>
                      <a:noFill/>
                    </a:lnR>
                    <a:lnT>
                      <a:noFill/>
                    </a:lnT>
                    <a:lnB>
                      <a:noFill/>
                    </a:lnB>
                  </a:tcPr>
                </a:tc>
                <a:tc>
                  <a:txBody>
                    <a:bodyPr/>
                    <a:lstStyle/>
                    <a:p>
                      <a:pPr algn="ctr"/>
                      <a:r>
                        <a:rPr lang="en-US" dirty="0">
                          <a:solidFill>
                            <a:schemeClr val="tx2"/>
                          </a:solidFill>
                        </a:rPr>
                        <a:t>32,833</a:t>
                      </a:r>
                    </a:p>
                  </a:txBody>
                  <a:tcPr anchor="ctr">
                    <a:lnL>
                      <a:noFill/>
                    </a:lnL>
                    <a:lnR>
                      <a:noFill/>
                    </a:lnR>
                    <a:lnT>
                      <a:noFill/>
                    </a:lnT>
                    <a:lnB>
                      <a:noFill/>
                    </a:lnB>
                  </a:tcPr>
                </a:tc>
              </a:tr>
            </a:tbl>
          </a:graphicData>
        </a:graphic>
      </p:graphicFrame>
      <p:sp>
        <p:nvSpPr>
          <p:cNvPr id="6" name="TextBox 5"/>
          <p:cNvSpPr txBox="1"/>
          <p:nvPr/>
        </p:nvSpPr>
        <p:spPr>
          <a:xfrm>
            <a:off x="-7345" y="6509133"/>
            <a:ext cx="2667718" cy="276999"/>
          </a:xfrm>
          <a:prstGeom prst="rect">
            <a:avLst/>
          </a:prstGeom>
          <a:noFill/>
        </p:spPr>
        <p:txBody>
          <a:bodyPr wrap="none" rtlCol="0">
            <a:spAutoFit/>
          </a:bodyPr>
          <a:lstStyle/>
          <a:p>
            <a:r>
              <a:rPr lang="en-US" sz="1200" dirty="0" smtClean="0">
                <a:solidFill>
                  <a:srgbClr val="1B1E7A"/>
                </a:solidFill>
              </a:rPr>
              <a:t>Source: U.S. Census Bureau, 2013</a:t>
            </a:r>
            <a:endParaRPr lang="en-US" sz="1200" dirty="0">
              <a:solidFill>
                <a:srgbClr val="1B1E7A"/>
              </a:solidFill>
            </a:endParaRPr>
          </a:p>
        </p:txBody>
      </p:sp>
    </p:spTree>
    <p:extLst>
      <p:ext uri="{BB962C8B-B14F-4D97-AF65-F5344CB8AC3E}">
        <p14:creationId xmlns:p14="http://schemas.microsoft.com/office/powerpoint/2010/main" val="3603118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25401" y="0"/>
            <a:ext cx="9167819" cy="4953000"/>
          </a:xfrm>
          <a:prstGeom prst="rect">
            <a:avLst/>
          </a:prstGeom>
        </p:spPr>
      </p:pic>
      <p:sp>
        <p:nvSpPr>
          <p:cNvPr id="6" name="TextBox 5"/>
          <p:cNvSpPr txBox="1"/>
          <p:nvPr/>
        </p:nvSpPr>
        <p:spPr>
          <a:xfrm>
            <a:off x="152400" y="6408109"/>
            <a:ext cx="5503430" cy="261610"/>
          </a:xfrm>
          <a:prstGeom prst="rect">
            <a:avLst/>
          </a:prstGeom>
          <a:noFill/>
        </p:spPr>
        <p:txBody>
          <a:bodyPr wrap="none" rtlCol="0">
            <a:spAutoFit/>
          </a:bodyPr>
          <a:lstStyle/>
          <a:p>
            <a:r>
              <a:rPr lang="en-US" sz="1100" dirty="0" smtClean="0"/>
              <a:t>Source:  Federal Reserve Bank of Dallas, Texas Economic Indicators, February 2014</a:t>
            </a:r>
            <a:endParaRPr lang="en-US" sz="1100" dirty="0"/>
          </a:p>
        </p:txBody>
      </p:sp>
    </p:spTree>
    <p:extLst>
      <p:ext uri="{BB962C8B-B14F-4D97-AF65-F5344CB8AC3E}">
        <p14:creationId xmlns:p14="http://schemas.microsoft.com/office/powerpoint/2010/main" val="2055432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4176"/>
              </p:ext>
            </p:extLst>
          </p:nvPr>
        </p:nvGraphicFramePr>
        <p:xfrm>
          <a:off x="1066800" y="-685800"/>
          <a:ext cx="8915400" cy="8229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Autofit/>
          </a:bodyPr>
          <a:lstStyle/>
          <a:p>
            <a:r>
              <a:rPr lang="en-US" sz="3200" dirty="0" smtClean="0"/>
              <a:t>Estimated Net Migration Between States and Texas, 2011</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9</a:t>
            </a:fld>
            <a:endParaRPr lang="en-US" dirty="0"/>
          </a:p>
        </p:txBody>
      </p:sp>
      <p:sp>
        <p:nvSpPr>
          <p:cNvPr id="6" name="Rectangle 5"/>
          <p:cNvSpPr/>
          <p:nvPr/>
        </p:nvSpPr>
        <p:spPr>
          <a:xfrm>
            <a:off x="76200" y="6629144"/>
            <a:ext cx="2971800" cy="184666"/>
          </a:xfrm>
          <a:prstGeom prst="rect">
            <a:avLst/>
          </a:prstGeom>
        </p:spPr>
        <p:txBody>
          <a:bodyPr wrap="square">
            <a:spAutoFit/>
          </a:bodyPr>
          <a:lstStyle/>
          <a:p>
            <a:pPr>
              <a:spcBef>
                <a:spcPts val="0"/>
              </a:spcBef>
              <a:spcAft>
                <a:spcPts val="0"/>
              </a:spcAft>
            </a:pPr>
            <a:r>
              <a:rPr lang="en-US" sz="600" dirty="0" smtClean="0">
                <a:latin typeface="Calibri" panose="020F0502020204030204" pitchFamily="34" charset="0"/>
                <a:ea typeface="Calibri" panose="020F0502020204030204" pitchFamily="34" charset="0"/>
                <a:cs typeface="Times New Roman" panose="02020603050405020304" pitchFamily="18" charset="0"/>
              </a:rPr>
              <a:t>Source: U.S</a:t>
            </a:r>
            <a:r>
              <a:rPr lang="en-US" sz="600" dirty="0">
                <a:latin typeface="Calibri" panose="020F0502020204030204" pitchFamily="34" charset="0"/>
                <a:ea typeface="Calibri" panose="020F0502020204030204" pitchFamily="34" charset="0"/>
                <a:cs typeface="Times New Roman" panose="02020603050405020304" pitchFamily="18" charset="0"/>
              </a:rPr>
              <a:t>. Census Bureau, American Community </a:t>
            </a:r>
            <a:r>
              <a:rPr lang="en-US" sz="600" dirty="0" smtClean="0">
                <a:latin typeface="Calibri" panose="020F0502020204030204" pitchFamily="34" charset="0"/>
                <a:ea typeface="Calibri" panose="020F0502020204030204" pitchFamily="34" charset="0"/>
                <a:cs typeface="Times New Roman" panose="02020603050405020304" pitchFamily="18" charset="0"/>
              </a:rPr>
              <a:t>Survey, 2011One-year Sample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093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B2CC5C5-12EA-43DF-BB61-1E515C1E7544}">
  <ds:schemaRefs>
    <ds:schemaRef ds:uri="ESRI.ArcGIS.Mapping.OfficeIntegration.PowerPointInfo"/>
  </ds:schemaRefs>
</ds:datastoreItem>
</file>

<file path=customXml/itemProps2.xml><?xml version="1.0" encoding="utf-8"?>
<ds:datastoreItem xmlns:ds="http://schemas.openxmlformats.org/officeDocument/2006/customXml" ds:itemID="{8C04F401-3304-4841-90D8-64E333614258}">
  <ds:schemaRefs>
    <ds:schemaRef ds:uri="ESRI.ArcGIS.Mapping.OfficeIntegration.PowerPointInfo"/>
  </ds:schemaRefs>
</ds:datastoreItem>
</file>

<file path=customXml/itemProps3.xml><?xml version="1.0" encoding="utf-8"?>
<ds:datastoreItem xmlns:ds="http://schemas.openxmlformats.org/officeDocument/2006/customXml" ds:itemID="{33BD7F36-9DC8-4F18-9BE1-DF2F91E5B37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17652</TotalTime>
  <Words>1918</Words>
  <Application>Microsoft Office PowerPoint</Application>
  <PresentationFormat>Letter Paper (8.5x11 in)</PresentationFormat>
  <Paragraphs>378</Paragraphs>
  <Slides>28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Arial Black</vt:lpstr>
      <vt:lpstr>Arial Narrow</vt:lpstr>
      <vt:lpstr>Calibri</vt:lpstr>
      <vt:lpstr>Times New Roman</vt:lpstr>
      <vt:lpstr>Custom Design</vt:lpstr>
      <vt:lpstr>PowerPoint Presentation</vt:lpstr>
      <vt:lpstr>Growing States, 2000-2010</vt:lpstr>
      <vt:lpstr>PowerPoint Presentation</vt:lpstr>
      <vt:lpstr>Total Estimated Population by County, 2012</vt:lpstr>
      <vt:lpstr>Change of the Total Population by County, 2010 to 2012</vt:lpstr>
      <vt:lpstr>The 10 Fastest Growing Metro Areas Increase from July 1, 2011, to July 1, 2012</vt:lpstr>
      <vt:lpstr>The 10 Counties with the Largest Numeric Increase from July 1, 2011, to July 1, 2012</vt:lpstr>
      <vt:lpstr>PowerPoint Presentation</vt:lpstr>
      <vt:lpstr>Estimated Net Migration Between States and Texas, 2011</vt:lpstr>
      <vt:lpstr>Six states account for 60% of unauthorized immigrants in 2012</vt:lpstr>
      <vt:lpstr>Estimates of the Unauthorized Immigrant Population in Texas, 1990-2012</vt:lpstr>
      <vt:lpstr>Resident Characteristics of Hays County, Texas, 2008-2012</vt:lpstr>
      <vt:lpstr>Percent of population aged 25 years and older with high school or greater, census tracts, Texas, 2007-2011</vt:lpstr>
      <vt:lpstr>Percent of the labor force working in management, business, science, and arts occupations, census tracts, Texas, 2007-2011</vt:lpstr>
      <vt:lpstr>Percent of households that are female headed with children less than 18 years of age present, no husband present, census tracts, Texas, 2007-2011</vt:lpstr>
      <vt:lpstr>Texas White (non-Hispanic) and Hispanic Populations by Age, 2010</vt:lpstr>
      <vt:lpstr>Texas Population Pyramid by Race/Ethnicity, 2010</vt:lpstr>
      <vt:lpstr>Texas Population Pyramid by Race/Ethnicity, 2010</vt:lpstr>
      <vt:lpstr>Texas Population Pyramid by Race/Ethnicity, 2010</vt:lpstr>
      <vt:lpstr>Percent Hispanic and Non-Hispanic White, Hays County, Texas, 2012</vt:lpstr>
      <vt:lpstr>Projected Population Growth in Texas, 2010-2050</vt:lpstr>
      <vt:lpstr>Projected Racial and Ethnic Percent, Texas, 2010-2050</vt:lpstr>
      <vt:lpstr>Percent of the Civilian Labor Force (ages 25-64) by Educational Attainment for 2011, 2030 Using Constant Rates, and 2030 Using Trended Rates, Texas</vt:lpstr>
      <vt:lpstr>Birth rates for teenagers aged 15–19, by race and Hispanic origin of mother: United States and each and state, 2011</vt:lpstr>
      <vt:lpstr>Projected Increase in Obesity in Texas by Ethnicity, 2006 to 2040</vt:lpstr>
      <vt:lpstr>Percent without health insurance, Texas counties, 2007-2012</vt:lpstr>
      <vt:lpstr>Demographics and Destiny</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Jeff Jordan</cp:lastModifiedBy>
  <cp:revision>482</cp:revision>
  <cp:lastPrinted>2014-03-05T15:14:54Z</cp:lastPrinted>
  <dcterms:created xsi:type="dcterms:W3CDTF">2010-01-22T14:36:29Z</dcterms:created>
  <dcterms:modified xsi:type="dcterms:W3CDTF">2014-03-05T15:22:47Z</dcterms:modified>
</cp:coreProperties>
</file>