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notesSlides/notesSlide24.xml" ContentType="application/vnd.openxmlformats-officedocument.presentationml.notesSlide+xml"/>
  <Override PartName="/ppt/charts/chart11.xml" ContentType="application/vnd.openxmlformats-officedocument.drawingml.chart+xml"/>
  <Override PartName="/ppt/notesSlides/notesSlide25.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4"/>
  </p:sldMasterIdLst>
  <p:notesMasterIdLst>
    <p:notesMasterId r:id="rId31"/>
  </p:notesMasterIdLst>
  <p:handoutMasterIdLst>
    <p:handoutMasterId r:id="rId32"/>
  </p:handoutMasterIdLst>
  <p:sldIdLst>
    <p:sldId id="256" r:id="rId5"/>
    <p:sldId id="853" r:id="rId6"/>
    <p:sldId id="825" r:id="rId7"/>
    <p:sldId id="842" r:id="rId8"/>
    <p:sldId id="854" r:id="rId9"/>
    <p:sldId id="827" r:id="rId10"/>
    <p:sldId id="828" r:id="rId11"/>
    <p:sldId id="829" r:id="rId12"/>
    <p:sldId id="830" r:id="rId13"/>
    <p:sldId id="831" r:id="rId14"/>
    <p:sldId id="856" r:id="rId15"/>
    <p:sldId id="857" r:id="rId16"/>
    <p:sldId id="858" r:id="rId17"/>
    <p:sldId id="845" r:id="rId18"/>
    <p:sldId id="838" r:id="rId19"/>
    <p:sldId id="617" r:id="rId20"/>
    <p:sldId id="763" r:id="rId21"/>
    <p:sldId id="782" r:id="rId22"/>
    <p:sldId id="690" r:id="rId23"/>
    <p:sldId id="675" r:id="rId24"/>
    <p:sldId id="859" r:id="rId25"/>
    <p:sldId id="860" r:id="rId26"/>
    <p:sldId id="676" r:id="rId27"/>
    <p:sldId id="840" r:id="rId28"/>
    <p:sldId id="841" r:id="rId29"/>
    <p:sldId id="352" r:id="rId30"/>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853"/>
            <p14:sldId id="825"/>
            <p14:sldId id="842"/>
            <p14:sldId id="854"/>
            <p14:sldId id="827"/>
            <p14:sldId id="828"/>
            <p14:sldId id="829"/>
            <p14:sldId id="830"/>
            <p14:sldId id="831"/>
            <p14:sldId id="856"/>
            <p14:sldId id="857"/>
            <p14:sldId id="858"/>
            <p14:sldId id="845"/>
            <p14:sldId id="838"/>
            <p14:sldId id="617"/>
            <p14:sldId id="763"/>
            <p14:sldId id="782"/>
            <p14:sldId id="690"/>
            <p14:sldId id="675"/>
            <p14:sldId id="859"/>
            <p14:sldId id="860"/>
            <p14:sldId id="676"/>
            <p14:sldId id="840"/>
            <p14:sldId id="841"/>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29" autoAdjust="0"/>
    <p:restoredTop sz="75495" autoAdjust="0"/>
  </p:normalViewPr>
  <p:slideViewPr>
    <p:cSldViewPr>
      <p:cViewPr varScale="1">
        <p:scale>
          <a:sx n="124" d="100"/>
          <a:sy n="124" d="100"/>
        </p:scale>
        <p:origin x="27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62" d="100"/>
          <a:sy n="162" d="100"/>
        </p:scale>
        <p:origin x="2904" y="11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3978322154175"/>
          <c:y val="4.8558505670505923E-2"/>
          <c:w val="0.853049601438709"/>
          <c:h val="0.88491951878528397"/>
        </c:manualLayout>
      </c:layout>
      <c:areaChart>
        <c:grouping val="standard"/>
        <c:varyColors val="0"/>
        <c:ser>
          <c:idx val="0"/>
          <c:order val="0"/>
          <c:tx>
            <c:strRef>
              <c:f>Sheet1!$B$1</c:f>
              <c:strCache>
                <c:ptCount val="1"/>
                <c:pt idx="0">
                  <c:v>Population</c:v>
                </c:pt>
              </c:strCache>
            </c:strRef>
          </c:tx>
          <c:spPr>
            <a:solidFill>
              <a:schemeClr val="accent1"/>
            </a:solidFill>
            <a:ln>
              <a:noFill/>
            </a:ln>
            <a:effectLst/>
          </c:spPr>
          <c:cat>
            <c:numRef>
              <c:f>Sheet1!$A$2:$A$8</c:f>
              <c:numCache>
                <c:formatCode>General</c:formatCode>
                <c:ptCount val="7"/>
                <c:pt idx="0">
                  <c:v>1950</c:v>
                </c:pt>
                <c:pt idx="1">
                  <c:v>1960</c:v>
                </c:pt>
                <c:pt idx="2">
                  <c:v>1970</c:v>
                </c:pt>
                <c:pt idx="3">
                  <c:v>1980</c:v>
                </c:pt>
                <c:pt idx="4">
                  <c:v>1990</c:v>
                </c:pt>
                <c:pt idx="5">
                  <c:v>2000</c:v>
                </c:pt>
                <c:pt idx="6">
                  <c:v>2010</c:v>
                </c:pt>
              </c:numCache>
            </c:numRef>
          </c:cat>
          <c:val>
            <c:numRef>
              <c:f>Sheet1!$B$2:$B$8</c:f>
              <c:numCache>
                <c:formatCode>#,##0</c:formatCode>
                <c:ptCount val="7"/>
                <c:pt idx="0">
                  <c:v>7711194</c:v>
                </c:pt>
                <c:pt idx="1">
                  <c:v>9579677</c:v>
                </c:pt>
                <c:pt idx="2">
                  <c:v>11196730</c:v>
                </c:pt>
                <c:pt idx="3">
                  <c:v>14229191</c:v>
                </c:pt>
                <c:pt idx="4">
                  <c:v>16986510</c:v>
                </c:pt>
                <c:pt idx="5">
                  <c:v>20851820</c:v>
                </c:pt>
                <c:pt idx="6">
                  <c:v>25145561</c:v>
                </c:pt>
              </c:numCache>
            </c:numRef>
          </c:val>
        </c:ser>
        <c:dLbls>
          <c:showLegendKey val="0"/>
          <c:showVal val="0"/>
          <c:showCatName val="0"/>
          <c:showSerName val="0"/>
          <c:showPercent val="0"/>
          <c:showBubbleSize val="0"/>
        </c:dLbls>
        <c:axId val="206249568"/>
        <c:axId val="206249960"/>
      </c:areaChart>
      <c:catAx>
        <c:axId val="20624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06249960"/>
        <c:crosses val="autoZero"/>
        <c:auto val="1"/>
        <c:lblAlgn val="ctr"/>
        <c:lblOffset val="100"/>
        <c:noMultiLvlLbl val="0"/>
      </c:catAx>
      <c:valAx>
        <c:axId val="206249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06249568"/>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389656784"/>
        <c:axId val="389657176"/>
      </c:lineChart>
      <c:catAx>
        <c:axId val="389656784"/>
        <c:scaling>
          <c:orientation val="minMax"/>
        </c:scaling>
        <c:delete val="0"/>
        <c:axPos val="b"/>
        <c:numFmt formatCode="General" sourceLinked="1"/>
        <c:majorTickMark val="out"/>
        <c:minorTickMark val="out"/>
        <c:tickLblPos val="nextTo"/>
        <c:txPr>
          <a:bodyPr rot="-2220000"/>
          <a:lstStyle/>
          <a:p>
            <a:pPr>
              <a:defRPr sz="1600"/>
            </a:pPr>
            <a:endParaRPr lang="en-US"/>
          </a:p>
        </c:txPr>
        <c:crossAx val="389657176"/>
        <c:crosses val="autoZero"/>
        <c:auto val="1"/>
        <c:lblAlgn val="ctr"/>
        <c:lblOffset val="100"/>
        <c:tickLblSkip val="5"/>
        <c:noMultiLvlLbl val="0"/>
      </c:catAx>
      <c:valAx>
        <c:axId val="389657176"/>
        <c:scaling>
          <c:orientation val="minMax"/>
        </c:scaling>
        <c:delete val="0"/>
        <c:axPos val="l"/>
        <c:majorGridlines/>
        <c:numFmt formatCode="#,##0" sourceLinked="1"/>
        <c:majorTickMark val="out"/>
        <c:minorTickMark val="none"/>
        <c:tickLblPos val="nextTo"/>
        <c:crossAx val="3896567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ser>
        <c:dLbls>
          <c:showLegendKey val="0"/>
          <c:showVal val="0"/>
          <c:showCatName val="0"/>
          <c:showSerName val="0"/>
          <c:showPercent val="0"/>
          <c:showBubbleSize val="0"/>
        </c:dLbls>
        <c:smooth val="0"/>
        <c:axId val="153668048"/>
        <c:axId val="153668440"/>
      </c:lineChart>
      <c:catAx>
        <c:axId val="153668048"/>
        <c:scaling>
          <c:orientation val="minMax"/>
        </c:scaling>
        <c:delete val="0"/>
        <c:axPos val="b"/>
        <c:numFmt formatCode="General" sourceLinked="1"/>
        <c:majorTickMark val="out"/>
        <c:minorTickMark val="none"/>
        <c:tickLblPos val="nextTo"/>
        <c:crossAx val="153668440"/>
        <c:crosses val="autoZero"/>
        <c:auto val="1"/>
        <c:lblAlgn val="ctr"/>
        <c:lblOffset val="100"/>
        <c:noMultiLvlLbl val="0"/>
      </c:catAx>
      <c:valAx>
        <c:axId val="153668440"/>
        <c:scaling>
          <c:orientation val="minMax"/>
          <c:min val="0.5"/>
        </c:scaling>
        <c:delete val="0"/>
        <c:axPos val="l"/>
        <c:majorGridlines/>
        <c:numFmt formatCode="0%" sourceLinked="0"/>
        <c:majorTickMark val="out"/>
        <c:minorTickMark val="none"/>
        <c:tickLblPos val="nextTo"/>
        <c:crossAx val="153668048"/>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ser>
          <c:idx val="2"/>
          <c:order val="2"/>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153669224"/>
        <c:axId val="153669616"/>
      </c:barChart>
      <c:catAx>
        <c:axId val="15366922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3669616"/>
        <c:crosses val="autoZero"/>
        <c:auto val="1"/>
        <c:lblAlgn val="ctr"/>
        <c:lblOffset val="100"/>
        <c:noMultiLvlLbl val="0"/>
      </c:catAx>
      <c:valAx>
        <c:axId val="153669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3669224"/>
        <c:crosses val="autoZero"/>
        <c:crossBetween val="between"/>
      </c:valAx>
      <c:spPr>
        <a:noFill/>
        <a:ln>
          <a:noFill/>
        </a:ln>
        <a:effectLst/>
      </c:spPr>
    </c:plotArea>
    <c:legend>
      <c:legendPos val="r"/>
      <c:layout>
        <c:manualLayout>
          <c:xMode val="edge"/>
          <c:yMode val="edge"/>
          <c:x val="0.68134123142864012"/>
          <c:y val="3.3811539444902138E-2"/>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Sheet1!$C$20</c:f>
              <c:strCache>
                <c:ptCount val="1"/>
                <c:pt idx="0">
                  <c:v>Natural Increase</c:v>
                </c:pt>
              </c:strCache>
            </c:strRef>
          </c:tx>
          <c:invertIfNegative val="0"/>
          <c:dLbls>
            <c:spPr>
              <a:noFill/>
              <a:ln>
                <a:noFill/>
              </a:ln>
              <a:effectLst/>
            </c:spPr>
            <c:txPr>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Sheet1!$B$21:$B$26</c:f>
              <c:strCache>
                <c:ptCount val="6"/>
                <c:pt idx="0">
                  <c:v>1950-1960</c:v>
                </c:pt>
                <c:pt idx="1">
                  <c:v>1960-1970</c:v>
                </c:pt>
                <c:pt idx="2">
                  <c:v>1970-1980</c:v>
                </c:pt>
                <c:pt idx="3">
                  <c:v>1980-1990</c:v>
                </c:pt>
                <c:pt idx="4">
                  <c:v>1990-2000</c:v>
                </c:pt>
                <c:pt idx="5">
                  <c:v>2000-2010</c:v>
                </c:pt>
              </c:strCache>
            </c:strRef>
          </c:cat>
          <c:val>
            <c:numRef>
              <c:f>Sheet1!$C$21:$C$26</c:f>
              <c:numCache>
                <c:formatCode>0.0%</c:formatCode>
                <c:ptCount val="6"/>
                <c:pt idx="0">
                  <c:v>0.89512869078513935</c:v>
                </c:pt>
                <c:pt idx="1">
                  <c:v>0.86745208722286782</c:v>
                </c:pt>
                <c:pt idx="2">
                  <c:v>0.41513509984135</c:v>
                </c:pt>
                <c:pt idx="3">
                  <c:v>0.65850160971581451</c:v>
                </c:pt>
                <c:pt idx="4">
                  <c:v>0.4972530016997343</c:v>
                </c:pt>
                <c:pt idx="5">
                  <c:v>0.53664345380869505</c:v>
                </c:pt>
              </c:numCache>
            </c:numRef>
          </c:val>
        </c:ser>
        <c:ser>
          <c:idx val="1"/>
          <c:order val="1"/>
          <c:tx>
            <c:strRef>
              <c:f>Sheet1!$D$20</c:f>
              <c:strCache>
                <c:ptCount val="1"/>
                <c:pt idx="0">
                  <c:v>Migration</c:v>
                </c:pt>
              </c:strCache>
            </c:strRef>
          </c:tx>
          <c:invertIfNegative val="0"/>
          <c:dLbls>
            <c:spPr>
              <a:noFill/>
              <a:ln>
                <a:noFill/>
              </a:ln>
              <a:effectLst/>
            </c:spPr>
            <c:txPr>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Sheet1!$B$21:$B$26</c:f>
              <c:strCache>
                <c:ptCount val="6"/>
                <c:pt idx="0">
                  <c:v>1950-1960</c:v>
                </c:pt>
                <c:pt idx="1">
                  <c:v>1960-1970</c:v>
                </c:pt>
                <c:pt idx="2">
                  <c:v>1970-1980</c:v>
                </c:pt>
                <c:pt idx="3">
                  <c:v>1980-1990</c:v>
                </c:pt>
                <c:pt idx="4">
                  <c:v>1990-2000</c:v>
                </c:pt>
                <c:pt idx="5">
                  <c:v>2000-2010</c:v>
                </c:pt>
              </c:strCache>
            </c:strRef>
          </c:cat>
          <c:val>
            <c:numRef>
              <c:f>Sheet1!$D$21:$D$26</c:f>
              <c:numCache>
                <c:formatCode>0.0%</c:formatCode>
                <c:ptCount val="6"/>
                <c:pt idx="0">
                  <c:v>0.10487130921486071</c:v>
                </c:pt>
                <c:pt idx="1">
                  <c:v>0.13254791277713224</c:v>
                </c:pt>
                <c:pt idx="2">
                  <c:v>0.58486490015865</c:v>
                </c:pt>
                <c:pt idx="3">
                  <c:v>0.34149839028418549</c:v>
                </c:pt>
                <c:pt idx="4">
                  <c:v>0.5027469983002657</c:v>
                </c:pt>
                <c:pt idx="5">
                  <c:v>0.46335654619130495</c:v>
                </c:pt>
              </c:numCache>
            </c:numRef>
          </c:val>
        </c:ser>
        <c:dLbls>
          <c:showLegendKey val="0"/>
          <c:showVal val="0"/>
          <c:showCatName val="0"/>
          <c:showSerName val="0"/>
          <c:showPercent val="0"/>
          <c:showBubbleSize val="0"/>
        </c:dLbls>
        <c:gapWidth val="127"/>
        <c:overlap val="100"/>
        <c:axId val="206251136"/>
        <c:axId val="206251528"/>
      </c:barChart>
      <c:catAx>
        <c:axId val="206251136"/>
        <c:scaling>
          <c:orientation val="minMax"/>
        </c:scaling>
        <c:delete val="0"/>
        <c:axPos val="l"/>
        <c:numFmt formatCode="General" sourceLinked="0"/>
        <c:majorTickMark val="out"/>
        <c:minorTickMark val="none"/>
        <c:tickLblPos val="nextTo"/>
        <c:crossAx val="206251528"/>
        <c:crosses val="autoZero"/>
        <c:auto val="1"/>
        <c:lblAlgn val="ctr"/>
        <c:lblOffset val="100"/>
        <c:noMultiLvlLbl val="0"/>
      </c:catAx>
      <c:valAx>
        <c:axId val="206251528"/>
        <c:scaling>
          <c:orientation val="minMax"/>
          <c:max val="1"/>
        </c:scaling>
        <c:delete val="1"/>
        <c:axPos val="b"/>
        <c:majorGridlines>
          <c:spPr>
            <a:ln w="3175">
              <a:solidFill>
                <a:schemeClr val="accent1">
                  <a:alpha val="50000"/>
                </a:schemeClr>
              </a:solidFill>
              <a:prstDash val="sysDot"/>
            </a:ln>
          </c:spPr>
        </c:majorGridlines>
        <c:numFmt formatCode="0.0%" sourceLinked="1"/>
        <c:majorTickMark val="out"/>
        <c:minorTickMark val="none"/>
        <c:tickLblPos val="nextTo"/>
        <c:crossAx val="206251136"/>
        <c:crosses val="autoZero"/>
        <c:crossBetween val="between"/>
      </c:valAx>
    </c:plotArea>
    <c:legend>
      <c:legendPos val="b"/>
      <c:layout>
        <c:manualLayout>
          <c:xMode val="edge"/>
          <c:yMode val="edge"/>
          <c:x val="0.29954863596595882"/>
          <c:y val="0.91542669077087102"/>
          <c:w val="0.60030939314403886"/>
          <c:h val="8.3767697386283119E-2"/>
        </c:manualLayout>
      </c:layout>
      <c:overlay val="1"/>
    </c:legend>
    <c:plotVisOnly val="1"/>
    <c:dispBlanksAs val="gap"/>
    <c:showDLblsOverMax val="0"/>
  </c:chart>
  <c:txPr>
    <a:bodyPr/>
    <a:lstStyle/>
    <a:p>
      <a:pPr>
        <a:defRPr sz="2000">
          <a:latin typeface="+mn-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8388373095154178E-2"/>
                  <c:y val="5.30789008516793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4.2642169728783885E-3"/>
                  <c:y val="-1.01808637556669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3828193350831151E-2"/>
                  <c:y val="-2.133237890718205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153670008"/>
        <c:axId val="203405312"/>
      </c:barChart>
      <c:catAx>
        <c:axId val="153670008"/>
        <c:scaling>
          <c:orientation val="minMax"/>
        </c:scaling>
        <c:delete val="0"/>
        <c:axPos val="b"/>
        <c:title>
          <c:tx>
            <c:rich>
              <a:bodyPr/>
              <a:lstStyle/>
              <a:p>
                <a:pPr>
                  <a:defRPr/>
                </a:pPr>
                <a:r>
                  <a:rPr lang="en-US" dirty="0"/>
                  <a:t>Age</a:t>
                </a:r>
              </a:p>
            </c:rich>
          </c:tx>
          <c:layout/>
          <c:overlay val="0"/>
        </c:title>
        <c:numFmt formatCode="General" sourceLinked="0"/>
        <c:majorTickMark val="out"/>
        <c:minorTickMark val="none"/>
        <c:tickLblPos val="nextTo"/>
        <c:crossAx val="203405312"/>
        <c:crosses val="autoZero"/>
        <c:auto val="1"/>
        <c:lblAlgn val="ctr"/>
        <c:lblOffset val="100"/>
        <c:noMultiLvlLbl val="0"/>
      </c:catAx>
      <c:valAx>
        <c:axId val="203405312"/>
        <c:scaling>
          <c:orientation val="minMax"/>
        </c:scaling>
        <c:delete val="0"/>
        <c:axPos val="l"/>
        <c:majorGridlines/>
        <c:title>
          <c:tx>
            <c:rich>
              <a:bodyPr rot="-5400000" vert="horz"/>
              <a:lstStyle/>
              <a:p>
                <a:pPr>
                  <a:defRPr/>
                </a:pPr>
                <a:r>
                  <a:rPr lang="en-US" dirty="0"/>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153670008"/>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5"/>
          <c:order val="1"/>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388810784"/>
        <c:axId val="388811176"/>
      </c:barChart>
      <c:catAx>
        <c:axId val="388810784"/>
        <c:scaling>
          <c:orientation val="minMax"/>
        </c:scaling>
        <c:delete val="0"/>
        <c:axPos val="l"/>
        <c:numFmt formatCode="General" sourceLinked="0"/>
        <c:majorTickMark val="out"/>
        <c:minorTickMark val="none"/>
        <c:tickLblPos val="low"/>
        <c:txPr>
          <a:bodyPr/>
          <a:lstStyle/>
          <a:p>
            <a:pPr>
              <a:defRPr sz="1050" baseline="0"/>
            </a:pPr>
            <a:endParaRPr lang="en-US"/>
          </a:p>
        </c:txPr>
        <c:crossAx val="388811176"/>
        <c:crosses val="autoZero"/>
        <c:auto val="1"/>
        <c:lblAlgn val="ctr"/>
        <c:lblOffset val="100"/>
        <c:tickLblSkip val="5"/>
        <c:noMultiLvlLbl val="0"/>
      </c:catAx>
      <c:valAx>
        <c:axId val="388811176"/>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88810784"/>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1"/>
          <c:order val="0"/>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1"/>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2"/>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3"/>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6"/>
          <c:order val="4"/>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5"/>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6"/>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7"/>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88811960"/>
        <c:axId val="388812352"/>
      </c:barChart>
      <c:catAx>
        <c:axId val="388811960"/>
        <c:scaling>
          <c:orientation val="minMax"/>
        </c:scaling>
        <c:delete val="0"/>
        <c:axPos val="l"/>
        <c:numFmt formatCode="General" sourceLinked="0"/>
        <c:majorTickMark val="out"/>
        <c:minorTickMark val="none"/>
        <c:tickLblPos val="low"/>
        <c:txPr>
          <a:bodyPr/>
          <a:lstStyle/>
          <a:p>
            <a:pPr>
              <a:defRPr sz="1050" baseline="0"/>
            </a:pPr>
            <a:endParaRPr lang="en-US"/>
          </a:p>
        </c:txPr>
        <c:crossAx val="388812352"/>
        <c:crosses val="autoZero"/>
        <c:auto val="1"/>
        <c:lblAlgn val="ctr"/>
        <c:lblOffset val="100"/>
        <c:tickLblSkip val="5"/>
        <c:noMultiLvlLbl val="0"/>
      </c:catAx>
      <c:valAx>
        <c:axId val="38881235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88811960"/>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88813136"/>
        <c:axId val="388813528"/>
      </c:barChart>
      <c:catAx>
        <c:axId val="388813136"/>
        <c:scaling>
          <c:orientation val="minMax"/>
        </c:scaling>
        <c:delete val="0"/>
        <c:axPos val="l"/>
        <c:numFmt formatCode="General" sourceLinked="0"/>
        <c:majorTickMark val="out"/>
        <c:minorTickMark val="none"/>
        <c:tickLblPos val="low"/>
        <c:txPr>
          <a:bodyPr/>
          <a:lstStyle/>
          <a:p>
            <a:pPr>
              <a:defRPr sz="1050" baseline="0"/>
            </a:pPr>
            <a:endParaRPr lang="en-US"/>
          </a:p>
        </c:txPr>
        <c:crossAx val="388813528"/>
        <c:crosses val="autoZero"/>
        <c:auto val="1"/>
        <c:lblAlgn val="ctr"/>
        <c:lblOffset val="100"/>
        <c:tickLblSkip val="5"/>
        <c:noMultiLvlLbl val="0"/>
      </c:catAx>
      <c:valAx>
        <c:axId val="388813528"/>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88813136"/>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74134206675492"/>
          <c:y val="6.0245911568746216E-2"/>
          <c:w val="0.79091584038106333"/>
          <c:h val="0.74629465596603417"/>
        </c:manualLayout>
      </c:layout>
      <c:lineChart>
        <c:grouping val="standard"/>
        <c:varyColors val="0"/>
        <c:ser>
          <c:idx val="0"/>
          <c:order val="0"/>
          <c:tx>
            <c:strRef>
              <c:f>Sheet1!$B$1</c:f>
              <c:strCache>
                <c:ptCount val="1"/>
                <c:pt idx="0">
                  <c:v>Zero</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25145561</c:v>
                </c:pt>
                <c:pt idx="1">
                  <c:v>25380750</c:v>
                </c:pt>
                <c:pt idx="2">
                  <c:v>25613484</c:v>
                </c:pt>
                <c:pt idx="3">
                  <c:v>25843656</c:v>
                </c:pt>
                <c:pt idx="4">
                  <c:v>26071108</c:v>
                </c:pt>
                <c:pt idx="5">
                  <c:v>26295593</c:v>
                </c:pt>
                <c:pt idx="6">
                  <c:v>26517081</c:v>
                </c:pt>
                <c:pt idx="7">
                  <c:v>26735665</c:v>
                </c:pt>
                <c:pt idx="8">
                  <c:v>26951342</c:v>
                </c:pt>
                <c:pt idx="9">
                  <c:v>27164119</c:v>
                </c:pt>
                <c:pt idx="10">
                  <c:v>27373750</c:v>
                </c:pt>
                <c:pt idx="11">
                  <c:v>27580411</c:v>
                </c:pt>
                <c:pt idx="12">
                  <c:v>27784158</c:v>
                </c:pt>
                <c:pt idx="13">
                  <c:v>27984799</c:v>
                </c:pt>
                <c:pt idx="14">
                  <c:v>28182245</c:v>
                </c:pt>
                <c:pt idx="15">
                  <c:v>28376334</c:v>
                </c:pt>
                <c:pt idx="16">
                  <c:v>28566870</c:v>
                </c:pt>
                <c:pt idx="17">
                  <c:v>28753694</c:v>
                </c:pt>
                <c:pt idx="18">
                  <c:v>28936489</c:v>
                </c:pt>
                <c:pt idx="19">
                  <c:v>29115202</c:v>
                </c:pt>
                <c:pt idx="20">
                  <c:v>29290131</c:v>
                </c:pt>
                <c:pt idx="21">
                  <c:v>29461395</c:v>
                </c:pt>
                <c:pt idx="22">
                  <c:v>29627955</c:v>
                </c:pt>
                <c:pt idx="23">
                  <c:v>29790220</c:v>
                </c:pt>
                <c:pt idx="24">
                  <c:v>29948628</c:v>
                </c:pt>
                <c:pt idx="25">
                  <c:v>30103245</c:v>
                </c:pt>
                <c:pt idx="26">
                  <c:v>30254237</c:v>
                </c:pt>
                <c:pt idx="27">
                  <c:v>30401648</c:v>
                </c:pt>
                <c:pt idx="28">
                  <c:v>30545550</c:v>
                </c:pt>
                <c:pt idx="29">
                  <c:v>30686095</c:v>
                </c:pt>
                <c:pt idx="30">
                  <c:v>30823265</c:v>
                </c:pt>
                <c:pt idx="31">
                  <c:v>30957393</c:v>
                </c:pt>
                <c:pt idx="32">
                  <c:v>31087955</c:v>
                </c:pt>
                <c:pt idx="33">
                  <c:v>31215207</c:v>
                </c:pt>
                <c:pt idx="34">
                  <c:v>31339959</c:v>
                </c:pt>
                <c:pt idx="35">
                  <c:v>31462353</c:v>
                </c:pt>
                <c:pt idx="36">
                  <c:v>31582864</c:v>
                </c:pt>
                <c:pt idx="37">
                  <c:v>31701892</c:v>
                </c:pt>
                <c:pt idx="38">
                  <c:v>31819678</c:v>
                </c:pt>
                <c:pt idx="39">
                  <c:v>31936505</c:v>
                </c:pt>
                <c:pt idx="40">
                  <c:v>32052572</c:v>
                </c:pt>
              </c:numCache>
            </c:numRef>
          </c:val>
          <c:smooth val="0"/>
        </c:ser>
        <c:ser>
          <c:idx val="1"/>
          <c:order val="1"/>
          <c:tx>
            <c:strRef>
              <c:f>Sheet1!$C$1</c:f>
              <c:strCache>
                <c:ptCount val="1"/>
                <c:pt idx="0">
                  <c:v>.5 of 2000-2010</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25145561</c:v>
                </c:pt>
                <c:pt idx="1">
                  <c:v>25510472</c:v>
                </c:pt>
                <c:pt idx="2">
                  <c:v>25878598</c:v>
                </c:pt>
                <c:pt idx="3">
                  <c:v>26249766</c:v>
                </c:pt>
                <c:pt idx="4">
                  <c:v>26623744</c:v>
                </c:pt>
                <c:pt idx="5">
                  <c:v>27000248</c:v>
                </c:pt>
                <c:pt idx="6">
                  <c:v>27379264</c:v>
                </c:pt>
                <c:pt idx="7">
                  <c:v>27761006</c:v>
                </c:pt>
                <c:pt idx="8">
                  <c:v>28145371</c:v>
                </c:pt>
                <c:pt idx="9">
                  <c:v>28532366</c:v>
                </c:pt>
                <c:pt idx="10">
                  <c:v>28921718</c:v>
                </c:pt>
                <c:pt idx="11">
                  <c:v>29313599</c:v>
                </c:pt>
                <c:pt idx="12">
                  <c:v>29708152</c:v>
                </c:pt>
                <c:pt idx="13">
                  <c:v>30105043</c:v>
                </c:pt>
                <c:pt idx="14">
                  <c:v>30504183</c:v>
                </c:pt>
                <c:pt idx="15">
                  <c:v>30905280</c:v>
                </c:pt>
                <c:pt idx="16">
                  <c:v>31307878</c:v>
                </c:pt>
                <c:pt idx="17">
                  <c:v>31711763</c:v>
                </c:pt>
                <c:pt idx="18">
                  <c:v>32116326</c:v>
                </c:pt>
                <c:pt idx="19">
                  <c:v>32521434</c:v>
                </c:pt>
                <c:pt idx="20">
                  <c:v>32927323</c:v>
                </c:pt>
                <c:pt idx="21">
                  <c:v>33333969</c:v>
                </c:pt>
                <c:pt idx="22">
                  <c:v>33740521</c:v>
                </c:pt>
                <c:pt idx="23">
                  <c:v>34147206</c:v>
                </c:pt>
                <c:pt idx="24">
                  <c:v>34554564</c:v>
                </c:pt>
                <c:pt idx="25">
                  <c:v>34962755</c:v>
                </c:pt>
                <c:pt idx="26">
                  <c:v>35371936</c:v>
                </c:pt>
                <c:pt idx="27">
                  <c:v>35782378</c:v>
                </c:pt>
                <c:pt idx="28">
                  <c:v>36194185</c:v>
                </c:pt>
                <c:pt idx="29">
                  <c:v>36607491</c:v>
                </c:pt>
                <c:pt idx="30">
                  <c:v>37022428</c:v>
                </c:pt>
                <c:pt idx="31">
                  <c:v>37439196</c:v>
                </c:pt>
                <c:pt idx="32">
                  <c:v>37857422</c:v>
                </c:pt>
                <c:pt idx="33">
                  <c:v>38277384</c:v>
                </c:pt>
                <c:pt idx="34">
                  <c:v>38700053</c:v>
                </c:pt>
                <c:pt idx="35">
                  <c:v>39125545</c:v>
                </c:pt>
                <c:pt idx="36">
                  <c:v>39554324</c:v>
                </c:pt>
                <c:pt idx="37">
                  <c:v>39986958</c:v>
                </c:pt>
                <c:pt idx="38">
                  <c:v>40423771</c:v>
                </c:pt>
                <c:pt idx="39">
                  <c:v>40865127</c:v>
                </c:pt>
                <c:pt idx="40">
                  <c:v>41311227</c:v>
                </c:pt>
              </c:numCache>
            </c:numRef>
          </c:val>
          <c:smooth val="0"/>
        </c:ser>
        <c:ser>
          <c:idx val="2"/>
          <c:order val="2"/>
          <c:tx>
            <c:strRef>
              <c:f>Sheet1!$D$1</c:f>
              <c:strCache>
                <c:ptCount val="1"/>
                <c:pt idx="0">
                  <c:v>2000-2010</c:v>
                </c:pt>
              </c:strCache>
            </c:strRef>
          </c:tx>
          <c:marker>
            <c:symbol val="triangl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25145561</c:v>
                </c:pt>
                <c:pt idx="1">
                  <c:v>25640143</c:v>
                </c:pt>
                <c:pt idx="2">
                  <c:v>26146522</c:v>
                </c:pt>
                <c:pt idx="3">
                  <c:v>26664586</c:v>
                </c:pt>
                <c:pt idx="4">
                  <c:v>27194294</c:v>
                </c:pt>
                <c:pt idx="5">
                  <c:v>27735511</c:v>
                </c:pt>
                <c:pt idx="6">
                  <c:v>28288376</c:v>
                </c:pt>
                <c:pt idx="7">
                  <c:v>28853465</c:v>
                </c:pt>
                <c:pt idx="8">
                  <c:v>29430740</c:v>
                </c:pt>
                <c:pt idx="9">
                  <c:v>30020523</c:v>
                </c:pt>
                <c:pt idx="10">
                  <c:v>30622644</c:v>
                </c:pt>
                <c:pt idx="11">
                  <c:v>31237435</c:v>
                </c:pt>
                <c:pt idx="12">
                  <c:v>31865469</c:v>
                </c:pt>
                <c:pt idx="13">
                  <c:v>32506538</c:v>
                </c:pt>
                <c:pt idx="14">
                  <c:v>33160754</c:v>
                </c:pt>
                <c:pt idx="15">
                  <c:v>33827994</c:v>
                </c:pt>
                <c:pt idx="16">
                  <c:v>34507843</c:v>
                </c:pt>
                <c:pt idx="17">
                  <c:v>35200195</c:v>
                </c:pt>
                <c:pt idx="18">
                  <c:v>35904451</c:v>
                </c:pt>
                <c:pt idx="19">
                  <c:v>36620648</c:v>
                </c:pt>
                <c:pt idx="20">
                  <c:v>37349166</c:v>
                </c:pt>
                <c:pt idx="21">
                  <c:v>38090208</c:v>
                </c:pt>
                <c:pt idx="22">
                  <c:v>38843331</c:v>
                </c:pt>
                <c:pt idx="23">
                  <c:v>39608958</c:v>
                </c:pt>
                <c:pt idx="24">
                  <c:v>40388040</c:v>
                </c:pt>
                <c:pt idx="25">
                  <c:v>41181167</c:v>
                </c:pt>
                <c:pt idx="26">
                  <c:v>41988930</c:v>
                </c:pt>
                <c:pt idx="27">
                  <c:v>42812213</c:v>
                </c:pt>
                <c:pt idx="28">
                  <c:v>43651536</c:v>
                </c:pt>
                <c:pt idx="29">
                  <c:v>44507476</c:v>
                </c:pt>
                <c:pt idx="30">
                  <c:v>45380659</c:v>
                </c:pt>
                <c:pt idx="31">
                  <c:v>46271667</c:v>
                </c:pt>
                <c:pt idx="32">
                  <c:v>47180564</c:v>
                </c:pt>
                <c:pt idx="33">
                  <c:v>48108097</c:v>
                </c:pt>
                <c:pt idx="34">
                  <c:v>49055686</c:v>
                </c:pt>
                <c:pt idx="35">
                  <c:v>50023949</c:v>
                </c:pt>
                <c:pt idx="36">
                  <c:v>51013579</c:v>
                </c:pt>
                <c:pt idx="37">
                  <c:v>52025687</c:v>
                </c:pt>
                <c:pt idx="38">
                  <c:v>53061157</c:v>
                </c:pt>
                <c:pt idx="39">
                  <c:v>54120795</c:v>
                </c:pt>
                <c:pt idx="40">
                  <c:v>55205323</c:v>
                </c:pt>
              </c:numCache>
            </c:numRef>
          </c:val>
          <c:smooth val="0"/>
        </c:ser>
        <c:dLbls>
          <c:showLegendKey val="0"/>
          <c:showVal val="0"/>
          <c:showCatName val="0"/>
          <c:showSerName val="0"/>
          <c:showPercent val="0"/>
          <c:showBubbleSize val="0"/>
        </c:dLbls>
        <c:marker val="1"/>
        <c:smooth val="0"/>
        <c:axId val="388814312"/>
        <c:axId val="389656000"/>
      </c:lineChart>
      <c:catAx>
        <c:axId val="388814312"/>
        <c:scaling>
          <c:orientation val="minMax"/>
        </c:scaling>
        <c:delete val="0"/>
        <c:axPos val="b"/>
        <c:numFmt formatCode="General" sourceLinked="1"/>
        <c:majorTickMark val="out"/>
        <c:minorTickMark val="none"/>
        <c:tickLblPos val="nextTo"/>
        <c:crossAx val="389656000"/>
        <c:crosses val="autoZero"/>
        <c:auto val="1"/>
        <c:lblAlgn val="ctr"/>
        <c:lblOffset val="100"/>
        <c:tickLblSkip val="5"/>
        <c:tickMarkSkip val="5"/>
        <c:noMultiLvlLbl val="0"/>
      </c:catAx>
      <c:valAx>
        <c:axId val="389656000"/>
        <c:scaling>
          <c:orientation val="minMax"/>
          <c:min val="20000000"/>
        </c:scaling>
        <c:delete val="0"/>
        <c:axPos val="l"/>
        <c:majorGridlines/>
        <c:numFmt formatCode="#,##0" sourceLinked="1"/>
        <c:majorTickMark val="out"/>
        <c:minorTickMark val="none"/>
        <c:tickLblPos val="nextTo"/>
        <c:crossAx val="388814312"/>
        <c:crosses val="autoZero"/>
        <c:crossBetween val="between"/>
      </c:valAx>
    </c:plotArea>
    <c:legend>
      <c:legendPos val="r"/>
      <c:layout>
        <c:manualLayout>
          <c:xMode val="edge"/>
          <c:yMode val="edge"/>
          <c:x val="0.18348477458016862"/>
          <c:y val="0.13971633353523116"/>
          <c:w val="0.21431479803962558"/>
          <c:h val="0.21350151423379771"/>
        </c:manualLayout>
      </c:layout>
      <c:overlay val="0"/>
      <c:spPr>
        <a:solidFill>
          <a:schemeClr val="bg1"/>
        </a:solidFill>
      </c:sp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0.17699</cdr:x>
      <cdr:y>0.06154</cdr:y>
    </cdr:from>
    <cdr:to>
      <cdr:x>0.46402</cdr:x>
      <cdr:y>0.14572</cdr:y>
    </cdr:to>
    <cdr:sp macro="" textlink="">
      <cdr:nvSpPr>
        <cdr:cNvPr id="2" name="TextBox 1"/>
        <cdr:cNvSpPr txBox="1"/>
      </cdr:nvSpPr>
      <cdr:spPr>
        <a:xfrm xmlns:a="http://schemas.openxmlformats.org/drawingml/2006/main">
          <a:off x="1524000" y="304800"/>
          <a:ext cx="2471500" cy="41694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800" dirty="0" smtClean="0"/>
            <a:t>Migration Scenarios</a:t>
          </a:r>
          <a:endParaRPr lang="en-US" sz="1800" dirty="0"/>
        </a:p>
      </cdr:txBody>
    </cdr:sp>
  </cdr:relSizeAnchor>
  <cdr:relSizeAnchor xmlns:cdr="http://schemas.openxmlformats.org/drawingml/2006/chartDrawing">
    <cdr:from>
      <cdr:x>0.54867</cdr:x>
      <cdr:y>0.49231</cdr:y>
    </cdr:from>
    <cdr:to>
      <cdr:x>0.54867</cdr:x>
      <cdr:y>0.8</cdr:y>
    </cdr:to>
    <cdr:cxnSp macro="">
      <cdr:nvCxnSpPr>
        <cdr:cNvPr id="3" name="Straight Connector 2"/>
        <cdr:cNvCxnSpPr/>
      </cdr:nvCxnSpPr>
      <cdr:spPr>
        <a:xfrm xmlns:a="http://schemas.openxmlformats.org/drawingml/2006/main" flipV="1">
          <a:off x="4724400" y="2438400"/>
          <a:ext cx="0" cy="1524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0.74336</cdr:x>
      <cdr:y>0.33846</cdr:y>
    </cdr:from>
    <cdr:to>
      <cdr:x>0.74336</cdr:x>
      <cdr:y>0.8</cdr:y>
    </cdr:to>
    <cdr:cxnSp macro="">
      <cdr:nvCxnSpPr>
        <cdr:cNvPr id="5" name="Straight Connector 4"/>
        <cdr:cNvCxnSpPr/>
      </cdr:nvCxnSpPr>
      <cdr:spPr>
        <a:xfrm xmlns:a="http://schemas.openxmlformats.org/drawingml/2006/main" flipV="1">
          <a:off x="6400800" y="1676400"/>
          <a:ext cx="0" cy="2286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0.93805</cdr:x>
      <cdr:y>0.16923</cdr:y>
    </cdr:from>
    <cdr:to>
      <cdr:x>0.93805</cdr:x>
      <cdr:y>0.8</cdr:y>
    </cdr:to>
    <cdr:cxnSp macro="">
      <cdr:nvCxnSpPr>
        <cdr:cNvPr id="8" name="Straight Connector 7"/>
        <cdr:cNvCxnSpPr/>
      </cdr:nvCxnSpPr>
      <cdr:spPr>
        <a:xfrm xmlns:a="http://schemas.openxmlformats.org/drawingml/2006/main" flipV="1">
          <a:off x="8077200" y="838200"/>
          <a:ext cx="0" cy="31242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0.18645</cdr:x>
      <cdr:y>0.49191</cdr:y>
    </cdr:from>
    <cdr:to>
      <cdr:x>0.19563</cdr:x>
      <cdr:y>0.55852</cdr:y>
    </cdr:to>
    <cdr:sp macro="" textlink="">
      <cdr:nvSpPr>
        <cdr:cNvPr id="2" name="Up Arrow 1"/>
        <cdr:cNvSpPr/>
      </cdr:nvSpPr>
      <cdr:spPr>
        <a:xfrm xmlns:a="http://schemas.openxmlformats.org/drawingml/2006/main">
          <a:off x="1548596" y="225102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0.23232</cdr:x>
      <cdr:y>0.61728</cdr:y>
    </cdr:from>
    <cdr:to>
      <cdr:x>0.24149</cdr:x>
      <cdr:y>0.68388</cdr:y>
    </cdr:to>
    <cdr:sp macro="" textlink="">
      <cdr:nvSpPr>
        <cdr:cNvPr id="3" name="Up Arrow 2"/>
        <cdr:cNvSpPr/>
      </cdr:nvSpPr>
      <cdr:spPr>
        <a:xfrm xmlns:a="http://schemas.openxmlformats.org/drawingml/2006/main" rot="10800000">
          <a:off x="1929596" y="2824767"/>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0.36993</cdr:x>
      <cdr:y>0.37073</cdr:y>
    </cdr:from>
    <cdr:to>
      <cdr:x>0.3791</cdr:x>
      <cdr:y>0.43734</cdr:y>
    </cdr:to>
    <cdr:sp macro="" textlink="">
      <cdr:nvSpPr>
        <cdr:cNvPr id="4" name="Up Arrow 3"/>
        <cdr:cNvSpPr/>
      </cdr:nvSpPr>
      <cdr:spPr>
        <a:xfrm xmlns:a="http://schemas.openxmlformats.org/drawingml/2006/main">
          <a:off x="3072596" y="1696530"/>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0.40663</cdr:x>
      <cdr:y>0.44987</cdr:y>
    </cdr:from>
    <cdr:to>
      <cdr:x>0.4158</cdr:x>
      <cdr:y>0.51647</cdr:y>
    </cdr:to>
    <cdr:sp macro="" textlink="">
      <cdr:nvSpPr>
        <cdr:cNvPr id="5" name="Up Arrow 4"/>
        <cdr:cNvSpPr/>
      </cdr:nvSpPr>
      <cdr:spPr>
        <a:xfrm xmlns:a="http://schemas.openxmlformats.org/drawingml/2006/main" rot="10800000">
          <a:off x="3377396" y="2058682"/>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0.58094</cdr:x>
      <cdr:y>0.18434</cdr:y>
    </cdr:from>
    <cdr:to>
      <cdr:x>0.59011</cdr:x>
      <cdr:y>0.25095</cdr:y>
    </cdr:to>
    <cdr:sp macro="" textlink="">
      <cdr:nvSpPr>
        <cdr:cNvPr id="6" name="Up Arrow 5"/>
        <cdr:cNvSpPr/>
      </cdr:nvSpPr>
      <cdr:spPr>
        <a:xfrm xmlns:a="http://schemas.openxmlformats.org/drawingml/2006/main">
          <a:off x="4825196" y="84356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0.7544</cdr:x>
      <cdr:y>0.42803</cdr:y>
    </cdr:from>
    <cdr:to>
      <cdr:x>0.76357</cdr:x>
      <cdr:y>0.49463</cdr:y>
    </cdr:to>
    <cdr:sp macro="" textlink="">
      <cdr:nvSpPr>
        <cdr:cNvPr id="7" name="Up Arrow 6"/>
        <cdr:cNvSpPr/>
      </cdr:nvSpPr>
      <cdr:spPr>
        <a:xfrm xmlns:a="http://schemas.openxmlformats.org/drawingml/2006/main">
          <a:off x="6265908" y="1958738"/>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0.93088</cdr:x>
      <cdr:y>0.62673</cdr:y>
    </cdr:from>
    <cdr:to>
      <cdr:x>0.94006</cdr:x>
      <cdr:y>0.69333</cdr:y>
    </cdr:to>
    <cdr:sp macro="" textlink="">
      <cdr:nvSpPr>
        <cdr:cNvPr id="8" name="Up Arrow 7"/>
        <cdr:cNvSpPr/>
      </cdr:nvSpPr>
      <cdr:spPr>
        <a:xfrm xmlns:a="http://schemas.openxmlformats.org/drawingml/2006/main">
          <a:off x="7731711" y="2867978"/>
          <a:ext cx="76200" cy="30480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0.54425</cdr:x>
      <cdr:y>0.28425</cdr:y>
    </cdr:from>
    <cdr:to>
      <cdr:x>0.55343</cdr:x>
      <cdr:y>0.35086</cdr:y>
    </cdr:to>
    <cdr:sp macro="" textlink="">
      <cdr:nvSpPr>
        <cdr:cNvPr id="9" name="Up Arrow 8"/>
        <cdr:cNvSpPr/>
      </cdr:nvSpPr>
      <cdr:spPr>
        <a:xfrm xmlns:a="http://schemas.openxmlformats.org/drawingml/2006/main" rot="10800000">
          <a:off x="4520459" y="1300767"/>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0.71856</cdr:x>
      <cdr:y>0.4586</cdr:y>
    </cdr:from>
    <cdr:to>
      <cdr:x>0.72774</cdr:x>
      <cdr:y>0.52521</cdr:y>
    </cdr:to>
    <cdr:sp macro="" textlink="">
      <cdr:nvSpPr>
        <cdr:cNvPr id="10" name="Up Arrow 9"/>
        <cdr:cNvSpPr/>
      </cdr:nvSpPr>
      <cdr:spPr>
        <a:xfrm xmlns:a="http://schemas.openxmlformats.org/drawingml/2006/main" rot="10800000">
          <a:off x="5968196" y="2098618"/>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0.88991</cdr:x>
      <cdr:y>0.67668</cdr:y>
    </cdr:from>
    <cdr:to>
      <cdr:x>0.89908</cdr:x>
      <cdr:y>0.74329</cdr:y>
    </cdr:to>
    <cdr:sp macro="" textlink="">
      <cdr:nvSpPr>
        <cdr:cNvPr id="11" name="Up Arrow 10"/>
        <cdr:cNvSpPr/>
      </cdr:nvSpPr>
      <cdr:spPr>
        <a:xfrm xmlns:a="http://schemas.openxmlformats.org/drawingml/2006/main" rot="10800000">
          <a:off x="7391400" y="3096578"/>
          <a:ext cx="76200" cy="30480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00" tIns="45699" rIns="91400" bIns="45699" rtlCol="0"/>
          <a:lstStyle>
            <a:lvl1pPr algn="l">
              <a:defRPr sz="1200"/>
            </a:lvl1pPr>
          </a:lstStyle>
          <a:p>
            <a:r>
              <a:rPr lang="en-US" dirty="0" smtClean="0"/>
              <a:t>DRAFT PLEASE DO NOT DISTRIBUTE OR REPRODUCE</a:t>
            </a:r>
            <a:endParaRPr lang="en-US" dirty="0"/>
          </a:p>
        </p:txBody>
      </p:sp>
      <p:sp>
        <p:nvSpPr>
          <p:cNvPr id="3" name="Date Placeholder 2"/>
          <p:cNvSpPr>
            <a:spLocks noGrp="1"/>
          </p:cNvSpPr>
          <p:nvPr>
            <p:ph type="dt" sz="quarter" idx="1"/>
          </p:nvPr>
        </p:nvSpPr>
        <p:spPr>
          <a:xfrm>
            <a:off x="5265744" y="0"/>
            <a:ext cx="4029075" cy="350838"/>
          </a:xfrm>
          <a:prstGeom prst="rect">
            <a:avLst/>
          </a:prstGeom>
        </p:spPr>
        <p:txBody>
          <a:bodyPr vert="horz" lIns="91400" tIns="45699" rIns="91400" bIns="45699" rtlCol="0"/>
          <a:lstStyle>
            <a:lvl1pPr algn="r">
              <a:defRPr sz="1200"/>
            </a:lvl1pPr>
          </a:lstStyle>
          <a:p>
            <a:fld id="{6F86D4F7-26D3-47E1-8796-8EA85FE6EA14}" type="datetimeFigureOut">
              <a:rPr lang="en-US" smtClean="0"/>
              <a:pPr/>
              <a:t>9/25/2014</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00" tIns="45699" rIns="91400" bIns="456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4" y="6657975"/>
            <a:ext cx="4029075" cy="350838"/>
          </a:xfrm>
          <a:prstGeom prst="rect">
            <a:avLst/>
          </a:prstGeom>
        </p:spPr>
        <p:txBody>
          <a:bodyPr vert="horz" lIns="91400" tIns="45699" rIns="91400" bIns="45699"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36" tIns="46569" rIns="93136" bIns="46569" numCol="1" anchor="t" anchorCtr="0" compatLnSpc="1">
            <a:prstTxWarp prst="textNoShape">
              <a:avLst/>
            </a:prstTxWarp>
          </a:bodyPr>
          <a:lstStyle>
            <a:lvl1pPr>
              <a:defRPr sz="1200" smtClean="0"/>
            </a:lvl1pPr>
          </a:lstStyle>
          <a:p>
            <a:pPr>
              <a:defRPr/>
            </a:pPr>
            <a:r>
              <a:rPr lang="en-US" dirty="0" smtClean="0"/>
              <a:t>DRAFT PLEASE DO NOT DISTRIBUTE OR REPRODUCE</a:t>
            </a: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36" tIns="46569" rIns="93136" bIns="46569"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5125"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36" tIns="46569" rIns="93136" bIns="4656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36" tIns="46569" rIns="93136" bIns="46569"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36" tIns="46569" rIns="93136" bIns="46569"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914400" y="388938"/>
            <a:ext cx="6858000" cy="5143500"/>
          </a:xfrm>
          <a:ln/>
        </p:spPr>
      </p:sp>
      <p:sp>
        <p:nvSpPr>
          <p:cNvPr id="5124" name="Rectangle 3"/>
          <p:cNvSpPr>
            <a:spLocks noGrp="1" noChangeArrowheads="1"/>
          </p:cNvSpPr>
          <p:nvPr>
            <p:ph type="body" idx="1"/>
          </p:nvPr>
        </p:nvSpPr>
        <p:spPr>
          <a:xfrm>
            <a:off x="762000" y="5692140"/>
            <a:ext cx="8001000" cy="1143000"/>
          </a:xfrm>
          <a:noFill/>
          <a:ln/>
        </p:spPr>
        <p:txBody>
          <a:bodyPr/>
          <a:lstStyle/>
          <a:p>
            <a:pPr defTabSz="913998"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229542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7221538" cy="5416550"/>
          </a:xfrm>
        </p:spPr>
      </p:sp>
      <p:sp>
        <p:nvSpPr>
          <p:cNvPr id="3" name="Notes Placeholder 2"/>
          <p:cNvSpPr>
            <a:spLocks noGrp="1"/>
          </p:cNvSpPr>
          <p:nvPr>
            <p:ph type="body" idx="1"/>
          </p:nvPr>
        </p:nvSpPr>
        <p:spPr>
          <a:xfrm>
            <a:off x="533400" y="5562600"/>
            <a:ext cx="8411029" cy="1739900"/>
          </a:xfrm>
          <a:prstGeom prst="rect">
            <a:avLst/>
          </a:prstGeom>
        </p:spPr>
        <p:txBody>
          <a:bodyPr/>
          <a:lstStyle/>
          <a:p>
            <a:pPr defTabSz="913998">
              <a:defRPr/>
            </a:pPr>
            <a:endParaRPr lang="en-US" dirty="0" smtClean="0"/>
          </a:p>
          <a:p>
            <a:pPr defTabSz="913998">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have been growing quickly. Overall, </a:t>
            </a:r>
            <a:r>
              <a:rPr lang="en-US" dirty="0" smtClean="0"/>
              <a:t>155 counties</a:t>
            </a:r>
            <a:r>
              <a:rPr lang="en-US" baseline="0" dirty="0" smtClean="0"/>
              <a:t> gained population while 99 lost population over the decade.</a:t>
            </a:r>
          </a:p>
          <a:p>
            <a:pPr defTabSz="913998">
              <a:defRPr/>
            </a:pPr>
            <a:endParaRPr lang="en-US" dirty="0" smtClean="0"/>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182791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Dallas has been receiving migrants from around the country but losing migrants to surrounding counties. Much of the in-migration in Dallas and Harris Counties is international migration. Much of the out-migration are non-Hispanic white persons. </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61261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Suburban ring counties, such</a:t>
            </a:r>
            <a:r>
              <a:rPr lang="en-US" baseline="0" dirty="0" smtClean="0"/>
              <a:t> as Collin County, are receiving many migrants from the urban core counties and from other counties around the State and Country.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217753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 areas in the western part of the State continue to receive net migrants from rural parts of the State. They also are sending migrants to the I-35 corridor and population triangle point areas.</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896399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endParaRPr lang="en-US" dirty="0" smtClean="0"/>
          </a:p>
          <a:p>
            <a:r>
              <a:rPr lang="en-US" dirty="0" smtClean="0"/>
              <a:t>Many of the more rural counties are developing age structures</a:t>
            </a:r>
            <a:r>
              <a:rPr lang="en-US" baseline="0" dirty="0" smtClean="0"/>
              <a:t> weighted more toward the older ages. Many of these are counties with limited access to health care.  At the same time, the demand for health care is likely to be increasing.</a:t>
            </a:r>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14</a:t>
            </a:fld>
            <a:endParaRPr lang="en-US" dirty="0"/>
          </a:p>
        </p:txBody>
      </p:sp>
    </p:spTree>
    <p:extLst>
      <p:ext uri="{BB962C8B-B14F-4D97-AF65-F5344CB8AC3E}">
        <p14:creationId xmlns:p14="http://schemas.microsoft.com/office/powerpoint/2010/main" val="226181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47800" y="552450"/>
            <a:ext cx="6629400"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15</a:t>
            </a:fld>
            <a:endParaRPr lang="en-US" dirty="0"/>
          </a:p>
        </p:txBody>
      </p:sp>
    </p:spTree>
    <p:extLst>
      <p:ext uri="{BB962C8B-B14F-4D97-AF65-F5344CB8AC3E}">
        <p14:creationId xmlns:p14="http://schemas.microsoft.com/office/powerpoint/2010/main" val="123047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 As the young Hispanic population ages, the population in Texas will increasingly trend toward Hispanics becoming the majority race/ethnic group.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120336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344141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a:t>
            </a:fld>
            <a:endParaRPr lang="en-US" dirty="0"/>
          </a:p>
        </p:txBody>
      </p:sp>
    </p:spTree>
    <p:extLst>
      <p:ext uri="{BB962C8B-B14F-4D97-AF65-F5344CB8AC3E}">
        <p14:creationId xmlns:p14="http://schemas.microsoft.com/office/powerpoint/2010/main" val="138293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3167190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Projected population growth suggests</a:t>
            </a:r>
            <a:r>
              <a:rPr lang="en-US" baseline="0" dirty="0" smtClean="0"/>
              <a:t> increased numbers and density in the points of Texas’ population triangle, the lower Rio Grande valley with continued growth of El Paso and the urbanized areas in the west of the State.  Many rural counties will continue to lose population.</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837126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speed of growth</a:t>
            </a:r>
            <a:r>
              <a:rPr lang="en-US" baseline="0" dirty="0" smtClean="0"/>
              <a:t> is projected to be greatest in counties surrounding the urban core counties of the points of the Texas’ population triangle.</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1351954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23</a:t>
            </a:fld>
            <a:endParaRPr lang="en-US" dirty="0"/>
          </a:p>
        </p:txBody>
      </p:sp>
    </p:spTree>
    <p:extLst>
      <p:ext uri="{BB962C8B-B14F-4D97-AF65-F5344CB8AC3E}">
        <p14:creationId xmlns:p14="http://schemas.microsoft.com/office/powerpoint/2010/main" val="4165863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770618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552450"/>
            <a:ext cx="6681788" cy="5010150"/>
          </a:xfrm>
        </p:spPr>
      </p:sp>
      <p:sp>
        <p:nvSpPr>
          <p:cNvPr id="3" name="Notes Placeholder 2"/>
          <p:cNvSpPr>
            <a:spLocks noGrp="1"/>
          </p:cNvSpPr>
          <p:nvPr>
            <p:ph type="body" idx="1"/>
          </p:nvPr>
        </p:nvSpPr>
        <p:spPr/>
        <p:txBody>
          <a:bodyPr>
            <a:normAutofit fontScale="55000" lnSpcReduction="20000"/>
          </a:bodyPr>
          <a:lstStyle/>
          <a:p>
            <a:r>
              <a:rPr lang="en-US" dirty="0" smtClean="0"/>
              <a:t>The</a:t>
            </a:r>
            <a:r>
              <a:rPr lang="en-US" baseline="0" dirty="0" smtClean="0"/>
              <a:t> educational attainment of the Texas labor force was projected using two assumptions. </a:t>
            </a:r>
          </a:p>
          <a:p>
            <a:endParaRPr lang="en-US" baseline="0" dirty="0" smtClean="0"/>
          </a:p>
          <a:p>
            <a:r>
              <a:rPr lang="en-US" baseline="0" dirty="0" smtClean="0"/>
              <a:t>1) 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a:p>
            <a:r>
              <a:rPr lang="en-US" baseline="0" dirty="0" smtClean="0"/>
              <a:t>2) 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25</a:t>
            </a:fld>
            <a:endParaRPr lang="en-US" dirty="0"/>
          </a:p>
        </p:txBody>
      </p:sp>
    </p:spTree>
    <p:extLst>
      <p:ext uri="{BB962C8B-B14F-4D97-AF65-F5344CB8AC3E}">
        <p14:creationId xmlns:p14="http://schemas.microsoft.com/office/powerpoint/2010/main" val="1014690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2375" y="228600"/>
            <a:ext cx="6892925"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26</a:t>
            </a:fld>
            <a:endParaRPr lang="en-US" dirty="0" smtClean="0"/>
          </a:p>
        </p:txBody>
      </p:sp>
    </p:spTree>
    <p:extLst>
      <p:ext uri="{BB962C8B-B14F-4D97-AF65-F5344CB8AC3E}">
        <p14:creationId xmlns:p14="http://schemas.microsoft.com/office/powerpoint/2010/main" val="13314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312738"/>
            <a:ext cx="6970712" cy="5227637"/>
          </a:xfrm>
        </p:spPr>
      </p:sp>
      <p:sp>
        <p:nvSpPr>
          <p:cNvPr id="3" name="Notes Placeholder 2"/>
          <p:cNvSpPr>
            <a:spLocks noGrp="1"/>
          </p:cNvSpPr>
          <p:nvPr>
            <p:ph type="body" idx="1"/>
          </p:nvPr>
        </p:nvSpPr>
        <p:spPr>
          <a:xfrm>
            <a:off x="838200" y="5791200"/>
            <a:ext cx="8001000" cy="1143000"/>
          </a:xfrm>
        </p:spPr>
        <p:txBody>
          <a:bodyPr>
            <a:normAutofit/>
          </a:bodyPr>
          <a:lstStyle/>
          <a:p>
            <a:r>
              <a:rPr lang="en-US" dirty="0" smtClean="0"/>
              <a:t>Since</a:t>
            </a:r>
            <a:r>
              <a:rPr lang="en-US" baseline="0" dirty="0" smtClean="0"/>
              <a:t> 1950, Texas has grown substantially with some variation over the years in the speed of growth.</a:t>
            </a:r>
            <a:endParaRPr lang="en-US" dirty="0" smtClean="0"/>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lgn="r">
              <a:defRPr/>
            </a:pPr>
            <a:fld id="{47192831-88FD-46AC-A3A6-55A2B3E79D84}" type="slidenum">
              <a:rPr lang="en-US" sz="1400">
                <a:solidFill>
                  <a:schemeClr val="bg1">
                    <a:lumMod val="65000"/>
                  </a:schemeClr>
                </a:solidFill>
              </a:rPr>
              <a:pPr algn="r">
                <a:defRPr/>
              </a:pPr>
              <a:t>3</a:t>
            </a:fld>
            <a:endParaRPr lang="en-US" sz="1400" dirty="0">
              <a:solidFill>
                <a:schemeClr val="bg1">
                  <a:lumMod val="65000"/>
                </a:schemeClr>
              </a:solidFill>
            </a:endParaRPr>
          </a:p>
        </p:txBody>
      </p:sp>
    </p:spTree>
    <p:extLst>
      <p:ext uri="{BB962C8B-B14F-4D97-AF65-F5344CB8AC3E}">
        <p14:creationId xmlns:p14="http://schemas.microsoft.com/office/powerpoint/2010/main" val="324518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a:t>
            </a:r>
            <a:r>
              <a:rPr lang="en-US" baseline="0" dirty="0" smtClean="0"/>
              <a:t> growth in Texas has been geometric in nature. Over the past two decades there have been three 20 year periods where the numeric growth has increased. We have no indication that the population growth in Texas will slow in coming years.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425120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the 1970s decade, most of Texas’ population growth was driven by natural increase (births-deaths). During the 1970s net in-migration became a significant element of Texas’ population growth and now accounts for about half of our population growth. Of the net in-migration, about half can be attributed to net in domestic migration and about half to international migration.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577487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152400"/>
            <a:ext cx="7620000" cy="5715000"/>
          </a:xfrm>
        </p:spPr>
      </p:sp>
      <p:sp>
        <p:nvSpPr>
          <p:cNvPr id="3" name="Notes Placeholder 2"/>
          <p:cNvSpPr>
            <a:spLocks noGrp="1"/>
          </p:cNvSpPr>
          <p:nvPr>
            <p:ph type="body" idx="1"/>
          </p:nvPr>
        </p:nvSpPr>
        <p:spPr>
          <a:xfrm>
            <a:off x="762000" y="5867400"/>
            <a:ext cx="8001000" cy="1143000"/>
          </a:xfrm>
        </p:spPr>
        <p:txBody>
          <a:bodyPr/>
          <a:lstStyle/>
          <a:p>
            <a:r>
              <a:rPr lang="en-US" dirty="0" smtClean="0"/>
              <a:t>One-third</a:t>
            </a:r>
            <a:r>
              <a:rPr lang="en-US" baseline="0" dirty="0" smtClean="0"/>
              <a:t> of the fastest growing counties in the United States from 2012 to 2013 were in Texas.  A substantial number of these counties were small and in counties that have seen increases in oil and gas extraction activity.</a:t>
            </a:r>
            <a:endParaRPr lang="en-US" dirty="0"/>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308226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152400"/>
            <a:ext cx="7246938" cy="5435600"/>
          </a:xfrm>
        </p:spPr>
      </p:sp>
      <p:sp>
        <p:nvSpPr>
          <p:cNvPr id="3" name="Notes Placeholder 2"/>
          <p:cNvSpPr>
            <a:spLocks noGrp="1"/>
          </p:cNvSpPr>
          <p:nvPr>
            <p:ph type="body" idx="1"/>
          </p:nvPr>
        </p:nvSpPr>
        <p:spPr>
          <a:xfrm>
            <a:off x="685800" y="5791200"/>
            <a:ext cx="8001000" cy="1143000"/>
          </a:xfrm>
        </p:spPr>
        <p:txBody>
          <a:bodyPr/>
          <a:lstStyle/>
          <a:p>
            <a:r>
              <a:rPr lang="en-US" dirty="0" smtClean="0"/>
              <a:t>One-fourth</a:t>
            </a:r>
            <a:r>
              <a:rPr lang="en-US" baseline="0" dirty="0" smtClean="0"/>
              <a:t> of the counties in the United States that were growing the most numerically between 2012 and 2013 were in Texas. These counties are the larger ones in the State and are all counties that have experienced continued growth. </a:t>
            </a:r>
            <a:endParaRPr lang="en-US" dirty="0"/>
          </a:p>
        </p:txBody>
      </p:sp>
      <p:sp>
        <p:nvSpPr>
          <p:cNvPr id="4" name="Slide Number Placeholder 3"/>
          <p:cNvSpPr>
            <a:spLocks noGrp="1"/>
          </p:cNvSpPr>
          <p:nvPr>
            <p:ph type="sldNum" sz="quarter" idx="10"/>
          </p:nvPr>
        </p:nvSpPr>
        <p:spPr>
          <a:xfrm>
            <a:off x="5105400" y="6477000"/>
            <a:ext cx="4028440" cy="350520"/>
          </a:xfrm>
          <a:prstGeom prst="rect">
            <a:avLst/>
          </a:prstGeom>
        </p:spPr>
        <p:txBody>
          <a:bodyPr/>
          <a:lstStyle/>
          <a:p>
            <a:pPr algn="r">
              <a:defRPr/>
            </a:pPr>
            <a:fld id="{47192831-88FD-46AC-A3A6-55A2B3E79D84}" type="slidenum">
              <a:rPr lang="en-US">
                <a:solidFill>
                  <a:schemeClr val="bg1">
                    <a:lumMod val="65000"/>
                  </a:schemeClr>
                </a:solidFill>
              </a:rPr>
              <a:pPr algn="r">
                <a:defRPr/>
              </a:pPr>
              <a:t>7</a:t>
            </a:fld>
            <a:endParaRPr lang="en-US" dirty="0">
              <a:solidFill>
                <a:schemeClr val="bg1">
                  <a:lumMod val="65000"/>
                </a:schemeClr>
              </a:solidFill>
            </a:endParaRPr>
          </a:p>
        </p:txBody>
      </p:sp>
    </p:spTree>
    <p:extLst>
      <p:ext uri="{BB962C8B-B14F-4D97-AF65-F5344CB8AC3E}">
        <p14:creationId xmlns:p14="http://schemas.microsoft.com/office/powerpoint/2010/main" val="329553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52400"/>
            <a:ext cx="7315200" cy="5486400"/>
          </a:xfrm>
        </p:spPr>
      </p:sp>
      <p:sp>
        <p:nvSpPr>
          <p:cNvPr id="3" name="Notes Placeholder 2"/>
          <p:cNvSpPr>
            <a:spLocks noGrp="1"/>
          </p:cNvSpPr>
          <p:nvPr>
            <p:ph type="body" idx="1"/>
          </p:nvPr>
        </p:nvSpPr>
        <p:spPr/>
        <p:txBody>
          <a:bodyPr/>
          <a:lstStyle/>
          <a:p>
            <a:pPr defTabSz="914132">
              <a:defRPr/>
            </a:pPr>
            <a:r>
              <a:rPr lang="en-US" dirty="0" smtClean="0"/>
              <a:t>The counties of Harris, Dallas, Tarrant,</a:t>
            </a:r>
            <a:r>
              <a:rPr lang="en-US" baseline="0" dirty="0" smtClean="0"/>
              <a:t> </a:t>
            </a:r>
            <a:r>
              <a:rPr lang="en-US" dirty="0" smtClean="0"/>
              <a:t>Bexar, </a:t>
            </a:r>
            <a:r>
              <a:rPr lang="en-US" baseline="0" dirty="0" smtClean="0"/>
              <a:t>and Travis make up the points of the “population triangle” in Texas and are the most populated in the State. Collin, Denton, Fort Bend, Hidalgo, and El Paso counties also have significant population concentrations. Many counties west of Interstate 35 are more sparsely populated. Approximately 86% of Texas’ population is along or east of Interstate 35.</a:t>
            </a:r>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228325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7221538" cy="5416550"/>
          </a:xfrm>
        </p:spPr>
      </p:sp>
      <p:sp>
        <p:nvSpPr>
          <p:cNvPr id="3" name="Notes Placeholder 2"/>
          <p:cNvSpPr>
            <a:spLocks noGrp="1"/>
          </p:cNvSpPr>
          <p:nvPr>
            <p:ph type="body" idx="1"/>
          </p:nvPr>
        </p:nvSpPr>
        <p:spPr>
          <a:xfrm>
            <a:off x="533400" y="5715000"/>
            <a:ext cx="8411029" cy="1739900"/>
          </a:xfrm>
          <a:prstGeom prst="rect">
            <a:avLst/>
          </a:prstGeom>
        </p:spPr>
        <p:txBody>
          <a:bodyPr/>
          <a:lstStyle/>
          <a:p>
            <a:pPr defTabSz="913998">
              <a:defRPr/>
            </a:pPr>
            <a:endParaRPr lang="en-US" dirty="0" smtClean="0"/>
          </a:p>
          <a:p>
            <a:pPr defTabSz="913998">
              <a:defRPr/>
            </a:pPr>
            <a:r>
              <a:rPr lang="en-US" dirty="0" smtClean="0"/>
              <a:t>Population</a:t>
            </a:r>
            <a:r>
              <a:rPr lang="en-US" baseline="0" dirty="0" smtClean="0"/>
              <a:t> change so far this decade has been greatest in the urban and suburban population triangle counties. Counties in the lower Rio Grande Valley also had significant growth as did El Paso county. Overall, </a:t>
            </a:r>
            <a:r>
              <a:rPr lang="en-US" dirty="0" smtClean="0"/>
              <a:t>155</a:t>
            </a:r>
            <a:r>
              <a:rPr lang="en-US" baseline="0" dirty="0" smtClean="0"/>
              <a:t> </a:t>
            </a:r>
            <a:r>
              <a:rPr lang="en-US" dirty="0" smtClean="0"/>
              <a:t>counties</a:t>
            </a:r>
            <a:r>
              <a:rPr lang="en-US" baseline="0" dirty="0" smtClean="0"/>
              <a:t> gained population while 99 (39%) lost population over the decade. Those counties that are losing population are doing so largely as a function of net out migration of younger persons (entering the labor force). The result is a trend for the age structure of the populations in these more rural counties toward becoming older.</a:t>
            </a:r>
          </a:p>
          <a:p>
            <a:pPr defTabSz="913998">
              <a:defRPr/>
            </a:pPr>
            <a:endParaRPr lang="en-US" dirty="0" smtClean="0"/>
          </a:p>
          <a:p>
            <a:pPr defTabSz="913998">
              <a:defRPr/>
            </a:pPr>
            <a:endParaRPr lang="en-US" dirty="0" smtClean="0"/>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943567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9/25/2014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9/25/2014</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9/25/2014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9/25/2014</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9/25/2014</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9/25/2014</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9/25/2014</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9/25/2014</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9/25/2014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9/25/2014</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9/25/2014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6"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9/25/2014</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5" name="Rectangle 4"/>
          <p:cNvSpPr/>
          <p:nvPr/>
        </p:nvSpPr>
        <p:spPr>
          <a:xfrm>
            <a:off x="6477000" y="2895600"/>
            <a:ext cx="2701159" cy="2031325"/>
          </a:xfrm>
          <a:prstGeom prst="rect">
            <a:avLst/>
          </a:prstGeom>
        </p:spPr>
        <p:txBody>
          <a:bodyPr wrap="square">
            <a:spAutoFit/>
          </a:bodyPr>
          <a:lstStyle/>
          <a:p>
            <a:pPr algn="ctr"/>
            <a:r>
              <a:rPr lang="en-US" sz="1800" dirty="0">
                <a:solidFill>
                  <a:srgbClr val="1B1E7A"/>
                </a:solidFill>
              </a:rPr>
              <a:t> CPA Single Audit and Governmental </a:t>
            </a:r>
            <a:r>
              <a:rPr lang="en-US" sz="1800" dirty="0" smtClean="0">
                <a:solidFill>
                  <a:srgbClr val="1B1E7A"/>
                </a:solidFill>
              </a:rPr>
              <a:t>Conference</a:t>
            </a:r>
          </a:p>
          <a:p>
            <a:pPr algn="ctr"/>
            <a:endParaRPr lang="en-US" sz="1800" dirty="0">
              <a:solidFill>
                <a:srgbClr val="1B1E7A"/>
              </a:solidFill>
            </a:endParaRPr>
          </a:p>
          <a:p>
            <a:pPr algn="ctr"/>
            <a:r>
              <a:rPr lang="en-US" sz="1800" dirty="0" smtClean="0">
                <a:solidFill>
                  <a:srgbClr val="1B1E7A"/>
                </a:solidFill>
              </a:rPr>
              <a:t>October 7</a:t>
            </a:r>
            <a:r>
              <a:rPr lang="en-US" sz="1800" dirty="0" smtClean="0">
                <a:solidFill>
                  <a:srgbClr val="1B1E7A"/>
                </a:solidFill>
              </a:rPr>
              <a:t>, 2014</a:t>
            </a:r>
          </a:p>
          <a:p>
            <a:pPr algn="ctr"/>
            <a:endParaRPr lang="en-US" sz="1800" dirty="0" smtClean="0">
              <a:solidFill>
                <a:srgbClr val="1B1E7A"/>
              </a:solidFill>
            </a:endParaRPr>
          </a:p>
          <a:p>
            <a:pPr algn="ctr"/>
            <a:r>
              <a:rPr lang="en-US" sz="1800" dirty="0" smtClean="0">
                <a:solidFill>
                  <a:srgbClr val="1B1E7A"/>
                </a:solidFill>
              </a:rPr>
              <a:t>Austin,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
        <p:nvSpPr>
          <p:cNvPr id="7" name="Text Box 9"/>
          <p:cNvSpPr txBox="1">
            <a:spLocks noChangeArrowheads="1"/>
          </p:cNvSpPr>
          <p:nvPr/>
        </p:nvSpPr>
        <p:spPr bwMode="auto">
          <a:xfrm>
            <a:off x="-3781" y="287180"/>
            <a:ext cx="6172200" cy="954107"/>
          </a:xfrm>
          <a:prstGeom prst="rect">
            <a:avLst/>
          </a:prstGeom>
          <a:noFill/>
          <a:ln w="9525">
            <a:noFill/>
            <a:miter lim="800000"/>
            <a:headEnd/>
            <a:tailEnd/>
          </a:ln>
        </p:spPr>
        <p:txBody>
          <a:bodyPr wrap="square">
            <a:spAutoFit/>
          </a:bodyPr>
          <a:lstStyle/>
          <a:p>
            <a:pPr algn="ctr">
              <a:spcBef>
                <a:spcPts val="0"/>
              </a:spcBef>
            </a:pPr>
            <a:r>
              <a:rPr lang="en-US" sz="2800" dirty="0" smtClean="0">
                <a:solidFill>
                  <a:schemeClr val="bg1"/>
                </a:solidFill>
              </a:rPr>
              <a:t>Texas’ Demographic Characteristics, Trends, and Projections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p:cNvPicPr>
            <a:picLocks noGrp="1" noChangeAspect="1"/>
          </p:cNvPicPr>
          <p:nvPr>
            <p:ph idx="1"/>
          </p:nvPr>
        </p:nvPicPr>
        <p:blipFill rotWithShape="1">
          <a:blip r:embed="rId3"/>
          <a:srcRect l="3721" t="18520" r="3721" b="20869"/>
          <a:stretch/>
        </p:blipFill>
        <p:spPr>
          <a:xfrm>
            <a:off x="1371600" y="889105"/>
            <a:ext cx="6629400" cy="5966458"/>
          </a:xfrm>
          <a:prstGeom prst="rect">
            <a:avLst/>
          </a:prstGeom>
        </p:spPr>
      </p:pic>
      <p:sp>
        <p:nvSpPr>
          <p:cNvPr id="2" name="Title 1"/>
          <p:cNvSpPr>
            <a:spLocks noGrp="1"/>
          </p:cNvSpPr>
          <p:nvPr>
            <p:ph type="title"/>
          </p:nvPr>
        </p:nvSpPr>
        <p:spPr>
          <a:xfrm>
            <a:off x="1604384" y="152400"/>
            <a:ext cx="7539616" cy="990600"/>
          </a:xfrm>
        </p:spPr>
        <p:txBody>
          <a:bodyPr>
            <a:noAutofit/>
          </a:bodyPr>
          <a:lstStyle/>
          <a:p>
            <a:r>
              <a:rPr lang="en-US" sz="3200" dirty="0" smtClean="0"/>
              <a:t>Estimated Percent Change of the Total Population by County, Texas, 2010 to 2013</a:t>
            </a:r>
            <a:endParaRPr lang="en-US" sz="3200" dirty="0"/>
          </a:p>
        </p:txBody>
      </p:sp>
      <p:pic>
        <p:nvPicPr>
          <p:cNvPr id="6" name="Picture 5"/>
          <p:cNvPicPr>
            <a:picLocks noChangeAspect="1"/>
          </p:cNvPicPr>
          <p:nvPr/>
        </p:nvPicPr>
        <p:blipFill rotWithShape="1">
          <a:blip r:embed="rId4"/>
          <a:srcRect t="38336" r="46061"/>
          <a:stretch/>
        </p:blipFill>
        <p:spPr>
          <a:xfrm>
            <a:off x="1447800" y="1600200"/>
            <a:ext cx="1607927" cy="1693823"/>
          </a:xfrm>
          <a:prstGeom prst="rect">
            <a:avLst/>
          </a:prstGeom>
        </p:spPr>
      </p:pic>
      <p:sp>
        <p:nvSpPr>
          <p:cNvPr id="7" name="TextBox 6"/>
          <p:cNvSpPr txBox="1"/>
          <p:nvPr/>
        </p:nvSpPr>
        <p:spPr>
          <a:xfrm>
            <a:off x="3" y="6501769"/>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a:t>
            </a:r>
            <a:r>
              <a:rPr lang="en-US" sz="1000" dirty="0">
                <a:solidFill>
                  <a:schemeClr val="tx1">
                    <a:lumMod val="50000"/>
                    <a:lumOff val="50000"/>
                  </a:schemeClr>
                </a:solidFill>
              </a:rPr>
              <a:t>, </a:t>
            </a:r>
            <a:r>
              <a:rPr lang="en-US" sz="1000" dirty="0" smtClean="0">
                <a:solidFill>
                  <a:schemeClr val="tx1">
                    <a:lumMod val="50000"/>
                    <a:lumOff val="50000"/>
                  </a:schemeClr>
                </a:solidFill>
              </a:rPr>
              <a:t>2013 </a:t>
            </a:r>
            <a:r>
              <a:rPr lang="en-US" sz="1000" dirty="0">
                <a:solidFill>
                  <a:schemeClr val="tx1">
                    <a:lumMod val="50000"/>
                    <a:lumOff val="50000"/>
                  </a:schemeClr>
                </a:solidFill>
              </a:rPr>
              <a:t>Vintage Population Estimates. </a:t>
            </a:r>
          </a:p>
        </p:txBody>
      </p:sp>
    </p:spTree>
    <p:extLst>
      <p:ext uri="{BB962C8B-B14F-4D97-AF65-F5344CB8AC3E}">
        <p14:creationId xmlns:p14="http://schemas.microsoft.com/office/powerpoint/2010/main" val="1716796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52"/>
          <a:stretch/>
        </p:blipFill>
        <p:spPr bwMode="auto">
          <a:xfrm>
            <a:off x="0" y="-6048"/>
            <a:ext cx="9144000" cy="68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6481019"/>
            <a:ext cx="3955356" cy="246221"/>
          </a:xfrm>
          <a:prstGeom prst="rect">
            <a:avLst/>
          </a:prstGeom>
        </p:spPr>
        <p:txBody>
          <a:bodyPr wrap="square">
            <a:spAutoFit/>
          </a:bodyPr>
          <a:lstStyle/>
          <a:p>
            <a:r>
              <a:rPr lang="en-US" sz="1000" dirty="0" smtClean="0">
                <a:solidFill>
                  <a:schemeClr val="bg1">
                    <a:lumMod val="50000"/>
                  </a:schemeClr>
                </a:solidFill>
              </a:rPr>
              <a:t>Source: http</a:t>
            </a:r>
            <a:r>
              <a:rPr lang="en-US" sz="1000" dirty="0">
                <a:solidFill>
                  <a:schemeClr val="bg1">
                    <a:lumMod val="50000"/>
                  </a:schemeClr>
                </a:solidFill>
              </a:rPr>
              <a:t>://www.forbes.com/special-report/2011/migration.html</a:t>
            </a:r>
          </a:p>
        </p:txBody>
      </p:sp>
    </p:spTree>
    <p:extLst>
      <p:ext uri="{BB962C8B-B14F-4D97-AF65-F5344CB8AC3E}">
        <p14:creationId xmlns:p14="http://schemas.microsoft.com/office/powerpoint/2010/main" val="1061327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294967295"/>
          </p:nvPr>
        </p:nvSpPr>
        <p:spPr>
          <a:xfrm>
            <a:off x="6553200" y="6356352"/>
            <a:ext cx="2133600" cy="365125"/>
          </a:xfrm>
        </p:spPr>
        <p:txBody>
          <a:bodyPr/>
          <a:lstStyle/>
          <a:p>
            <a:fld id="{2BC1FA3B-F0C1-4F58-90BE-DCC7501F4B28}" type="slidenum">
              <a:rPr lang="en-US" smtClean="0"/>
              <a:pPr/>
              <a:t>12</a:t>
            </a:fld>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696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727" y="6559914"/>
            <a:ext cx="3955356" cy="246221"/>
          </a:xfrm>
          <a:prstGeom prst="rect">
            <a:avLst/>
          </a:prstGeom>
        </p:spPr>
        <p:txBody>
          <a:bodyPr wrap="square">
            <a:spAutoFit/>
          </a:bodyPr>
          <a:lstStyle/>
          <a:p>
            <a:r>
              <a:rPr lang="en-US" sz="1000" dirty="0" smtClean="0">
                <a:solidFill>
                  <a:schemeClr val="bg1">
                    <a:lumMod val="50000"/>
                  </a:schemeClr>
                </a:solidFill>
              </a:rPr>
              <a:t>Source: http</a:t>
            </a:r>
            <a:r>
              <a:rPr lang="en-US" sz="1000" dirty="0">
                <a:solidFill>
                  <a:schemeClr val="bg1">
                    <a:lumMod val="50000"/>
                  </a:schemeClr>
                </a:solidFill>
              </a:rPr>
              <a:t>://www.forbes.com/special-report/2011/migration.html</a:t>
            </a:r>
          </a:p>
        </p:txBody>
      </p:sp>
    </p:spTree>
    <p:extLst>
      <p:ext uri="{BB962C8B-B14F-4D97-AF65-F5344CB8AC3E}">
        <p14:creationId xmlns:p14="http://schemas.microsoft.com/office/powerpoint/2010/main" val="107194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294967295"/>
          </p:nvPr>
        </p:nvSpPr>
        <p:spPr>
          <a:xfrm>
            <a:off x="6553200" y="6356352"/>
            <a:ext cx="2133600" cy="365125"/>
          </a:xfrm>
        </p:spPr>
        <p:txBody>
          <a:bodyPr/>
          <a:lstStyle/>
          <a:p>
            <a:fld id="{2BC1FA3B-F0C1-4F58-90BE-DCC7501F4B28}" type="slidenum">
              <a:rPr lang="en-US" smtClean="0"/>
              <a:pPr/>
              <a:t>13</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5" y="0"/>
            <a:ext cx="9275199" cy="68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884" y="6506289"/>
            <a:ext cx="3955356" cy="246221"/>
          </a:xfrm>
          <a:prstGeom prst="rect">
            <a:avLst/>
          </a:prstGeom>
        </p:spPr>
        <p:txBody>
          <a:bodyPr wrap="square">
            <a:spAutoFit/>
          </a:bodyPr>
          <a:lstStyle/>
          <a:p>
            <a:r>
              <a:rPr lang="en-US" sz="1000" dirty="0" smtClean="0">
                <a:solidFill>
                  <a:schemeClr val="bg1">
                    <a:lumMod val="50000"/>
                  </a:schemeClr>
                </a:solidFill>
              </a:rPr>
              <a:t>Source: http</a:t>
            </a:r>
            <a:r>
              <a:rPr lang="en-US" sz="1000" dirty="0">
                <a:solidFill>
                  <a:schemeClr val="bg1">
                    <a:lumMod val="50000"/>
                  </a:schemeClr>
                </a:solidFill>
              </a:rPr>
              <a:t>://www.forbes.com/special-report/2011/migration.html</a:t>
            </a:r>
          </a:p>
        </p:txBody>
      </p:sp>
    </p:spTree>
    <p:extLst>
      <p:ext uri="{BB962C8B-B14F-4D97-AF65-F5344CB8AC3E}">
        <p14:creationId xmlns:p14="http://schemas.microsoft.com/office/powerpoint/2010/main" val="2172009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990600"/>
          </a:xfrm>
        </p:spPr>
        <p:txBody>
          <a:bodyPr>
            <a:noAutofit/>
          </a:bodyPr>
          <a:lstStyle/>
          <a:p>
            <a:r>
              <a:rPr lang="en-US" sz="3200" dirty="0" smtClean="0"/>
              <a:t>Percent of Population 65 Years of Age and Older, Texas Counties, 2013</a:t>
            </a:r>
            <a:endParaRPr lang="en-US" sz="3200" dirty="0"/>
          </a:p>
        </p:txBody>
      </p:sp>
      <p:sp>
        <p:nvSpPr>
          <p:cNvPr id="4" name="Slide Number Placeholder 3"/>
          <p:cNvSpPr>
            <a:spLocks noGrp="1"/>
          </p:cNvSpPr>
          <p:nvPr>
            <p:ph type="sldNum" sz="quarter" idx="4294967295"/>
          </p:nvPr>
        </p:nvSpPr>
        <p:spPr>
          <a:xfrm>
            <a:off x="6553200" y="6356352"/>
            <a:ext cx="2133600" cy="365125"/>
          </a:xfrm>
        </p:spPr>
        <p:txBody>
          <a:bodyPr/>
          <a:lstStyle/>
          <a:p>
            <a:fld id="{2BC1FA3B-F0C1-4F58-90BE-DCC7501F4B28}" type="slidenum">
              <a:rPr lang="en-US" smtClean="0"/>
              <a:pPr/>
              <a:t>14</a:t>
            </a:fld>
            <a:endParaRPr lang="en-US" dirty="0"/>
          </a:p>
        </p:txBody>
      </p:sp>
      <p:sp>
        <p:nvSpPr>
          <p:cNvPr id="9" name="TextBox 8"/>
          <p:cNvSpPr txBox="1"/>
          <p:nvPr/>
        </p:nvSpPr>
        <p:spPr>
          <a:xfrm>
            <a:off x="228600" y="6489543"/>
            <a:ext cx="3441968" cy="246221"/>
          </a:xfrm>
          <a:prstGeom prst="rect">
            <a:avLst/>
          </a:prstGeom>
          <a:noFill/>
        </p:spPr>
        <p:txBody>
          <a:bodyPr wrap="none" rtlCol="0">
            <a:spAutoFit/>
          </a:bodyPr>
          <a:lstStyle/>
          <a:p>
            <a:r>
              <a:rPr lang="en-US" sz="1000" dirty="0" smtClean="0">
                <a:solidFill>
                  <a:schemeClr val="bg1">
                    <a:lumMod val="50000"/>
                  </a:schemeClr>
                </a:solidFill>
              </a:rPr>
              <a:t>Source: U.S. Census Bureau, Population Estimates, 2013</a:t>
            </a:r>
            <a:endParaRPr lang="en-US" sz="1000" dirty="0">
              <a:solidFill>
                <a:schemeClr val="bg1">
                  <a:lumMod val="50000"/>
                </a:schemeClr>
              </a:solidFill>
            </a:endParaRPr>
          </a:p>
        </p:txBody>
      </p:sp>
      <p:pic>
        <p:nvPicPr>
          <p:cNvPr id="3" name="Picture 2"/>
          <p:cNvPicPr>
            <a:picLocks noChangeAspect="1"/>
          </p:cNvPicPr>
          <p:nvPr/>
        </p:nvPicPr>
        <p:blipFill rotWithShape="1">
          <a:blip r:embed="rId3"/>
          <a:srcRect l="2562" t="25401" r="4753" b="18540"/>
          <a:stretch/>
        </p:blipFill>
        <p:spPr>
          <a:xfrm>
            <a:off x="1447800" y="1105878"/>
            <a:ext cx="7010400" cy="5752122"/>
          </a:xfrm>
          <a:prstGeom prst="rect">
            <a:avLst/>
          </a:prstGeom>
        </p:spPr>
      </p:pic>
      <p:pic>
        <p:nvPicPr>
          <p:cNvPr id="7" name="Picture 6"/>
          <p:cNvPicPr>
            <a:picLocks noChangeAspect="1"/>
          </p:cNvPicPr>
          <p:nvPr/>
        </p:nvPicPr>
        <p:blipFill rotWithShape="1">
          <a:blip r:embed="rId4"/>
          <a:srcRect t="40490" r="28562" b="1"/>
          <a:stretch/>
        </p:blipFill>
        <p:spPr>
          <a:xfrm>
            <a:off x="1905000" y="1901826"/>
            <a:ext cx="1143000" cy="1231900"/>
          </a:xfrm>
          <a:prstGeom prst="rect">
            <a:avLst/>
          </a:prstGeom>
        </p:spPr>
      </p:pic>
    </p:spTree>
    <p:extLst>
      <p:ext uri="{BB962C8B-B14F-4D97-AF65-F5344CB8AC3E}">
        <p14:creationId xmlns:p14="http://schemas.microsoft.com/office/powerpoint/2010/main" val="842675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52400"/>
            <a:ext cx="7391400" cy="990600"/>
          </a:xfrm>
          <a:prstGeom prst="rect">
            <a:avLst/>
          </a:prstGeom>
        </p:spPr>
        <p:txBody>
          <a:bodyPr/>
          <a:lstStyle/>
          <a:p>
            <a:pPr lvl="0" algn="ctr" eaLnBrk="1" hangingPunct="1">
              <a:defRPr/>
            </a:pPr>
            <a:r>
              <a:rPr lang="en-US" sz="3200" kern="0" dirty="0" smtClean="0">
                <a:solidFill>
                  <a:srgbClr val="1B1E7A"/>
                </a:solidFill>
                <a:latin typeface="+mj-lt"/>
                <a:ea typeface="+mj-ea"/>
                <a:cs typeface="+mj-cs"/>
              </a:rPr>
              <a:t>Texas Racial and Ethnic Composition, </a:t>
            </a:r>
          </a:p>
          <a:p>
            <a:pPr lvl="0" algn="ctr" eaLnBrk="1" hangingPunct="1">
              <a:defRPr/>
            </a:pPr>
            <a:r>
              <a:rPr lang="en-US" sz="3200" kern="0" dirty="0" smtClean="0">
                <a:solidFill>
                  <a:srgbClr val="1B1E7A"/>
                </a:solidFill>
                <a:latin typeface="+mj-lt"/>
                <a:ea typeface="+mj-ea"/>
                <a:cs typeface="+mj-cs"/>
              </a:rPr>
              <a:t>2000 and 2010</a:t>
            </a:r>
            <a:endParaRPr kumimoji="0" lang="en-US" sz="3200"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7000"/>
            <a:ext cx="3581400" cy="553998"/>
          </a:xfrm>
          <a:prstGeom prst="rect">
            <a:avLst/>
          </a:prstGeom>
        </p:spPr>
        <p:txBody>
          <a:bodyPr wrap="square">
            <a:spAutoFit/>
          </a:bodyPr>
          <a:lstStyle/>
          <a:p>
            <a:r>
              <a:rPr lang="en-US" sz="1000" dirty="0" smtClean="0">
                <a:solidFill>
                  <a:schemeClr val="tx1">
                    <a:lumMod val="50000"/>
                    <a:lumOff val="50000"/>
                  </a:schemeClr>
                </a:solidFill>
              </a:rPr>
              <a:t>Source: U.S. Census Bureau. 2000 and 2010 Census count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596770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546399"/>
            <a:ext cx="3514104"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2010 Decennial Census, SF1</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152400"/>
            <a:ext cx="7315200" cy="990600"/>
          </a:xfrm>
        </p:spPr>
        <p:txBody>
          <a:bodyPr>
            <a:noAutofit/>
          </a:bodyPr>
          <a:lstStyle/>
          <a:p>
            <a:r>
              <a:rPr lang="en-US" sz="3200" dirty="0" smtClean="0"/>
              <a:t>Texas Population Pyramid by Race/Ethnicity,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233735"/>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961864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152400"/>
            <a:ext cx="6858000" cy="990600"/>
          </a:xfrm>
        </p:spPr>
        <p:txBody>
          <a:bodyPr>
            <a:noAutofit/>
          </a:bodyPr>
          <a:lstStyle/>
          <a:p>
            <a:r>
              <a:rPr lang="en-US" sz="3200" dirty="0" smtClean="0"/>
              <a:t>Texas Population Pyramid by Race/Ethnicity, 2010</a:t>
            </a:r>
            <a:endParaRPr lang="en-US" sz="3200" dirty="0"/>
          </a:p>
        </p:txBody>
      </p:sp>
      <p:graphicFrame>
        <p:nvGraphicFramePr>
          <p:cNvPr id="5" name="Content Placeholder 4"/>
          <p:cNvGraphicFramePr>
            <a:graphicFrameLocks noGrp="1"/>
          </p:cNvGraphicFramePr>
          <p:nvPr>
            <p:ph idx="1"/>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598366"/>
            <a:ext cx="3514104"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2010 Decennial Census, SF1</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477547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152400"/>
            <a:ext cx="6858000" cy="990600"/>
          </a:xfrm>
        </p:spPr>
        <p:txBody>
          <a:bodyPr>
            <a:noAutofit/>
          </a:bodyPr>
          <a:lstStyle/>
          <a:p>
            <a:r>
              <a:rPr lang="en-US" sz="3200" dirty="0" smtClean="0"/>
              <a:t>Texas Population Pyramid by Race/Ethnicity,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4120703"/>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598366"/>
            <a:ext cx="3514104"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2010 Decennial Census, SF1</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148735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858000" cy="990600"/>
          </a:xfrm>
        </p:spPr>
        <p:txBody>
          <a:bodyPr>
            <a:normAutofit/>
          </a:bodyPr>
          <a:lstStyle/>
          <a:p>
            <a:r>
              <a:rPr lang="en-US" sz="3200" dirty="0" smtClean="0"/>
              <a:t>Topic Overview</a:t>
            </a:r>
            <a:endParaRPr lang="en-US" sz="3200" dirty="0"/>
          </a:p>
        </p:txBody>
      </p:sp>
      <p:sp>
        <p:nvSpPr>
          <p:cNvPr id="3" name="Content Placeholder 2"/>
          <p:cNvSpPr>
            <a:spLocks noGrp="1"/>
          </p:cNvSpPr>
          <p:nvPr>
            <p:ph idx="1"/>
          </p:nvPr>
        </p:nvSpPr>
        <p:spPr/>
        <p:txBody>
          <a:bodyPr>
            <a:noAutofit/>
          </a:bodyPr>
          <a:lstStyle/>
          <a:p>
            <a:r>
              <a:rPr lang="en-US" sz="2400" dirty="0" smtClean="0"/>
              <a:t>Population </a:t>
            </a:r>
            <a:r>
              <a:rPr lang="en-US" sz="2400" dirty="0" smtClean="0"/>
              <a:t>growth and geographic variation of population growth</a:t>
            </a:r>
          </a:p>
          <a:p>
            <a:r>
              <a:rPr lang="en-US" sz="2400" dirty="0" smtClean="0"/>
              <a:t>Migration patterns</a:t>
            </a:r>
          </a:p>
          <a:p>
            <a:r>
              <a:rPr lang="en-US" sz="2400" dirty="0" smtClean="0"/>
              <a:t>Race/ethnic composition and change</a:t>
            </a:r>
          </a:p>
          <a:p>
            <a:r>
              <a:rPr lang="en-US" sz="2400" dirty="0" smtClean="0"/>
              <a:t>Projected population growth </a:t>
            </a:r>
          </a:p>
          <a:p>
            <a:r>
              <a:rPr lang="en-US" sz="2400" dirty="0" smtClean="0"/>
              <a:t>Projected educational attainment</a:t>
            </a:r>
          </a:p>
          <a:p>
            <a:endParaRPr lang="en-US" sz="2400" dirty="0"/>
          </a:p>
        </p:txBody>
      </p:sp>
    </p:spTree>
    <p:extLst>
      <p:ext uri="{BB962C8B-B14F-4D97-AF65-F5344CB8AC3E}">
        <p14:creationId xmlns:p14="http://schemas.microsoft.com/office/powerpoint/2010/main" val="194754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3200" kern="0" dirty="0" smtClean="0">
                <a:solidFill>
                  <a:srgbClr val="1B1E7A"/>
                </a:solidFill>
                <a:latin typeface="+mj-lt"/>
                <a:ea typeface="+mj-ea"/>
                <a:cs typeface="+mj-cs"/>
              </a:rPr>
              <a:t>Projected Population Growth in Texas, 2010-2050</a:t>
            </a:r>
            <a:endParaRPr kumimoji="0" lang="en-US" sz="3200" i="0" u="none" strike="noStrike" kern="0" cap="none" spc="0" normalizeH="0" baseline="0" noProof="0" dirty="0">
              <a:ln>
                <a:noFill/>
              </a:ln>
              <a:solidFill>
                <a:srgbClr val="1B1E7A"/>
              </a:solidFill>
              <a:effectLst/>
              <a:uLnTx/>
              <a:uFillTx/>
              <a:latin typeface="+mj-lt"/>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2555318"/>
              </p:ext>
            </p:extLst>
          </p:nvPr>
        </p:nvGraphicFramePr>
        <p:xfrm>
          <a:off x="152400" y="1369510"/>
          <a:ext cx="8610600" cy="49530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V="1">
            <a:off x="3276600" y="4267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7000"/>
            <a:ext cx="4495800" cy="246221"/>
          </a:xfrm>
          <a:prstGeom prst="rect">
            <a:avLst/>
          </a:prstGeom>
          <a:noFill/>
        </p:spPr>
        <p:txBody>
          <a:bodyPr wrap="square" rtlCol="0">
            <a:spAutoFit/>
          </a:bodyPr>
          <a:lstStyle/>
          <a:p>
            <a:pPr marL="798513" indent="-798513">
              <a:spcBef>
                <a:spcPct val="50000"/>
              </a:spcBef>
            </a:pPr>
            <a:r>
              <a:rPr lang="en-US" sz="1000" dirty="0" smtClean="0">
                <a:solidFill>
                  <a:schemeClr val="tx1">
                    <a:lumMod val="50000"/>
                    <a:lumOff val="50000"/>
                  </a:schemeClr>
                </a:solidFill>
                <a:latin typeface="Arial" pitchFamily="34" charset="0"/>
                <a:cs typeface="Arial" pitchFamily="34" charset="0"/>
              </a:rPr>
              <a:t>Source: Texas State Data Center 2012 Population Projections </a:t>
            </a:r>
          </a:p>
        </p:txBody>
      </p:sp>
    </p:spTree>
    <p:extLst>
      <p:ext uri="{BB962C8B-B14F-4D97-AF65-F5344CB8AC3E}">
        <p14:creationId xmlns:p14="http://schemas.microsoft.com/office/powerpoint/2010/main" val="2387409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3600" dirty="0" smtClean="0"/>
              <a:t>Projected Population Change, Texas Counties, 2010-2050</a:t>
            </a:r>
            <a:endParaRPr lang="en-US" sz="3600" dirty="0"/>
          </a:p>
        </p:txBody>
      </p:sp>
      <p:sp>
        <p:nvSpPr>
          <p:cNvPr id="6" name="TextBox 5"/>
          <p:cNvSpPr txBox="1"/>
          <p:nvPr/>
        </p:nvSpPr>
        <p:spPr>
          <a:xfrm>
            <a:off x="-50947" y="6542836"/>
            <a:ext cx="8763000" cy="246221"/>
          </a:xfrm>
          <a:prstGeom prst="rect">
            <a:avLst/>
          </a:prstGeom>
          <a:noFill/>
        </p:spPr>
        <p:txBody>
          <a:bodyPr wrap="square" rtlCol="0">
            <a:spAutoFit/>
          </a:bodyPr>
          <a:lstStyle/>
          <a:p>
            <a:pPr marL="798513" indent="-798513">
              <a:spcBef>
                <a:spcPct val="50000"/>
              </a:spcBef>
            </a:pPr>
            <a:r>
              <a:rPr lang="en-US" sz="10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6" t="22202" r="4881" b="23087"/>
          <a:stretch/>
        </p:blipFill>
        <p:spPr bwMode="auto">
          <a:xfrm>
            <a:off x="1880333" y="1205299"/>
            <a:ext cx="6522270" cy="537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2958"/>
          <a:stretch/>
        </p:blipFill>
        <p:spPr bwMode="auto">
          <a:xfrm>
            <a:off x="748192" y="1268273"/>
            <a:ext cx="2465642" cy="216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84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3600" dirty="0" smtClean="0"/>
              <a:t>Projected Percent Population Change, Texas Counties, 2010-2050</a:t>
            </a:r>
            <a:endParaRPr lang="en-US" sz="36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3" t="22500" r="5205" b="22179"/>
          <a:stretch/>
        </p:blipFill>
        <p:spPr bwMode="auto">
          <a:xfrm>
            <a:off x="1524000" y="1160570"/>
            <a:ext cx="6645639" cy="552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420" y="6530590"/>
            <a:ext cx="8763000" cy="246221"/>
          </a:xfrm>
          <a:prstGeom prst="rect">
            <a:avLst/>
          </a:prstGeom>
          <a:noFill/>
        </p:spPr>
        <p:txBody>
          <a:bodyPr wrap="square" rtlCol="0">
            <a:spAutoFit/>
          </a:bodyPr>
          <a:lstStyle/>
          <a:p>
            <a:pPr marL="798513" indent="-798513">
              <a:spcBef>
                <a:spcPct val="50000"/>
              </a:spcBef>
            </a:pPr>
            <a:r>
              <a:rPr lang="en-US" sz="10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6931" r="24777"/>
          <a:stretch/>
        </p:blipFill>
        <p:spPr bwMode="auto">
          <a:xfrm>
            <a:off x="1315887" y="1447800"/>
            <a:ext cx="1882763" cy="183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914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3200" kern="0" dirty="0"/>
              <a:t>Projected Racial and Ethnic Percent, Texas, </a:t>
            </a:r>
            <a:r>
              <a:rPr lang="en-US" sz="3200" kern="0" dirty="0" smtClean="0"/>
              <a:t>2010-2050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73977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008" y="6459348"/>
            <a:ext cx="5486400" cy="262129"/>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639103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726218237"/>
              </p:ext>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3239195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 and 2030 Using Trended Rates, Texas</a:t>
            </a:r>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ext uri="{D42A27DB-BD31-4B8C-83A1-F6EECF244321}">
                <p14:modId xmlns:p14="http://schemas.microsoft.com/office/powerpoint/2010/main" val="1591658166"/>
              </p:ext>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1612309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 or (210) 458-6530</a:t>
            </a:r>
          </a:p>
          <a:p>
            <a:pPr lvl="1" eaLnBrk="1" hangingPunct="1">
              <a:buNone/>
            </a:pPr>
            <a:r>
              <a:rPr lang="en-US" dirty="0" smtClean="0"/>
              <a:t>Email: </a:t>
            </a:r>
            <a:r>
              <a:rPr lang="en-US" dirty="0" smtClean="0">
                <a:hlinkClick r:id="rId3"/>
              </a:rPr>
              <a:t>Lloyd.Potter@osd.state.tx.us</a:t>
            </a:r>
            <a:endParaRPr lang="en-US" dirty="0" smtClean="0"/>
          </a:p>
          <a:p>
            <a:pPr lvl="1">
              <a:buNone/>
            </a:pPr>
            <a:r>
              <a:rPr lang="en-US" dirty="0" smtClean="0"/>
              <a:t>Internet: http://osd.state.tx.us</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51137196"/>
              </p:ext>
            </p:extLst>
          </p:nvPr>
        </p:nvGraphicFramePr>
        <p:xfrm>
          <a:off x="1752600" y="1447800"/>
          <a:ext cx="5330830" cy="5049345"/>
        </p:xfrm>
        <a:graphic>
          <a:graphicData uri="http://schemas.openxmlformats.org/drawingml/2006/table">
            <a:tbl>
              <a:tblPr firstRow="1" bandRow="1">
                <a:tableStyleId>{5C22544A-7EE6-4342-B048-85BDC9FD1C3A}</a:tableStyleId>
              </a:tblPr>
              <a:tblGrid>
                <a:gridCol w="1011889"/>
                <a:gridCol w="1592786"/>
                <a:gridCol w="1592786"/>
                <a:gridCol w="1133369"/>
              </a:tblGrid>
              <a:tr h="813593">
                <a:tc>
                  <a:txBody>
                    <a:bodyPr/>
                    <a:lstStyle/>
                    <a:p>
                      <a:pPr algn="l"/>
                      <a:r>
                        <a:rPr lang="en-US" sz="2000" b="1" dirty="0" smtClean="0">
                          <a:solidFill>
                            <a:srgbClr val="1B1E7A"/>
                          </a:solidFill>
                          <a:latin typeface="Arial" pitchFamily="34" charset="0"/>
                          <a:cs typeface="Arial" pitchFamily="34" charset="0"/>
                        </a:rPr>
                        <a:t>Y</a:t>
                      </a:r>
                      <a:r>
                        <a:rPr lang="en-US" sz="1600" b="1" dirty="0" smtClean="0">
                          <a:solidFill>
                            <a:srgbClr val="1B1E7A"/>
                          </a:solidFill>
                          <a:latin typeface="Arial" pitchFamily="34" charset="0"/>
                          <a:cs typeface="Arial" pitchFamily="34" charset="0"/>
                        </a:rPr>
                        <a:t>ear</a:t>
                      </a:r>
                      <a:r>
                        <a:rPr lang="en-US" sz="1600" b="1" i="1" dirty="0" smtClean="0">
                          <a:solidFill>
                            <a:srgbClr val="1B1E7A"/>
                          </a:solidFill>
                          <a:latin typeface="Arial" pitchFamily="34" charset="0"/>
                          <a:cs typeface="Arial" pitchFamily="34" charset="0"/>
                        </a:rPr>
                        <a:t>*</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indent="0" algn="ctr"/>
                      <a:r>
                        <a:rPr lang="en-US" sz="1600" b="1" dirty="0" smtClean="0">
                          <a:solidFill>
                            <a:srgbClr val="1B1E7A"/>
                          </a:solidFill>
                          <a:latin typeface="Arial" pitchFamily="34" charset="0"/>
                          <a:cs typeface="Arial" pitchFamily="34" charset="0"/>
                        </a:rPr>
                        <a:t>Population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763" indent="0" algn="ctr"/>
                      <a:r>
                        <a:rPr lang="en-US" sz="1600" b="1" dirty="0" smtClean="0">
                          <a:solidFill>
                            <a:srgbClr val="1B1E7A"/>
                          </a:solidFill>
                          <a:latin typeface="Arial" pitchFamily="34" charset="0"/>
                          <a:cs typeface="Arial" pitchFamily="34" charset="0"/>
                        </a:rPr>
                        <a:t>Numeric</a:t>
                      </a:r>
                    </a:p>
                    <a:p>
                      <a:pPr marL="4763" indent="0"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Annual</a:t>
                      </a:r>
                    </a:p>
                    <a:p>
                      <a:pPr algn="ctr"/>
                      <a:r>
                        <a:rPr lang="en-US" sz="1600" b="1" dirty="0" smtClean="0">
                          <a:solidFill>
                            <a:srgbClr val="1B1E7A"/>
                          </a:solidFill>
                          <a:latin typeface="Arial" pitchFamily="34" charset="0"/>
                          <a:cs typeface="Arial" pitchFamily="34" charset="0"/>
                        </a:rPr>
                        <a:t>Percent</a:t>
                      </a:r>
                    </a:p>
                    <a:p>
                      <a:pPr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1950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7,711,194</a:t>
                      </a: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690563"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1960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9,579,677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1,868,483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1970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11,196,730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1,617,053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1980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14,229,191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3,032,461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1990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16,986,510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2,757,319</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2000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20,851,820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3,865,310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25,145,561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4,293,741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2012</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26,060,796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915,235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2013</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26,448,193</a:t>
                      </a: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387,397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dec"/>
                        </a:tabLst>
                        <a:defRPr/>
                      </a:pPr>
                      <a:r>
                        <a:rPr kumimoji="0" lang="en-US" sz="1800" b="1" i="0" u="none" strike="noStrike" kern="1200" cap="none" spc="0" normalizeH="0" baseline="0" noProof="0" dirty="0" smtClean="0">
                          <a:ln>
                            <a:noFill/>
                          </a:ln>
                          <a:solidFill>
                            <a:srgbClr val="1B1E7A"/>
                          </a:solidFill>
                          <a:effectLst/>
                          <a:uLnTx/>
                          <a:uFillTx/>
                          <a:latin typeface="Arial" pitchFamily="34" charset="0"/>
                          <a:ea typeface="+mn-ea"/>
                          <a:cs typeface="Arial"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665">
                <a:tc>
                  <a:txBody>
                    <a:bodyPr/>
                    <a:lstStyle/>
                    <a:p>
                      <a:endParaRPr lang="en-US" sz="400" dirty="0">
                        <a:solidFill>
                          <a:srgbClr val="1B1E7A"/>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400" b="1" dirty="0">
                        <a:solidFill>
                          <a:srgbClr val="1B1E7A"/>
                        </a:solidFill>
                        <a:latin typeface="Arial Narrow"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400" b="1" dirty="0">
                        <a:solidFill>
                          <a:srgbClr val="1B1E7A"/>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82145">
                <a:tc gridSpan="4">
                  <a:txBody>
                    <a:bodyPr/>
                    <a:lstStyle/>
                    <a:p>
                      <a:pPr marL="0" indent="0">
                        <a:buFont typeface="Arial" charset="0"/>
                        <a:buNone/>
                      </a:pPr>
                      <a:r>
                        <a:rPr lang="en-US" sz="1050" b="1" dirty="0" smtClean="0">
                          <a:solidFill>
                            <a:srgbClr val="1B1E7A"/>
                          </a:solidFill>
                          <a:latin typeface="Arial" pitchFamily="34" charset="0"/>
                          <a:cs typeface="Arial" pitchFamily="34" charset="0"/>
                        </a:rPr>
                        <a:t>* All values for the decennial dates are for April 1</a:t>
                      </a:r>
                      <a:r>
                        <a:rPr lang="en-US" sz="1050" b="1" baseline="30000" dirty="0" smtClean="0">
                          <a:solidFill>
                            <a:srgbClr val="1B1E7A"/>
                          </a:solidFill>
                          <a:latin typeface="Arial" pitchFamily="34" charset="0"/>
                          <a:cs typeface="Arial" pitchFamily="34" charset="0"/>
                        </a:rPr>
                        <a:t>st</a:t>
                      </a:r>
                      <a:r>
                        <a:rPr lang="en-US" sz="1050" b="1" dirty="0" smtClean="0">
                          <a:solidFill>
                            <a:srgbClr val="1B1E7A"/>
                          </a:solidFill>
                          <a:latin typeface="Arial" pitchFamily="34" charset="0"/>
                          <a:cs typeface="Arial" pitchFamily="34" charset="0"/>
                        </a:rPr>
                        <a:t> of the indicated census year.  Values for 2012 and 2013 are for July 1 as estimated by the U.S. Census Bureau. </a:t>
                      </a:r>
                    </a:p>
                    <a:p>
                      <a:pPr marL="339725" indent="-339725"/>
                      <a:endParaRPr lang="en-US" sz="600" b="1" dirty="0" smtClean="0">
                        <a:solidFill>
                          <a:srgbClr val="1B1E7A"/>
                        </a:solidFill>
                        <a:latin typeface="Arial" pitchFamily="34" charset="0"/>
                        <a:cs typeface="Arial"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 b="1" dirty="0">
                        <a:solidFill>
                          <a:schemeClr val="tx1"/>
                        </a:solidFill>
                        <a:latin typeface="Arial Narrow"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 name="Rectangle 2"/>
          <p:cNvSpPr txBox="1">
            <a:spLocks noChangeArrowheads="1"/>
          </p:cNvSpPr>
          <p:nvPr/>
        </p:nvSpPr>
        <p:spPr>
          <a:xfrm>
            <a:off x="1752600" y="152400"/>
            <a:ext cx="7391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1950-2013</a:t>
            </a:r>
          </a:p>
        </p:txBody>
      </p:sp>
      <p:sp>
        <p:nvSpPr>
          <p:cNvPr id="2" name="Rectangle 1"/>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Census Counts and Population Estimates</a:t>
            </a:r>
          </a:p>
        </p:txBody>
      </p:sp>
    </p:spTree>
    <p:extLst>
      <p:ext uri="{BB962C8B-B14F-4D97-AF65-F5344CB8AC3E}">
        <p14:creationId xmlns:p14="http://schemas.microsoft.com/office/powerpoint/2010/main" val="463817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858000" cy="990600"/>
          </a:xfrm>
        </p:spPr>
        <p:txBody>
          <a:bodyPr>
            <a:normAutofit/>
          </a:bodyPr>
          <a:lstStyle/>
          <a:p>
            <a:r>
              <a:rPr lang="en-US" sz="3200" dirty="0" smtClean="0"/>
              <a:t>Texas Population 1950-2010</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429954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76200" y="6521422"/>
            <a:ext cx="4572000" cy="400110"/>
          </a:xfrm>
          <a:prstGeom prst="rect">
            <a:avLst/>
          </a:prstGeom>
        </p:spPr>
        <p:txBody>
          <a:bodyPr>
            <a:spAutoFit/>
          </a:bodyPr>
          <a:lstStyle/>
          <a:p>
            <a:pPr marL="0" indent="0">
              <a:buFont typeface="Arial" charset="0"/>
              <a:buNone/>
            </a:pPr>
            <a:r>
              <a:rPr lang="en-US" sz="1000" dirty="0" smtClean="0">
                <a:solidFill>
                  <a:schemeClr val="bg1">
                    <a:lumMod val="50000"/>
                  </a:schemeClr>
                </a:solidFill>
                <a:latin typeface="Arial" pitchFamily="34" charset="0"/>
                <a:cs typeface="Arial" pitchFamily="34" charset="0"/>
              </a:rPr>
              <a:t>Source: U.S</a:t>
            </a:r>
            <a:r>
              <a:rPr lang="en-US" sz="1000" dirty="0">
                <a:solidFill>
                  <a:schemeClr val="bg1">
                    <a:lumMod val="50000"/>
                  </a:schemeClr>
                </a:solidFill>
                <a:latin typeface="Arial" pitchFamily="34" charset="0"/>
                <a:cs typeface="Arial" pitchFamily="34" charset="0"/>
              </a:rPr>
              <a:t>. Census </a:t>
            </a:r>
            <a:r>
              <a:rPr lang="en-US" sz="1000" dirty="0" smtClean="0">
                <a:solidFill>
                  <a:schemeClr val="bg1">
                    <a:lumMod val="50000"/>
                  </a:schemeClr>
                </a:solidFill>
                <a:latin typeface="Arial" pitchFamily="34" charset="0"/>
                <a:cs typeface="Arial" pitchFamily="34" charset="0"/>
              </a:rPr>
              <a:t>Bureau, Census Counts</a:t>
            </a:r>
            <a:endParaRPr lang="en-US" sz="1000" dirty="0">
              <a:solidFill>
                <a:schemeClr val="bg1">
                  <a:lumMod val="50000"/>
                </a:schemeClr>
              </a:solidFill>
              <a:latin typeface="Arial" pitchFamily="34" charset="0"/>
              <a:cs typeface="Arial" pitchFamily="34" charset="0"/>
            </a:endParaRPr>
          </a:p>
          <a:p>
            <a:pPr marL="339725" indent="-339725"/>
            <a:endParaRPr lang="en-US" sz="1000" dirty="0">
              <a:solidFill>
                <a:schemeClr val="bg1">
                  <a:lumMod val="50000"/>
                </a:schemeClr>
              </a:solidFill>
              <a:latin typeface="Arial" pitchFamily="34" charset="0"/>
              <a:cs typeface="Arial" pitchFamily="34" charset="0"/>
            </a:endParaRPr>
          </a:p>
        </p:txBody>
      </p:sp>
      <p:cxnSp>
        <p:nvCxnSpPr>
          <p:cNvPr id="10" name="Straight Arrow Connector 9"/>
          <p:cNvCxnSpPr/>
          <p:nvPr/>
        </p:nvCxnSpPr>
        <p:spPr>
          <a:xfrm flipV="1">
            <a:off x="1905000" y="3276600"/>
            <a:ext cx="6934200" cy="1371600"/>
          </a:xfrm>
          <a:prstGeom prst="straightConnector1">
            <a:avLst/>
          </a:prstGeom>
          <a:ln w="317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10000" y="2590800"/>
            <a:ext cx="5181600" cy="167640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096000" y="2057400"/>
            <a:ext cx="3048000" cy="14478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38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Components of Population Change by Percent in Texas, </a:t>
            </a:r>
            <a:r>
              <a:rPr lang="en-US" sz="3200" dirty="0" smtClean="0"/>
              <a:t>1950-2010</a:t>
            </a:r>
            <a:endParaRPr lang="en-US" sz="3200" dirty="0"/>
          </a:p>
        </p:txBody>
      </p:sp>
      <p:graphicFrame>
        <p:nvGraphicFramePr>
          <p:cNvPr id="5" name="Chart 4"/>
          <p:cNvGraphicFramePr/>
          <p:nvPr>
            <p:extLst>
              <p:ext uri="{D42A27DB-BD31-4B8C-83A1-F6EECF244321}">
                <p14:modId xmlns:p14="http://schemas.microsoft.com/office/powerpoint/2010/main" val="704209775"/>
              </p:ext>
            </p:extLst>
          </p:nvPr>
        </p:nvGraphicFramePr>
        <p:xfrm>
          <a:off x="990600" y="1371600"/>
          <a:ext cx="7543800" cy="483235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620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a:t>
            </a:r>
            <a:r>
              <a:rPr lang="en-US" sz="1000" dirty="0" smtClean="0">
                <a:solidFill>
                  <a:schemeClr val="bg1">
                    <a:lumMod val="50000"/>
                  </a:schemeClr>
                </a:solidFill>
                <a:latin typeface="Arial" pitchFamily="34" charset="0"/>
                <a:cs typeface="Arial" pitchFamily="34" charset="0"/>
              </a:rPr>
              <a:t>Population </a:t>
            </a:r>
            <a:r>
              <a:rPr lang="en-US" sz="10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3570610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990600"/>
          </a:xfrm>
        </p:spPr>
        <p:txBody>
          <a:bodyPr>
            <a:noAutofit/>
          </a:bodyPr>
          <a:lstStyle/>
          <a:p>
            <a:r>
              <a:rPr lang="en-US" sz="2800" dirty="0" smtClean="0"/>
              <a:t>One third of the top 40 fastest growing </a:t>
            </a:r>
            <a:r>
              <a:rPr lang="en-US" sz="2800" dirty="0"/>
              <a:t>c</a:t>
            </a:r>
            <a:r>
              <a:rPr lang="en-US" sz="2800" dirty="0" smtClean="0"/>
              <a:t>ounties in the United States are in Texas, 2012 </a:t>
            </a:r>
            <a:r>
              <a:rPr lang="en-US" sz="2800" dirty="0"/>
              <a:t>to </a:t>
            </a:r>
            <a:r>
              <a:rPr lang="en-US" sz="2800" dirty="0" smtClean="0"/>
              <a:t>2013</a:t>
            </a:r>
            <a:endParaRPr lang="en-US" sz="2800" dirty="0"/>
          </a:p>
        </p:txBody>
      </p:sp>
      <p:graphicFrame>
        <p:nvGraphicFramePr>
          <p:cNvPr id="3" name="Table 2"/>
          <p:cNvGraphicFramePr>
            <a:graphicFrameLocks noGrp="1"/>
          </p:cNvGraphicFramePr>
          <p:nvPr>
            <p:extLst/>
          </p:nvPr>
        </p:nvGraphicFramePr>
        <p:xfrm>
          <a:off x="457199" y="1600199"/>
          <a:ext cx="8001001" cy="4203700"/>
        </p:xfrm>
        <a:graphic>
          <a:graphicData uri="http://schemas.openxmlformats.org/drawingml/2006/table">
            <a:tbl>
              <a:tblPr firstRow="1">
                <a:tableStyleId>{C083E6E3-FA7D-4D7B-A595-EF9225AFEA82}</a:tableStyleId>
              </a:tblPr>
              <a:tblGrid>
                <a:gridCol w="609601"/>
                <a:gridCol w="2743200"/>
                <a:gridCol w="1136448"/>
                <a:gridCol w="1140414"/>
                <a:gridCol w="1158516"/>
                <a:gridCol w="1212822"/>
              </a:tblGrid>
              <a:tr h="517827">
                <a:tc>
                  <a:txBody>
                    <a:bodyPr/>
                    <a:lstStyle/>
                    <a:p>
                      <a:pPr algn="ctr" fontAlgn="ctr"/>
                      <a:r>
                        <a:rPr lang="en-US" sz="1800" u="none" strike="noStrike" dirty="0" smtClean="0">
                          <a:solidFill>
                            <a:schemeClr val="tx2"/>
                          </a:solidFill>
                          <a:effectLst/>
                        </a:rPr>
                        <a:t>U.S.</a:t>
                      </a:r>
                    </a:p>
                    <a:p>
                      <a:pPr algn="ctr" fontAlgn="ctr"/>
                      <a:r>
                        <a:rPr lang="en-US" sz="1800" u="none" strike="noStrike" dirty="0" smtClean="0">
                          <a:solidFill>
                            <a:schemeClr val="tx2"/>
                          </a:solidFill>
                          <a:effectLst/>
                        </a:rPr>
                        <a:t>Rank</a:t>
                      </a:r>
                      <a:endParaRPr lang="en-US" sz="1800" b="0" i="0" u="none" strike="noStrike" dirty="0">
                        <a:solidFill>
                          <a:schemeClr val="tx2"/>
                        </a:solidFill>
                        <a:effectLst/>
                        <a:latin typeface="SansSerif"/>
                      </a:endParaRPr>
                    </a:p>
                  </a:txBody>
                  <a:tcPr marL="6350" marR="6350" marT="6350" marB="0" anchor="ctr"/>
                </a:tc>
                <a:tc>
                  <a:txBody>
                    <a:bodyPr/>
                    <a:lstStyle/>
                    <a:p>
                      <a:pPr algn="ctr" fontAlgn="ctr"/>
                      <a:r>
                        <a:rPr lang="en-US" sz="1800" u="none" strike="noStrike" dirty="0">
                          <a:solidFill>
                            <a:schemeClr val="tx2"/>
                          </a:solidFill>
                          <a:effectLst/>
                        </a:rPr>
                        <a:t>Geography</a:t>
                      </a:r>
                      <a:endParaRPr lang="en-US" sz="1800" b="0" i="0" u="none" strike="noStrike" dirty="0">
                        <a:solidFill>
                          <a:schemeClr val="tx2"/>
                        </a:solidFill>
                        <a:effectLst/>
                        <a:latin typeface="SansSerif"/>
                      </a:endParaRPr>
                    </a:p>
                  </a:txBody>
                  <a:tcPr marL="6350" marR="6350" marT="6350" marB="0" anchor="ctr"/>
                </a:tc>
                <a:tc gridSpan="2">
                  <a:txBody>
                    <a:bodyPr/>
                    <a:lstStyle/>
                    <a:p>
                      <a:pPr algn="ctr" fontAlgn="t"/>
                      <a:r>
                        <a:rPr lang="en-US" sz="1800" u="none" strike="noStrike" dirty="0">
                          <a:solidFill>
                            <a:schemeClr val="tx2"/>
                          </a:solidFill>
                          <a:effectLst/>
                        </a:rPr>
                        <a:t>Population </a:t>
                      </a:r>
                      <a:r>
                        <a:rPr lang="en-US" sz="1800" u="none" strike="noStrike" dirty="0" smtClean="0">
                          <a:solidFill>
                            <a:schemeClr val="tx2"/>
                          </a:solidFill>
                          <a:effectLst/>
                        </a:rPr>
                        <a:t>Estimate</a:t>
                      </a:r>
                      <a:endParaRPr lang="en-US" sz="1800" b="0" i="0" u="none" strike="noStrike" dirty="0">
                        <a:solidFill>
                          <a:schemeClr val="tx2"/>
                        </a:solidFill>
                        <a:effectLst/>
                        <a:latin typeface="SansSerif"/>
                      </a:endParaRPr>
                    </a:p>
                  </a:txBody>
                  <a:tcPr marL="6350" marR="6350" marT="6350" marB="0" anchor="ctr"/>
                </a:tc>
                <a:tc hMerge="1">
                  <a:txBody>
                    <a:bodyPr/>
                    <a:lstStyle/>
                    <a:p>
                      <a:endParaRPr lang="en-US"/>
                    </a:p>
                  </a:txBody>
                  <a:tcPr/>
                </a:tc>
                <a:tc gridSpan="2">
                  <a:txBody>
                    <a:bodyPr/>
                    <a:lstStyle/>
                    <a:p>
                      <a:pPr algn="ctr" fontAlgn="t"/>
                      <a:r>
                        <a:rPr lang="en-US" sz="1800" u="none" strike="noStrike" dirty="0">
                          <a:solidFill>
                            <a:schemeClr val="tx2"/>
                          </a:solidFill>
                          <a:effectLst/>
                        </a:rPr>
                        <a:t>Change, 2012 to 2013</a:t>
                      </a:r>
                      <a:endParaRPr lang="en-US" sz="1800" b="0" i="0" u="none" strike="noStrike" dirty="0">
                        <a:solidFill>
                          <a:schemeClr val="tx2"/>
                        </a:solidFill>
                        <a:effectLst/>
                        <a:latin typeface="SansSerif"/>
                      </a:endParaRPr>
                    </a:p>
                  </a:txBody>
                  <a:tcPr marL="6350" marR="6350" marT="6350" marB="0" anchor="ctr"/>
                </a:tc>
                <a:tc hMerge="1">
                  <a:txBody>
                    <a:bodyPr/>
                    <a:lstStyle/>
                    <a:p>
                      <a:endParaRPr lang="en-US"/>
                    </a:p>
                  </a:txBody>
                  <a:tcPr/>
                </a:tc>
              </a:tr>
              <a:tr h="264197">
                <a:tc>
                  <a:txBody>
                    <a:bodyPr/>
                    <a:lstStyle/>
                    <a:p>
                      <a:pPr algn="l" fontAlgn="t"/>
                      <a:r>
                        <a:rPr lang="en-US" sz="1800" u="none" strike="noStrike" dirty="0">
                          <a:solidFill>
                            <a:schemeClr val="tx2"/>
                          </a:solidFill>
                          <a:effectLst/>
                        </a:rPr>
                        <a:t> </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sng" strike="noStrike" dirty="0">
                          <a:solidFill>
                            <a:schemeClr val="tx2"/>
                          </a:solidFill>
                          <a:effectLst/>
                        </a:rPr>
                        <a:t>2012</a:t>
                      </a:r>
                      <a:endParaRPr lang="en-US" sz="1800" b="0" i="0" u="sng" strike="noStrike" dirty="0">
                        <a:solidFill>
                          <a:schemeClr val="tx2"/>
                        </a:solidFill>
                        <a:effectLst/>
                        <a:latin typeface="SansSerif"/>
                      </a:endParaRPr>
                    </a:p>
                  </a:txBody>
                  <a:tcPr marL="6350" marR="6350" marT="6350" marB="0"/>
                </a:tc>
                <a:tc>
                  <a:txBody>
                    <a:bodyPr/>
                    <a:lstStyle/>
                    <a:p>
                      <a:pPr algn="r" fontAlgn="t"/>
                      <a:r>
                        <a:rPr lang="en-US" sz="1800" u="sng" strike="noStrike" dirty="0">
                          <a:solidFill>
                            <a:schemeClr val="tx2"/>
                          </a:solidFill>
                          <a:effectLst/>
                        </a:rPr>
                        <a:t>2013</a:t>
                      </a:r>
                      <a:endParaRPr lang="en-US" sz="1800" b="0" i="0" u="sng" strike="noStrike" dirty="0">
                        <a:solidFill>
                          <a:schemeClr val="tx2"/>
                        </a:solidFill>
                        <a:effectLst/>
                        <a:latin typeface="SansSerif"/>
                      </a:endParaRPr>
                    </a:p>
                  </a:txBody>
                  <a:tcPr marL="6350" marR="6350" marT="6350" marB="0"/>
                </a:tc>
                <a:tc>
                  <a:txBody>
                    <a:bodyPr/>
                    <a:lstStyle/>
                    <a:p>
                      <a:pPr algn="r" fontAlgn="t"/>
                      <a:r>
                        <a:rPr lang="en-US" sz="1800" u="sng" strike="noStrike" dirty="0">
                          <a:solidFill>
                            <a:schemeClr val="tx2"/>
                          </a:solidFill>
                          <a:effectLst/>
                        </a:rPr>
                        <a:t>Number</a:t>
                      </a:r>
                      <a:endParaRPr lang="en-US" sz="1800" b="0" i="0" u="sng" strike="noStrike" dirty="0">
                        <a:solidFill>
                          <a:schemeClr val="tx2"/>
                        </a:solidFill>
                        <a:effectLst/>
                        <a:latin typeface="SansSerif"/>
                      </a:endParaRPr>
                    </a:p>
                  </a:txBody>
                  <a:tcPr marL="6350" marR="6350" marT="6350" marB="0"/>
                </a:tc>
                <a:tc>
                  <a:txBody>
                    <a:bodyPr/>
                    <a:lstStyle/>
                    <a:p>
                      <a:pPr algn="r" fontAlgn="t"/>
                      <a:r>
                        <a:rPr lang="en-US" sz="1800" u="sng" strike="noStrike" dirty="0">
                          <a:solidFill>
                            <a:schemeClr val="tx2"/>
                          </a:solidFill>
                          <a:effectLst/>
                        </a:rPr>
                        <a:t>Percent</a:t>
                      </a:r>
                      <a:endParaRPr lang="en-US" sz="1800" b="0" i="0" u="sng"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a:solidFill>
                            <a:schemeClr val="tx2"/>
                          </a:solidFill>
                          <a:effectLst/>
                        </a:rPr>
                        <a:t>5</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Kendall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35,968</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37,766</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1,798</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5.0</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a:solidFill>
                            <a:schemeClr val="tx2"/>
                          </a:solidFill>
                          <a:effectLst/>
                        </a:rPr>
                        <a:t>9</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Fort Bend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625,853</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652,365</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26,512</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4.2</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a:solidFill>
                            <a:schemeClr val="tx2"/>
                          </a:solidFill>
                          <a:effectLst/>
                        </a:rPr>
                        <a:t>10</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Hays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169,013</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176,026</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7,013</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4.1</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b="1" u="none" strike="noStrike" dirty="0">
                          <a:solidFill>
                            <a:schemeClr val="tx2"/>
                          </a:solidFill>
                          <a:effectLst/>
                        </a:rPr>
                        <a:t>11</a:t>
                      </a:r>
                      <a:endParaRPr lang="en-US" sz="1800" b="1" i="0" u="none" strike="noStrike" dirty="0">
                        <a:solidFill>
                          <a:schemeClr val="tx2"/>
                        </a:solidFill>
                        <a:effectLst/>
                        <a:latin typeface="SansSerif"/>
                      </a:endParaRPr>
                    </a:p>
                  </a:txBody>
                  <a:tcPr marL="6350" marR="6350" marT="6350" marB="0"/>
                </a:tc>
                <a:tc>
                  <a:txBody>
                    <a:bodyPr/>
                    <a:lstStyle/>
                    <a:p>
                      <a:pPr algn="l" fontAlgn="t"/>
                      <a:r>
                        <a:rPr lang="en-US" sz="1800" b="1" u="none" strike="noStrike" dirty="0">
                          <a:solidFill>
                            <a:schemeClr val="tx2"/>
                          </a:solidFill>
                          <a:effectLst/>
                        </a:rPr>
                        <a:t>  Andrews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16,137</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16,799</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662</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4.1</a:t>
                      </a:r>
                      <a:endParaRPr lang="en-US" sz="1800" b="1" i="0" u="none" strike="noStrike" dirty="0">
                        <a:solidFill>
                          <a:schemeClr val="tx2"/>
                        </a:solidFill>
                        <a:effectLst/>
                        <a:latin typeface="SansSerif"/>
                      </a:endParaRPr>
                    </a:p>
                  </a:txBody>
                  <a:tcPr marL="6350" marR="6350" marT="6350" marB="0"/>
                </a:tc>
              </a:tr>
              <a:tr h="274765">
                <a:tc>
                  <a:txBody>
                    <a:bodyPr/>
                    <a:lstStyle/>
                    <a:p>
                      <a:pPr algn="ctr" fontAlgn="t"/>
                      <a:r>
                        <a:rPr lang="en-US" sz="1800" b="1" u="none" strike="noStrike" dirty="0">
                          <a:solidFill>
                            <a:schemeClr val="tx2"/>
                          </a:solidFill>
                          <a:effectLst/>
                        </a:rPr>
                        <a:t>13</a:t>
                      </a:r>
                      <a:endParaRPr lang="en-US" sz="1800" b="1" i="0" u="none" strike="noStrike" dirty="0">
                        <a:solidFill>
                          <a:schemeClr val="tx2"/>
                        </a:solidFill>
                        <a:effectLst/>
                        <a:latin typeface="SansSerif"/>
                      </a:endParaRPr>
                    </a:p>
                  </a:txBody>
                  <a:tcPr marL="6350" marR="6350" marT="6350" marB="0"/>
                </a:tc>
                <a:tc>
                  <a:txBody>
                    <a:bodyPr/>
                    <a:lstStyle/>
                    <a:p>
                      <a:pPr algn="l" fontAlgn="t"/>
                      <a:r>
                        <a:rPr lang="en-US" sz="1800" b="1" u="none" strike="noStrike" dirty="0">
                          <a:solidFill>
                            <a:schemeClr val="tx2"/>
                          </a:solidFill>
                          <a:effectLst/>
                        </a:rPr>
                        <a:t>  Dimmit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10,481</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10,897</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416</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4.0</a:t>
                      </a:r>
                      <a:endParaRPr lang="en-US" sz="1800" b="1" i="0" u="none"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a:solidFill>
                            <a:schemeClr val="tx2"/>
                          </a:solidFill>
                          <a:effectLst/>
                        </a:rPr>
                        <a:t>22</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Comal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114,590</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118,480</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3,890</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3.4</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b="1" u="none" strike="noStrike" dirty="0">
                          <a:solidFill>
                            <a:schemeClr val="tx2"/>
                          </a:solidFill>
                          <a:effectLst/>
                        </a:rPr>
                        <a:t>23</a:t>
                      </a:r>
                      <a:endParaRPr lang="en-US" sz="1800" b="1" i="0" u="none" strike="noStrike" dirty="0">
                        <a:solidFill>
                          <a:schemeClr val="tx2"/>
                        </a:solidFill>
                        <a:effectLst/>
                        <a:latin typeface="SansSerif"/>
                      </a:endParaRPr>
                    </a:p>
                  </a:txBody>
                  <a:tcPr marL="6350" marR="6350" marT="6350" marB="0"/>
                </a:tc>
                <a:tc>
                  <a:txBody>
                    <a:bodyPr/>
                    <a:lstStyle/>
                    <a:p>
                      <a:pPr algn="l" fontAlgn="t"/>
                      <a:r>
                        <a:rPr lang="en-US" sz="1800" b="1" u="none" strike="noStrike" dirty="0">
                          <a:solidFill>
                            <a:schemeClr val="tx2"/>
                          </a:solidFill>
                          <a:effectLst/>
                        </a:rPr>
                        <a:t>  Ector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144,609</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149,378</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4,769</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3.3</a:t>
                      </a:r>
                      <a:endParaRPr lang="en-US" sz="1800" b="1" i="0" u="none" strike="noStrike" dirty="0">
                        <a:solidFill>
                          <a:schemeClr val="tx2"/>
                        </a:solidFill>
                        <a:effectLst/>
                        <a:latin typeface="SansSerif"/>
                      </a:endParaRPr>
                    </a:p>
                  </a:txBody>
                  <a:tcPr marL="6350" marR="6350" marT="6350" marB="0"/>
                </a:tc>
              </a:tr>
              <a:tr h="274765">
                <a:tc>
                  <a:txBody>
                    <a:bodyPr/>
                    <a:lstStyle/>
                    <a:p>
                      <a:pPr algn="ctr" fontAlgn="t"/>
                      <a:r>
                        <a:rPr lang="en-US" sz="1800" b="1" u="none" strike="noStrike" dirty="0">
                          <a:solidFill>
                            <a:schemeClr val="tx2"/>
                          </a:solidFill>
                          <a:effectLst/>
                        </a:rPr>
                        <a:t>25</a:t>
                      </a:r>
                      <a:endParaRPr lang="en-US" sz="1800" b="1" i="0" u="none" strike="noStrike" dirty="0">
                        <a:solidFill>
                          <a:schemeClr val="tx2"/>
                        </a:solidFill>
                        <a:effectLst/>
                        <a:latin typeface="SansSerif"/>
                      </a:endParaRPr>
                    </a:p>
                  </a:txBody>
                  <a:tcPr marL="6350" marR="6350" marT="6350" marB="0"/>
                </a:tc>
                <a:tc>
                  <a:txBody>
                    <a:bodyPr/>
                    <a:lstStyle/>
                    <a:p>
                      <a:pPr algn="l" fontAlgn="t"/>
                      <a:r>
                        <a:rPr lang="en-US" sz="1800" b="1" u="none" strike="noStrike" dirty="0">
                          <a:solidFill>
                            <a:schemeClr val="tx2"/>
                          </a:solidFill>
                          <a:effectLst/>
                        </a:rPr>
                        <a:t>  Ward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10,887</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11,244</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357</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3.3</a:t>
                      </a:r>
                      <a:endParaRPr lang="en-US" sz="1800" b="1" i="0" u="none"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a:solidFill>
                            <a:schemeClr val="tx2"/>
                          </a:solidFill>
                          <a:effectLst/>
                        </a:rPr>
                        <a:t>28</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Williamson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456,359</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471,014</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14,655</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3.2</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a:solidFill>
                            <a:schemeClr val="tx2"/>
                          </a:solidFill>
                          <a:effectLst/>
                        </a:rPr>
                        <a:t>32</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Montgomery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484,790</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499,137</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14,347</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3.0</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a:solidFill>
                            <a:schemeClr val="tx2"/>
                          </a:solidFill>
                          <a:effectLst/>
                        </a:rPr>
                        <a:t>35</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Denton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708,050</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728,799</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20,749</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a:solidFill>
                            <a:schemeClr val="tx2"/>
                          </a:solidFill>
                          <a:effectLst/>
                        </a:rPr>
                        <a:t>2.9</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b="1" u="none" strike="noStrike" dirty="0">
                          <a:solidFill>
                            <a:schemeClr val="tx2"/>
                          </a:solidFill>
                          <a:effectLst/>
                        </a:rPr>
                        <a:t>39</a:t>
                      </a:r>
                      <a:endParaRPr lang="en-US" sz="1800" b="1" i="0" u="none" strike="noStrike" dirty="0">
                        <a:solidFill>
                          <a:schemeClr val="tx2"/>
                        </a:solidFill>
                        <a:effectLst/>
                        <a:latin typeface="SansSerif"/>
                      </a:endParaRPr>
                    </a:p>
                  </a:txBody>
                  <a:tcPr marL="6350" marR="6350" marT="6350" marB="0"/>
                </a:tc>
                <a:tc>
                  <a:txBody>
                    <a:bodyPr/>
                    <a:lstStyle/>
                    <a:p>
                      <a:pPr algn="l" fontAlgn="t"/>
                      <a:r>
                        <a:rPr lang="en-US" sz="1800" b="1" u="none" strike="noStrike" dirty="0">
                          <a:solidFill>
                            <a:schemeClr val="tx2"/>
                          </a:solidFill>
                          <a:effectLst/>
                        </a:rPr>
                        <a:t>  Gaines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18,393</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18,921</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528</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2.9</a:t>
                      </a:r>
                      <a:endParaRPr lang="en-US" sz="1800" b="1" i="0" u="none" strike="noStrike" dirty="0">
                        <a:solidFill>
                          <a:schemeClr val="tx2"/>
                        </a:solidFill>
                        <a:effectLst/>
                        <a:latin typeface="SansSerif"/>
                      </a:endParaRPr>
                    </a:p>
                  </a:txBody>
                  <a:tcPr marL="6350" marR="6350" marT="6350" marB="0"/>
                </a:tc>
              </a:tr>
            </a:tbl>
          </a:graphicData>
        </a:graphic>
      </p:graphicFrame>
      <p:sp>
        <p:nvSpPr>
          <p:cNvPr id="5" name="TextBox 4"/>
          <p:cNvSpPr txBox="1"/>
          <p:nvPr/>
        </p:nvSpPr>
        <p:spPr>
          <a:xfrm>
            <a:off x="838200" y="6172200"/>
            <a:ext cx="5468164" cy="307777"/>
          </a:xfrm>
          <a:prstGeom prst="rect">
            <a:avLst/>
          </a:prstGeom>
          <a:noFill/>
        </p:spPr>
        <p:txBody>
          <a:bodyPr wrap="none" rtlCol="0">
            <a:spAutoFit/>
          </a:bodyPr>
          <a:lstStyle/>
          <a:p>
            <a:r>
              <a:rPr lang="en-US" sz="1400" dirty="0" smtClean="0">
                <a:solidFill>
                  <a:schemeClr val="tx2"/>
                </a:solidFill>
              </a:rPr>
              <a:t>Counties in bold had growth associated with oil and gas extraction.</a:t>
            </a:r>
            <a:endParaRPr lang="en-US" sz="1400" dirty="0">
              <a:solidFill>
                <a:schemeClr val="tx2"/>
              </a:solidFill>
            </a:endParaRPr>
          </a:p>
        </p:txBody>
      </p:sp>
      <p:sp>
        <p:nvSpPr>
          <p:cNvPr id="7" name="TextBox 6"/>
          <p:cNvSpPr txBox="1"/>
          <p:nvPr/>
        </p:nvSpPr>
        <p:spPr>
          <a:xfrm>
            <a:off x="-7345" y="6509133"/>
            <a:ext cx="3873176" cy="246221"/>
          </a:xfrm>
          <a:prstGeom prst="rect">
            <a:avLst/>
          </a:prstGeom>
          <a:noFill/>
        </p:spPr>
        <p:txBody>
          <a:bodyPr wrap="none" rtlCol="0">
            <a:spAutoFit/>
          </a:bodyPr>
          <a:lstStyle/>
          <a:p>
            <a:r>
              <a:rPr lang="en-US" sz="1000" dirty="0" smtClean="0">
                <a:solidFill>
                  <a:schemeClr val="bg1">
                    <a:lumMod val="50000"/>
                  </a:schemeClr>
                </a:solidFill>
              </a:rPr>
              <a:t>Source: U.S. Census Bureau, 2013 Vintage Population Estimates</a:t>
            </a:r>
            <a:endParaRPr lang="en-US" sz="1000" dirty="0">
              <a:solidFill>
                <a:schemeClr val="bg1">
                  <a:lumMod val="50000"/>
                </a:schemeClr>
              </a:solidFill>
            </a:endParaRPr>
          </a:p>
        </p:txBody>
      </p:sp>
    </p:spTree>
    <p:extLst>
      <p:ext uri="{BB962C8B-B14F-4D97-AF65-F5344CB8AC3E}">
        <p14:creationId xmlns:p14="http://schemas.microsoft.com/office/powerpoint/2010/main" val="3897502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858000" cy="990600"/>
          </a:xfrm>
        </p:spPr>
        <p:txBody>
          <a:bodyPr>
            <a:noAutofit/>
          </a:bodyPr>
          <a:lstStyle/>
          <a:p>
            <a:r>
              <a:rPr lang="en-US" sz="2800" dirty="0" smtClean="0"/>
              <a:t>One fourth of U.S. counties in the top 40 for numeric growth are in Texas, 2012-2013</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4053095445"/>
              </p:ext>
            </p:extLst>
          </p:nvPr>
        </p:nvGraphicFramePr>
        <p:xfrm>
          <a:off x="352015" y="1600200"/>
          <a:ext cx="8334785" cy="4416133"/>
        </p:xfrm>
        <a:graphic>
          <a:graphicData uri="http://schemas.openxmlformats.org/drawingml/2006/table">
            <a:tbl>
              <a:tblPr firstRow="1">
                <a:tableStyleId>{C083E6E3-FA7D-4D7B-A595-EF9225AFEA82}</a:tableStyleId>
              </a:tblPr>
              <a:tblGrid>
                <a:gridCol w="790985"/>
                <a:gridCol w="2563366"/>
                <a:gridCol w="1207566"/>
                <a:gridCol w="1207566"/>
                <a:gridCol w="1282651"/>
                <a:gridCol w="1282651"/>
              </a:tblGrid>
              <a:tr h="542812">
                <a:tc>
                  <a:txBody>
                    <a:bodyPr/>
                    <a:lstStyle/>
                    <a:p>
                      <a:pPr algn="ctr" fontAlgn="ctr"/>
                      <a:r>
                        <a:rPr lang="en-US" sz="1800" u="none" strike="noStrike" dirty="0" smtClean="0">
                          <a:solidFill>
                            <a:schemeClr val="tx2"/>
                          </a:solidFill>
                          <a:effectLst/>
                        </a:rPr>
                        <a:t>U.S.</a:t>
                      </a:r>
                    </a:p>
                    <a:p>
                      <a:pPr algn="ctr" fontAlgn="ctr"/>
                      <a:r>
                        <a:rPr lang="en-US" sz="1800" u="none" strike="noStrike" dirty="0" smtClean="0">
                          <a:solidFill>
                            <a:schemeClr val="tx2"/>
                          </a:solidFill>
                          <a:effectLst/>
                        </a:rPr>
                        <a:t>Rank</a:t>
                      </a:r>
                      <a:endParaRPr lang="en-US" sz="1800" b="1" i="0" u="none" strike="noStrike" dirty="0">
                        <a:solidFill>
                          <a:schemeClr val="tx2"/>
                        </a:solidFill>
                        <a:effectLst/>
                        <a:latin typeface="SansSerif"/>
                      </a:endParaRPr>
                    </a:p>
                  </a:txBody>
                  <a:tcPr marL="6350" marR="6350" marT="6350" marB="0" anchor="ctr"/>
                </a:tc>
                <a:tc>
                  <a:txBody>
                    <a:bodyPr/>
                    <a:lstStyle/>
                    <a:p>
                      <a:pPr algn="ctr" fontAlgn="ctr"/>
                      <a:r>
                        <a:rPr lang="en-US" sz="1800" u="none" strike="noStrike" dirty="0">
                          <a:solidFill>
                            <a:schemeClr val="tx2"/>
                          </a:solidFill>
                          <a:effectLst/>
                        </a:rPr>
                        <a:t>Geography</a:t>
                      </a:r>
                      <a:endParaRPr lang="en-US" sz="1800" b="1" i="0" u="none" strike="noStrike" dirty="0">
                        <a:solidFill>
                          <a:schemeClr val="tx2"/>
                        </a:solidFill>
                        <a:effectLst/>
                        <a:latin typeface="SansSerif"/>
                      </a:endParaRPr>
                    </a:p>
                  </a:txBody>
                  <a:tcPr marL="6350" marR="6350" marT="6350" marB="0" anchor="ctr"/>
                </a:tc>
                <a:tc gridSpan="2">
                  <a:txBody>
                    <a:bodyPr/>
                    <a:lstStyle/>
                    <a:p>
                      <a:pPr algn="ctr" fontAlgn="t"/>
                      <a:r>
                        <a:rPr lang="en-US" sz="1800" u="none" strike="noStrike" dirty="0">
                          <a:solidFill>
                            <a:schemeClr val="tx2"/>
                          </a:solidFill>
                          <a:effectLst/>
                        </a:rPr>
                        <a:t>Population </a:t>
                      </a:r>
                      <a:r>
                        <a:rPr lang="en-US" sz="1800" u="none" strike="noStrike" dirty="0" smtClean="0">
                          <a:solidFill>
                            <a:schemeClr val="tx2"/>
                          </a:solidFill>
                          <a:effectLst/>
                        </a:rPr>
                        <a:t>Estimate</a:t>
                      </a:r>
                      <a:endParaRPr lang="en-US" sz="1800" b="1" i="0" u="none" strike="noStrike" dirty="0">
                        <a:solidFill>
                          <a:schemeClr val="tx2"/>
                        </a:solidFill>
                        <a:effectLst/>
                        <a:latin typeface="SansSerif"/>
                      </a:endParaRPr>
                    </a:p>
                  </a:txBody>
                  <a:tcPr marL="6350" marR="6350" marT="6350" marB="0" anchor="ctr"/>
                </a:tc>
                <a:tc hMerge="1">
                  <a:txBody>
                    <a:bodyPr/>
                    <a:lstStyle/>
                    <a:p>
                      <a:endParaRPr lang="en-US"/>
                    </a:p>
                  </a:txBody>
                  <a:tcPr/>
                </a:tc>
                <a:tc gridSpan="2">
                  <a:txBody>
                    <a:bodyPr/>
                    <a:lstStyle/>
                    <a:p>
                      <a:pPr algn="ctr" fontAlgn="t"/>
                      <a:r>
                        <a:rPr lang="en-US" sz="1800" u="none" strike="noStrike" dirty="0">
                          <a:solidFill>
                            <a:schemeClr val="tx2"/>
                          </a:solidFill>
                          <a:effectLst/>
                        </a:rPr>
                        <a:t>Change, 2012 to 2013</a:t>
                      </a:r>
                      <a:endParaRPr lang="en-US" sz="1800" b="1" i="0" u="none" strike="noStrike" dirty="0">
                        <a:solidFill>
                          <a:schemeClr val="tx2"/>
                        </a:solidFill>
                        <a:effectLst/>
                        <a:latin typeface="SansSerif"/>
                      </a:endParaRPr>
                    </a:p>
                  </a:txBody>
                  <a:tcPr marL="6350" marR="6350" marT="6350" marB="0" anchor="ctr"/>
                </a:tc>
                <a:tc hMerge="1">
                  <a:txBody>
                    <a:bodyPr/>
                    <a:lstStyle/>
                    <a:p>
                      <a:pPr algn="ctr" fontAlgn="t"/>
                      <a:endParaRPr lang="en-US" sz="1800" b="1" i="0" u="none" strike="noStrike" dirty="0">
                        <a:solidFill>
                          <a:schemeClr val="tx2"/>
                        </a:solidFill>
                        <a:effectLst/>
                        <a:latin typeface="SansSerif"/>
                      </a:endParaRPr>
                    </a:p>
                  </a:txBody>
                  <a:tcPr marL="6350" marR="6350" marT="6350" marB="0" anchor="ctr"/>
                </a:tc>
              </a:tr>
              <a:tr h="274512">
                <a:tc>
                  <a:txBody>
                    <a:bodyPr/>
                    <a:lstStyle/>
                    <a:p>
                      <a:pPr algn="ctr" fontAlgn="b"/>
                      <a:endParaRPr lang="en-US" sz="1800" b="0" i="0" u="sng" strike="noStrike" dirty="0">
                        <a:solidFill>
                          <a:schemeClr val="tx2"/>
                        </a:solidFill>
                        <a:effectLst/>
                        <a:latin typeface="+mn-lt"/>
                      </a:endParaRPr>
                    </a:p>
                  </a:txBody>
                  <a:tcPr marL="6350" marR="6350" marT="635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sz="1800" b="0" u="sng" strike="noStrike" dirty="0" smtClean="0">
                        <a:solidFill>
                          <a:schemeClr val="tx2"/>
                        </a:solidFill>
                        <a:effectLst/>
                        <a:latin typeface="+mn-lt"/>
                      </a:endParaRPr>
                    </a:p>
                  </a:txBody>
                  <a:tcPr marL="6350" marR="6350" marT="6350" marB="0" anchor="ctr"/>
                </a:tc>
                <a:tc>
                  <a:txBody>
                    <a:bodyPr/>
                    <a:lstStyle/>
                    <a:p>
                      <a:pPr algn="r" fontAlgn="t"/>
                      <a:r>
                        <a:rPr lang="en-US" sz="1800" u="sng" strike="noStrike" dirty="0" smtClean="0">
                          <a:solidFill>
                            <a:schemeClr val="tx2"/>
                          </a:solidFill>
                          <a:effectLst/>
                        </a:rPr>
                        <a:t>2012</a:t>
                      </a:r>
                      <a:endParaRPr lang="en-US" sz="1800" b="0" i="0" u="sng" strike="noStrike" dirty="0">
                        <a:solidFill>
                          <a:schemeClr val="tx2"/>
                        </a:solidFill>
                        <a:effectLst/>
                        <a:latin typeface="+mn-lt"/>
                      </a:endParaRPr>
                    </a:p>
                  </a:txBody>
                  <a:tcPr marL="6350" marR="6350" marT="6350" marB="0" anchor="ctr"/>
                </a:tc>
                <a:tc>
                  <a:txBody>
                    <a:bodyPr/>
                    <a:lstStyle/>
                    <a:p>
                      <a:pPr algn="r" fontAlgn="t"/>
                      <a:r>
                        <a:rPr lang="en-US" sz="1800" u="sng" strike="noStrike" dirty="0" smtClean="0">
                          <a:solidFill>
                            <a:schemeClr val="tx2"/>
                          </a:solidFill>
                          <a:effectLst/>
                        </a:rPr>
                        <a:t>2013</a:t>
                      </a:r>
                      <a:endParaRPr lang="en-US" sz="1800" b="0" i="0" u="sng" strike="noStrike" dirty="0">
                        <a:solidFill>
                          <a:schemeClr val="tx2"/>
                        </a:solidFill>
                        <a:effectLst/>
                        <a:latin typeface="+mn-lt"/>
                      </a:endParaRPr>
                    </a:p>
                  </a:txBody>
                  <a:tcPr marL="6350" marR="6350" marT="6350" marB="0" anchor="ctr"/>
                </a:tc>
                <a:tc>
                  <a:txBody>
                    <a:bodyPr/>
                    <a:lstStyle/>
                    <a:p>
                      <a:pPr algn="r" fontAlgn="b"/>
                      <a:r>
                        <a:rPr lang="en-US" sz="1800" u="sng" strike="noStrike" dirty="0" smtClean="0">
                          <a:solidFill>
                            <a:schemeClr val="tx2"/>
                          </a:solidFill>
                          <a:effectLst/>
                        </a:rPr>
                        <a:t>Number</a:t>
                      </a:r>
                      <a:endParaRPr lang="en-US" sz="1800" b="0" i="0" u="sng" strike="noStrike" dirty="0">
                        <a:solidFill>
                          <a:schemeClr val="tx2"/>
                        </a:solidFill>
                        <a:effectLst/>
                        <a:latin typeface="+mn-lt"/>
                      </a:endParaRPr>
                    </a:p>
                  </a:txBody>
                  <a:tcPr marL="6350" marR="6350" marT="6350" marB="0" anchor="ctr"/>
                </a:tc>
                <a:tc>
                  <a:txBody>
                    <a:bodyPr/>
                    <a:lstStyle/>
                    <a:p>
                      <a:pPr algn="r" fontAlgn="b"/>
                      <a:r>
                        <a:rPr lang="en-US" sz="1800" u="sng" strike="noStrike" dirty="0" smtClean="0">
                          <a:solidFill>
                            <a:schemeClr val="tx2"/>
                          </a:solidFill>
                          <a:effectLst/>
                        </a:rPr>
                        <a:t>Percent</a:t>
                      </a:r>
                      <a:endParaRPr lang="en-US" sz="1800" b="0" i="0" u="sng" strike="noStrike" dirty="0">
                        <a:solidFill>
                          <a:schemeClr val="tx2"/>
                        </a:solidFill>
                        <a:effectLst/>
                        <a:latin typeface="+mn-lt"/>
                      </a:endParaRPr>
                    </a:p>
                  </a:txBody>
                  <a:tcPr marL="6350" marR="6350" marT="6350" marB="0" anchor="ctr"/>
                </a:tc>
              </a:tr>
              <a:tr h="326355">
                <a:tc>
                  <a:txBody>
                    <a:bodyPr/>
                    <a:lstStyle/>
                    <a:p>
                      <a:pPr algn="ctr" fontAlgn="b"/>
                      <a:r>
                        <a:rPr lang="en-US" sz="1800" u="none" strike="noStrike" dirty="0">
                          <a:solidFill>
                            <a:schemeClr val="tx2"/>
                          </a:solidFill>
                          <a:effectLst/>
                        </a:rPr>
                        <a:t>1</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a:solidFill>
                            <a:schemeClr val="tx2"/>
                          </a:solidFill>
                          <a:effectLst/>
                        </a:rPr>
                        <a:t>Harris 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4,253,963</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4,336,853</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82,890 </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1.9</a:t>
                      </a:r>
                      <a:endParaRPr lang="en-US" sz="1800" b="0" i="0" u="none" strike="noStrike" dirty="0">
                        <a:solidFill>
                          <a:schemeClr val="tx2"/>
                        </a:solidFill>
                        <a:effectLst/>
                        <a:latin typeface="+mn-lt"/>
                      </a:endParaRPr>
                    </a:p>
                  </a:txBody>
                  <a:tcPr marL="6350" marR="6350" marT="6350" marB="0" anchor="ctr"/>
                </a:tc>
              </a:tr>
              <a:tr h="373506">
                <a:tc>
                  <a:txBody>
                    <a:bodyPr/>
                    <a:lstStyle/>
                    <a:p>
                      <a:pPr algn="ctr" fontAlgn="b"/>
                      <a:r>
                        <a:rPr lang="en-US" sz="1800" u="none" strike="noStrike" dirty="0">
                          <a:solidFill>
                            <a:schemeClr val="tx2"/>
                          </a:solidFill>
                          <a:effectLst/>
                        </a:rPr>
                        <a:t>6</a:t>
                      </a:r>
                      <a:endParaRPr lang="en-US" sz="1800" b="0"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a:solidFill>
                            <a:schemeClr val="tx2"/>
                          </a:solidFill>
                          <a:effectLst/>
                        </a:rPr>
                        <a:t>Bexar 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1,785,787</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1,817,610</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31,823 </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1.8</a:t>
                      </a:r>
                    </a:p>
                  </a:txBody>
                  <a:tcPr marL="6350" marR="6350" marT="6350" marB="0" anchor="ctr"/>
                </a:tc>
              </a:tr>
              <a:tr h="373506">
                <a:tc>
                  <a:txBody>
                    <a:bodyPr/>
                    <a:lstStyle/>
                    <a:p>
                      <a:pPr algn="ctr" fontAlgn="b"/>
                      <a:r>
                        <a:rPr lang="en-US" sz="1800" u="none" strike="noStrike" dirty="0">
                          <a:solidFill>
                            <a:schemeClr val="tx2"/>
                          </a:solidFill>
                          <a:effectLst/>
                        </a:rPr>
                        <a:t>8</a:t>
                      </a:r>
                      <a:endParaRPr lang="en-US" sz="1800" b="0"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a:solidFill>
                            <a:schemeClr val="tx2"/>
                          </a:solidFill>
                          <a:effectLst/>
                        </a:rPr>
                        <a:t>Tarrant 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1,881,445</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1,911,541</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30,096 </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1.6</a:t>
                      </a:r>
                      <a:endParaRPr lang="en-US" sz="1800" b="0" i="0" u="none" strike="noStrike" dirty="0">
                        <a:solidFill>
                          <a:schemeClr val="tx2"/>
                        </a:solidFill>
                        <a:effectLst/>
                        <a:latin typeface="+mn-lt"/>
                      </a:endParaRPr>
                    </a:p>
                  </a:txBody>
                  <a:tcPr marL="6350" marR="6350" marT="6350" marB="0" anchor="ctr"/>
                </a:tc>
              </a:tr>
              <a:tr h="327110">
                <a:tc>
                  <a:txBody>
                    <a:bodyPr/>
                    <a:lstStyle/>
                    <a:p>
                      <a:pPr algn="ctr" fontAlgn="b"/>
                      <a:r>
                        <a:rPr lang="en-US" sz="1800" u="none" strike="noStrike" dirty="0">
                          <a:solidFill>
                            <a:schemeClr val="tx2"/>
                          </a:solidFill>
                          <a:effectLst/>
                        </a:rPr>
                        <a:t>11</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a:solidFill>
                            <a:schemeClr val="tx2"/>
                          </a:solidFill>
                          <a:effectLst/>
                        </a:rPr>
                        <a:t>Fort Bend 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625,853</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652,365</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26,512 </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4.2</a:t>
                      </a:r>
                      <a:endParaRPr lang="en-US" sz="1800" b="0" i="0" u="none" strike="noStrike" dirty="0">
                        <a:solidFill>
                          <a:schemeClr val="tx2"/>
                        </a:solidFill>
                        <a:effectLst/>
                        <a:latin typeface="+mn-lt"/>
                      </a:endParaRPr>
                    </a:p>
                  </a:txBody>
                  <a:tcPr marL="6350" marR="6350" marT="6350" marB="0" anchor="ctr"/>
                </a:tc>
              </a:tr>
              <a:tr h="373506">
                <a:tc>
                  <a:txBody>
                    <a:bodyPr/>
                    <a:lstStyle/>
                    <a:p>
                      <a:pPr algn="ctr" fontAlgn="b"/>
                      <a:r>
                        <a:rPr lang="en-US" sz="1800" u="none" strike="noStrike" dirty="0">
                          <a:solidFill>
                            <a:schemeClr val="tx2"/>
                          </a:solidFill>
                          <a:effectLst/>
                        </a:rPr>
                        <a:t>12</a:t>
                      </a:r>
                      <a:endParaRPr lang="en-US" sz="1800" b="0"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a:solidFill>
                            <a:schemeClr val="tx2"/>
                          </a:solidFill>
                          <a:effectLst/>
                        </a:rPr>
                        <a:t>Dallas 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2,453,907</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2,480,331</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26,424 </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1.1</a:t>
                      </a:r>
                      <a:endParaRPr lang="en-US" sz="1800" b="0" i="0" u="none" strike="noStrike" dirty="0">
                        <a:solidFill>
                          <a:schemeClr val="tx2"/>
                        </a:solidFill>
                        <a:effectLst/>
                        <a:latin typeface="+mn-lt"/>
                      </a:endParaRPr>
                    </a:p>
                  </a:txBody>
                  <a:tcPr marL="6350" marR="6350" marT="6350" marB="0" anchor="ctr"/>
                </a:tc>
              </a:tr>
              <a:tr h="373506">
                <a:tc>
                  <a:txBody>
                    <a:bodyPr/>
                    <a:lstStyle/>
                    <a:p>
                      <a:pPr algn="ctr" fontAlgn="b"/>
                      <a:r>
                        <a:rPr lang="en-US" sz="1800" u="none" strike="noStrike" dirty="0">
                          <a:solidFill>
                            <a:schemeClr val="tx2"/>
                          </a:solidFill>
                          <a:effectLst/>
                        </a:rPr>
                        <a:t>15</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a:solidFill>
                            <a:schemeClr val="tx2"/>
                          </a:solidFill>
                          <a:effectLst/>
                        </a:rPr>
                        <a:t>Travis 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1,096,246</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1,120,954</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24,708 </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2.3</a:t>
                      </a:r>
                      <a:endParaRPr lang="en-US" sz="1800" b="0" i="0" u="none" strike="noStrike" dirty="0">
                        <a:solidFill>
                          <a:schemeClr val="tx2"/>
                        </a:solidFill>
                        <a:effectLst/>
                        <a:latin typeface="+mn-lt"/>
                      </a:endParaRPr>
                    </a:p>
                  </a:txBody>
                  <a:tcPr marL="6350" marR="6350" marT="6350" marB="0" anchor="ctr"/>
                </a:tc>
              </a:tr>
              <a:tr h="373506">
                <a:tc>
                  <a:txBody>
                    <a:bodyPr/>
                    <a:lstStyle/>
                    <a:p>
                      <a:pPr algn="ctr" fontAlgn="b"/>
                      <a:r>
                        <a:rPr lang="en-US" sz="1800" u="none" strike="noStrike" dirty="0">
                          <a:solidFill>
                            <a:schemeClr val="tx2"/>
                          </a:solidFill>
                          <a:effectLst/>
                        </a:rPr>
                        <a:t>22</a:t>
                      </a:r>
                      <a:endParaRPr lang="en-US" sz="1800" b="0"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smtClean="0">
                          <a:solidFill>
                            <a:schemeClr val="tx2"/>
                          </a:solidFill>
                          <a:effectLst/>
                        </a:rPr>
                        <a:t>Denton </a:t>
                      </a:r>
                      <a:r>
                        <a:rPr lang="en-US" sz="1800" u="none" strike="noStrike" dirty="0">
                          <a:solidFill>
                            <a:schemeClr val="tx2"/>
                          </a:solidFill>
                          <a:effectLst/>
                        </a:rPr>
                        <a:t>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708,050</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728,799</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20,749 </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2.9</a:t>
                      </a:r>
                      <a:endParaRPr lang="en-US" sz="1800" b="0" i="0" u="none" strike="noStrike" dirty="0">
                        <a:solidFill>
                          <a:schemeClr val="tx2"/>
                        </a:solidFill>
                        <a:effectLst/>
                        <a:latin typeface="+mn-lt"/>
                      </a:endParaRPr>
                    </a:p>
                  </a:txBody>
                  <a:tcPr marL="6350" marR="6350" marT="6350" marB="0" anchor="ctr"/>
                </a:tc>
              </a:tr>
              <a:tr h="403482">
                <a:tc>
                  <a:txBody>
                    <a:bodyPr/>
                    <a:lstStyle/>
                    <a:p>
                      <a:pPr algn="ctr" fontAlgn="b"/>
                      <a:r>
                        <a:rPr lang="en-US" sz="1800" u="none" strike="noStrike" dirty="0">
                          <a:solidFill>
                            <a:schemeClr val="tx2"/>
                          </a:solidFill>
                          <a:effectLst/>
                        </a:rPr>
                        <a:t>24</a:t>
                      </a:r>
                      <a:endParaRPr lang="en-US" sz="1800" b="0"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a:solidFill>
                            <a:schemeClr val="tx2"/>
                          </a:solidFill>
                          <a:effectLst/>
                        </a:rPr>
                        <a:t>Collin 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834,674</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854,778</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20,104 </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2.4</a:t>
                      </a:r>
                      <a:endParaRPr lang="en-US" sz="1800" b="0" i="0" u="none" strike="noStrike" dirty="0">
                        <a:solidFill>
                          <a:schemeClr val="tx2"/>
                        </a:solidFill>
                        <a:effectLst/>
                        <a:latin typeface="+mn-lt"/>
                      </a:endParaRPr>
                    </a:p>
                  </a:txBody>
                  <a:tcPr marL="6350" marR="6350" marT="6350" marB="0" anchor="ctr"/>
                </a:tc>
              </a:tr>
              <a:tr h="274996">
                <a:tc>
                  <a:txBody>
                    <a:bodyPr/>
                    <a:lstStyle/>
                    <a:p>
                      <a:pPr algn="ctr" fontAlgn="b"/>
                      <a:r>
                        <a:rPr lang="en-US" sz="1800" u="none" strike="noStrike" dirty="0">
                          <a:solidFill>
                            <a:schemeClr val="tx2"/>
                          </a:solidFill>
                          <a:effectLst/>
                        </a:rPr>
                        <a:t>33</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a:solidFill>
                            <a:schemeClr val="tx2"/>
                          </a:solidFill>
                          <a:effectLst/>
                        </a:rPr>
                        <a:t>Williamson 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456,359</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471,014</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14,655 </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3.2</a:t>
                      </a:r>
                      <a:endParaRPr lang="en-US" sz="1800" b="0" i="0" u="none" strike="noStrike" dirty="0">
                        <a:solidFill>
                          <a:schemeClr val="tx2"/>
                        </a:solidFill>
                        <a:effectLst/>
                        <a:latin typeface="+mn-lt"/>
                      </a:endParaRPr>
                    </a:p>
                  </a:txBody>
                  <a:tcPr marL="6350" marR="6350" marT="6350" marB="0" anchor="ctr"/>
                </a:tc>
              </a:tr>
              <a:tr h="375326">
                <a:tc>
                  <a:txBody>
                    <a:bodyPr/>
                    <a:lstStyle/>
                    <a:p>
                      <a:pPr algn="ctr" fontAlgn="b"/>
                      <a:r>
                        <a:rPr lang="en-US" sz="1800" u="none" strike="noStrike" dirty="0">
                          <a:solidFill>
                            <a:schemeClr val="tx2"/>
                          </a:solidFill>
                          <a:effectLst/>
                        </a:rPr>
                        <a:t>35</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a:solidFill>
                            <a:schemeClr val="tx2"/>
                          </a:solidFill>
                          <a:effectLst/>
                        </a:rPr>
                        <a:t>Montgomery 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484,790</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a:solidFill>
                            <a:schemeClr val="tx2"/>
                          </a:solidFill>
                          <a:effectLst/>
                        </a:rPr>
                        <a:t>499,137</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smtClean="0">
                          <a:solidFill>
                            <a:schemeClr val="tx2"/>
                          </a:solidFill>
                          <a:effectLst/>
                        </a:rPr>
                        <a:t>14,347 </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3.0</a:t>
                      </a:r>
                      <a:endParaRPr lang="en-US" sz="1800" b="0" i="0" u="none" strike="noStrike" dirty="0">
                        <a:solidFill>
                          <a:schemeClr val="tx2"/>
                        </a:solidFill>
                        <a:effectLst/>
                        <a:latin typeface="+mn-lt"/>
                      </a:endParaRPr>
                    </a:p>
                  </a:txBody>
                  <a:tcPr marL="6350" marR="6350" marT="6350" marB="0" anchor="ctr"/>
                </a:tc>
              </a:tr>
            </a:tbl>
          </a:graphicData>
        </a:graphic>
      </p:graphicFrame>
      <p:sp>
        <p:nvSpPr>
          <p:cNvPr id="5" name="TextBox 4"/>
          <p:cNvSpPr txBox="1"/>
          <p:nvPr/>
        </p:nvSpPr>
        <p:spPr>
          <a:xfrm>
            <a:off x="-7345" y="6509133"/>
            <a:ext cx="3873176" cy="246221"/>
          </a:xfrm>
          <a:prstGeom prst="rect">
            <a:avLst/>
          </a:prstGeom>
          <a:noFill/>
        </p:spPr>
        <p:txBody>
          <a:bodyPr wrap="none" rtlCol="0">
            <a:spAutoFit/>
          </a:bodyPr>
          <a:lstStyle/>
          <a:p>
            <a:r>
              <a:rPr lang="en-US" sz="1000" dirty="0" smtClean="0">
                <a:solidFill>
                  <a:schemeClr val="bg1">
                    <a:lumMod val="50000"/>
                  </a:schemeClr>
                </a:solidFill>
              </a:rPr>
              <a:t>Source: U.S. Census Bureau, 2013 Vintage Population Estimates</a:t>
            </a:r>
            <a:endParaRPr lang="en-US" sz="1000" dirty="0">
              <a:solidFill>
                <a:schemeClr val="bg1">
                  <a:lumMod val="50000"/>
                </a:schemeClr>
              </a:solidFill>
            </a:endParaRPr>
          </a:p>
        </p:txBody>
      </p:sp>
    </p:spTree>
    <p:extLst>
      <p:ext uri="{BB962C8B-B14F-4D97-AF65-F5344CB8AC3E}">
        <p14:creationId xmlns:p14="http://schemas.microsoft.com/office/powerpoint/2010/main" val="2128682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496" t="19970" r="3939" b="21936"/>
          <a:stretch/>
        </p:blipFill>
        <p:spPr>
          <a:xfrm>
            <a:off x="1518209" y="1015427"/>
            <a:ext cx="6436656" cy="5492612"/>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3200" dirty="0" smtClean="0"/>
              <a:t>Total Estimated Population by County, Texas, 2013</a:t>
            </a:r>
            <a:endParaRPr lang="en-US" sz="3200" dirty="0"/>
          </a:p>
        </p:txBody>
      </p:sp>
      <p:sp>
        <p:nvSpPr>
          <p:cNvPr id="15" name="TextBox 14"/>
          <p:cNvSpPr txBox="1"/>
          <p:nvPr/>
        </p:nvSpPr>
        <p:spPr>
          <a:xfrm>
            <a:off x="2" y="6510040"/>
            <a:ext cx="383791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2013 Vintage Population Estimates</a:t>
            </a:r>
            <a:endParaRPr lang="en-US" sz="10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05400"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srcRect t="34619" r="16191"/>
          <a:stretch/>
        </p:blipFill>
        <p:spPr>
          <a:xfrm>
            <a:off x="1485900" y="1737750"/>
            <a:ext cx="1905000" cy="1527820"/>
          </a:xfrm>
          <a:prstGeom prst="rect">
            <a:avLst/>
          </a:prstGeom>
        </p:spPr>
      </p:pic>
    </p:spTree>
    <p:extLst>
      <p:ext uri="{BB962C8B-B14F-4D97-AF65-F5344CB8AC3E}">
        <p14:creationId xmlns:p14="http://schemas.microsoft.com/office/powerpoint/2010/main" val="18885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3743" t="20877" r="2691" b="21028"/>
          <a:stretch/>
        </p:blipFill>
        <p:spPr>
          <a:xfrm>
            <a:off x="1219200" y="1069489"/>
            <a:ext cx="6654494" cy="5678501"/>
          </a:xfrm>
          <a:prstGeom prst="rect">
            <a:avLst/>
          </a:prstGeom>
        </p:spPr>
      </p:pic>
      <p:sp>
        <p:nvSpPr>
          <p:cNvPr id="2" name="Title 1"/>
          <p:cNvSpPr>
            <a:spLocks noGrp="1"/>
          </p:cNvSpPr>
          <p:nvPr>
            <p:ph type="title"/>
          </p:nvPr>
        </p:nvSpPr>
        <p:spPr>
          <a:xfrm>
            <a:off x="1600200" y="152400"/>
            <a:ext cx="7543800" cy="990600"/>
          </a:xfrm>
        </p:spPr>
        <p:txBody>
          <a:bodyPr>
            <a:noAutofit/>
          </a:bodyPr>
          <a:lstStyle/>
          <a:p>
            <a:r>
              <a:rPr lang="en-US" sz="3200" dirty="0" smtClean="0"/>
              <a:t>Estimated Change of the Total Population by </a:t>
            </a:r>
            <a:br>
              <a:rPr lang="en-US" sz="3200" dirty="0" smtClean="0"/>
            </a:br>
            <a:r>
              <a:rPr lang="en-US" sz="3200" dirty="0" smtClean="0"/>
              <a:t>County, Texas, 2010 to 2013</a:t>
            </a:r>
            <a:endParaRPr lang="en-US" sz="3200" dirty="0"/>
          </a:p>
        </p:txBody>
      </p:sp>
      <p:sp>
        <p:nvSpPr>
          <p:cNvPr id="15" name="TextBox 14"/>
          <p:cNvSpPr txBox="1"/>
          <p:nvPr/>
        </p:nvSpPr>
        <p:spPr>
          <a:xfrm>
            <a:off x="3" y="6501769"/>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a:t>
            </a:r>
            <a:r>
              <a:rPr lang="en-US" sz="1000" dirty="0">
                <a:solidFill>
                  <a:schemeClr val="tx1">
                    <a:lumMod val="50000"/>
                    <a:lumOff val="50000"/>
                  </a:schemeClr>
                </a:solidFill>
              </a:rPr>
              <a:t>, </a:t>
            </a:r>
            <a:r>
              <a:rPr lang="en-US" sz="1000" dirty="0" smtClean="0">
                <a:solidFill>
                  <a:schemeClr val="tx1">
                    <a:lumMod val="50000"/>
                    <a:lumOff val="50000"/>
                  </a:schemeClr>
                </a:solidFill>
              </a:rPr>
              <a:t>2013 </a:t>
            </a:r>
            <a:r>
              <a:rPr lang="en-US" sz="1000" dirty="0">
                <a:solidFill>
                  <a:schemeClr val="tx1">
                    <a:lumMod val="50000"/>
                    <a:lumOff val="50000"/>
                  </a:schemeClr>
                </a:solidFill>
              </a:rPr>
              <a:t>Vintage Population Estimates. </a:t>
            </a:r>
          </a:p>
        </p:txBody>
      </p:sp>
      <p:sp>
        <p:nvSpPr>
          <p:cNvPr id="3" name="TextBox 2"/>
          <p:cNvSpPr txBox="1"/>
          <p:nvPr/>
        </p:nvSpPr>
        <p:spPr>
          <a:xfrm>
            <a:off x="5649246" y="1447800"/>
            <a:ext cx="3418554" cy="523220"/>
          </a:xfrm>
          <a:prstGeom prst="rect">
            <a:avLst/>
          </a:prstGeom>
          <a:noFill/>
        </p:spPr>
        <p:txBody>
          <a:bodyPr wrap="square" rtlCol="0">
            <a:spAutoFit/>
          </a:bodyPr>
          <a:lstStyle/>
          <a:p>
            <a:r>
              <a:rPr lang="en-US" sz="1400" dirty="0" smtClean="0">
                <a:solidFill>
                  <a:srgbClr val="191C6F"/>
                </a:solidFill>
              </a:rPr>
              <a:t>99 counties lost population over the three year period.</a:t>
            </a:r>
            <a:endParaRPr lang="en-US" sz="1400" dirty="0">
              <a:solidFill>
                <a:srgbClr val="191C6F"/>
              </a:solidFill>
            </a:endParaRPr>
          </a:p>
        </p:txBody>
      </p:sp>
      <p:pic>
        <p:nvPicPr>
          <p:cNvPr id="7" name="Picture 6"/>
          <p:cNvPicPr>
            <a:picLocks noChangeAspect="1"/>
          </p:cNvPicPr>
          <p:nvPr/>
        </p:nvPicPr>
        <p:blipFill rotWithShape="1">
          <a:blip r:embed="rId4"/>
          <a:srcRect t="13351" r="32146" b="64947"/>
          <a:stretch/>
        </p:blipFill>
        <p:spPr>
          <a:xfrm>
            <a:off x="1099869" y="1724138"/>
            <a:ext cx="1814507" cy="1524000"/>
          </a:xfrm>
          <a:prstGeom prst="rect">
            <a:avLst/>
          </a:prstGeom>
        </p:spPr>
      </p:pic>
    </p:spTree>
    <p:extLst>
      <p:ext uri="{BB962C8B-B14F-4D97-AF65-F5344CB8AC3E}">
        <p14:creationId xmlns:p14="http://schemas.microsoft.com/office/powerpoint/2010/main" val="617732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B2CC5C5-12EA-43DF-BB61-1E515C1E7544}">
  <ds:schemaRefs>
    <ds:schemaRef ds:uri="ESRI.ArcGIS.Mapping.OfficeIntegration.PowerPointInfo"/>
  </ds:schemaRefs>
</ds:datastoreItem>
</file>

<file path=customXml/itemProps2.xml><?xml version="1.0" encoding="utf-8"?>
<ds:datastoreItem xmlns:ds="http://schemas.openxmlformats.org/officeDocument/2006/customXml" ds:itemID="{33BD7F36-9DC8-4F18-9BE1-DF2F91E5B376}">
  <ds:schemaRefs>
    <ds:schemaRef ds:uri="ESRI.ArcGIS.Mapping.OfficeIntegration.PowerPointInfo"/>
  </ds:schemaRefs>
</ds:datastoreItem>
</file>

<file path=customXml/itemProps3.xml><?xml version="1.0" encoding="utf-8"?>
<ds:datastoreItem xmlns:ds="http://schemas.openxmlformats.org/officeDocument/2006/customXml" ds:itemID="{8C04F401-3304-4841-90D8-64E33361425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18059</TotalTime>
  <Words>2663</Words>
  <Application>Microsoft Office PowerPoint</Application>
  <PresentationFormat>Letter Paper (8.5x11 in)</PresentationFormat>
  <Paragraphs>348</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Arial Narrow</vt:lpstr>
      <vt:lpstr>Calibri</vt:lpstr>
      <vt:lpstr>SansSerif</vt:lpstr>
      <vt:lpstr>Times New Roman</vt:lpstr>
      <vt:lpstr>Custom Design</vt:lpstr>
      <vt:lpstr>PowerPoint Presentation</vt:lpstr>
      <vt:lpstr>Topic Overview</vt:lpstr>
      <vt:lpstr>PowerPoint Presentation</vt:lpstr>
      <vt:lpstr>Texas Population 1950-2010</vt:lpstr>
      <vt:lpstr>Components of Population Change by Percent in Texas, 1950-2010</vt:lpstr>
      <vt:lpstr>One third of the top 40 fastest growing counties in the United States are in Texas, 2012 to 2013</vt:lpstr>
      <vt:lpstr>One fourth of U.S. counties in the top 40 for numeric growth are in Texas, 2012-2013</vt:lpstr>
      <vt:lpstr>Total Estimated Population by County, Texas, 2013</vt:lpstr>
      <vt:lpstr>Estimated Change of the Total Population by  County, Texas, 2010 to 2013</vt:lpstr>
      <vt:lpstr>Estimated Percent Change of the Total Population by County, Texas, 2010 to 2013</vt:lpstr>
      <vt:lpstr>PowerPoint Presentation</vt:lpstr>
      <vt:lpstr>PowerPoint Presentation</vt:lpstr>
      <vt:lpstr>PowerPoint Presentation</vt:lpstr>
      <vt:lpstr>Percent of Population 65 Years of Age and Older, Texas Counties, 2013</vt:lpstr>
      <vt:lpstr>PowerPoint Presentation</vt:lpstr>
      <vt:lpstr>Texas White (non-Hispanic) and Hispanic Populations by Age, 2010</vt:lpstr>
      <vt:lpstr>Texas Population Pyramid by Race/Ethnicity, 2010</vt:lpstr>
      <vt:lpstr>Texas Population Pyramid by Race/Ethnicity, 2010</vt:lpstr>
      <vt:lpstr>Texas Population Pyramid by Race/Ethnicity, 2010</vt:lpstr>
      <vt:lpstr>Projected Population Growth in Texas, 2010-2050</vt:lpstr>
      <vt:lpstr>Projected Population Change, Texas Counties, 2010-2050</vt:lpstr>
      <vt:lpstr>Projected Percent Population Change, Texas Counties, 2010-2050</vt:lpstr>
      <vt:lpstr>Projected Racial and Ethnic Percent, Texas, 2010-2050</vt:lpstr>
      <vt:lpstr>Trends in Educational Attainment of Persons in the Labor Force (25-64 Years of Age) in Texas by Race/Ethnicity – High School Graduates and Above</vt:lpstr>
      <vt:lpstr>Percent of the Civilian Labor Force (ages 25-64) by Educational Attainment for 2011, 2030 Using Constant Rates, and 2030 Using Trended Rates, Texas</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565</cp:revision>
  <cp:lastPrinted>2014-09-02T17:45:39Z</cp:lastPrinted>
  <dcterms:created xsi:type="dcterms:W3CDTF">2010-01-22T14:36:29Z</dcterms:created>
  <dcterms:modified xsi:type="dcterms:W3CDTF">2014-09-25T17:17:13Z</dcterms:modified>
</cp:coreProperties>
</file>