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charts/chart6.xml" ContentType="application/vnd.openxmlformats-officedocument.drawingml.chart+xml"/>
  <Override PartName="/ppt/notesSlides/notesSlide17.xml" ContentType="application/vnd.openxmlformats-officedocument.presentationml.notesSlide+xml"/>
  <Override PartName="/ppt/charts/chart7.xml" ContentType="application/vnd.openxmlformats-officedocument.drawingml.chart+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36.xml" ContentType="application/vnd.openxmlformats-officedocument.presentationml.notesSlid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4"/>
  </p:sldMasterIdLst>
  <p:notesMasterIdLst>
    <p:notesMasterId r:id="rId58"/>
  </p:notesMasterIdLst>
  <p:handoutMasterIdLst>
    <p:handoutMasterId r:id="rId59"/>
  </p:handoutMasterIdLst>
  <p:sldIdLst>
    <p:sldId id="256" r:id="rId5"/>
    <p:sldId id="853" r:id="rId6"/>
    <p:sldId id="825" r:id="rId7"/>
    <p:sldId id="842" r:id="rId8"/>
    <p:sldId id="854" r:id="rId9"/>
    <p:sldId id="827" r:id="rId10"/>
    <p:sldId id="828" r:id="rId11"/>
    <p:sldId id="829" r:id="rId12"/>
    <p:sldId id="830" r:id="rId13"/>
    <p:sldId id="831" r:id="rId14"/>
    <p:sldId id="893" r:id="rId15"/>
    <p:sldId id="845" r:id="rId16"/>
    <p:sldId id="906" r:id="rId17"/>
    <p:sldId id="895" r:id="rId18"/>
    <p:sldId id="905" r:id="rId19"/>
    <p:sldId id="904" r:id="rId20"/>
    <p:sldId id="897" r:id="rId21"/>
    <p:sldId id="898" r:id="rId22"/>
    <p:sldId id="899" r:id="rId23"/>
    <p:sldId id="900" r:id="rId24"/>
    <p:sldId id="901" r:id="rId25"/>
    <p:sldId id="902" r:id="rId26"/>
    <p:sldId id="838" r:id="rId27"/>
    <p:sldId id="617" r:id="rId28"/>
    <p:sldId id="763" r:id="rId29"/>
    <p:sldId id="782" r:id="rId30"/>
    <p:sldId id="690" r:id="rId31"/>
    <p:sldId id="883" r:id="rId32"/>
    <p:sldId id="885" r:id="rId33"/>
    <p:sldId id="886" r:id="rId34"/>
    <p:sldId id="890" r:id="rId35"/>
    <p:sldId id="891" r:id="rId36"/>
    <p:sldId id="870" r:id="rId37"/>
    <p:sldId id="871" r:id="rId38"/>
    <p:sldId id="876" r:id="rId39"/>
    <p:sldId id="894" r:id="rId40"/>
    <p:sldId id="878" r:id="rId41"/>
    <p:sldId id="879" r:id="rId42"/>
    <p:sldId id="880" r:id="rId43"/>
    <p:sldId id="881" r:id="rId44"/>
    <p:sldId id="884" r:id="rId45"/>
    <p:sldId id="675" r:id="rId46"/>
    <p:sldId id="859" r:id="rId47"/>
    <p:sldId id="860" r:id="rId48"/>
    <p:sldId id="676" r:id="rId49"/>
    <p:sldId id="840" r:id="rId50"/>
    <p:sldId id="872" r:id="rId51"/>
    <p:sldId id="873" r:id="rId52"/>
    <p:sldId id="861" r:id="rId53"/>
    <p:sldId id="882" r:id="rId54"/>
    <p:sldId id="892" r:id="rId55"/>
    <p:sldId id="866" r:id="rId56"/>
    <p:sldId id="352" r:id="rId57"/>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6"/>
            <p14:sldId id="853"/>
            <p14:sldId id="825"/>
            <p14:sldId id="842"/>
            <p14:sldId id="854"/>
            <p14:sldId id="827"/>
            <p14:sldId id="828"/>
            <p14:sldId id="829"/>
            <p14:sldId id="830"/>
            <p14:sldId id="831"/>
            <p14:sldId id="893"/>
            <p14:sldId id="845"/>
            <p14:sldId id="906"/>
            <p14:sldId id="895"/>
            <p14:sldId id="905"/>
            <p14:sldId id="904"/>
            <p14:sldId id="897"/>
            <p14:sldId id="898"/>
            <p14:sldId id="899"/>
            <p14:sldId id="900"/>
            <p14:sldId id="901"/>
            <p14:sldId id="902"/>
            <p14:sldId id="838"/>
            <p14:sldId id="617"/>
            <p14:sldId id="763"/>
            <p14:sldId id="782"/>
            <p14:sldId id="690"/>
            <p14:sldId id="883"/>
            <p14:sldId id="885"/>
            <p14:sldId id="886"/>
            <p14:sldId id="890"/>
            <p14:sldId id="891"/>
            <p14:sldId id="870"/>
            <p14:sldId id="871"/>
            <p14:sldId id="876"/>
            <p14:sldId id="894"/>
            <p14:sldId id="878"/>
            <p14:sldId id="879"/>
            <p14:sldId id="880"/>
            <p14:sldId id="881"/>
            <p14:sldId id="884"/>
            <p14:sldId id="675"/>
            <p14:sldId id="859"/>
            <p14:sldId id="860"/>
            <p14:sldId id="676"/>
            <p14:sldId id="840"/>
            <p14:sldId id="872"/>
            <p14:sldId id="873"/>
            <p14:sldId id="861"/>
            <p14:sldId id="882"/>
            <p14:sldId id="892"/>
            <p14:sldId id="866"/>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C6F"/>
    <a:srgbClr val="1B1E7A"/>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129" autoAdjust="0"/>
    <p:restoredTop sz="75495" autoAdjust="0"/>
  </p:normalViewPr>
  <p:slideViewPr>
    <p:cSldViewPr>
      <p:cViewPr varScale="1">
        <p:scale>
          <a:sx n="81" d="100"/>
          <a:sy n="81" d="100"/>
        </p:scale>
        <p:origin x="13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904" y="11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146534888"/>
        <c:axId val="222577800"/>
      </c:areaChart>
      <c:catAx>
        <c:axId val="14653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95000"/>
                    <a:lumOff val="5000"/>
                  </a:schemeClr>
                </a:solidFill>
                <a:latin typeface="+mn-lt"/>
                <a:ea typeface="+mn-ea"/>
                <a:cs typeface="+mn-cs"/>
              </a:defRPr>
            </a:pPr>
            <a:endParaRPr lang="en-US"/>
          </a:p>
        </c:txPr>
        <c:crossAx val="222577800"/>
        <c:crosses val="autoZero"/>
        <c:auto val="1"/>
        <c:lblAlgn val="ctr"/>
        <c:lblOffset val="100"/>
        <c:noMultiLvlLbl val="0"/>
      </c:catAx>
      <c:valAx>
        <c:axId val="222577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95000"/>
                    <a:lumOff val="5000"/>
                  </a:schemeClr>
                </a:solidFill>
                <a:latin typeface="+mn-lt"/>
                <a:ea typeface="+mn-ea"/>
                <a:cs typeface="+mn-cs"/>
              </a:defRPr>
            </a:pPr>
            <a:endParaRPr lang="en-US"/>
          </a:p>
        </c:txPr>
        <c:crossAx val="146534888"/>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Sheet1!$B$2</c:f>
              <c:strCache>
                <c:ptCount val="1"/>
                <c:pt idx="0">
                  <c:v>Texas</c:v>
                </c:pt>
              </c:strCache>
            </c:strRef>
          </c:tx>
          <c:spPr>
            <a:ln w="28575" cap="rnd">
              <a:solidFill>
                <a:schemeClr val="accent1"/>
              </a:solidFill>
              <a:round/>
            </a:ln>
            <a:effectLst/>
          </c:spPr>
          <c:marker>
            <c:symbol val="none"/>
          </c:marker>
          <c:dLbls>
            <c:dLbl>
              <c:idx val="48"/>
              <c:layout>
                <c:manualLayout>
                  <c:x val="-3.0864197530865328E-3"/>
                  <c:y val="5.612065321788965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Sheet1!$A$3:$A$53</c:f>
              <c:numCache>
                <c:formatCode>[$-409]mmm\-yy;@</c:formatCode>
                <c:ptCount val="51"/>
                <c:pt idx="1">
                  <c:v>40391</c:v>
                </c:pt>
                <c:pt idx="2">
                  <c:v>40422</c:v>
                </c:pt>
                <c:pt idx="3">
                  <c:v>40452</c:v>
                </c:pt>
                <c:pt idx="4">
                  <c:v>40483</c:v>
                </c:pt>
                <c:pt idx="5">
                  <c:v>40513</c:v>
                </c:pt>
                <c:pt idx="6">
                  <c:v>40544</c:v>
                </c:pt>
                <c:pt idx="7">
                  <c:v>40575</c:v>
                </c:pt>
                <c:pt idx="8">
                  <c:v>40603</c:v>
                </c:pt>
                <c:pt idx="9">
                  <c:v>40634</c:v>
                </c:pt>
                <c:pt idx="10">
                  <c:v>40664</c:v>
                </c:pt>
                <c:pt idx="11">
                  <c:v>40695</c:v>
                </c:pt>
                <c:pt idx="12">
                  <c:v>40725</c:v>
                </c:pt>
                <c:pt idx="13">
                  <c:v>40756</c:v>
                </c:pt>
                <c:pt idx="14">
                  <c:v>40787</c:v>
                </c:pt>
                <c:pt idx="15">
                  <c:v>40817</c:v>
                </c:pt>
                <c:pt idx="16">
                  <c:v>40848</c:v>
                </c:pt>
                <c:pt idx="17">
                  <c:v>40878</c:v>
                </c:pt>
                <c:pt idx="18">
                  <c:v>40909</c:v>
                </c:pt>
                <c:pt idx="19">
                  <c:v>40940</c:v>
                </c:pt>
                <c:pt idx="20">
                  <c:v>40969</c:v>
                </c:pt>
                <c:pt idx="21">
                  <c:v>41000</c:v>
                </c:pt>
                <c:pt idx="22">
                  <c:v>41030</c:v>
                </c:pt>
                <c:pt idx="23">
                  <c:v>41061</c:v>
                </c:pt>
                <c:pt idx="24">
                  <c:v>41091</c:v>
                </c:pt>
                <c:pt idx="25">
                  <c:v>41122</c:v>
                </c:pt>
                <c:pt idx="26">
                  <c:v>41153</c:v>
                </c:pt>
                <c:pt idx="27">
                  <c:v>41183</c:v>
                </c:pt>
                <c:pt idx="28">
                  <c:v>41214</c:v>
                </c:pt>
                <c:pt idx="29">
                  <c:v>41244</c:v>
                </c:pt>
                <c:pt idx="30">
                  <c:v>41275</c:v>
                </c:pt>
                <c:pt idx="31">
                  <c:v>41306</c:v>
                </c:pt>
                <c:pt idx="32">
                  <c:v>41334</c:v>
                </c:pt>
                <c:pt idx="33">
                  <c:v>41365</c:v>
                </c:pt>
                <c:pt idx="34">
                  <c:v>41395</c:v>
                </c:pt>
                <c:pt idx="35">
                  <c:v>41426</c:v>
                </c:pt>
                <c:pt idx="36">
                  <c:v>41456</c:v>
                </c:pt>
                <c:pt idx="37">
                  <c:v>41487</c:v>
                </c:pt>
                <c:pt idx="38">
                  <c:v>41518</c:v>
                </c:pt>
                <c:pt idx="39">
                  <c:v>41548</c:v>
                </c:pt>
                <c:pt idx="40">
                  <c:v>41579</c:v>
                </c:pt>
                <c:pt idx="41">
                  <c:v>41609</c:v>
                </c:pt>
                <c:pt idx="42">
                  <c:v>41640</c:v>
                </c:pt>
                <c:pt idx="43">
                  <c:v>41671</c:v>
                </c:pt>
                <c:pt idx="44">
                  <c:v>41699</c:v>
                </c:pt>
                <c:pt idx="45">
                  <c:v>41730</c:v>
                </c:pt>
                <c:pt idx="46">
                  <c:v>41760</c:v>
                </c:pt>
                <c:pt idx="47">
                  <c:v>41791</c:v>
                </c:pt>
                <c:pt idx="48">
                  <c:v>41821</c:v>
                </c:pt>
                <c:pt idx="49">
                  <c:v>41852</c:v>
                </c:pt>
                <c:pt idx="50">
                  <c:v>41883</c:v>
                </c:pt>
              </c:numCache>
            </c:numRef>
          </c:cat>
          <c:val>
            <c:numRef>
              <c:f>Sheet1!$B$3:$B$53</c:f>
              <c:numCache>
                <c:formatCode>0.00%</c:formatCode>
                <c:ptCount val="51"/>
                <c:pt idx="0">
                  <c:v>0</c:v>
                </c:pt>
                <c:pt idx="1">
                  <c:v>8.1000000000000003E-2</c:v>
                </c:pt>
                <c:pt idx="2">
                  <c:v>8.2000000000000003E-2</c:v>
                </c:pt>
                <c:pt idx="3">
                  <c:v>8.2000000000000003E-2</c:v>
                </c:pt>
                <c:pt idx="4">
                  <c:v>8.2000000000000003E-2</c:v>
                </c:pt>
                <c:pt idx="5">
                  <c:v>8.2000000000000003E-2</c:v>
                </c:pt>
                <c:pt idx="6">
                  <c:v>8.1000000000000003E-2</c:v>
                </c:pt>
                <c:pt idx="7">
                  <c:v>8.1000000000000003E-2</c:v>
                </c:pt>
                <c:pt idx="8">
                  <c:v>0.08</c:v>
                </c:pt>
                <c:pt idx="9">
                  <c:v>0.08</c:v>
                </c:pt>
                <c:pt idx="10">
                  <c:v>8.1000000000000003E-2</c:v>
                </c:pt>
                <c:pt idx="11">
                  <c:v>8.1000000000000003E-2</c:v>
                </c:pt>
                <c:pt idx="12">
                  <c:v>8.1000000000000003E-2</c:v>
                </c:pt>
                <c:pt idx="13">
                  <c:v>8.1000000000000003E-2</c:v>
                </c:pt>
                <c:pt idx="14">
                  <c:v>0.08</c:v>
                </c:pt>
                <c:pt idx="15">
                  <c:v>7.8E-2</c:v>
                </c:pt>
                <c:pt idx="16">
                  <c:v>7.4999999999999997E-2</c:v>
                </c:pt>
                <c:pt idx="17">
                  <c:v>7.3999999999999996E-2</c:v>
                </c:pt>
                <c:pt idx="18">
                  <c:v>7.1999999999999995E-2</c:v>
                </c:pt>
                <c:pt idx="19">
                  <c:v>7.0999999999999994E-2</c:v>
                </c:pt>
                <c:pt idx="20">
                  <c:v>7.0000000000000007E-2</c:v>
                </c:pt>
                <c:pt idx="21">
                  <c:v>7.0000000000000007E-2</c:v>
                </c:pt>
                <c:pt idx="22">
                  <c:v>7.0000000000000007E-2</c:v>
                </c:pt>
                <c:pt idx="23">
                  <c:v>7.0000000000000007E-2</c:v>
                </c:pt>
                <c:pt idx="24">
                  <c:v>7.0000000000000007E-2</c:v>
                </c:pt>
                <c:pt idx="25">
                  <c:v>6.8000000000000005E-2</c:v>
                </c:pt>
                <c:pt idx="26">
                  <c:v>6.6000000000000003E-2</c:v>
                </c:pt>
                <c:pt idx="27">
                  <c:v>6.6000000000000003E-2</c:v>
                </c:pt>
                <c:pt idx="28">
                  <c:v>6.5000000000000002E-2</c:v>
                </c:pt>
                <c:pt idx="29">
                  <c:v>6.5000000000000002E-2</c:v>
                </c:pt>
                <c:pt idx="30">
                  <c:v>6.5000000000000002E-2</c:v>
                </c:pt>
                <c:pt idx="31">
                  <c:v>6.5000000000000002E-2</c:v>
                </c:pt>
                <c:pt idx="32">
                  <c:v>6.4000000000000001E-2</c:v>
                </c:pt>
                <c:pt idx="33">
                  <c:v>6.4000000000000001E-2</c:v>
                </c:pt>
                <c:pt idx="34">
                  <c:v>6.4000000000000001E-2</c:v>
                </c:pt>
                <c:pt idx="35">
                  <c:v>6.4000000000000001E-2</c:v>
                </c:pt>
                <c:pt idx="36">
                  <c:v>6.4000000000000001E-2</c:v>
                </c:pt>
                <c:pt idx="37">
                  <c:v>6.4000000000000001E-2</c:v>
                </c:pt>
                <c:pt idx="38">
                  <c:v>6.3E-2</c:v>
                </c:pt>
                <c:pt idx="39">
                  <c:v>6.2E-2</c:v>
                </c:pt>
                <c:pt idx="40">
                  <c:v>6.0999999999999999E-2</c:v>
                </c:pt>
                <c:pt idx="41">
                  <c:v>0.06</c:v>
                </c:pt>
                <c:pt idx="42">
                  <c:v>5.7000000000000002E-2</c:v>
                </c:pt>
                <c:pt idx="43">
                  <c:v>5.7000000000000002E-2</c:v>
                </c:pt>
                <c:pt idx="44">
                  <c:v>5.5E-2</c:v>
                </c:pt>
                <c:pt idx="45">
                  <c:v>5.1999999999999998E-2</c:v>
                </c:pt>
                <c:pt idx="46">
                  <c:v>5.0999999999999997E-2</c:v>
                </c:pt>
                <c:pt idx="47">
                  <c:v>5.0999999999999997E-2</c:v>
                </c:pt>
                <c:pt idx="48">
                  <c:v>5.0999999999999997E-2</c:v>
                </c:pt>
                <c:pt idx="49">
                  <c:v>5.2999999999999999E-2</c:v>
                </c:pt>
              </c:numCache>
            </c:numRef>
          </c:val>
          <c:smooth val="0"/>
        </c:ser>
        <c:ser>
          <c:idx val="1"/>
          <c:order val="1"/>
          <c:tx>
            <c:strRef>
              <c:f>Sheet1!$C$2</c:f>
              <c:strCache>
                <c:ptCount val="1"/>
                <c:pt idx="0">
                  <c:v>U.S. Unemployment</c:v>
                </c:pt>
              </c:strCache>
            </c:strRef>
          </c:tx>
          <c:spPr>
            <a:ln w="28575" cap="rnd">
              <a:solidFill>
                <a:schemeClr val="accent2"/>
              </a:solidFill>
              <a:round/>
            </a:ln>
            <a:effectLst/>
          </c:spPr>
          <c:marker>
            <c:symbol val="none"/>
          </c:marker>
          <c:dLbls>
            <c:dLbl>
              <c:idx val="49"/>
              <c:layout>
                <c:manualLayout>
                  <c:x val="-4.6296296296298558E-3"/>
                  <c:y val="-7.57628818441512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Sheet1!$A$3:$A$53</c:f>
              <c:numCache>
                <c:formatCode>[$-409]mmm\-yy;@</c:formatCode>
                <c:ptCount val="51"/>
                <c:pt idx="1">
                  <c:v>40391</c:v>
                </c:pt>
                <c:pt idx="2">
                  <c:v>40422</c:v>
                </c:pt>
                <c:pt idx="3">
                  <c:v>40452</c:v>
                </c:pt>
                <c:pt idx="4">
                  <c:v>40483</c:v>
                </c:pt>
                <c:pt idx="5">
                  <c:v>40513</c:v>
                </c:pt>
                <c:pt idx="6">
                  <c:v>40544</c:v>
                </c:pt>
                <c:pt idx="7">
                  <c:v>40575</c:v>
                </c:pt>
                <c:pt idx="8">
                  <c:v>40603</c:v>
                </c:pt>
                <c:pt idx="9">
                  <c:v>40634</c:v>
                </c:pt>
                <c:pt idx="10">
                  <c:v>40664</c:v>
                </c:pt>
                <c:pt idx="11">
                  <c:v>40695</c:v>
                </c:pt>
                <c:pt idx="12">
                  <c:v>40725</c:v>
                </c:pt>
                <c:pt idx="13">
                  <c:v>40756</c:v>
                </c:pt>
                <c:pt idx="14">
                  <c:v>40787</c:v>
                </c:pt>
                <c:pt idx="15">
                  <c:v>40817</c:v>
                </c:pt>
                <c:pt idx="16">
                  <c:v>40848</c:v>
                </c:pt>
                <c:pt idx="17">
                  <c:v>40878</c:v>
                </c:pt>
                <c:pt idx="18">
                  <c:v>40909</c:v>
                </c:pt>
                <c:pt idx="19">
                  <c:v>40940</c:v>
                </c:pt>
                <c:pt idx="20">
                  <c:v>40969</c:v>
                </c:pt>
                <c:pt idx="21">
                  <c:v>41000</c:v>
                </c:pt>
                <c:pt idx="22">
                  <c:v>41030</c:v>
                </c:pt>
                <c:pt idx="23">
                  <c:v>41061</c:v>
                </c:pt>
                <c:pt idx="24">
                  <c:v>41091</c:v>
                </c:pt>
                <c:pt idx="25">
                  <c:v>41122</c:v>
                </c:pt>
                <c:pt idx="26">
                  <c:v>41153</c:v>
                </c:pt>
                <c:pt idx="27">
                  <c:v>41183</c:v>
                </c:pt>
                <c:pt idx="28">
                  <c:v>41214</c:v>
                </c:pt>
                <c:pt idx="29">
                  <c:v>41244</c:v>
                </c:pt>
                <c:pt idx="30">
                  <c:v>41275</c:v>
                </c:pt>
                <c:pt idx="31">
                  <c:v>41306</c:v>
                </c:pt>
                <c:pt idx="32">
                  <c:v>41334</c:v>
                </c:pt>
                <c:pt idx="33">
                  <c:v>41365</c:v>
                </c:pt>
                <c:pt idx="34">
                  <c:v>41395</c:v>
                </c:pt>
                <c:pt idx="35">
                  <c:v>41426</c:v>
                </c:pt>
                <c:pt idx="36">
                  <c:v>41456</c:v>
                </c:pt>
                <c:pt idx="37">
                  <c:v>41487</c:v>
                </c:pt>
                <c:pt idx="38">
                  <c:v>41518</c:v>
                </c:pt>
                <c:pt idx="39">
                  <c:v>41548</c:v>
                </c:pt>
                <c:pt idx="40">
                  <c:v>41579</c:v>
                </c:pt>
                <c:pt idx="41">
                  <c:v>41609</c:v>
                </c:pt>
                <c:pt idx="42">
                  <c:v>41640</c:v>
                </c:pt>
                <c:pt idx="43">
                  <c:v>41671</c:v>
                </c:pt>
                <c:pt idx="44">
                  <c:v>41699</c:v>
                </c:pt>
                <c:pt idx="45">
                  <c:v>41730</c:v>
                </c:pt>
                <c:pt idx="46">
                  <c:v>41760</c:v>
                </c:pt>
                <c:pt idx="47">
                  <c:v>41791</c:v>
                </c:pt>
                <c:pt idx="48">
                  <c:v>41821</c:v>
                </c:pt>
                <c:pt idx="49">
                  <c:v>41852</c:v>
                </c:pt>
                <c:pt idx="50">
                  <c:v>41883</c:v>
                </c:pt>
              </c:numCache>
            </c:numRef>
          </c:cat>
          <c:val>
            <c:numRef>
              <c:f>Sheet1!$C$3:$C$53</c:f>
              <c:numCache>
                <c:formatCode>0.00%</c:formatCode>
                <c:ptCount val="51"/>
                <c:pt idx="1">
                  <c:v>9.5000000000000001E-2</c:v>
                </c:pt>
                <c:pt idx="2">
                  <c:v>9.5000000000000001E-2</c:v>
                </c:pt>
                <c:pt idx="3">
                  <c:v>9.5000000000000001E-2</c:v>
                </c:pt>
                <c:pt idx="4">
                  <c:v>9.8000000000000004E-2</c:v>
                </c:pt>
                <c:pt idx="5">
                  <c:v>9.4E-2</c:v>
                </c:pt>
                <c:pt idx="6">
                  <c:v>9.0999999999999998E-2</c:v>
                </c:pt>
                <c:pt idx="7">
                  <c:v>0.09</c:v>
                </c:pt>
                <c:pt idx="8">
                  <c:v>0.09</c:v>
                </c:pt>
                <c:pt idx="9">
                  <c:v>9.0999999999999998E-2</c:v>
                </c:pt>
                <c:pt idx="10">
                  <c:v>0.09</c:v>
                </c:pt>
                <c:pt idx="11">
                  <c:v>9.0999999999999998E-2</c:v>
                </c:pt>
                <c:pt idx="12">
                  <c:v>0.09</c:v>
                </c:pt>
                <c:pt idx="13">
                  <c:v>0.09</c:v>
                </c:pt>
                <c:pt idx="14">
                  <c:v>0.09</c:v>
                </c:pt>
                <c:pt idx="15">
                  <c:v>8.7999999999999995E-2</c:v>
                </c:pt>
                <c:pt idx="16">
                  <c:v>8.5999999999999993E-2</c:v>
                </c:pt>
                <c:pt idx="17">
                  <c:v>8.5000000000000006E-2</c:v>
                </c:pt>
                <c:pt idx="18">
                  <c:v>8.2000000000000003E-2</c:v>
                </c:pt>
                <c:pt idx="19">
                  <c:v>8.3000000000000004E-2</c:v>
                </c:pt>
                <c:pt idx="20">
                  <c:v>8.2000000000000003E-2</c:v>
                </c:pt>
                <c:pt idx="21">
                  <c:v>8.2000000000000003E-2</c:v>
                </c:pt>
                <c:pt idx="22">
                  <c:v>8.2000000000000003E-2</c:v>
                </c:pt>
                <c:pt idx="23">
                  <c:v>8.2000000000000003E-2</c:v>
                </c:pt>
                <c:pt idx="24">
                  <c:v>8.2000000000000003E-2</c:v>
                </c:pt>
                <c:pt idx="25">
                  <c:v>8.1000000000000003E-2</c:v>
                </c:pt>
                <c:pt idx="26">
                  <c:v>7.8E-2</c:v>
                </c:pt>
                <c:pt idx="27">
                  <c:v>7.8E-2</c:v>
                </c:pt>
                <c:pt idx="28">
                  <c:v>7.8E-2</c:v>
                </c:pt>
                <c:pt idx="29">
                  <c:v>7.9000000000000001E-2</c:v>
                </c:pt>
                <c:pt idx="30">
                  <c:v>7.9000000000000001E-2</c:v>
                </c:pt>
                <c:pt idx="31">
                  <c:v>7.6999999999999999E-2</c:v>
                </c:pt>
                <c:pt idx="32">
                  <c:v>7.4999999999999997E-2</c:v>
                </c:pt>
                <c:pt idx="33">
                  <c:v>7.4999999999999997E-2</c:v>
                </c:pt>
                <c:pt idx="34">
                  <c:v>7.4999999999999997E-2</c:v>
                </c:pt>
                <c:pt idx="35">
                  <c:v>7.4999999999999997E-2</c:v>
                </c:pt>
                <c:pt idx="36">
                  <c:v>7.2999999999999995E-2</c:v>
                </c:pt>
                <c:pt idx="37">
                  <c:v>7.1999999999999995E-2</c:v>
                </c:pt>
                <c:pt idx="38">
                  <c:v>7.1999999999999995E-2</c:v>
                </c:pt>
                <c:pt idx="39">
                  <c:v>7.1999999999999995E-2</c:v>
                </c:pt>
                <c:pt idx="40">
                  <c:v>7.0000000000000007E-2</c:v>
                </c:pt>
                <c:pt idx="41">
                  <c:v>6.7000000000000004E-2</c:v>
                </c:pt>
                <c:pt idx="42">
                  <c:v>6.6000000000000003E-2</c:v>
                </c:pt>
                <c:pt idx="43">
                  <c:v>6.7000000000000004E-2</c:v>
                </c:pt>
                <c:pt idx="44">
                  <c:v>6.7000000000000004E-2</c:v>
                </c:pt>
                <c:pt idx="45">
                  <c:v>6.3E-2</c:v>
                </c:pt>
                <c:pt idx="46">
                  <c:v>6.3E-2</c:v>
                </c:pt>
                <c:pt idx="47">
                  <c:v>6.0999999999999999E-2</c:v>
                </c:pt>
                <c:pt idx="48">
                  <c:v>6.2E-2</c:v>
                </c:pt>
                <c:pt idx="49">
                  <c:v>6.0999999999999999E-2</c:v>
                </c:pt>
                <c:pt idx="50">
                  <c:v>5.8999999999999997E-2</c:v>
                </c:pt>
              </c:numCache>
            </c:numRef>
          </c:val>
          <c:smooth val="0"/>
        </c:ser>
        <c:dLbls>
          <c:showLegendKey val="0"/>
          <c:showVal val="0"/>
          <c:showCatName val="0"/>
          <c:showSerName val="0"/>
          <c:showPercent val="0"/>
          <c:showBubbleSize val="0"/>
        </c:dLbls>
        <c:smooth val="0"/>
        <c:axId val="379192672"/>
        <c:axId val="379193064"/>
      </c:lineChart>
      <c:dateAx>
        <c:axId val="379192672"/>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9193064"/>
        <c:crosses val="autoZero"/>
        <c:auto val="1"/>
        <c:lblOffset val="100"/>
        <c:baseTimeUnit val="months"/>
      </c:dateAx>
      <c:valAx>
        <c:axId val="3791930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9192672"/>
        <c:crosses val="autoZero"/>
        <c:crossBetween val="between"/>
      </c:valAx>
      <c:spPr>
        <a:noFill/>
        <a:ln>
          <a:noFill/>
        </a:ln>
        <a:effectLst/>
      </c:spPr>
    </c:plotArea>
    <c:legend>
      <c:legendPos val="t"/>
      <c:layout>
        <c:manualLayout>
          <c:xMode val="edge"/>
          <c:yMode val="edge"/>
          <c:x val="0.69271252551764362"/>
          <c:y val="3.526387643911362E-2"/>
          <c:w val="0.24392396404994826"/>
          <c:h val="0.1733470089785871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74134206675492"/>
          <c:y val="6.0245911568746216E-2"/>
          <c:w val="0.79091584038106333"/>
          <c:h val="0.74629465596603417"/>
        </c:manualLayout>
      </c:layout>
      <c:lineChart>
        <c:grouping val="standard"/>
        <c:varyColors val="0"/>
        <c:ser>
          <c:idx val="0"/>
          <c:order val="0"/>
          <c:tx>
            <c:strRef>
              <c:f>Sheet1!$B$1</c:f>
              <c:strCache>
                <c:ptCount val="1"/>
                <c:pt idx="0">
                  <c:v>Zero</c:v>
                </c:pt>
              </c:strCache>
            </c:strRef>
          </c:tx>
          <c:marker>
            <c:symbol val="square"/>
            <c:size val="3"/>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25145561</c:v>
                </c:pt>
                <c:pt idx="1">
                  <c:v>25380750</c:v>
                </c:pt>
                <c:pt idx="2">
                  <c:v>25613484</c:v>
                </c:pt>
                <c:pt idx="3">
                  <c:v>25843656</c:v>
                </c:pt>
                <c:pt idx="4">
                  <c:v>26071108</c:v>
                </c:pt>
                <c:pt idx="5">
                  <c:v>26295593</c:v>
                </c:pt>
                <c:pt idx="6">
                  <c:v>26517081</c:v>
                </c:pt>
                <c:pt idx="7">
                  <c:v>26735665</c:v>
                </c:pt>
                <c:pt idx="8">
                  <c:v>26951342</c:v>
                </c:pt>
                <c:pt idx="9">
                  <c:v>27164119</c:v>
                </c:pt>
                <c:pt idx="10">
                  <c:v>27373750</c:v>
                </c:pt>
                <c:pt idx="11">
                  <c:v>27580411</c:v>
                </c:pt>
                <c:pt idx="12">
                  <c:v>27784158</c:v>
                </c:pt>
                <c:pt idx="13">
                  <c:v>27984799</c:v>
                </c:pt>
                <c:pt idx="14">
                  <c:v>28182245</c:v>
                </c:pt>
                <c:pt idx="15">
                  <c:v>28376334</c:v>
                </c:pt>
                <c:pt idx="16">
                  <c:v>28566870</c:v>
                </c:pt>
                <c:pt idx="17">
                  <c:v>28753694</c:v>
                </c:pt>
                <c:pt idx="18">
                  <c:v>28936489</c:v>
                </c:pt>
                <c:pt idx="19">
                  <c:v>29115202</c:v>
                </c:pt>
                <c:pt idx="20">
                  <c:v>29290131</c:v>
                </c:pt>
                <c:pt idx="21">
                  <c:v>29461395</c:v>
                </c:pt>
                <c:pt idx="22">
                  <c:v>29627955</c:v>
                </c:pt>
                <c:pt idx="23">
                  <c:v>29790220</c:v>
                </c:pt>
                <c:pt idx="24">
                  <c:v>29948628</c:v>
                </c:pt>
                <c:pt idx="25">
                  <c:v>30103245</c:v>
                </c:pt>
                <c:pt idx="26">
                  <c:v>30254237</c:v>
                </c:pt>
                <c:pt idx="27">
                  <c:v>30401648</c:v>
                </c:pt>
                <c:pt idx="28">
                  <c:v>30545550</c:v>
                </c:pt>
                <c:pt idx="29">
                  <c:v>30686095</c:v>
                </c:pt>
                <c:pt idx="30">
                  <c:v>30823265</c:v>
                </c:pt>
                <c:pt idx="31">
                  <c:v>30957393</c:v>
                </c:pt>
                <c:pt idx="32">
                  <c:v>31087955</c:v>
                </c:pt>
                <c:pt idx="33">
                  <c:v>31215207</c:v>
                </c:pt>
                <c:pt idx="34">
                  <c:v>31339959</c:v>
                </c:pt>
                <c:pt idx="35">
                  <c:v>31462353</c:v>
                </c:pt>
                <c:pt idx="36">
                  <c:v>31582864</c:v>
                </c:pt>
                <c:pt idx="37">
                  <c:v>31701892</c:v>
                </c:pt>
                <c:pt idx="38">
                  <c:v>31819678</c:v>
                </c:pt>
                <c:pt idx="39">
                  <c:v>31936505</c:v>
                </c:pt>
                <c:pt idx="40">
                  <c:v>32052572</c:v>
                </c:pt>
              </c:numCache>
            </c:numRef>
          </c:val>
          <c:smooth val="0"/>
        </c:ser>
        <c:ser>
          <c:idx val="1"/>
          <c:order val="1"/>
          <c:tx>
            <c:strRef>
              <c:f>Sheet1!$C$1</c:f>
              <c:strCache>
                <c:ptCount val="1"/>
                <c:pt idx="0">
                  <c:v>.5 of 2000-2010</c:v>
                </c:pt>
              </c:strCache>
            </c:strRef>
          </c:tx>
          <c:marker>
            <c:symbol val="square"/>
            <c:size val="3"/>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25145561</c:v>
                </c:pt>
                <c:pt idx="1">
                  <c:v>25510472</c:v>
                </c:pt>
                <c:pt idx="2">
                  <c:v>25878598</c:v>
                </c:pt>
                <c:pt idx="3">
                  <c:v>26249766</c:v>
                </c:pt>
                <c:pt idx="4">
                  <c:v>26623744</c:v>
                </c:pt>
                <c:pt idx="5">
                  <c:v>27000248</c:v>
                </c:pt>
                <c:pt idx="6">
                  <c:v>27379264</c:v>
                </c:pt>
                <c:pt idx="7">
                  <c:v>27761006</c:v>
                </c:pt>
                <c:pt idx="8">
                  <c:v>28145371</c:v>
                </c:pt>
                <c:pt idx="9">
                  <c:v>28532366</c:v>
                </c:pt>
                <c:pt idx="10">
                  <c:v>28921718</c:v>
                </c:pt>
                <c:pt idx="11">
                  <c:v>29313599</c:v>
                </c:pt>
                <c:pt idx="12">
                  <c:v>29708152</c:v>
                </c:pt>
                <c:pt idx="13">
                  <c:v>30105043</c:v>
                </c:pt>
                <c:pt idx="14">
                  <c:v>30504183</c:v>
                </c:pt>
                <c:pt idx="15">
                  <c:v>30905280</c:v>
                </c:pt>
                <c:pt idx="16">
                  <c:v>31307878</c:v>
                </c:pt>
                <c:pt idx="17">
                  <c:v>31711763</c:v>
                </c:pt>
                <c:pt idx="18">
                  <c:v>32116326</c:v>
                </c:pt>
                <c:pt idx="19">
                  <c:v>32521434</c:v>
                </c:pt>
                <c:pt idx="20">
                  <c:v>32927323</c:v>
                </c:pt>
                <c:pt idx="21">
                  <c:v>33333969</c:v>
                </c:pt>
                <c:pt idx="22">
                  <c:v>33740521</c:v>
                </c:pt>
                <c:pt idx="23">
                  <c:v>34147206</c:v>
                </c:pt>
                <c:pt idx="24">
                  <c:v>34554564</c:v>
                </c:pt>
                <c:pt idx="25">
                  <c:v>34962755</c:v>
                </c:pt>
                <c:pt idx="26">
                  <c:v>35371936</c:v>
                </c:pt>
                <c:pt idx="27">
                  <c:v>35782378</c:v>
                </c:pt>
                <c:pt idx="28">
                  <c:v>36194185</c:v>
                </c:pt>
                <c:pt idx="29">
                  <c:v>36607491</c:v>
                </c:pt>
                <c:pt idx="30">
                  <c:v>37022428</c:v>
                </c:pt>
                <c:pt idx="31">
                  <c:v>37439196</c:v>
                </c:pt>
                <c:pt idx="32">
                  <c:v>37857422</c:v>
                </c:pt>
                <c:pt idx="33">
                  <c:v>38277384</c:v>
                </c:pt>
                <c:pt idx="34">
                  <c:v>38700053</c:v>
                </c:pt>
                <c:pt idx="35">
                  <c:v>39125545</c:v>
                </c:pt>
                <c:pt idx="36">
                  <c:v>39554324</c:v>
                </c:pt>
                <c:pt idx="37">
                  <c:v>39986958</c:v>
                </c:pt>
                <c:pt idx="38">
                  <c:v>40423771</c:v>
                </c:pt>
                <c:pt idx="39">
                  <c:v>40865127</c:v>
                </c:pt>
                <c:pt idx="40">
                  <c:v>41311227</c:v>
                </c:pt>
              </c:numCache>
            </c:numRef>
          </c:val>
          <c:smooth val="0"/>
        </c:ser>
        <c:ser>
          <c:idx val="2"/>
          <c:order val="2"/>
          <c:tx>
            <c:strRef>
              <c:f>Sheet1!$D$1</c:f>
              <c:strCache>
                <c:ptCount val="1"/>
                <c:pt idx="0">
                  <c:v>2000-2010</c:v>
                </c:pt>
              </c:strCache>
            </c:strRef>
          </c:tx>
          <c:marker>
            <c:symbol val="triangle"/>
            <c:size val="3"/>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25145561</c:v>
                </c:pt>
                <c:pt idx="1">
                  <c:v>25640143</c:v>
                </c:pt>
                <c:pt idx="2">
                  <c:v>26146522</c:v>
                </c:pt>
                <c:pt idx="3">
                  <c:v>26664586</c:v>
                </c:pt>
                <c:pt idx="4">
                  <c:v>27194294</c:v>
                </c:pt>
                <c:pt idx="5">
                  <c:v>27735511</c:v>
                </c:pt>
                <c:pt idx="6">
                  <c:v>28288376</c:v>
                </c:pt>
                <c:pt idx="7">
                  <c:v>28853465</c:v>
                </c:pt>
                <c:pt idx="8">
                  <c:v>29430740</c:v>
                </c:pt>
                <c:pt idx="9">
                  <c:v>30020523</c:v>
                </c:pt>
                <c:pt idx="10">
                  <c:v>30622644</c:v>
                </c:pt>
                <c:pt idx="11">
                  <c:v>31237435</c:v>
                </c:pt>
                <c:pt idx="12">
                  <c:v>31865469</c:v>
                </c:pt>
                <c:pt idx="13">
                  <c:v>32506538</c:v>
                </c:pt>
                <c:pt idx="14">
                  <c:v>33160754</c:v>
                </c:pt>
                <c:pt idx="15">
                  <c:v>33827994</c:v>
                </c:pt>
                <c:pt idx="16">
                  <c:v>34507843</c:v>
                </c:pt>
                <c:pt idx="17">
                  <c:v>35200195</c:v>
                </c:pt>
                <c:pt idx="18">
                  <c:v>35904451</c:v>
                </c:pt>
                <c:pt idx="19">
                  <c:v>36620648</c:v>
                </c:pt>
                <c:pt idx="20">
                  <c:v>37349166</c:v>
                </c:pt>
                <c:pt idx="21">
                  <c:v>38090208</c:v>
                </c:pt>
                <c:pt idx="22">
                  <c:v>38843331</c:v>
                </c:pt>
                <c:pt idx="23">
                  <c:v>39608958</c:v>
                </c:pt>
                <c:pt idx="24">
                  <c:v>40388040</c:v>
                </c:pt>
                <c:pt idx="25">
                  <c:v>41181167</c:v>
                </c:pt>
                <c:pt idx="26">
                  <c:v>41988930</c:v>
                </c:pt>
                <c:pt idx="27">
                  <c:v>42812213</c:v>
                </c:pt>
                <c:pt idx="28">
                  <c:v>43651536</c:v>
                </c:pt>
                <c:pt idx="29">
                  <c:v>44507476</c:v>
                </c:pt>
                <c:pt idx="30">
                  <c:v>45380659</c:v>
                </c:pt>
                <c:pt idx="31">
                  <c:v>46271667</c:v>
                </c:pt>
                <c:pt idx="32">
                  <c:v>47180564</c:v>
                </c:pt>
                <c:pt idx="33">
                  <c:v>48108097</c:v>
                </c:pt>
                <c:pt idx="34">
                  <c:v>49055686</c:v>
                </c:pt>
                <c:pt idx="35">
                  <c:v>50023949</c:v>
                </c:pt>
                <c:pt idx="36">
                  <c:v>51013579</c:v>
                </c:pt>
                <c:pt idx="37">
                  <c:v>52025687</c:v>
                </c:pt>
                <c:pt idx="38">
                  <c:v>53061157</c:v>
                </c:pt>
                <c:pt idx="39">
                  <c:v>54120795</c:v>
                </c:pt>
                <c:pt idx="40">
                  <c:v>55205323</c:v>
                </c:pt>
              </c:numCache>
            </c:numRef>
          </c:val>
          <c:smooth val="0"/>
        </c:ser>
        <c:dLbls>
          <c:showLegendKey val="0"/>
          <c:showVal val="0"/>
          <c:showCatName val="0"/>
          <c:showSerName val="0"/>
          <c:showPercent val="0"/>
          <c:showBubbleSize val="0"/>
        </c:dLbls>
        <c:marker val="1"/>
        <c:smooth val="0"/>
        <c:axId val="379193848"/>
        <c:axId val="379194240"/>
      </c:lineChart>
      <c:catAx>
        <c:axId val="379193848"/>
        <c:scaling>
          <c:orientation val="minMax"/>
        </c:scaling>
        <c:delete val="0"/>
        <c:axPos val="b"/>
        <c:numFmt formatCode="General" sourceLinked="1"/>
        <c:majorTickMark val="out"/>
        <c:minorTickMark val="none"/>
        <c:tickLblPos val="nextTo"/>
        <c:crossAx val="379194240"/>
        <c:crosses val="autoZero"/>
        <c:auto val="1"/>
        <c:lblAlgn val="ctr"/>
        <c:lblOffset val="100"/>
        <c:tickLblSkip val="5"/>
        <c:tickMarkSkip val="5"/>
        <c:noMultiLvlLbl val="0"/>
      </c:catAx>
      <c:valAx>
        <c:axId val="379194240"/>
        <c:scaling>
          <c:orientation val="minMax"/>
          <c:min val="20000000"/>
        </c:scaling>
        <c:delete val="0"/>
        <c:axPos val="l"/>
        <c:majorGridlines/>
        <c:numFmt formatCode="#,##0" sourceLinked="1"/>
        <c:majorTickMark val="out"/>
        <c:minorTickMark val="none"/>
        <c:tickLblPos val="nextTo"/>
        <c:crossAx val="379193848"/>
        <c:crosses val="autoZero"/>
        <c:crossBetween val="between"/>
      </c:valAx>
    </c:plotArea>
    <c:legend>
      <c:legendPos val="r"/>
      <c:layout>
        <c:manualLayout>
          <c:xMode val="edge"/>
          <c:yMode val="edge"/>
          <c:x val="0.18348477458016862"/>
          <c:y val="0.13971633353523116"/>
          <c:w val="0.21431479803962558"/>
          <c:h val="0.21350151423379771"/>
        </c:manualLayout>
      </c:layout>
      <c:overlay val="0"/>
      <c:spPr>
        <a:solidFill>
          <a:schemeClr val="bg1"/>
        </a:solidFill>
      </c:spPr>
    </c:legend>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379195024"/>
        <c:axId val="379195416"/>
      </c:lineChart>
      <c:catAx>
        <c:axId val="379195024"/>
        <c:scaling>
          <c:orientation val="minMax"/>
        </c:scaling>
        <c:delete val="0"/>
        <c:axPos val="b"/>
        <c:numFmt formatCode="General" sourceLinked="1"/>
        <c:majorTickMark val="out"/>
        <c:minorTickMark val="out"/>
        <c:tickLblPos val="nextTo"/>
        <c:txPr>
          <a:bodyPr rot="-2220000"/>
          <a:lstStyle/>
          <a:p>
            <a:pPr>
              <a:defRPr sz="1600"/>
            </a:pPr>
            <a:endParaRPr lang="en-US"/>
          </a:p>
        </c:txPr>
        <c:crossAx val="379195416"/>
        <c:crosses val="autoZero"/>
        <c:auto val="1"/>
        <c:lblAlgn val="ctr"/>
        <c:lblOffset val="100"/>
        <c:tickLblSkip val="5"/>
        <c:noMultiLvlLbl val="0"/>
      </c:catAx>
      <c:valAx>
        <c:axId val="379195416"/>
        <c:scaling>
          <c:orientation val="minMax"/>
        </c:scaling>
        <c:delete val="0"/>
        <c:axPos val="l"/>
        <c:majorGridlines/>
        <c:numFmt formatCode="#,##0" sourceLinked="1"/>
        <c:majorTickMark val="out"/>
        <c:minorTickMark val="none"/>
        <c:tickLblPos val="nextTo"/>
        <c:crossAx val="37919502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ser>
        <c:dLbls>
          <c:showLegendKey val="0"/>
          <c:showVal val="0"/>
          <c:showCatName val="0"/>
          <c:showSerName val="0"/>
          <c:showPercent val="0"/>
          <c:showBubbleSize val="0"/>
        </c:dLbls>
        <c:smooth val="0"/>
        <c:axId val="147170440"/>
        <c:axId val="147177064"/>
      </c:lineChart>
      <c:catAx>
        <c:axId val="147170440"/>
        <c:scaling>
          <c:orientation val="minMax"/>
        </c:scaling>
        <c:delete val="0"/>
        <c:axPos val="b"/>
        <c:numFmt formatCode="General" sourceLinked="1"/>
        <c:majorTickMark val="out"/>
        <c:minorTickMark val="none"/>
        <c:tickLblPos val="nextTo"/>
        <c:crossAx val="147177064"/>
        <c:crosses val="autoZero"/>
        <c:auto val="1"/>
        <c:lblAlgn val="ctr"/>
        <c:lblOffset val="100"/>
        <c:noMultiLvlLbl val="0"/>
      </c:catAx>
      <c:valAx>
        <c:axId val="147177064"/>
        <c:scaling>
          <c:orientation val="minMax"/>
          <c:min val="0.5"/>
        </c:scaling>
        <c:delete val="0"/>
        <c:axPos val="l"/>
        <c:majorGridlines/>
        <c:numFmt formatCode="0%" sourceLinked="0"/>
        <c:majorTickMark val="out"/>
        <c:minorTickMark val="none"/>
        <c:tickLblPos val="nextTo"/>
        <c:crossAx val="147170440"/>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ser>
        <c:dLbls>
          <c:showLegendKey val="0"/>
          <c:showVal val="0"/>
          <c:showCatName val="0"/>
          <c:showSerName val="0"/>
          <c:showPercent val="0"/>
          <c:showBubbleSize val="0"/>
        </c:dLbls>
        <c:gapWidth val="219"/>
        <c:overlap val="-27"/>
        <c:axId val="147326864"/>
        <c:axId val="147285944"/>
      </c:barChart>
      <c:catAx>
        <c:axId val="1473268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7285944"/>
        <c:crosses val="autoZero"/>
        <c:auto val="1"/>
        <c:lblAlgn val="ctr"/>
        <c:lblOffset val="100"/>
        <c:noMultiLvlLbl val="0"/>
      </c:catAx>
      <c:valAx>
        <c:axId val="147285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7326864"/>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ser>
        <c:dLbls>
          <c:showLegendKey val="0"/>
          <c:showVal val="0"/>
          <c:showCatName val="0"/>
          <c:showSerName val="0"/>
          <c:showPercent val="0"/>
          <c:showBubbleSize val="0"/>
        </c:dLbls>
        <c:gapWidth val="219"/>
        <c:overlap val="-27"/>
        <c:axId val="147264296"/>
        <c:axId val="145496680"/>
      </c:barChart>
      <c:catAx>
        <c:axId val="14726429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5496680"/>
        <c:crosses val="autoZero"/>
        <c:auto val="1"/>
        <c:lblAlgn val="ctr"/>
        <c:lblOffset val="100"/>
        <c:noMultiLvlLbl val="0"/>
      </c:catAx>
      <c:valAx>
        <c:axId val="145496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7264296"/>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60415639978243"/>
          <c:y val="9.4557023721007161E-2"/>
          <c:w val="0.87699714169942944"/>
          <c:h val="0.62955518494548712"/>
        </c:manualLayout>
      </c:layout>
      <c:barChart>
        <c:barDir val="col"/>
        <c:grouping val="stacked"/>
        <c:varyColors val="0"/>
        <c:ser>
          <c:idx val="0"/>
          <c:order val="0"/>
          <c:tx>
            <c:strRef>
              <c:f>Sheet1!$A$2</c:f>
              <c:strCache>
                <c:ptCount val="1"/>
                <c:pt idx="0">
                  <c:v>White</c:v>
                </c:pt>
              </c:strCache>
            </c:strRef>
          </c:tx>
          <c:spPr>
            <a:solidFill>
              <a:schemeClr val="accent1"/>
            </a:solidFill>
            <a:ln>
              <a:noFill/>
            </a:ln>
            <a:effectLst/>
          </c:spPr>
          <c:invertIfNegative val="0"/>
          <c:cat>
            <c:strRef>
              <c:f>Sheet1!$B$1:$R$1</c:f>
              <c:strCache>
                <c:ptCount val="17"/>
                <c:pt idx="0">
                  <c:v>&lt; HS</c:v>
                </c:pt>
                <c:pt idx="1">
                  <c:v>Hi-Eq</c:v>
                </c:pt>
                <c:pt idx="2">
                  <c:v>SC/Assoc</c:v>
                </c:pt>
                <c:pt idx="3">
                  <c:v>Bachelor</c:v>
                </c:pt>
                <c:pt idx="4">
                  <c:v>Grad</c:v>
                </c:pt>
                <c:pt idx="5">
                  <c:v> </c:v>
                </c:pt>
                <c:pt idx="6">
                  <c:v>&lt; HS </c:v>
                </c:pt>
                <c:pt idx="7">
                  <c:v>Hi-Eq </c:v>
                </c:pt>
                <c:pt idx="8">
                  <c:v>SC/Assoc </c:v>
                </c:pt>
                <c:pt idx="9">
                  <c:v>Bachelor </c:v>
                </c:pt>
                <c:pt idx="10">
                  <c:v>Grad/Prof</c:v>
                </c:pt>
                <c:pt idx="11">
                  <c:v>  </c:v>
                </c:pt>
                <c:pt idx="12">
                  <c:v>&lt; HS  </c:v>
                </c:pt>
                <c:pt idx="13">
                  <c:v>Hi-Eq  </c:v>
                </c:pt>
                <c:pt idx="14">
                  <c:v>SC/Assoc  </c:v>
                </c:pt>
                <c:pt idx="15">
                  <c:v>Bachelor  </c:v>
                </c:pt>
                <c:pt idx="16">
                  <c:v>Grad2</c:v>
                </c:pt>
              </c:strCache>
            </c:strRef>
          </c:cat>
          <c:val>
            <c:numRef>
              <c:f>Sheet1!$B$2:$R$2</c:f>
              <c:numCache>
                <c:formatCode>#,##0</c:formatCode>
                <c:ptCount val="17"/>
                <c:pt idx="0">
                  <c:v>224501</c:v>
                </c:pt>
                <c:pt idx="1">
                  <c:v>1093446</c:v>
                </c:pt>
                <c:pt idx="2">
                  <c:v>1688401</c:v>
                </c:pt>
                <c:pt idx="3">
                  <c:v>1313803</c:v>
                </c:pt>
                <c:pt idx="4">
                  <c:v>631851</c:v>
                </c:pt>
                <c:pt idx="6">
                  <c:v>192423.78</c:v>
                </c:pt>
                <c:pt idx="7">
                  <c:v>939857.69</c:v>
                </c:pt>
                <c:pt idx="8">
                  <c:v>1450727.39</c:v>
                </c:pt>
                <c:pt idx="9">
                  <c:v>1143708.49</c:v>
                </c:pt>
                <c:pt idx="10">
                  <c:v>550534.65</c:v>
                </c:pt>
                <c:pt idx="12">
                  <c:v>85540.71</c:v>
                </c:pt>
                <c:pt idx="13">
                  <c:v>732521.2</c:v>
                </c:pt>
                <c:pt idx="14">
                  <c:v>1540801.0299999998</c:v>
                </c:pt>
                <c:pt idx="15">
                  <c:v>1276562.68</c:v>
                </c:pt>
                <c:pt idx="16">
                  <c:v>641826.37</c:v>
                </c:pt>
              </c:numCache>
            </c:numRef>
          </c:val>
        </c:ser>
        <c:ser>
          <c:idx val="1"/>
          <c:order val="1"/>
          <c:tx>
            <c:strRef>
              <c:f>Sheet1!$A$3</c:f>
              <c:strCache>
                <c:ptCount val="1"/>
                <c:pt idx="0">
                  <c:v>Black</c:v>
                </c:pt>
              </c:strCache>
            </c:strRef>
          </c:tx>
          <c:spPr>
            <a:solidFill>
              <a:schemeClr val="accent2"/>
            </a:solidFill>
            <a:ln>
              <a:noFill/>
            </a:ln>
            <a:effectLst/>
          </c:spPr>
          <c:invertIfNegative val="0"/>
          <c:cat>
            <c:strRef>
              <c:f>Sheet1!$B$1:$R$1</c:f>
              <c:strCache>
                <c:ptCount val="17"/>
                <c:pt idx="0">
                  <c:v>&lt; HS</c:v>
                </c:pt>
                <c:pt idx="1">
                  <c:v>Hi-Eq</c:v>
                </c:pt>
                <c:pt idx="2">
                  <c:v>SC/Assoc</c:v>
                </c:pt>
                <c:pt idx="3">
                  <c:v>Bachelor</c:v>
                </c:pt>
                <c:pt idx="4">
                  <c:v>Grad</c:v>
                </c:pt>
                <c:pt idx="5">
                  <c:v> </c:v>
                </c:pt>
                <c:pt idx="6">
                  <c:v>&lt; HS </c:v>
                </c:pt>
                <c:pt idx="7">
                  <c:v>Hi-Eq </c:v>
                </c:pt>
                <c:pt idx="8">
                  <c:v>SC/Assoc </c:v>
                </c:pt>
                <c:pt idx="9">
                  <c:v>Bachelor </c:v>
                </c:pt>
                <c:pt idx="10">
                  <c:v>Grad/Prof</c:v>
                </c:pt>
                <c:pt idx="11">
                  <c:v>  </c:v>
                </c:pt>
                <c:pt idx="12">
                  <c:v>&lt; HS  </c:v>
                </c:pt>
                <c:pt idx="13">
                  <c:v>Hi-Eq  </c:v>
                </c:pt>
                <c:pt idx="14">
                  <c:v>SC/Assoc  </c:v>
                </c:pt>
                <c:pt idx="15">
                  <c:v>Bachelor  </c:v>
                </c:pt>
                <c:pt idx="16">
                  <c:v>Grad2</c:v>
                </c:pt>
              </c:strCache>
            </c:strRef>
          </c:cat>
          <c:val>
            <c:numRef>
              <c:f>Sheet1!$B$3:$R$3</c:f>
              <c:numCache>
                <c:formatCode>#,##0</c:formatCode>
                <c:ptCount val="17"/>
                <c:pt idx="0">
                  <c:v>78169</c:v>
                </c:pt>
                <c:pt idx="1">
                  <c:v>313952</c:v>
                </c:pt>
                <c:pt idx="2">
                  <c:v>465121</c:v>
                </c:pt>
                <c:pt idx="3">
                  <c:v>196232</c:v>
                </c:pt>
                <c:pt idx="4">
                  <c:v>90568</c:v>
                </c:pt>
                <c:pt idx="6">
                  <c:v>89676.83</c:v>
                </c:pt>
                <c:pt idx="7">
                  <c:v>351556.79</c:v>
                </c:pt>
                <c:pt idx="8">
                  <c:v>518881.73</c:v>
                </c:pt>
                <c:pt idx="9">
                  <c:v>214319.61</c:v>
                </c:pt>
                <c:pt idx="10">
                  <c:v>98009.03</c:v>
                </c:pt>
                <c:pt idx="12">
                  <c:v>25097.02</c:v>
                </c:pt>
                <c:pt idx="13">
                  <c:v>221542.75</c:v>
                </c:pt>
                <c:pt idx="14">
                  <c:v>644615.31000000006</c:v>
                </c:pt>
                <c:pt idx="15">
                  <c:v>220016.2</c:v>
                </c:pt>
                <c:pt idx="16">
                  <c:v>161172.71000000002</c:v>
                </c:pt>
              </c:numCache>
            </c:numRef>
          </c:val>
        </c:ser>
        <c:ser>
          <c:idx val="2"/>
          <c:order val="2"/>
          <c:tx>
            <c:strRef>
              <c:f>Sheet1!$A$4</c:f>
              <c:strCache>
                <c:ptCount val="1"/>
                <c:pt idx="0">
                  <c:v>Hispanic</c:v>
                </c:pt>
              </c:strCache>
            </c:strRef>
          </c:tx>
          <c:spPr>
            <a:solidFill>
              <a:schemeClr val="accent3"/>
            </a:solidFill>
            <a:ln>
              <a:noFill/>
            </a:ln>
            <a:effectLst/>
          </c:spPr>
          <c:invertIfNegative val="0"/>
          <c:cat>
            <c:strRef>
              <c:f>Sheet1!$B$1:$R$1</c:f>
              <c:strCache>
                <c:ptCount val="17"/>
                <c:pt idx="0">
                  <c:v>&lt; HS</c:v>
                </c:pt>
                <c:pt idx="1">
                  <c:v>Hi-Eq</c:v>
                </c:pt>
                <c:pt idx="2">
                  <c:v>SC/Assoc</c:v>
                </c:pt>
                <c:pt idx="3">
                  <c:v>Bachelor</c:v>
                </c:pt>
                <c:pt idx="4">
                  <c:v>Grad</c:v>
                </c:pt>
                <c:pt idx="5">
                  <c:v> </c:v>
                </c:pt>
                <c:pt idx="6">
                  <c:v>&lt; HS </c:v>
                </c:pt>
                <c:pt idx="7">
                  <c:v>Hi-Eq </c:v>
                </c:pt>
                <c:pt idx="8">
                  <c:v>SC/Assoc </c:v>
                </c:pt>
                <c:pt idx="9">
                  <c:v>Bachelor </c:v>
                </c:pt>
                <c:pt idx="10">
                  <c:v>Grad/Prof</c:v>
                </c:pt>
                <c:pt idx="11">
                  <c:v>  </c:v>
                </c:pt>
                <c:pt idx="12">
                  <c:v>&lt; HS  </c:v>
                </c:pt>
                <c:pt idx="13">
                  <c:v>Hi-Eq  </c:v>
                </c:pt>
                <c:pt idx="14">
                  <c:v>SC/Assoc  </c:v>
                </c:pt>
                <c:pt idx="15">
                  <c:v>Bachelor  </c:v>
                </c:pt>
                <c:pt idx="16">
                  <c:v>Grad2</c:v>
                </c:pt>
              </c:strCache>
            </c:strRef>
          </c:cat>
          <c:val>
            <c:numRef>
              <c:f>Sheet1!$B$4:$R$4</c:f>
              <c:numCache>
                <c:formatCode>#,##0</c:formatCode>
                <c:ptCount val="17"/>
                <c:pt idx="0">
                  <c:v>1154014</c:v>
                </c:pt>
                <c:pt idx="1">
                  <c:v>912386</c:v>
                </c:pt>
                <c:pt idx="2">
                  <c:v>876688</c:v>
                </c:pt>
                <c:pt idx="3">
                  <c:v>350139</c:v>
                </c:pt>
                <c:pt idx="4">
                  <c:v>126286</c:v>
                </c:pt>
                <c:pt idx="6">
                  <c:v>1747173.83</c:v>
                </c:pt>
                <c:pt idx="7">
                  <c:v>1366870.65</c:v>
                </c:pt>
                <c:pt idx="8">
                  <c:v>1290839.21</c:v>
                </c:pt>
                <c:pt idx="9">
                  <c:v>525404.4</c:v>
                </c:pt>
                <c:pt idx="10">
                  <c:v>195210.92</c:v>
                </c:pt>
                <c:pt idx="12">
                  <c:v>1144269.8999999999</c:v>
                </c:pt>
                <c:pt idx="13">
                  <c:v>1310223.5</c:v>
                </c:pt>
                <c:pt idx="14">
                  <c:v>1643479.88</c:v>
                </c:pt>
                <c:pt idx="15">
                  <c:v>788975.59</c:v>
                </c:pt>
                <c:pt idx="16">
                  <c:v>238550.13</c:v>
                </c:pt>
              </c:numCache>
            </c:numRef>
          </c:val>
        </c:ser>
        <c:ser>
          <c:idx val="3"/>
          <c:order val="3"/>
          <c:tx>
            <c:strRef>
              <c:f>Sheet1!$A$5</c:f>
              <c:strCache>
                <c:ptCount val="1"/>
                <c:pt idx="0">
                  <c:v>Other</c:v>
                </c:pt>
              </c:strCache>
            </c:strRef>
          </c:tx>
          <c:spPr>
            <a:solidFill>
              <a:schemeClr val="accent4"/>
            </a:solidFill>
            <a:ln>
              <a:noFill/>
            </a:ln>
            <a:effectLst/>
          </c:spPr>
          <c:invertIfNegative val="0"/>
          <c:cat>
            <c:strRef>
              <c:f>Sheet1!$B$1:$R$1</c:f>
              <c:strCache>
                <c:ptCount val="17"/>
                <c:pt idx="0">
                  <c:v>&lt; HS</c:v>
                </c:pt>
                <c:pt idx="1">
                  <c:v>Hi-Eq</c:v>
                </c:pt>
                <c:pt idx="2">
                  <c:v>SC/Assoc</c:v>
                </c:pt>
                <c:pt idx="3">
                  <c:v>Bachelor</c:v>
                </c:pt>
                <c:pt idx="4">
                  <c:v>Grad</c:v>
                </c:pt>
                <c:pt idx="5">
                  <c:v> </c:v>
                </c:pt>
                <c:pt idx="6">
                  <c:v>&lt; HS </c:v>
                </c:pt>
                <c:pt idx="7">
                  <c:v>Hi-Eq </c:v>
                </c:pt>
                <c:pt idx="8">
                  <c:v>SC/Assoc </c:v>
                </c:pt>
                <c:pt idx="9">
                  <c:v>Bachelor </c:v>
                </c:pt>
                <c:pt idx="10">
                  <c:v>Grad/Prof</c:v>
                </c:pt>
                <c:pt idx="11">
                  <c:v>  </c:v>
                </c:pt>
                <c:pt idx="12">
                  <c:v>&lt; HS  </c:v>
                </c:pt>
                <c:pt idx="13">
                  <c:v>Hi-Eq  </c:v>
                </c:pt>
                <c:pt idx="14">
                  <c:v>SC/Assoc  </c:v>
                </c:pt>
                <c:pt idx="15">
                  <c:v>Bachelor  </c:v>
                </c:pt>
                <c:pt idx="16">
                  <c:v>Grad2</c:v>
                </c:pt>
              </c:strCache>
            </c:strRef>
          </c:cat>
          <c:val>
            <c:numRef>
              <c:f>Sheet1!$B$5:$R$5</c:f>
              <c:numCache>
                <c:formatCode>#,##0</c:formatCode>
                <c:ptCount val="17"/>
                <c:pt idx="0">
                  <c:v>55355</c:v>
                </c:pt>
                <c:pt idx="1">
                  <c:v>87090</c:v>
                </c:pt>
                <c:pt idx="2">
                  <c:v>131456</c:v>
                </c:pt>
                <c:pt idx="3">
                  <c:v>170902</c:v>
                </c:pt>
                <c:pt idx="4">
                  <c:v>138862</c:v>
                </c:pt>
                <c:pt idx="6">
                  <c:v>96023.96</c:v>
                </c:pt>
                <c:pt idx="7">
                  <c:v>155198.82</c:v>
                </c:pt>
                <c:pt idx="8">
                  <c:v>242857.05</c:v>
                </c:pt>
                <c:pt idx="9">
                  <c:v>302388.13</c:v>
                </c:pt>
                <c:pt idx="10">
                  <c:v>244923.04</c:v>
                </c:pt>
                <c:pt idx="12">
                  <c:v>78512.59</c:v>
                </c:pt>
                <c:pt idx="13">
                  <c:v>122868.32</c:v>
                </c:pt>
                <c:pt idx="14">
                  <c:v>188594.44999999998</c:v>
                </c:pt>
                <c:pt idx="15">
                  <c:v>306988.94</c:v>
                </c:pt>
                <c:pt idx="16">
                  <c:v>344426.7</c:v>
                </c:pt>
              </c:numCache>
            </c:numRef>
          </c:val>
        </c:ser>
        <c:dLbls>
          <c:showLegendKey val="0"/>
          <c:showVal val="0"/>
          <c:showCatName val="0"/>
          <c:showSerName val="0"/>
          <c:showPercent val="0"/>
          <c:showBubbleSize val="0"/>
        </c:dLbls>
        <c:gapWidth val="150"/>
        <c:overlap val="100"/>
        <c:axId val="146019216"/>
        <c:axId val="146018432"/>
      </c:barChart>
      <c:catAx>
        <c:axId val="14601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6018432"/>
        <c:crosses val="autoZero"/>
        <c:auto val="1"/>
        <c:lblAlgn val="ctr"/>
        <c:lblOffset val="100"/>
        <c:noMultiLvlLbl val="0"/>
      </c:catAx>
      <c:valAx>
        <c:axId val="146018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6019216"/>
        <c:crosses val="autoZero"/>
        <c:crossBetween val="between"/>
      </c:valAx>
      <c:spPr>
        <a:noFill/>
        <a:ln>
          <a:noFill/>
        </a:ln>
        <a:effectLst/>
      </c:spPr>
    </c:plotArea>
    <c:legend>
      <c:legendPos val="t"/>
      <c:layout>
        <c:manualLayout>
          <c:xMode val="edge"/>
          <c:yMode val="edge"/>
          <c:x val="0.35761892123035183"/>
          <c:y val="4.732409603367338E-2"/>
          <c:w val="0.27010882066707953"/>
          <c:h val="0.135386706334099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Sheet1!$C$20</c:f>
              <c:strCache>
                <c:ptCount val="1"/>
                <c:pt idx="0">
                  <c:v>Natural Increase</c:v>
                </c:pt>
              </c:strCache>
            </c:strRef>
          </c:tx>
          <c:invertIfNegative val="0"/>
          <c:dLbls>
            <c:spPr>
              <a:noFill/>
              <a:ln>
                <a:noFill/>
              </a:ln>
              <a:effectLst/>
            </c:spPr>
            <c:txPr>
              <a:bodyPr/>
              <a:lstStyle/>
              <a:p>
                <a:pPr>
                  <a:defRPr>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Sheet1!$B$21:$B$26</c:f>
              <c:strCache>
                <c:ptCount val="6"/>
                <c:pt idx="0">
                  <c:v>1950-1960</c:v>
                </c:pt>
                <c:pt idx="1">
                  <c:v>1960-1970</c:v>
                </c:pt>
                <c:pt idx="2">
                  <c:v>1970-1980</c:v>
                </c:pt>
                <c:pt idx="3">
                  <c:v>1980-1990</c:v>
                </c:pt>
                <c:pt idx="4">
                  <c:v>1990-2000</c:v>
                </c:pt>
                <c:pt idx="5">
                  <c:v>2000-2010</c:v>
                </c:pt>
              </c:strCache>
            </c:strRef>
          </c:cat>
          <c:val>
            <c:numRef>
              <c:f>Sheet1!$C$21:$C$26</c:f>
              <c:numCache>
                <c:formatCode>0.0%</c:formatCode>
                <c:ptCount val="6"/>
                <c:pt idx="0">
                  <c:v>0.89512869078513935</c:v>
                </c:pt>
                <c:pt idx="1">
                  <c:v>0.86745208722286782</c:v>
                </c:pt>
                <c:pt idx="2">
                  <c:v>0.41513509984135</c:v>
                </c:pt>
                <c:pt idx="3">
                  <c:v>0.65850160971581451</c:v>
                </c:pt>
                <c:pt idx="4">
                  <c:v>0.4972530016997343</c:v>
                </c:pt>
                <c:pt idx="5">
                  <c:v>0.53664345380869505</c:v>
                </c:pt>
              </c:numCache>
            </c:numRef>
          </c:val>
        </c:ser>
        <c:ser>
          <c:idx val="1"/>
          <c:order val="1"/>
          <c:tx>
            <c:strRef>
              <c:f>Sheet1!$D$20</c:f>
              <c:strCache>
                <c:ptCount val="1"/>
                <c:pt idx="0">
                  <c:v>Migration</c:v>
                </c:pt>
              </c:strCache>
            </c:strRef>
          </c:tx>
          <c:invertIfNegative val="0"/>
          <c:dLbls>
            <c:spPr>
              <a:noFill/>
              <a:ln>
                <a:noFill/>
              </a:ln>
              <a:effectLst/>
            </c:spPr>
            <c:txPr>
              <a:bodyPr/>
              <a:lstStyle/>
              <a:p>
                <a:pPr>
                  <a:defRPr>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Sheet1!$B$21:$B$26</c:f>
              <c:strCache>
                <c:ptCount val="6"/>
                <c:pt idx="0">
                  <c:v>1950-1960</c:v>
                </c:pt>
                <c:pt idx="1">
                  <c:v>1960-1970</c:v>
                </c:pt>
                <c:pt idx="2">
                  <c:v>1970-1980</c:v>
                </c:pt>
                <c:pt idx="3">
                  <c:v>1980-1990</c:v>
                </c:pt>
                <c:pt idx="4">
                  <c:v>1990-2000</c:v>
                </c:pt>
                <c:pt idx="5">
                  <c:v>2000-2010</c:v>
                </c:pt>
              </c:strCache>
            </c:strRef>
          </c:cat>
          <c:val>
            <c:numRef>
              <c:f>Sheet1!$D$21:$D$26</c:f>
              <c:numCache>
                <c:formatCode>0.0%</c:formatCode>
                <c:ptCount val="6"/>
                <c:pt idx="0">
                  <c:v>0.10487130921486071</c:v>
                </c:pt>
                <c:pt idx="1">
                  <c:v>0.13254791277713224</c:v>
                </c:pt>
                <c:pt idx="2">
                  <c:v>0.58486490015865</c:v>
                </c:pt>
                <c:pt idx="3">
                  <c:v>0.34149839028418549</c:v>
                </c:pt>
                <c:pt idx="4">
                  <c:v>0.5027469983002657</c:v>
                </c:pt>
                <c:pt idx="5">
                  <c:v>0.46335654619130495</c:v>
                </c:pt>
              </c:numCache>
            </c:numRef>
          </c:val>
        </c:ser>
        <c:dLbls>
          <c:showLegendKey val="0"/>
          <c:showVal val="0"/>
          <c:showCatName val="0"/>
          <c:showSerName val="0"/>
          <c:showPercent val="0"/>
          <c:showBubbleSize val="0"/>
        </c:dLbls>
        <c:gapWidth val="127"/>
        <c:overlap val="100"/>
        <c:axId val="224458808"/>
        <c:axId val="224459200"/>
      </c:barChart>
      <c:catAx>
        <c:axId val="224458808"/>
        <c:scaling>
          <c:orientation val="minMax"/>
        </c:scaling>
        <c:delete val="0"/>
        <c:axPos val="l"/>
        <c:numFmt formatCode="General" sourceLinked="0"/>
        <c:majorTickMark val="out"/>
        <c:minorTickMark val="none"/>
        <c:tickLblPos val="nextTo"/>
        <c:crossAx val="224459200"/>
        <c:crosses val="autoZero"/>
        <c:auto val="1"/>
        <c:lblAlgn val="ctr"/>
        <c:lblOffset val="100"/>
        <c:noMultiLvlLbl val="0"/>
      </c:catAx>
      <c:valAx>
        <c:axId val="224459200"/>
        <c:scaling>
          <c:orientation val="minMax"/>
          <c:max val="1"/>
        </c:scaling>
        <c:delete val="1"/>
        <c:axPos val="b"/>
        <c:majorGridlines>
          <c:spPr>
            <a:ln w="3175">
              <a:solidFill>
                <a:schemeClr val="accent1">
                  <a:alpha val="50000"/>
                </a:schemeClr>
              </a:solidFill>
              <a:prstDash val="sysDot"/>
            </a:ln>
          </c:spPr>
        </c:majorGridlines>
        <c:numFmt formatCode="0.0%" sourceLinked="1"/>
        <c:majorTickMark val="out"/>
        <c:minorTickMark val="none"/>
        <c:tickLblPos val="nextTo"/>
        <c:crossAx val="224458808"/>
        <c:crosses val="autoZero"/>
        <c:crossBetween val="between"/>
      </c:valAx>
    </c:plotArea>
    <c:legend>
      <c:legendPos val="b"/>
      <c:layout>
        <c:manualLayout>
          <c:xMode val="edge"/>
          <c:yMode val="edge"/>
          <c:x val="0.29954863596595882"/>
          <c:y val="0.91542669077087102"/>
          <c:w val="0.60030939314403886"/>
          <c:h val="8.3767697386283119E-2"/>
        </c:manualLayout>
      </c:layout>
      <c:overlay val="1"/>
    </c:legend>
    <c:plotVisOnly val="1"/>
    <c:dispBlanksAs val="gap"/>
    <c:showDLblsOverMax val="0"/>
  </c:chart>
  <c:txPr>
    <a:bodyPr/>
    <a:lstStyle/>
    <a:p>
      <a:pPr>
        <a:defRPr sz="2000">
          <a:latin typeface="+mn-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18102282669211E-2"/>
          <c:y val="9.8906666666666684E-2"/>
          <c:w val="0.91674254354569318"/>
          <c:h val="0.8392312860892388"/>
        </c:manualLayout>
      </c:layout>
      <c:barChart>
        <c:barDir val="bar"/>
        <c:grouping val="percentStacked"/>
        <c:varyColors val="0"/>
        <c:ser>
          <c:idx val="0"/>
          <c:order val="0"/>
          <c:tx>
            <c:strRef>
              <c:f>PEP_2013_PEPTCOMP_with_ann!$C$1</c:f>
              <c:strCache>
                <c:ptCount val="1"/>
                <c:pt idx="0">
                  <c:v>Natural Increase</c:v>
                </c:pt>
              </c:strCache>
            </c:strRef>
          </c:tx>
          <c:spPr>
            <a:solidFill>
              <a:schemeClr val="accent1"/>
            </a:solidFill>
            <a:ln>
              <a:noFill/>
            </a:ln>
            <a:effectLst/>
          </c:spPr>
          <c:invertIfNegative val="0"/>
          <c:cat>
            <c:strRef>
              <c:f>PEP_2013_PEPTCOMP_with_ann!$A$2:$A$10</c:f>
              <c:strCache>
                <c:ptCount val="9"/>
                <c:pt idx="0">
                  <c:v>Angelina County</c:v>
                </c:pt>
                <c:pt idx="1">
                  <c:v>Bell County</c:v>
                </c:pt>
                <c:pt idx="2">
                  <c:v>Dallas County</c:v>
                </c:pt>
                <c:pt idx="3">
                  <c:v>El Paso County</c:v>
                </c:pt>
                <c:pt idx="4">
                  <c:v>Smith County</c:v>
                </c:pt>
                <c:pt idx="5">
                  <c:v>Taylor County</c:v>
                </c:pt>
                <c:pt idx="6">
                  <c:v>Tom Green County</c:v>
                </c:pt>
                <c:pt idx="7">
                  <c:v>Travis County</c:v>
                </c:pt>
                <c:pt idx="8">
                  <c:v>Wichita County</c:v>
                </c:pt>
              </c:strCache>
            </c:strRef>
          </c:cat>
          <c:val>
            <c:numRef>
              <c:f>PEP_2013_PEPTCOMP_with_ann!$C$2:$C$10</c:f>
              <c:numCache>
                <c:formatCode>General</c:formatCode>
                <c:ptCount val="9"/>
                <c:pt idx="0">
                  <c:v>1208</c:v>
                </c:pt>
                <c:pt idx="1">
                  <c:v>14308</c:v>
                </c:pt>
                <c:pt idx="2">
                  <c:v>79183</c:v>
                </c:pt>
                <c:pt idx="3">
                  <c:v>29373</c:v>
                </c:pt>
                <c:pt idx="4">
                  <c:v>3464</c:v>
                </c:pt>
                <c:pt idx="5">
                  <c:v>2540</c:v>
                </c:pt>
                <c:pt idx="6">
                  <c:v>1835</c:v>
                </c:pt>
                <c:pt idx="7">
                  <c:v>35486</c:v>
                </c:pt>
                <c:pt idx="8">
                  <c:v>1683</c:v>
                </c:pt>
              </c:numCache>
            </c:numRef>
          </c:val>
        </c:ser>
        <c:ser>
          <c:idx val="1"/>
          <c:order val="1"/>
          <c:tx>
            <c:strRef>
              <c:f>PEP_2013_PEPTCOMP_with_ann!$D$1</c:f>
              <c:strCache>
                <c:ptCount val="1"/>
                <c:pt idx="0">
                  <c:v>Net Migration</c:v>
                </c:pt>
              </c:strCache>
            </c:strRef>
          </c:tx>
          <c:spPr>
            <a:solidFill>
              <a:schemeClr val="accent2"/>
            </a:solidFill>
            <a:ln>
              <a:noFill/>
            </a:ln>
            <a:effectLst/>
          </c:spPr>
          <c:invertIfNegative val="0"/>
          <c:cat>
            <c:strRef>
              <c:f>PEP_2013_PEPTCOMP_with_ann!$A$2:$A$10</c:f>
              <c:strCache>
                <c:ptCount val="9"/>
                <c:pt idx="0">
                  <c:v>Angelina County</c:v>
                </c:pt>
                <c:pt idx="1">
                  <c:v>Bell County</c:v>
                </c:pt>
                <c:pt idx="2">
                  <c:v>Dallas County</c:v>
                </c:pt>
                <c:pt idx="3">
                  <c:v>El Paso County</c:v>
                </c:pt>
                <c:pt idx="4">
                  <c:v>Smith County</c:v>
                </c:pt>
                <c:pt idx="5">
                  <c:v>Taylor County</c:v>
                </c:pt>
                <c:pt idx="6">
                  <c:v>Tom Green County</c:v>
                </c:pt>
                <c:pt idx="7">
                  <c:v>Travis County</c:v>
                </c:pt>
                <c:pt idx="8">
                  <c:v>Wichita County</c:v>
                </c:pt>
              </c:strCache>
            </c:strRef>
          </c:cat>
          <c:val>
            <c:numRef>
              <c:f>PEP_2013_PEPTCOMP_with_ann!$D$2:$D$10</c:f>
              <c:numCache>
                <c:formatCode>General</c:formatCode>
                <c:ptCount val="9"/>
                <c:pt idx="0">
                  <c:v>-545</c:v>
                </c:pt>
                <c:pt idx="1">
                  <c:v>2074</c:v>
                </c:pt>
                <c:pt idx="2">
                  <c:v>35107</c:v>
                </c:pt>
                <c:pt idx="3">
                  <c:v>-2487</c:v>
                </c:pt>
                <c:pt idx="4">
                  <c:v>2786</c:v>
                </c:pt>
                <c:pt idx="5">
                  <c:v>-14</c:v>
                </c:pt>
                <c:pt idx="6">
                  <c:v>2916</c:v>
                </c:pt>
                <c:pt idx="7">
                  <c:v>59351</c:v>
                </c:pt>
                <c:pt idx="8">
                  <c:v>-1138</c:v>
                </c:pt>
              </c:numCache>
            </c:numRef>
          </c:val>
        </c:ser>
        <c:dLbls>
          <c:showLegendKey val="0"/>
          <c:showVal val="0"/>
          <c:showCatName val="0"/>
          <c:showSerName val="0"/>
          <c:showPercent val="0"/>
          <c:showBubbleSize val="0"/>
        </c:dLbls>
        <c:gapWidth val="219"/>
        <c:overlap val="100"/>
        <c:axId val="224461552"/>
        <c:axId val="224461944"/>
      </c:barChart>
      <c:catAx>
        <c:axId val="224461552"/>
        <c:scaling>
          <c:orientation val="minMax"/>
        </c:scaling>
        <c:delete val="0"/>
        <c:axPos val="l"/>
        <c:numFmt formatCode="General" sourceLinked="1"/>
        <c:majorTickMark val="out"/>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4461944"/>
        <c:crosses val="autoZero"/>
        <c:auto val="1"/>
        <c:lblAlgn val="ctr"/>
        <c:lblOffset val="100"/>
        <c:noMultiLvlLbl val="0"/>
      </c:catAx>
      <c:valAx>
        <c:axId val="224461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4461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146534496"/>
        <c:axId val="378388864"/>
      </c:barChart>
      <c:catAx>
        <c:axId val="146534496"/>
        <c:scaling>
          <c:orientation val="minMax"/>
        </c:scaling>
        <c:delete val="0"/>
        <c:axPos val="b"/>
        <c:title>
          <c:tx>
            <c:rich>
              <a:bodyPr/>
              <a:lstStyle/>
              <a:p>
                <a:pPr>
                  <a:defRPr/>
                </a:pPr>
                <a:r>
                  <a:rPr lang="en-US" dirty="0"/>
                  <a:t>Age</a:t>
                </a:r>
              </a:p>
            </c:rich>
          </c:tx>
          <c:overlay val="0"/>
        </c:title>
        <c:numFmt formatCode="General" sourceLinked="0"/>
        <c:majorTickMark val="out"/>
        <c:minorTickMark val="none"/>
        <c:tickLblPos val="nextTo"/>
        <c:crossAx val="378388864"/>
        <c:crosses val="autoZero"/>
        <c:auto val="1"/>
        <c:lblAlgn val="ctr"/>
        <c:lblOffset val="100"/>
        <c:noMultiLvlLbl val="0"/>
      </c:catAx>
      <c:valAx>
        <c:axId val="378388864"/>
        <c:scaling>
          <c:orientation val="minMax"/>
        </c:scaling>
        <c:delete val="0"/>
        <c:axPos val="l"/>
        <c:majorGridlines/>
        <c:title>
          <c:tx>
            <c:rich>
              <a:bodyPr rot="-5400000" vert="horz"/>
              <a:lstStyle/>
              <a:p>
                <a:pPr>
                  <a:defRPr/>
                </a:pPr>
                <a:r>
                  <a:rPr lang="en-US" dirty="0"/>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146534496"/>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NH White Male</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5"/>
          <c:order val="1"/>
          <c:tx>
            <c:strRef>
              <c:f>Sheet1!$G$1</c:f>
              <c:strCache>
                <c:ptCount val="1"/>
                <c:pt idx="0">
                  <c:v>NH White Female</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378389648"/>
        <c:axId val="378390040"/>
      </c:barChart>
      <c:catAx>
        <c:axId val="378389648"/>
        <c:scaling>
          <c:orientation val="minMax"/>
        </c:scaling>
        <c:delete val="0"/>
        <c:axPos val="l"/>
        <c:numFmt formatCode="General" sourceLinked="0"/>
        <c:majorTickMark val="out"/>
        <c:minorTickMark val="none"/>
        <c:tickLblPos val="low"/>
        <c:txPr>
          <a:bodyPr/>
          <a:lstStyle/>
          <a:p>
            <a:pPr>
              <a:defRPr sz="1050" baseline="0"/>
            </a:pPr>
            <a:endParaRPr lang="en-US"/>
          </a:p>
        </c:txPr>
        <c:crossAx val="378390040"/>
        <c:crosses val="autoZero"/>
        <c:auto val="1"/>
        <c:lblAlgn val="ctr"/>
        <c:lblOffset val="100"/>
        <c:tickLblSkip val="5"/>
        <c:noMultiLvlLbl val="0"/>
      </c:catAx>
      <c:valAx>
        <c:axId val="378390040"/>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78389648"/>
        <c:crosses val="autoZero"/>
        <c:crossBetween val="between"/>
      </c:valAx>
    </c:plotArea>
    <c:legend>
      <c:legendPos val="t"/>
      <c:layout>
        <c:manualLayout>
          <c:xMode val="edge"/>
          <c:yMode val="edge"/>
          <c:x val="0"/>
          <c:y val="1.3698630136986301E-2"/>
          <c:w val="1"/>
          <c:h val="0.11217246281714785"/>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1"/>
          <c:order val="0"/>
          <c:tx>
            <c:strRef>
              <c:f>Sheet1!$C$1</c:f>
              <c:strCache>
                <c:ptCount val="1"/>
                <c:pt idx="0">
                  <c:v>Hispanic Male</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1"/>
          <c:tx>
            <c:strRef>
              <c:f>Sheet1!$D$1</c:f>
              <c:strCache>
                <c:ptCount val="1"/>
                <c:pt idx="0">
                  <c:v>NH Black Male</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2"/>
          <c:tx>
            <c:strRef>
              <c:f>Sheet1!$E$1</c:f>
              <c:strCache>
                <c:ptCount val="1"/>
                <c:pt idx="0">
                  <c:v>NH Asian Male</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3"/>
          <c:tx>
            <c:strRef>
              <c:f>Sheet1!$F$1</c:f>
              <c:strCache>
                <c:ptCount val="1"/>
                <c:pt idx="0">
                  <c:v>NH Other Male</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6"/>
          <c:order val="4"/>
          <c:tx>
            <c:strRef>
              <c:f>Sheet1!$H$1</c:f>
              <c:strCache>
                <c:ptCount val="1"/>
                <c:pt idx="0">
                  <c:v>Hispanic Female</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5"/>
          <c:tx>
            <c:strRef>
              <c:f>Sheet1!$I$1</c:f>
              <c:strCache>
                <c:ptCount val="1"/>
                <c:pt idx="0">
                  <c:v>NH Black Female</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6"/>
          <c:tx>
            <c:strRef>
              <c:f>Sheet1!$J$1</c:f>
              <c:strCache>
                <c:ptCount val="1"/>
                <c:pt idx="0">
                  <c:v>NH Asian Female</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7"/>
          <c:tx>
            <c:strRef>
              <c:f>Sheet1!$K$1</c:f>
              <c:strCache>
                <c:ptCount val="1"/>
                <c:pt idx="0">
                  <c:v>NH Other Female</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378390824"/>
        <c:axId val="378391216"/>
      </c:barChart>
      <c:catAx>
        <c:axId val="378390824"/>
        <c:scaling>
          <c:orientation val="minMax"/>
        </c:scaling>
        <c:delete val="0"/>
        <c:axPos val="l"/>
        <c:numFmt formatCode="General" sourceLinked="0"/>
        <c:majorTickMark val="out"/>
        <c:minorTickMark val="none"/>
        <c:tickLblPos val="low"/>
        <c:txPr>
          <a:bodyPr/>
          <a:lstStyle/>
          <a:p>
            <a:pPr>
              <a:defRPr sz="1050" baseline="0"/>
            </a:pPr>
            <a:endParaRPr lang="en-US"/>
          </a:p>
        </c:txPr>
        <c:crossAx val="378391216"/>
        <c:crosses val="autoZero"/>
        <c:auto val="1"/>
        <c:lblAlgn val="ctr"/>
        <c:lblOffset val="100"/>
        <c:tickLblSkip val="5"/>
        <c:noMultiLvlLbl val="0"/>
      </c:catAx>
      <c:valAx>
        <c:axId val="378391216"/>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78390824"/>
        <c:crosses val="autoZero"/>
        <c:crossBetween val="between"/>
      </c:valAx>
    </c:plotArea>
    <c:legend>
      <c:legendPos val="t"/>
      <c:layout>
        <c:manualLayout>
          <c:xMode val="edge"/>
          <c:yMode val="edge"/>
          <c:x val="0"/>
          <c:y val="1.3698630136986301E-2"/>
          <c:w val="1"/>
          <c:h val="0.11217246281714785"/>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NH White Male</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Hispanic Male</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NH Black Male</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NH Asian Male</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NH Other Male</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NH White Female</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Hispanic Female</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NH Black Female</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NH Asian Female</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NH Other Female</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378392000"/>
        <c:axId val="378392392"/>
      </c:barChart>
      <c:catAx>
        <c:axId val="378392000"/>
        <c:scaling>
          <c:orientation val="minMax"/>
        </c:scaling>
        <c:delete val="0"/>
        <c:axPos val="l"/>
        <c:numFmt formatCode="General" sourceLinked="0"/>
        <c:majorTickMark val="out"/>
        <c:minorTickMark val="none"/>
        <c:tickLblPos val="low"/>
        <c:txPr>
          <a:bodyPr/>
          <a:lstStyle/>
          <a:p>
            <a:pPr>
              <a:defRPr sz="1050" baseline="0"/>
            </a:pPr>
            <a:endParaRPr lang="en-US"/>
          </a:p>
        </c:txPr>
        <c:crossAx val="378392392"/>
        <c:crosses val="autoZero"/>
        <c:auto val="1"/>
        <c:lblAlgn val="ctr"/>
        <c:lblOffset val="100"/>
        <c:tickLblSkip val="5"/>
        <c:noMultiLvlLbl val="0"/>
      </c:catAx>
      <c:valAx>
        <c:axId val="378392392"/>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78392000"/>
        <c:crosses val="autoZero"/>
        <c:crossBetween val="between"/>
      </c:valAx>
    </c:plotArea>
    <c:legend>
      <c:legendPos val="t"/>
      <c:layout>
        <c:manualLayout>
          <c:xMode val="edge"/>
          <c:yMode val="edge"/>
          <c:x val="0"/>
          <c:y val="1.3698630136986301E-2"/>
          <c:w val="1"/>
          <c:h val="0.11217246281714785"/>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0.17699</cdr:x>
      <cdr:y>0.06154</cdr:y>
    </cdr:from>
    <cdr:to>
      <cdr:x>0.46402</cdr:x>
      <cdr:y>0.14572</cdr:y>
    </cdr:to>
    <cdr:sp macro="" textlink="">
      <cdr:nvSpPr>
        <cdr:cNvPr id="2" name="TextBox 1"/>
        <cdr:cNvSpPr txBox="1"/>
      </cdr:nvSpPr>
      <cdr:spPr>
        <a:xfrm xmlns:a="http://schemas.openxmlformats.org/drawingml/2006/main">
          <a:off x="1524000" y="304800"/>
          <a:ext cx="2471500" cy="41694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800" dirty="0" smtClean="0"/>
            <a:t>Migration Scenarios</a:t>
          </a:r>
          <a:endParaRPr lang="en-US" sz="1800" dirty="0"/>
        </a:p>
      </cdr:txBody>
    </cdr:sp>
  </cdr:relSizeAnchor>
  <cdr:relSizeAnchor xmlns:cdr="http://schemas.openxmlformats.org/drawingml/2006/chartDrawing">
    <cdr:from>
      <cdr:x>0.54867</cdr:x>
      <cdr:y>0.49231</cdr:y>
    </cdr:from>
    <cdr:to>
      <cdr:x>0.54867</cdr:x>
      <cdr:y>0.8</cdr:y>
    </cdr:to>
    <cdr:cxnSp macro="">
      <cdr:nvCxnSpPr>
        <cdr:cNvPr id="3" name="Straight Connector 2"/>
        <cdr:cNvCxnSpPr/>
      </cdr:nvCxnSpPr>
      <cdr:spPr>
        <a:xfrm xmlns:a="http://schemas.openxmlformats.org/drawingml/2006/main" flipV="1">
          <a:off x="4724400" y="2438400"/>
          <a:ext cx="0" cy="1524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0.74336</cdr:x>
      <cdr:y>0.33846</cdr:y>
    </cdr:from>
    <cdr:to>
      <cdr:x>0.74336</cdr:x>
      <cdr:y>0.8</cdr:y>
    </cdr:to>
    <cdr:cxnSp macro="">
      <cdr:nvCxnSpPr>
        <cdr:cNvPr id="5" name="Straight Connector 4"/>
        <cdr:cNvCxnSpPr/>
      </cdr:nvCxnSpPr>
      <cdr:spPr>
        <a:xfrm xmlns:a="http://schemas.openxmlformats.org/drawingml/2006/main" flipV="1">
          <a:off x="6400800" y="1676400"/>
          <a:ext cx="0" cy="2286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0.93805</cdr:x>
      <cdr:y>0.16923</cdr:y>
    </cdr:from>
    <cdr:to>
      <cdr:x>0.93805</cdr:x>
      <cdr:y>0.8</cdr:y>
    </cdr:to>
    <cdr:cxnSp macro="">
      <cdr:nvCxnSpPr>
        <cdr:cNvPr id="8" name="Straight Connector 7"/>
        <cdr:cNvCxnSpPr/>
      </cdr:nvCxnSpPr>
      <cdr:spPr>
        <a:xfrm xmlns:a="http://schemas.openxmlformats.org/drawingml/2006/main" flipV="1">
          <a:off x="8077200" y="838200"/>
          <a:ext cx="0" cy="3124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0.05455</cdr:x>
      <cdr:y>0.85075</cdr:y>
    </cdr:from>
    <cdr:to>
      <cdr:x>0.36553</cdr:x>
      <cdr:y>0.909</cdr:y>
    </cdr:to>
    <cdr:sp macro="" textlink="">
      <cdr:nvSpPr>
        <cdr:cNvPr id="2" name="Rectangle 1"/>
        <cdr:cNvSpPr/>
      </cdr:nvSpPr>
      <cdr:spPr>
        <a:xfrm xmlns:a="http://schemas.openxmlformats.org/drawingml/2006/main">
          <a:off x="457200" y="4343400"/>
          <a:ext cx="2606634" cy="29738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p xmlns:a="http://schemas.openxmlformats.org/drawingml/2006/main">
          <a:pPr marL="0" marR="0" algn="ctr">
            <a:spcBef>
              <a:spcPts val="0"/>
            </a:spcBef>
            <a:spcAft>
              <a:spcPts val="0"/>
            </a:spcAft>
          </a:pPr>
          <a:r>
            <a:rPr lang="en-US" sz="1200" kern="1200" dirty="0">
              <a:solidFill>
                <a:srgbClr val="000000"/>
              </a:solidFill>
              <a:effectLst/>
              <a:ea typeface="SimSun" panose="02010600030101010101" pitchFamily="2" charset="-122"/>
              <a:cs typeface="Times New Roman" panose="02020603050405020304" pitchFamily="18" charset="0"/>
            </a:rPr>
            <a:t>2011 ACS Estimate</a:t>
          </a:r>
          <a:endParaRPr lang="en-US" sz="1200" dirty="0">
            <a:effectLst/>
            <a:latin typeface="Times New Roman" panose="02020603050405020304" pitchFamily="18" charset="0"/>
            <a:ea typeface="SimSun" panose="02010600030101010101" pitchFamily="2" charset="-122"/>
          </a:endParaRPr>
        </a:p>
      </cdr:txBody>
    </cdr:sp>
  </cdr:relSizeAnchor>
  <cdr:relSizeAnchor xmlns:cdr="http://schemas.openxmlformats.org/drawingml/2006/chartDrawing">
    <cdr:from>
      <cdr:x>0.362</cdr:x>
      <cdr:y>0.85178</cdr:y>
    </cdr:from>
    <cdr:to>
      <cdr:x>0.69255</cdr:x>
      <cdr:y>0.95516</cdr:y>
    </cdr:to>
    <cdr:sp macro="" textlink="">
      <cdr:nvSpPr>
        <cdr:cNvPr id="3" name="Rectangle 2"/>
        <cdr:cNvSpPr/>
      </cdr:nvSpPr>
      <cdr:spPr>
        <a:xfrm xmlns:a="http://schemas.openxmlformats.org/drawingml/2006/main">
          <a:off x="3034265" y="4348663"/>
          <a:ext cx="2770670" cy="52779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noAutofit/>
        </a:bodyPr>
        <a:lstStyle xmlns:a="http://schemas.openxmlformats.org/drawingml/2006/main"/>
        <a:p xmlns:a="http://schemas.openxmlformats.org/drawingml/2006/main">
          <a:pPr marL="0" marR="0" algn="ctr">
            <a:spcBef>
              <a:spcPts val="0"/>
            </a:spcBef>
            <a:spcAft>
              <a:spcPts val="0"/>
            </a:spcAft>
          </a:pPr>
          <a:r>
            <a:rPr lang="en-US" sz="1200" kern="1200" dirty="0">
              <a:solidFill>
                <a:srgbClr val="000000"/>
              </a:solidFill>
              <a:effectLst/>
              <a:ea typeface="SimSun" panose="02010600030101010101" pitchFamily="2" charset="-122"/>
              <a:cs typeface="Times New Roman" panose="02020603050405020304" pitchFamily="18" charset="0"/>
            </a:rPr>
            <a:t>2030 Projected Constant Educational </a:t>
          </a:r>
          <a:r>
            <a:rPr lang="en-US" sz="1200" kern="1200" dirty="0" smtClean="0">
              <a:solidFill>
                <a:srgbClr val="000000"/>
              </a:solidFill>
              <a:effectLst/>
              <a:ea typeface="SimSun" panose="02010600030101010101" pitchFamily="2" charset="-122"/>
              <a:cs typeface="Times New Roman" panose="02020603050405020304" pitchFamily="18" charset="0"/>
            </a:rPr>
            <a:t>Attainment (based on 2011)</a:t>
          </a:r>
          <a:endParaRPr lang="en-US" sz="1200" dirty="0">
            <a:effectLst/>
            <a:latin typeface="Times New Roman" panose="02020603050405020304" pitchFamily="18" charset="0"/>
            <a:ea typeface="SimSun" panose="02010600030101010101" pitchFamily="2" charset="-122"/>
          </a:endParaRPr>
        </a:p>
      </cdr:txBody>
    </cdr:sp>
  </cdr:relSizeAnchor>
  <cdr:relSizeAnchor xmlns:cdr="http://schemas.openxmlformats.org/drawingml/2006/chartDrawing">
    <cdr:from>
      <cdr:x>0.66945</cdr:x>
      <cdr:y>0.87299</cdr:y>
    </cdr:from>
    <cdr:to>
      <cdr:x>1</cdr:x>
      <cdr:y>0.97637</cdr:y>
    </cdr:to>
    <cdr:sp macro="" textlink="">
      <cdr:nvSpPr>
        <cdr:cNvPr id="4" name="Rectangle 3"/>
        <cdr:cNvSpPr/>
      </cdr:nvSpPr>
      <cdr:spPr>
        <a:xfrm xmlns:a="http://schemas.openxmlformats.org/drawingml/2006/main">
          <a:off x="5611330" y="4456956"/>
          <a:ext cx="2770670" cy="52779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noAutofit/>
        </a:bodyPr>
        <a:lstStyle xmlns:a="http://schemas.openxmlformats.org/drawingml/2006/main"/>
        <a:p xmlns:a="http://schemas.openxmlformats.org/drawingml/2006/main">
          <a:pPr marL="0" marR="0" algn="ctr">
            <a:spcBef>
              <a:spcPts val="0"/>
            </a:spcBef>
            <a:spcAft>
              <a:spcPts val="0"/>
            </a:spcAft>
          </a:pPr>
          <a:r>
            <a:rPr lang="en-US" sz="1200" kern="1200" dirty="0">
              <a:solidFill>
                <a:srgbClr val="000000"/>
              </a:solidFill>
              <a:effectLst/>
              <a:ea typeface="SimSun" panose="02010600030101010101" pitchFamily="2" charset="-122"/>
              <a:cs typeface="Times New Roman" panose="02020603050405020304" pitchFamily="18" charset="0"/>
            </a:rPr>
            <a:t>2030 Projected Trended Educational </a:t>
          </a:r>
          <a:r>
            <a:rPr lang="en-US" sz="1200" kern="1200" dirty="0" smtClean="0">
              <a:solidFill>
                <a:srgbClr val="000000"/>
              </a:solidFill>
              <a:effectLst/>
              <a:ea typeface="SimSun" panose="02010600030101010101" pitchFamily="2" charset="-122"/>
              <a:cs typeface="Times New Roman" panose="02020603050405020304" pitchFamily="18" charset="0"/>
            </a:rPr>
            <a:t>Attainment (based on trends between 2001 and 2011)</a:t>
          </a:r>
          <a:endParaRPr lang="en-US" sz="1200" dirty="0">
            <a:effectLst/>
            <a:latin typeface="Times New Roman" panose="02020603050405020304" pitchFamily="18" charset="0"/>
            <a:ea typeface="SimSun" panose="02010600030101010101" pitchFamily="2" charset="-12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00" tIns="45699" rIns="91400" bIns="45699" rtlCol="0"/>
          <a:lstStyle>
            <a:lvl1pPr algn="l">
              <a:defRPr sz="1200"/>
            </a:lvl1pPr>
          </a:lstStyle>
          <a:p>
            <a:r>
              <a:rPr lang="en-US" dirty="0" smtClean="0"/>
              <a:t>DRAFT PLEASE DO NOT DISTRIBUTE OR REPRODUCE</a:t>
            </a:r>
            <a:endParaRPr lang="en-US" dirty="0"/>
          </a:p>
        </p:txBody>
      </p:sp>
      <p:sp>
        <p:nvSpPr>
          <p:cNvPr id="3" name="Date Placeholder 2"/>
          <p:cNvSpPr>
            <a:spLocks noGrp="1"/>
          </p:cNvSpPr>
          <p:nvPr>
            <p:ph type="dt" sz="quarter" idx="1"/>
          </p:nvPr>
        </p:nvSpPr>
        <p:spPr>
          <a:xfrm>
            <a:off x="5265744" y="0"/>
            <a:ext cx="4029075" cy="350838"/>
          </a:xfrm>
          <a:prstGeom prst="rect">
            <a:avLst/>
          </a:prstGeom>
        </p:spPr>
        <p:txBody>
          <a:bodyPr vert="horz" lIns="91400" tIns="45699" rIns="91400" bIns="45699" rtlCol="0"/>
          <a:lstStyle>
            <a:lvl1pPr algn="r">
              <a:defRPr sz="1200"/>
            </a:lvl1pPr>
          </a:lstStyle>
          <a:p>
            <a:fld id="{6F86D4F7-26D3-47E1-8796-8EA85FE6EA14}" type="datetimeFigureOut">
              <a:rPr lang="en-US" smtClean="0"/>
              <a:pPr/>
              <a:t>11/3/2014</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00" tIns="45699" rIns="91400" bIns="4569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4" y="6657975"/>
            <a:ext cx="4029075" cy="350838"/>
          </a:xfrm>
          <a:prstGeom prst="rect">
            <a:avLst/>
          </a:prstGeom>
        </p:spPr>
        <p:txBody>
          <a:bodyPr vert="horz" lIns="91400" tIns="45699" rIns="91400" bIns="45699"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defRPr sz="1200" smtClean="0"/>
            </a:lvl1pPr>
          </a:lstStyle>
          <a:p>
            <a:pPr>
              <a:defRPr/>
            </a:pPr>
            <a:r>
              <a:rPr lang="en-US" dirty="0" smtClean="0"/>
              <a:t>DRAFT PLEASE DO NOT DISTRIBUTE OR REPRODUCE</a:t>
            </a: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5125"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68655FB-92C5-4911-BAAF-537F2EC37D5C}" type="slidenum">
              <a:rPr lang="en-US"/>
              <a:pPr/>
              <a:t>1</a:t>
            </a:fld>
            <a:endParaRPr lang="en-US" dirty="0"/>
          </a:p>
        </p:txBody>
      </p:sp>
      <p:sp>
        <p:nvSpPr>
          <p:cNvPr id="5123" name="Rectangle 2"/>
          <p:cNvSpPr>
            <a:spLocks noGrp="1" noRot="1" noChangeAspect="1" noChangeArrowheads="1" noTextEdit="1"/>
          </p:cNvSpPr>
          <p:nvPr>
            <p:ph type="sldImg"/>
          </p:nvPr>
        </p:nvSpPr>
        <p:spPr>
          <a:xfrm>
            <a:off x="914400" y="388938"/>
            <a:ext cx="6858000" cy="5143500"/>
          </a:xfrm>
          <a:ln/>
        </p:spPr>
      </p:sp>
      <p:sp>
        <p:nvSpPr>
          <p:cNvPr id="5124" name="Rectangle 3"/>
          <p:cNvSpPr>
            <a:spLocks noGrp="1" noChangeArrowheads="1"/>
          </p:cNvSpPr>
          <p:nvPr>
            <p:ph type="body" idx="1"/>
          </p:nvPr>
        </p:nvSpPr>
        <p:spPr>
          <a:xfrm>
            <a:off x="762000" y="5692140"/>
            <a:ext cx="8001000" cy="1143000"/>
          </a:xfrm>
          <a:noFill/>
          <a:ln/>
        </p:spPr>
        <p:txBody>
          <a:bodyPr/>
          <a:lstStyle/>
          <a:p>
            <a:pPr defTabSz="913998" eaLnBrk="1" hangingPunct="1">
              <a:defRPr/>
            </a:pPr>
            <a:r>
              <a:rPr lang="en-US" dirty="0" smtClean="0"/>
              <a:t>Lloyd Potter is the Texas</a:t>
            </a:r>
            <a:r>
              <a:rPr lang="en-US" baseline="0" dirty="0" smtClean="0"/>
              <a:t> State Demographer and the </a:t>
            </a:r>
            <a:r>
              <a:rPr lang="en-US" dirty="0" smtClean="0"/>
              <a:t>Director of the Texas State Data Center based at the University of Texas at San Antonio.  </a:t>
            </a:r>
          </a:p>
        </p:txBody>
      </p:sp>
    </p:spTree>
    <p:extLst>
      <p:ext uri="{BB962C8B-B14F-4D97-AF65-F5344CB8AC3E}">
        <p14:creationId xmlns:p14="http://schemas.microsoft.com/office/powerpoint/2010/main" val="22954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04800"/>
            <a:ext cx="7221538" cy="5416550"/>
          </a:xfrm>
        </p:spPr>
      </p:sp>
      <p:sp>
        <p:nvSpPr>
          <p:cNvPr id="3" name="Notes Placeholder 2"/>
          <p:cNvSpPr>
            <a:spLocks noGrp="1"/>
          </p:cNvSpPr>
          <p:nvPr>
            <p:ph type="body" idx="1"/>
          </p:nvPr>
        </p:nvSpPr>
        <p:spPr>
          <a:xfrm>
            <a:off x="533400" y="5562600"/>
            <a:ext cx="8411029" cy="1739900"/>
          </a:xfrm>
          <a:prstGeom prst="rect">
            <a:avLst/>
          </a:prstGeom>
        </p:spPr>
        <p:txBody>
          <a:bodyPr/>
          <a:lstStyle/>
          <a:p>
            <a:pPr defTabSz="913998">
              <a:defRPr/>
            </a:pPr>
            <a:endParaRPr lang="en-US" dirty="0" smtClean="0"/>
          </a:p>
          <a:p>
            <a:pPr defTabSz="913998">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have been growing quickly. Overall, </a:t>
            </a:r>
            <a:r>
              <a:rPr lang="en-US" dirty="0" smtClean="0"/>
              <a:t>155 counties</a:t>
            </a:r>
            <a:r>
              <a:rPr lang="en-US" baseline="0" dirty="0" smtClean="0"/>
              <a:t> gained population while 99 lost population over the decade.</a:t>
            </a:r>
          </a:p>
          <a:p>
            <a:pPr defTabSz="913998">
              <a:defRPr/>
            </a:pPr>
            <a:endParaRPr lang="en-US" dirty="0" smtClean="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10</a:t>
            </a:fld>
            <a:endParaRPr lang="en-US" dirty="0"/>
          </a:p>
        </p:txBody>
      </p:sp>
    </p:spTree>
    <p:extLst>
      <p:ext uri="{BB962C8B-B14F-4D97-AF65-F5344CB8AC3E}">
        <p14:creationId xmlns:p14="http://schemas.microsoft.com/office/powerpoint/2010/main" val="1827919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381000"/>
            <a:ext cx="7219950" cy="5416550"/>
          </a:xfrm>
        </p:spPr>
      </p:sp>
      <p:sp>
        <p:nvSpPr>
          <p:cNvPr id="3" name="Notes Placeholder 2"/>
          <p:cNvSpPr>
            <a:spLocks noGrp="1"/>
          </p:cNvSpPr>
          <p:nvPr>
            <p:ph type="body" idx="1"/>
          </p:nvPr>
        </p:nvSpPr>
        <p:spPr>
          <a:xfrm>
            <a:off x="605646" y="5638800"/>
            <a:ext cx="8356449" cy="1739900"/>
          </a:xfrm>
          <a:prstGeom prst="rect">
            <a:avLst/>
          </a:prstGeom>
        </p:spPr>
        <p:txBody>
          <a:bodyPr/>
          <a:lstStyle/>
          <a:p>
            <a:pPr defTabSz="914132">
              <a:defRPr/>
            </a:pPr>
            <a:endParaRPr lang="en-US" dirty="0" smtClean="0"/>
          </a:p>
          <a:p>
            <a:pPr defTabSz="914132">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
        <p:nvSpPr>
          <p:cNvPr id="4" name="Slide Number Placeholder 3"/>
          <p:cNvSpPr>
            <a:spLocks noGrp="1"/>
          </p:cNvSpPr>
          <p:nvPr>
            <p:ph type="sldNum" sz="quarter" idx="10"/>
          </p:nvPr>
        </p:nvSpPr>
        <p:spPr>
          <a:xfrm>
            <a:off x="5233777" y="6659880"/>
            <a:ext cx="4002299" cy="350520"/>
          </a:xfrm>
          <a:prstGeom prst="rect">
            <a:avLst/>
          </a:prstGeom>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33418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73063"/>
            <a:ext cx="7315200" cy="5486400"/>
          </a:xfrm>
        </p:spPr>
      </p:sp>
      <p:sp>
        <p:nvSpPr>
          <p:cNvPr id="3" name="Notes Placeholder 2"/>
          <p:cNvSpPr>
            <a:spLocks noGrp="1"/>
          </p:cNvSpPr>
          <p:nvPr>
            <p:ph type="body" idx="1"/>
          </p:nvPr>
        </p:nvSpPr>
        <p:spPr/>
        <p:txBody>
          <a:bodyPr/>
          <a:lstStyle/>
          <a:p>
            <a:endParaRPr lang="en-US" dirty="0" smtClean="0"/>
          </a:p>
          <a:p>
            <a:r>
              <a:rPr lang="en-US" dirty="0" smtClean="0"/>
              <a:t>Many of the more rural counties are developing age structures</a:t>
            </a:r>
            <a:r>
              <a:rPr lang="en-US" baseline="0" dirty="0" smtClean="0"/>
              <a:t> weighted more toward the older ages. Many of these are counties with limited access to health care.  At the same time, the demand for health care is likely to be increasing.</a:t>
            </a:r>
            <a:endParaRPr lang="en-US" dirty="0"/>
          </a:p>
        </p:txBody>
      </p:sp>
      <p:sp>
        <p:nvSpPr>
          <p:cNvPr id="4" name="Slide Number Placeholder 3"/>
          <p:cNvSpPr>
            <a:spLocks noGrp="1"/>
          </p:cNvSpPr>
          <p:nvPr>
            <p:ph type="sldNum" sz="quarter" idx="10"/>
          </p:nvPr>
        </p:nvSpPr>
        <p:spPr/>
        <p:txBody>
          <a:bodyPr/>
          <a:lstStyle/>
          <a:p>
            <a:fld id="{7B69036E-CC76-4D80-861E-56D96DC5A955}" type="slidenum">
              <a:rPr lang="en-US" smtClean="0"/>
              <a:pPr/>
              <a:t>12</a:t>
            </a:fld>
            <a:endParaRPr lang="en-US" dirty="0"/>
          </a:p>
        </p:txBody>
      </p:sp>
    </p:spTree>
    <p:extLst>
      <p:ext uri="{BB962C8B-B14F-4D97-AF65-F5344CB8AC3E}">
        <p14:creationId xmlns:p14="http://schemas.microsoft.com/office/powerpoint/2010/main" val="2261817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Higher proportion of growth due to natural increase (Angelina, Bell, Dallas, El Paso, Smith, Taylor, Wichita)</a:t>
            </a:r>
          </a:p>
          <a:p>
            <a:r>
              <a:rPr lang="en-US" baseline="0" dirty="0" smtClean="0"/>
              <a:t>Higher proportion of growth due to net migration (Travis &amp; Tom Green)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counties have negative net domestic migration (Angelina, Bell, El Paso, Taylor, Wichita)</a:t>
            </a:r>
          </a:p>
          <a:p>
            <a:r>
              <a:rPr lang="en-US" dirty="0" smtClean="0"/>
              <a:t>None of these counties have negative net international migration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Tree>
    <p:extLst>
      <p:ext uri="{BB962C8B-B14F-4D97-AF65-F5344CB8AC3E}">
        <p14:creationId xmlns:p14="http://schemas.microsoft.com/office/powerpoint/2010/main" val="128195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 map from Forbes.com (www.forbes.com/special-report/2011/migration.html) illustrates migration</a:t>
            </a:r>
            <a:r>
              <a:rPr lang="en-US" sz="1200" baseline="0" dirty="0" smtClean="0"/>
              <a:t> flows for the selected county.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16</a:t>
            </a:fld>
            <a:endParaRPr lang="en-US" dirty="0"/>
          </a:p>
        </p:txBody>
      </p:sp>
    </p:spTree>
    <p:extLst>
      <p:ext uri="{BB962C8B-B14F-4D97-AF65-F5344CB8AC3E}">
        <p14:creationId xmlns:p14="http://schemas.microsoft.com/office/powerpoint/2010/main" val="254166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47800" y="552450"/>
            <a:ext cx="6629400" cy="49720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23</a:t>
            </a:fld>
            <a:endParaRPr lang="en-US" dirty="0"/>
          </a:p>
        </p:txBody>
      </p:sp>
    </p:spTree>
    <p:extLst>
      <p:ext uri="{BB962C8B-B14F-4D97-AF65-F5344CB8AC3E}">
        <p14:creationId xmlns:p14="http://schemas.microsoft.com/office/powerpoint/2010/main" val="123047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 As the young Hispanic population ages, the population in Texas will increasingly trend toward Hispanics becoming the majority race/ethnic group.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24</a:t>
            </a:fld>
            <a:endParaRPr lang="en-US" dirty="0"/>
          </a:p>
        </p:txBody>
      </p:sp>
    </p:spTree>
    <p:extLst>
      <p:ext uri="{BB962C8B-B14F-4D97-AF65-F5344CB8AC3E}">
        <p14:creationId xmlns:p14="http://schemas.microsoft.com/office/powerpoint/2010/main" val="120336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Note the “inverted” pyramid for the non-Hispanic White population and the presence of the “baby boom.”</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25</a:t>
            </a:fld>
            <a:endParaRPr lang="en-US" dirty="0"/>
          </a:p>
        </p:txBody>
      </p:sp>
    </p:spTree>
    <p:extLst>
      <p:ext uri="{BB962C8B-B14F-4D97-AF65-F5344CB8AC3E}">
        <p14:creationId xmlns:p14="http://schemas.microsoft.com/office/powerpoint/2010/main" val="477576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Note the Hispanic and African American population pyramids are characterized with wider bases (the young) relative to the peak (the old).</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26</a:t>
            </a:fld>
            <a:endParaRPr lang="en-US" dirty="0"/>
          </a:p>
        </p:txBody>
      </p:sp>
    </p:spTree>
    <p:extLst>
      <p:ext uri="{BB962C8B-B14F-4D97-AF65-F5344CB8AC3E}">
        <p14:creationId xmlns:p14="http://schemas.microsoft.com/office/powerpoint/2010/main" val="344141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Note the “inverted” pyramid for the non-Hispanic White population and the presence of the “baby boom” while the Hispanic and African American population pyramids are characterized with wider bases (the young) relative to the peak (the old).</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47757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13829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average since 1990 = 2.0%</a:t>
            </a:r>
          </a:p>
          <a:p>
            <a:r>
              <a:rPr lang="en-US" dirty="0" smtClean="0"/>
              <a:t>U.S. average</a:t>
            </a:r>
            <a:r>
              <a:rPr lang="en-US" baseline="0" dirty="0" smtClean="0"/>
              <a:t> since 1990 = 1.0%</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70839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from previous year: </a:t>
            </a:r>
          </a:p>
          <a:p>
            <a:r>
              <a:rPr lang="en-US" dirty="0" smtClean="0"/>
              <a:t>Texas unemployment is</a:t>
            </a:r>
            <a:r>
              <a:rPr lang="en-US" baseline="0" dirty="0" smtClean="0"/>
              <a:t> down 1.1 percentage points.</a:t>
            </a:r>
          </a:p>
          <a:p>
            <a:r>
              <a:rPr lang="en-US" baseline="0" dirty="0" smtClean="0"/>
              <a:t>U.S. unemployment is down 1.3 percentage points.</a:t>
            </a:r>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82723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Development</a:t>
            </a:r>
            <a:r>
              <a:rPr lang="en-US" baseline="0" dirty="0" smtClean="0"/>
              <a:t> conducts an annual survey of site consultants, ranking states based on their number of mentions by these consultants in 3 general categories (business environment, labor climate, and infrastructure and global access) and 18 subcategories.</a:t>
            </a:r>
          </a:p>
          <a:p>
            <a:endParaRPr lang="en-US" baseline="0" dirty="0" smtClean="0"/>
          </a:p>
          <a:p>
            <a:r>
              <a:rPr lang="en-US" baseline="0" dirty="0" smtClean="0"/>
              <a:t>This study found the list to be dominated by many Southern and mid-South states, but also included Ohio and Indiana in the Midwest.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1153379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Development</a:t>
            </a:r>
            <a:r>
              <a:rPr lang="en-US" baseline="0" dirty="0" smtClean="0"/>
              <a:t> analyzed economic and workforce data for 379 MSAs. Domestic manufacturing, fracking, and high-tech industries are big drivers.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32</a:t>
            </a:fld>
            <a:endParaRPr lang="en-US" dirty="0"/>
          </a:p>
        </p:txBody>
      </p:sp>
    </p:spTree>
    <p:extLst>
      <p:ext uri="{BB962C8B-B14F-4D97-AF65-F5344CB8AC3E}">
        <p14:creationId xmlns:p14="http://schemas.microsoft.com/office/powerpoint/2010/main" val="3233915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81000"/>
            <a:ext cx="7315200" cy="5486400"/>
          </a:xfrm>
        </p:spPr>
      </p:sp>
      <p:sp>
        <p:nvSpPr>
          <p:cNvPr id="3" name="Notes Placeholder 2"/>
          <p:cNvSpPr>
            <a:spLocks noGrp="1"/>
          </p:cNvSpPr>
          <p:nvPr>
            <p:ph type="body" idx="1"/>
          </p:nvPr>
        </p:nvSpPr>
        <p:spPr>
          <a:xfrm>
            <a:off x="685800" y="6019800"/>
            <a:ext cx="8001000" cy="1143000"/>
          </a:xfrm>
        </p:spPr>
        <p:txBody>
          <a:bodyPr/>
          <a:lstStyle/>
          <a:p>
            <a:r>
              <a:rPr lang="en-US" dirty="0" smtClean="0"/>
              <a:t>Mean travel time to work is</a:t>
            </a:r>
            <a:r>
              <a:rPr lang="en-US" baseline="0" dirty="0" smtClean="0"/>
              <a:t> an indicator of the efficiency of the transportation system as well as an indirect indicator of housing availability and affordability. Workers in suburban ring counties (those surrounding urban core counties) tend have longer commute times. </a:t>
            </a:r>
            <a:endParaRPr lang="en-US" dirty="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36</a:t>
            </a:fld>
            <a:endParaRPr lang="en-US" dirty="0"/>
          </a:p>
        </p:txBody>
      </p:sp>
    </p:spTree>
    <p:extLst>
      <p:ext uri="{BB962C8B-B14F-4D97-AF65-F5344CB8AC3E}">
        <p14:creationId xmlns:p14="http://schemas.microsoft.com/office/powerpoint/2010/main" val="2684173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demonstrates difference</a:t>
            </a:r>
            <a:r>
              <a:rPr lang="en-US" baseline="0" dirty="0" smtClean="0"/>
              <a:t>s by race and ethnicity in the distribution of females in health related occupations. Three broad categories of health occupations are presented. The first, health diagnosing and treating practitioners, includes occupations that tend to require higher levels of education (physicians, dentists, chiropractors, pharmacists, nurses, etc.). The second category, health technologists and technicians (lab technicians, dental hygienists, emergency medical technicians, medical records technicians, etc.), are occupations that require some education but generally less than the health diagnosing and treating practitioners. Finally, the third group are health care support occupations (home health aids, physical therapy assistants, occupational therapy aides, etc.) which also require some education but less than the other two categories of occupations mentioned. </a:t>
            </a:r>
          </a:p>
          <a:p>
            <a:endParaRPr lang="en-US" baseline="0" dirty="0" smtClean="0"/>
          </a:p>
          <a:p>
            <a:r>
              <a:rPr lang="en-US" baseline="0" dirty="0" smtClean="0"/>
              <a:t>When we compare the percent distribution of the civilian labor force by race and ethnicity (Employed CLF) to the percent distribution in each of the occupations, the extent to which the percentages differ suggests differential distribution by race and ethnicity in the health occupations. If the percent in the Employed CLF column is smaller than in the occupation column, that race or ethnic group is over-represented in that occupation and if it is larger, the race or ethnic group is under-represented in that occupation.</a:t>
            </a:r>
          </a:p>
          <a:p>
            <a:endParaRPr lang="en-US" baseline="0" dirty="0" smtClean="0"/>
          </a:p>
          <a:p>
            <a:endParaRPr lang="en-US" baseline="0" dirty="0" smtClean="0"/>
          </a:p>
          <a:p>
            <a:r>
              <a:rPr lang="en-US" baseline="0" dirty="0" smtClean="0"/>
              <a:t>Ethnicity among females:</a:t>
            </a:r>
          </a:p>
          <a:p>
            <a:r>
              <a:rPr lang="en-US" baseline="0" dirty="0" smtClean="0"/>
              <a:t>The non-Hispanic white labor force is over-represented in the health diagnosing and the health technologist groups and under-represented in the healthcare support group. The Hispanic labor force is under-represented in the health diagnosing and health technologist groups and over-represented in the healthcare support group. </a:t>
            </a:r>
          </a:p>
          <a:p>
            <a:endParaRPr lang="en-US" baseline="0" dirty="0" smtClean="0"/>
          </a:p>
          <a:p>
            <a:r>
              <a:rPr lang="en-US" baseline="0" dirty="0" smtClean="0"/>
              <a:t>Race among females:</a:t>
            </a:r>
          </a:p>
          <a:p>
            <a:r>
              <a:rPr lang="en-US" baseline="0" dirty="0" smtClean="0"/>
              <a:t>The black alone labor force is over-represented in the healthcare support group. The Asian alone group is over-represented in the health diagnosing group and under-represented in the other two groups.  The other alone group (American Indians, Pacific Islanders, two or more races, etc.) is under-represented in the health diagnosing group and slightly over-represented in the healthcare support group.</a:t>
            </a:r>
          </a:p>
          <a:p>
            <a:endParaRPr lang="en-US" baseline="0" dirty="0" smtClean="0"/>
          </a:p>
          <a:p>
            <a:r>
              <a:rPr lang="en-US" baseline="0" dirty="0" smtClean="0"/>
              <a:t>In sum, among females, the white and Asian labor force are more likely to be in health occupations requiring higher levels of education. African Americans and Hispanics in the labor force are more likely to be in health occupations that require less education. </a:t>
            </a:r>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37</a:t>
            </a:fld>
            <a:endParaRPr lang="en-US" dirty="0"/>
          </a:p>
        </p:txBody>
      </p:sp>
      <p:sp>
        <p:nvSpPr>
          <p:cNvPr id="5" name="Header Placeholder 4"/>
          <p:cNvSpPr>
            <a:spLocks noGrp="1"/>
          </p:cNvSpPr>
          <p:nvPr>
            <p:ph type="hdr" sz="quarter" idx="11"/>
          </p:nvPr>
        </p:nvSpPr>
        <p:spPr/>
        <p:txBody>
          <a:bodyPr/>
          <a:lstStyle/>
          <a:p>
            <a:pPr>
              <a:defRPr/>
            </a:pPr>
            <a:r>
              <a:rPr lang="en-US" smtClean="0"/>
              <a:t>DRAFT PLEASE DO NOT DISTRIBUTE OR REPRODUCE</a:t>
            </a:r>
            <a:endParaRPr lang="en-US" dirty="0"/>
          </a:p>
        </p:txBody>
      </p:sp>
    </p:spTree>
    <p:extLst>
      <p:ext uri="{BB962C8B-B14F-4D97-AF65-F5344CB8AC3E}">
        <p14:creationId xmlns:p14="http://schemas.microsoft.com/office/powerpoint/2010/main" val="1998173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demonstrates difference</a:t>
            </a:r>
            <a:r>
              <a:rPr lang="en-US" baseline="0" dirty="0" smtClean="0"/>
              <a:t>s by race and ethnicity in the distribution of males in health related occupations. Three broad categories of health occupations are presented. The first, health diagnosing and treating practitioners, includes occupations that tend to require higher levels of education (physicians, dentists, chiropractors, pharmacists, nurses, etc.). The second category, health technologists and technicians (lab technicians, dental hygienists, emergency medical technicians, medical records technicians, etc.), are occupations that require some education but generally less than the health diagnosing and treating practitioners. Finally, the third group are health care support occupations (home health aids, physical therapy assistants, occupational therapy aides, etc.) which also require some education but less than the other two categories of occupations mentioned. </a:t>
            </a:r>
          </a:p>
          <a:p>
            <a:endParaRPr lang="en-US" baseline="0" dirty="0" smtClean="0"/>
          </a:p>
          <a:p>
            <a:r>
              <a:rPr lang="en-US" baseline="0" dirty="0" smtClean="0"/>
              <a:t>When we compare the percent distribution of the civilian labor force by race and ethnicity (Employed CLF) to the percent distribution in each of the occupations, the extent to which the percentages differ suggests differential distribution by race and ethnicity in the health occupations. If the percent in the Employed CLF column is smaller than in the occupation column, that race or ethnic group is over-represented in that occupation and if it is larger, the race or ethnic group is under-represented in that occupation.</a:t>
            </a:r>
          </a:p>
          <a:p>
            <a:endParaRPr lang="en-US" baseline="0" dirty="0" smtClean="0"/>
          </a:p>
          <a:p>
            <a:endParaRPr lang="en-US" baseline="0" dirty="0" smtClean="0"/>
          </a:p>
          <a:p>
            <a:r>
              <a:rPr lang="en-US" baseline="0" dirty="0" smtClean="0"/>
              <a:t>Ethnicity among males:</a:t>
            </a:r>
          </a:p>
          <a:p>
            <a:r>
              <a:rPr lang="en-US" baseline="0" dirty="0" smtClean="0"/>
              <a:t>The non-Hispanic white labor force is over-represented in the health diagnosing group and under-represented in the healthcare support group. The Hispanic labor force is under-represented in the health diagnosing group and over-represented in the healthcare support group. </a:t>
            </a:r>
          </a:p>
          <a:p>
            <a:endParaRPr lang="en-US" baseline="0" dirty="0" smtClean="0"/>
          </a:p>
          <a:p>
            <a:r>
              <a:rPr lang="en-US" baseline="0" dirty="0" smtClean="0"/>
              <a:t>Race among males:</a:t>
            </a:r>
          </a:p>
          <a:p>
            <a:r>
              <a:rPr lang="en-US" baseline="0" dirty="0" smtClean="0"/>
              <a:t>The black alone labor force is over-represented in the health technologist and the healthcare support groups. The Asian alone group is over-represented in the health diagnosing and the health technologist groups and under-represented in the healthcare support group.  The other alone group (American Indians, Pacific Islanders, two or more races, etc.) is under-represented in all of the groups.</a:t>
            </a:r>
          </a:p>
          <a:p>
            <a:endParaRPr lang="en-US" baseline="0" dirty="0" smtClean="0"/>
          </a:p>
          <a:p>
            <a:r>
              <a:rPr lang="en-US" baseline="0" dirty="0" smtClean="0"/>
              <a:t>In sum, among males, the non-Hispanic white and Asian labor force are more likely to be in health occupations requiring higher levels of education. African Americans and Hispanics in the labor force are more likely to be in health occupations that require less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38</a:t>
            </a:fld>
            <a:endParaRPr lang="en-US" dirty="0"/>
          </a:p>
        </p:txBody>
      </p:sp>
      <p:sp>
        <p:nvSpPr>
          <p:cNvPr id="5" name="Header Placeholder 4"/>
          <p:cNvSpPr>
            <a:spLocks noGrp="1"/>
          </p:cNvSpPr>
          <p:nvPr>
            <p:ph type="hdr" sz="quarter" idx="11"/>
          </p:nvPr>
        </p:nvSpPr>
        <p:spPr/>
        <p:txBody>
          <a:bodyPr/>
          <a:lstStyle/>
          <a:p>
            <a:pPr>
              <a:defRPr/>
            </a:pPr>
            <a:r>
              <a:rPr lang="en-US" smtClean="0"/>
              <a:t>DRAFT PLEASE DO NOT DISTRIBUTE OR REPRODUCE</a:t>
            </a:r>
            <a:endParaRPr lang="en-US" dirty="0"/>
          </a:p>
        </p:txBody>
      </p:sp>
    </p:spTree>
    <p:extLst>
      <p:ext uri="{BB962C8B-B14F-4D97-AF65-F5344CB8AC3E}">
        <p14:creationId xmlns:p14="http://schemas.microsoft.com/office/powerpoint/2010/main" val="819070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 of direct care physicians</a:t>
            </a:r>
            <a:r>
              <a:rPr lang="en-US" baseline="0" dirty="0" smtClean="0"/>
              <a:t> per population is uneven through-out the State. There are many (about 27), more rural, counties that do not have any direct care physicians and others, also mainly rural, that have very low ratios of physicians per population.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
        <p:nvSpPr>
          <p:cNvPr id="5" name="Header Placeholder 4"/>
          <p:cNvSpPr>
            <a:spLocks noGrp="1"/>
          </p:cNvSpPr>
          <p:nvPr>
            <p:ph type="hdr" sz="quarter" idx="11"/>
          </p:nvPr>
        </p:nvSpPr>
        <p:spPr/>
        <p:txBody>
          <a:bodyPr/>
          <a:lstStyle/>
          <a:p>
            <a:pPr>
              <a:defRPr/>
            </a:pPr>
            <a:r>
              <a:rPr lang="en-US" smtClean="0"/>
              <a:t>DRAFT PLEASE DO NOT DISTRIBUTE OR REPRODUCE</a:t>
            </a:r>
            <a:endParaRPr lang="en-US" dirty="0"/>
          </a:p>
        </p:txBody>
      </p:sp>
    </p:spTree>
    <p:extLst>
      <p:ext uri="{BB962C8B-B14F-4D97-AF65-F5344CB8AC3E}">
        <p14:creationId xmlns:p14="http://schemas.microsoft.com/office/powerpoint/2010/main" val="2196727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 of registered nurses</a:t>
            </a:r>
            <a:r>
              <a:rPr lang="en-US" baseline="0" dirty="0" smtClean="0"/>
              <a:t> per population is uneven across the State. Only a few counties have no RNs, while many of the more rural counties have a sparse number.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40</a:t>
            </a:fld>
            <a:endParaRPr lang="en-US" dirty="0"/>
          </a:p>
        </p:txBody>
      </p:sp>
      <p:sp>
        <p:nvSpPr>
          <p:cNvPr id="5" name="Header Placeholder 4"/>
          <p:cNvSpPr>
            <a:spLocks noGrp="1"/>
          </p:cNvSpPr>
          <p:nvPr>
            <p:ph type="hdr" sz="quarter" idx="11"/>
          </p:nvPr>
        </p:nvSpPr>
        <p:spPr/>
        <p:txBody>
          <a:bodyPr/>
          <a:lstStyle/>
          <a:p>
            <a:pPr>
              <a:defRPr/>
            </a:pPr>
            <a:r>
              <a:rPr lang="en-US" smtClean="0"/>
              <a:t>DRAFT PLEASE DO NOT DISTRIBUTE OR REPRODUCE</a:t>
            </a:r>
            <a:endParaRPr lang="en-US" dirty="0"/>
          </a:p>
        </p:txBody>
      </p:sp>
    </p:spTree>
    <p:extLst>
      <p:ext uri="{BB962C8B-B14F-4D97-AF65-F5344CB8AC3E}">
        <p14:creationId xmlns:p14="http://schemas.microsoft.com/office/powerpoint/2010/main" val="374295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42</a:t>
            </a:fld>
            <a:endParaRPr lang="en-US" dirty="0"/>
          </a:p>
        </p:txBody>
      </p:sp>
    </p:spTree>
    <p:extLst>
      <p:ext uri="{BB962C8B-B14F-4D97-AF65-F5344CB8AC3E}">
        <p14:creationId xmlns:p14="http://schemas.microsoft.com/office/powerpoint/2010/main" val="316719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12738"/>
            <a:ext cx="6970712" cy="5227637"/>
          </a:xfrm>
        </p:spPr>
      </p:sp>
      <p:sp>
        <p:nvSpPr>
          <p:cNvPr id="3" name="Notes Placeholder 2"/>
          <p:cNvSpPr>
            <a:spLocks noGrp="1"/>
          </p:cNvSpPr>
          <p:nvPr>
            <p:ph type="body" idx="1"/>
          </p:nvPr>
        </p:nvSpPr>
        <p:spPr>
          <a:xfrm>
            <a:off x="838200" y="5791200"/>
            <a:ext cx="8001000" cy="1143000"/>
          </a:xfrm>
        </p:spPr>
        <p:txBody>
          <a:bodyPr>
            <a:normAutofit/>
          </a:bodyPr>
          <a:lstStyle/>
          <a:p>
            <a:r>
              <a:rPr lang="en-US" dirty="0" smtClean="0"/>
              <a:t>Since</a:t>
            </a:r>
            <a:r>
              <a:rPr lang="en-US" baseline="0" dirty="0" smtClean="0"/>
              <a:t> 1950, Texas has grown substantially with some variation over the years in the speed of growth.</a:t>
            </a:r>
            <a:endParaRPr lang="en-US" dirty="0" smtClean="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lgn="r">
              <a:defRPr/>
            </a:pPr>
            <a:fld id="{47192831-88FD-46AC-A3A6-55A2B3E79D84}" type="slidenum">
              <a:rPr lang="en-US" sz="1400">
                <a:solidFill>
                  <a:schemeClr val="bg1">
                    <a:lumMod val="65000"/>
                  </a:schemeClr>
                </a:solidFill>
              </a:rPr>
              <a:pPr algn="r">
                <a:defRPr/>
              </a:pPr>
              <a:t>3</a:t>
            </a:fld>
            <a:endParaRPr lang="en-US" sz="1400" dirty="0">
              <a:solidFill>
                <a:schemeClr val="bg1">
                  <a:lumMod val="65000"/>
                </a:schemeClr>
              </a:solidFill>
            </a:endParaRPr>
          </a:p>
        </p:txBody>
      </p:sp>
    </p:spTree>
    <p:extLst>
      <p:ext uri="{BB962C8B-B14F-4D97-AF65-F5344CB8AC3E}">
        <p14:creationId xmlns:p14="http://schemas.microsoft.com/office/powerpoint/2010/main" val="3245188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Projected population growth suggests</a:t>
            </a:r>
            <a:r>
              <a:rPr lang="en-US" baseline="0" dirty="0" smtClean="0"/>
              <a:t> increased numbers and density in the points of Texas’ population triangle, the lower Rio Grande valley with continued growth of El Paso and the urbanized areas in the west of the State.  Many rural counties will continue to lose population.</a:t>
            </a:r>
            <a:endParaRPr lang="en-US" dirty="0"/>
          </a:p>
        </p:txBody>
      </p:sp>
      <p:sp>
        <p:nvSpPr>
          <p:cNvPr id="5" name="Slide Number Placeholder 4"/>
          <p:cNvSpPr>
            <a:spLocks noGrp="1"/>
          </p:cNvSpPr>
          <p:nvPr>
            <p:ph type="sldNum" sz="quarter" idx="11"/>
          </p:nvPr>
        </p:nvSpPr>
        <p:spPr/>
        <p:txBody>
          <a:bodyPr/>
          <a:lstStyle/>
          <a:p>
            <a:pPr>
              <a:defRPr/>
            </a:pPr>
            <a:fld id="{47192831-88FD-46AC-A3A6-55A2B3E79D84}" type="slidenum">
              <a:rPr lang="en-US" smtClean="0"/>
              <a:pPr>
                <a:defRPr/>
              </a:pPr>
              <a:t>43</a:t>
            </a:fld>
            <a:endParaRPr lang="en-US" dirty="0"/>
          </a:p>
        </p:txBody>
      </p:sp>
    </p:spTree>
    <p:extLst>
      <p:ext uri="{BB962C8B-B14F-4D97-AF65-F5344CB8AC3E}">
        <p14:creationId xmlns:p14="http://schemas.microsoft.com/office/powerpoint/2010/main" val="837126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speed of growth</a:t>
            </a:r>
            <a:r>
              <a:rPr lang="en-US" baseline="0" dirty="0" smtClean="0"/>
              <a:t> is projected to be greatest in counties surrounding the urban core counties of the points of the Texas’ population triangle.</a:t>
            </a:r>
            <a:endParaRPr lang="en-US" dirty="0"/>
          </a:p>
        </p:txBody>
      </p:sp>
      <p:sp>
        <p:nvSpPr>
          <p:cNvPr id="5" name="Slide Number Placeholder 4"/>
          <p:cNvSpPr>
            <a:spLocks noGrp="1"/>
          </p:cNvSpPr>
          <p:nvPr>
            <p:ph type="sldNum" sz="quarter" idx="11"/>
          </p:nvPr>
        </p:nvSpPr>
        <p:spPr/>
        <p:txBody>
          <a:bodyPr/>
          <a:lstStyle/>
          <a:p>
            <a:pPr>
              <a:defRPr/>
            </a:pPr>
            <a:fld id="{47192831-88FD-46AC-A3A6-55A2B3E79D84}" type="slidenum">
              <a:rPr lang="en-US" smtClean="0"/>
              <a:pPr>
                <a:defRPr/>
              </a:pPr>
              <a:t>44</a:t>
            </a:fld>
            <a:endParaRPr lang="en-US" dirty="0"/>
          </a:p>
        </p:txBody>
      </p:sp>
    </p:spTree>
    <p:extLst>
      <p:ext uri="{BB962C8B-B14F-4D97-AF65-F5344CB8AC3E}">
        <p14:creationId xmlns:p14="http://schemas.microsoft.com/office/powerpoint/2010/main" val="1351954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45</a:t>
            </a:fld>
            <a:endParaRPr lang="en-US" dirty="0"/>
          </a:p>
        </p:txBody>
      </p:sp>
    </p:spTree>
    <p:extLst>
      <p:ext uri="{BB962C8B-B14F-4D97-AF65-F5344CB8AC3E}">
        <p14:creationId xmlns:p14="http://schemas.microsoft.com/office/powerpoint/2010/main" val="4165863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73063"/>
            <a:ext cx="7315200" cy="5486400"/>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3770618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fontScale="55000" lnSpcReduction="20000"/>
          </a:bodyPr>
          <a:lstStyle/>
          <a:p>
            <a:r>
              <a:rPr lang="en-US" dirty="0" smtClean="0"/>
              <a:t>The</a:t>
            </a:r>
            <a:r>
              <a:rPr lang="en-US" baseline="0" dirty="0" smtClean="0"/>
              <a:t> educational attainment of the Texas labor force was projected using two assumptions. </a:t>
            </a:r>
          </a:p>
          <a:p>
            <a:endParaRPr lang="en-US" baseline="0" dirty="0" smtClean="0"/>
          </a:p>
          <a:p>
            <a:r>
              <a:rPr lang="en-US" baseline="0" dirty="0" smtClean="0"/>
              <a:t>1) 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a:p>
            <a:r>
              <a:rPr lang="en-US" baseline="0" dirty="0" smtClean="0"/>
              <a:t>2) 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47</a:t>
            </a:fld>
            <a:endParaRPr lang="en-US" dirty="0"/>
          </a:p>
        </p:txBody>
      </p:sp>
    </p:spTree>
    <p:extLst>
      <p:ext uri="{BB962C8B-B14F-4D97-AF65-F5344CB8AC3E}">
        <p14:creationId xmlns:p14="http://schemas.microsoft.com/office/powerpoint/2010/main" val="1478514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fontScale="55000" lnSpcReduction="20000"/>
          </a:bodyPr>
          <a:lstStyle/>
          <a:p>
            <a:r>
              <a:rPr lang="en-US" dirty="0" smtClean="0"/>
              <a:t>The</a:t>
            </a:r>
            <a:r>
              <a:rPr lang="en-US" baseline="0" dirty="0" smtClean="0"/>
              <a:t> educational attainment of the Texas labor force was projected using two assumptions. </a:t>
            </a:r>
          </a:p>
          <a:p>
            <a:endParaRPr lang="en-US" baseline="0" dirty="0" smtClean="0"/>
          </a:p>
          <a:p>
            <a:r>
              <a:rPr lang="en-US" baseline="0" dirty="0" smtClean="0"/>
              <a:t>1) 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a:p>
            <a:r>
              <a:rPr lang="en-US" baseline="0" dirty="0" smtClean="0"/>
              <a:t>2) 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48</a:t>
            </a:fld>
            <a:endParaRPr lang="en-US" dirty="0"/>
          </a:p>
        </p:txBody>
      </p:sp>
    </p:spTree>
    <p:extLst>
      <p:ext uri="{BB962C8B-B14F-4D97-AF65-F5344CB8AC3E}">
        <p14:creationId xmlns:p14="http://schemas.microsoft.com/office/powerpoint/2010/main" val="2961479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Among persons in the labor force, the racial/ethnic composition of levels of educational attainment are presented for 2011 and for two assumptions about projections of educational attainment by race/ethnicity and sex. </a:t>
            </a:r>
          </a:p>
          <a:p>
            <a:r>
              <a:rPr lang="en-US" sz="800" dirty="0"/>
              <a:t>1) The first assumption (represented by Panel 2) is that educational attainment by race/ethnicity and sex would remain the same as it was in 2011.  In the first two columns of this set (&lt;HS and Hi-</a:t>
            </a:r>
            <a:r>
              <a:rPr lang="en-US" sz="800" dirty="0" err="1"/>
              <a:t>Eq</a:t>
            </a:r>
            <a:r>
              <a:rPr lang="en-US" sz="800" dirty="0"/>
              <a:t>) the persons of Hispanic descent dominate. In the last two (Bachelor and Grad/Prof) Hispanic representation is very limited.  </a:t>
            </a:r>
          </a:p>
          <a:p>
            <a:r>
              <a:rPr lang="en-US" sz="800" dirty="0"/>
              <a:t>2) Under the second assumption (Panel 3) the trends observed between 2001 and 2011 in improving educational attainment are projected forward and applied to the projected population by race/ethnicity and sex. Under this assumption Hispanics still dominate the lower to educational attainment groups, but the numbers are smaller than we observed under the constant assumption (Panel 1 above). There is a clear shift of Hispanics into the some college and associate degree level of educational attainment and notable increases in the number of Hispanics with bachelors </a:t>
            </a:r>
            <a:r>
              <a:rPr lang="en-US" sz="800"/>
              <a:t>degrees.</a:t>
            </a:r>
            <a:endParaRPr lang="en-US" sz="8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49</a:t>
            </a:fld>
            <a:endParaRPr lang="en-US" dirty="0"/>
          </a:p>
        </p:txBody>
      </p:sp>
      <p:sp>
        <p:nvSpPr>
          <p:cNvPr id="5" name="Header Placeholder 4"/>
          <p:cNvSpPr>
            <a:spLocks noGrp="1"/>
          </p:cNvSpPr>
          <p:nvPr>
            <p:ph type="hdr" sz="quarter" idx="11"/>
          </p:nvPr>
        </p:nvSpPr>
        <p:spPr/>
        <p:txBody>
          <a:bodyPr/>
          <a:lstStyle/>
          <a:p>
            <a:pPr>
              <a:defRPr/>
            </a:pPr>
            <a:r>
              <a:rPr lang="en-US" smtClean="0"/>
              <a:t>DRAFT PLEASE DO NOT DISTRIBUTE OR REPRODUCE</a:t>
            </a:r>
            <a:endParaRPr lang="en-US" dirty="0"/>
          </a:p>
        </p:txBody>
      </p:sp>
    </p:spTree>
    <p:extLst>
      <p:ext uri="{BB962C8B-B14F-4D97-AF65-F5344CB8AC3E}">
        <p14:creationId xmlns:p14="http://schemas.microsoft.com/office/powerpoint/2010/main" val="2387193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http://www.lmci.state.tx.us/shared/PDFs/GrowthAbounds.pdf</a:t>
            </a:r>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51</a:t>
            </a:fld>
            <a:endParaRPr lang="en-US" dirty="0"/>
          </a:p>
        </p:txBody>
      </p:sp>
    </p:spTree>
    <p:extLst>
      <p:ext uri="{BB962C8B-B14F-4D97-AF65-F5344CB8AC3E}">
        <p14:creationId xmlns:p14="http://schemas.microsoft.com/office/powerpoint/2010/main" val="2090413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52</a:t>
            </a:fld>
            <a:endParaRPr lang="en-US" dirty="0"/>
          </a:p>
        </p:txBody>
      </p:sp>
      <p:sp>
        <p:nvSpPr>
          <p:cNvPr id="5" name="Header Placeholder 4"/>
          <p:cNvSpPr>
            <a:spLocks noGrp="1"/>
          </p:cNvSpPr>
          <p:nvPr>
            <p:ph type="hdr" sz="quarter" idx="11"/>
          </p:nvPr>
        </p:nvSpPr>
        <p:spPr/>
        <p:txBody>
          <a:bodyPr/>
          <a:lstStyle/>
          <a:p>
            <a:pPr>
              <a:defRPr/>
            </a:pPr>
            <a:r>
              <a:rPr lang="en-US" smtClean="0"/>
              <a:t>DRAFT PLEASE DO NOT DISTRIBUTE OR REPRODUCE</a:t>
            </a:r>
            <a:endParaRPr lang="en-US" dirty="0"/>
          </a:p>
        </p:txBody>
      </p:sp>
    </p:spTree>
    <p:extLst>
      <p:ext uri="{BB962C8B-B14F-4D97-AF65-F5344CB8AC3E}">
        <p14:creationId xmlns:p14="http://schemas.microsoft.com/office/powerpoint/2010/main" val="2634660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2375" y="228600"/>
            <a:ext cx="6892925"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53</a:t>
            </a:fld>
            <a:endParaRPr lang="en-US" dirty="0" smtClean="0"/>
          </a:p>
        </p:txBody>
      </p:sp>
    </p:spTree>
    <p:extLst>
      <p:ext uri="{BB962C8B-B14F-4D97-AF65-F5344CB8AC3E}">
        <p14:creationId xmlns:p14="http://schemas.microsoft.com/office/powerpoint/2010/main" val="13314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a:t>
            </a:r>
            <a:r>
              <a:rPr lang="en-US" baseline="0" dirty="0" smtClean="0"/>
              <a:t> growth in Texas has been geometric in nature. Over the past two decades there have been three 20 year periods where the numeric growth has increased. We have no indication that the population growth in Texas will slow in coming years.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425120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the 1970s decade, most of Texas’ population growth was driven by natural increase (births-deaths). During the 1970s net in-migration became a significant element of Texas’ population growth and now accounts for about half of our population growth. Of the net in-migration, about half can be attributed to net in domestic migration and about half to international migration.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57748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7620000" cy="5715000"/>
          </a:xfrm>
        </p:spPr>
      </p:sp>
      <p:sp>
        <p:nvSpPr>
          <p:cNvPr id="3" name="Notes Placeholder 2"/>
          <p:cNvSpPr>
            <a:spLocks noGrp="1"/>
          </p:cNvSpPr>
          <p:nvPr>
            <p:ph type="body" idx="1"/>
          </p:nvPr>
        </p:nvSpPr>
        <p:spPr>
          <a:xfrm>
            <a:off x="762000" y="5867400"/>
            <a:ext cx="8001000" cy="1143000"/>
          </a:xfrm>
        </p:spPr>
        <p:txBody>
          <a:bodyPr/>
          <a:lstStyle/>
          <a:p>
            <a:r>
              <a:rPr lang="en-US" dirty="0" smtClean="0"/>
              <a:t>One-third</a:t>
            </a:r>
            <a:r>
              <a:rPr lang="en-US" baseline="0" dirty="0" smtClean="0"/>
              <a:t> of the fastest growing counties in the United States from 2012 to 2013 were in Texas.  A substantial number of these counties were small and in counties that have seen increases in oil and gas extraction activity.</a:t>
            </a:r>
            <a:endParaRPr lang="en-US" dirty="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308226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152400"/>
            <a:ext cx="7246938" cy="5435600"/>
          </a:xfrm>
        </p:spPr>
      </p:sp>
      <p:sp>
        <p:nvSpPr>
          <p:cNvPr id="3" name="Notes Placeholder 2"/>
          <p:cNvSpPr>
            <a:spLocks noGrp="1"/>
          </p:cNvSpPr>
          <p:nvPr>
            <p:ph type="body" idx="1"/>
          </p:nvPr>
        </p:nvSpPr>
        <p:spPr>
          <a:xfrm>
            <a:off x="685800" y="5791200"/>
            <a:ext cx="8001000" cy="1143000"/>
          </a:xfrm>
        </p:spPr>
        <p:txBody>
          <a:bodyPr/>
          <a:lstStyle/>
          <a:p>
            <a:r>
              <a:rPr lang="en-US" dirty="0" smtClean="0"/>
              <a:t>One-fourth</a:t>
            </a:r>
            <a:r>
              <a:rPr lang="en-US" baseline="0" dirty="0" smtClean="0"/>
              <a:t> of the counties in the United States that were growing the most numerically between 2012 and 2013 were in Texas. These counties are the larger ones in the State and are all counties that have experienced continued growth. </a:t>
            </a:r>
            <a:endParaRPr lang="en-US" dirty="0"/>
          </a:p>
        </p:txBody>
      </p:sp>
      <p:sp>
        <p:nvSpPr>
          <p:cNvPr id="4" name="Slide Number Placeholder 3"/>
          <p:cNvSpPr>
            <a:spLocks noGrp="1"/>
          </p:cNvSpPr>
          <p:nvPr>
            <p:ph type="sldNum" sz="quarter" idx="10"/>
          </p:nvPr>
        </p:nvSpPr>
        <p:spPr>
          <a:xfrm>
            <a:off x="5105400" y="6477000"/>
            <a:ext cx="4028440" cy="350520"/>
          </a:xfrm>
          <a:prstGeom prst="rect">
            <a:avLst/>
          </a:prstGeom>
        </p:spPr>
        <p:txBody>
          <a:bodyPr/>
          <a:lstStyle/>
          <a:p>
            <a:pPr algn="r">
              <a:defRPr/>
            </a:pPr>
            <a:fld id="{47192831-88FD-46AC-A3A6-55A2B3E79D84}" type="slidenum">
              <a:rPr lang="en-US">
                <a:solidFill>
                  <a:schemeClr val="bg1">
                    <a:lumMod val="65000"/>
                  </a:schemeClr>
                </a:solidFill>
              </a:rPr>
              <a:pPr algn="r">
                <a:defRPr/>
              </a:pPr>
              <a:t>7</a:t>
            </a:fld>
            <a:endParaRPr lang="en-US" dirty="0">
              <a:solidFill>
                <a:schemeClr val="bg1">
                  <a:lumMod val="65000"/>
                </a:schemeClr>
              </a:solidFill>
            </a:endParaRPr>
          </a:p>
        </p:txBody>
      </p:sp>
    </p:spTree>
    <p:extLst>
      <p:ext uri="{BB962C8B-B14F-4D97-AF65-F5344CB8AC3E}">
        <p14:creationId xmlns:p14="http://schemas.microsoft.com/office/powerpoint/2010/main" val="329553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152400"/>
            <a:ext cx="7315200" cy="5486400"/>
          </a:xfrm>
        </p:spPr>
      </p:sp>
      <p:sp>
        <p:nvSpPr>
          <p:cNvPr id="3" name="Notes Placeholder 2"/>
          <p:cNvSpPr>
            <a:spLocks noGrp="1"/>
          </p:cNvSpPr>
          <p:nvPr>
            <p:ph type="body" idx="1"/>
          </p:nvPr>
        </p:nvSpPr>
        <p:spPr/>
        <p:txBody>
          <a:bodyPr/>
          <a:lstStyle/>
          <a:p>
            <a:pPr defTabSz="914132">
              <a:defRPr/>
            </a:pPr>
            <a:r>
              <a:rPr lang="en-US" dirty="0" smtClean="0"/>
              <a:t>The counties of Harris, Dallas, Tarrant,</a:t>
            </a:r>
            <a:r>
              <a:rPr lang="en-US" baseline="0" dirty="0" smtClean="0"/>
              <a:t> </a:t>
            </a:r>
            <a:r>
              <a:rPr lang="en-US" dirty="0" smtClean="0"/>
              <a:t>Bexar, </a:t>
            </a:r>
            <a:r>
              <a:rPr lang="en-US" baseline="0" dirty="0" smtClean="0"/>
              <a:t>and Travis make up the points of the “population triangle” in Texas and are the most populated in the State. Collin, Denton, Fort Bend, Hidalgo, and El Paso counties also have significant population concentrations. Many counties west of Interstate 35 are more sparsely populated. Approximately 86% of Texas’ population is along or east of Interstate 35.</a:t>
            </a:r>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228325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7221538" cy="5416550"/>
          </a:xfrm>
        </p:spPr>
      </p:sp>
      <p:sp>
        <p:nvSpPr>
          <p:cNvPr id="3" name="Notes Placeholder 2"/>
          <p:cNvSpPr>
            <a:spLocks noGrp="1"/>
          </p:cNvSpPr>
          <p:nvPr>
            <p:ph type="body" idx="1"/>
          </p:nvPr>
        </p:nvSpPr>
        <p:spPr>
          <a:xfrm>
            <a:off x="533400" y="5715000"/>
            <a:ext cx="8411029" cy="1739900"/>
          </a:xfrm>
          <a:prstGeom prst="rect">
            <a:avLst/>
          </a:prstGeom>
        </p:spPr>
        <p:txBody>
          <a:bodyPr/>
          <a:lstStyle/>
          <a:p>
            <a:pPr defTabSz="913998">
              <a:defRPr/>
            </a:pPr>
            <a:endParaRPr lang="en-US" dirty="0" smtClean="0"/>
          </a:p>
          <a:p>
            <a:pPr defTabSz="913998">
              <a:defRPr/>
            </a:pPr>
            <a:r>
              <a:rPr lang="en-US" dirty="0" smtClean="0"/>
              <a:t>Population</a:t>
            </a:r>
            <a:r>
              <a:rPr lang="en-US" baseline="0" dirty="0" smtClean="0"/>
              <a:t> change so far this decade has been greatest in the urban and suburban population triangle counties. Counties in the lower Rio Grande Valley also had significant growth as did El Paso county. Overall, </a:t>
            </a:r>
            <a:r>
              <a:rPr lang="en-US" dirty="0" smtClean="0"/>
              <a:t>155</a:t>
            </a:r>
            <a:r>
              <a:rPr lang="en-US" baseline="0" dirty="0" smtClean="0"/>
              <a:t> </a:t>
            </a:r>
            <a:r>
              <a:rPr lang="en-US" dirty="0" smtClean="0"/>
              <a:t>counties</a:t>
            </a:r>
            <a:r>
              <a:rPr lang="en-US" baseline="0" dirty="0" smtClean="0"/>
              <a:t> gained population while 99 (39%) lost population over the decade. Those counties that are losing population are doing so largely as a function of net out migration of younger persons (entering the labor force). The result is a trend for the age structure of the populations in these more rural counties toward becoming older.</a:t>
            </a:r>
          </a:p>
          <a:p>
            <a:pPr defTabSz="913998">
              <a:defRPr/>
            </a:pPr>
            <a:endParaRPr lang="en-US" dirty="0" smtClean="0"/>
          </a:p>
          <a:p>
            <a:pPr defTabSz="913998">
              <a:defRPr/>
            </a:pPr>
            <a:endParaRPr lang="en-US" dirty="0" smtClean="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9</a:t>
            </a:fld>
            <a:endParaRPr lang="en-US" dirty="0"/>
          </a:p>
        </p:txBody>
      </p:sp>
    </p:spTree>
    <p:extLst>
      <p:ext uri="{BB962C8B-B14F-4D97-AF65-F5344CB8AC3E}">
        <p14:creationId xmlns:p14="http://schemas.microsoft.com/office/powerpoint/2010/main" val="943567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pPr/>
              <a:t>11/3/2014</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pPr/>
              <a:t>11/3/2014</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pPr/>
              <a:t>11/3/2014</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pPr/>
              <a:t>11/3/2014</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pPr/>
              <a:t>11/3/2014</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pPr/>
              <a:t>11/3/2014</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pPr/>
              <a:t>11/3/2014</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pPr/>
              <a:t>11/3/2014</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pPr/>
              <a:t>11/3/2014</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11/3/2014</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pPr/>
              <a:t>11/3/2014</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6"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BAC6E-DB71-4523-8116-03E5C4C47792}" type="datetime1">
              <a:rPr lang="en-US" smtClean="0"/>
              <a:pPr/>
              <a:t>11/3/2014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1FA3B-F0C1-4F58-90BE-DCC7501F4B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Lst>
  <p:hf hdr="0" ft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areadevelopment.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32.xml.rels><?xml version="1.0" encoding="UTF-8" standalone="yes"?>
<Relationships xmlns="http://schemas.openxmlformats.org/package/2006/relationships"><Relationship Id="rId3" Type="http://schemas.openxmlformats.org/officeDocument/2006/relationships/hyperlink" Target="http://www.areadevelopment.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tracer2.com/admin/uploadedPublications/2027_9_WestCentralTx_2012-2022.pdf" TargetMode="External"/><Relationship Id="rId3" Type="http://schemas.openxmlformats.org/officeDocument/2006/relationships/hyperlink" Target="http://www.tracer2.com/admin/uploadedPublications/2024_6_Dallas_2012-2022.pdf" TargetMode="External"/><Relationship Id="rId7" Type="http://schemas.openxmlformats.org/officeDocument/2006/relationships/hyperlink" Target="http://www.tracer2.com/admin/uploadedPublications/2021_3_NorthTexas_2012-2022.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tracer2.com/admin/uploadedPublications/2028_10_UpperRioGrande_2012-2022.pdf" TargetMode="External"/><Relationship Id="rId11" Type="http://schemas.openxmlformats.org/officeDocument/2006/relationships/hyperlink" Target="http://www.tracer2.com/admin/uploadedPublications/2044_26_CentralTexas_2012-2022.pdf" TargetMode="External"/><Relationship Id="rId5" Type="http://schemas.openxmlformats.org/officeDocument/2006/relationships/hyperlink" Target="http://www.tracer2.com/admin/uploadedPublications/2030_12_ConchoValley_2012-2022.pdf" TargetMode="External"/><Relationship Id="rId10" Type="http://schemas.openxmlformats.org/officeDocument/2006/relationships/hyperlink" Target="http://www.tracer2.com/admin/uploadedPublications/2026_8_EastTexas_2012-2022.pdf" TargetMode="External"/><Relationship Id="rId4" Type="http://schemas.openxmlformats.org/officeDocument/2006/relationships/hyperlink" Target="http://www.tracer2.com/admin/uploadedPublications/2032_14_CapitalArea_2012-2022.pdf" TargetMode="External"/><Relationship Id="rId9" Type="http://schemas.openxmlformats.org/officeDocument/2006/relationships/hyperlink" Target="http://www.tracer2.com/admin/uploadedPublications/2035_17_DeepEastTx_2012-2022.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Lloyd.Potter@osd.state.tx.us"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3657600" y="533402"/>
            <a:ext cx="5105400" cy="461665"/>
          </a:xfrm>
          <a:prstGeom prst="rect">
            <a:avLst/>
          </a:prstGeom>
          <a:noFill/>
          <a:ln w="9525">
            <a:noFill/>
            <a:miter lim="800000"/>
            <a:headEnd/>
            <a:tailEnd/>
          </a:ln>
        </p:spPr>
        <p:txBody>
          <a:bodyPr>
            <a:spAutoFit/>
          </a:bodyPr>
          <a:lstStyle/>
          <a:p>
            <a:pPr>
              <a:spcBef>
                <a:spcPct val="50000"/>
              </a:spcBef>
            </a:pPr>
            <a:endParaRPr lang="en-US" dirty="0"/>
          </a:p>
        </p:txBody>
      </p:sp>
      <p:sp>
        <p:nvSpPr>
          <p:cNvPr id="5" name="Rectangle 4"/>
          <p:cNvSpPr/>
          <p:nvPr/>
        </p:nvSpPr>
        <p:spPr>
          <a:xfrm>
            <a:off x="6477000" y="2895600"/>
            <a:ext cx="2701159" cy="1754326"/>
          </a:xfrm>
          <a:prstGeom prst="rect">
            <a:avLst/>
          </a:prstGeom>
        </p:spPr>
        <p:txBody>
          <a:bodyPr wrap="square">
            <a:spAutoFit/>
          </a:bodyPr>
          <a:lstStyle/>
          <a:p>
            <a:pPr algn="ctr"/>
            <a:r>
              <a:rPr lang="en-US" sz="1800" dirty="0">
                <a:solidFill>
                  <a:srgbClr val="1B1E7A"/>
                </a:solidFill>
              </a:rPr>
              <a:t> </a:t>
            </a:r>
            <a:r>
              <a:rPr lang="en-US" sz="1800" dirty="0" smtClean="0">
                <a:solidFill>
                  <a:srgbClr val="1B1E7A"/>
                </a:solidFill>
              </a:rPr>
              <a:t>Southwest Practice Management Group</a:t>
            </a:r>
          </a:p>
          <a:p>
            <a:pPr algn="ctr"/>
            <a:endParaRPr lang="en-US" sz="1800" dirty="0">
              <a:solidFill>
                <a:srgbClr val="1B1E7A"/>
              </a:solidFill>
            </a:endParaRPr>
          </a:p>
          <a:p>
            <a:pPr algn="ctr"/>
            <a:r>
              <a:rPr lang="en-US" sz="1800" dirty="0" smtClean="0">
                <a:solidFill>
                  <a:srgbClr val="1B1E7A"/>
                </a:solidFill>
              </a:rPr>
              <a:t>October 27, 2014</a:t>
            </a:r>
          </a:p>
          <a:p>
            <a:pPr algn="ctr"/>
            <a:endParaRPr lang="en-US" sz="1800" dirty="0" smtClean="0">
              <a:solidFill>
                <a:srgbClr val="1B1E7A"/>
              </a:solidFill>
            </a:endParaRPr>
          </a:p>
          <a:p>
            <a:pPr algn="ctr"/>
            <a:r>
              <a:rPr lang="en-US" sz="1800" dirty="0" smtClean="0">
                <a:solidFill>
                  <a:srgbClr val="1B1E7A"/>
                </a:solidFill>
              </a:rPr>
              <a:t>Charleston, SC</a:t>
            </a:r>
          </a:p>
        </p:txBody>
      </p:sp>
      <p:sp>
        <p:nvSpPr>
          <p:cNvPr id="6" name="TextBox 5"/>
          <p:cNvSpPr txBox="1"/>
          <p:nvPr/>
        </p:nvSpPr>
        <p:spPr>
          <a:xfrm>
            <a:off x="4800604" y="2286002"/>
            <a:ext cx="184731" cy="461665"/>
          </a:xfrm>
          <a:prstGeom prst="rect">
            <a:avLst/>
          </a:prstGeom>
          <a:noFill/>
        </p:spPr>
        <p:txBody>
          <a:bodyPr wrap="none" rtlCol="0">
            <a:spAutoFit/>
          </a:bodyPr>
          <a:lstStyle/>
          <a:p>
            <a:endParaRPr lang="en-US" dirty="0"/>
          </a:p>
        </p:txBody>
      </p:sp>
      <p:sp>
        <p:nvSpPr>
          <p:cNvPr id="7" name="Text Box 9"/>
          <p:cNvSpPr txBox="1">
            <a:spLocks noChangeArrowheads="1"/>
          </p:cNvSpPr>
          <p:nvPr/>
        </p:nvSpPr>
        <p:spPr bwMode="auto">
          <a:xfrm>
            <a:off x="-3781" y="76200"/>
            <a:ext cx="6172200" cy="954107"/>
          </a:xfrm>
          <a:prstGeom prst="rect">
            <a:avLst/>
          </a:prstGeom>
          <a:noFill/>
          <a:ln w="9525">
            <a:noFill/>
            <a:miter lim="800000"/>
            <a:headEnd/>
            <a:tailEnd/>
          </a:ln>
        </p:spPr>
        <p:txBody>
          <a:bodyPr wrap="square">
            <a:spAutoFit/>
          </a:bodyPr>
          <a:lstStyle/>
          <a:p>
            <a:pPr algn="ctr">
              <a:spcBef>
                <a:spcPts val="0"/>
              </a:spcBef>
            </a:pPr>
            <a:r>
              <a:rPr lang="en-US" sz="2800" dirty="0" smtClean="0">
                <a:solidFill>
                  <a:schemeClr val="bg1"/>
                </a:solidFill>
              </a:rPr>
              <a:t>Texas Demographic Characteristics, Trends, and Projections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rotWithShape="1">
          <a:blip r:embed="rId3"/>
          <a:srcRect l="3721" t="18520" r="3721" b="20869"/>
          <a:stretch/>
        </p:blipFill>
        <p:spPr>
          <a:xfrm>
            <a:off x="1371600" y="889105"/>
            <a:ext cx="6629400" cy="5966458"/>
          </a:xfrm>
          <a:prstGeom prst="rect">
            <a:avLst/>
          </a:prstGeom>
        </p:spPr>
      </p:pic>
      <p:sp>
        <p:nvSpPr>
          <p:cNvPr id="2" name="Title 1"/>
          <p:cNvSpPr>
            <a:spLocks noGrp="1"/>
          </p:cNvSpPr>
          <p:nvPr>
            <p:ph type="title"/>
          </p:nvPr>
        </p:nvSpPr>
        <p:spPr>
          <a:xfrm>
            <a:off x="1604384" y="152400"/>
            <a:ext cx="7539616" cy="990600"/>
          </a:xfrm>
        </p:spPr>
        <p:txBody>
          <a:bodyPr>
            <a:noAutofit/>
          </a:bodyPr>
          <a:lstStyle/>
          <a:p>
            <a:r>
              <a:rPr lang="en-US" sz="3200" dirty="0" smtClean="0"/>
              <a:t>Estimated Percent Change of the Total Population by County, Texas, 2010 to 2013</a:t>
            </a:r>
            <a:endParaRPr lang="en-US" sz="3200" dirty="0"/>
          </a:p>
        </p:txBody>
      </p:sp>
      <p:pic>
        <p:nvPicPr>
          <p:cNvPr id="6" name="Picture 5"/>
          <p:cNvPicPr>
            <a:picLocks noChangeAspect="1"/>
          </p:cNvPicPr>
          <p:nvPr/>
        </p:nvPicPr>
        <p:blipFill rotWithShape="1">
          <a:blip r:embed="rId4"/>
          <a:srcRect t="38336" r="46061"/>
          <a:stretch/>
        </p:blipFill>
        <p:spPr>
          <a:xfrm>
            <a:off x="1447800" y="1600200"/>
            <a:ext cx="1607927" cy="1693823"/>
          </a:xfrm>
          <a:prstGeom prst="rect">
            <a:avLst/>
          </a:prstGeom>
        </p:spPr>
      </p:pic>
      <p:sp>
        <p:nvSpPr>
          <p:cNvPr id="7" name="TextBox 6"/>
          <p:cNvSpPr txBox="1"/>
          <p:nvPr/>
        </p:nvSpPr>
        <p:spPr>
          <a:xfrm>
            <a:off x="3" y="6501769"/>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a:t>
            </a:r>
            <a:r>
              <a:rPr lang="en-US" sz="1000" dirty="0">
                <a:solidFill>
                  <a:schemeClr val="tx1">
                    <a:lumMod val="50000"/>
                    <a:lumOff val="50000"/>
                  </a:schemeClr>
                </a:solidFill>
              </a:rPr>
              <a:t>, </a:t>
            </a:r>
            <a:r>
              <a:rPr lang="en-US" sz="1000" dirty="0" smtClean="0">
                <a:solidFill>
                  <a:schemeClr val="tx1">
                    <a:lumMod val="50000"/>
                    <a:lumOff val="50000"/>
                  </a:schemeClr>
                </a:solidFill>
              </a:rPr>
              <a:t>2013 </a:t>
            </a:r>
            <a:r>
              <a:rPr lang="en-US" sz="1000" dirty="0">
                <a:solidFill>
                  <a:schemeClr val="tx1">
                    <a:lumMod val="50000"/>
                    <a:lumOff val="50000"/>
                  </a:schemeClr>
                </a:solidFill>
              </a:rPr>
              <a:t>Vintage Population Estimates. </a:t>
            </a:r>
          </a:p>
        </p:txBody>
      </p:sp>
    </p:spTree>
    <p:extLst>
      <p:ext uri="{BB962C8B-B14F-4D97-AF65-F5344CB8AC3E}">
        <p14:creationId xmlns:p14="http://schemas.microsoft.com/office/powerpoint/2010/main" val="1716796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smtClean="0"/>
              <a:t>Estimated Number of Net Migrants by </a:t>
            </a:r>
            <a:br>
              <a:rPr lang="en-US" sz="2400" dirty="0" smtClean="0"/>
            </a:br>
            <a:r>
              <a:rPr lang="en-US" sz="2400" dirty="0" smtClean="0"/>
              <a:t>County, Texas, 2012 to 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2013 Vintage. </a:t>
            </a:r>
            <a:endParaRPr lang="en-US" sz="900" dirty="0">
              <a:solidFill>
                <a:schemeClr val="tx1">
                  <a:lumMod val="50000"/>
                  <a:lumOff val="50000"/>
                </a:schemeClr>
              </a:solidFill>
            </a:endParaRPr>
          </a:p>
        </p:txBody>
      </p:sp>
      <p:pic>
        <p:nvPicPr>
          <p:cNvPr id="5" name="Picture 4"/>
          <p:cNvPicPr>
            <a:picLocks noChangeAspect="1"/>
          </p:cNvPicPr>
          <p:nvPr/>
        </p:nvPicPr>
        <p:blipFill rotWithShape="1">
          <a:blip r:embed="rId3"/>
          <a:srcRect l="3042" t="20877" r="3392"/>
          <a:stretch/>
        </p:blipFill>
        <p:spPr>
          <a:xfrm>
            <a:off x="1447800" y="1219200"/>
            <a:ext cx="6817204" cy="7923108"/>
          </a:xfrm>
          <a:prstGeom prst="rect">
            <a:avLst/>
          </a:prstGeom>
        </p:spPr>
      </p:pic>
      <p:pic>
        <p:nvPicPr>
          <p:cNvPr id="7" name="Picture 6"/>
          <p:cNvPicPr>
            <a:picLocks noChangeAspect="1"/>
          </p:cNvPicPr>
          <p:nvPr/>
        </p:nvPicPr>
        <p:blipFill rotWithShape="1">
          <a:blip r:embed="rId4"/>
          <a:srcRect t="32609" r="32576"/>
          <a:stretch/>
        </p:blipFill>
        <p:spPr>
          <a:xfrm>
            <a:off x="1524000" y="1676400"/>
            <a:ext cx="1824767" cy="1885593"/>
          </a:xfrm>
          <a:prstGeom prst="rect">
            <a:avLst/>
          </a:prstGeom>
        </p:spPr>
      </p:pic>
    </p:spTree>
    <p:extLst>
      <p:ext uri="{BB962C8B-B14F-4D97-AF65-F5344CB8AC3E}">
        <p14:creationId xmlns:p14="http://schemas.microsoft.com/office/powerpoint/2010/main" val="507446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858000" cy="990600"/>
          </a:xfrm>
        </p:spPr>
        <p:txBody>
          <a:bodyPr>
            <a:noAutofit/>
          </a:bodyPr>
          <a:lstStyle/>
          <a:p>
            <a:r>
              <a:rPr lang="en-US" sz="3200" dirty="0" smtClean="0"/>
              <a:t>Percent of Population 65 Years of Age and Older, Texas Counties, 2013</a:t>
            </a:r>
            <a:endParaRPr lang="en-US" sz="3200" dirty="0"/>
          </a:p>
        </p:txBody>
      </p:sp>
      <p:sp>
        <p:nvSpPr>
          <p:cNvPr id="4" name="Slide Number Placeholder 3"/>
          <p:cNvSpPr>
            <a:spLocks noGrp="1"/>
          </p:cNvSpPr>
          <p:nvPr>
            <p:ph type="sldNum" sz="quarter" idx="4294967295"/>
          </p:nvPr>
        </p:nvSpPr>
        <p:spPr>
          <a:xfrm>
            <a:off x="6553200" y="6356352"/>
            <a:ext cx="2133600" cy="365125"/>
          </a:xfrm>
        </p:spPr>
        <p:txBody>
          <a:bodyPr/>
          <a:lstStyle/>
          <a:p>
            <a:fld id="{2BC1FA3B-F0C1-4F58-90BE-DCC7501F4B28}" type="slidenum">
              <a:rPr lang="en-US" smtClean="0"/>
              <a:pPr/>
              <a:t>12</a:t>
            </a:fld>
            <a:endParaRPr lang="en-US" dirty="0"/>
          </a:p>
        </p:txBody>
      </p:sp>
      <p:sp>
        <p:nvSpPr>
          <p:cNvPr id="9" name="TextBox 8"/>
          <p:cNvSpPr txBox="1"/>
          <p:nvPr/>
        </p:nvSpPr>
        <p:spPr>
          <a:xfrm>
            <a:off x="228600" y="6489543"/>
            <a:ext cx="3441968" cy="246221"/>
          </a:xfrm>
          <a:prstGeom prst="rect">
            <a:avLst/>
          </a:prstGeom>
          <a:noFill/>
        </p:spPr>
        <p:txBody>
          <a:bodyPr wrap="none" rtlCol="0">
            <a:spAutoFit/>
          </a:bodyPr>
          <a:lstStyle/>
          <a:p>
            <a:r>
              <a:rPr lang="en-US" sz="1000" dirty="0" smtClean="0">
                <a:solidFill>
                  <a:schemeClr val="bg1">
                    <a:lumMod val="50000"/>
                  </a:schemeClr>
                </a:solidFill>
              </a:rPr>
              <a:t>Source: U.S. Census Bureau, Population Estimates, 2013</a:t>
            </a:r>
            <a:endParaRPr lang="en-US" sz="1000" dirty="0">
              <a:solidFill>
                <a:schemeClr val="bg1">
                  <a:lumMod val="50000"/>
                </a:schemeClr>
              </a:solidFill>
            </a:endParaRPr>
          </a:p>
        </p:txBody>
      </p:sp>
      <p:pic>
        <p:nvPicPr>
          <p:cNvPr id="3" name="Picture 2"/>
          <p:cNvPicPr>
            <a:picLocks noChangeAspect="1"/>
          </p:cNvPicPr>
          <p:nvPr/>
        </p:nvPicPr>
        <p:blipFill rotWithShape="1">
          <a:blip r:embed="rId3"/>
          <a:srcRect l="2562" t="25401" r="4753" b="18540"/>
          <a:stretch/>
        </p:blipFill>
        <p:spPr>
          <a:xfrm>
            <a:off x="1447800" y="1105878"/>
            <a:ext cx="7010400" cy="5752122"/>
          </a:xfrm>
          <a:prstGeom prst="rect">
            <a:avLst/>
          </a:prstGeom>
        </p:spPr>
      </p:pic>
      <p:pic>
        <p:nvPicPr>
          <p:cNvPr id="7" name="Picture 6"/>
          <p:cNvPicPr>
            <a:picLocks noChangeAspect="1"/>
          </p:cNvPicPr>
          <p:nvPr/>
        </p:nvPicPr>
        <p:blipFill rotWithShape="1">
          <a:blip r:embed="rId4"/>
          <a:srcRect t="40490" r="28562" b="1"/>
          <a:stretch/>
        </p:blipFill>
        <p:spPr>
          <a:xfrm>
            <a:off x="1905000" y="1901826"/>
            <a:ext cx="1143000" cy="1231900"/>
          </a:xfrm>
          <a:prstGeom prst="rect">
            <a:avLst/>
          </a:prstGeom>
        </p:spPr>
      </p:pic>
    </p:spTree>
    <p:extLst>
      <p:ext uri="{BB962C8B-B14F-4D97-AF65-F5344CB8AC3E}">
        <p14:creationId xmlns:p14="http://schemas.microsoft.com/office/powerpoint/2010/main" val="842675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Components of Population Change for Select Texas Counties, 2010-2013</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249124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28600" y="6489543"/>
            <a:ext cx="5288627" cy="246221"/>
          </a:xfrm>
          <a:prstGeom prst="rect">
            <a:avLst/>
          </a:prstGeom>
          <a:noFill/>
        </p:spPr>
        <p:txBody>
          <a:bodyPr wrap="none" rtlCol="0">
            <a:spAutoFit/>
          </a:bodyPr>
          <a:lstStyle/>
          <a:p>
            <a:r>
              <a:rPr lang="en-US" sz="1000" dirty="0" smtClean="0">
                <a:solidFill>
                  <a:schemeClr val="bg1">
                    <a:lumMod val="50000"/>
                  </a:schemeClr>
                </a:solidFill>
              </a:rPr>
              <a:t>Source: U.S. Census Bureau, Population Estimates, Components of Change Vintage 2013</a:t>
            </a:r>
            <a:endParaRPr lang="en-US" sz="1000" dirty="0">
              <a:solidFill>
                <a:schemeClr val="bg1">
                  <a:lumMod val="50000"/>
                </a:schemeClr>
              </a:solidFill>
            </a:endParaRPr>
          </a:p>
        </p:txBody>
      </p:sp>
    </p:spTree>
    <p:extLst>
      <p:ext uri="{BB962C8B-B14F-4D97-AF65-F5344CB8AC3E}">
        <p14:creationId xmlns:p14="http://schemas.microsoft.com/office/powerpoint/2010/main" val="210574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273" t="10182" r="74074" b="15103"/>
          <a:stretch/>
        </p:blipFill>
        <p:spPr>
          <a:xfrm>
            <a:off x="0" y="0"/>
            <a:ext cx="9144000" cy="6858000"/>
          </a:xfrm>
          <a:prstGeom prst="rect">
            <a:avLst/>
          </a:prstGeom>
        </p:spPr>
      </p:pic>
    </p:spTree>
    <p:extLst>
      <p:ext uri="{BB962C8B-B14F-4D97-AF65-F5344CB8AC3E}">
        <p14:creationId xmlns:p14="http://schemas.microsoft.com/office/powerpoint/2010/main" val="365474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1455" t="17270" r="62037" b="7636"/>
          <a:stretch/>
        </p:blipFill>
        <p:spPr>
          <a:xfrm>
            <a:off x="1" y="-10521"/>
            <a:ext cx="9144000" cy="6868521"/>
          </a:xfrm>
          <a:prstGeom prst="rect">
            <a:avLst/>
          </a:prstGeom>
        </p:spPr>
      </p:pic>
    </p:spTree>
    <p:extLst>
      <p:ext uri="{BB962C8B-B14F-4D97-AF65-F5344CB8AC3E}">
        <p14:creationId xmlns:p14="http://schemas.microsoft.com/office/powerpoint/2010/main" val="1260580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252"/>
          <a:stretch/>
        </p:blipFill>
        <p:spPr bwMode="auto">
          <a:xfrm>
            <a:off x="0" y="-6048"/>
            <a:ext cx="9144000" cy="686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790" y="6361701"/>
            <a:ext cx="8686800" cy="261610"/>
          </a:xfrm>
          <a:prstGeom prst="rect">
            <a:avLst/>
          </a:prstGeom>
        </p:spPr>
        <p:txBody>
          <a:bodyPr wrap="square">
            <a:spAutoFit/>
          </a:bodyPr>
          <a:lstStyle/>
          <a:p>
            <a:r>
              <a:rPr lang="en-US" sz="1050" dirty="0"/>
              <a:t>http://www.forbes.com/special-report/2011/migration.html</a:t>
            </a:r>
          </a:p>
        </p:txBody>
      </p:sp>
    </p:spTree>
    <p:extLst>
      <p:ext uri="{BB962C8B-B14F-4D97-AF65-F5344CB8AC3E}">
        <p14:creationId xmlns:p14="http://schemas.microsoft.com/office/powerpoint/2010/main" val="2653278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328" t="10542" r="74074" b="14780"/>
          <a:stretch/>
        </p:blipFill>
        <p:spPr>
          <a:xfrm>
            <a:off x="0" y="-23447"/>
            <a:ext cx="9144000" cy="6877539"/>
          </a:xfrm>
          <a:prstGeom prst="rect">
            <a:avLst/>
          </a:prstGeom>
        </p:spPr>
      </p:pic>
    </p:spTree>
    <p:extLst>
      <p:ext uri="{BB962C8B-B14F-4D97-AF65-F5344CB8AC3E}">
        <p14:creationId xmlns:p14="http://schemas.microsoft.com/office/powerpoint/2010/main" val="1266930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a:srcRect l="324" t="10605" r="74074" b="14498"/>
          <a:stretch/>
        </p:blipFill>
        <p:spPr>
          <a:xfrm>
            <a:off x="0" y="0"/>
            <a:ext cx="9144000" cy="6858000"/>
          </a:xfrm>
          <a:prstGeom prst="rect">
            <a:avLst/>
          </a:prstGeom>
        </p:spPr>
      </p:pic>
    </p:spTree>
    <p:extLst>
      <p:ext uri="{BB962C8B-B14F-4D97-AF65-F5344CB8AC3E}">
        <p14:creationId xmlns:p14="http://schemas.microsoft.com/office/powerpoint/2010/main" val="81249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324" t="10605" r="74074" b="14498"/>
          <a:stretch/>
        </p:blipFill>
        <p:spPr>
          <a:xfrm>
            <a:off x="0" y="-53051"/>
            <a:ext cx="9143999" cy="6911051"/>
          </a:xfrm>
          <a:prstGeom prst="rect">
            <a:avLst/>
          </a:prstGeom>
        </p:spPr>
      </p:pic>
    </p:spTree>
    <p:extLst>
      <p:ext uri="{BB962C8B-B14F-4D97-AF65-F5344CB8AC3E}">
        <p14:creationId xmlns:p14="http://schemas.microsoft.com/office/powerpoint/2010/main" val="1664658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990600"/>
          </a:xfrm>
        </p:spPr>
        <p:txBody>
          <a:bodyPr>
            <a:normAutofit/>
          </a:bodyPr>
          <a:lstStyle/>
          <a:p>
            <a:r>
              <a:rPr lang="en-US" sz="3200" dirty="0" smtClean="0"/>
              <a:t>Topic Overview</a:t>
            </a:r>
            <a:endParaRPr lang="en-US" sz="3200" dirty="0"/>
          </a:p>
        </p:txBody>
      </p:sp>
      <p:sp>
        <p:nvSpPr>
          <p:cNvPr id="3" name="Content Placeholder 2"/>
          <p:cNvSpPr>
            <a:spLocks noGrp="1"/>
          </p:cNvSpPr>
          <p:nvPr>
            <p:ph idx="1"/>
          </p:nvPr>
        </p:nvSpPr>
        <p:spPr/>
        <p:txBody>
          <a:bodyPr>
            <a:noAutofit/>
          </a:bodyPr>
          <a:lstStyle/>
          <a:p>
            <a:r>
              <a:rPr lang="en-US" sz="2400" dirty="0" smtClean="0"/>
              <a:t>Texas is experiencing relatively constant population growth.</a:t>
            </a:r>
          </a:p>
          <a:p>
            <a:r>
              <a:rPr lang="en-US" sz="2400" dirty="0" smtClean="0"/>
              <a:t>This growth is not geographically evenly distributed.</a:t>
            </a:r>
          </a:p>
          <a:p>
            <a:r>
              <a:rPr lang="en-US" sz="2400" dirty="0" smtClean="0"/>
              <a:t>This growth is  not racially/ethnically evenly distributed.</a:t>
            </a:r>
          </a:p>
          <a:p>
            <a:r>
              <a:rPr lang="en-US" sz="2400" dirty="0" smtClean="0"/>
              <a:t>Texas has a significant aging population.</a:t>
            </a:r>
          </a:p>
          <a:p>
            <a:r>
              <a:rPr lang="en-US" sz="2400" dirty="0" smtClean="0"/>
              <a:t>The future Texas workforce will be largely Hispanic. </a:t>
            </a:r>
          </a:p>
          <a:p>
            <a:r>
              <a:rPr lang="en-US" sz="2400" dirty="0"/>
              <a:t>Hispanics tend to have lower levels of educational attainment than other groups and are less represented in higher skilled occupations.</a:t>
            </a:r>
          </a:p>
          <a:p>
            <a:r>
              <a:rPr lang="en-US" sz="2400" dirty="0"/>
              <a:t>A well-educated labor force can bolster a diverse economy, making it more resilient to economic downturns. </a:t>
            </a:r>
          </a:p>
        </p:txBody>
      </p:sp>
    </p:spTree>
    <p:extLst>
      <p:ext uri="{BB962C8B-B14F-4D97-AF65-F5344CB8AC3E}">
        <p14:creationId xmlns:p14="http://schemas.microsoft.com/office/powerpoint/2010/main" val="194754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324" t="10508" r="74074" b="14596"/>
          <a:stretch/>
        </p:blipFill>
        <p:spPr>
          <a:xfrm>
            <a:off x="0" y="-39547"/>
            <a:ext cx="9144000" cy="6914909"/>
          </a:xfrm>
          <a:prstGeom prst="rect">
            <a:avLst/>
          </a:prstGeom>
        </p:spPr>
      </p:pic>
    </p:spTree>
    <p:extLst>
      <p:ext uri="{BB962C8B-B14F-4D97-AF65-F5344CB8AC3E}">
        <p14:creationId xmlns:p14="http://schemas.microsoft.com/office/powerpoint/2010/main" val="2159885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242" t="10561" r="74074" b="14121"/>
          <a:stretch/>
        </p:blipFill>
        <p:spPr>
          <a:xfrm>
            <a:off x="0" y="14882"/>
            <a:ext cx="9144000" cy="6843118"/>
          </a:xfrm>
          <a:prstGeom prst="rect">
            <a:avLst/>
          </a:prstGeom>
        </p:spPr>
      </p:pic>
    </p:spTree>
    <p:extLst>
      <p:ext uri="{BB962C8B-B14F-4D97-AF65-F5344CB8AC3E}">
        <p14:creationId xmlns:p14="http://schemas.microsoft.com/office/powerpoint/2010/main" val="185978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232" t="10640" r="74074" b="14681"/>
          <a:stretch/>
        </p:blipFill>
        <p:spPr>
          <a:xfrm>
            <a:off x="0" y="1"/>
            <a:ext cx="9144000" cy="6887900"/>
          </a:xfrm>
          <a:prstGeom prst="rect">
            <a:avLst/>
          </a:prstGeom>
        </p:spPr>
      </p:pic>
    </p:spTree>
    <p:extLst>
      <p:ext uri="{BB962C8B-B14F-4D97-AF65-F5344CB8AC3E}">
        <p14:creationId xmlns:p14="http://schemas.microsoft.com/office/powerpoint/2010/main" val="1872754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52400"/>
            <a:ext cx="7391400" cy="990600"/>
          </a:xfrm>
          <a:prstGeom prst="rect">
            <a:avLst/>
          </a:prstGeom>
        </p:spPr>
        <p:txBody>
          <a:bodyPr/>
          <a:lstStyle/>
          <a:p>
            <a:pPr lvl="0" algn="ctr" eaLnBrk="1" hangingPunct="1">
              <a:defRPr/>
            </a:pPr>
            <a:r>
              <a:rPr lang="en-US" sz="3200" kern="0" dirty="0" smtClean="0">
                <a:solidFill>
                  <a:srgbClr val="1B1E7A"/>
                </a:solidFill>
                <a:latin typeface="+mj-lt"/>
                <a:ea typeface="+mj-ea"/>
                <a:cs typeface="+mj-cs"/>
              </a:rPr>
              <a:t>Texas Racial and Ethnic Composition, </a:t>
            </a:r>
          </a:p>
          <a:p>
            <a:pPr lvl="0" algn="ctr" eaLnBrk="1" hangingPunct="1">
              <a:defRPr/>
            </a:pPr>
            <a:r>
              <a:rPr lang="en-US" sz="3200" kern="0" dirty="0" smtClean="0">
                <a:solidFill>
                  <a:srgbClr val="1B1E7A"/>
                </a:solidFill>
                <a:latin typeface="+mj-lt"/>
                <a:ea typeface="+mj-ea"/>
                <a:cs typeface="+mj-cs"/>
              </a:rPr>
              <a:t>2000 and 2010</a:t>
            </a:r>
            <a:endParaRPr kumimoji="0" lang="en-US" sz="3200"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7000"/>
            <a:ext cx="3581400" cy="553998"/>
          </a:xfrm>
          <a:prstGeom prst="rect">
            <a:avLst/>
          </a:prstGeom>
        </p:spPr>
        <p:txBody>
          <a:bodyPr wrap="square">
            <a:spAutoFit/>
          </a:bodyPr>
          <a:lstStyle/>
          <a:p>
            <a:r>
              <a:rPr lang="en-US" sz="1000" dirty="0" smtClean="0">
                <a:solidFill>
                  <a:schemeClr val="tx1">
                    <a:lumMod val="50000"/>
                    <a:lumOff val="50000"/>
                  </a:schemeClr>
                </a:solidFill>
              </a:rPr>
              <a:t>Source: U.S. Census Bureau. 2000 and 2010 Census count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596770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541572"/>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546399"/>
            <a:ext cx="3514104"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2010 Decennial Census, SF1</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4209435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152400"/>
            <a:ext cx="7315200" cy="990600"/>
          </a:xfrm>
        </p:spPr>
        <p:txBody>
          <a:bodyPr>
            <a:noAutofit/>
          </a:bodyPr>
          <a:lstStyle/>
          <a:p>
            <a:r>
              <a:rPr lang="en-US" sz="3200" dirty="0" smtClean="0"/>
              <a:t>Texas Population Pyramid by Race/Ethnicity,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233735"/>
              </p:ext>
            </p:extLst>
          </p:nvPr>
        </p:nvGraphicFramePr>
        <p:xfrm>
          <a:off x="228600" y="1295400"/>
          <a:ext cx="8915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961864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152400"/>
            <a:ext cx="6858000" cy="990600"/>
          </a:xfrm>
        </p:spPr>
        <p:txBody>
          <a:bodyPr>
            <a:noAutofit/>
          </a:bodyPr>
          <a:lstStyle/>
          <a:p>
            <a:r>
              <a:rPr lang="en-US" sz="3200" dirty="0" smtClean="0"/>
              <a:t>Texas Population Pyramid by Race/Ethnicity, 2010</a:t>
            </a:r>
            <a:endParaRPr lang="en-US" sz="3200" dirty="0"/>
          </a:p>
        </p:txBody>
      </p:sp>
      <p:graphicFrame>
        <p:nvGraphicFramePr>
          <p:cNvPr id="5" name="Content Placeholder 4"/>
          <p:cNvGraphicFramePr>
            <a:graphicFrameLocks noGrp="1"/>
          </p:cNvGraphicFramePr>
          <p:nvPr>
            <p:ph idx="1"/>
            <p:extLst/>
          </p:nvPr>
        </p:nvGraphicFramePr>
        <p:xfrm>
          <a:off x="228600" y="1295400"/>
          <a:ext cx="8915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598366"/>
            <a:ext cx="3514104"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2010 Decennial Census, SF1</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4775474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152400"/>
            <a:ext cx="6858000" cy="990600"/>
          </a:xfrm>
        </p:spPr>
        <p:txBody>
          <a:bodyPr>
            <a:noAutofit/>
          </a:bodyPr>
          <a:lstStyle/>
          <a:p>
            <a:r>
              <a:rPr lang="en-US" sz="3200" dirty="0" smtClean="0"/>
              <a:t>Texas Population Pyramid by Race/Ethnicity,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94120703"/>
              </p:ext>
            </p:extLst>
          </p:nvPr>
        </p:nvGraphicFramePr>
        <p:xfrm>
          <a:off x="228600" y="1295400"/>
          <a:ext cx="8915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598366"/>
            <a:ext cx="3514104"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2010 Decennial Census, SF1</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148735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341" y="3429000"/>
            <a:ext cx="4465319" cy="461665"/>
          </a:xfrm>
          <a:prstGeom prst="rect">
            <a:avLst/>
          </a:prstGeom>
          <a:noFill/>
        </p:spPr>
        <p:txBody>
          <a:bodyPr wrap="square" rtlCol="0">
            <a:spAutoFit/>
          </a:bodyPr>
          <a:lstStyle/>
          <a:p>
            <a:pPr algn="ctr"/>
            <a:r>
              <a:rPr lang="en-US" dirty="0" smtClean="0"/>
              <a:t>The Texas Economy</a:t>
            </a:r>
            <a:endParaRPr lang="en-US" dirty="0"/>
          </a:p>
        </p:txBody>
      </p:sp>
    </p:spTree>
    <p:extLst>
      <p:ext uri="{BB962C8B-B14F-4D97-AF65-F5344CB8AC3E}">
        <p14:creationId xmlns:p14="http://schemas.microsoft.com/office/powerpoint/2010/main" val="3163031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401" y="0"/>
            <a:ext cx="9167819" cy="4953000"/>
          </a:xfrm>
          <a:prstGeom prst="rect">
            <a:avLst/>
          </a:prstGeom>
        </p:spPr>
      </p:pic>
      <p:sp>
        <p:nvSpPr>
          <p:cNvPr id="6" name="TextBox 5"/>
          <p:cNvSpPr txBox="1"/>
          <p:nvPr/>
        </p:nvSpPr>
        <p:spPr>
          <a:xfrm>
            <a:off x="152400" y="6408109"/>
            <a:ext cx="5503430" cy="261610"/>
          </a:xfrm>
          <a:prstGeom prst="rect">
            <a:avLst/>
          </a:prstGeom>
          <a:noFill/>
        </p:spPr>
        <p:txBody>
          <a:bodyPr wrap="none" rtlCol="0">
            <a:spAutoFit/>
          </a:bodyPr>
          <a:lstStyle/>
          <a:p>
            <a:r>
              <a:rPr lang="en-US" sz="1100" dirty="0" smtClean="0">
                <a:solidFill>
                  <a:schemeClr val="bg1">
                    <a:lumMod val="50000"/>
                  </a:schemeClr>
                </a:solidFill>
              </a:rPr>
              <a:t>Source:  Federal Reserve Bank of Dallas, Texas Economic Indicators, February 2014</a:t>
            </a:r>
            <a:endParaRPr lang="en-US" sz="1100" dirty="0">
              <a:solidFill>
                <a:schemeClr val="bg1">
                  <a:lumMod val="50000"/>
                </a:schemeClr>
              </a:solidFill>
            </a:endParaRPr>
          </a:p>
        </p:txBody>
      </p:sp>
    </p:spTree>
    <p:extLst>
      <p:ext uri="{BB962C8B-B14F-4D97-AF65-F5344CB8AC3E}">
        <p14:creationId xmlns:p14="http://schemas.microsoft.com/office/powerpoint/2010/main" val="938727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6499835"/>
              </p:ext>
            </p:extLst>
          </p:nvPr>
        </p:nvGraphicFramePr>
        <p:xfrm>
          <a:off x="1219200" y="1199055"/>
          <a:ext cx="7010398" cy="5302443"/>
        </p:xfrm>
        <a:graphic>
          <a:graphicData uri="http://schemas.openxmlformats.org/drawingml/2006/table">
            <a:tbl>
              <a:tblPr firstRow="1" bandRow="1">
                <a:tableStyleId>{5C22544A-7EE6-4342-B048-85BDC9FD1C3A}</a:tableStyleId>
              </a:tblPr>
              <a:tblGrid>
                <a:gridCol w="1330702"/>
                <a:gridCol w="2094620"/>
                <a:gridCol w="2094620"/>
                <a:gridCol w="1490456"/>
              </a:tblGrid>
              <a:tr h="864610">
                <a:tc>
                  <a:txBody>
                    <a:bodyPr/>
                    <a:lstStyle/>
                    <a:p>
                      <a:pPr algn="l"/>
                      <a:r>
                        <a:rPr lang="en-US" sz="2400" b="0" dirty="0" smtClean="0">
                          <a:solidFill>
                            <a:srgbClr val="1B1E7A"/>
                          </a:solidFill>
                          <a:latin typeface="Arial" pitchFamily="34" charset="0"/>
                          <a:cs typeface="Arial" pitchFamily="34" charset="0"/>
                        </a:rPr>
                        <a:t>Y</a:t>
                      </a:r>
                      <a:r>
                        <a:rPr lang="en-US" sz="1800" b="0" dirty="0" smtClean="0">
                          <a:solidFill>
                            <a:srgbClr val="1B1E7A"/>
                          </a:solidFill>
                          <a:latin typeface="Arial" pitchFamily="34" charset="0"/>
                          <a:cs typeface="Arial" pitchFamily="34" charset="0"/>
                        </a:rPr>
                        <a:t>ear</a:t>
                      </a:r>
                      <a:r>
                        <a:rPr lang="en-US" sz="1800" b="0" i="1" dirty="0" smtClean="0">
                          <a:solidFill>
                            <a:srgbClr val="1B1E7A"/>
                          </a:solidFill>
                          <a:latin typeface="Arial" pitchFamily="34" charset="0"/>
                          <a:cs typeface="Arial" pitchFamily="34" charset="0"/>
                        </a:rPr>
                        <a:t>*</a:t>
                      </a:r>
                      <a:endParaRPr lang="en-US" sz="1800" b="0"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0" algn="ctr"/>
                      <a:r>
                        <a:rPr lang="en-US" sz="1800" b="0" dirty="0" smtClean="0">
                          <a:solidFill>
                            <a:srgbClr val="1B1E7A"/>
                          </a:solidFill>
                          <a:latin typeface="Arial" pitchFamily="34" charset="0"/>
                          <a:cs typeface="Arial" pitchFamily="34" charset="0"/>
                        </a:rPr>
                        <a:t>Population</a:t>
                      </a:r>
                      <a:endParaRPr lang="en-US" sz="1800" b="0"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763" indent="0" algn="ctr"/>
                      <a:r>
                        <a:rPr lang="en-US" sz="1800" b="0" dirty="0" smtClean="0">
                          <a:solidFill>
                            <a:srgbClr val="1B1E7A"/>
                          </a:solidFill>
                          <a:latin typeface="Arial" pitchFamily="34" charset="0"/>
                          <a:cs typeface="Arial" pitchFamily="34" charset="0"/>
                        </a:rPr>
                        <a:t>Numeric</a:t>
                      </a:r>
                    </a:p>
                    <a:p>
                      <a:pPr marL="4763" indent="0" algn="ctr"/>
                      <a:r>
                        <a:rPr lang="en-US" sz="1800" b="0" dirty="0" smtClean="0">
                          <a:solidFill>
                            <a:srgbClr val="1B1E7A"/>
                          </a:solidFill>
                          <a:latin typeface="Arial" pitchFamily="34" charset="0"/>
                          <a:cs typeface="Arial" pitchFamily="34" charset="0"/>
                        </a:rPr>
                        <a:t>Change</a:t>
                      </a:r>
                      <a:endParaRPr lang="en-US" sz="1800" b="0"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dirty="0" smtClean="0">
                          <a:solidFill>
                            <a:srgbClr val="1B1E7A"/>
                          </a:solidFill>
                          <a:latin typeface="Arial" pitchFamily="34" charset="0"/>
                          <a:cs typeface="Arial" pitchFamily="34" charset="0"/>
                        </a:rPr>
                        <a:t>Annual</a:t>
                      </a:r>
                    </a:p>
                    <a:p>
                      <a:pPr algn="ctr"/>
                      <a:r>
                        <a:rPr lang="en-US" sz="1800" b="0" dirty="0" smtClean="0">
                          <a:solidFill>
                            <a:srgbClr val="1B1E7A"/>
                          </a:solidFill>
                          <a:latin typeface="Arial" pitchFamily="34" charset="0"/>
                          <a:cs typeface="Arial" pitchFamily="34" charset="0"/>
                        </a:rPr>
                        <a:t>Percent</a:t>
                      </a:r>
                    </a:p>
                    <a:p>
                      <a:pPr algn="ctr"/>
                      <a:r>
                        <a:rPr lang="en-US" sz="1800" b="0" dirty="0" smtClean="0">
                          <a:solidFill>
                            <a:srgbClr val="1B1E7A"/>
                          </a:solidFill>
                          <a:latin typeface="Arial" pitchFamily="34" charset="0"/>
                          <a:cs typeface="Arial" pitchFamily="34" charset="0"/>
                        </a:rPr>
                        <a:t>Change</a:t>
                      </a:r>
                      <a:endParaRPr lang="en-US" sz="1800" b="0"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1950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	7,711,194</a:t>
                      </a: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tabLst>
                          <a:tab pos="690563" algn="dec"/>
                        </a:tabLst>
                      </a:pPr>
                      <a:r>
                        <a:rPr lang="en-US" sz="2000" b="0" kern="1200" dirty="0" smtClean="0">
                          <a:solidFill>
                            <a:srgbClr val="1B1E7A"/>
                          </a:solidFill>
                          <a:latin typeface="Arial" pitchFamily="34" charset="0"/>
                          <a:ea typeface="+mn-ea"/>
                          <a:cs typeface="Arial" pitchFamily="34" charset="0"/>
                        </a:rPr>
                        <a:t>	--</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tabLst>
                          <a:tab pos="574675" algn="dec"/>
                        </a:tabLst>
                      </a:pPr>
                      <a:r>
                        <a:rPr lang="en-US" sz="2000" b="0" kern="1200" dirty="0" smtClean="0">
                          <a:solidFill>
                            <a:srgbClr val="1B1E7A"/>
                          </a:solidFill>
                          <a:latin typeface="Arial" pitchFamily="34" charset="0"/>
                          <a:ea typeface="+mn-ea"/>
                          <a:cs typeface="Arial" pitchFamily="34" charset="0"/>
                        </a:rPr>
                        <a:t>	--</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1960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	9,579,677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	1,868,483</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2.4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1970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	11,196,730</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	1,617,053</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1.7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1980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	14,229,191</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	3,032,461</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2.7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1990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	16,986,510</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	2,757,319</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2000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	20,851,820</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	3,865,310</a:t>
                      </a:r>
                      <a:endParaRPr lang="en-US" sz="2000" b="0"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2.3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2010</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25,145,561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4,293,741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2.1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2012</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26,060,796</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  915,235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2000" b="0" kern="1200" dirty="0" smtClean="0">
                          <a:solidFill>
                            <a:srgbClr val="1B1E7A"/>
                          </a:solidFill>
                          <a:latin typeface="Arial" pitchFamily="34" charset="0"/>
                          <a:ea typeface="+mn-ea"/>
                          <a:cs typeface="Arial" pitchFamily="34" charset="0"/>
                        </a:rPr>
                        <a:t>1.8</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74664">
                <a:tc>
                  <a:txBody>
                    <a:bodyPr/>
                    <a:lstStyle/>
                    <a:p>
                      <a:pPr algn="l"/>
                      <a:r>
                        <a:rPr lang="en-US" sz="2000" b="0" dirty="0" smtClean="0">
                          <a:solidFill>
                            <a:srgbClr val="1B1E7A"/>
                          </a:solidFill>
                          <a:latin typeface="Arial" pitchFamily="34" charset="0"/>
                          <a:cs typeface="Arial" pitchFamily="34" charset="0"/>
                        </a:rPr>
                        <a:t>2013</a:t>
                      </a:r>
                      <a:endParaRPr lang="en-US" sz="2000" b="0" dirty="0">
                        <a:solidFill>
                          <a:srgbClr val="1B1E7A"/>
                        </a:solidFill>
                        <a:latin typeface="Arial" pitchFamily="34" charset="0"/>
                        <a:cs typeface="Arial" pitchFamily="34" charset="0"/>
                      </a:endParaRP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2000" b="0" kern="1200" dirty="0" smtClean="0">
                          <a:solidFill>
                            <a:srgbClr val="1B1E7A"/>
                          </a:solidFill>
                          <a:latin typeface="Arial" pitchFamily="34" charset="0"/>
                          <a:ea typeface="+mn-ea"/>
                          <a:cs typeface="Arial" pitchFamily="34" charset="0"/>
                        </a:rPr>
                        <a:t>26,448,193</a:t>
                      </a: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2000" b="0" kern="1200" dirty="0" smtClean="0">
                          <a:solidFill>
                            <a:srgbClr val="1B1E7A"/>
                          </a:solidFill>
                          <a:latin typeface="Arial" pitchFamily="34" charset="0"/>
                          <a:ea typeface="+mn-ea"/>
                          <a:cs typeface="Arial" pitchFamily="34" charset="0"/>
                        </a:rPr>
                        <a:t>387,397  </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74625" algn="dec"/>
                        </a:tabLst>
                        <a:defRPr/>
                      </a:pPr>
                      <a:r>
                        <a:rPr kumimoji="0" lang="en-US" sz="2000" b="0" i="0" u="none" strike="noStrike" kern="1200" cap="none" spc="0" normalizeH="0" baseline="0" noProof="0" dirty="0" smtClean="0">
                          <a:ln>
                            <a:noFill/>
                          </a:ln>
                          <a:solidFill>
                            <a:srgbClr val="1B1E7A"/>
                          </a:solidFill>
                          <a:effectLst/>
                          <a:uLnTx/>
                          <a:uFillTx/>
                          <a:latin typeface="Arial" pitchFamily="34" charset="0"/>
                          <a:ea typeface="+mn-ea"/>
                          <a:cs typeface="Arial"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8512">
                <a:tc>
                  <a:txBody>
                    <a:bodyPr/>
                    <a:lstStyle/>
                    <a:p>
                      <a:endParaRPr lang="en-US" sz="500" b="0" dirty="0">
                        <a:solidFill>
                          <a:srgbClr val="1B1E7A"/>
                        </a:solidFill>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500" b="0" dirty="0">
                        <a:solidFill>
                          <a:srgbClr val="1B1E7A"/>
                        </a:solidFill>
                        <a:latin typeface="Arial Narrow" pitchFamily="34" charset="0"/>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sz="500" b="0" dirty="0">
                        <a:solidFill>
                          <a:srgbClr val="1B1E7A"/>
                        </a:solidFill>
                        <a:latin typeface="Arial Narrow"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endParaRPr lang="en-US" sz="500" b="0" kern="1200" dirty="0" smtClean="0">
                        <a:solidFill>
                          <a:srgbClr val="1B1E7A"/>
                        </a:solidFill>
                        <a:latin typeface="Arial Narrow"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654243">
                <a:tc gridSpan="4">
                  <a:txBody>
                    <a:bodyPr/>
                    <a:lstStyle/>
                    <a:p>
                      <a:pPr marL="0" indent="0">
                        <a:buFont typeface="Arial" charset="0"/>
                        <a:buNone/>
                      </a:pPr>
                      <a:r>
                        <a:rPr lang="en-US" sz="1050" b="0" dirty="0" smtClean="0">
                          <a:solidFill>
                            <a:srgbClr val="1B1E7A"/>
                          </a:solidFill>
                          <a:latin typeface="Arial" pitchFamily="34" charset="0"/>
                          <a:cs typeface="Arial" pitchFamily="34" charset="0"/>
                        </a:rPr>
                        <a:t>* All values for the decennial dates are for April 1</a:t>
                      </a:r>
                      <a:r>
                        <a:rPr lang="en-US" sz="1050" b="0" baseline="30000" dirty="0" smtClean="0">
                          <a:solidFill>
                            <a:srgbClr val="1B1E7A"/>
                          </a:solidFill>
                          <a:latin typeface="Arial" pitchFamily="34" charset="0"/>
                          <a:cs typeface="Arial" pitchFamily="34" charset="0"/>
                        </a:rPr>
                        <a:t>st</a:t>
                      </a:r>
                      <a:r>
                        <a:rPr lang="en-US" sz="1050" b="0" dirty="0" smtClean="0">
                          <a:solidFill>
                            <a:srgbClr val="1B1E7A"/>
                          </a:solidFill>
                          <a:latin typeface="Arial" pitchFamily="34" charset="0"/>
                          <a:cs typeface="Arial" pitchFamily="34" charset="0"/>
                        </a:rPr>
                        <a:t> of the indicated census year.  Values for 2012 and 2013 are for July 1 as estimated by the U.S. Census Bureau. </a:t>
                      </a:r>
                    </a:p>
                  </a:txBody>
                  <a:tcPr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200" b="1" dirty="0">
                        <a:solidFill>
                          <a:schemeClr val="tx1"/>
                        </a:solidFill>
                        <a:latin typeface="Arial Narrow" pitchFamily="34" charset="0"/>
                      </a:endParaRPr>
                    </a:p>
                  </a:txBody>
                  <a:tcPr>
                    <a:lnL w="12700" cmpd="sng">
                      <a:noFill/>
                    </a:lnL>
                    <a:lnR w="12700" cmpd="sng">
                      <a:noFill/>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ctr" defTabSz="914400" rtl="0" eaLnBrk="1" latinLnBrk="0" hangingPunct="1">
                        <a:tabLst>
                          <a:tab pos="174625" algn="dec"/>
                        </a:tabLst>
                      </a:pPr>
                      <a:endParaRPr lang="en-US" sz="200" b="1" kern="1200" dirty="0" smtClean="0">
                        <a:solidFill>
                          <a:schemeClr val="tx1"/>
                        </a:solidFill>
                        <a:latin typeface="Arial Narrow"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6" name="Rectangle 2"/>
          <p:cNvSpPr txBox="1">
            <a:spLocks noChangeArrowheads="1"/>
          </p:cNvSpPr>
          <p:nvPr/>
        </p:nvSpPr>
        <p:spPr>
          <a:xfrm>
            <a:off x="1752600" y="152400"/>
            <a:ext cx="7391400" cy="990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1950-2013</a:t>
            </a:r>
          </a:p>
        </p:txBody>
      </p:sp>
      <p:sp>
        <p:nvSpPr>
          <p:cNvPr id="2" name="Rectangle 1"/>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463817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Unemployment Rate, 2010 to 2014</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441593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2400" y="6408109"/>
            <a:ext cx="4629794" cy="261610"/>
          </a:xfrm>
          <a:prstGeom prst="rect">
            <a:avLst/>
          </a:prstGeom>
          <a:noFill/>
        </p:spPr>
        <p:txBody>
          <a:bodyPr wrap="none" rtlCol="0">
            <a:spAutoFit/>
          </a:bodyPr>
          <a:lstStyle/>
          <a:p>
            <a:r>
              <a:rPr lang="en-US" sz="1100" dirty="0" smtClean="0">
                <a:solidFill>
                  <a:schemeClr val="bg1">
                    <a:lumMod val="50000"/>
                  </a:schemeClr>
                </a:solidFill>
              </a:rPr>
              <a:t>Source:  Texas Workforce Commission, U.S. Bureau of Labor Statistics</a:t>
            </a:r>
            <a:endParaRPr lang="en-US" sz="1100" dirty="0">
              <a:solidFill>
                <a:schemeClr val="bg1">
                  <a:lumMod val="50000"/>
                </a:schemeClr>
              </a:solidFill>
            </a:endParaRPr>
          </a:p>
        </p:txBody>
      </p:sp>
    </p:spTree>
    <p:extLst>
      <p:ext uri="{BB962C8B-B14F-4D97-AF65-F5344CB8AC3E}">
        <p14:creationId xmlns:p14="http://schemas.microsoft.com/office/powerpoint/2010/main" val="925477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Top States for Doing Business, 2014</a:t>
            </a:r>
            <a:endParaRPr lang="en-US" sz="3200" dirty="0"/>
          </a:p>
        </p:txBody>
      </p:sp>
      <p:sp>
        <p:nvSpPr>
          <p:cNvPr id="5" name="Rectangle 4"/>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a:t>
            </a:r>
            <a:r>
              <a:rPr lang="en-US" sz="1000" dirty="0" smtClean="0">
                <a:solidFill>
                  <a:schemeClr val="bg1">
                    <a:lumMod val="50000"/>
                  </a:schemeClr>
                </a:solidFill>
                <a:latin typeface="Arial" pitchFamily="34" charset="0"/>
                <a:cs typeface="Arial" pitchFamily="34" charset="0"/>
              </a:rPr>
              <a:t>Area Development Online     </a:t>
            </a:r>
            <a:r>
              <a:rPr lang="en-US" sz="1000" dirty="0" smtClean="0">
                <a:solidFill>
                  <a:schemeClr val="bg1">
                    <a:lumMod val="50000"/>
                  </a:schemeClr>
                </a:solidFill>
                <a:latin typeface="Arial" pitchFamily="34" charset="0"/>
                <a:cs typeface="Arial" pitchFamily="34" charset="0"/>
                <a:hlinkClick r:id="rId3"/>
              </a:rPr>
              <a:t>www.areadevelopment.com</a:t>
            </a:r>
            <a:r>
              <a:rPr lang="en-US" sz="1000" dirty="0" smtClean="0">
                <a:solidFill>
                  <a:schemeClr val="bg1">
                    <a:lumMod val="50000"/>
                  </a:schemeClr>
                </a:solidFill>
                <a:latin typeface="Arial" pitchFamily="34" charset="0"/>
                <a:cs typeface="Arial" pitchFamily="34" charset="0"/>
              </a:rPr>
              <a:t> </a:t>
            </a:r>
            <a:endParaRPr lang="en-US" sz="1000" dirty="0">
              <a:solidFill>
                <a:schemeClr val="bg1">
                  <a:lumMod val="50000"/>
                </a:schemeClr>
              </a:solidFill>
              <a:latin typeface="Arial" pitchFamily="34" charset="0"/>
              <a:cs typeface="Arial"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5366"/>
          <a:stretch/>
        </p:blipFill>
        <p:spPr>
          <a:xfrm>
            <a:off x="4995168" y="1219199"/>
            <a:ext cx="3615431" cy="5474795"/>
          </a:xfrm>
          <a:prstGeom prst="rect">
            <a:avLst/>
          </a:prstGeom>
        </p:spPr>
      </p:pic>
      <p:sp>
        <p:nvSpPr>
          <p:cNvPr id="7" name="Rectangle 6"/>
          <p:cNvSpPr/>
          <p:nvPr/>
        </p:nvSpPr>
        <p:spPr>
          <a:xfrm>
            <a:off x="342900" y="1616898"/>
            <a:ext cx="4572000" cy="3785652"/>
          </a:xfrm>
          <a:prstGeom prst="rect">
            <a:avLst/>
          </a:prstGeom>
        </p:spPr>
        <p:txBody>
          <a:bodyPr>
            <a:spAutoFit/>
          </a:bodyPr>
          <a:lstStyle/>
          <a:p>
            <a:r>
              <a:rPr lang="en-US" dirty="0" smtClean="0">
                <a:solidFill>
                  <a:srgbClr val="191C6F"/>
                </a:solidFill>
              </a:rPr>
              <a:t>1.GEORGIA</a:t>
            </a:r>
            <a:endParaRPr lang="en-US" dirty="0">
              <a:solidFill>
                <a:srgbClr val="191C6F"/>
              </a:solidFill>
            </a:endParaRPr>
          </a:p>
          <a:p>
            <a:r>
              <a:rPr lang="en-US" dirty="0">
                <a:solidFill>
                  <a:srgbClr val="191C6F"/>
                </a:solidFill>
              </a:rPr>
              <a:t>2.TEXAS</a:t>
            </a:r>
          </a:p>
          <a:p>
            <a:r>
              <a:rPr lang="en-US" dirty="0">
                <a:solidFill>
                  <a:srgbClr val="191C6F"/>
                </a:solidFill>
              </a:rPr>
              <a:t>3.SOUTH CAROLINA</a:t>
            </a:r>
          </a:p>
          <a:p>
            <a:r>
              <a:rPr lang="en-US" dirty="0">
                <a:solidFill>
                  <a:srgbClr val="191C6F"/>
                </a:solidFill>
              </a:rPr>
              <a:t>4.ALABAMA</a:t>
            </a:r>
          </a:p>
          <a:p>
            <a:r>
              <a:rPr lang="en-US" dirty="0">
                <a:solidFill>
                  <a:srgbClr val="191C6F"/>
                </a:solidFill>
              </a:rPr>
              <a:t>5.TENNESSEE</a:t>
            </a:r>
          </a:p>
          <a:p>
            <a:r>
              <a:rPr lang="en-US" dirty="0">
                <a:solidFill>
                  <a:srgbClr val="191C6F"/>
                </a:solidFill>
              </a:rPr>
              <a:t>6.LOUISIANA</a:t>
            </a:r>
          </a:p>
          <a:p>
            <a:r>
              <a:rPr lang="en-US" dirty="0">
                <a:solidFill>
                  <a:srgbClr val="191C6F"/>
                </a:solidFill>
              </a:rPr>
              <a:t>7.INDIANA</a:t>
            </a:r>
          </a:p>
          <a:p>
            <a:r>
              <a:rPr lang="en-US" dirty="0">
                <a:solidFill>
                  <a:srgbClr val="191C6F"/>
                </a:solidFill>
              </a:rPr>
              <a:t>8.NORTH CAROLINA</a:t>
            </a:r>
          </a:p>
          <a:p>
            <a:r>
              <a:rPr lang="en-US" dirty="0">
                <a:solidFill>
                  <a:srgbClr val="191C6F"/>
                </a:solidFill>
              </a:rPr>
              <a:t>9.OHIO</a:t>
            </a:r>
          </a:p>
          <a:p>
            <a:r>
              <a:rPr lang="en-US" dirty="0">
                <a:solidFill>
                  <a:srgbClr val="191C6F"/>
                </a:solidFill>
              </a:rPr>
              <a:t>10.MISSISSIPPI</a:t>
            </a:r>
          </a:p>
        </p:txBody>
      </p:sp>
    </p:spTree>
    <p:extLst>
      <p:ext uri="{BB962C8B-B14F-4D97-AF65-F5344CB8AC3E}">
        <p14:creationId xmlns:p14="http://schemas.microsoft.com/office/powerpoint/2010/main" val="3477264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Leading Locations, 2014</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Midland, TX (3)</a:t>
            </a:r>
          </a:p>
          <a:p>
            <a:r>
              <a:rPr lang="en-US" dirty="0" smtClean="0"/>
              <a:t>Odessa, TX (9)</a:t>
            </a:r>
          </a:p>
          <a:p>
            <a:r>
              <a:rPr lang="en-US" dirty="0" smtClean="0"/>
              <a:t>Austin-Round Rock-San Marcos, TX (15)</a:t>
            </a:r>
          </a:p>
          <a:p>
            <a:r>
              <a:rPr lang="en-US" dirty="0" smtClean="0"/>
              <a:t>Houston-Sugar Land-Baytown, TX (16)</a:t>
            </a:r>
          </a:p>
          <a:p>
            <a:r>
              <a:rPr lang="en-US" dirty="0" smtClean="0"/>
              <a:t>Corpus Christi, TX (19)</a:t>
            </a:r>
          </a:p>
          <a:p>
            <a:r>
              <a:rPr lang="en-US" dirty="0" smtClean="0"/>
              <a:t>Fort Worth-Arlington, TX (24)</a:t>
            </a:r>
          </a:p>
          <a:p>
            <a:r>
              <a:rPr lang="en-US" dirty="0" smtClean="0"/>
              <a:t>College Station-Bryan, TX (40)</a:t>
            </a:r>
          </a:p>
          <a:p>
            <a:r>
              <a:rPr lang="en-US" dirty="0" smtClean="0"/>
              <a:t>Dallas-Plano-Irving, TX (47)</a:t>
            </a:r>
          </a:p>
          <a:p>
            <a:endParaRPr lang="en-US" dirty="0" smtClean="0"/>
          </a:p>
          <a:p>
            <a:pPr marL="514350" indent="-514350">
              <a:buFont typeface="+mj-lt"/>
              <a:buAutoNum type="arabicPeriod"/>
            </a:pPr>
            <a:endParaRPr lang="en-US" dirty="0" smtClean="0"/>
          </a:p>
          <a:p>
            <a:endParaRPr lang="en-US" dirty="0"/>
          </a:p>
        </p:txBody>
      </p:sp>
      <p:sp>
        <p:nvSpPr>
          <p:cNvPr id="4" name="Rectangle 3"/>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a:t>
            </a:r>
            <a:r>
              <a:rPr lang="en-US" sz="1000" dirty="0" smtClean="0">
                <a:solidFill>
                  <a:schemeClr val="bg1">
                    <a:lumMod val="50000"/>
                  </a:schemeClr>
                </a:solidFill>
                <a:latin typeface="Arial" pitchFamily="34" charset="0"/>
                <a:cs typeface="Arial" pitchFamily="34" charset="0"/>
              </a:rPr>
              <a:t>Area Development Online     </a:t>
            </a:r>
            <a:r>
              <a:rPr lang="en-US" sz="1000" dirty="0" smtClean="0">
                <a:solidFill>
                  <a:schemeClr val="bg1">
                    <a:lumMod val="50000"/>
                  </a:schemeClr>
                </a:solidFill>
                <a:latin typeface="Arial" pitchFamily="34" charset="0"/>
                <a:cs typeface="Arial" pitchFamily="34" charset="0"/>
                <a:hlinkClick r:id="rId3"/>
              </a:rPr>
              <a:t>www.areadevelopment.com</a:t>
            </a:r>
            <a:r>
              <a:rPr lang="en-US" sz="1000" dirty="0" smtClean="0">
                <a:solidFill>
                  <a:schemeClr val="bg1">
                    <a:lumMod val="50000"/>
                  </a:schemeClr>
                </a:solidFill>
                <a:latin typeface="Arial" pitchFamily="34" charset="0"/>
                <a:cs typeface="Arial" pitchFamily="34" charset="0"/>
              </a:rPr>
              <a:t> </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789348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214" y="152400"/>
            <a:ext cx="6858000" cy="990600"/>
          </a:xfrm>
        </p:spPr>
        <p:txBody>
          <a:bodyPr>
            <a:noAutofit/>
          </a:bodyPr>
          <a:lstStyle/>
          <a:p>
            <a:r>
              <a:rPr lang="en-US" sz="3200" dirty="0" smtClean="0"/>
              <a:t>Employment Status</a:t>
            </a:r>
            <a:r>
              <a:rPr lang="en-US" sz="3200" dirty="0"/>
              <a:t> </a:t>
            </a:r>
            <a:r>
              <a:rPr lang="en-US" sz="3200" dirty="0" smtClean="0"/>
              <a:t>and Characteristics of Texas Labor Force, 2009 to 2013</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4672747"/>
              </p:ext>
            </p:extLst>
          </p:nvPr>
        </p:nvGraphicFramePr>
        <p:xfrm>
          <a:off x="685800" y="1219200"/>
          <a:ext cx="8153402" cy="5039360"/>
        </p:xfrm>
        <a:graphic>
          <a:graphicData uri="http://schemas.openxmlformats.org/drawingml/2006/table">
            <a:tbl>
              <a:tblPr firstRow="1" bandRow="1">
                <a:tableStyleId>{5C22544A-7EE6-4342-B048-85BDC9FD1C3A}</a:tableStyleId>
              </a:tblPr>
              <a:tblGrid>
                <a:gridCol w="2514602"/>
                <a:gridCol w="1066800"/>
                <a:gridCol w="1066800"/>
                <a:gridCol w="1066800"/>
                <a:gridCol w="1066800"/>
                <a:gridCol w="1066800"/>
                <a:gridCol w="304800"/>
              </a:tblGrid>
              <a:tr h="370840">
                <a:tc>
                  <a:txBody>
                    <a:bodyPr/>
                    <a:lstStyle/>
                    <a:p>
                      <a:endParaRPr lang="en-US" sz="1400" dirty="0"/>
                    </a:p>
                  </a:txBody>
                  <a:tcPr/>
                </a:tc>
                <a:tc>
                  <a:txBody>
                    <a:bodyPr/>
                    <a:lstStyle/>
                    <a:p>
                      <a:r>
                        <a:rPr lang="en-US" sz="1400" dirty="0" smtClean="0"/>
                        <a:t>2013</a:t>
                      </a:r>
                      <a:endParaRPr lang="en-US" sz="1400" dirty="0"/>
                    </a:p>
                  </a:txBody>
                  <a:tcPr/>
                </a:tc>
                <a:tc>
                  <a:txBody>
                    <a:bodyPr/>
                    <a:lstStyle/>
                    <a:p>
                      <a:r>
                        <a:rPr lang="en-US" sz="1400" dirty="0" smtClean="0"/>
                        <a:t>2012</a:t>
                      </a:r>
                      <a:endParaRPr lang="en-US" sz="1400" dirty="0"/>
                    </a:p>
                  </a:txBody>
                  <a:tcPr/>
                </a:tc>
                <a:tc>
                  <a:txBody>
                    <a:bodyPr/>
                    <a:lstStyle/>
                    <a:p>
                      <a:r>
                        <a:rPr lang="en-US" sz="1400" dirty="0" smtClean="0"/>
                        <a:t>2011</a:t>
                      </a:r>
                      <a:endParaRPr lang="en-US" sz="1400" dirty="0"/>
                    </a:p>
                  </a:txBody>
                  <a:tcPr/>
                </a:tc>
                <a:tc>
                  <a:txBody>
                    <a:bodyPr/>
                    <a:lstStyle/>
                    <a:p>
                      <a:r>
                        <a:rPr lang="en-US" sz="1400" dirty="0" smtClean="0"/>
                        <a:t>2010</a:t>
                      </a:r>
                      <a:endParaRPr lang="en-US" sz="1400" dirty="0"/>
                    </a:p>
                  </a:txBody>
                  <a:tcPr/>
                </a:tc>
                <a:tc>
                  <a:txBody>
                    <a:bodyPr/>
                    <a:lstStyle/>
                    <a:p>
                      <a:r>
                        <a:rPr lang="en-US" sz="1400" dirty="0" smtClean="0"/>
                        <a:t>2009</a:t>
                      </a:r>
                      <a:endParaRPr lang="en-US" sz="1400" dirty="0"/>
                    </a:p>
                  </a:txBody>
                  <a:tcPr/>
                </a:tc>
                <a:tc>
                  <a:txBody>
                    <a:bodyPr/>
                    <a:lstStyle/>
                    <a:p>
                      <a:pPr algn="ctr"/>
                      <a:endParaRPr lang="en-US" sz="1400" dirty="0"/>
                    </a:p>
                  </a:txBody>
                  <a:tcPr/>
                </a:tc>
              </a:tr>
              <a:tr h="370840">
                <a:tc>
                  <a:txBody>
                    <a:bodyPr/>
                    <a:lstStyle/>
                    <a:p>
                      <a:r>
                        <a:rPr lang="en-US" sz="1400" dirty="0" smtClean="0"/>
                        <a:t>Population 16 years and over</a:t>
                      </a:r>
                      <a:endParaRPr lang="en-US" sz="1400" dirty="0"/>
                    </a:p>
                  </a:txBody>
                  <a:tcPr/>
                </a:tc>
                <a:tc>
                  <a:txBody>
                    <a:bodyPr/>
                    <a:lstStyle/>
                    <a:p>
                      <a:pPr algn="r"/>
                      <a:r>
                        <a:rPr lang="en-US" sz="1400" dirty="0" smtClean="0"/>
                        <a:t>20,168,039</a:t>
                      </a:r>
                      <a:endParaRPr lang="en-US" sz="1400" dirty="0"/>
                    </a:p>
                  </a:txBody>
                  <a:tcPr/>
                </a:tc>
                <a:tc>
                  <a:txBody>
                    <a:bodyPr/>
                    <a:lstStyle/>
                    <a:p>
                      <a:pPr algn="r"/>
                      <a:r>
                        <a:rPr lang="en-US" sz="1400" dirty="0" smtClean="0"/>
                        <a:t>19,828,118</a:t>
                      </a:r>
                      <a:endParaRPr lang="en-US" sz="1400" dirty="0"/>
                    </a:p>
                  </a:txBody>
                  <a:tcPr/>
                </a:tc>
                <a:tc>
                  <a:txBody>
                    <a:bodyPr/>
                    <a:lstStyle/>
                    <a:p>
                      <a:pPr algn="r"/>
                      <a:r>
                        <a:rPr lang="en-US" sz="1400" dirty="0" smtClean="0"/>
                        <a:t>19,455,689</a:t>
                      </a:r>
                      <a:endParaRPr lang="en-US" sz="1400" dirty="0"/>
                    </a:p>
                  </a:txBody>
                  <a:tcPr/>
                </a:tc>
                <a:tc>
                  <a:txBody>
                    <a:bodyPr/>
                    <a:lstStyle/>
                    <a:p>
                      <a:pPr algn="r"/>
                      <a:r>
                        <a:rPr lang="en-US" sz="1400" dirty="0" smtClean="0"/>
                        <a:t>19,123,208</a:t>
                      </a:r>
                      <a:endParaRPr lang="en-US" sz="1400" dirty="0"/>
                    </a:p>
                  </a:txBody>
                  <a:tcPr/>
                </a:tc>
                <a:tc>
                  <a:txBody>
                    <a:bodyPr/>
                    <a:lstStyle/>
                    <a:p>
                      <a:pPr algn="r"/>
                      <a:r>
                        <a:rPr lang="en-US" sz="1400" dirty="0" smtClean="0"/>
                        <a:t>18,606,350</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In labor force</a:t>
                      </a:r>
                      <a:endParaRPr lang="en-US" sz="1400" dirty="0"/>
                    </a:p>
                  </a:txBody>
                  <a:tcPr/>
                </a:tc>
                <a:tc>
                  <a:txBody>
                    <a:bodyPr/>
                    <a:lstStyle/>
                    <a:p>
                      <a:pPr algn="r"/>
                      <a:r>
                        <a:rPr lang="en-US" sz="1400" dirty="0" smtClean="0"/>
                        <a:t>64.9%</a:t>
                      </a:r>
                      <a:endParaRPr lang="en-US" sz="1400" dirty="0"/>
                    </a:p>
                  </a:txBody>
                  <a:tcPr/>
                </a:tc>
                <a:tc>
                  <a:txBody>
                    <a:bodyPr/>
                    <a:lstStyle/>
                    <a:p>
                      <a:pPr algn="r"/>
                      <a:r>
                        <a:rPr lang="en-US" sz="1400" dirty="0" smtClean="0"/>
                        <a:t>64.8%</a:t>
                      </a:r>
                      <a:endParaRPr lang="en-US" sz="1400" dirty="0"/>
                    </a:p>
                  </a:txBody>
                  <a:tcPr/>
                </a:tc>
                <a:tc>
                  <a:txBody>
                    <a:bodyPr/>
                    <a:lstStyle/>
                    <a:p>
                      <a:pPr algn="r"/>
                      <a:r>
                        <a:rPr lang="en-US" sz="1400" dirty="0" smtClean="0"/>
                        <a:t>64.9%</a:t>
                      </a:r>
                      <a:endParaRPr lang="en-US" sz="1400" dirty="0"/>
                    </a:p>
                  </a:txBody>
                  <a:tcPr/>
                </a:tc>
                <a:tc>
                  <a:txBody>
                    <a:bodyPr/>
                    <a:lstStyle/>
                    <a:p>
                      <a:pPr algn="r"/>
                      <a:r>
                        <a:rPr lang="en-US" sz="1400" dirty="0" smtClean="0"/>
                        <a:t>65.2%</a:t>
                      </a:r>
                      <a:endParaRPr lang="en-US" sz="1400" dirty="0"/>
                    </a:p>
                  </a:txBody>
                  <a:tcPr/>
                </a:tc>
                <a:tc>
                  <a:txBody>
                    <a:bodyPr/>
                    <a:lstStyle/>
                    <a:p>
                      <a:pPr algn="r"/>
                      <a:r>
                        <a:rPr lang="en-US" sz="1400" dirty="0" smtClean="0"/>
                        <a:t>66.2%</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   Civilian labor force</a:t>
                      </a:r>
                      <a:endParaRPr lang="en-US" sz="1400" dirty="0"/>
                    </a:p>
                  </a:txBody>
                  <a:tcPr/>
                </a:tc>
                <a:tc>
                  <a:txBody>
                    <a:bodyPr/>
                    <a:lstStyle/>
                    <a:p>
                      <a:pPr algn="r"/>
                      <a:r>
                        <a:rPr lang="en-US" sz="1400" dirty="0" smtClean="0"/>
                        <a:t>64.4%</a:t>
                      </a:r>
                      <a:endParaRPr lang="en-US" sz="1400" dirty="0"/>
                    </a:p>
                  </a:txBody>
                  <a:tcPr/>
                </a:tc>
                <a:tc>
                  <a:txBody>
                    <a:bodyPr/>
                    <a:lstStyle/>
                    <a:p>
                      <a:pPr algn="r"/>
                      <a:r>
                        <a:rPr lang="en-US" sz="1400" dirty="0" smtClean="0"/>
                        <a:t>64.3%</a:t>
                      </a:r>
                      <a:endParaRPr lang="en-US" sz="1400" dirty="0"/>
                    </a:p>
                  </a:txBody>
                  <a:tcPr/>
                </a:tc>
                <a:tc>
                  <a:txBody>
                    <a:bodyPr/>
                    <a:lstStyle/>
                    <a:p>
                      <a:pPr algn="r"/>
                      <a:r>
                        <a:rPr lang="en-US" sz="1400" dirty="0" smtClean="0"/>
                        <a:t>64.4%</a:t>
                      </a:r>
                      <a:endParaRPr lang="en-US" sz="1400" dirty="0"/>
                    </a:p>
                  </a:txBody>
                  <a:tcPr/>
                </a:tc>
                <a:tc>
                  <a:txBody>
                    <a:bodyPr/>
                    <a:lstStyle/>
                    <a:p>
                      <a:pPr algn="r"/>
                      <a:r>
                        <a:rPr lang="en-US" sz="1400" dirty="0" smtClean="0"/>
                        <a:t>64.7%</a:t>
                      </a:r>
                      <a:endParaRPr lang="en-US" sz="1400" dirty="0"/>
                    </a:p>
                  </a:txBody>
                  <a:tcPr/>
                </a:tc>
                <a:tc>
                  <a:txBody>
                    <a:bodyPr/>
                    <a:lstStyle/>
                    <a:p>
                      <a:pPr algn="r"/>
                      <a:r>
                        <a:rPr lang="en-US" sz="1400" dirty="0" smtClean="0"/>
                        <a:t>65.6%</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       Employed</a:t>
                      </a:r>
                      <a:endParaRPr lang="en-US" sz="1400" dirty="0"/>
                    </a:p>
                  </a:txBody>
                  <a:tcPr/>
                </a:tc>
                <a:tc>
                  <a:txBody>
                    <a:bodyPr/>
                    <a:lstStyle/>
                    <a:p>
                      <a:pPr algn="r"/>
                      <a:r>
                        <a:rPr lang="en-US" sz="1400" dirty="0" smtClean="0"/>
                        <a:t>59.9%</a:t>
                      </a:r>
                      <a:endParaRPr lang="en-US" sz="1400" dirty="0"/>
                    </a:p>
                  </a:txBody>
                  <a:tcPr/>
                </a:tc>
                <a:tc>
                  <a:txBody>
                    <a:bodyPr/>
                    <a:lstStyle/>
                    <a:p>
                      <a:pPr algn="r"/>
                      <a:r>
                        <a:rPr lang="en-US" sz="1400" dirty="0" smtClean="0"/>
                        <a:t>59.2%</a:t>
                      </a:r>
                      <a:endParaRPr lang="en-US" sz="1400" dirty="0"/>
                    </a:p>
                  </a:txBody>
                  <a:tcPr/>
                </a:tc>
                <a:tc>
                  <a:txBody>
                    <a:bodyPr/>
                    <a:lstStyle/>
                    <a:p>
                      <a:pPr algn="r"/>
                      <a:r>
                        <a:rPr lang="en-US" sz="1400" dirty="0" smtClean="0"/>
                        <a:t>58.9%</a:t>
                      </a:r>
                      <a:endParaRPr lang="en-US" sz="1400" dirty="0"/>
                    </a:p>
                  </a:txBody>
                  <a:tcPr/>
                </a:tc>
                <a:tc>
                  <a:txBody>
                    <a:bodyPr/>
                    <a:lstStyle/>
                    <a:p>
                      <a:pPr algn="r"/>
                      <a:r>
                        <a:rPr lang="en-US" sz="1400" dirty="0" smtClean="0"/>
                        <a:t>58.9%</a:t>
                      </a:r>
                      <a:endParaRPr lang="en-US" sz="1400" dirty="0"/>
                    </a:p>
                  </a:txBody>
                  <a:tcPr/>
                </a:tc>
                <a:tc>
                  <a:txBody>
                    <a:bodyPr/>
                    <a:lstStyle/>
                    <a:p>
                      <a:pPr algn="r"/>
                      <a:r>
                        <a:rPr lang="en-US" sz="1400" dirty="0" smtClean="0"/>
                        <a:t>60.3%</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       Unemployed</a:t>
                      </a:r>
                      <a:endParaRPr lang="en-US" sz="1400" dirty="0"/>
                    </a:p>
                  </a:txBody>
                  <a:tcPr/>
                </a:tc>
                <a:tc>
                  <a:txBody>
                    <a:bodyPr/>
                    <a:lstStyle/>
                    <a:p>
                      <a:pPr algn="r"/>
                      <a:r>
                        <a:rPr lang="en-US" sz="1400" dirty="0" smtClean="0"/>
                        <a:t>4.5%</a:t>
                      </a:r>
                      <a:endParaRPr lang="en-US" sz="1400" dirty="0"/>
                    </a:p>
                  </a:txBody>
                  <a:tcPr/>
                </a:tc>
                <a:tc>
                  <a:txBody>
                    <a:bodyPr/>
                    <a:lstStyle/>
                    <a:p>
                      <a:pPr algn="r"/>
                      <a:r>
                        <a:rPr lang="en-US" sz="1400" dirty="0" smtClean="0"/>
                        <a:t>5.1%</a:t>
                      </a:r>
                      <a:endParaRPr lang="en-US" sz="1400" dirty="0"/>
                    </a:p>
                  </a:txBody>
                  <a:tcPr/>
                </a:tc>
                <a:tc>
                  <a:txBody>
                    <a:bodyPr/>
                    <a:lstStyle/>
                    <a:p>
                      <a:pPr algn="r"/>
                      <a:r>
                        <a:rPr lang="en-US" sz="1400" dirty="0" smtClean="0"/>
                        <a:t>5.5%</a:t>
                      </a:r>
                      <a:endParaRPr lang="en-US" sz="1400" dirty="0"/>
                    </a:p>
                  </a:txBody>
                  <a:tcPr/>
                </a:tc>
                <a:tc>
                  <a:txBody>
                    <a:bodyPr/>
                    <a:lstStyle/>
                    <a:p>
                      <a:pPr algn="r"/>
                      <a:r>
                        <a:rPr lang="en-US" sz="1400" dirty="0" smtClean="0"/>
                        <a:t>5.7%</a:t>
                      </a:r>
                      <a:endParaRPr lang="en-US" sz="1400" dirty="0"/>
                    </a:p>
                  </a:txBody>
                  <a:tcPr/>
                </a:tc>
                <a:tc>
                  <a:txBody>
                    <a:bodyPr/>
                    <a:lstStyle/>
                    <a:p>
                      <a:pPr algn="r"/>
                      <a:r>
                        <a:rPr lang="en-US" sz="1400" dirty="0" smtClean="0"/>
                        <a:t>5.4%</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   Armed Forces</a:t>
                      </a:r>
                      <a:endParaRPr lang="en-US" sz="1400" dirty="0"/>
                    </a:p>
                  </a:txBody>
                  <a:tcPr/>
                </a:tc>
                <a:tc>
                  <a:txBody>
                    <a:bodyPr/>
                    <a:lstStyle/>
                    <a:p>
                      <a:pPr algn="r"/>
                      <a:r>
                        <a:rPr lang="en-US" sz="1400" dirty="0" smtClean="0"/>
                        <a:t>0.4%</a:t>
                      </a:r>
                      <a:endParaRPr lang="en-US" sz="1400" dirty="0"/>
                    </a:p>
                  </a:txBody>
                  <a:tcPr/>
                </a:tc>
                <a:tc>
                  <a:txBody>
                    <a:bodyPr/>
                    <a:lstStyle/>
                    <a:p>
                      <a:pPr algn="r"/>
                      <a:r>
                        <a:rPr lang="en-US" sz="1400" dirty="0" smtClean="0"/>
                        <a:t>0.5%</a:t>
                      </a:r>
                      <a:endParaRPr lang="en-US" sz="1400" dirty="0"/>
                    </a:p>
                  </a:txBody>
                  <a:tcPr/>
                </a:tc>
                <a:tc>
                  <a:txBody>
                    <a:bodyPr/>
                    <a:lstStyle/>
                    <a:p>
                      <a:pPr algn="r"/>
                      <a:r>
                        <a:rPr lang="en-US" sz="1400" dirty="0" smtClean="0"/>
                        <a:t>0.5%</a:t>
                      </a:r>
                      <a:endParaRPr lang="en-US" sz="1400" dirty="0"/>
                    </a:p>
                  </a:txBody>
                  <a:tcPr/>
                </a:tc>
                <a:tc>
                  <a:txBody>
                    <a:bodyPr/>
                    <a:lstStyle/>
                    <a:p>
                      <a:pPr algn="r"/>
                      <a:r>
                        <a:rPr lang="en-US" sz="1400" dirty="0" smtClean="0"/>
                        <a:t>0.5%</a:t>
                      </a:r>
                      <a:endParaRPr lang="en-US" sz="1400" dirty="0"/>
                    </a:p>
                  </a:txBody>
                  <a:tcPr/>
                </a:tc>
                <a:tc>
                  <a:txBody>
                    <a:bodyPr/>
                    <a:lstStyle/>
                    <a:p>
                      <a:pPr algn="r"/>
                      <a:r>
                        <a:rPr lang="en-US" sz="1400" dirty="0" smtClean="0"/>
                        <a:t>0.6%</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Not</a:t>
                      </a:r>
                      <a:r>
                        <a:rPr lang="en-US" sz="1400" baseline="0" dirty="0" smtClean="0"/>
                        <a:t> in labor force</a:t>
                      </a:r>
                      <a:endParaRPr lang="en-US" sz="1400" dirty="0"/>
                    </a:p>
                  </a:txBody>
                  <a:tcPr/>
                </a:tc>
                <a:tc>
                  <a:txBody>
                    <a:bodyPr/>
                    <a:lstStyle/>
                    <a:p>
                      <a:pPr algn="r"/>
                      <a:r>
                        <a:rPr lang="en-US" sz="1400" dirty="0" smtClean="0"/>
                        <a:t>35.1%</a:t>
                      </a:r>
                      <a:endParaRPr lang="en-US" sz="1400" dirty="0"/>
                    </a:p>
                  </a:txBody>
                  <a:tcPr/>
                </a:tc>
                <a:tc>
                  <a:txBody>
                    <a:bodyPr/>
                    <a:lstStyle/>
                    <a:p>
                      <a:pPr algn="r"/>
                      <a:r>
                        <a:rPr lang="en-US" sz="1400" dirty="0" smtClean="0"/>
                        <a:t>35.2%</a:t>
                      </a:r>
                      <a:endParaRPr lang="en-US" sz="1400" dirty="0"/>
                    </a:p>
                  </a:txBody>
                  <a:tcPr/>
                </a:tc>
                <a:tc>
                  <a:txBody>
                    <a:bodyPr/>
                    <a:lstStyle/>
                    <a:p>
                      <a:pPr algn="r"/>
                      <a:r>
                        <a:rPr lang="en-US" sz="1400" dirty="0" smtClean="0"/>
                        <a:t>35.1%</a:t>
                      </a:r>
                      <a:endParaRPr lang="en-US" sz="1400" dirty="0"/>
                    </a:p>
                  </a:txBody>
                  <a:tcPr/>
                </a:tc>
                <a:tc>
                  <a:txBody>
                    <a:bodyPr/>
                    <a:lstStyle/>
                    <a:p>
                      <a:pPr algn="r"/>
                      <a:r>
                        <a:rPr lang="en-US" sz="1400" dirty="0" smtClean="0"/>
                        <a:t>34.8%</a:t>
                      </a:r>
                      <a:endParaRPr lang="en-US" sz="1400" dirty="0"/>
                    </a:p>
                  </a:txBody>
                  <a:tcPr/>
                </a:tc>
                <a:tc>
                  <a:txBody>
                    <a:bodyPr/>
                    <a:lstStyle/>
                    <a:p>
                      <a:pPr algn="r"/>
                      <a:r>
                        <a:rPr lang="en-US" sz="1400" dirty="0" smtClean="0"/>
                        <a:t>33.8%</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Percent of civilian labor force unemployed</a:t>
                      </a:r>
                      <a:endParaRPr lang="en-US" sz="1400" dirty="0"/>
                    </a:p>
                  </a:txBody>
                  <a:tcPr/>
                </a:tc>
                <a:tc>
                  <a:txBody>
                    <a:bodyPr/>
                    <a:lstStyle/>
                    <a:p>
                      <a:pPr algn="r"/>
                      <a:r>
                        <a:rPr lang="en-US" sz="1400" dirty="0" smtClean="0"/>
                        <a:t>7.1%</a:t>
                      </a:r>
                      <a:endParaRPr lang="en-US" sz="1400" dirty="0"/>
                    </a:p>
                  </a:txBody>
                  <a:tcPr/>
                </a:tc>
                <a:tc>
                  <a:txBody>
                    <a:bodyPr/>
                    <a:lstStyle/>
                    <a:p>
                      <a:pPr algn="r"/>
                      <a:r>
                        <a:rPr lang="en-US" sz="1400" dirty="0" smtClean="0"/>
                        <a:t>8.0%</a:t>
                      </a:r>
                      <a:endParaRPr lang="en-US" sz="1400" dirty="0"/>
                    </a:p>
                  </a:txBody>
                  <a:tcPr/>
                </a:tc>
                <a:tc>
                  <a:txBody>
                    <a:bodyPr/>
                    <a:lstStyle/>
                    <a:p>
                      <a:pPr algn="r"/>
                      <a:r>
                        <a:rPr lang="en-US" sz="1400" dirty="0" smtClean="0"/>
                        <a:t>8.5%</a:t>
                      </a:r>
                      <a:endParaRPr lang="en-US" sz="1400" dirty="0"/>
                    </a:p>
                  </a:txBody>
                  <a:tcPr/>
                </a:tc>
                <a:tc>
                  <a:txBody>
                    <a:bodyPr/>
                    <a:lstStyle/>
                    <a:p>
                      <a:pPr algn="r"/>
                      <a:r>
                        <a:rPr lang="en-US" sz="1400" dirty="0" smtClean="0"/>
                        <a:t>8.8%</a:t>
                      </a:r>
                      <a:endParaRPr lang="en-US" sz="1400" dirty="0"/>
                    </a:p>
                  </a:txBody>
                  <a:tcPr/>
                </a:tc>
                <a:tc>
                  <a:txBody>
                    <a:bodyPr/>
                    <a:lstStyle/>
                    <a:p>
                      <a:pPr algn="r"/>
                      <a:r>
                        <a:rPr lang="en-US" sz="1400" dirty="0" smtClean="0"/>
                        <a:t>8.2%</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Percent females in civilian</a:t>
                      </a:r>
                      <a:r>
                        <a:rPr lang="en-US" sz="1400" baseline="0" dirty="0" smtClean="0"/>
                        <a:t> labor force</a:t>
                      </a:r>
                      <a:endParaRPr lang="en-US" sz="1400" dirty="0"/>
                    </a:p>
                  </a:txBody>
                  <a:tcPr/>
                </a:tc>
                <a:tc>
                  <a:txBody>
                    <a:bodyPr/>
                    <a:lstStyle/>
                    <a:p>
                      <a:pPr algn="r"/>
                      <a:r>
                        <a:rPr lang="en-US" sz="1400" dirty="0" smtClean="0"/>
                        <a:t>58.1%</a:t>
                      </a:r>
                      <a:endParaRPr lang="en-US" sz="1400" dirty="0"/>
                    </a:p>
                  </a:txBody>
                  <a:tcPr/>
                </a:tc>
                <a:tc>
                  <a:txBody>
                    <a:bodyPr/>
                    <a:lstStyle/>
                    <a:p>
                      <a:pPr algn="r"/>
                      <a:r>
                        <a:rPr lang="en-US" sz="1400" dirty="0" smtClean="0"/>
                        <a:t>57.8%</a:t>
                      </a:r>
                      <a:endParaRPr lang="en-US" sz="1400" dirty="0"/>
                    </a:p>
                  </a:txBody>
                  <a:tcPr/>
                </a:tc>
                <a:tc>
                  <a:txBody>
                    <a:bodyPr/>
                    <a:lstStyle/>
                    <a:p>
                      <a:pPr algn="r"/>
                      <a:r>
                        <a:rPr lang="en-US" sz="1400" dirty="0" smtClean="0"/>
                        <a:t>58.0%</a:t>
                      </a:r>
                      <a:endParaRPr lang="en-US" sz="1400" dirty="0"/>
                    </a:p>
                  </a:txBody>
                  <a:tcPr/>
                </a:tc>
                <a:tc>
                  <a:txBody>
                    <a:bodyPr/>
                    <a:lstStyle/>
                    <a:p>
                      <a:pPr algn="r"/>
                      <a:r>
                        <a:rPr lang="en-US" sz="1400" dirty="0" smtClean="0"/>
                        <a:t>58.7%</a:t>
                      </a:r>
                      <a:endParaRPr lang="en-US" sz="1400" dirty="0"/>
                    </a:p>
                  </a:txBody>
                  <a:tcPr/>
                </a:tc>
                <a:tc>
                  <a:txBody>
                    <a:bodyPr/>
                    <a:lstStyle/>
                    <a:p>
                      <a:pPr algn="r"/>
                      <a:r>
                        <a:rPr lang="en-US" sz="1400" dirty="0" smtClean="0"/>
                        <a:t>59.1%</a:t>
                      </a:r>
                      <a:endParaRPr lang="en-US" sz="1400" dirty="0"/>
                    </a:p>
                  </a:txBody>
                  <a:tcPr/>
                </a:tc>
                <a:tc>
                  <a:txBody>
                    <a:bodyPr/>
                    <a:lstStyle/>
                    <a:p>
                      <a:pPr algn="ctr"/>
                      <a:r>
                        <a:rPr lang="en-US" sz="1400" dirty="0" smtClean="0"/>
                        <a:t>*</a:t>
                      </a:r>
                      <a:endParaRPr lang="en-US" sz="1400" dirty="0"/>
                    </a:p>
                  </a:txBody>
                  <a:tcPr/>
                </a:tc>
              </a:tr>
              <a:tr h="370840">
                <a:tc>
                  <a:txBody>
                    <a:bodyPr/>
                    <a:lstStyle/>
                    <a:p>
                      <a:r>
                        <a:rPr lang="en-US" sz="1400" dirty="0" smtClean="0"/>
                        <a:t>Working parents with children under 6 years</a:t>
                      </a:r>
                      <a:endParaRPr lang="en-US" sz="1400" dirty="0"/>
                    </a:p>
                  </a:txBody>
                  <a:tcPr/>
                </a:tc>
                <a:tc>
                  <a:txBody>
                    <a:bodyPr/>
                    <a:lstStyle/>
                    <a:p>
                      <a:pPr algn="r"/>
                      <a:r>
                        <a:rPr lang="en-US" sz="1400" dirty="0" smtClean="0"/>
                        <a:t>59.6%</a:t>
                      </a:r>
                      <a:endParaRPr lang="en-US" sz="1400" dirty="0"/>
                    </a:p>
                  </a:txBody>
                  <a:tcPr/>
                </a:tc>
                <a:tc>
                  <a:txBody>
                    <a:bodyPr/>
                    <a:lstStyle/>
                    <a:p>
                      <a:pPr algn="r"/>
                      <a:r>
                        <a:rPr lang="en-US" sz="1400" dirty="0" smtClean="0"/>
                        <a:t>59.8%</a:t>
                      </a:r>
                      <a:endParaRPr lang="en-US" sz="1400" dirty="0"/>
                    </a:p>
                  </a:txBody>
                  <a:tcPr/>
                </a:tc>
                <a:tc>
                  <a:txBody>
                    <a:bodyPr/>
                    <a:lstStyle/>
                    <a:p>
                      <a:pPr algn="r"/>
                      <a:r>
                        <a:rPr lang="en-US" sz="1400" dirty="0" smtClean="0"/>
                        <a:t>58.4%</a:t>
                      </a:r>
                      <a:endParaRPr lang="en-US" sz="1400" dirty="0"/>
                    </a:p>
                  </a:txBody>
                  <a:tcPr/>
                </a:tc>
                <a:tc>
                  <a:txBody>
                    <a:bodyPr/>
                    <a:lstStyle/>
                    <a:p>
                      <a:pPr algn="r"/>
                      <a:r>
                        <a:rPr lang="en-US" sz="1400" dirty="0" smtClean="0"/>
                        <a:t>59.4%</a:t>
                      </a:r>
                      <a:endParaRPr lang="en-US" sz="1400" dirty="0"/>
                    </a:p>
                  </a:txBody>
                  <a:tcPr/>
                </a:tc>
                <a:tc>
                  <a:txBody>
                    <a:bodyPr/>
                    <a:lstStyle/>
                    <a:p>
                      <a:pPr algn="r"/>
                      <a:r>
                        <a:rPr lang="en-US" sz="1400" dirty="0" smtClean="0"/>
                        <a:t>59.5%</a:t>
                      </a:r>
                      <a:endParaRPr lang="en-US" sz="1400" dirty="0"/>
                    </a:p>
                  </a:txBody>
                  <a:tcPr/>
                </a:tc>
                <a:tc>
                  <a:txBody>
                    <a:bodyPr/>
                    <a:lstStyle/>
                    <a:p>
                      <a:pPr algn="ctr"/>
                      <a:endParaRPr lang="en-US" sz="1400" dirty="0"/>
                    </a:p>
                  </a:txBody>
                  <a:tcPr/>
                </a:tc>
              </a:tr>
              <a:tr h="370840">
                <a:tc>
                  <a:txBody>
                    <a:bodyPr/>
                    <a:lstStyle/>
                    <a:p>
                      <a:r>
                        <a:rPr lang="en-US" sz="1400" dirty="0" smtClean="0"/>
                        <a:t>Working</a:t>
                      </a:r>
                      <a:r>
                        <a:rPr lang="en-US" sz="1400" baseline="0" dirty="0" smtClean="0"/>
                        <a:t> parents with children 6 to 17 years</a:t>
                      </a:r>
                      <a:endParaRPr lang="en-US" sz="1400" dirty="0"/>
                    </a:p>
                  </a:txBody>
                  <a:tcPr/>
                </a:tc>
                <a:tc>
                  <a:txBody>
                    <a:bodyPr/>
                    <a:lstStyle/>
                    <a:p>
                      <a:pPr algn="r"/>
                      <a:r>
                        <a:rPr lang="en-US" sz="1400" dirty="0" smtClean="0"/>
                        <a:t>67.0%</a:t>
                      </a:r>
                      <a:endParaRPr lang="en-US" sz="1400" dirty="0"/>
                    </a:p>
                  </a:txBody>
                  <a:tcPr/>
                </a:tc>
                <a:tc>
                  <a:txBody>
                    <a:bodyPr/>
                    <a:lstStyle/>
                    <a:p>
                      <a:pPr algn="r"/>
                      <a:r>
                        <a:rPr lang="en-US" sz="1400" dirty="0" smtClean="0"/>
                        <a:t>67.1%</a:t>
                      </a:r>
                      <a:endParaRPr lang="en-US" sz="1400" dirty="0"/>
                    </a:p>
                  </a:txBody>
                  <a:tcPr/>
                </a:tc>
                <a:tc>
                  <a:txBody>
                    <a:bodyPr/>
                    <a:lstStyle/>
                    <a:p>
                      <a:pPr algn="r"/>
                      <a:r>
                        <a:rPr lang="en-US" sz="1400" dirty="0" smtClean="0"/>
                        <a:t>67.3%</a:t>
                      </a:r>
                      <a:endParaRPr lang="en-US" sz="1400" dirty="0"/>
                    </a:p>
                  </a:txBody>
                  <a:tcPr/>
                </a:tc>
                <a:tc>
                  <a:txBody>
                    <a:bodyPr/>
                    <a:lstStyle/>
                    <a:p>
                      <a:pPr algn="r"/>
                      <a:r>
                        <a:rPr lang="en-US" sz="1400" dirty="0" smtClean="0"/>
                        <a:t>68.1%</a:t>
                      </a:r>
                      <a:endParaRPr lang="en-US" sz="1400" dirty="0"/>
                    </a:p>
                  </a:txBody>
                  <a:tcPr/>
                </a:tc>
                <a:tc>
                  <a:txBody>
                    <a:bodyPr/>
                    <a:lstStyle/>
                    <a:p>
                      <a:pPr algn="r"/>
                      <a:r>
                        <a:rPr lang="en-US" sz="1400" dirty="0" smtClean="0"/>
                        <a:t>68.1%</a:t>
                      </a:r>
                      <a:endParaRPr lang="en-US" sz="1400" dirty="0"/>
                    </a:p>
                  </a:txBody>
                  <a:tcPr/>
                </a:tc>
                <a:tc>
                  <a:txBody>
                    <a:bodyPr/>
                    <a:lstStyle/>
                    <a:p>
                      <a:pPr algn="ctr"/>
                      <a:r>
                        <a:rPr lang="en-US" sz="1400" dirty="0" smtClean="0"/>
                        <a:t>*</a:t>
                      </a:r>
                      <a:endParaRPr lang="en-US" sz="1400" dirty="0"/>
                    </a:p>
                  </a:txBody>
                  <a:tcPr/>
                </a:tc>
              </a:tr>
            </a:tbl>
          </a:graphicData>
        </a:graphic>
      </p:graphicFrame>
      <p:sp>
        <p:nvSpPr>
          <p:cNvPr id="5" name="TextBox 4"/>
          <p:cNvSpPr txBox="1"/>
          <p:nvPr/>
        </p:nvSpPr>
        <p:spPr>
          <a:xfrm>
            <a:off x="641572" y="6172200"/>
            <a:ext cx="2406428" cy="253916"/>
          </a:xfrm>
          <a:prstGeom prst="rect">
            <a:avLst/>
          </a:prstGeom>
          <a:noFill/>
        </p:spPr>
        <p:txBody>
          <a:bodyPr wrap="none" rtlCol="0">
            <a:spAutoFit/>
          </a:bodyPr>
          <a:lstStyle/>
          <a:p>
            <a:r>
              <a:rPr lang="en-US" sz="1050" dirty="0" smtClean="0">
                <a:solidFill>
                  <a:schemeClr val="bg1">
                    <a:lumMod val="50000"/>
                  </a:schemeClr>
                </a:solidFill>
              </a:rPr>
              <a:t>*</a:t>
            </a:r>
            <a:r>
              <a:rPr lang="en-US" sz="1050" dirty="0">
                <a:solidFill>
                  <a:schemeClr val="bg1">
                    <a:lumMod val="50000"/>
                  </a:schemeClr>
                </a:solidFill>
              </a:rPr>
              <a:t>2013 to 2009 Statistical </a:t>
            </a:r>
            <a:r>
              <a:rPr lang="en-US" sz="1050" dirty="0" smtClean="0">
                <a:solidFill>
                  <a:schemeClr val="bg1">
                    <a:lumMod val="50000"/>
                  </a:schemeClr>
                </a:solidFill>
              </a:rPr>
              <a:t>Significance</a:t>
            </a:r>
            <a:endParaRPr lang="en-US" sz="1050" dirty="0">
              <a:solidFill>
                <a:schemeClr val="bg1">
                  <a:lumMod val="50000"/>
                </a:schemeClr>
              </a:solidFill>
            </a:endParaRPr>
          </a:p>
        </p:txBody>
      </p:sp>
      <p:sp>
        <p:nvSpPr>
          <p:cNvPr id="6" name="TextBox 5"/>
          <p:cNvSpPr txBox="1"/>
          <p:nvPr/>
        </p:nvSpPr>
        <p:spPr>
          <a:xfrm>
            <a:off x="76200" y="6477000"/>
            <a:ext cx="74676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U.S. Census Bureau, 2013 American Community Survey 1-Year Estimates, Comparative Economic Characteristics </a:t>
            </a:r>
          </a:p>
        </p:txBody>
      </p:sp>
    </p:spTree>
    <p:extLst>
      <p:ext uri="{BB962C8B-B14F-4D97-AF65-F5344CB8AC3E}">
        <p14:creationId xmlns:p14="http://schemas.microsoft.com/office/powerpoint/2010/main" val="2553995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Employment Status by Nativity, Texas, 2013</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1552737"/>
              </p:ext>
            </p:extLst>
          </p:nvPr>
        </p:nvGraphicFramePr>
        <p:xfrm>
          <a:off x="152400" y="1600200"/>
          <a:ext cx="8763000" cy="4693920"/>
        </p:xfrm>
        <a:graphic>
          <a:graphicData uri="http://schemas.openxmlformats.org/drawingml/2006/table">
            <a:tbl>
              <a:tblPr firstRow="1" bandRow="1">
                <a:tableStyleId>{5C22544A-7EE6-4342-B048-85BDC9FD1C3A}</a:tableStyleId>
              </a:tblPr>
              <a:tblGrid>
                <a:gridCol w="2209800"/>
                <a:gridCol w="1371600"/>
                <a:gridCol w="1295400"/>
                <a:gridCol w="1143000"/>
                <a:gridCol w="1282700"/>
                <a:gridCol w="1460500"/>
              </a:tblGrid>
              <a:tr h="370840">
                <a:tc>
                  <a:txBody>
                    <a:bodyPr/>
                    <a:lstStyle/>
                    <a:p>
                      <a:pPr algn="ctr"/>
                      <a:endParaRPr lang="en-US" dirty="0"/>
                    </a:p>
                  </a:txBody>
                  <a:tcPr/>
                </a:tc>
                <a:tc>
                  <a:txBody>
                    <a:bodyPr/>
                    <a:lstStyle/>
                    <a:p>
                      <a:pPr algn="ctr"/>
                      <a:r>
                        <a:rPr lang="en-US" dirty="0" smtClean="0"/>
                        <a:t>Total</a:t>
                      </a:r>
                      <a:endParaRPr lang="en-US" dirty="0"/>
                    </a:p>
                  </a:txBody>
                  <a:tcPr/>
                </a:tc>
                <a:tc>
                  <a:txBody>
                    <a:bodyPr/>
                    <a:lstStyle/>
                    <a:p>
                      <a:pPr algn="ctr"/>
                      <a:r>
                        <a:rPr lang="en-US" dirty="0" smtClean="0"/>
                        <a:t>Native</a:t>
                      </a:r>
                      <a:endParaRPr lang="en-US" dirty="0"/>
                    </a:p>
                  </a:txBody>
                  <a:tcPr/>
                </a:tc>
                <a:tc>
                  <a:txBody>
                    <a:bodyPr/>
                    <a:lstStyle/>
                    <a:p>
                      <a:pPr algn="ctr"/>
                      <a:r>
                        <a:rPr lang="en-US" dirty="0" smtClean="0"/>
                        <a:t>Foreign</a:t>
                      </a:r>
                      <a:r>
                        <a:rPr lang="en-US" baseline="0" dirty="0" smtClean="0"/>
                        <a:t> Born</a:t>
                      </a:r>
                      <a:endParaRPr lang="en-US" dirty="0"/>
                    </a:p>
                  </a:txBody>
                  <a:tcPr/>
                </a:tc>
                <a:tc>
                  <a:txBody>
                    <a:bodyPr/>
                    <a:lstStyle/>
                    <a:p>
                      <a:pPr algn="ctr"/>
                      <a:r>
                        <a:rPr lang="en-US" dirty="0" smtClean="0"/>
                        <a:t>Foreign Born:</a:t>
                      </a:r>
                      <a:r>
                        <a:rPr lang="en-US" baseline="0" dirty="0" smtClean="0"/>
                        <a:t> Naturalized</a:t>
                      </a:r>
                      <a:endParaRPr lang="en-US" dirty="0"/>
                    </a:p>
                  </a:txBody>
                  <a:tcPr/>
                </a:tc>
                <a:tc>
                  <a:txBody>
                    <a:bodyPr/>
                    <a:lstStyle/>
                    <a:p>
                      <a:pPr algn="ctr"/>
                      <a:r>
                        <a:rPr lang="en-US" dirty="0" smtClean="0"/>
                        <a:t>Foreign</a:t>
                      </a:r>
                      <a:r>
                        <a:rPr lang="en-US" baseline="0" dirty="0" smtClean="0"/>
                        <a:t> Born: Not a U.S. Citizen</a:t>
                      </a:r>
                      <a:endParaRPr lang="en-US" dirty="0"/>
                    </a:p>
                  </a:txBody>
                  <a:tcPr/>
                </a:tc>
              </a:tr>
              <a:tr h="370840">
                <a:tc>
                  <a:txBody>
                    <a:bodyPr/>
                    <a:lstStyle/>
                    <a:p>
                      <a:r>
                        <a:rPr lang="en-US" dirty="0" smtClean="0"/>
                        <a:t>Population 16 years</a:t>
                      </a:r>
                      <a:r>
                        <a:rPr lang="en-US" baseline="0" dirty="0" smtClean="0"/>
                        <a:t> and over</a:t>
                      </a:r>
                      <a:endParaRPr lang="en-US" dirty="0"/>
                    </a:p>
                  </a:txBody>
                  <a:tcPr/>
                </a:tc>
                <a:tc>
                  <a:txBody>
                    <a:bodyPr/>
                    <a:lstStyle/>
                    <a:p>
                      <a:pPr algn="r"/>
                      <a:r>
                        <a:rPr lang="en-US" dirty="0" smtClean="0"/>
                        <a:t>20,168,039</a:t>
                      </a:r>
                      <a:endParaRPr lang="en-US" dirty="0"/>
                    </a:p>
                  </a:txBody>
                  <a:tcPr/>
                </a:tc>
                <a:tc>
                  <a:txBody>
                    <a:bodyPr/>
                    <a:lstStyle/>
                    <a:p>
                      <a:pPr algn="r"/>
                      <a:r>
                        <a:rPr lang="en-US" dirty="0" smtClean="0"/>
                        <a:t>16,030,156</a:t>
                      </a:r>
                      <a:endParaRPr lang="en-US" dirty="0"/>
                    </a:p>
                  </a:txBody>
                  <a:tcPr/>
                </a:tc>
                <a:tc>
                  <a:txBody>
                    <a:bodyPr/>
                    <a:lstStyle/>
                    <a:p>
                      <a:pPr algn="r"/>
                      <a:r>
                        <a:rPr lang="en-US" dirty="0" smtClean="0"/>
                        <a:t>4,137,883</a:t>
                      </a:r>
                      <a:endParaRPr lang="en-US" dirty="0"/>
                    </a:p>
                  </a:txBody>
                  <a:tcPr/>
                </a:tc>
                <a:tc>
                  <a:txBody>
                    <a:bodyPr/>
                    <a:lstStyle/>
                    <a:p>
                      <a:pPr algn="r"/>
                      <a:r>
                        <a:rPr lang="en-US" dirty="0" smtClean="0"/>
                        <a:t>1,457,369</a:t>
                      </a:r>
                      <a:endParaRPr lang="en-US" dirty="0"/>
                    </a:p>
                  </a:txBody>
                  <a:tcPr/>
                </a:tc>
                <a:tc>
                  <a:txBody>
                    <a:bodyPr/>
                    <a:lstStyle/>
                    <a:p>
                      <a:pPr algn="r"/>
                      <a:r>
                        <a:rPr lang="en-US" dirty="0" smtClean="0"/>
                        <a:t>2,680,514</a:t>
                      </a:r>
                      <a:endParaRPr lang="en-US" dirty="0"/>
                    </a:p>
                  </a:txBody>
                  <a:tcPr/>
                </a:tc>
              </a:tr>
              <a:tr h="370840">
                <a:tc>
                  <a:txBody>
                    <a:bodyPr/>
                    <a:lstStyle/>
                    <a:p>
                      <a:r>
                        <a:rPr lang="en-US" sz="1800" dirty="0" smtClean="0"/>
                        <a:t>In labor force</a:t>
                      </a:r>
                      <a:endParaRPr lang="en-US" sz="1800" dirty="0"/>
                    </a:p>
                  </a:txBody>
                  <a:tcPr/>
                </a:tc>
                <a:tc>
                  <a:txBody>
                    <a:bodyPr/>
                    <a:lstStyle/>
                    <a:p>
                      <a:pPr algn="r"/>
                      <a:r>
                        <a:rPr lang="en-US" dirty="0" smtClean="0"/>
                        <a:t>64.9%</a:t>
                      </a:r>
                      <a:endParaRPr lang="en-US" dirty="0"/>
                    </a:p>
                  </a:txBody>
                  <a:tcPr/>
                </a:tc>
                <a:tc>
                  <a:txBody>
                    <a:bodyPr/>
                    <a:lstStyle/>
                    <a:p>
                      <a:pPr algn="r"/>
                      <a:r>
                        <a:rPr lang="en-US" dirty="0" smtClean="0"/>
                        <a:t>64.2%</a:t>
                      </a:r>
                      <a:endParaRPr lang="en-US" dirty="0"/>
                    </a:p>
                  </a:txBody>
                  <a:tcPr/>
                </a:tc>
                <a:tc>
                  <a:txBody>
                    <a:bodyPr/>
                    <a:lstStyle/>
                    <a:p>
                      <a:pPr algn="r"/>
                      <a:r>
                        <a:rPr lang="en-US" dirty="0" smtClean="0"/>
                        <a:t>67.5%</a:t>
                      </a:r>
                      <a:endParaRPr lang="en-US" dirty="0"/>
                    </a:p>
                  </a:txBody>
                  <a:tcPr/>
                </a:tc>
                <a:tc>
                  <a:txBody>
                    <a:bodyPr/>
                    <a:lstStyle/>
                    <a:p>
                      <a:pPr algn="r"/>
                      <a:r>
                        <a:rPr lang="en-US" dirty="0" smtClean="0"/>
                        <a:t>68.8%</a:t>
                      </a:r>
                      <a:endParaRPr lang="en-US" dirty="0"/>
                    </a:p>
                  </a:txBody>
                  <a:tcPr/>
                </a:tc>
                <a:tc>
                  <a:txBody>
                    <a:bodyPr/>
                    <a:lstStyle/>
                    <a:p>
                      <a:pPr algn="r"/>
                      <a:r>
                        <a:rPr lang="en-US" dirty="0" smtClean="0"/>
                        <a:t>66.7%</a:t>
                      </a:r>
                      <a:endParaRPr lang="en-US" dirty="0"/>
                    </a:p>
                  </a:txBody>
                  <a:tcPr/>
                </a:tc>
              </a:tr>
              <a:tr h="370840">
                <a:tc>
                  <a:txBody>
                    <a:bodyPr/>
                    <a:lstStyle/>
                    <a:p>
                      <a:r>
                        <a:rPr lang="en-US" sz="1800" dirty="0" smtClean="0"/>
                        <a:t>   Civilian labor force</a:t>
                      </a:r>
                      <a:endParaRPr lang="en-US" sz="1800" dirty="0"/>
                    </a:p>
                  </a:txBody>
                  <a:tcPr/>
                </a:tc>
                <a:tc>
                  <a:txBody>
                    <a:bodyPr/>
                    <a:lstStyle/>
                    <a:p>
                      <a:pPr algn="r"/>
                      <a:r>
                        <a:rPr lang="en-US" dirty="0" smtClean="0"/>
                        <a:t>64.4%</a:t>
                      </a:r>
                      <a:endParaRPr lang="en-US" dirty="0"/>
                    </a:p>
                  </a:txBody>
                  <a:tcPr/>
                </a:tc>
                <a:tc>
                  <a:txBody>
                    <a:bodyPr/>
                    <a:lstStyle/>
                    <a:p>
                      <a:pPr algn="r"/>
                      <a:r>
                        <a:rPr lang="en-US" dirty="0" smtClean="0"/>
                        <a:t>63.7%</a:t>
                      </a:r>
                      <a:endParaRPr lang="en-US" dirty="0"/>
                    </a:p>
                  </a:txBody>
                  <a:tcPr/>
                </a:tc>
                <a:tc>
                  <a:txBody>
                    <a:bodyPr/>
                    <a:lstStyle/>
                    <a:p>
                      <a:pPr algn="r"/>
                      <a:r>
                        <a:rPr lang="en-US" dirty="0" smtClean="0"/>
                        <a:t>67.3%</a:t>
                      </a:r>
                      <a:endParaRPr lang="en-US" dirty="0"/>
                    </a:p>
                  </a:txBody>
                  <a:tcPr/>
                </a:tc>
                <a:tc>
                  <a:txBody>
                    <a:bodyPr/>
                    <a:lstStyle/>
                    <a:p>
                      <a:pPr algn="r"/>
                      <a:r>
                        <a:rPr lang="en-US" dirty="0" smtClean="0"/>
                        <a:t>68.5%</a:t>
                      </a:r>
                      <a:endParaRPr lang="en-US" dirty="0"/>
                    </a:p>
                  </a:txBody>
                  <a:tcPr/>
                </a:tc>
                <a:tc>
                  <a:txBody>
                    <a:bodyPr/>
                    <a:lstStyle/>
                    <a:p>
                      <a:pPr algn="r"/>
                      <a:r>
                        <a:rPr lang="en-US" dirty="0" smtClean="0"/>
                        <a:t>66.7%</a:t>
                      </a:r>
                      <a:endParaRPr lang="en-US" dirty="0"/>
                    </a:p>
                  </a:txBody>
                  <a:tcPr/>
                </a:tc>
              </a:tr>
              <a:tr h="370840">
                <a:tc>
                  <a:txBody>
                    <a:bodyPr/>
                    <a:lstStyle/>
                    <a:p>
                      <a:r>
                        <a:rPr lang="en-US" sz="1800" dirty="0" smtClean="0"/>
                        <a:t>       Employed</a:t>
                      </a:r>
                      <a:endParaRPr lang="en-US" sz="1800" dirty="0"/>
                    </a:p>
                  </a:txBody>
                  <a:tcPr/>
                </a:tc>
                <a:tc>
                  <a:txBody>
                    <a:bodyPr/>
                    <a:lstStyle/>
                    <a:p>
                      <a:pPr algn="r"/>
                      <a:r>
                        <a:rPr lang="en-US" dirty="0" smtClean="0"/>
                        <a:t>59.9%</a:t>
                      </a:r>
                      <a:endParaRPr lang="en-US" dirty="0"/>
                    </a:p>
                  </a:txBody>
                  <a:tcPr/>
                </a:tc>
                <a:tc>
                  <a:txBody>
                    <a:bodyPr/>
                    <a:lstStyle/>
                    <a:p>
                      <a:pPr algn="r"/>
                      <a:r>
                        <a:rPr lang="en-US" dirty="0" smtClean="0"/>
                        <a:t>59.0%</a:t>
                      </a:r>
                      <a:endParaRPr lang="en-US" dirty="0"/>
                    </a:p>
                  </a:txBody>
                  <a:tcPr/>
                </a:tc>
                <a:tc>
                  <a:txBody>
                    <a:bodyPr/>
                    <a:lstStyle/>
                    <a:p>
                      <a:pPr algn="r"/>
                      <a:r>
                        <a:rPr lang="en-US" dirty="0" smtClean="0"/>
                        <a:t>63.4%</a:t>
                      </a:r>
                      <a:endParaRPr lang="en-US" dirty="0"/>
                    </a:p>
                  </a:txBody>
                  <a:tcPr/>
                </a:tc>
                <a:tc>
                  <a:txBody>
                    <a:bodyPr/>
                    <a:lstStyle/>
                    <a:p>
                      <a:pPr algn="r"/>
                      <a:r>
                        <a:rPr lang="en-US" dirty="0" smtClean="0"/>
                        <a:t>65.5%</a:t>
                      </a:r>
                      <a:endParaRPr lang="en-US" dirty="0"/>
                    </a:p>
                  </a:txBody>
                  <a:tcPr/>
                </a:tc>
                <a:tc>
                  <a:txBody>
                    <a:bodyPr/>
                    <a:lstStyle/>
                    <a:p>
                      <a:pPr algn="r"/>
                      <a:r>
                        <a:rPr lang="en-US" dirty="0" smtClean="0"/>
                        <a:t>62.2%</a:t>
                      </a:r>
                      <a:endParaRPr lang="en-US" dirty="0"/>
                    </a:p>
                  </a:txBody>
                  <a:tcPr/>
                </a:tc>
              </a:tr>
              <a:tr h="370840">
                <a:tc>
                  <a:txBody>
                    <a:bodyPr/>
                    <a:lstStyle/>
                    <a:p>
                      <a:r>
                        <a:rPr lang="en-US" sz="1800" dirty="0" smtClean="0"/>
                        <a:t>       Unemployed</a:t>
                      </a:r>
                      <a:endParaRPr lang="en-US" sz="1800" dirty="0"/>
                    </a:p>
                  </a:txBody>
                  <a:tcPr/>
                </a:tc>
                <a:tc>
                  <a:txBody>
                    <a:bodyPr/>
                    <a:lstStyle/>
                    <a:p>
                      <a:pPr algn="r"/>
                      <a:r>
                        <a:rPr lang="en-US" dirty="0" smtClean="0"/>
                        <a:t>4.5%</a:t>
                      </a:r>
                      <a:endParaRPr lang="en-US" dirty="0"/>
                    </a:p>
                  </a:txBody>
                  <a:tcPr/>
                </a:tc>
                <a:tc>
                  <a:txBody>
                    <a:bodyPr/>
                    <a:lstStyle/>
                    <a:p>
                      <a:pPr algn="r"/>
                      <a:r>
                        <a:rPr lang="en-US" dirty="0" smtClean="0"/>
                        <a:t>4.7%</a:t>
                      </a:r>
                      <a:endParaRPr lang="en-US" dirty="0"/>
                    </a:p>
                  </a:txBody>
                  <a:tcPr/>
                </a:tc>
                <a:tc>
                  <a:txBody>
                    <a:bodyPr/>
                    <a:lstStyle/>
                    <a:p>
                      <a:pPr algn="r"/>
                      <a:r>
                        <a:rPr lang="en-US" dirty="0" smtClean="0"/>
                        <a:t>4.0%</a:t>
                      </a:r>
                      <a:endParaRPr lang="en-US" dirty="0"/>
                    </a:p>
                  </a:txBody>
                  <a:tcPr/>
                </a:tc>
                <a:tc>
                  <a:txBody>
                    <a:bodyPr/>
                    <a:lstStyle/>
                    <a:p>
                      <a:pPr algn="r"/>
                      <a:r>
                        <a:rPr lang="en-US" dirty="0" smtClean="0"/>
                        <a:t>3.1%</a:t>
                      </a:r>
                      <a:endParaRPr lang="en-US" dirty="0"/>
                    </a:p>
                  </a:txBody>
                  <a:tcPr/>
                </a:tc>
                <a:tc>
                  <a:txBody>
                    <a:bodyPr/>
                    <a:lstStyle/>
                    <a:p>
                      <a:pPr algn="r"/>
                      <a:r>
                        <a:rPr lang="en-US" dirty="0" smtClean="0"/>
                        <a:t>4.4%</a:t>
                      </a:r>
                      <a:endParaRPr lang="en-US" dirty="0"/>
                    </a:p>
                  </a:txBody>
                  <a:tcPr/>
                </a:tc>
              </a:tr>
              <a:tr h="370840">
                <a:tc>
                  <a:txBody>
                    <a:bodyPr/>
                    <a:lstStyle/>
                    <a:p>
                      <a:r>
                        <a:rPr lang="en-US" sz="1800" dirty="0" smtClean="0"/>
                        <a:t>   Armed Forces</a:t>
                      </a:r>
                      <a:endParaRPr lang="en-US" sz="1800" dirty="0"/>
                    </a:p>
                  </a:txBody>
                  <a:tcPr/>
                </a:tc>
                <a:tc>
                  <a:txBody>
                    <a:bodyPr/>
                    <a:lstStyle/>
                    <a:p>
                      <a:pPr algn="r"/>
                      <a:r>
                        <a:rPr lang="en-US" dirty="0" smtClean="0"/>
                        <a:t>0.4%</a:t>
                      </a:r>
                      <a:endParaRPr lang="en-US" dirty="0"/>
                    </a:p>
                  </a:txBody>
                  <a:tcPr/>
                </a:tc>
                <a:tc>
                  <a:txBody>
                    <a:bodyPr/>
                    <a:lstStyle/>
                    <a:p>
                      <a:pPr algn="r"/>
                      <a:r>
                        <a:rPr lang="en-US" dirty="0" smtClean="0"/>
                        <a:t>0.5%</a:t>
                      </a:r>
                      <a:endParaRPr lang="en-US" dirty="0"/>
                    </a:p>
                  </a:txBody>
                  <a:tcPr/>
                </a:tc>
                <a:tc>
                  <a:txBody>
                    <a:bodyPr/>
                    <a:lstStyle/>
                    <a:p>
                      <a:pPr algn="r"/>
                      <a:r>
                        <a:rPr lang="en-US" dirty="0" smtClean="0"/>
                        <a:t>0.1%</a:t>
                      </a:r>
                      <a:endParaRPr lang="en-US" dirty="0"/>
                    </a:p>
                  </a:txBody>
                  <a:tcPr/>
                </a:tc>
                <a:tc>
                  <a:txBody>
                    <a:bodyPr/>
                    <a:lstStyle/>
                    <a:p>
                      <a:pPr algn="r"/>
                      <a:r>
                        <a:rPr lang="en-US" dirty="0" smtClean="0"/>
                        <a:t>0.3%</a:t>
                      </a:r>
                      <a:endParaRPr lang="en-US" dirty="0"/>
                    </a:p>
                  </a:txBody>
                  <a:tcPr/>
                </a:tc>
                <a:tc>
                  <a:txBody>
                    <a:bodyPr/>
                    <a:lstStyle/>
                    <a:p>
                      <a:pPr algn="r"/>
                      <a:r>
                        <a:rPr lang="en-US" dirty="0" smtClean="0"/>
                        <a:t>0.0%</a:t>
                      </a:r>
                      <a:endParaRPr lang="en-US" dirty="0"/>
                    </a:p>
                  </a:txBody>
                  <a:tcPr/>
                </a:tc>
              </a:tr>
              <a:tr h="370840">
                <a:tc>
                  <a:txBody>
                    <a:bodyPr/>
                    <a:lstStyle/>
                    <a:p>
                      <a:r>
                        <a:rPr lang="en-US" sz="1800" dirty="0" smtClean="0"/>
                        <a:t>Not</a:t>
                      </a:r>
                      <a:r>
                        <a:rPr lang="en-US" sz="1800" baseline="0" dirty="0" smtClean="0"/>
                        <a:t> in labor force</a:t>
                      </a:r>
                      <a:endParaRPr lang="en-US" sz="1800" dirty="0"/>
                    </a:p>
                  </a:txBody>
                  <a:tcPr/>
                </a:tc>
                <a:tc>
                  <a:txBody>
                    <a:bodyPr/>
                    <a:lstStyle/>
                    <a:p>
                      <a:pPr algn="r"/>
                      <a:r>
                        <a:rPr lang="en-US" dirty="0" smtClean="0"/>
                        <a:t>35.1%</a:t>
                      </a:r>
                      <a:endParaRPr lang="en-US" dirty="0"/>
                    </a:p>
                  </a:txBody>
                  <a:tcPr/>
                </a:tc>
                <a:tc>
                  <a:txBody>
                    <a:bodyPr/>
                    <a:lstStyle/>
                    <a:p>
                      <a:pPr algn="r"/>
                      <a:r>
                        <a:rPr lang="en-US" dirty="0" smtClean="0"/>
                        <a:t>35.8%</a:t>
                      </a:r>
                      <a:endParaRPr lang="en-US" dirty="0"/>
                    </a:p>
                  </a:txBody>
                  <a:tcPr/>
                </a:tc>
                <a:tc>
                  <a:txBody>
                    <a:bodyPr/>
                    <a:lstStyle/>
                    <a:p>
                      <a:pPr algn="r"/>
                      <a:r>
                        <a:rPr lang="en-US" dirty="0" smtClean="0"/>
                        <a:t>32.5%</a:t>
                      </a:r>
                      <a:endParaRPr lang="en-US" dirty="0"/>
                    </a:p>
                  </a:txBody>
                  <a:tcPr/>
                </a:tc>
                <a:tc>
                  <a:txBody>
                    <a:bodyPr/>
                    <a:lstStyle/>
                    <a:p>
                      <a:pPr algn="r"/>
                      <a:r>
                        <a:rPr lang="en-US" dirty="0" smtClean="0"/>
                        <a:t>31.2%</a:t>
                      </a:r>
                      <a:endParaRPr lang="en-US" dirty="0"/>
                    </a:p>
                  </a:txBody>
                  <a:tcPr/>
                </a:tc>
                <a:tc>
                  <a:txBody>
                    <a:bodyPr/>
                    <a:lstStyle/>
                    <a:p>
                      <a:pPr algn="r"/>
                      <a:r>
                        <a:rPr lang="en-US" dirty="0" smtClean="0"/>
                        <a:t>33.3%</a:t>
                      </a:r>
                      <a:endParaRPr lang="en-US" dirty="0"/>
                    </a:p>
                  </a:txBody>
                  <a:tcPr/>
                </a:tc>
              </a:tr>
              <a:tr h="370840">
                <a:tc>
                  <a:txBody>
                    <a:bodyPr/>
                    <a:lstStyle/>
                    <a:p>
                      <a:r>
                        <a:rPr lang="en-US" sz="1800" dirty="0" smtClean="0"/>
                        <a:t>Percent</a:t>
                      </a:r>
                      <a:r>
                        <a:rPr lang="en-US" sz="1800" baseline="0" dirty="0" smtClean="0"/>
                        <a:t> of civilian labor force unemployed</a:t>
                      </a:r>
                      <a:endParaRPr lang="en-US" sz="1800" dirty="0"/>
                    </a:p>
                  </a:txBody>
                  <a:tcPr/>
                </a:tc>
                <a:tc>
                  <a:txBody>
                    <a:bodyPr/>
                    <a:lstStyle/>
                    <a:p>
                      <a:pPr algn="r"/>
                      <a:r>
                        <a:rPr lang="en-US" dirty="0" smtClean="0"/>
                        <a:t>7.1%</a:t>
                      </a:r>
                      <a:endParaRPr lang="en-US" dirty="0"/>
                    </a:p>
                  </a:txBody>
                  <a:tcPr/>
                </a:tc>
                <a:tc>
                  <a:txBody>
                    <a:bodyPr/>
                    <a:lstStyle/>
                    <a:p>
                      <a:pPr algn="r"/>
                      <a:r>
                        <a:rPr lang="en-US" dirty="0" smtClean="0"/>
                        <a:t>7.4%</a:t>
                      </a:r>
                      <a:endParaRPr lang="en-US" dirty="0"/>
                    </a:p>
                  </a:txBody>
                  <a:tcPr/>
                </a:tc>
                <a:tc>
                  <a:txBody>
                    <a:bodyPr/>
                    <a:lstStyle/>
                    <a:p>
                      <a:pPr algn="r"/>
                      <a:r>
                        <a:rPr lang="en-US" dirty="0" smtClean="0"/>
                        <a:t>5.9%</a:t>
                      </a:r>
                      <a:endParaRPr lang="en-US" dirty="0"/>
                    </a:p>
                  </a:txBody>
                  <a:tcPr/>
                </a:tc>
                <a:tc>
                  <a:txBody>
                    <a:bodyPr/>
                    <a:lstStyle/>
                    <a:p>
                      <a:pPr algn="r"/>
                      <a:r>
                        <a:rPr lang="en-US" dirty="0" smtClean="0"/>
                        <a:t>4.5%</a:t>
                      </a:r>
                      <a:endParaRPr lang="en-US" dirty="0"/>
                    </a:p>
                  </a:txBody>
                  <a:tcPr/>
                </a:tc>
                <a:tc>
                  <a:txBody>
                    <a:bodyPr/>
                    <a:lstStyle/>
                    <a:p>
                      <a:pPr algn="r"/>
                      <a:r>
                        <a:rPr lang="en-US" dirty="0" smtClean="0"/>
                        <a:t>6.7%</a:t>
                      </a:r>
                      <a:endParaRPr lang="en-US" dirty="0"/>
                    </a:p>
                  </a:txBody>
                  <a:tcPr/>
                </a:tc>
              </a:tr>
            </a:tbl>
          </a:graphicData>
        </a:graphic>
      </p:graphicFrame>
      <p:sp>
        <p:nvSpPr>
          <p:cNvPr id="5" name="TextBox 4"/>
          <p:cNvSpPr txBox="1"/>
          <p:nvPr/>
        </p:nvSpPr>
        <p:spPr>
          <a:xfrm>
            <a:off x="76200" y="6477000"/>
            <a:ext cx="51054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U.S. Census Bureau, 2013 American Community Survey 1-Year Estimates </a:t>
            </a:r>
          </a:p>
        </p:txBody>
      </p:sp>
    </p:spTree>
    <p:extLst>
      <p:ext uri="{BB962C8B-B14F-4D97-AF65-F5344CB8AC3E}">
        <p14:creationId xmlns:p14="http://schemas.microsoft.com/office/powerpoint/2010/main" val="21203343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Industry by Nativity, Texas, 2013</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4374169"/>
              </p:ext>
            </p:extLst>
          </p:nvPr>
        </p:nvGraphicFramePr>
        <p:xfrm>
          <a:off x="533400" y="1066800"/>
          <a:ext cx="8382000" cy="5490023"/>
        </p:xfrm>
        <a:graphic>
          <a:graphicData uri="http://schemas.openxmlformats.org/drawingml/2006/table">
            <a:tbl>
              <a:tblPr firstRow="1" bandRow="1">
                <a:tableStyleId>{5C22544A-7EE6-4342-B048-85BDC9FD1C3A}</a:tableStyleId>
              </a:tblPr>
              <a:tblGrid>
                <a:gridCol w="3810000"/>
                <a:gridCol w="685800"/>
                <a:gridCol w="685800"/>
                <a:gridCol w="762000"/>
                <a:gridCol w="1219200"/>
                <a:gridCol w="1219200"/>
              </a:tblGrid>
              <a:tr h="270696">
                <a:tc>
                  <a:txBody>
                    <a:bodyPr/>
                    <a:lstStyle/>
                    <a:p>
                      <a:pPr algn="ctr"/>
                      <a:endParaRPr lang="en-US" sz="1400" dirty="0"/>
                    </a:p>
                  </a:txBody>
                  <a:tcPr/>
                </a:tc>
                <a:tc>
                  <a:txBody>
                    <a:bodyPr/>
                    <a:lstStyle/>
                    <a:p>
                      <a:pPr algn="ctr"/>
                      <a:r>
                        <a:rPr lang="en-US" sz="1400" dirty="0" smtClean="0"/>
                        <a:t>Total</a:t>
                      </a:r>
                      <a:endParaRPr lang="en-US" sz="1400" dirty="0"/>
                    </a:p>
                  </a:txBody>
                  <a:tcPr/>
                </a:tc>
                <a:tc>
                  <a:txBody>
                    <a:bodyPr/>
                    <a:lstStyle/>
                    <a:p>
                      <a:pPr algn="ctr"/>
                      <a:r>
                        <a:rPr lang="en-US" sz="1400" dirty="0" smtClean="0"/>
                        <a:t>Native</a:t>
                      </a:r>
                      <a:endParaRPr lang="en-US" sz="1400" dirty="0"/>
                    </a:p>
                  </a:txBody>
                  <a:tcPr/>
                </a:tc>
                <a:tc>
                  <a:txBody>
                    <a:bodyPr/>
                    <a:lstStyle/>
                    <a:p>
                      <a:pPr algn="ctr"/>
                      <a:r>
                        <a:rPr lang="en-US" sz="1400" dirty="0" smtClean="0"/>
                        <a:t>Foreign Born</a:t>
                      </a:r>
                      <a:endParaRPr lang="en-US" sz="1400" dirty="0"/>
                    </a:p>
                  </a:txBody>
                  <a:tcPr/>
                </a:tc>
                <a:tc>
                  <a:txBody>
                    <a:bodyPr/>
                    <a:lstStyle/>
                    <a:p>
                      <a:pPr algn="ctr"/>
                      <a:r>
                        <a:rPr lang="en-US" sz="1400" dirty="0" smtClean="0"/>
                        <a:t>Foreign</a:t>
                      </a:r>
                      <a:r>
                        <a:rPr lang="en-US" sz="1400" baseline="0" dirty="0" smtClean="0"/>
                        <a:t> Born: Naturalized</a:t>
                      </a:r>
                      <a:endParaRPr lang="en-US" sz="1400" dirty="0"/>
                    </a:p>
                  </a:txBody>
                  <a:tcPr/>
                </a:tc>
                <a:tc>
                  <a:txBody>
                    <a:bodyPr/>
                    <a:lstStyle/>
                    <a:p>
                      <a:pPr algn="ctr"/>
                      <a:r>
                        <a:rPr lang="en-US" sz="1400" dirty="0" smtClean="0"/>
                        <a:t>Foreign Born:</a:t>
                      </a:r>
                      <a:r>
                        <a:rPr lang="en-US" sz="1400" baseline="0" dirty="0" smtClean="0"/>
                        <a:t> Not a U.S. Citizen</a:t>
                      </a:r>
                      <a:endParaRPr lang="en-US" sz="1400" dirty="0"/>
                    </a:p>
                  </a:txBody>
                  <a:tcPr/>
                </a:tc>
              </a:tr>
              <a:tr h="403263">
                <a:tc>
                  <a:txBody>
                    <a:bodyPr/>
                    <a:lstStyle/>
                    <a:p>
                      <a:pPr algn="l"/>
                      <a:r>
                        <a:rPr lang="en-US" sz="1200" dirty="0">
                          <a:effectLst/>
                        </a:rPr>
                        <a:t>Agriculture, forestry, fishing </a:t>
                      </a:r>
                      <a:r>
                        <a:rPr lang="en-US" sz="1200" dirty="0" smtClean="0">
                          <a:effectLst/>
                        </a:rPr>
                        <a:t>&amp; hunting,</a:t>
                      </a:r>
                      <a:r>
                        <a:rPr lang="en-US" sz="1200" baseline="0" dirty="0" smtClean="0">
                          <a:effectLst/>
                        </a:rPr>
                        <a:t> </a:t>
                      </a:r>
                      <a:r>
                        <a:rPr lang="en-US" sz="1200" dirty="0" smtClean="0">
                          <a:effectLst/>
                        </a:rPr>
                        <a:t>mining</a:t>
                      </a:r>
                      <a:endParaRPr lang="en-US" sz="1200" dirty="0">
                        <a:effectLst/>
                      </a:endParaRPr>
                    </a:p>
                  </a:txBody>
                  <a:tcPr marL="161925" marR="47625" marT="9525" marB="9525" anchor="ctr"/>
                </a:tc>
                <a:tc>
                  <a:txBody>
                    <a:bodyPr/>
                    <a:lstStyle/>
                    <a:p>
                      <a:pPr algn="r"/>
                      <a:r>
                        <a:rPr lang="en-US" sz="1400">
                          <a:effectLst/>
                        </a:rPr>
                        <a:t>3.5%</a:t>
                      </a:r>
                    </a:p>
                  </a:txBody>
                  <a:tcPr marL="47625" marR="47625" marT="9525" marB="9525" anchor="ctr"/>
                </a:tc>
                <a:tc>
                  <a:txBody>
                    <a:bodyPr/>
                    <a:lstStyle/>
                    <a:p>
                      <a:pPr algn="r"/>
                      <a:r>
                        <a:rPr lang="en-US" sz="1400">
                          <a:effectLst/>
                        </a:rPr>
                        <a:t>3.5%</a:t>
                      </a:r>
                    </a:p>
                  </a:txBody>
                  <a:tcPr marL="47625" marR="47625" marT="9525" marB="9525" anchor="ctr"/>
                </a:tc>
                <a:tc>
                  <a:txBody>
                    <a:bodyPr/>
                    <a:lstStyle/>
                    <a:p>
                      <a:pPr algn="r"/>
                      <a:r>
                        <a:rPr lang="en-US" sz="1400">
                          <a:effectLst/>
                        </a:rPr>
                        <a:t>3.5%</a:t>
                      </a:r>
                    </a:p>
                  </a:txBody>
                  <a:tcPr marL="47625" marR="47625" marT="9525" marB="9525" anchor="ctr"/>
                </a:tc>
                <a:tc>
                  <a:txBody>
                    <a:bodyPr/>
                    <a:lstStyle/>
                    <a:p>
                      <a:pPr algn="r"/>
                      <a:r>
                        <a:rPr lang="en-US" sz="1400">
                          <a:effectLst/>
                        </a:rPr>
                        <a:t>3.2%</a:t>
                      </a:r>
                    </a:p>
                  </a:txBody>
                  <a:tcPr marL="47625" marR="47625" marT="9525" marB="9525" anchor="ctr"/>
                </a:tc>
                <a:tc>
                  <a:txBody>
                    <a:bodyPr/>
                    <a:lstStyle/>
                    <a:p>
                      <a:pPr algn="r"/>
                      <a:r>
                        <a:rPr lang="en-US" sz="1400">
                          <a:effectLst/>
                        </a:rPr>
                        <a:t>3.7%</a:t>
                      </a:r>
                    </a:p>
                  </a:txBody>
                  <a:tcPr marL="47625" marR="47625" marT="9525" marB="9525" anchor="ctr"/>
                </a:tc>
              </a:tr>
              <a:tr h="270696">
                <a:tc>
                  <a:txBody>
                    <a:bodyPr/>
                    <a:lstStyle/>
                    <a:p>
                      <a:pPr algn="l"/>
                      <a:r>
                        <a:rPr lang="en-US" sz="1200">
                          <a:effectLst/>
                        </a:rPr>
                        <a:t>Construction</a:t>
                      </a:r>
                    </a:p>
                  </a:txBody>
                  <a:tcPr marL="161925" marR="47625" marT="9525" marB="9525" anchor="ctr"/>
                </a:tc>
                <a:tc>
                  <a:txBody>
                    <a:bodyPr/>
                    <a:lstStyle/>
                    <a:p>
                      <a:pPr algn="r"/>
                      <a:r>
                        <a:rPr lang="en-US" sz="1400">
                          <a:effectLst/>
                        </a:rPr>
                        <a:t>7.8%</a:t>
                      </a:r>
                    </a:p>
                  </a:txBody>
                  <a:tcPr marL="47625" marR="47625" marT="9525" marB="9525" anchor="ctr"/>
                </a:tc>
                <a:tc>
                  <a:txBody>
                    <a:bodyPr/>
                    <a:lstStyle/>
                    <a:p>
                      <a:pPr algn="r"/>
                      <a:r>
                        <a:rPr lang="en-US" sz="1400">
                          <a:effectLst/>
                        </a:rPr>
                        <a:t>5.8%</a:t>
                      </a:r>
                    </a:p>
                  </a:txBody>
                  <a:tcPr marL="47625" marR="47625" marT="9525" marB="9525" anchor="ctr"/>
                </a:tc>
                <a:tc>
                  <a:txBody>
                    <a:bodyPr/>
                    <a:lstStyle/>
                    <a:p>
                      <a:pPr algn="r"/>
                      <a:r>
                        <a:rPr lang="en-US" sz="1400" b="1" dirty="0">
                          <a:effectLst/>
                        </a:rPr>
                        <a:t>14.9%</a:t>
                      </a:r>
                    </a:p>
                  </a:txBody>
                  <a:tcPr marL="47625" marR="47625" marT="9525" marB="9525" anchor="ctr"/>
                </a:tc>
                <a:tc>
                  <a:txBody>
                    <a:bodyPr/>
                    <a:lstStyle/>
                    <a:p>
                      <a:pPr algn="r"/>
                      <a:r>
                        <a:rPr lang="en-US" sz="1400">
                          <a:effectLst/>
                        </a:rPr>
                        <a:t>7.0%</a:t>
                      </a:r>
                    </a:p>
                  </a:txBody>
                  <a:tcPr marL="47625" marR="47625" marT="9525" marB="9525" anchor="ctr"/>
                </a:tc>
                <a:tc>
                  <a:txBody>
                    <a:bodyPr/>
                    <a:lstStyle/>
                    <a:p>
                      <a:pPr algn="r"/>
                      <a:r>
                        <a:rPr lang="en-US" sz="1400" b="1" dirty="0">
                          <a:effectLst/>
                        </a:rPr>
                        <a:t>19.4%</a:t>
                      </a:r>
                    </a:p>
                  </a:txBody>
                  <a:tcPr marL="47625" marR="47625" marT="9525" marB="9525" anchor="ctr"/>
                </a:tc>
              </a:tr>
              <a:tr h="270696">
                <a:tc>
                  <a:txBody>
                    <a:bodyPr/>
                    <a:lstStyle/>
                    <a:p>
                      <a:pPr algn="l"/>
                      <a:r>
                        <a:rPr lang="en-US" sz="1200">
                          <a:effectLst/>
                        </a:rPr>
                        <a:t>Manufacturing</a:t>
                      </a:r>
                    </a:p>
                  </a:txBody>
                  <a:tcPr marL="161925" marR="47625" marT="9525" marB="9525" anchor="ctr"/>
                </a:tc>
                <a:tc>
                  <a:txBody>
                    <a:bodyPr/>
                    <a:lstStyle/>
                    <a:p>
                      <a:pPr algn="r"/>
                      <a:r>
                        <a:rPr lang="en-US" sz="1400">
                          <a:effectLst/>
                        </a:rPr>
                        <a:t>9.3%</a:t>
                      </a:r>
                    </a:p>
                  </a:txBody>
                  <a:tcPr marL="47625" marR="47625" marT="9525" marB="9525" anchor="ctr"/>
                </a:tc>
                <a:tc>
                  <a:txBody>
                    <a:bodyPr/>
                    <a:lstStyle/>
                    <a:p>
                      <a:pPr algn="r"/>
                      <a:r>
                        <a:rPr lang="en-US" sz="1400">
                          <a:effectLst/>
                        </a:rPr>
                        <a:t>8.7%</a:t>
                      </a:r>
                    </a:p>
                  </a:txBody>
                  <a:tcPr marL="47625" marR="47625" marT="9525" marB="9525" anchor="ctr"/>
                </a:tc>
                <a:tc>
                  <a:txBody>
                    <a:bodyPr/>
                    <a:lstStyle/>
                    <a:p>
                      <a:pPr algn="r"/>
                      <a:r>
                        <a:rPr lang="en-US" sz="1400">
                          <a:effectLst/>
                        </a:rPr>
                        <a:t>11.4%</a:t>
                      </a:r>
                    </a:p>
                  </a:txBody>
                  <a:tcPr marL="47625" marR="47625" marT="9525" marB="9525" anchor="ctr"/>
                </a:tc>
                <a:tc>
                  <a:txBody>
                    <a:bodyPr/>
                    <a:lstStyle/>
                    <a:p>
                      <a:pPr algn="r"/>
                      <a:r>
                        <a:rPr lang="en-US" sz="1400" b="1" dirty="0">
                          <a:effectLst/>
                        </a:rPr>
                        <a:t>12.3%</a:t>
                      </a:r>
                    </a:p>
                  </a:txBody>
                  <a:tcPr marL="47625" marR="47625" marT="9525" marB="9525" anchor="ctr"/>
                </a:tc>
                <a:tc>
                  <a:txBody>
                    <a:bodyPr/>
                    <a:lstStyle/>
                    <a:p>
                      <a:pPr algn="r"/>
                      <a:r>
                        <a:rPr lang="en-US" sz="1400">
                          <a:effectLst/>
                        </a:rPr>
                        <a:t>10.9%</a:t>
                      </a:r>
                    </a:p>
                  </a:txBody>
                  <a:tcPr marL="47625" marR="47625" marT="9525" marB="9525" anchor="ctr"/>
                </a:tc>
              </a:tr>
              <a:tr h="270696">
                <a:tc>
                  <a:txBody>
                    <a:bodyPr/>
                    <a:lstStyle/>
                    <a:p>
                      <a:pPr algn="l"/>
                      <a:r>
                        <a:rPr lang="en-US" sz="1200">
                          <a:effectLst/>
                        </a:rPr>
                        <a:t>Wholesale trade</a:t>
                      </a:r>
                    </a:p>
                  </a:txBody>
                  <a:tcPr marL="161925" marR="47625" marT="9525" marB="9525" anchor="ctr"/>
                </a:tc>
                <a:tc>
                  <a:txBody>
                    <a:bodyPr/>
                    <a:lstStyle/>
                    <a:p>
                      <a:pPr algn="r"/>
                      <a:r>
                        <a:rPr lang="en-US" sz="1400">
                          <a:effectLst/>
                        </a:rPr>
                        <a:t>3.1%</a:t>
                      </a:r>
                    </a:p>
                  </a:txBody>
                  <a:tcPr marL="47625" marR="47625" marT="9525" marB="9525" anchor="ctr"/>
                </a:tc>
                <a:tc>
                  <a:txBody>
                    <a:bodyPr/>
                    <a:lstStyle/>
                    <a:p>
                      <a:pPr algn="r"/>
                      <a:r>
                        <a:rPr lang="en-US" sz="1400">
                          <a:effectLst/>
                        </a:rPr>
                        <a:t>3.1%</a:t>
                      </a:r>
                    </a:p>
                  </a:txBody>
                  <a:tcPr marL="47625" marR="47625" marT="9525" marB="9525" anchor="ctr"/>
                </a:tc>
                <a:tc>
                  <a:txBody>
                    <a:bodyPr/>
                    <a:lstStyle/>
                    <a:p>
                      <a:pPr algn="r"/>
                      <a:r>
                        <a:rPr lang="en-US" sz="1400">
                          <a:effectLst/>
                        </a:rPr>
                        <a:t>2.9%</a:t>
                      </a:r>
                    </a:p>
                  </a:txBody>
                  <a:tcPr marL="47625" marR="47625" marT="9525" marB="9525" anchor="ctr"/>
                </a:tc>
                <a:tc>
                  <a:txBody>
                    <a:bodyPr/>
                    <a:lstStyle/>
                    <a:p>
                      <a:pPr algn="r"/>
                      <a:r>
                        <a:rPr lang="en-US" sz="1400">
                          <a:effectLst/>
                        </a:rPr>
                        <a:t>3.0%</a:t>
                      </a:r>
                    </a:p>
                  </a:txBody>
                  <a:tcPr marL="47625" marR="47625" marT="9525" marB="9525" anchor="ctr"/>
                </a:tc>
                <a:tc>
                  <a:txBody>
                    <a:bodyPr/>
                    <a:lstStyle/>
                    <a:p>
                      <a:pPr algn="r"/>
                      <a:r>
                        <a:rPr lang="en-US" sz="1400">
                          <a:effectLst/>
                        </a:rPr>
                        <a:t>2.9%</a:t>
                      </a:r>
                    </a:p>
                  </a:txBody>
                  <a:tcPr marL="47625" marR="47625" marT="9525" marB="9525" anchor="ctr"/>
                </a:tc>
              </a:tr>
              <a:tr h="270696">
                <a:tc>
                  <a:txBody>
                    <a:bodyPr/>
                    <a:lstStyle/>
                    <a:p>
                      <a:pPr algn="l"/>
                      <a:r>
                        <a:rPr lang="en-US" sz="1200">
                          <a:effectLst/>
                        </a:rPr>
                        <a:t>Retail trade</a:t>
                      </a:r>
                    </a:p>
                  </a:txBody>
                  <a:tcPr marL="161925" marR="47625" marT="9525" marB="9525" anchor="ctr"/>
                </a:tc>
                <a:tc>
                  <a:txBody>
                    <a:bodyPr/>
                    <a:lstStyle/>
                    <a:p>
                      <a:pPr algn="r"/>
                      <a:r>
                        <a:rPr lang="en-US" sz="1400" b="1" dirty="0">
                          <a:effectLst/>
                        </a:rPr>
                        <a:t>11.6%</a:t>
                      </a:r>
                    </a:p>
                  </a:txBody>
                  <a:tcPr marL="47625" marR="47625" marT="9525" marB="9525" anchor="ctr"/>
                </a:tc>
                <a:tc>
                  <a:txBody>
                    <a:bodyPr/>
                    <a:lstStyle/>
                    <a:p>
                      <a:pPr algn="r"/>
                      <a:r>
                        <a:rPr lang="en-US" sz="1400" b="1" dirty="0">
                          <a:effectLst/>
                        </a:rPr>
                        <a:t>12.2%</a:t>
                      </a:r>
                    </a:p>
                  </a:txBody>
                  <a:tcPr marL="47625" marR="47625" marT="9525" marB="9525" anchor="ctr"/>
                </a:tc>
                <a:tc>
                  <a:txBody>
                    <a:bodyPr/>
                    <a:lstStyle/>
                    <a:p>
                      <a:pPr algn="r"/>
                      <a:r>
                        <a:rPr lang="en-US" sz="1400">
                          <a:effectLst/>
                        </a:rPr>
                        <a:t>9.5%</a:t>
                      </a:r>
                    </a:p>
                  </a:txBody>
                  <a:tcPr marL="47625" marR="47625" marT="9525" marB="9525" anchor="ctr"/>
                </a:tc>
                <a:tc>
                  <a:txBody>
                    <a:bodyPr/>
                    <a:lstStyle/>
                    <a:p>
                      <a:pPr algn="r"/>
                      <a:r>
                        <a:rPr lang="en-US" sz="1400">
                          <a:effectLst/>
                        </a:rPr>
                        <a:t>10.4%</a:t>
                      </a:r>
                    </a:p>
                  </a:txBody>
                  <a:tcPr marL="47625" marR="47625" marT="9525" marB="9525" anchor="ctr"/>
                </a:tc>
                <a:tc>
                  <a:txBody>
                    <a:bodyPr/>
                    <a:lstStyle/>
                    <a:p>
                      <a:pPr algn="r"/>
                      <a:r>
                        <a:rPr lang="en-US" sz="1400">
                          <a:effectLst/>
                        </a:rPr>
                        <a:t>9.0%</a:t>
                      </a:r>
                    </a:p>
                  </a:txBody>
                  <a:tcPr marL="47625" marR="47625" marT="9525" marB="9525" anchor="ctr"/>
                </a:tc>
              </a:tr>
              <a:tr h="325392">
                <a:tc>
                  <a:txBody>
                    <a:bodyPr/>
                    <a:lstStyle/>
                    <a:p>
                      <a:pPr algn="l"/>
                      <a:r>
                        <a:rPr lang="en-US" sz="1200" dirty="0">
                          <a:effectLst/>
                        </a:rPr>
                        <a:t>Transportation </a:t>
                      </a:r>
                      <a:r>
                        <a:rPr lang="en-US" sz="1200" dirty="0" smtClean="0">
                          <a:effectLst/>
                        </a:rPr>
                        <a:t>&amp; warehousing</a:t>
                      </a:r>
                      <a:r>
                        <a:rPr lang="en-US" sz="1200" dirty="0">
                          <a:effectLst/>
                        </a:rPr>
                        <a:t>, </a:t>
                      </a:r>
                      <a:r>
                        <a:rPr lang="en-US" sz="1200" dirty="0" smtClean="0">
                          <a:effectLst/>
                        </a:rPr>
                        <a:t>utilities</a:t>
                      </a:r>
                      <a:endParaRPr lang="en-US" sz="1200" dirty="0">
                        <a:effectLst/>
                      </a:endParaRPr>
                    </a:p>
                  </a:txBody>
                  <a:tcPr marL="161925" marR="47625" marT="9525" marB="9525" anchor="ctr"/>
                </a:tc>
                <a:tc>
                  <a:txBody>
                    <a:bodyPr/>
                    <a:lstStyle/>
                    <a:p>
                      <a:pPr algn="r"/>
                      <a:r>
                        <a:rPr lang="en-US" sz="1400">
                          <a:effectLst/>
                        </a:rPr>
                        <a:t>5.2%</a:t>
                      </a:r>
                    </a:p>
                  </a:txBody>
                  <a:tcPr marL="47625" marR="47625" marT="9525" marB="9525" anchor="ctr"/>
                </a:tc>
                <a:tc>
                  <a:txBody>
                    <a:bodyPr/>
                    <a:lstStyle/>
                    <a:p>
                      <a:pPr algn="r"/>
                      <a:r>
                        <a:rPr lang="en-US" sz="1400">
                          <a:effectLst/>
                        </a:rPr>
                        <a:t>5.5%</a:t>
                      </a:r>
                    </a:p>
                  </a:txBody>
                  <a:tcPr marL="47625" marR="47625" marT="9525" marB="9525" anchor="ctr"/>
                </a:tc>
                <a:tc>
                  <a:txBody>
                    <a:bodyPr/>
                    <a:lstStyle/>
                    <a:p>
                      <a:pPr algn="r"/>
                      <a:r>
                        <a:rPr lang="en-US" sz="1400">
                          <a:effectLst/>
                        </a:rPr>
                        <a:t>4.3%</a:t>
                      </a:r>
                    </a:p>
                  </a:txBody>
                  <a:tcPr marL="47625" marR="47625" marT="9525" marB="9525" anchor="ctr"/>
                </a:tc>
                <a:tc>
                  <a:txBody>
                    <a:bodyPr/>
                    <a:lstStyle/>
                    <a:p>
                      <a:pPr algn="r"/>
                      <a:r>
                        <a:rPr lang="en-US" sz="1400">
                          <a:effectLst/>
                        </a:rPr>
                        <a:t>5.7%</a:t>
                      </a:r>
                    </a:p>
                  </a:txBody>
                  <a:tcPr marL="47625" marR="47625" marT="9525" marB="9525" anchor="ctr"/>
                </a:tc>
                <a:tc>
                  <a:txBody>
                    <a:bodyPr/>
                    <a:lstStyle/>
                    <a:p>
                      <a:pPr algn="r"/>
                      <a:r>
                        <a:rPr lang="en-US" sz="1400">
                          <a:effectLst/>
                        </a:rPr>
                        <a:t>3.6%</a:t>
                      </a:r>
                    </a:p>
                  </a:txBody>
                  <a:tcPr marL="47625" marR="47625" marT="9525" marB="9525" anchor="ctr"/>
                </a:tc>
              </a:tr>
              <a:tr h="270696">
                <a:tc>
                  <a:txBody>
                    <a:bodyPr/>
                    <a:lstStyle/>
                    <a:p>
                      <a:pPr algn="l"/>
                      <a:r>
                        <a:rPr lang="en-US" sz="1200">
                          <a:effectLst/>
                        </a:rPr>
                        <a:t>Information</a:t>
                      </a:r>
                    </a:p>
                  </a:txBody>
                  <a:tcPr marL="161925" marR="47625" marT="9525" marB="9525" anchor="ctr"/>
                </a:tc>
                <a:tc>
                  <a:txBody>
                    <a:bodyPr/>
                    <a:lstStyle/>
                    <a:p>
                      <a:pPr algn="r"/>
                      <a:r>
                        <a:rPr lang="en-US" sz="1400">
                          <a:effectLst/>
                        </a:rPr>
                        <a:t>1.8%</a:t>
                      </a:r>
                    </a:p>
                  </a:txBody>
                  <a:tcPr marL="47625" marR="47625" marT="9525" marB="9525" anchor="ctr"/>
                </a:tc>
                <a:tc>
                  <a:txBody>
                    <a:bodyPr/>
                    <a:lstStyle/>
                    <a:p>
                      <a:pPr algn="r"/>
                      <a:r>
                        <a:rPr lang="en-US" sz="1400">
                          <a:effectLst/>
                        </a:rPr>
                        <a:t>1.9%</a:t>
                      </a:r>
                    </a:p>
                  </a:txBody>
                  <a:tcPr marL="47625" marR="47625" marT="9525" marB="9525" anchor="ctr"/>
                </a:tc>
                <a:tc>
                  <a:txBody>
                    <a:bodyPr/>
                    <a:lstStyle/>
                    <a:p>
                      <a:pPr algn="r"/>
                      <a:r>
                        <a:rPr lang="en-US" sz="1400">
                          <a:effectLst/>
                        </a:rPr>
                        <a:t>1.2%</a:t>
                      </a:r>
                    </a:p>
                  </a:txBody>
                  <a:tcPr marL="47625" marR="47625" marT="9525" marB="9525" anchor="ctr"/>
                </a:tc>
                <a:tc>
                  <a:txBody>
                    <a:bodyPr/>
                    <a:lstStyle/>
                    <a:p>
                      <a:pPr algn="r"/>
                      <a:r>
                        <a:rPr lang="en-US" sz="1400">
                          <a:effectLst/>
                        </a:rPr>
                        <a:t>1.7%</a:t>
                      </a:r>
                    </a:p>
                  </a:txBody>
                  <a:tcPr marL="47625" marR="47625" marT="9525" marB="9525" anchor="ctr"/>
                </a:tc>
                <a:tc>
                  <a:txBody>
                    <a:bodyPr/>
                    <a:lstStyle/>
                    <a:p>
                      <a:pPr algn="r"/>
                      <a:r>
                        <a:rPr lang="en-US" sz="1400">
                          <a:effectLst/>
                        </a:rPr>
                        <a:t>0.9%</a:t>
                      </a:r>
                    </a:p>
                  </a:txBody>
                  <a:tcPr marL="47625" marR="47625" marT="9525" marB="9525" anchor="ctr"/>
                </a:tc>
              </a:tr>
              <a:tr h="403263">
                <a:tc>
                  <a:txBody>
                    <a:bodyPr/>
                    <a:lstStyle/>
                    <a:p>
                      <a:pPr algn="l"/>
                      <a:r>
                        <a:rPr lang="en-US" sz="1200" dirty="0">
                          <a:effectLst/>
                        </a:rPr>
                        <a:t>Finance </a:t>
                      </a:r>
                      <a:r>
                        <a:rPr lang="en-US" sz="1200" dirty="0" smtClean="0">
                          <a:effectLst/>
                        </a:rPr>
                        <a:t>&amp; insurance</a:t>
                      </a:r>
                      <a:r>
                        <a:rPr lang="en-US" sz="1200" dirty="0">
                          <a:effectLst/>
                        </a:rPr>
                        <a:t>, </a:t>
                      </a:r>
                      <a:r>
                        <a:rPr lang="en-US" sz="1200" dirty="0" smtClean="0">
                          <a:effectLst/>
                        </a:rPr>
                        <a:t>real </a:t>
                      </a:r>
                      <a:r>
                        <a:rPr lang="en-US" sz="1200" dirty="0">
                          <a:effectLst/>
                        </a:rPr>
                        <a:t>estate </a:t>
                      </a:r>
                      <a:r>
                        <a:rPr lang="en-US" sz="1200" dirty="0" smtClean="0">
                          <a:effectLst/>
                        </a:rPr>
                        <a:t>&amp; rental &amp; leasing</a:t>
                      </a:r>
                      <a:endParaRPr lang="en-US" sz="1200" dirty="0">
                        <a:effectLst/>
                      </a:endParaRPr>
                    </a:p>
                  </a:txBody>
                  <a:tcPr marL="161925" marR="47625" marT="9525" marB="9525" anchor="ctr"/>
                </a:tc>
                <a:tc>
                  <a:txBody>
                    <a:bodyPr/>
                    <a:lstStyle/>
                    <a:p>
                      <a:pPr algn="r"/>
                      <a:r>
                        <a:rPr lang="en-US" sz="1400">
                          <a:effectLst/>
                        </a:rPr>
                        <a:t>6.6%</a:t>
                      </a:r>
                    </a:p>
                  </a:txBody>
                  <a:tcPr marL="47625" marR="47625" marT="9525" marB="9525" anchor="ctr"/>
                </a:tc>
                <a:tc>
                  <a:txBody>
                    <a:bodyPr/>
                    <a:lstStyle/>
                    <a:p>
                      <a:pPr algn="r"/>
                      <a:r>
                        <a:rPr lang="en-US" sz="1400">
                          <a:effectLst/>
                        </a:rPr>
                        <a:t>7.4%</a:t>
                      </a:r>
                    </a:p>
                  </a:txBody>
                  <a:tcPr marL="47625" marR="47625" marT="9525" marB="9525" anchor="ctr"/>
                </a:tc>
                <a:tc>
                  <a:txBody>
                    <a:bodyPr/>
                    <a:lstStyle/>
                    <a:p>
                      <a:pPr algn="r"/>
                      <a:r>
                        <a:rPr lang="en-US" sz="1400">
                          <a:effectLst/>
                        </a:rPr>
                        <a:t>3.7%</a:t>
                      </a:r>
                    </a:p>
                  </a:txBody>
                  <a:tcPr marL="47625" marR="47625" marT="9525" marB="9525" anchor="ctr"/>
                </a:tc>
                <a:tc>
                  <a:txBody>
                    <a:bodyPr/>
                    <a:lstStyle/>
                    <a:p>
                      <a:pPr algn="r"/>
                      <a:r>
                        <a:rPr lang="en-US" sz="1400">
                          <a:effectLst/>
                        </a:rPr>
                        <a:t>5.4%</a:t>
                      </a:r>
                    </a:p>
                  </a:txBody>
                  <a:tcPr marL="47625" marR="47625" marT="9525" marB="9525" anchor="ctr"/>
                </a:tc>
                <a:tc>
                  <a:txBody>
                    <a:bodyPr/>
                    <a:lstStyle/>
                    <a:p>
                      <a:pPr algn="r"/>
                      <a:r>
                        <a:rPr lang="en-US" sz="1400">
                          <a:effectLst/>
                        </a:rPr>
                        <a:t>2.8%</a:t>
                      </a:r>
                    </a:p>
                  </a:txBody>
                  <a:tcPr marL="47625" marR="47625" marT="9525" marB="9525" anchor="ctr"/>
                </a:tc>
              </a:tr>
              <a:tr h="636877">
                <a:tc>
                  <a:txBody>
                    <a:bodyPr/>
                    <a:lstStyle/>
                    <a:p>
                      <a:pPr algn="l"/>
                      <a:r>
                        <a:rPr lang="en-US" sz="1200" dirty="0">
                          <a:effectLst/>
                        </a:rPr>
                        <a:t>Professional, scientific, </a:t>
                      </a:r>
                      <a:r>
                        <a:rPr lang="en-US" sz="1200" dirty="0" smtClean="0">
                          <a:effectLst/>
                        </a:rPr>
                        <a:t>&amp; management</a:t>
                      </a:r>
                      <a:r>
                        <a:rPr lang="en-US" sz="1200" dirty="0">
                          <a:effectLst/>
                        </a:rPr>
                        <a:t>, </a:t>
                      </a:r>
                      <a:r>
                        <a:rPr lang="en-US" sz="1200" dirty="0" smtClean="0">
                          <a:effectLst/>
                        </a:rPr>
                        <a:t>administrative &amp; waste </a:t>
                      </a:r>
                      <a:r>
                        <a:rPr lang="en-US" sz="1200" dirty="0">
                          <a:effectLst/>
                        </a:rPr>
                        <a:t>management services</a:t>
                      </a:r>
                    </a:p>
                  </a:txBody>
                  <a:tcPr marL="161925" marR="47625" marT="9525" marB="9525" anchor="ctr"/>
                </a:tc>
                <a:tc>
                  <a:txBody>
                    <a:bodyPr/>
                    <a:lstStyle/>
                    <a:p>
                      <a:pPr algn="r"/>
                      <a:r>
                        <a:rPr lang="en-US" sz="1400" b="1">
                          <a:effectLst/>
                        </a:rPr>
                        <a:t>11.1%</a:t>
                      </a:r>
                    </a:p>
                  </a:txBody>
                  <a:tcPr marL="47625" marR="47625" marT="9525" marB="9525" anchor="ctr"/>
                </a:tc>
                <a:tc>
                  <a:txBody>
                    <a:bodyPr/>
                    <a:lstStyle/>
                    <a:p>
                      <a:pPr algn="r"/>
                      <a:r>
                        <a:rPr lang="en-US" sz="1400" b="1" dirty="0">
                          <a:effectLst/>
                        </a:rPr>
                        <a:t>10.8%</a:t>
                      </a:r>
                    </a:p>
                  </a:txBody>
                  <a:tcPr marL="47625" marR="47625" marT="9525" marB="9525" anchor="ctr"/>
                </a:tc>
                <a:tc>
                  <a:txBody>
                    <a:bodyPr/>
                    <a:lstStyle/>
                    <a:p>
                      <a:pPr algn="r"/>
                      <a:r>
                        <a:rPr lang="en-US" sz="1400" b="1" dirty="0">
                          <a:effectLst/>
                        </a:rPr>
                        <a:t>12.3%</a:t>
                      </a:r>
                    </a:p>
                  </a:txBody>
                  <a:tcPr marL="47625" marR="47625" marT="9525" marB="9525" anchor="ctr"/>
                </a:tc>
                <a:tc>
                  <a:txBody>
                    <a:bodyPr/>
                    <a:lstStyle/>
                    <a:p>
                      <a:pPr algn="r"/>
                      <a:r>
                        <a:rPr lang="en-US" sz="1400" b="1">
                          <a:effectLst/>
                        </a:rPr>
                        <a:t>11.3%</a:t>
                      </a:r>
                    </a:p>
                  </a:txBody>
                  <a:tcPr marL="47625" marR="47625" marT="9525" marB="9525" anchor="ctr"/>
                </a:tc>
                <a:tc>
                  <a:txBody>
                    <a:bodyPr/>
                    <a:lstStyle/>
                    <a:p>
                      <a:pPr algn="r"/>
                      <a:r>
                        <a:rPr lang="en-US" sz="1400" b="1" dirty="0">
                          <a:effectLst/>
                        </a:rPr>
                        <a:t>12.9%</a:t>
                      </a:r>
                    </a:p>
                  </a:txBody>
                  <a:tcPr marL="47625" marR="47625" marT="9525" marB="9525" anchor="ctr"/>
                </a:tc>
              </a:tr>
              <a:tr h="403263">
                <a:tc>
                  <a:txBody>
                    <a:bodyPr/>
                    <a:lstStyle/>
                    <a:p>
                      <a:pPr algn="l"/>
                      <a:r>
                        <a:rPr lang="en-US" sz="1200" dirty="0">
                          <a:effectLst/>
                        </a:rPr>
                        <a:t>Educational services, </a:t>
                      </a:r>
                      <a:r>
                        <a:rPr lang="en-US" sz="1200" dirty="0" smtClean="0">
                          <a:effectLst/>
                        </a:rPr>
                        <a:t>health </a:t>
                      </a:r>
                      <a:r>
                        <a:rPr lang="en-US" sz="1200" dirty="0">
                          <a:effectLst/>
                        </a:rPr>
                        <a:t>care </a:t>
                      </a:r>
                      <a:r>
                        <a:rPr lang="en-US" sz="1200" dirty="0" smtClean="0">
                          <a:effectLst/>
                        </a:rPr>
                        <a:t>&amp; social </a:t>
                      </a:r>
                      <a:r>
                        <a:rPr lang="en-US" sz="1200" dirty="0">
                          <a:effectLst/>
                        </a:rPr>
                        <a:t>assistance</a:t>
                      </a:r>
                    </a:p>
                  </a:txBody>
                  <a:tcPr marL="161925" marR="47625" marT="9525" marB="9525" anchor="ctr"/>
                </a:tc>
                <a:tc>
                  <a:txBody>
                    <a:bodyPr/>
                    <a:lstStyle/>
                    <a:p>
                      <a:pPr algn="r"/>
                      <a:r>
                        <a:rPr lang="en-US" sz="1400" b="1" dirty="0">
                          <a:effectLst/>
                        </a:rPr>
                        <a:t>21.3%</a:t>
                      </a:r>
                    </a:p>
                  </a:txBody>
                  <a:tcPr marL="47625" marR="47625" marT="9525" marB="9525" anchor="ctr"/>
                </a:tc>
                <a:tc>
                  <a:txBody>
                    <a:bodyPr/>
                    <a:lstStyle/>
                    <a:p>
                      <a:pPr algn="r"/>
                      <a:r>
                        <a:rPr lang="en-US" sz="1400" b="1" dirty="0">
                          <a:effectLst/>
                        </a:rPr>
                        <a:t>22.9%</a:t>
                      </a:r>
                    </a:p>
                  </a:txBody>
                  <a:tcPr marL="47625" marR="47625" marT="9525" marB="9525" anchor="ctr"/>
                </a:tc>
                <a:tc>
                  <a:txBody>
                    <a:bodyPr/>
                    <a:lstStyle/>
                    <a:p>
                      <a:pPr algn="r"/>
                      <a:r>
                        <a:rPr lang="en-US" sz="1400" b="1" dirty="0">
                          <a:effectLst/>
                        </a:rPr>
                        <a:t>15.8%</a:t>
                      </a:r>
                    </a:p>
                  </a:txBody>
                  <a:tcPr marL="47625" marR="47625" marT="9525" marB="9525" anchor="ctr"/>
                </a:tc>
                <a:tc>
                  <a:txBody>
                    <a:bodyPr/>
                    <a:lstStyle/>
                    <a:p>
                      <a:pPr algn="r"/>
                      <a:r>
                        <a:rPr lang="en-US" sz="1400" b="1" dirty="0">
                          <a:effectLst/>
                        </a:rPr>
                        <a:t>23.4%</a:t>
                      </a:r>
                    </a:p>
                  </a:txBody>
                  <a:tcPr marL="47625" marR="47625" marT="9525" marB="9525" anchor="ctr"/>
                </a:tc>
                <a:tc>
                  <a:txBody>
                    <a:bodyPr/>
                    <a:lstStyle/>
                    <a:p>
                      <a:pPr algn="r"/>
                      <a:r>
                        <a:rPr lang="en-US" sz="1400">
                          <a:effectLst/>
                        </a:rPr>
                        <a:t>11.5%</a:t>
                      </a:r>
                    </a:p>
                  </a:txBody>
                  <a:tcPr marL="47625" marR="47625" marT="9525" marB="9525" anchor="ctr"/>
                </a:tc>
              </a:tr>
              <a:tr h="636877">
                <a:tc>
                  <a:txBody>
                    <a:bodyPr/>
                    <a:lstStyle/>
                    <a:p>
                      <a:pPr algn="l"/>
                      <a:r>
                        <a:rPr lang="en-US" sz="1200" dirty="0">
                          <a:effectLst/>
                        </a:rPr>
                        <a:t>Arts, entertainment, </a:t>
                      </a:r>
                      <a:r>
                        <a:rPr lang="en-US" sz="1200" dirty="0" smtClean="0">
                          <a:effectLst/>
                        </a:rPr>
                        <a:t>&amp; recreation</a:t>
                      </a:r>
                      <a:r>
                        <a:rPr lang="en-US" sz="1200" dirty="0">
                          <a:effectLst/>
                        </a:rPr>
                        <a:t>, </a:t>
                      </a:r>
                      <a:r>
                        <a:rPr lang="en-US" sz="1200" dirty="0" smtClean="0">
                          <a:effectLst/>
                        </a:rPr>
                        <a:t>accommodation &amp;</a:t>
                      </a:r>
                      <a:r>
                        <a:rPr lang="en-US" sz="1200" baseline="0" dirty="0" smtClean="0">
                          <a:effectLst/>
                        </a:rPr>
                        <a:t> </a:t>
                      </a:r>
                      <a:r>
                        <a:rPr lang="en-US" sz="1200" dirty="0" smtClean="0">
                          <a:effectLst/>
                        </a:rPr>
                        <a:t>food </a:t>
                      </a:r>
                      <a:r>
                        <a:rPr lang="en-US" sz="1200" dirty="0">
                          <a:effectLst/>
                        </a:rPr>
                        <a:t>services</a:t>
                      </a:r>
                    </a:p>
                  </a:txBody>
                  <a:tcPr marL="161925" marR="47625" marT="9525" marB="9525" anchor="ctr"/>
                </a:tc>
                <a:tc>
                  <a:txBody>
                    <a:bodyPr/>
                    <a:lstStyle/>
                    <a:p>
                      <a:pPr algn="r"/>
                      <a:r>
                        <a:rPr lang="en-US" sz="1400">
                          <a:effectLst/>
                        </a:rPr>
                        <a:t>9.0%</a:t>
                      </a:r>
                    </a:p>
                  </a:txBody>
                  <a:tcPr marL="47625" marR="47625" marT="9525" marB="9525" anchor="ctr"/>
                </a:tc>
                <a:tc>
                  <a:txBody>
                    <a:bodyPr/>
                    <a:lstStyle/>
                    <a:p>
                      <a:pPr algn="r"/>
                      <a:r>
                        <a:rPr lang="en-US" sz="1400">
                          <a:effectLst/>
                        </a:rPr>
                        <a:t>8.3%</a:t>
                      </a:r>
                    </a:p>
                  </a:txBody>
                  <a:tcPr marL="47625" marR="47625" marT="9525" marB="9525" anchor="ctr"/>
                </a:tc>
                <a:tc>
                  <a:txBody>
                    <a:bodyPr/>
                    <a:lstStyle/>
                    <a:p>
                      <a:pPr algn="r"/>
                      <a:r>
                        <a:rPr lang="en-US" sz="1400">
                          <a:effectLst/>
                        </a:rPr>
                        <a:t>11.5%</a:t>
                      </a:r>
                    </a:p>
                  </a:txBody>
                  <a:tcPr marL="47625" marR="47625" marT="9525" marB="9525" anchor="ctr"/>
                </a:tc>
                <a:tc>
                  <a:txBody>
                    <a:bodyPr/>
                    <a:lstStyle/>
                    <a:p>
                      <a:pPr algn="r"/>
                      <a:r>
                        <a:rPr lang="en-US" sz="1400">
                          <a:effectLst/>
                        </a:rPr>
                        <a:t>7.3%</a:t>
                      </a:r>
                    </a:p>
                  </a:txBody>
                  <a:tcPr marL="47625" marR="47625" marT="9525" marB="9525" anchor="ctr"/>
                </a:tc>
                <a:tc>
                  <a:txBody>
                    <a:bodyPr/>
                    <a:lstStyle/>
                    <a:p>
                      <a:pPr algn="r"/>
                      <a:r>
                        <a:rPr lang="en-US" sz="1400" b="1" dirty="0">
                          <a:effectLst/>
                        </a:rPr>
                        <a:t>13.9%</a:t>
                      </a:r>
                    </a:p>
                  </a:txBody>
                  <a:tcPr marL="47625" marR="47625" marT="9525" marB="9525" anchor="ctr"/>
                </a:tc>
              </a:tr>
              <a:tr h="325392">
                <a:tc>
                  <a:txBody>
                    <a:bodyPr/>
                    <a:lstStyle/>
                    <a:p>
                      <a:pPr algn="l"/>
                      <a:r>
                        <a:rPr lang="en-US" sz="1200">
                          <a:effectLst/>
                        </a:rPr>
                        <a:t>Other services (except public administration)</a:t>
                      </a:r>
                    </a:p>
                  </a:txBody>
                  <a:tcPr marL="161925" marR="47625" marT="9525" marB="9525" anchor="ctr"/>
                </a:tc>
                <a:tc>
                  <a:txBody>
                    <a:bodyPr/>
                    <a:lstStyle/>
                    <a:p>
                      <a:pPr algn="r"/>
                      <a:r>
                        <a:rPr lang="en-US" sz="1400">
                          <a:effectLst/>
                        </a:rPr>
                        <a:t>5.4%</a:t>
                      </a:r>
                    </a:p>
                  </a:txBody>
                  <a:tcPr marL="47625" marR="47625" marT="9525" marB="9525" anchor="ctr"/>
                </a:tc>
                <a:tc>
                  <a:txBody>
                    <a:bodyPr/>
                    <a:lstStyle/>
                    <a:p>
                      <a:pPr algn="r"/>
                      <a:r>
                        <a:rPr lang="en-US" sz="1400">
                          <a:effectLst/>
                        </a:rPr>
                        <a:t>4.8%</a:t>
                      </a:r>
                    </a:p>
                  </a:txBody>
                  <a:tcPr marL="47625" marR="47625" marT="9525" marB="9525" anchor="ctr"/>
                </a:tc>
                <a:tc>
                  <a:txBody>
                    <a:bodyPr/>
                    <a:lstStyle/>
                    <a:p>
                      <a:pPr algn="r"/>
                      <a:r>
                        <a:rPr lang="en-US" sz="1400">
                          <a:effectLst/>
                        </a:rPr>
                        <a:t>7.6%</a:t>
                      </a:r>
                    </a:p>
                  </a:txBody>
                  <a:tcPr marL="47625" marR="47625" marT="9525" marB="9525" anchor="ctr"/>
                </a:tc>
                <a:tc>
                  <a:txBody>
                    <a:bodyPr/>
                    <a:lstStyle/>
                    <a:p>
                      <a:pPr algn="r"/>
                      <a:r>
                        <a:rPr lang="en-US" sz="1400">
                          <a:effectLst/>
                        </a:rPr>
                        <a:t>6.9%</a:t>
                      </a:r>
                    </a:p>
                  </a:txBody>
                  <a:tcPr marL="47625" marR="47625" marT="9525" marB="9525" anchor="ctr"/>
                </a:tc>
                <a:tc>
                  <a:txBody>
                    <a:bodyPr/>
                    <a:lstStyle/>
                    <a:p>
                      <a:pPr algn="r"/>
                      <a:r>
                        <a:rPr lang="en-US" sz="1400">
                          <a:effectLst/>
                        </a:rPr>
                        <a:t>8.0%</a:t>
                      </a:r>
                    </a:p>
                  </a:txBody>
                  <a:tcPr marL="47625" marR="47625" marT="9525" marB="9525" anchor="ctr"/>
                </a:tc>
              </a:tr>
              <a:tr h="270696">
                <a:tc>
                  <a:txBody>
                    <a:bodyPr/>
                    <a:lstStyle/>
                    <a:p>
                      <a:pPr algn="l"/>
                      <a:r>
                        <a:rPr lang="en-US" sz="1200" dirty="0">
                          <a:effectLst/>
                        </a:rPr>
                        <a:t>Public administration</a:t>
                      </a:r>
                    </a:p>
                  </a:txBody>
                  <a:tcPr marL="161925" marR="47625" marT="9525" marB="9525" anchor="ctr"/>
                </a:tc>
                <a:tc>
                  <a:txBody>
                    <a:bodyPr/>
                    <a:lstStyle/>
                    <a:p>
                      <a:pPr algn="r"/>
                      <a:r>
                        <a:rPr lang="en-US" sz="1400" dirty="0">
                          <a:effectLst/>
                        </a:rPr>
                        <a:t>4.3%</a:t>
                      </a:r>
                    </a:p>
                  </a:txBody>
                  <a:tcPr marL="47625" marR="47625" marT="9525" marB="9525" anchor="ctr"/>
                </a:tc>
                <a:tc>
                  <a:txBody>
                    <a:bodyPr/>
                    <a:lstStyle/>
                    <a:p>
                      <a:pPr algn="r"/>
                      <a:r>
                        <a:rPr lang="en-US" sz="1400">
                          <a:effectLst/>
                        </a:rPr>
                        <a:t>5.1%</a:t>
                      </a:r>
                    </a:p>
                  </a:txBody>
                  <a:tcPr marL="47625" marR="47625" marT="9525" marB="9525" anchor="ctr"/>
                </a:tc>
                <a:tc>
                  <a:txBody>
                    <a:bodyPr/>
                    <a:lstStyle/>
                    <a:p>
                      <a:pPr algn="r"/>
                      <a:r>
                        <a:rPr lang="en-US" sz="1400">
                          <a:effectLst/>
                        </a:rPr>
                        <a:t>1.3%</a:t>
                      </a:r>
                    </a:p>
                  </a:txBody>
                  <a:tcPr marL="47625" marR="47625" marT="9525" marB="9525" anchor="ctr"/>
                </a:tc>
                <a:tc>
                  <a:txBody>
                    <a:bodyPr/>
                    <a:lstStyle/>
                    <a:p>
                      <a:pPr algn="r"/>
                      <a:r>
                        <a:rPr lang="en-US" sz="1400">
                          <a:effectLst/>
                        </a:rPr>
                        <a:t>2.5%</a:t>
                      </a:r>
                    </a:p>
                  </a:txBody>
                  <a:tcPr marL="47625" marR="47625" marT="9525" marB="9525" anchor="ctr"/>
                </a:tc>
                <a:tc>
                  <a:txBody>
                    <a:bodyPr/>
                    <a:lstStyle/>
                    <a:p>
                      <a:pPr algn="r"/>
                      <a:r>
                        <a:rPr lang="en-US" sz="1400" dirty="0">
                          <a:effectLst/>
                        </a:rPr>
                        <a:t>0.7%</a:t>
                      </a:r>
                    </a:p>
                  </a:txBody>
                  <a:tcPr marL="47625" marR="47625" marT="9525" marB="9525" anchor="ctr"/>
                </a:tc>
              </a:tr>
            </a:tbl>
          </a:graphicData>
        </a:graphic>
      </p:graphicFrame>
      <p:sp>
        <p:nvSpPr>
          <p:cNvPr id="5" name="TextBox 4"/>
          <p:cNvSpPr txBox="1"/>
          <p:nvPr/>
        </p:nvSpPr>
        <p:spPr>
          <a:xfrm>
            <a:off x="76200" y="6535579"/>
            <a:ext cx="51054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U.S. Census Bureau, 2013 American Community Survey 1-Year Estimates </a:t>
            </a:r>
          </a:p>
        </p:txBody>
      </p:sp>
    </p:spTree>
    <p:extLst>
      <p:ext uri="{BB962C8B-B14F-4D97-AF65-F5344CB8AC3E}">
        <p14:creationId xmlns:p14="http://schemas.microsoft.com/office/powerpoint/2010/main" val="904820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6858000" cy="990600"/>
          </a:xfrm>
        </p:spPr>
        <p:txBody>
          <a:bodyPr>
            <a:noAutofit/>
          </a:bodyPr>
          <a:lstStyle/>
          <a:p>
            <a:r>
              <a:rPr lang="en-US" sz="2400" dirty="0" smtClean="0"/>
              <a:t>Mean travel time to work, Texas Counties, 2008-2012</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36</a:t>
            </a:fld>
            <a:endParaRPr lang="en-US" dirty="0"/>
          </a:p>
        </p:txBody>
      </p:sp>
      <p:pic>
        <p:nvPicPr>
          <p:cNvPr id="5" name="Picture 4"/>
          <p:cNvPicPr>
            <a:picLocks noChangeAspect="1"/>
          </p:cNvPicPr>
          <p:nvPr/>
        </p:nvPicPr>
        <p:blipFill rotWithShape="1">
          <a:blip r:embed="rId3"/>
          <a:srcRect l="2495" t="20348" r="2692" b="22466"/>
          <a:stretch/>
        </p:blipFill>
        <p:spPr>
          <a:xfrm>
            <a:off x="1219200" y="1006477"/>
            <a:ext cx="6894286" cy="5715000"/>
          </a:xfrm>
          <a:prstGeom prst="rect">
            <a:avLst/>
          </a:prstGeom>
        </p:spPr>
      </p:pic>
      <p:sp>
        <p:nvSpPr>
          <p:cNvPr id="6" name="TextBox 5"/>
          <p:cNvSpPr txBox="1"/>
          <p:nvPr/>
        </p:nvSpPr>
        <p:spPr>
          <a:xfrm>
            <a:off x="228600" y="6489543"/>
            <a:ext cx="5176417" cy="246221"/>
          </a:xfrm>
          <a:prstGeom prst="rect">
            <a:avLst/>
          </a:prstGeom>
          <a:noFill/>
        </p:spPr>
        <p:txBody>
          <a:bodyPr wrap="none" rtlCol="0">
            <a:spAutoFit/>
          </a:bodyPr>
          <a:lstStyle/>
          <a:p>
            <a:r>
              <a:rPr lang="en-US" sz="1000" dirty="0" smtClean="0"/>
              <a:t>Source: U.S. Census Bureau, American Community Survey, 5-year sample, 2008-2012</a:t>
            </a:r>
            <a:endParaRPr lang="en-US" sz="1000" dirty="0"/>
          </a:p>
        </p:txBody>
      </p:sp>
      <p:pic>
        <p:nvPicPr>
          <p:cNvPr id="7" name="Picture 6"/>
          <p:cNvPicPr>
            <a:picLocks noChangeAspect="1"/>
          </p:cNvPicPr>
          <p:nvPr/>
        </p:nvPicPr>
        <p:blipFill rotWithShape="1">
          <a:blip r:embed="rId4"/>
          <a:srcRect t="37612" r="29205"/>
          <a:stretch/>
        </p:blipFill>
        <p:spPr>
          <a:xfrm>
            <a:off x="1371600" y="1600200"/>
            <a:ext cx="1975555" cy="1604212"/>
          </a:xfrm>
          <a:prstGeom prst="rect">
            <a:avLst/>
          </a:prstGeom>
        </p:spPr>
      </p:pic>
    </p:spTree>
    <p:extLst>
      <p:ext uri="{BB962C8B-B14F-4D97-AF65-F5344CB8AC3E}">
        <p14:creationId xmlns:p14="http://schemas.microsoft.com/office/powerpoint/2010/main" val="3744620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543800" cy="990600"/>
          </a:xfrm>
        </p:spPr>
        <p:txBody>
          <a:bodyPr>
            <a:noAutofit/>
          </a:bodyPr>
          <a:lstStyle/>
          <a:p>
            <a:r>
              <a:rPr lang="en-US" sz="3200" dirty="0" smtClean="0"/>
              <a:t>Race and Ethnic Differences in Employment in Health Occupations, Females, Texas, 2012</a:t>
            </a:r>
            <a:endParaRPr lang="en-US" sz="32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37</a:t>
            </a:fld>
            <a:endParaRPr lang="en-US" dirty="0"/>
          </a:p>
        </p:txBody>
      </p:sp>
      <p:graphicFrame>
        <p:nvGraphicFramePr>
          <p:cNvPr id="5" name="Table 4"/>
          <p:cNvGraphicFramePr>
            <a:graphicFrameLocks noGrp="1"/>
          </p:cNvGraphicFramePr>
          <p:nvPr>
            <p:extLst/>
          </p:nvPr>
        </p:nvGraphicFramePr>
        <p:xfrm>
          <a:off x="533400" y="1726180"/>
          <a:ext cx="8153400" cy="3480663"/>
        </p:xfrm>
        <a:graphic>
          <a:graphicData uri="http://schemas.openxmlformats.org/drawingml/2006/table">
            <a:tbl>
              <a:tblPr>
                <a:tableStyleId>{BC89EF96-8CEA-46FF-86C4-4CE0E7609802}</a:tableStyleId>
              </a:tblPr>
              <a:tblGrid>
                <a:gridCol w="1146013"/>
                <a:gridCol w="1342984"/>
                <a:gridCol w="1313140"/>
                <a:gridCol w="1486232"/>
                <a:gridCol w="1408640"/>
                <a:gridCol w="1456391"/>
              </a:tblGrid>
              <a:tr h="174545">
                <a:tc>
                  <a:txBody>
                    <a:bodyPr/>
                    <a:lstStyle/>
                    <a:p>
                      <a:pPr algn="l" fontAlgn="b"/>
                      <a:endParaRPr lang="en-US" sz="1000" b="0" i="0" u="none" strike="noStrike" dirty="0">
                        <a:solidFill>
                          <a:srgbClr val="000000"/>
                        </a:solidFill>
                        <a:effectLst/>
                        <a:latin typeface="+mn-lt"/>
                      </a:endParaRPr>
                    </a:p>
                  </a:txBody>
                  <a:tcPr marL="8727" marR="8727" marT="8727"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000" b="0" i="0" u="none" strike="noStrike" dirty="0">
                        <a:solidFill>
                          <a:srgbClr val="000000"/>
                        </a:solidFill>
                        <a:effectLst/>
                        <a:latin typeface="+mn-lt"/>
                      </a:endParaRPr>
                    </a:p>
                  </a:txBody>
                  <a:tcPr marL="8727" marR="8727" marT="8727"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4">
                  <a:txBody>
                    <a:bodyPr/>
                    <a:lstStyle/>
                    <a:p>
                      <a:pPr algn="ctr" fontAlgn="b"/>
                      <a:r>
                        <a:rPr lang="en-US" sz="1800" b="1" u="none" strike="noStrike" dirty="0">
                          <a:effectLst/>
                          <a:latin typeface="+mn-lt"/>
                        </a:rPr>
                        <a:t>Females</a:t>
                      </a:r>
                      <a:endParaRPr lang="en-US" sz="1800" b="1" i="0" u="none" strike="noStrike" dirty="0">
                        <a:solidFill>
                          <a:srgbClr val="000000"/>
                        </a:solidFill>
                        <a:effectLst/>
                        <a:latin typeface="+mn-lt"/>
                      </a:endParaRPr>
                    </a:p>
                  </a:txBody>
                  <a:tcPr marL="8727" marR="8727" marT="8727" marB="0" anchor="b">
                    <a:lnL w="12700" cap="flat" cmpd="sng" algn="ctr">
                      <a:solidFill>
                        <a:schemeClr val="accent1"/>
                      </a:solidFill>
                      <a:prstDash val="solid"/>
                      <a:round/>
                      <a:headEnd type="none" w="med" len="med"/>
                      <a:tailEnd type="none" w="med" len="med"/>
                    </a:lnL>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195233">
                <a:tc>
                  <a:txBody>
                    <a:bodyPr/>
                    <a:lstStyle/>
                    <a:p>
                      <a:pPr algn="l" fontAlgn="b"/>
                      <a:endParaRPr lang="en-US" sz="1200" b="1" i="0" u="none" strike="noStrike" dirty="0">
                        <a:solidFill>
                          <a:srgbClr val="000000"/>
                        </a:solidFill>
                        <a:effectLst/>
                        <a:latin typeface="+mn-lt"/>
                      </a:endParaRPr>
                    </a:p>
                  </a:txBody>
                  <a:tcPr marL="8727" marR="8727" marT="8727"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latin typeface="+mn-lt"/>
                        </a:rPr>
                        <a:t>Total Employed CLF 16 Years and Older</a:t>
                      </a:r>
                      <a:endParaRPr lang="en-US" sz="1200" b="1" i="0" u="none" strike="noStrike" dirty="0">
                        <a:solidFill>
                          <a:srgbClr val="000000"/>
                        </a:solidFill>
                        <a:effectLst/>
                        <a:latin typeface="+mn-lt"/>
                      </a:endParaRPr>
                    </a:p>
                  </a:txBody>
                  <a:tcPr marL="8727" marR="8727" marT="872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latin typeface="+mn-lt"/>
                        </a:rPr>
                        <a:t>Employed CLF 16 Years and Older</a:t>
                      </a:r>
                      <a:endParaRPr lang="en-US" sz="1200" b="1" i="0" u="none" strike="noStrike" dirty="0">
                        <a:solidFill>
                          <a:srgbClr val="000000"/>
                        </a:solidFill>
                        <a:effectLst/>
                        <a:latin typeface="+mn-lt"/>
                      </a:endParaRPr>
                    </a:p>
                  </a:txBody>
                  <a:tcPr marL="8727" marR="8727" marT="8727" marB="0" anchor="ctr">
                    <a:lnL w="12700" cap="flat" cmpd="sng" algn="ctr">
                      <a:solidFill>
                        <a:schemeClr val="accent1"/>
                      </a:solidFill>
                      <a:prstDash val="solid"/>
                      <a:round/>
                      <a:headEnd type="none" w="med" len="med"/>
                      <a:tailEnd type="none" w="med" len="med"/>
                    </a:lnL>
                  </a:tcPr>
                </a:tc>
                <a:tc>
                  <a:txBody>
                    <a:bodyPr/>
                    <a:lstStyle/>
                    <a:p>
                      <a:pPr algn="ctr" fontAlgn="b"/>
                      <a:r>
                        <a:rPr lang="en-US" sz="1200" b="1" i="0" u="none" strike="noStrike" dirty="0">
                          <a:solidFill>
                            <a:srgbClr val="000000"/>
                          </a:solidFill>
                          <a:effectLst/>
                          <a:latin typeface="+mn-lt"/>
                        </a:rPr>
                        <a:t>Health diagnosing and treating practitioners and other technical </a:t>
                      </a:r>
                      <a:r>
                        <a:rPr lang="en-US" sz="1200" b="1" i="0" u="none" strike="noStrike" dirty="0" smtClean="0">
                          <a:solidFill>
                            <a:srgbClr val="000000"/>
                          </a:solidFill>
                          <a:effectLst/>
                          <a:latin typeface="+mn-lt"/>
                        </a:rPr>
                        <a:t>occupations </a:t>
                      </a:r>
                    </a:p>
                    <a:p>
                      <a:pPr algn="ctr" fontAlgn="b"/>
                      <a:r>
                        <a:rPr lang="en-US" sz="1200" b="1" i="0" u="none" strike="noStrike" dirty="0" smtClean="0">
                          <a:solidFill>
                            <a:srgbClr val="000000"/>
                          </a:solidFill>
                          <a:effectLst/>
                          <a:latin typeface="+mn-lt"/>
                        </a:rPr>
                        <a:t>(SOC 29-1000)</a:t>
                      </a:r>
                      <a:endParaRPr lang="en-US" sz="1200" b="1" i="0" u="none" strike="noStrike" dirty="0">
                        <a:solidFill>
                          <a:srgbClr val="000000"/>
                        </a:solidFill>
                        <a:effectLst/>
                        <a:latin typeface="+mn-lt"/>
                      </a:endParaRPr>
                    </a:p>
                  </a:txBody>
                  <a:tcPr marL="9525" marR="9525" marT="9525" marB="0" anchor="ctr"/>
                </a:tc>
                <a:tc>
                  <a:txBody>
                    <a:bodyPr/>
                    <a:lstStyle/>
                    <a:p>
                      <a:pPr algn="ctr" fontAlgn="b"/>
                      <a:r>
                        <a:rPr lang="en-US" sz="1200" b="1" i="0" u="none" strike="noStrike" dirty="0">
                          <a:solidFill>
                            <a:srgbClr val="000000"/>
                          </a:solidFill>
                          <a:effectLst/>
                          <a:latin typeface="+mn-lt"/>
                        </a:rPr>
                        <a:t>Health technologists and </a:t>
                      </a:r>
                      <a:r>
                        <a:rPr lang="en-US" sz="1200" b="1" i="0" u="none" strike="noStrike" dirty="0" smtClean="0">
                          <a:solidFill>
                            <a:srgbClr val="000000"/>
                          </a:solidFill>
                          <a:effectLst/>
                          <a:latin typeface="+mn-lt"/>
                        </a:rPr>
                        <a:t>technicians </a:t>
                      </a:r>
                    </a:p>
                    <a:p>
                      <a:pPr algn="ctr" fontAlgn="b"/>
                      <a:r>
                        <a:rPr lang="en-US" sz="1200" b="1" i="0" u="none" strike="noStrike" dirty="0" smtClean="0">
                          <a:solidFill>
                            <a:srgbClr val="000000"/>
                          </a:solidFill>
                          <a:effectLst/>
                          <a:latin typeface="+mn-lt"/>
                        </a:rPr>
                        <a:t>(SOC 29-2000)</a:t>
                      </a:r>
                      <a:endParaRPr lang="en-US" sz="1200" b="1" i="0" u="none" strike="noStrike" dirty="0">
                        <a:solidFill>
                          <a:srgbClr val="000000"/>
                        </a:solidFill>
                        <a:effectLst/>
                        <a:latin typeface="+mn-lt"/>
                      </a:endParaRPr>
                    </a:p>
                  </a:txBody>
                  <a:tcPr marL="9525" marR="9525" marT="9525" marB="0" anchor="ctr"/>
                </a:tc>
                <a:tc>
                  <a:txBody>
                    <a:bodyPr/>
                    <a:lstStyle/>
                    <a:p>
                      <a:pPr algn="ctr" fontAlgn="b"/>
                      <a:r>
                        <a:rPr lang="en-US" sz="1200" b="1" i="0" u="none" strike="noStrike" dirty="0">
                          <a:solidFill>
                            <a:srgbClr val="000000"/>
                          </a:solidFill>
                          <a:effectLst/>
                          <a:latin typeface="+mn-lt"/>
                        </a:rPr>
                        <a:t> Healthcare support </a:t>
                      </a:r>
                      <a:r>
                        <a:rPr lang="en-US" sz="1200" b="1" i="0" u="none" strike="noStrike" dirty="0" smtClean="0">
                          <a:solidFill>
                            <a:srgbClr val="000000"/>
                          </a:solidFill>
                          <a:effectLst/>
                          <a:latin typeface="+mn-lt"/>
                        </a:rPr>
                        <a:t>occupations </a:t>
                      </a:r>
                    </a:p>
                    <a:p>
                      <a:pPr algn="ctr" fontAlgn="b"/>
                      <a:r>
                        <a:rPr lang="en-US" sz="1200" b="1" i="0" u="none" strike="noStrike" dirty="0" smtClean="0">
                          <a:solidFill>
                            <a:srgbClr val="000000"/>
                          </a:solidFill>
                          <a:effectLst/>
                          <a:latin typeface="+mn-lt"/>
                        </a:rPr>
                        <a:t>(SOC 31-0000)</a:t>
                      </a:r>
                      <a:endParaRPr lang="en-US" sz="1200" b="1" i="0" u="none" strike="noStrike" dirty="0">
                        <a:solidFill>
                          <a:srgbClr val="000000"/>
                        </a:solidFill>
                        <a:effectLst/>
                        <a:latin typeface="+mn-lt"/>
                      </a:endParaRPr>
                    </a:p>
                  </a:txBody>
                  <a:tcPr marL="9525" marR="9525" marT="9525" marB="0" anchor="ctr"/>
                </a:tc>
              </a:tr>
              <a:tr h="174545">
                <a:tc gridSpan="2">
                  <a:txBody>
                    <a:bodyPr/>
                    <a:lstStyle/>
                    <a:p>
                      <a:pPr algn="l" fontAlgn="b"/>
                      <a:r>
                        <a:rPr lang="en-US" sz="1200" b="1" u="none" strike="noStrike" dirty="0">
                          <a:effectLst/>
                          <a:latin typeface="+mn-lt"/>
                        </a:rPr>
                        <a:t>Ethnicity</a:t>
                      </a:r>
                      <a:r>
                        <a:rPr lang="en-US" sz="1200" b="1" u="none" strike="noStrike" dirty="0" smtClean="0">
                          <a:effectLst/>
                          <a:latin typeface="+mn-lt"/>
                        </a:rPr>
                        <a:t>*</a:t>
                      </a:r>
                      <a:endParaRPr lang="en-US" sz="1200" b="1" i="0" u="none" strike="noStrike" dirty="0">
                        <a:solidFill>
                          <a:srgbClr val="000000"/>
                        </a:solidFill>
                        <a:effectLst/>
                        <a:latin typeface="+mn-lt"/>
                      </a:endParaRPr>
                    </a:p>
                  </a:txBody>
                  <a:tcPr marL="8727" marR="8727" marT="8727" marB="0" anchor="b">
                    <a:lnT w="12700" cap="flat" cmpd="sng" algn="ctr">
                      <a:solidFill>
                        <a:schemeClr val="accent1"/>
                      </a:solidFill>
                      <a:prstDash val="solid"/>
                      <a:round/>
                      <a:headEnd type="none" w="med" len="med"/>
                      <a:tailEnd type="none" w="med" len="med"/>
                    </a:lnT>
                    <a:solidFill>
                      <a:schemeClr val="accent1">
                        <a:lumMod val="20000"/>
                        <a:lumOff val="80000"/>
                      </a:schemeClr>
                    </a:solidFill>
                  </a:tcPr>
                </a:tc>
                <a:tc hMerge="1">
                  <a:txBody>
                    <a:bodyPr/>
                    <a:lstStyle/>
                    <a:p>
                      <a:endParaRPr lang="en-US"/>
                    </a:p>
                  </a:txBody>
                  <a:tcPr/>
                </a:tc>
                <a:tc gridSpan="4">
                  <a:txBody>
                    <a:bodyPr/>
                    <a:lstStyle/>
                    <a:p>
                      <a:pPr algn="l" fontAlgn="b"/>
                      <a:endParaRPr lang="en-US" sz="1000" b="0" i="0" u="none" strike="noStrike" dirty="0">
                        <a:solidFill>
                          <a:srgbClr val="000000"/>
                        </a:solidFill>
                        <a:effectLst/>
                        <a:latin typeface="+mn-lt"/>
                      </a:endParaRPr>
                    </a:p>
                  </a:txBody>
                  <a:tcPr marL="8727" marR="8727" marT="8727" marB="0" anchor="b">
                    <a:solidFill>
                      <a:schemeClr val="accent1">
                        <a:lumMod val="20000"/>
                        <a:lumOff val="80000"/>
                      </a:schemeClr>
                    </a:solidFill>
                  </a:tcPr>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r>
              <a:tr h="469527">
                <a:tc>
                  <a:txBody>
                    <a:bodyPr/>
                    <a:lstStyle/>
                    <a:p>
                      <a:pPr algn="l" fontAlgn="b"/>
                      <a:r>
                        <a:rPr lang="en-US" sz="1200" b="1" u="none" strike="noStrike" dirty="0">
                          <a:effectLst/>
                          <a:latin typeface="+mn-lt"/>
                        </a:rPr>
                        <a:t>Non-Hispanic White</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dirty="0">
                          <a:effectLst/>
                          <a:latin typeface="+mn-lt"/>
                        </a:rPr>
                        <a:t>57.6%</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59.3%</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80.4%</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66.5%</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41.2%</a:t>
                      </a:r>
                      <a:endParaRPr lang="en-US" sz="1200" b="1" i="0" u="none" strike="noStrike" dirty="0">
                        <a:solidFill>
                          <a:srgbClr val="000000"/>
                        </a:solidFill>
                        <a:effectLst/>
                        <a:latin typeface="+mn-lt"/>
                      </a:endParaRPr>
                    </a:p>
                  </a:txBody>
                  <a:tcPr marL="8727" marR="8727" marT="8727" marB="0" anchor="b"/>
                </a:tc>
              </a:tr>
              <a:tr h="174545">
                <a:tc>
                  <a:txBody>
                    <a:bodyPr/>
                    <a:lstStyle/>
                    <a:p>
                      <a:pPr algn="l" fontAlgn="b"/>
                      <a:r>
                        <a:rPr lang="en-US" sz="1200" b="1" u="none" strike="noStrike" dirty="0">
                          <a:effectLst/>
                          <a:latin typeface="+mn-lt"/>
                        </a:rPr>
                        <a:t>Hispanic</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a:effectLst/>
                          <a:latin typeface="+mn-lt"/>
                        </a:rPr>
                        <a:t>42.4%</a:t>
                      </a:r>
                      <a:endParaRPr lang="en-US" sz="1200" b="1" i="0" u="none" strike="noStrike">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40.7%</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19.6%</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33.5%</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58.8%</a:t>
                      </a:r>
                      <a:endParaRPr lang="en-US" sz="1200" b="1" i="0" u="none" strike="noStrike" dirty="0">
                        <a:solidFill>
                          <a:srgbClr val="000000"/>
                        </a:solidFill>
                        <a:effectLst/>
                        <a:latin typeface="+mn-lt"/>
                      </a:endParaRPr>
                    </a:p>
                  </a:txBody>
                  <a:tcPr marL="8727" marR="8727" marT="8727" marB="0" anchor="b"/>
                </a:tc>
              </a:tr>
              <a:tr h="174545">
                <a:tc>
                  <a:txBody>
                    <a:bodyPr/>
                    <a:lstStyle/>
                    <a:p>
                      <a:pPr algn="l" fontAlgn="b"/>
                      <a:r>
                        <a:rPr lang="en-US" sz="1200" b="1" u="none" strike="noStrike" dirty="0">
                          <a:effectLst/>
                          <a:latin typeface="+mn-lt"/>
                        </a:rPr>
                        <a:t>Total</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a:effectLst/>
                          <a:latin typeface="+mn-lt"/>
                        </a:rPr>
                        <a:t>100.0%</a:t>
                      </a:r>
                      <a:endParaRPr lang="en-US" sz="1200" b="1" i="0" u="none" strike="noStrike">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r>
              <a:tr h="174545">
                <a:tc gridSpan="2">
                  <a:txBody>
                    <a:bodyPr/>
                    <a:lstStyle/>
                    <a:p>
                      <a:pPr algn="l" fontAlgn="b"/>
                      <a:r>
                        <a:rPr lang="en-US" sz="1200" b="1" u="none" strike="noStrike" dirty="0" smtClean="0">
                          <a:effectLst/>
                          <a:latin typeface="+mn-lt"/>
                        </a:rPr>
                        <a:t>Race**</a:t>
                      </a:r>
                      <a:endParaRPr lang="en-US" sz="1200" b="1" i="0" u="none" strike="noStrike" dirty="0">
                        <a:solidFill>
                          <a:srgbClr val="000000"/>
                        </a:solidFill>
                        <a:effectLst/>
                        <a:latin typeface="+mn-lt"/>
                      </a:endParaRPr>
                    </a:p>
                  </a:txBody>
                  <a:tcPr marL="8727" marR="8727" marT="8727" marB="0" anchor="b">
                    <a:solidFill>
                      <a:schemeClr val="accent1">
                        <a:lumMod val="20000"/>
                        <a:lumOff val="80000"/>
                      </a:schemeClr>
                    </a:solidFill>
                  </a:tcPr>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c gridSpan="4">
                  <a:txBody>
                    <a:bodyPr/>
                    <a:lstStyle/>
                    <a:p>
                      <a:pPr algn="l" fontAlgn="b"/>
                      <a:endParaRPr lang="en-US" sz="1000" b="0" i="0" u="none" strike="noStrike" dirty="0">
                        <a:solidFill>
                          <a:srgbClr val="000000"/>
                        </a:solidFill>
                        <a:effectLst/>
                        <a:latin typeface="+mn-lt"/>
                      </a:endParaRPr>
                    </a:p>
                  </a:txBody>
                  <a:tcPr marL="8727" marR="8727" marT="8727" marB="0" anchor="b">
                    <a:solidFill>
                      <a:schemeClr val="accent1">
                        <a:lumMod val="20000"/>
                        <a:lumOff val="80000"/>
                      </a:schemeClr>
                    </a:solidFill>
                  </a:tcPr>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8727" marR="8727" marT="8727" marB="0" anchor="b"/>
                </a:tc>
              </a:tr>
              <a:tr h="174545">
                <a:tc>
                  <a:txBody>
                    <a:bodyPr/>
                    <a:lstStyle/>
                    <a:p>
                      <a:pPr algn="l" fontAlgn="b"/>
                      <a:r>
                        <a:rPr lang="en-US" sz="1200" b="1" u="none" strike="noStrike" dirty="0">
                          <a:effectLst/>
                          <a:latin typeface="+mn-lt"/>
                        </a:rPr>
                        <a:t>Black Alone</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dirty="0">
                          <a:effectLst/>
                          <a:latin typeface="+mn-lt"/>
                        </a:rPr>
                        <a:t>10.1%</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12.0%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13.0%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a:effectLst/>
                          <a:latin typeface="+mn-lt"/>
                        </a:rPr>
                        <a:t>14.6%</a:t>
                      </a:r>
                      <a:endParaRPr lang="en-US" sz="1200" b="1" i="0" u="none" strike="noStrike">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23.2%</a:t>
                      </a:r>
                      <a:endParaRPr lang="en-US" sz="1200" b="1" i="0" u="none" strike="noStrike" dirty="0">
                        <a:solidFill>
                          <a:srgbClr val="000000"/>
                        </a:solidFill>
                        <a:effectLst/>
                        <a:latin typeface="+mn-lt"/>
                      </a:endParaRPr>
                    </a:p>
                  </a:txBody>
                  <a:tcPr marL="8727" marR="8727" marT="8727" marB="0" anchor="b"/>
                </a:tc>
              </a:tr>
              <a:tr h="174545">
                <a:tc>
                  <a:txBody>
                    <a:bodyPr/>
                    <a:lstStyle/>
                    <a:p>
                      <a:pPr algn="l" fontAlgn="b"/>
                      <a:r>
                        <a:rPr lang="en-US" sz="1200" b="1" u="none" strike="noStrike" dirty="0">
                          <a:effectLst/>
                          <a:latin typeface="+mn-lt"/>
                        </a:rPr>
                        <a:t>Asian Alone</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a:effectLst/>
                          <a:latin typeface="+mn-lt"/>
                        </a:rPr>
                        <a:t>4.1%</a:t>
                      </a:r>
                      <a:endParaRPr lang="en-US" sz="1200" b="1" i="0" u="none" strike="noStrike">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4.1%</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10.7%</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a:effectLst/>
                          <a:latin typeface="+mn-lt"/>
                        </a:rPr>
                        <a:t>3.7%</a:t>
                      </a:r>
                      <a:endParaRPr lang="en-US" sz="1200" b="1" i="0" u="none" strike="noStrike">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1.9%</a:t>
                      </a:r>
                      <a:endParaRPr lang="en-US" sz="1200" b="1" i="0" u="none" strike="noStrike" dirty="0">
                        <a:solidFill>
                          <a:srgbClr val="000000"/>
                        </a:solidFill>
                        <a:effectLst/>
                        <a:latin typeface="+mn-lt"/>
                      </a:endParaRPr>
                    </a:p>
                  </a:txBody>
                  <a:tcPr marL="8727" marR="8727" marT="8727" marB="0" anchor="b"/>
                </a:tc>
              </a:tr>
              <a:tr h="174545">
                <a:tc>
                  <a:txBody>
                    <a:bodyPr/>
                    <a:lstStyle/>
                    <a:p>
                      <a:pPr algn="l" fontAlgn="b"/>
                      <a:r>
                        <a:rPr lang="en-US" sz="1200" b="1" u="none" strike="noStrike" dirty="0">
                          <a:effectLst/>
                          <a:latin typeface="+mn-lt"/>
                        </a:rPr>
                        <a:t>Other Alone</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a:effectLst/>
                          <a:latin typeface="+mn-lt"/>
                        </a:rPr>
                        <a:t>7.7%</a:t>
                      </a:r>
                      <a:endParaRPr lang="en-US" sz="1200" b="1" i="0" u="none" strike="noStrike">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7.1%</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3.2%</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6.8%</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8.7%</a:t>
                      </a:r>
                      <a:endParaRPr lang="en-US" sz="1200" b="1" i="0" u="none" strike="noStrike" dirty="0">
                        <a:solidFill>
                          <a:srgbClr val="000000"/>
                        </a:solidFill>
                        <a:effectLst/>
                        <a:latin typeface="+mn-lt"/>
                      </a:endParaRPr>
                    </a:p>
                  </a:txBody>
                  <a:tcPr marL="8727" marR="8727" marT="8727" marB="0" anchor="b"/>
                </a:tc>
              </a:tr>
              <a:tr h="174545">
                <a:tc>
                  <a:txBody>
                    <a:bodyPr/>
                    <a:lstStyle/>
                    <a:p>
                      <a:pPr algn="l" fontAlgn="b"/>
                      <a:r>
                        <a:rPr lang="en-US" sz="1200" b="1" u="none" strike="noStrike" dirty="0">
                          <a:effectLst/>
                          <a:latin typeface="+mn-lt"/>
                        </a:rPr>
                        <a:t>Total</a:t>
                      </a:r>
                      <a:endParaRPr lang="en-US" sz="1200" b="1" i="0" u="none" strike="noStrike" dirty="0">
                        <a:solidFill>
                          <a:srgbClr val="000000"/>
                        </a:solidFill>
                        <a:effectLst/>
                        <a:latin typeface="+mn-lt"/>
                      </a:endParaRPr>
                    </a:p>
                  </a:txBody>
                  <a:tcPr marL="78545"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c>
                  <a:txBody>
                    <a:bodyPr/>
                    <a:lstStyle/>
                    <a:p>
                      <a:pPr algn="r" fontAlgn="b"/>
                      <a:r>
                        <a:rPr lang="en-US" sz="1200" b="1" u="none" strike="noStrike" dirty="0">
                          <a:effectLst/>
                          <a:latin typeface="+mn-lt"/>
                        </a:rPr>
                        <a:t>100.0%</a:t>
                      </a:r>
                      <a:endParaRPr lang="en-US" sz="1200" b="1" i="0" u="none" strike="noStrike" dirty="0">
                        <a:solidFill>
                          <a:srgbClr val="000000"/>
                        </a:solidFill>
                        <a:effectLst/>
                        <a:latin typeface="+mn-lt"/>
                      </a:endParaRPr>
                    </a:p>
                  </a:txBody>
                  <a:tcPr marL="8727" marR="8727" marT="8727" marB="0" anchor="b"/>
                </a:tc>
              </a:tr>
            </a:tbl>
          </a:graphicData>
        </a:graphic>
      </p:graphicFrame>
      <p:cxnSp>
        <p:nvCxnSpPr>
          <p:cNvPr id="7" name="Straight Arrow Connector 6"/>
          <p:cNvCxnSpPr/>
          <p:nvPr/>
        </p:nvCxnSpPr>
        <p:spPr>
          <a:xfrm flipH="1" flipV="1">
            <a:off x="4280539" y="3813847"/>
            <a:ext cx="372463" cy="1654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969648" y="3836493"/>
            <a:ext cx="390605" cy="16233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5149850" y="3836482"/>
            <a:ext cx="1631950" cy="16102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5149850" y="3822686"/>
            <a:ext cx="3079750" cy="16371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3416300" y="5405347"/>
            <a:ext cx="5270500" cy="553998"/>
          </a:xfrm>
          <a:prstGeom prst="rect">
            <a:avLst/>
          </a:prstGeom>
          <a:noFill/>
        </p:spPr>
        <p:txBody>
          <a:bodyPr wrap="square" rtlCol="0">
            <a:spAutoFit/>
          </a:bodyPr>
          <a:lstStyle/>
          <a:p>
            <a:r>
              <a:rPr lang="en-US" sz="1000" dirty="0" smtClean="0"/>
              <a:t>Compare this </a:t>
            </a:r>
            <a:r>
              <a:rPr lang="en-US" sz="1000" dirty="0" smtClean="0">
                <a:solidFill>
                  <a:schemeClr val="accent1"/>
                </a:solidFill>
              </a:rPr>
              <a:t>column </a:t>
            </a:r>
            <a:r>
              <a:rPr lang="en-US" sz="1000" dirty="0" smtClean="0"/>
              <a:t>to </a:t>
            </a:r>
            <a:r>
              <a:rPr lang="en-US" sz="1000" dirty="0" smtClean="0">
                <a:solidFill>
                  <a:schemeClr val="accent2">
                    <a:lumMod val="75000"/>
                  </a:schemeClr>
                </a:solidFill>
              </a:rPr>
              <a:t>these three</a:t>
            </a:r>
            <a:r>
              <a:rPr lang="en-US" sz="1000" dirty="0" smtClean="0"/>
              <a:t>. </a:t>
            </a:r>
            <a:endParaRPr lang="en-US" sz="1000" dirty="0"/>
          </a:p>
          <a:p>
            <a:r>
              <a:rPr lang="en-US" sz="1000" dirty="0" smtClean="0"/>
              <a:t>The difference suggests an over or under representation of the sex-race/ethnic group in each occupational category.</a:t>
            </a:r>
            <a:endParaRPr lang="en-US" sz="1000" dirty="0"/>
          </a:p>
        </p:txBody>
      </p:sp>
      <p:sp>
        <p:nvSpPr>
          <p:cNvPr id="20" name="Rectangle 19"/>
          <p:cNvSpPr/>
          <p:nvPr/>
        </p:nvSpPr>
        <p:spPr>
          <a:xfrm>
            <a:off x="76200" y="6439768"/>
            <a:ext cx="7254875" cy="338554"/>
          </a:xfrm>
          <a:prstGeom prst="rect">
            <a:avLst/>
          </a:prstGeom>
        </p:spPr>
        <p:txBody>
          <a:bodyPr wrap="square">
            <a:spAutoFit/>
          </a:bodyPr>
          <a:lstStyle/>
          <a:p>
            <a:r>
              <a:rPr lang="en-US" sz="1000" dirty="0" smtClean="0">
                <a:solidFill>
                  <a:schemeClr val="bg1">
                    <a:lumMod val="50000"/>
                  </a:schemeClr>
                </a:solidFill>
                <a:cs typeface="Calibri" panose="020F0502020204030204" pitchFamily="34" charset="0"/>
              </a:rPr>
              <a:t>Source: </a:t>
            </a:r>
            <a:r>
              <a:rPr lang="en-US" sz="1000" dirty="0">
                <a:solidFill>
                  <a:schemeClr val="bg1">
                    <a:lumMod val="50000"/>
                  </a:schemeClr>
                </a:solidFill>
                <a:cs typeface="Calibri" panose="020F0502020204030204" pitchFamily="34" charset="0"/>
              </a:rPr>
              <a:t>U.S. Census Bureau, American Community Survey, 1-Year </a:t>
            </a:r>
            <a:r>
              <a:rPr lang="en-US" sz="1000" dirty="0" smtClean="0">
                <a:solidFill>
                  <a:schemeClr val="bg1">
                    <a:lumMod val="50000"/>
                  </a:schemeClr>
                </a:solidFill>
                <a:cs typeface="Calibri" panose="020F0502020204030204" pitchFamily="34" charset="0"/>
              </a:rPr>
              <a:t>Sample, 2012 </a:t>
            </a:r>
          </a:p>
          <a:p>
            <a:r>
              <a:rPr lang="en-US" sz="600" dirty="0" smtClean="0">
                <a:solidFill>
                  <a:schemeClr val="bg1">
                    <a:lumMod val="50000"/>
                  </a:schemeClr>
                </a:solidFill>
                <a:cs typeface="Calibri" panose="020F0502020204030204" pitchFamily="34" charset="0"/>
              </a:rPr>
              <a:t>(note: data presented are from a sample survey and sampling error is associated with each estimate but is not presented in this table)</a:t>
            </a:r>
            <a:endParaRPr lang="en-US" sz="600" dirty="0">
              <a:solidFill>
                <a:schemeClr val="bg1">
                  <a:lumMod val="50000"/>
                </a:schemeClr>
              </a:solidFill>
            </a:endParaRPr>
          </a:p>
        </p:txBody>
      </p:sp>
      <p:sp>
        <p:nvSpPr>
          <p:cNvPr id="21" name="TextBox 20"/>
          <p:cNvSpPr txBox="1"/>
          <p:nvPr/>
        </p:nvSpPr>
        <p:spPr>
          <a:xfrm>
            <a:off x="76840" y="5945564"/>
            <a:ext cx="8610600" cy="707886"/>
          </a:xfrm>
          <a:prstGeom prst="rect">
            <a:avLst/>
          </a:prstGeom>
          <a:noFill/>
        </p:spPr>
        <p:txBody>
          <a:bodyPr wrap="square" rtlCol="0">
            <a:spAutoFit/>
          </a:bodyPr>
          <a:lstStyle/>
          <a:p>
            <a:pPr marL="171450" indent="-171450">
              <a:buFont typeface="Arial" panose="020B0604020202020204" pitchFamily="34" charset="0"/>
              <a:buChar char="•"/>
            </a:pPr>
            <a:r>
              <a:rPr lang="en-US" sz="800" dirty="0" smtClean="0"/>
              <a:t>Ethnicity here only includes persons who classified themselves as white and non-Hispanic and “Hispanic’ includes all persons, regardless of race, who classified themselves as Hispanic. Other non-Hispanic race groups are not included here.</a:t>
            </a:r>
          </a:p>
          <a:p>
            <a:r>
              <a:rPr lang="en-US" sz="800" dirty="0"/>
              <a:t>**   </a:t>
            </a:r>
            <a:r>
              <a:rPr lang="en-US" sz="800" dirty="0" smtClean="0"/>
              <a:t>Race categories also include persons of Hispanic descent although the race categories presented have only a small percentage of persons of Hispanic descent. White Alone is not presented because that category contains sizeable percentages of both of persons of Hispanic descent and non-Hispanic White. </a:t>
            </a:r>
            <a:endParaRPr lang="en-US" sz="800" dirty="0"/>
          </a:p>
          <a:p>
            <a:pPr marL="171450" indent="-171450">
              <a:buFont typeface="Arial" panose="020B0604020202020204" pitchFamily="34" charset="0"/>
              <a:buChar char="•"/>
            </a:pPr>
            <a:endParaRPr lang="en-US" sz="800" dirty="0"/>
          </a:p>
        </p:txBody>
      </p:sp>
    </p:spTree>
    <p:extLst>
      <p:ext uri="{BB962C8B-B14F-4D97-AF65-F5344CB8AC3E}">
        <p14:creationId xmlns:p14="http://schemas.microsoft.com/office/powerpoint/2010/main" val="2740474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543800" cy="990600"/>
          </a:xfrm>
        </p:spPr>
        <p:txBody>
          <a:bodyPr>
            <a:noAutofit/>
          </a:bodyPr>
          <a:lstStyle/>
          <a:p>
            <a:r>
              <a:rPr lang="en-US" sz="3200" dirty="0" smtClean="0"/>
              <a:t>Race and Ethnic Differences in Employment in Health Occupations, Males, Texas, 2012</a:t>
            </a:r>
            <a:endParaRPr lang="en-US" sz="32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graphicFrame>
        <p:nvGraphicFramePr>
          <p:cNvPr id="5" name="Table 4"/>
          <p:cNvGraphicFramePr>
            <a:graphicFrameLocks noGrp="1"/>
          </p:cNvGraphicFramePr>
          <p:nvPr>
            <p:extLst/>
          </p:nvPr>
        </p:nvGraphicFramePr>
        <p:xfrm>
          <a:off x="469903" y="1656660"/>
          <a:ext cx="8077197" cy="3251104"/>
        </p:xfrm>
        <a:graphic>
          <a:graphicData uri="http://schemas.openxmlformats.org/drawingml/2006/table">
            <a:tbl>
              <a:tblPr>
                <a:tableStyleId>{BC89EF96-8CEA-46FF-86C4-4CE0E7609802}</a:tableStyleId>
              </a:tblPr>
              <a:tblGrid>
                <a:gridCol w="1135301"/>
                <a:gridCol w="1330433"/>
                <a:gridCol w="1300867"/>
                <a:gridCol w="1472342"/>
                <a:gridCol w="1395474"/>
                <a:gridCol w="1442780"/>
              </a:tblGrid>
              <a:tr h="174545">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4">
                  <a:txBody>
                    <a:bodyPr/>
                    <a:lstStyle/>
                    <a:p>
                      <a:pPr algn="ctr" fontAlgn="b"/>
                      <a:r>
                        <a:rPr lang="en-US" sz="1200" b="1" i="0" u="none" strike="noStrike">
                          <a:solidFill>
                            <a:srgbClr val="000000"/>
                          </a:solidFill>
                          <a:effectLst/>
                          <a:latin typeface="Calibri" panose="020F0502020204030204" pitchFamily="34" charset="0"/>
                        </a:rPr>
                        <a:t>Males</a:t>
                      </a:r>
                    </a:p>
                  </a:txBody>
                  <a:tcPr marL="9525" marR="9525" marT="9525" marB="0" anchor="b">
                    <a:lnL w="12700" cap="flat" cmpd="sng" algn="ctr">
                      <a:solidFill>
                        <a:schemeClr val="accent1"/>
                      </a:solidFill>
                      <a:prstDash val="solid"/>
                      <a:round/>
                      <a:headEnd type="none" w="med" len="med"/>
                      <a:tailEnd type="none" w="med" len="med"/>
                    </a:lnL>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49932">
                <a:tc>
                  <a:txBody>
                    <a:bodyPr/>
                    <a:lstStyle/>
                    <a:p>
                      <a:pPr algn="l" fontAlgn="b"/>
                      <a:endParaRPr lang="en-US"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i="0" u="none" strike="noStrike" dirty="0">
                          <a:solidFill>
                            <a:srgbClr val="000000"/>
                          </a:solidFill>
                          <a:effectLst/>
                          <a:latin typeface="Calibri" panose="020F0502020204030204" pitchFamily="34" charset="0"/>
                        </a:rPr>
                        <a:t>Total Employed CLF 16 Years and Older</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solidFill>
                            <a:srgbClr val="000000"/>
                          </a:solidFill>
                          <a:effectLst/>
                          <a:latin typeface="Calibri" panose="020F0502020204030204" pitchFamily="34" charset="0"/>
                        </a:rPr>
                        <a:t>Employed CLF 16 Years and Older</a:t>
                      </a:r>
                    </a:p>
                  </a:txBody>
                  <a:tcPr marL="9525" marR="9525" marT="9525" marB="0" anchor="ctr">
                    <a:lnL w="12700" cap="flat" cmpd="sng" algn="ctr">
                      <a:solidFill>
                        <a:schemeClr val="accent1"/>
                      </a:solidFill>
                      <a:prstDash val="solid"/>
                      <a:round/>
                      <a:headEnd type="none" w="med" len="med"/>
                      <a:tailEnd type="none" w="med" len="med"/>
                    </a:lnL>
                  </a:tcPr>
                </a:tc>
                <a:tc>
                  <a:txBody>
                    <a:bodyPr/>
                    <a:lstStyle/>
                    <a:p>
                      <a:pPr algn="ctr" fontAlgn="b"/>
                      <a:r>
                        <a:rPr lang="en-US" sz="1200" b="1" i="0" u="none" strike="noStrike" dirty="0">
                          <a:solidFill>
                            <a:srgbClr val="000000"/>
                          </a:solidFill>
                          <a:effectLst/>
                          <a:latin typeface="Calibri" panose="020F0502020204030204" pitchFamily="34" charset="0"/>
                        </a:rPr>
                        <a:t>Health diagnosing and treating practitioners and other technical </a:t>
                      </a:r>
                      <a:r>
                        <a:rPr lang="en-US" sz="1200" b="1" i="0" u="none" strike="noStrike" dirty="0" smtClean="0">
                          <a:solidFill>
                            <a:srgbClr val="000000"/>
                          </a:solidFill>
                          <a:effectLst/>
                          <a:latin typeface="Calibri" panose="020F0502020204030204" pitchFamily="34" charset="0"/>
                        </a:rPr>
                        <a:t>occupations (SOC 29-1000)</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Health technologists and </a:t>
                      </a:r>
                      <a:r>
                        <a:rPr lang="en-US" sz="1200" b="1" i="0" u="none" strike="noStrike" dirty="0" smtClean="0">
                          <a:solidFill>
                            <a:srgbClr val="000000"/>
                          </a:solidFill>
                          <a:effectLst/>
                          <a:latin typeface="Calibri" panose="020F0502020204030204" pitchFamily="34" charset="0"/>
                        </a:rPr>
                        <a:t>technicians (SOC 29-2000)</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 Healthcare support </a:t>
                      </a:r>
                      <a:r>
                        <a:rPr lang="en-US" sz="1200" b="1" i="0" u="none" strike="noStrike" dirty="0" smtClean="0">
                          <a:solidFill>
                            <a:srgbClr val="000000"/>
                          </a:solidFill>
                          <a:effectLst/>
                          <a:latin typeface="Calibri" panose="020F0502020204030204" pitchFamily="34" charset="0"/>
                        </a:rPr>
                        <a:t>occupations (SOC 31-0000)</a:t>
                      </a:r>
                      <a:endParaRPr lang="en-US" sz="1200" b="1" i="0" u="none" strike="noStrike" dirty="0">
                        <a:solidFill>
                          <a:srgbClr val="000000"/>
                        </a:solidFill>
                        <a:effectLst/>
                        <a:latin typeface="Calibri" panose="020F0502020204030204" pitchFamily="34" charset="0"/>
                      </a:endParaRPr>
                    </a:p>
                  </a:txBody>
                  <a:tcPr marL="9525" marR="9525" marT="9525" marB="0" anchor="ctr"/>
                </a:tc>
              </a:tr>
              <a:tr h="174545">
                <a:tc gridSpan="2">
                  <a:txBody>
                    <a:bodyPr/>
                    <a:lstStyle/>
                    <a:p>
                      <a:pPr algn="l" fontAlgn="b"/>
                      <a:r>
                        <a:rPr lang="en-US" sz="1200" b="1" i="0" u="none" strike="noStrike" dirty="0">
                          <a:solidFill>
                            <a:srgbClr val="000000"/>
                          </a:solidFill>
                          <a:effectLst/>
                          <a:latin typeface="Calibri" panose="020F0502020204030204" pitchFamily="34" charset="0"/>
                        </a:rPr>
                        <a:t>Ethnicity</a:t>
                      </a:r>
                      <a:r>
                        <a:rPr lang="en-US" sz="1200" b="1" i="0" u="none" strike="noStrike" dirty="0" smtClean="0">
                          <a:solidFill>
                            <a:srgbClr val="000000"/>
                          </a:solidFill>
                          <a:effectLst/>
                          <a:latin typeface="Calibri" panose="020F0502020204030204" pitchFamily="34" charset="0"/>
                        </a:rPr>
                        <a:t>*</a:t>
                      </a:r>
                      <a:endParaRPr lang="en-US" sz="12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accent1"/>
                      </a:solidFill>
                      <a:prstDash val="solid"/>
                      <a:round/>
                      <a:headEnd type="none" w="med" len="med"/>
                      <a:tailEnd type="none" w="med" len="med"/>
                    </a:lnT>
                    <a:solidFill>
                      <a:schemeClr val="accent1">
                        <a:lumMod val="20000"/>
                        <a:lumOff val="80000"/>
                      </a:schemeClr>
                    </a:solidFill>
                  </a:tcPr>
                </a:tc>
                <a:tc hMerge="1">
                  <a:txBody>
                    <a:bodyPr/>
                    <a:lstStyle/>
                    <a:p>
                      <a:endParaRPr lang="en-US"/>
                    </a:p>
                  </a:txBody>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r>
              <a:tr h="469527">
                <a:tc>
                  <a:txBody>
                    <a:bodyPr/>
                    <a:lstStyle/>
                    <a:p>
                      <a:pPr algn="l" fontAlgn="b"/>
                      <a:r>
                        <a:rPr lang="en-US" sz="1200" b="1" i="0" u="none" strike="noStrike" dirty="0">
                          <a:solidFill>
                            <a:srgbClr val="000000"/>
                          </a:solidFill>
                          <a:effectLst/>
                          <a:latin typeface="Calibri" panose="020F0502020204030204" pitchFamily="34" charset="0"/>
                        </a:rPr>
                        <a:t>Non-Hispanic White</a:t>
                      </a:r>
                    </a:p>
                  </a:txBody>
                  <a:tcPr marL="85725" marR="9525" marT="9525" marB="0" anchor="b"/>
                </a:tc>
                <a:tc>
                  <a:txBody>
                    <a:bodyPr/>
                    <a:lstStyle/>
                    <a:p>
                      <a:pPr algn="r" fontAlgn="b"/>
                      <a:r>
                        <a:rPr lang="en-US" sz="1200" b="1" i="0" u="none" strike="noStrike">
                          <a:solidFill>
                            <a:srgbClr val="000000"/>
                          </a:solidFill>
                          <a:effectLst/>
                          <a:latin typeface="Calibri" panose="020F0502020204030204" pitchFamily="34" charset="0"/>
                        </a:rPr>
                        <a:t>57.6%</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56.2%</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76.1%</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56.6%</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42.4%</a:t>
                      </a:r>
                    </a:p>
                  </a:txBody>
                  <a:tcPr marL="9525" marR="9525" marT="9525" marB="0" anchor="b"/>
                </a:tc>
              </a:tr>
              <a:tr h="174545">
                <a:tc>
                  <a:txBody>
                    <a:bodyPr/>
                    <a:lstStyle/>
                    <a:p>
                      <a:pPr algn="l" fontAlgn="b"/>
                      <a:r>
                        <a:rPr lang="en-US" sz="1200" b="1" i="0" u="none" strike="noStrike">
                          <a:solidFill>
                            <a:srgbClr val="000000"/>
                          </a:solidFill>
                          <a:effectLst/>
                          <a:latin typeface="Calibri" panose="020F0502020204030204" pitchFamily="34" charset="0"/>
                        </a:rPr>
                        <a:t>Hispanic</a:t>
                      </a:r>
                    </a:p>
                  </a:txBody>
                  <a:tcPr marL="85725" marR="9525" marT="9525" marB="0" anchor="b"/>
                </a:tc>
                <a:tc>
                  <a:txBody>
                    <a:bodyPr/>
                    <a:lstStyle/>
                    <a:p>
                      <a:pPr algn="r" fontAlgn="b"/>
                      <a:r>
                        <a:rPr lang="en-US" sz="1200" b="1" i="0" u="none" strike="noStrike">
                          <a:solidFill>
                            <a:srgbClr val="000000"/>
                          </a:solidFill>
                          <a:effectLst/>
                          <a:latin typeface="Calibri" panose="020F0502020204030204" pitchFamily="34" charset="0"/>
                        </a:rPr>
                        <a:t>42.4%</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43.8%</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23.9%</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43.4%</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57.6%</a:t>
                      </a:r>
                    </a:p>
                  </a:txBody>
                  <a:tcPr marL="9525" marR="9525" marT="9525" marB="0" anchor="b"/>
                </a:tc>
              </a:tr>
              <a:tr h="174545">
                <a:tc>
                  <a:txBody>
                    <a:bodyPr/>
                    <a:lstStyle/>
                    <a:p>
                      <a:pPr algn="l" fontAlgn="b"/>
                      <a:r>
                        <a:rPr lang="en-US" sz="1200" b="1" i="0" u="none" strike="noStrike" dirty="0">
                          <a:solidFill>
                            <a:srgbClr val="000000"/>
                          </a:solidFill>
                          <a:effectLst/>
                          <a:latin typeface="Calibri" panose="020F0502020204030204" pitchFamily="34" charset="0"/>
                        </a:rPr>
                        <a:t>Total</a:t>
                      </a:r>
                    </a:p>
                  </a:txBody>
                  <a:tcPr marL="857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100.0%</a:t>
                      </a:r>
                    </a:p>
                  </a:txBody>
                  <a:tcPr marL="9525" marR="9525" marT="9525" marB="0" anchor="b"/>
                </a:tc>
              </a:tr>
              <a:tr h="174545">
                <a:tc>
                  <a:txBody>
                    <a:bodyPr/>
                    <a:lstStyle/>
                    <a:p>
                      <a:pPr algn="l" fontAlgn="b"/>
                      <a:r>
                        <a:rPr lang="en-US" sz="1200" b="1" i="0" u="none" strike="noStrike" dirty="0">
                          <a:solidFill>
                            <a:srgbClr val="000000"/>
                          </a:solidFill>
                          <a:effectLst/>
                          <a:latin typeface="Calibri" panose="020F0502020204030204" pitchFamily="34" charset="0"/>
                        </a:rPr>
                        <a:t>Race</a:t>
                      </a:r>
                      <a:r>
                        <a:rPr lang="en-US" sz="1200" b="1" i="0" u="none" strike="noStrike" dirty="0" smtClean="0">
                          <a:solidFill>
                            <a:srgbClr val="000000"/>
                          </a:solidFill>
                          <a:effectLst/>
                          <a:latin typeface="Calibri" panose="020F0502020204030204" pitchFamily="34" charset="0"/>
                        </a:rPr>
                        <a:t>**</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r>
              <a:tr h="174545">
                <a:tc>
                  <a:txBody>
                    <a:bodyPr/>
                    <a:lstStyle/>
                    <a:p>
                      <a:pPr algn="l" fontAlgn="b"/>
                      <a:r>
                        <a:rPr lang="en-US" sz="1200" b="1" i="0" u="none" strike="noStrike" dirty="0">
                          <a:solidFill>
                            <a:srgbClr val="000000"/>
                          </a:solidFill>
                          <a:effectLst/>
                          <a:latin typeface="Calibri" panose="020F0502020204030204" pitchFamily="34" charset="0"/>
                        </a:rPr>
                        <a:t>Black Alone</a:t>
                      </a:r>
                    </a:p>
                  </a:txBody>
                  <a:tcPr marL="857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10.1%</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8.6%</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8.2%</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10.5%</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26.4%</a:t>
                      </a:r>
                    </a:p>
                  </a:txBody>
                  <a:tcPr marL="9525" marR="9525" marT="9525" marB="0" anchor="b"/>
                </a:tc>
              </a:tr>
              <a:tr h="174545">
                <a:tc>
                  <a:txBody>
                    <a:bodyPr/>
                    <a:lstStyle/>
                    <a:p>
                      <a:pPr algn="l" fontAlgn="b"/>
                      <a:r>
                        <a:rPr lang="en-US" sz="1200" b="1" i="0" u="none" strike="noStrike" dirty="0">
                          <a:solidFill>
                            <a:srgbClr val="000000"/>
                          </a:solidFill>
                          <a:effectLst/>
                          <a:latin typeface="Calibri" panose="020F0502020204030204" pitchFamily="34" charset="0"/>
                        </a:rPr>
                        <a:t>Asian Alone</a:t>
                      </a:r>
                    </a:p>
                  </a:txBody>
                  <a:tcPr marL="857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4.1%</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4.1%</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12.3%</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9.5%</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5.2%</a:t>
                      </a:r>
                    </a:p>
                  </a:txBody>
                  <a:tcPr marL="9525" marR="9525" marT="9525" marB="0" anchor="b"/>
                </a:tc>
              </a:tr>
              <a:tr h="174545">
                <a:tc>
                  <a:txBody>
                    <a:bodyPr/>
                    <a:lstStyle/>
                    <a:p>
                      <a:pPr algn="l" fontAlgn="b"/>
                      <a:r>
                        <a:rPr lang="en-US" sz="1200" b="1" i="0" u="none" strike="noStrike" dirty="0">
                          <a:solidFill>
                            <a:srgbClr val="000000"/>
                          </a:solidFill>
                          <a:effectLst/>
                          <a:latin typeface="Calibri" panose="020F0502020204030204" pitchFamily="34" charset="0"/>
                        </a:rPr>
                        <a:t>Other Alone</a:t>
                      </a:r>
                    </a:p>
                  </a:txBody>
                  <a:tcPr marL="85725" marR="9525" marT="9525" marB="0" anchor="b"/>
                </a:tc>
                <a:tc>
                  <a:txBody>
                    <a:bodyPr/>
                    <a:lstStyle/>
                    <a:p>
                      <a:pPr algn="r" fontAlgn="b"/>
                      <a:r>
                        <a:rPr lang="en-US" sz="1200" b="1" i="0" u="none" strike="noStrike">
                          <a:solidFill>
                            <a:srgbClr val="000000"/>
                          </a:solidFill>
                          <a:effectLst/>
                          <a:latin typeface="Calibri" panose="020F0502020204030204" pitchFamily="34" charset="0"/>
                        </a:rPr>
                        <a:t>7.7%</a:t>
                      </a:r>
                    </a:p>
                  </a:txBody>
                  <a:tcPr marL="95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8.2%</a:t>
                      </a:r>
                    </a:p>
                  </a:txBody>
                  <a:tcPr marL="95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5.1%</a:t>
                      </a:r>
                    </a:p>
                  </a:txBody>
                  <a:tcPr marL="95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5.7%</a:t>
                      </a:r>
                    </a:p>
                  </a:txBody>
                  <a:tcPr marL="95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6.9%</a:t>
                      </a:r>
                    </a:p>
                  </a:txBody>
                  <a:tcPr marL="9525" marR="9525" marT="9525" marB="0" anchor="b"/>
                </a:tc>
              </a:tr>
              <a:tr h="174545">
                <a:tc>
                  <a:txBody>
                    <a:bodyPr/>
                    <a:lstStyle/>
                    <a:p>
                      <a:pPr algn="l" fontAlgn="b"/>
                      <a:r>
                        <a:rPr lang="en-US" sz="1200" b="1" i="0" u="none" strike="noStrike" dirty="0">
                          <a:solidFill>
                            <a:srgbClr val="000000"/>
                          </a:solidFill>
                          <a:effectLst/>
                          <a:latin typeface="Calibri" panose="020F0502020204030204" pitchFamily="34" charset="0"/>
                        </a:rPr>
                        <a:t>Total</a:t>
                      </a:r>
                    </a:p>
                  </a:txBody>
                  <a:tcPr marL="857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1" i="0" u="none" strike="noStrike" dirty="0">
                          <a:solidFill>
                            <a:srgbClr val="000000"/>
                          </a:solidFill>
                          <a:effectLst/>
                          <a:latin typeface="Calibri" panose="020F0502020204030204" pitchFamily="34" charset="0"/>
                        </a:rPr>
                        <a:t>100.0%</a:t>
                      </a:r>
                    </a:p>
                  </a:txBody>
                  <a:tcPr marL="9525" marR="9525" marT="9525" marB="0" anchor="b"/>
                </a:tc>
              </a:tr>
            </a:tbl>
          </a:graphicData>
        </a:graphic>
      </p:graphicFrame>
      <p:cxnSp>
        <p:nvCxnSpPr>
          <p:cNvPr id="7" name="Straight Arrow Connector 6"/>
          <p:cNvCxnSpPr/>
          <p:nvPr/>
        </p:nvCxnSpPr>
        <p:spPr>
          <a:xfrm flipH="1" flipV="1">
            <a:off x="4248470" y="3562035"/>
            <a:ext cx="266060" cy="1707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970936" y="3502900"/>
            <a:ext cx="266700" cy="17344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5114925" y="3499912"/>
            <a:ext cx="1438275" cy="17404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5331145" y="3499912"/>
            <a:ext cx="2746055" cy="17584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3352800" y="5178223"/>
            <a:ext cx="5194300" cy="553998"/>
          </a:xfrm>
          <a:prstGeom prst="rect">
            <a:avLst/>
          </a:prstGeom>
          <a:noFill/>
        </p:spPr>
        <p:txBody>
          <a:bodyPr wrap="square" rtlCol="0">
            <a:spAutoFit/>
          </a:bodyPr>
          <a:lstStyle/>
          <a:p>
            <a:r>
              <a:rPr lang="en-US" sz="1000" dirty="0" smtClean="0"/>
              <a:t>Compare this </a:t>
            </a:r>
            <a:r>
              <a:rPr lang="en-US" sz="1000" dirty="0" smtClean="0">
                <a:solidFill>
                  <a:schemeClr val="accent1"/>
                </a:solidFill>
              </a:rPr>
              <a:t>column </a:t>
            </a:r>
            <a:r>
              <a:rPr lang="en-US" sz="1000" dirty="0" smtClean="0"/>
              <a:t>to </a:t>
            </a:r>
            <a:r>
              <a:rPr lang="en-US" sz="1000" dirty="0" smtClean="0">
                <a:solidFill>
                  <a:schemeClr val="accent2">
                    <a:lumMod val="75000"/>
                  </a:schemeClr>
                </a:solidFill>
              </a:rPr>
              <a:t>these three</a:t>
            </a:r>
            <a:r>
              <a:rPr lang="en-US" sz="1000" dirty="0" smtClean="0"/>
              <a:t>. </a:t>
            </a:r>
            <a:endParaRPr lang="en-US" sz="1000" dirty="0"/>
          </a:p>
          <a:p>
            <a:r>
              <a:rPr lang="en-US" sz="1000" dirty="0" smtClean="0"/>
              <a:t>The difference suggests an over or under representation of the sex-race/ethnic group in each occupational category.</a:t>
            </a:r>
            <a:endParaRPr lang="en-US" sz="1000" dirty="0"/>
          </a:p>
        </p:txBody>
      </p:sp>
      <p:sp>
        <p:nvSpPr>
          <p:cNvPr id="17" name="Rectangle 16"/>
          <p:cNvSpPr/>
          <p:nvPr/>
        </p:nvSpPr>
        <p:spPr>
          <a:xfrm>
            <a:off x="76200" y="6439768"/>
            <a:ext cx="7254875" cy="338554"/>
          </a:xfrm>
          <a:prstGeom prst="rect">
            <a:avLst/>
          </a:prstGeom>
        </p:spPr>
        <p:txBody>
          <a:bodyPr wrap="square">
            <a:spAutoFit/>
          </a:bodyPr>
          <a:lstStyle/>
          <a:p>
            <a:r>
              <a:rPr lang="en-US" sz="1000" dirty="0" smtClean="0">
                <a:solidFill>
                  <a:schemeClr val="bg1">
                    <a:lumMod val="50000"/>
                  </a:schemeClr>
                </a:solidFill>
                <a:cs typeface="Calibri" panose="020F0502020204030204" pitchFamily="34" charset="0"/>
              </a:rPr>
              <a:t>Source: </a:t>
            </a:r>
            <a:r>
              <a:rPr lang="en-US" sz="1000" dirty="0">
                <a:solidFill>
                  <a:schemeClr val="bg1">
                    <a:lumMod val="50000"/>
                  </a:schemeClr>
                </a:solidFill>
                <a:cs typeface="Calibri" panose="020F0502020204030204" pitchFamily="34" charset="0"/>
              </a:rPr>
              <a:t>U.S. Census Bureau, American Community Survey, 1-Year </a:t>
            </a:r>
            <a:r>
              <a:rPr lang="en-US" sz="1000" dirty="0" smtClean="0">
                <a:solidFill>
                  <a:schemeClr val="bg1">
                    <a:lumMod val="50000"/>
                  </a:schemeClr>
                </a:solidFill>
                <a:cs typeface="Calibri" panose="020F0502020204030204" pitchFamily="34" charset="0"/>
              </a:rPr>
              <a:t>Sample, 2012 </a:t>
            </a:r>
          </a:p>
          <a:p>
            <a:r>
              <a:rPr lang="en-US" sz="600" dirty="0" smtClean="0">
                <a:solidFill>
                  <a:schemeClr val="bg1">
                    <a:lumMod val="50000"/>
                  </a:schemeClr>
                </a:solidFill>
                <a:cs typeface="Calibri" panose="020F0502020204030204" pitchFamily="34" charset="0"/>
              </a:rPr>
              <a:t>(note: data presented are from a sample survey and sampling error is associated with each estimate but is not presented in this table)</a:t>
            </a:r>
            <a:endParaRPr lang="en-US" sz="600" dirty="0">
              <a:solidFill>
                <a:schemeClr val="bg1">
                  <a:lumMod val="50000"/>
                </a:schemeClr>
              </a:solidFill>
            </a:endParaRPr>
          </a:p>
        </p:txBody>
      </p:sp>
      <p:sp>
        <p:nvSpPr>
          <p:cNvPr id="12" name="TextBox 11"/>
          <p:cNvSpPr txBox="1"/>
          <p:nvPr/>
        </p:nvSpPr>
        <p:spPr>
          <a:xfrm>
            <a:off x="76200" y="5807929"/>
            <a:ext cx="8610600" cy="707886"/>
          </a:xfrm>
          <a:prstGeom prst="rect">
            <a:avLst/>
          </a:prstGeom>
          <a:noFill/>
        </p:spPr>
        <p:txBody>
          <a:bodyPr wrap="square" rtlCol="0">
            <a:spAutoFit/>
          </a:bodyPr>
          <a:lstStyle/>
          <a:p>
            <a:pPr marL="171450" indent="-171450">
              <a:buFont typeface="Arial" panose="020B0604020202020204" pitchFamily="34" charset="0"/>
              <a:buChar char="•"/>
            </a:pPr>
            <a:r>
              <a:rPr lang="en-US" sz="800" dirty="0" smtClean="0"/>
              <a:t>Ethnicity here only includes persons who classified themselves as white and non-Hispanic and “Hispanic’ includes all persons, regardless of race, who classified themselves as Hispanic. Other non-Hispanic race groups are not included here.</a:t>
            </a:r>
          </a:p>
          <a:p>
            <a:r>
              <a:rPr lang="en-US" sz="800" dirty="0"/>
              <a:t>**   Race categories also include persons of Hispanic descent although the race categories presented have only a small percentage of persons of Hispanic descent. White Alone is not presented because that category contains </a:t>
            </a:r>
            <a:r>
              <a:rPr lang="en-US" sz="800" dirty="0" smtClean="0"/>
              <a:t>sizeable </a:t>
            </a:r>
            <a:r>
              <a:rPr lang="en-US" sz="800" dirty="0"/>
              <a:t>percentages of both of persons of Hispanic descent and non-Hispanic White. </a:t>
            </a:r>
          </a:p>
          <a:p>
            <a:pPr marL="171450" indent="-171450">
              <a:buFont typeface="Arial" panose="020B0604020202020204" pitchFamily="34" charset="0"/>
              <a:buChar char="•"/>
            </a:pPr>
            <a:endParaRPr lang="en-US" sz="800" dirty="0"/>
          </a:p>
        </p:txBody>
      </p:sp>
    </p:spTree>
    <p:extLst>
      <p:ext uri="{BB962C8B-B14F-4D97-AF65-F5344CB8AC3E}">
        <p14:creationId xmlns:p14="http://schemas.microsoft.com/office/powerpoint/2010/main" val="1386670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543800" cy="990600"/>
          </a:xfrm>
        </p:spPr>
        <p:txBody>
          <a:bodyPr>
            <a:noAutofit/>
          </a:bodyPr>
          <a:lstStyle/>
          <a:p>
            <a:r>
              <a:rPr lang="en-US" sz="2800" dirty="0"/>
              <a:t>Direct Patient Care Physicians </a:t>
            </a:r>
            <a:r>
              <a:rPr lang="en-US" sz="2800" dirty="0" smtClean="0"/>
              <a:t>by </a:t>
            </a:r>
            <a:r>
              <a:rPr lang="en-US" sz="2800" dirty="0"/>
              <a:t>County of Practice per </a:t>
            </a:r>
            <a:r>
              <a:rPr lang="en-US" sz="2800" dirty="0" smtClean="0"/>
              <a:t>100,000 </a:t>
            </a:r>
            <a:r>
              <a:rPr lang="en-US" sz="2800" dirty="0"/>
              <a:t>Population </a:t>
            </a:r>
            <a:r>
              <a:rPr lang="en-US" sz="2800" dirty="0" smtClean="0"/>
              <a:t>- </a:t>
            </a:r>
            <a:r>
              <a:rPr lang="en-US" sz="2800" dirty="0"/>
              <a:t>September, 2013</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pic>
        <p:nvPicPr>
          <p:cNvPr id="5" name="Picture 4"/>
          <p:cNvPicPr>
            <a:picLocks noChangeAspect="1"/>
          </p:cNvPicPr>
          <p:nvPr/>
        </p:nvPicPr>
        <p:blipFill rotWithShape="1">
          <a:blip r:embed="rId3"/>
          <a:srcRect l="5941" t="27153" r="4939" b="18540"/>
          <a:stretch/>
        </p:blipFill>
        <p:spPr>
          <a:xfrm>
            <a:off x="1371600" y="1076905"/>
            <a:ext cx="6858000" cy="5669280"/>
          </a:xfrm>
          <a:prstGeom prst="rect">
            <a:avLst/>
          </a:prstGeom>
        </p:spPr>
      </p:pic>
      <p:sp>
        <p:nvSpPr>
          <p:cNvPr id="6" name="Rectangle 5"/>
          <p:cNvSpPr/>
          <p:nvPr/>
        </p:nvSpPr>
        <p:spPr>
          <a:xfrm>
            <a:off x="0" y="6377451"/>
            <a:ext cx="4572000" cy="400110"/>
          </a:xfrm>
          <a:prstGeom prst="rect">
            <a:avLst/>
          </a:prstGeom>
        </p:spPr>
        <p:txBody>
          <a:bodyPr>
            <a:spAutoFit/>
          </a:bodyPr>
          <a:lstStyle/>
          <a:p>
            <a:r>
              <a:rPr lang="en-US" sz="1000" dirty="0">
                <a:solidFill>
                  <a:schemeClr val="bg1">
                    <a:lumMod val="50000"/>
                  </a:schemeClr>
                </a:solidFill>
              </a:rPr>
              <a:t>Data Source: Texas Medical Board - September </a:t>
            </a:r>
            <a:r>
              <a:rPr lang="en-US" sz="1000" dirty="0" smtClean="0">
                <a:solidFill>
                  <a:schemeClr val="bg1">
                    <a:lumMod val="50000"/>
                  </a:schemeClr>
                </a:solidFill>
              </a:rPr>
              <a:t>2013</a:t>
            </a:r>
            <a:r>
              <a:rPr lang="en-US" sz="600" dirty="0">
                <a:solidFill>
                  <a:schemeClr val="bg1">
                    <a:lumMod val="50000"/>
                  </a:schemeClr>
                </a:solidFill>
              </a:rPr>
              <a:t> </a:t>
            </a:r>
          </a:p>
          <a:p>
            <a:r>
              <a:rPr lang="en-US" sz="500" dirty="0">
                <a:solidFill>
                  <a:schemeClr val="bg1">
                    <a:lumMod val="50000"/>
                  </a:schemeClr>
                </a:solidFill>
              </a:rPr>
              <a:t>Excludes: Federal and military physicians, residents and fellows. </a:t>
            </a:r>
          </a:p>
          <a:p>
            <a:r>
              <a:rPr lang="en-US" sz="500" dirty="0">
                <a:solidFill>
                  <a:schemeClr val="bg1">
                    <a:lumMod val="50000"/>
                  </a:schemeClr>
                </a:solidFill>
              </a:rPr>
              <a:t>Prepared by: Texas Department of State Health Services, Center for Health Statistics, Health Professions Resource Center, December 3, 2013</a:t>
            </a:r>
            <a:endParaRPr lang="en-US" sz="500" dirty="0">
              <a:solidFill>
                <a:schemeClr val="bg1">
                  <a:lumMod val="50000"/>
                </a:schemeClr>
              </a:solidFill>
              <a:effectLst/>
            </a:endParaRPr>
          </a:p>
        </p:txBody>
      </p:sp>
      <p:pic>
        <p:nvPicPr>
          <p:cNvPr id="7" name="Picture 6"/>
          <p:cNvPicPr>
            <a:picLocks noChangeAspect="1"/>
          </p:cNvPicPr>
          <p:nvPr/>
        </p:nvPicPr>
        <p:blipFill rotWithShape="1">
          <a:blip r:embed="rId4"/>
          <a:srcRect t="40737" r="23992" b="1"/>
          <a:stretch/>
        </p:blipFill>
        <p:spPr>
          <a:xfrm>
            <a:off x="1143000" y="1521327"/>
            <a:ext cx="1752599" cy="1767973"/>
          </a:xfrm>
          <a:prstGeom prst="rect">
            <a:avLst/>
          </a:prstGeom>
        </p:spPr>
      </p:pic>
    </p:spTree>
    <p:extLst>
      <p:ext uri="{BB962C8B-B14F-4D97-AF65-F5344CB8AC3E}">
        <p14:creationId xmlns:p14="http://schemas.microsoft.com/office/powerpoint/2010/main" val="9641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990600"/>
          </a:xfrm>
        </p:spPr>
        <p:txBody>
          <a:bodyPr>
            <a:normAutofit/>
          </a:bodyPr>
          <a:lstStyle/>
          <a:p>
            <a:r>
              <a:rPr lang="en-US" sz="3200" dirty="0" smtClean="0"/>
              <a:t>Texas Population 1950-2010</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4299540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76200" y="6521422"/>
            <a:ext cx="4572000" cy="400110"/>
          </a:xfrm>
          <a:prstGeom prst="rect">
            <a:avLst/>
          </a:prstGeom>
        </p:spPr>
        <p:txBody>
          <a:bodyPr>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Source: U.S</a:t>
            </a:r>
            <a:r>
              <a:rPr lang="en-US" sz="1000" dirty="0">
                <a:solidFill>
                  <a:schemeClr val="bg1">
                    <a:lumMod val="50000"/>
                  </a:schemeClr>
                </a:solidFill>
                <a:latin typeface="Arial" pitchFamily="34" charset="0"/>
                <a:cs typeface="Arial" pitchFamily="34" charset="0"/>
              </a:rPr>
              <a:t>. Census </a:t>
            </a:r>
            <a:r>
              <a:rPr lang="en-US" sz="1000" dirty="0" smtClean="0">
                <a:solidFill>
                  <a:schemeClr val="bg1">
                    <a:lumMod val="50000"/>
                  </a:schemeClr>
                </a:solidFill>
                <a:latin typeface="Arial" pitchFamily="34" charset="0"/>
                <a:cs typeface="Arial" pitchFamily="34" charset="0"/>
              </a:rPr>
              <a:t>Bureau, Census Counts</a:t>
            </a:r>
            <a:endParaRPr lang="en-US" sz="1000" dirty="0">
              <a:solidFill>
                <a:schemeClr val="bg1">
                  <a:lumMod val="50000"/>
                </a:schemeClr>
              </a:solidFill>
              <a:latin typeface="Arial" pitchFamily="34" charset="0"/>
              <a:cs typeface="Arial" pitchFamily="34" charset="0"/>
            </a:endParaRPr>
          </a:p>
          <a:p>
            <a:pPr marL="339725" indent="-339725"/>
            <a:endParaRPr lang="en-US" sz="1000" dirty="0">
              <a:solidFill>
                <a:schemeClr val="bg1">
                  <a:lumMod val="50000"/>
                </a:schemeClr>
              </a:solidFill>
              <a:latin typeface="Arial" pitchFamily="34" charset="0"/>
              <a:cs typeface="Arial" pitchFamily="34" charset="0"/>
            </a:endParaRPr>
          </a:p>
        </p:txBody>
      </p:sp>
      <p:cxnSp>
        <p:nvCxnSpPr>
          <p:cNvPr id="10" name="Straight Arrow Connector 9"/>
          <p:cNvCxnSpPr/>
          <p:nvPr/>
        </p:nvCxnSpPr>
        <p:spPr>
          <a:xfrm flipV="1">
            <a:off x="1905000" y="3276600"/>
            <a:ext cx="6934200" cy="1371600"/>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810000" y="2590800"/>
            <a:ext cx="5181600" cy="167640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96000" y="2057400"/>
            <a:ext cx="3048000" cy="14478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38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543800" cy="990600"/>
          </a:xfrm>
        </p:spPr>
        <p:txBody>
          <a:bodyPr>
            <a:noAutofit/>
          </a:bodyPr>
          <a:lstStyle/>
          <a:p>
            <a:r>
              <a:rPr lang="en-US" sz="3200" dirty="0"/>
              <a:t>Registered Nurses </a:t>
            </a:r>
            <a:r>
              <a:rPr lang="en-US" sz="3200" dirty="0" smtClean="0"/>
              <a:t>by </a:t>
            </a:r>
            <a:r>
              <a:rPr lang="en-US" sz="3200" dirty="0"/>
              <a:t>County of </a:t>
            </a:r>
            <a:r>
              <a:rPr lang="en-US" sz="3200" dirty="0" smtClean="0"/>
              <a:t>Practice per 100,000 Population </a:t>
            </a:r>
            <a:r>
              <a:rPr lang="en-US" sz="3200" dirty="0"/>
              <a:t>- September, 2013</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pic>
        <p:nvPicPr>
          <p:cNvPr id="5" name="Picture 4"/>
          <p:cNvPicPr>
            <a:picLocks noChangeAspect="1"/>
          </p:cNvPicPr>
          <p:nvPr/>
        </p:nvPicPr>
        <p:blipFill rotWithShape="1">
          <a:blip r:embed="rId3"/>
          <a:srcRect l="4939" t="27154" r="7129" b="19416"/>
          <a:stretch/>
        </p:blipFill>
        <p:spPr>
          <a:xfrm>
            <a:off x="1333500" y="1199081"/>
            <a:ext cx="6553200" cy="5401962"/>
          </a:xfrm>
          <a:prstGeom prst="rect">
            <a:avLst/>
          </a:prstGeom>
        </p:spPr>
      </p:pic>
      <p:sp>
        <p:nvSpPr>
          <p:cNvPr id="6" name="Rectangle 5"/>
          <p:cNvSpPr/>
          <p:nvPr/>
        </p:nvSpPr>
        <p:spPr>
          <a:xfrm>
            <a:off x="38100" y="6356352"/>
            <a:ext cx="4572000" cy="330860"/>
          </a:xfrm>
          <a:prstGeom prst="rect">
            <a:avLst/>
          </a:prstGeom>
        </p:spPr>
        <p:txBody>
          <a:bodyPr>
            <a:spAutoFit/>
          </a:bodyPr>
          <a:lstStyle/>
          <a:p>
            <a:r>
              <a:rPr lang="en-US" sz="1000" dirty="0">
                <a:solidFill>
                  <a:schemeClr val="bg1">
                    <a:lumMod val="50000"/>
                  </a:schemeClr>
                </a:solidFill>
              </a:rPr>
              <a:t>Data Source: Texas Board of Nursing - September </a:t>
            </a:r>
            <a:r>
              <a:rPr lang="en-US" sz="1000" dirty="0" smtClean="0">
                <a:solidFill>
                  <a:schemeClr val="bg1">
                    <a:lumMod val="50000"/>
                  </a:schemeClr>
                </a:solidFill>
              </a:rPr>
              <a:t>2013</a:t>
            </a:r>
            <a:r>
              <a:rPr lang="en-US" sz="1050" dirty="0">
                <a:solidFill>
                  <a:schemeClr val="bg1">
                    <a:lumMod val="50000"/>
                  </a:schemeClr>
                </a:solidFill>
              </a:rPr>
              <a:t> </a:t>
            </a:r>
          </a:p>
          <a:p>
            <a:r>
              <a:rPr lang="en-US" sz="500" dirty="0">
                <a:solidFill>
                  <a:schemeClr val="bg1">
                    <a:lumMod val="50000"/>
                  </a:schemeClr>
                </a:solidFill>
              </a:rPr>
              <a:t>Prepared by: Texas Department of State Health Services, Center for Health Statistics, Health Professions Resource Center, December 3, 2013</a:t>
            </a:r>
            <a:endParaRPr lang="en-US" sz="500" dirty="0">
              <a:solidFill>
                <a:schemeClr val="bg1">
                  <a:lumMod val="50000"/>
                </a:schemeClr>
              </a:solidFill>
              <a:effectLst/>
            </a:endParaRPr>
          </a:p>
        </p:txBody>
      </p:sp>
      <p:pic>
        <p:nvPicPr>
          <p:cNvPr id="7" name="Picture 6"/>
          <p:cNvPicPr>
            <a:picLocks noChangeAspect="1"/>
          </p:cNvPicPr>
          <p:nvPr/>
        </p:nvPicPr>
        <p:blipFill rotWithShape="1">
          <a:blip r:embed="rId4"/>
          <a:srcRect t="39675" r="19044"/>
          <a:stretch/>
        </p:blipFill>
        <p:spPr>
          <a:xfrm>
            <a:off x="1288431" y="1676401"/>
            <a:ext cx="1530970" cy="1485046"/>
          </a:xfrm>
          <a:prstGeom prst="rect">
            <a:avLst/>
          </a:prstGeom>
        </p:spPr>
      </p:pic>
    </p:spTree>
    <p:extLst>
      <p:ext uri="{BB962C8B-B14F-4D97-AF65-F5344CB8AC3E}">
        <p14:creationId xmlns:p14="http://schemas.microsoft.com/office/powerpoint/2010/main" val="1931984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341" y="3429000"/>
            <a:ext cx="4465319" cy="461665"/>
          </a:xfrm>
          <a:prstGeom prst="rect">
            <a:avLst/>
          </a:prstGeom>
          <a:noFill/>
        </p:spPr>
        <p:txBody>
          <a:bodyPr wrap="square" rtlCol="0">
            <a:spAutoFit/>
          </a:bodyPr>
          <a:lstStyle/>
          <a:p>
            <a:pPr algn="ctr"/>
            <a:r>
              <a:rPr lang="en-US" dirty="0" smtClean="0"/>
              <a:t>Projections</a:t>
            </a:r>
            <a:endParaRPr lang="en-US" dirty="0"/>
          </a:p>
        </p:txBody>
      </p:sp>
    </p:spTree>
    <p:extLst>
      <p:ext uri="{BB962C8B-B14F-4D97-AF65-F5344CB8AC3E}">
        <p14:creationId xmlns:p14="http://schemas.microsoft.com/office/powerpoint/2010/main" val="3689680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3200" kern="0" dirty="0" smtClean="0">
                <a:solidFill>
                  <a:srgbClr val="1B1E7A"/>
                </a:solidFill>
                <a:latin typeface="+mj-lt"/>
                <a:ea typeface="+mj-ea"/>
                <a:cs typeface="+mj-cs"/>
              </a:rPr>
              <a:t>Projected Population Growth in Texas, 2010-2050</a:t>
            </a:r>
            <a:endParaRPr kumimoji="0" lang="en-US" sz="3200" i="0" u="none" strike="noStrike" kern="0" cap="none" spc="0" normalizeH="0" baseline="0" noProof="0" dirty="0">
              <a:ln>
                <a:noFill/>
              </a:ln>
              <a:solidFill>
                <a:srgbClr val="1B1E7A"/>
              </a:solidFill>
              <a:effectLst/>
              <a:uLnTx/>
              <a:uFillTx/>
              <a:latin typeface="+mj-lt"/>
              <a:ea typeface="+mj-ea"/>
              <a:cs typeface="+mj-cs"/>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2555318"/>
              </p:ext>
            </p:extLst>
          </p:nvPr>
        </p:nvGraphicFramePr>
        <p:xfrm>
          <a:off x="152400" y="1369510"/>
          <a:ext cx="8610600" cy="49530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flipV="1">
            <a:off x="3276600" y="4267200"/>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7000"/>
            <a:ext cx="44958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2012 Population Projections </a:t>
            </a:r>
          </a:p>
        </p:txBody>
      </p:sp>
    </p:spTree>
    <p:extLst>
      <p:ext uri="{BB962C8B-B14F-4D97-AF65-F5344CB8AC3E}">
        <p14:creationId xmlns:p14="http://schemas.microsoft.com/office/powerpoint/2010/main" val="2387409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219" y="33728"/>
            <a:ext cx="6858000" cy="990600"/>
          </a:xfrm>
        </p:spPr>
        <p:txBody>
          <a:bodyPr>
            <a:noAutofit/>
          </a:bodyPr>
          <a:lstStyle/>
          <a:p>
            <a:r>
              <a:rPr lang="en-US" sz="3600" dirty="0" smtClean="0"/>
              <a:t>Projected Population Change, Texas Counties, 2010-2050</a:t>
            </a:r>
            <a:endParaRPr lang="en-US" sz="3600" dirty="0"/>
          </a:p>
        </p:txBody>
      </p:sp>
      <p:sp>
        <p:nvSpPr>
          <p:cNvPr id="6" name="TextBox 5"/>
          <p:cNvSpPr txBox="1"/>
          <p:nvPr/>
        </p:nvSpPr>
        <p:spPr>
          <a:xfrm>
            <a:off x="-50947" y="6542836"/>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2012 Population Projections . 2000-2010 Migration Scenario</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6" t="22202" r="4881" b="23087"/>
          <a:stretch/>
        </p:blipFill>
        <p:spPr bwMode="auto">
          <a:xfrm>
            <a:off x="1880333" y="1205299"/>
            <a:ext cx="6522270" cy="537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2958"/>
          <a:stretch/>
        </p:blipFill>
        <p:spPr bwMode="auto">
          <a:xfrm>
            <a:off x="748192" y="1268273"/>
            <a:ext cx="2465642" cy="216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842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219" y="33728"/>
            <a:ext cx="6858000" cy="990600"/>
          </a:xfrm>
        </p:spPr>
        <p:txBody>
          <a:bodyPr>
            <a:noAutofit/>
          </a:bodyPr>
          <a:lstStyle/>
          <a:p>
            <a:r>
              <a:rPr lang="en-US" sz="3600" dirty="0" smtClean="0"/>
              <a:t>Projected Percent Population Change, Texas Counties, 2010-2050</a:t>
            </a:r>
            <a:endParaRPr lang="en-US" sz="36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3" t="22500" r="5205" b="22179"/>
          <a:stretch/>
        </p:blipFill>
        <p:spPr bwMode="auto">
          <a:xfrm>
            <a:off x="1524000" y="1160570"/>
            <a:ext cx="6645639" cy="552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420" y="6530590"/>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2012 Population Projections . 2000-2010 Migration Scenario</a:t>
            </a: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6931" r="24777"/>
          <a:stretch/>
        </p:blipFill>
        <p:spPr bwMode="auto">
          <a:xfrm>
            <a:off x="1315887" y="1447800"/>
            <a:ext cx="1882763" cy="183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914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7739770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6008" y="6459348"/>
            <a:ext cx="5486400" cy="262129"/>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639103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726218237"/>
              </p:ext>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3239195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47</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73253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48</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975263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7467600" cy="1066800"/>
          </a:xfrm>
        </p:spPr>
        <p:txBody>
          <a:bodyPr>
            <a:noAutofit/>
          </a:bodyPr>
          <a:lstStyle/>
          <a:p>
            <a:r>
              <a:rPr lang="en-US" sz="2000" dirty="0" smtClean="0"/>
              <a:t>Educational Attainment of the Civilian Labor Force (ages 25-64) by Race/Ethnicity in 2011, and Projected for 2030 Using Constant Rates and Using Trended Rates of Educational Attainment, Texas</a:t>
            </a:r>
            <a:endParaRPr lang="en-US" sz="20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49</a:t>
            </a:fld>
            <a:endParaRPr lang="en-US" dirty="0"/>
          </a:p>
        </p:txBody>
      </p:sp>
      <p:graphicFrame>
        <p:nvGraphicFramePr>
          <p:cNvPr id="5" name="Chart 4"/>
          <p:cNvGraphicFramePr/>
          <p:nvPr>
            <p:extLst/>
          </p:nvPr>
        </p:nvGraphicFramePr>
        <p:xfrm>
          <a:off x="381000" y="1371600"/>
          <a:ext cx="83820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0" y="6356352"/>
            <a:ext cx="6096000" cy="400110"/>
          </a:xfrm>
          <a:prstGeom prst="rect">
            <a:avLst/>
          </a:prstGeom>
        </p:spPr>
        <p:txBody>
          <a:bodyPr wrap="square">
            <a:spAutoFit/>
          </a:bodyPr>
          <a:lstStyle/>
          <a:p>
            <a:r>
              <a:rPr lang="en-US" sz="1000" dirty="0">
                <a:solidFill>
                  <a:schemeClr val="bg1">
                    <a:lumMod val="50000"/>
                  </a:schemeClr>
                </a:solidFill>
                <a:cs typeface="Calibri" panose="020F0502020204030204" pitchFamily="34" charset="0"/>
              </a:rPr>
              <a:t>Sources: U.S. Census Bureau, American Community Survey, 2011 1-Year PUMS.</a:t>
            </a:r>
            <a:endParaRPr lang="en-US" sz="1000" dirty="0">
              <a:solidFill>
                <a:schemeClr val="bg1">
                  <a:lumMod val="50000"/>
                </a:schemeClr>
              </a:solidFill>
            </a:endParaRPr>
          </a:p>
          <a:p>
            <a:r>
              <a:rPr lang="en-US" sz="1000" dirty="0">
                <a:solidFill>
                  <a:schemeClr val="bg1">
                    <a:lumMod val="50000"/>
                  </a:schemeClr>
                </a:solidFill>
                <a:cs typeface="Calibri" panose="020F0502020204030204" pitchFamily="34" charset="0"/>
              </a:rPr>
              <a:t>                Texas State Data Center, 2012 Vintage Population Projections, 0.5 Migration Scenario  </a:t>
            </a:r>
            <a:endParaRPr lang="en-US" sz="1000" dirty="0">
              <a:solidFill>
                <a:schemeClr val="bg1">
                  <a:lumMod val="50000"/>
                </a:schemeClr>
              </a:solidFill>
              <a:effectLst/>
            </a:endParaRPr>
          </a:p>
        </p:txBody>
      </p:sp>
    </p:spTree>
    <p:extLst>
      <p:ext uri="{BB962C8B-B14F-4D97-AF65-F5344CB8AC3E}">
        <p14:creationId xmlns:p14="http://schemas.microsoft.com/office/powerpoint/2010/main" val="393721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Components of Population Change by Percent in Texas, </a:t>
            </a:r>
            <a:r>
              <a:rPr lang="en-US" sz="3200" dirty="0" smtClean="0"/>
              <a:t>1950-2010</a:t>
            </a:r>
            <a:endParaRPr lang="en-US" sz="3200" dirty="0"/>
          </a:p>
        </p:txBody>
      </p:sp>
      <p:graphicFrame>
        <p:nvGraphicFramePr>
          <p:cNvPr id="5" name="Chart 4"/>
          <p:cNvGraphicFramePr/>
          <p:nvPr>
            <p:extLst>
              <p:ext uri="{D42A27DB-BD31-4B8C-83A1-F6EECF244321}">
                <p14:modId xmlns:p14="http://schemas.microsoft.com/office/powerpoint/2010/main" val="704209775"/>
              </p:ext>
            </p:extLst>
          </p:nvPr>
        </p:nvGraphicFramePr>
        <p:xfrm>
          <a:off x="990600" y="1371600"/>
          <a:ext cx="7543800" cy="483235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620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Population </a:t>
            </a:r>
            <a:r>
              <a:rPr lang="en-US" sz="10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35706109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Projections of Middle Skill Jobs by Metro Area, 2017</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1256804"/>
            <a:ext cx="3657600" cy="5517739"/>
          </a:xfrm>
        </p:spPr>
      </p:pic>
    </p:spTree>
    <p:extLst>
      <p:ext uri="{BB962C8B-B14F-4D97-AF65-F5344CB8AC3E}">
        <p14:creationId xmlns:p14="http://schemas.microsoft.com/office/powerpoint/2010/main" val="13993440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Occupational Projections, 2012 to 2022</a:t>
            </a:r>
            <a:endParaRPr lang="en-US" sz="3200" dirty="0"/>
          </a:p>
        </p:txBody>
      </p:sp>
      <p:sp>
        <p:nvSpPr>
          <p:cNvPr id="3" name="Content Placeholder 2"/>
          <p:cNvSpPr>
            <a:spLocks noGrp="1"/>
          </p:cNvSpPr>
          <p:nvPr>
            <p:ph idx="1"/>
          </p:nvPr>
        </p:nvSpPr>
        <p:spPr/>
        <p:txBody>
          <a:bodyPr>
            <a:normAutofit fontScale="92500" lnSpcReduction="20000"/>
          </a:bodyPr>
          <a:lstStyle/>
          <a:p>
            <a:r>
              <a:rPr lang="en-US" dirty="0" smtClean="0">
                <a:hlinkClick r:id="rId3"/>
              </a:rPr>
              <a:t>Dallas WDA</a:t>
            </a:r>
            <a:endParaRPr lang="en-US" dirty="0" smtClean="0"/>
          </a:p>
          <a:p>
            <a:r>
              <a:rPr lang="en-US" dirty="0" smtClean="0">
                <a:hlinkClick r:id="rId4"/>
              </a:rPr>
              <a:t>Capital Area WDA</a:t>
            </a:r>
            <a:endParaRPr lang="en-US" dirty="0" smtClean="0"/>
          </a:p>
          <a:p>
            <a:r>
              <a:rPr lang="en-US" dirty="0" smtClean="0">
                <a:hlinkClick r:id="rId5"/>
              </a:rPr>
              <a:t>Concho Valley WDA (San Angelo)</a:t>
            </a:r>
            <a:endParaRPr lang="en-US" dirty="0" smtClean="0"/>
          </a:p>
          <a:p>
            <a:r>
              <a:rPr lang="es-ES" dirty="0" err="1" smtClean="0">
                <a:hlinkClick r:id="rId6"/>
              </a:rPr>
              <a:t>Upper</a:t>
            </a:r>
            <a:r>
              <a:rPr lang="es-ES" dirty="0" smtClean="0">
                <a:hlinkClick r:id="rId6"/>
              </a:rPr>
              <a:t> Rio Grande WDA (El Paso)</a:t>
            </a:r>
            <a:endParaRPr lang="es-ES" dirty="0" smtClean="0"/>
          </a:p>
          <a:p>
            <a:r>
              <a:rPr lang="en-US" dirty="0" smtClean="0">
                <a:hlinkClick r:id="rId7"/>
              </a:rPr>
              <a:t>North Texas WDA (Wichita Falls)</a:t>
            </a:r>
            <a:endParaRPr lang="en-US" dirty="0" smtClean="0"/>
          </a:p>
          <a:p>
            <a:r>
              <a:rPr lang="en-US" dirty="0" smtClean="0">
                <a:hlinkClick r:id="rId8"/>
              </a:rPr>
              <a:t>West Central Texas WDA (Abilene)</a:t>
            </a:r>
            <a:endParaRPr lang="en-US" dirty="0" smtClean="0"/>
          </a:p>
          <a:p>
            <a:r>
              <a:rPr lang="es-ES" dirty="0" smtClean="0">
                <a:hlinkClick r:id="rId9"/>
              </a:rPr>
              <a:t>Deep East WDA (Lufkin)</a:t>
            </a:r>
            <a:endParaRPr lang="es-ES" dirty="0" smtClean="0"/>
          </a:p>
          <a:p>
            <a:r>
              <a:rPr lang="es-ES" dirty="0" smtClean="0">
                <a:hlinkClick r:id="rId10"/>
              </a:rPr>
              <a:t>East Texas WDA (Tyler)</a:t>
            </a:r>
            <a:endParaRPr lang="es-ES" dirty="0" smtClean="0"/>
          </a:p>
          <a:p>
            <a:r>
              <a:rPr lang="es-ES" dirty="0" smtClean="0">
                <a:hlinkClick r:id="rId11"/>
              </a:rPr>
              <a:t>Central Texas WDA (</a:t>
            </a:r>
            <a:r>
              <a:rPr lang="es-ES" dirty="0" err="1" smtClean="0">
                <a:hlinkClick r:id="rId11"/>
              </a:rPr>
              <a:t>Killeen</a:t>
            </a:r>
            <a:r>
              <a:rPr lang="es-ES" dirty="0" smtClean="0">
                <a:hlinkClick r:id="rId11"/>
              </a:rPr>
              <a:t>)</a:t>
            </a:r>
            <a:endParaRPr lang="es-ES" dirty="0" smtClean="0"/>
          </a:p>
          <a:p>
            <a:endParaRPr lang="en-US" dirty="0"/>
          </a:p>
        </p:txBody>
      </p:sp>
      <p:sp>
        <p:nvSpPr>
          <p:cNvPr id="4" name="Rectangle 3"/>
          <p:cNvSpPr/>
          <p:nvPr/>
        </p:nvSpPr>
        <p:spPr>
          <a:xfrm>
            <a:off x="0" y="6356352"/>
            <a:ext cx="6096000" cy="246221"/>
          </a:xfrm>
          <a:prstGeom prst="rect">
            <a:avLst/>
          </a:prstGeom>
        </p:spPr>
        <p:txBody>
          <a:bodyPr wrap="square">
            <a:spAutoFit/>
          </a:bodyPr>
          <a:lstStyle/>
          <a:p>
            <a:r>
              <a:rPr lang="en-US" sz="1000" dirty="0">
                <a:solidFill>
                  <a:schemeClr val="bg1">
                    <a:lumMod val="50000"/>
                  </a:schemeClr>
                </a:solidFill>
                <a:cs typeface="Calibri" panose="020F0502020204030204" pitchFamily="34" charset="0"/>
              </a:rPr>
              <a:t>Sources: </a:t>
            </a:r>
            <a:r>
              <a:rPr lang="en-US" sz="1000" dirty="0" smtClean="0">
                <a:solidFill>
                  <a:schemeClr val="bg1">
                    <a:lumMod val="50000"/>
                  </a:schemeClr>
                </a:solidFill>
                <a:cs typeface="Calibri" panose="020F0502020204030204" pitchFamily="34" charset="0"/>
              </a:rPr>
              <a:t>Texas Workforce Commission, WDA Projections Overview, 2012-2022</a:t>
            </a:r>
            <a:endParaRPr lang="en-US" sz="1000" dirty="0">
              <a:solidFill>
                <a:schemeClr val="bg1">
                  <a:lumMod val="50000"/>
                </a:schemeClr>
              </a:solidFill>
              <a:effectLst/>
            </a:endParaRPr>
          </a:p>
        </p:txBody>
      </p:sp>
    </p:spTree>
    <p:extLst>
      <p:ext uri="{BB962C8B-B14F-4D97-AF65-F5344CB8AC3E}">
        <p14:creationId xmlns:p14="http://schemas.microsoft.com/office/powerpoint/2010/main" val="15654708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990600"/>
          </a:xfrm>
        </p:spPr>
        <p:txBody>
          <a:bodyPr>
            <a:normAutofit/>
          </a:bodyPr>
          <a:lstStyle/>
          <a:p>
            <a:r>
              <a:rPr lang="en-US" sz="3200" dirty="0" smtClean="0"/>
              <a:t>Summary</a:t>
            </a:r>
            <a:endParaRPr lang="en-US" sz="3200" dirty="0"/>
          </a:p>
        </p:txBody>
      </p:sp>
      <p:sp>
        <p:nvSpPr>
          <p:cNvPr id="3" name="Content Placeholder 2"/>
          <p:cNvSpPr>
            <a:spLocks noGrp="1"/>
          </p:cNvSpPr>
          <p:nvPr>
            <p:ph idx="1"/>
          </p:nvPr>
        </p:nvSpPr>
        <p:spPr/>
        <p:txBody>
          <a:bodyPr>
            <a:noAutofit/>
          </a:bodyPr>
          <a:lstStyle/>
          <a:p>
            <a:r>
              <a:rPr lang="en-US" sz="2400" dirty="0" smtClean="0"/>
              <a:t>Population continues to grow quickly though growth is geographically unequal.</a:t>
            </a:r>
          </a:p>
          <a:p>
            <a:r>
              <a:rPr lang="en-US" sz="2400" dirty="0" smtClean="0"/>
              <a:t>Population growth is being driven by Hispanic population. </a:t>
            </a:r>
          </a:p>
          <a:p>
            <a:r>
              <a:rPr lang="en-US" sz="2400" dirty="0" smtClean="0"/>
              <a:t>The future Texas labor force will be largely Hispanic.</a:t>
            </a:r>
          </a:p>
          <a:p>
            <a:r>
              <a:rPr lang="en-US" sz="2400" dirty="0" smtClean="0"/>
              <a:t>Hispanics tend to have lower levels of educational attainment than other groups.</a:t>
            </a:r>
          </a:p>
          <a:p>
            <a:r>
              <a:rPr lang="en-US" sz="2400" dirty="0" smtClean="0"/>
              <a:t>Geographic distribution of industries and occupations is variable.</a:t>
            </a:r>
          </a:p>
          <a:p>
            <a:r>
              <a:rPr lang="en-US" sz="2400" dirty="0" smtClean="0"/>
              <a:t>Demographic and infrastructure challenges may have serious implications for future Texas economy.</a:t>
            </a:r>
          </a:p>
          <a:p>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52</a:t>
            </a:fld>
            <a:endParaRPr lang="en-US" dirty="0"/>
          </a:p>
        </p:txBody>
      </p:sp>
    </p:spTree>
    <p:extLst>
      <p:ext uri="{BB962C8B-B14F-4D97-AF65-F5344CB8AC3E}">
        <p14:creationId xmlns:p14="http://schemas.microsoft.com/office/powerpoint/2010/main" val="23442877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(512) 463-8390 or (210) 458-6530</a:t>
            </a:r>
          </a:p>
          <a:p>
            <a:pPr lvl="1" eaLnBrk="1" hangingPunct="1">
              <a:buNone/>
            </a:pPr>
            <a:r>
              <a:rPr lang="en-US" dirty="0" smtClean="0"/>
              <a:t>Email: </a:t>
            </a:r>
            <a:r>
              <a:rPr lang="en-US" dirty="0" smtClean="0">
                <a:hlinkClick r:id="rId3"/>
              </a:rPr>
              <a:t>State.Demographer@osd.state.tx.us</a:t>
            </a:r>
            <a:endParaRPr lang="en-US" dirty="0" smtClean="0"/>
          </a:p>
          <a:p>
            <a:pPr lvl="1">
              <a:buNone/>
            </a:pPr>
            <a:r>
              <a:rPr lang="en-US" dirty="0" smtClean="0"/>
              <a:t>Internet: http://osd.state.tx.us</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295400" y="1905002"/>
            <a:ext cx="7635424" cy="769441"/>
          </a:xfrm>
          <a:prstGeom prst="rect">
            <a:avLst/>
          </a:prstGeom>
        </p:spPr>
        <p:txBody>
          <a:bodyPr wrap="none">
            <a:spAutoFit/>
          </a:bodyPr>
          <a:lstStyle/>
          <a:p>
            <a:pPr eaLnBrk="1" hangingPunct="1">
              <a:buNone/>
            </a:pPr>
            <a:r>
              <a:rPr lang="en-US" sz="4400" dirty="0" smtClean="0">
                <a:solidFill>
                  <a:srgbClr val="1B1E7A"/>
                </a:solidFill>
                <a:latin typeface="+mj-lt"/>
              </a:rPr>
              <a:t>Office of the State Demographer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990600"/>
          </a:xfrm>
        </p:spPr>
        <p:txBody>
          <a:bodyPr>
            <a:noAutofit/>
          </a:bodyPr>
          <a:lstStyle/>
          <a:p>
            <a:r>
              <a:rPr lang="en-US" sz="2800" dirty="0" smtClean="0"/>
              <a:t>One third of the top 40 fastest growing </a:t>
            </a:r>
            <a:r>
              <a:rPr lang="en-US" sz="2800" dirty="0"/>
              <a:t>c</a:t>
            </a:r>
            <a:r>
              <a:rPr lang="en-US" sz="2800" dirty="0" smtClean="0"/>
              <a:t>ounties in the United States are in Texas, 2012 </a:t>
            </a:r>
            <a:r>
              <a:rPr lang="en-US" sz="2800" dirty="0"/>
              <a:t>to </a:t>
            </a:r>
            <a:r>
              <a:rPr lang="en-US" sz="2800" dirty="0" smtClean="0"/>
              <a:t>2013</a:t>
            </a:r>
            <a:endParaRPr lang="en-US" sz="2800" dirty="0"/>
          </a:p>
        </p:txBody>
      </p:sp>
      <p:graphicFrame>
        <p:nvGraphicFramePr>
          <p:cNvPr id="3" name="Table 2"/>
          <p:cNvGraphicFramePr>
            <a:graphicFrameLocks noGrp="1"/>
          </p:cNvGraphicFramePr>
          <p:nvPr>
            <p:extLst/>
          </p:nvPr>
        </p:nvGraphicFramePr>
        <p:xfrm>
          <a:off x="457199" y="1600199"/>
          <a:ext cx="8001001" cy="4203700"/>
        </p:xfrm>
        <a:graphic>
          <a:graphicData uri="http://schemas.openxmlformats.org/drawingml/2006/table">
            <a:tbl>
              <a:tblPr firstRow="1">
                <a:tableStyleId>{C083E6E3-FA7D-4D7B-A595-EF9225AFEA82}</a:tableStyleId>
              </a:tblPr>
              <a:tblGrid>
                <a:gridCol w="609601"/>
                <a:gridCol w="2743200"/>
                <a:gridCol w="1136448"/>
                <a:gridCol w="1140414"/>
                <a:gridCol w="1158516"/>
                <a:gridCol w="1212822"/>
              </a:tblGrid>
              <a:tr h="517827">
                <a:tc>
                  <a:txBody>
                    <a:bodyPr/>
                    <a:lstStyle/>
                    <a:p>
                      <a:pPr algn="ctr" fontAlgn="ctr"/>
                      <a:r>
                        <a:rPr lang="en-US" sz="1800" u="none" strike="noStrike" dirty="0" smtClean="0">
                          <a:solidFill>
                            <a:schemeClr val="tx2"/>
                          </a:solidFill>
                          <a:effectLst/>
                        </a:rPr>
                        <a:t>U.S.</a:t>
                      </a:r>
                    </a:p>
                    <a:p>
                      <a:pPr algn="ctr" fontAlgn="ctr"/>
                      <a:r>
                        <a:rPr lang="en-US" sz="1800" u="none" strike="noStrike" dirty="0" smtClean="0">
                          <a:solidFill>
                            <a:schemeClr val="tx2"/>
                          </a:solidFill>
                          <a:effectLst/>
                        </a:rPr>
                        <a:t>Rank</a:t>
                      </a:r>
                      <a:endParaRPr lang="en-US" sz="1800" b="0" i="0" u="none" strike="noStrike" dirty="0">
                        <a:solidFill>
                          <a:schemeClr val="tx2"/>
                        </a:solidFill>
                        <a:effectLst/>
                        <a:latin typeface="SansSerif"/>
                      </a:endParaRPr>
                    </a:p>
                  </a:txBody>
                  <a:tcPr marL="6350" marR="6350" marT="6350" marB="0" anchor="ctr"/>
                </a:tc>
                <a:tc>
                  <a:txBody>
                    <a:bodyPr/>
                    <a:lstStyle/>
                    <a:p>
                      <a:pPr algn="ctr" fontAlgn="ctr"/>
                      <a:r>
                        <a:rPr lang="en-US" sz="1800" u="none" strike="noStrike" dirty="0">
                          <a:solidFill>
                            <a:schemeClr val="tx2"/>
                          </a:solidFill>
                          <a:effectLst/>
                        </a:rPr>
                        <a:t>Geography</a:t>
                      </a:r>
                      <a:endParaRPr lang="en-US" sz="1800" b="0" i="0" u="none" strike="noStrike" dirty="0">
                        <a:solidFill>
                          <a:schemeClr val="tx2"/>
                        </a:solidFill>
                        <a:effectLst/>
                        <a:latin typeface="SansSerif"/>
                      </a:endParaRPr>
                    </a:p>
                  </a:txBody>
                  <a:tcPr marL="6350" marR="6350" marT="6350" marB="0" anchor="ctr"/>
                </a:tc>
                <a:tc gridSpan="2">
                  <a:txBody>
                    <a:bodyPr/>
                    <a:lstStyle/>
                    <a:p>
                      <a:pPr algn="ctr" fontAlgn="t"/>
                      <a:r>
                        <a:rPr lang="en-US" sz="1800" u="none" strike="noStrike" dirty="0">
                          <a:solidFill>
                            <a:schemeClr val="tx2"/>
                          </a:solidFill>
                          <a:effectLst/>
                        </a:rPr>
                        <a:t>Population </a:t>
                      </a:r>
                      <a:r>
                        <a:rPr lang="en-US" sz="1800" u="none" strike="noStrike" dirty="0" smtClean="0">
                          <a:solidFill>
                            <a:schemeClr val="tx2"/>
                          </a:solidFill>
                          <a:effectLst/>
                        </a:rPr>
                        <a:t>Estimate</a:t>
                      </a:r>
                      <a:endParaRPr lang="en-US" sz="1800" b="0" i="0" u="none" strike="noStrike" dirty="0">
                        <a:solidFill>
                          <a:schemeClr val="tx2"/>
                        </a:solidFill>
                        <a:effectLst/>
                        <a:latin typeface="SansSerif"/>
                      </a:endParaRPr>
                    </a:p>
                  </a:txBody>
                  <a:tcPr marL="6350" marR="6350" marT="6350" marB="0" anchor="ctr"/>
                </a:tc>
                <a:tc hMerge="1">
                  <a:txBody>
                    <a:bodyPr/>
                    <a:lstStyle/>
                    <a:p>
                      <a:endParaRPr lang="en-US"/>
                    </a:p>
                  </a:txBody>
                  <a:tcPr/>
                </a:tc>
                <a:tc gridSpan="2">
                  <a:txBody>
                    <a:bodyPr/>
                    <a:lstStyle/>
                    <a:p>
                      <a:pPr algn="ctr" fontAlgn="t"/>
                      <a:r>
                        <a:rPr lang="en-US" sz="1800" u="none" strike="noStrike" dirty="0">
                          <a:solidFill>
                            <a:schemeClr val="tx2"/>
                          </a:solidFill>
                          <a:effectLst/>
                        </a:rPr>
                        <a:t>Change, 2012 to 2013</a:t>
                      </a:r>
                      <a:endParaRPr lang="en-US" sz="1800" b="0" i="0" u="none" strike="noStrike" dirty="0">
                        <a:solidFill>
                          <a:schemeClr val="tx2"/>
                        </a:solidFill>
                        <a:effectLst/>
                        <a:latin typeface="SansSerif"/>
                      </a:endParaRPr>
                    </a:p>
                  </a:txBody>
                  <a:tcPr marL="6350" marR="6350" marT="6350" marB="0" anchor="ctr"/>
                </a:tc>
                <a:tc hMerge="1">
                  <a:txBody>
                    <a:bodyPr/>
                    <a:lstStyle/>
                    <a:p>
                      <a:endParaRPr lang="en-US"/>
                    </a:p>
                  </a:txBody>
                  <a:tcPr/>
                </a:tc>
              </a:tr>
              <a:tr h="264197">
                <a:tc>
                  <a:txBody>
                    <a:bodyPr/>
                    <a:lstStyle/>
                    <a:p>
                      <a:pPr algn="l" fontAlgn="t"/>
                      <a:r>
                        <a:rPr lang="en-US" sz="1800" u="none" strike="noStrike" dirty="0">
                          <a:solidFill>
                            <a:schemeClr val="tx2"/>
                          </a:solidFill>
                          <a:effectLst/>
                        </a:rPr>
                        <a:t> </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2012</a:t>
                      </a:r>
                      <a:endParaRPr lang="en-US" sz="1800" b="0" i="0" u="sng"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2013</a:t>
                      </a:r>
                      <a:endParaRPr lang="en-US" sz="1800" b="0" i="0" u="sng"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Number</a:t>
                      </a:r>
                      <a:endParaRPr lang="en-US" sz="1800" b="0" i="0" u="sng"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Percent</a:t>
                      </a:r>
                      <a:endParaRPr lang="en-US" sz="1800" b="0" i="0" u="sng"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5</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Kendall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35,968</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37,766</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1,798</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5.0</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9</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Fort Bend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625,853</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652,365</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26,512</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4.2</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10</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Hays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169,013</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176,026</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7,013</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4.1</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11</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Andrews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16,137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16,799</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662</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4.1</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13</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Dimmit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10,481</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10,897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416</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4.0</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22</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Comal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114,590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118,480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3,890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3.4</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23</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Ector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144,609</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149,378</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4,769</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3.3</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25</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Ward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10,887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11,244</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357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3.3</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28</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Williamson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456,359</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471,014</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14,655</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3.2</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32</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Montgomery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484,790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499,137</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14,347</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3.0</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35</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Denton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708,050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728,799</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20,749</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2.9</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39</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Gaines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18,393</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18,921</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528</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2.9</a:t>
                      </a:r>
                      <a:endParaRPr lang="en-US" sz="1800" b="1" i="0" u="none" strike="noStrike" dirty="0">
                        <a:solidFill>
                          <a:schemeClr val="tx2"/>
                        </a:solidFill>
                        <a:effectLst/>
                        <a:latin typeface="SansSerif"/>
                      </a:endParaRPr>
                    </a:p>
                  </a:txBody>
                  <a:tcPr marL="6350" marR="6350" marT="6350" marB="0"/>
                </a:tc>
              </a:tr>
            </a:tbl>
          </a:graphicData>
        </a:graphic>
      </p:graphicFrame>
      <p:sp>
        <p:nvSpPr>
          <p:cNvPr id="5" name="TextBox 4"/>
          <p:cNvSpPr txBox="1"/>
          <p:nvPr/>
        </p:nvSpPr>
        <p:spPr>
          <a:xfrm>
            <a:off x="838200" y="6172200"/>
            <a:ext cx="5468164" cy="307777"/>
          </a:xfrm>
          <a:prstGeom prst="rect">
            <a:avLst/>
          </a:prstGeom>
          <a:noFill/>
        </p:spPr>
        <p:txBody>
          <a:bodyPr wrap="none" rtlCol="0">
            <a:spAutoFit/>
          </a:bodyPr>
          <a:lstStyle/>
          <a:p>
            <a:r>
              <a:rPr lang="en-US" sz="1400" dirty="0" smtClean="0">
                <a:solidFill>
                  <a:schemeClr val="tx2"/>
                </a:solidFill>
              </a:rPr>
              <a:t>Counties in bold had growth associated with oil and gas extraction.</a:t>
            </a:r>
            <a:endParaRPr lang="en-US" sz="1400" dirty="0">
              <a:solidFill>
                <a:schemeClr val="tx2"/>
              </a:solidFill>
            </a:endParaRPr>
          </a:p>
        </p:txBody>
      </p:sp>
      <p:sp>
        <p:nvSpPr>
          <p:cNvPr id="7" name="TextBox 6"/>
          <p:cNvSpPr txBox="1"/>
          <p:nvPr/>
        </p:nvSpPr>
        <p:spPr>
          <a:xfrm>
            <a:off x="-7345" y="6509133"/>
            <a:ext cx="3873176" cy="246221"/>
          </a:xfrm>
          <a:prstGeom prst="rect">
            <a:avLst/>
          </a:prstGeom>
          <a:noFill/>
        </p:spPr>
        <p:txBody>
          <a:bodyPr wrap="none" rtlCol="0">
            <a:spAutoFit/>
          </a:bodyPr>
          <a:lstStyle/>
          <a:p>
            <a:r>
              <a:rPr lang="en-US" sz="1000" dirty="0" smtClean="0">
                <a:solidFill>
                  <a:schemeClr val="bg1">
                    <a:lumMod val="50000"/>
                  </a:schemeClr>
                </a:solidFill>
              </a:rPr>
              <a:t>Source: U.S. Census Bureau, 2013 Vintage Population Estimates</a:t>
            </a:r>
            <a:endParaRPr lang="en-US" sz="1000" dirty="0">
              <a:solidFill>
                <a:schemeClr val="bg1">
                  <a:lumMod val="50000"/>
                </a:schemeClr>
              </a:solidFill>
            </a:endParaRPr>
          </a:p>
        </p:txBody>
      </p:sp>
    </p:spTree>
    <p:extLst>
      <p:ext uri="{BB962C8B-B14F-4D97-AF65-F5344CB8AC3E}">
        <p14:creationId xmlns:p14="http://schemas.microsoft.com/office/powerpoint/2010/main" val="3897502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858000" cy="990600"/>
          </a:xfrm>
        </p:spPr>
        <p:txBody>
          <a:bodyPr>
            <a:noAutofit/>
          </a:bodyPr>
          <a:lstStyle/>
          <a:p>
            <a:r>
              <a:rPr lang="en-US" sz="2800" dirty="0" smtClean="0"/>
              <a:t>One fourth of U.S. counties in the top 40 for numeric growth are in Texas, 2012-2013</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4053095445"/>
              </p:ext>
            </p:extLst>
          </p:nvPr>
        </p:nvGraphicFramePr>
        <p:xfrm>
          <a:off x="352015" y="1600200"/>
          <a:ext cx="8334785" cy="4416133"/>
        </p:xfrm>
        <a:graphic>
          <a:graphicData uri="http://schemas.openxmlformats.org/drawingml/2006/table">
            <a:tbl>
              <a:tblPr firstRow="1">
                <a:tableStyleId>{C083E6E3-FA7D-4D7B-A595-EF9225AFEA82}</a:tableStyleId>
              </a:tblPr>
              <a:tblGrid>
                <a:gridCol w="790985"/>
                <a:gridCol w="2563366"/>
                <a:gridCol w="1207566"/>
                <a:gridCol w="1207566"/>
                <a:gridCol w="1282651"/>
                <a:gridCol w="1282651"/>
              </a:tblGrid>
              <a:tr h="542812">
                <a:tc>
                  <a:txBody>
                    <a:bodyPr/>
                    <a:lstStyle/>
                    <a:p>
                      <a:pPr algn="ctr" fontAlgn="ctr"/>
                      <a:r>
                        <a:rPr lang="en-US" sz="1800" u="none" strike="noStrike" dirty="0" smtClean="0">
                          <a:solidFill>
                            <a:schemeClr val="tx2"/>
                          </a:solidFill>
                          <a:effectLst/>
                        </a:rPr>
                        <a:t>U.S.</a:t>
                      </a:r>
                    </a:p>
                    <a:p>
                      <a:pPr algn="ctr" fontAlgn="ctr"/>
                      <a:r>
                        <a:rPr lang="en-US" sz="1800" u="none" strike="noStrike" dirty="0" smtClean="0">
                          <a:solidFill>
                            <a:schemeClr val="tx2"/>
                          </a:solidFill>
                          <a:effectLst/>
                        </a:rPr>
                        <a:t>Rank</a:t>
                      </a:r>
                      <a:endParaRPr lang="en-US" sz="1800" b="1" i="0" u="none" strike="noStrike" dirty="0">
                        <a:solidFill>
                          <a:schemeClr val="tx2"/>
                        </a:solidFill>
                        <a:effectLst/>
                        <a:latin typeface="SansSerif"/>
                      </a:endParaRPr>
                    </a:p>
                  </a:txBody>
                  <a:tcPr marL="6350" marR="6350" marT="6350" marB="0" anchor="ctr"/>
                </a:tc>
                <a:tc>
                  <a:txBody>
                    <a:bodyPr/>
                    <a:lstStyle/>
                    <a:p>
                      <a:pPr algn="ctr" fontAlgn="ctr"/>
                      <a:r>
                        <a:rPr lang="en-US" sz="1800" u="none" strike="noStrike" dirty="0">
                          <a:solidFill>
                            <a:schemeClr val="tx2"/>
                          </a:solidFill>
                          <a:effectLst/>
                        </a:rPr>
                        <a:t>Geography</a:t>
                      </a:r>
                      <a:endParaRPr lang="en-US" sz="1800" b="1" i="0" u="none" strike="noStrike" dirty="0">
                        <a:solidFill>
                          <a:schemeClr val="tx2"/>
                        </a:solidFill>
                        <a:effectLst/>
                        <a:latin typeface="SansSerif"/>
                      </a:endParaRPr>
                    </a:p>
                  </a:txBody>
                  <a:tcPr marL="6350" marR="6350" marT="6350" marB="0" anchor="ctr"/>
                </a:tc>
                <a:tc gridSpan="2">
                  <a:txBody>
                    <a:bodyPr/>
                    <a:lstStyle/>
                    <a:p>
                      <a:pPr algn="ctr" fontAlgn="t"/>
                      <a:r>
                        <a:rPr lang="en-US" sz="1800" u="none" strike="noStrike" dirty="0">
                          <a:solidFill>
                            <a:schemeClr val="tx2"/>
                          </a:solidFill>
                          <a:effectLst/>
                        </a:rPr>
                        <a:t>Population </a:t>
                      </a:r>
                      <a:r>
                        <a:rPr lang="en-US" sz="1800" u="none" strike="noStrike" dirty="0" smtClean="0">
                          <a:solidFill>
                            <a:schemeClr val="tx2"/>
                          </a:solidFill>
                          <a:effectLst/>
                        </a:rPr>
                        <a:t>Estimate</a:t>
                      </a:r>
                      <a:endParaRPr lang="en-US" sz="1800" b="1" i="0" u="none" strike="noStrike" dirty="0">
                        <a:solidFill>
                          <a:schemeClr val="tx2"/>
                        </a:solidFill>
                        <a:effectLst/>
                        <a:latin typeface="SansSerif"/>
                      </a:endParaRPr>
                    </a:p>
                  </a:txBody>
                  <a:tcPr marL="6350" marR="6350" marT="6350" marB="0" anchor="ctr"/>
                </a:tc>
                <a:tc hMerge="1">
                  <a:txBody>
                    <a:bodyPr/>
                    <a:lstStyle/>
                    <a:p>
                      <a:endParaRPr lang="en-US"/>
                    </a:p>
                  </a:txBody>
                  <a:tcPr/>
                </a:tc>
                <a:tc gridSpan="2">
                  <a:txBody>
                    <a:bodyPr/>
                    <a:lstStyle/>
                    <a:p>
                      <a:pPr algn="ctr" fontAlgn="t"/>
                      <a:r>
                        <a:rPr lang="en-US" sz="1800" u="none" strike="noStrike" dirty="0">
                          <a:solidFill>
                            <a:schemeClr val="tx2"/>
                          </a:solidFill>
                          <a:effectLst/>
                        </a:rPr>
                        <a:t>Change, 2012 to 2013</a:t>
                      </a:r>
                      <a:endParaRPr lang="en-US" sz="1800" b="1" i="0" u="none" strike="noStrike" dirty="0">
                        <a:solidFill>
                          <a:schemeClr val="tx2"/>
                        </a:solidFill>
                        <a:effectLst/>
                        <a:latin typeface="SansSerif"/>
                      </a:endParaRPr>
                    </a:p>
                  </a:txBody>
                  <a:tcPr marL="6350" marR="6350" marT="6350" marB="0" anchor="ctr"/>
                </a:tc>
                <a:tc hMerge="1">
                  <a:txBody>
                    <a:bodyPr/>
                    <a:lstStyle/>
                    <a:p>
                      <a:pPr algn="ctr" fontAlgn="t"/>
                      <a:endParaRPr lang="en-US" sz="1800" b="1" i="0" u="none" strike="noStrike" dirty="0">
                        <a:solidFill>
                          <a:schemeClr val="tx2"/>
                        </a:solidFill>
                        <a:effectLst/>
                        <a:latin typeface="SansSerif"/>
                      </a:endParaRPr>
                    </a:p>
                  </a:txBody>
                  <a:tcPr marL="6350" marR="6350" marT="6350" marB="0" anchor="ctr"/>
                </a:tc>
              </a:tr>
              <a:tr h="274512">
                <a:tc>
                  <a:txBody>
                    <a:bodyPr/>
                    <a:lstStyle/>
                    <a:p>
                      <a:pPr algn="ctr" fontAlgn="b"/>
                      <a:endParaRPr lang="en-US" sz="1800" b="0" i="0" u="sng" strike="noStrike" dirty="0">
                        <a:solidFill>
                          <a:schemeClr val="tx2"/>
                        </a:solidFill>
                        <a:effectLst/>
                        <a:latin typeface="+mn-lt"/>
                      </a:endParaRPr>
                    </a:p>
                  </a:txBody>
                  <a:tcPr marL="6350" marR="6350" marT="6350"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800" b="0" u="sng" strike="noStrike" dirty="0" smtClean="0">
                        <a:solidFill>
                          <a:schemeClr val="tx2"/>
                        </a:solidFill>
                        <a:effectLst/>
                        <a:latin typeface="+mn-lt"/>
                      </a:endParaRPr>
                    </a:p>
                  </a:txBody>
                  <a:tcPr marL="6350" marR="6350" marT="6350" marB="0" anchor="ctr"/>
                </a:tc>
                <a:tc>
                  <a:txBody>
                    <a:bodyPr/>
                    <a:lstStyle/>
                    <a:p>
                      <a:pPr algn="r" fontAlgn="t"/>
                      <a:r>
                        <a:rPr lang="en-US" sz="1800" u="sng" strike="noStrike" dirty="0" smtClean="0">
                          <a:solidFill>
                            <a:schemeClr val="tx2"/>
                          </a:solidFill>
                          <a:effectLst/>
                        </a:rPr>
                        <a:t>2012</a:t>
                      </a:r>
                      <a:endParaRPr lang="en-US" sz="1800" b="0" i="0" u="sng" strike="noStrike" dirty="0">
                        <a:solidFill>
                          <a:schemeClr val="tx2"/>
                        </a:solidFill>
                        <a:effectLst/>
                        <a:latin typeface="+mn-lt"/>
                      </a:endParaRPr>
                    </a:p>
                  </a:txBody>
                  <a:tcPr marL="6350" marR="6350" marT="6350" marB="0" anchor="ctr"/>
                </a:tc>
                <a:tc>
                  <a:txBody>
                    <a:bodyPr/>
                    <a:lstStyle/>
                    <a:p>
                      <a:pPr algn="r" fontAlgn="t"/>
                      <a:r>
                        <a:rPr lang="en-US" sz="1800" u="sng" strike="noStrike" dirty="0" smtClean="0">
                          <a:solidFill>
                            <a:schemeClr val="tx2"/>
                          </a:solidFill>
                          <a:effectLst/>
                        </a:rPr>
                        <a:t>2013</a:t>
                      </a:r>
                      <a:endParaRPr lang="en-US" sz="1800" b="0" i="0" u="sng" strike="noStrike" dirty="0">
                        <a:solidFill>
                          <a:schemeClr val="tx2"/>
                        </a:solidFill>
                        <a:effectLst/>
                        <a:latin typeface="+mn-lt"/>
                      </a:endParaRPr>
                    </a:p>
                  </a:txBody>
                  <a:tcPr marL="6350" marR="6350" marT="6350" marB="0" anchor="ctr"/>
                </a:tc>
                <a:tc>
                  <a:txBody>
                    <a:bodyPr/>
                    <a:lstStyle/>
                    <a:p>
                      <a:pPr algn="r" fontAlgn="b"/>
                      <a:r>
                        <a:rPr lang="en-US" sz="1800" u="sng" strike="noStrike" dirty="0" smtClean="0">
                          <a:solidFill>
                            <a:schemeClr val="tx2"/>
                          </a:solidFill>
                          <a:effectLst/>
                        </a:rPr>
                        <a:t>Number</a:t>
                      </a:r>
                      <a:endParaRPr lang="en-US" sz="1800" b="0" i="0" u="sng" strike="noStrike" dirty="0">
                        <a:solidFill>
                          <a:schemeClr val="tx2"/>
                        </a:solidFill>
                        <a:effectLst/>
                        <a:latin typeface="+mn-lt"/>
                      </a:endParaRPr>
                    </a:p>
                  </a:txBody>
                  <a:tcPr marL="6350" marR="6350" marT="6350" marB="0" anchor="ctr"/>
                </a:tc>
                <a:tc>
                  <a:txBody>
                    <a:bodyPr/>
                    <a:lstStyle/>
                    <a:p>
                      <a:pPr algn="r" fontAlgn="b"/>
                      <a:r>
                        <a:rPr lang="en-US" sz="1800" u="sng" strike="noStrike" dirty="0" smtClean="0">
                          <a:solidFill>
                            <a:schemeClr val="tx2"/>
                          </a:solidFill>
                          <a:effectLst/>
                        </a:rPr>
                        <a:t>Percent</a:t>
                      </a:r>
                      <a:endParaRPr lang="en-US" sz="1800" b="0" i="0" u="sng" strike="noStrike" dirty="0">
                        <a:solidFill>
                          <a:schemeClr val="tx2"/>
                        </a:solidFill>
                        <a:effectLst/>
                        <a:latin typeface="+mn-lt"/>
                      </a:endParaRPr>
                    </a:p>
                  </a:txBody>
                  <a:tcPr marL="6350" marR="6350" marT="6350" marB="0" anchor="ctr"/>
                </a:tc>
              </a:tr>
              <a:tr h="326355">
                <a:tc>
                  <a:txBody>
                    <a:bodyPr/>
                    <a:lstStyle/>
                    <a:p>
                      <a:pPr algn="ctr" fontAlgn="b"/>
                      <a:r>
                        <a:rPr lang="en-US" sz="1800" u="none" strike="noStrike" dirty="0">
                          <a:solidFill>
                            <a:schemeClr val="tx2"/>
                          </a:solidFill>
                          <a:effectLst/>
                        </a:rPr>
                        <a:t>1</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Harris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4,253,963</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4,336,853</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82,890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1.9</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6</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Bexar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1,785,787</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1,817,610</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31,823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1.8</a:t>
                      </a:r>
                    </a:p>
                  </a:txBody>
                  <a:tcPr marL="6350" marR="6350" marT="6350" marB="0" anchor="ctr"/>
                </a:tc>
              </a:tr>
              <a:tr h="373506">
                <a:tc>
                  <a:txBody>
                    <a:bodyPr/>
                    <a:lstStyle/>
                    <a:p>
                      <a:pPr algn="ctr" fontAlgn="b"/>
                      <a:r>
                        <a:rPr lang="en-US" sz="1800" u="none" strike="noStrike" dirty="0">
                          <a:solidFill>
                            <a:schemeClr val="tx2"/>
                          </a:solidFill>
                          <a:effectLst/>
                        </a:rPr>
                        <a:t>8</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Tarrant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1,881,445</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1,911,541</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30,096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1.6</a:t>
                      </a:r>
                      <a:endParaRPr lang="en-US" sz="1800" b="0" i="0" u="none" strike="noStrike" dirty="0">
                        <a:solidFill>
                          <a:schemeClr val="tx2"/>
                        </a:solidFill>
                        <a:effectLst/>
                        <a:latin typeface="+mn-lt"/>
                      </a:endParaRPr>
                    </a:p>
                  </a:txBody>
                  <a:tcPr marL="6350" marR="6350" marT="6350" marB="0" anchor="ctr"/>
                </a:tc>
              </a:tr>
              <a:tr h="327110">
                <a:tc>
                  <a:txBody>
                    <a:bodyPr/>
                    <a:lstStyle/>
                    <a:p>
                      <a:pPr algn="ctr" fontAlgn="b"/>
                      <a:r>
                        <a:rPr lang="en-US" sz="1800" u="none" strike="noStrike" dirty="0">
                          <a:solidFill>
                            <a:schemeClr val="tx2"/>
                          </a:solidFill>
                          <a:effectLst/>
                        </a:rPr>
                        <a:t>11</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Fort Bend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625,853</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652,365</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26,512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4.2</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12</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Dallas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2,453,907</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2,480,331</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26,424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1.1</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15</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Travis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1,096,246</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1,120,954</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24,708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2.3</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22</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smtClean="0">
                          <a:solidFill>
                            <a:schemeClr val="tx2"/>
                          </a:solidFill>
                          <a:effectLst/>
                        </a:rPr>
                        <a:t>Denton </a:t>
                      </a:r>
                      <a:r>
                        <a:rPr lang="en-US" sz="1800" u="none" strike="noStrike" dirty="0">
                          <a:solidFill>
                            <a:schemeClr val="tx2"/>
                          </a:solidFill>
                          <a:effectLst/>
                        </a:rPr>
                        <a:t>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708,050</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728,799</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20,749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2.9</a:t>
                      </a:r>
                      <a:endParaRPr lang="en-US" sz="1800" b="0" i="0" u="none" strike="noStrike" dirty="0">
                        <a:solidFill>
                          <a:schemeClr val="tx2"/>
                        </a:solidFill>
                        <a:effectLst/>
                        <a:latin typeface="+mn-lt"/>
                      </a:endParaRPr>
                    </a:p>
                  </a:txBody>
                  <a:tcPr marL="6350" marR="6350" marT="6350" marB="0" anchor="ctr"/>
                </a:tc>
              </a:tr>
              <a:tr h="403482">
                <a:tc>
                  <a:txBody>
                    <a:bodyPr/>
                    <a:lstStyle/>
                    <a:p>
                      <a:pPr algn="ctr" fontAlgn="b"/>
                      <a:r>
                        <a:rPr lang="en-US" sz="1800" u="none" strike="noStrike" dirty="0">
                          <a:solidFill>
                            <a:schemeClr val="tx2"/>
                          </a:solidFill>
                          <a:effectLst/>
                        </a:rPr>
                        <a:t>24</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Collin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834,674</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854,778</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20,104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2.4</a:t>
                      </a:r>
                      <a:endParaRPr lang="en-US" sz="1800" b="0" i="0" u="none" strike="noStrike" dirty="0">
                        <a:solidFill>
                          <a:schemeClr val="tx2"/>
                        </a:solidFill>
                        <a:effectLst/>
                        <a:latin typeface="+mn-lt"/>
                      </a:endParaRPr>
                    </a:p>
                  </a:txBody>
                  <a:tcPr marL="6350" marR="6350" marT="6350" marB="0" anchor="ctr"/>
                </a:tc>
              </a:tr>
              <a:tr h="274996">
                <a:tc>
                  <a:txBody>
                    <a:bodyPr/>
                    <a:lstStyle/>
                    <a:p>
                      <a:pPr algn="ctr" fontAlgn="b"/>
                      <a:r>
                        <a:rPr lang="en-US" sz="1800" u="none" strike="noStrike" dirty="0">
                          <a:solidFill>
                            <a:schemeClr val="tx2"/>
                          </a:solidFill>
                          <a:effectLst/>
                        </a:rPr>
                        <a:t>33</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Williamson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456,359</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471,014</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14,655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3.2</a:t>
                      </a:r>
                      <a:endParaRPr lang="en-US" sz="1800" b="0" i="0" u="none" strike="noStrike" dirty="0">
                        <a:solidFill>
                          <a:schemeClr val="tx2"/>
                        </a:solidFill>
                        <a:effectLst/>
                        <a:latin typeface="+mn-lt"/>
                      </a:endParaRPr>
                    </a:p>
                  </a:txBody>
                  <a:tcPr marL="6350" marR="6350" marT="6350" marB="0" anchor="ctr"/>
                </a:tc>
              </a:tr>
              <a:tr h="375326">
                <a:tc>
                  <a:txBody>
                    <a:bodyPr/>
                    <a:lstStyle/>
                    <a:p>
                      <a:pPr algn="ctr" fontAlgn="b"/>
                      <a:r>
                        <a:rPr lang="en-US" sz="1800" u="none" strike="noStrike" dirty="0">
                          <a:solidFill>
                            <a:schemeClr val="tx2"/>
                          </a:solidFill>
                          <a:effectLst/>
                        </a:rPr>
                        <a:t>35</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Montgomery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484,790</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499,137</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smtClean="0">
                          <a:solidFill>
                            <a:schemeClr val="tx2"/>
                          </a:solidFill>
                          <a:effectLst/>
                        </a:rPr>
                        <a:t>14,347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3.0</a:t>
                      </a:r>
                      <a:endParaRPr lang="en-US" sz="1800" b="0" i="0" u="none" strike="noStrike" dirty="0">
                        <a:solidFill>
                          <a:schemeClr val="tx2"/>
                        </a:solidFill>
                        <a:effectLst/>
                        <a:latin typeface="+mn-lt"/>
                      </a:endParaRPr>
                    </a:p>
                  </a:txBody>
                  <a:tcPr marL="6350" marR="6350" marT="6350" marB="0" anchor="ctr"/>
                </a:tc>
              </a:tr>
            </a:tbl>
          </a:graphicData>
        </a:graphic>
      </p:graphicFrame>
      <p:sp>
        <p:nvSpPr>
          <p:cNvPr id="5" name="TextBox 4"/>
          <p:cNvSpPr txBox="1"/>
          <p:nvPr/>
        </p:nvSpPr>
        <p:spPr>
          <a:xfrm>
            <a:off x="-7345" y="6509133"/>
            <a:ext cx="3873176" cy="246221"/>
          </a:xfrm>
          <a:prstGeom prst="rect">
            <a:avLst/>
          </a:prstGeom>
          <a:noFill/>
        </p:spPr>
        <p:txBody>
          <a:bodyPr wrap="none" rtlCol="0">
            <a:spAutoFit/>
          </a:bodyPr>
          <a:lstStyle/>
          <a:p>
            <a:r>
              <a:rPr lang="en-US" sz="1000" dirty="0" smtClean="0">
                <a:solidFill>
                  <a:schemeClr val="bg1">
                    <a:lumMod val="50000"/>
                  </a:schemeClr>
                </a:solidFill>
              </a:rPr>
              <a:t>Source: U.S. Census Bureau, 2013 Vintage Population Estimates</a:t>
            </a:r>
            <a:endParaRPr lang="en-US" sz="1000" dirty="0">
              <a:solidFill>
                <a:schemeClr val="bg1">
                  <a:lumMod val="50000"/>
                </a:schemeClr>
              </a:solidFill>
            </a:endParaRPr>
          </a:p>
        </p:txBody>
      </p:sp>
    </p:spTree>
    <p:extLst>
      <p:ext uri="{BB962C8B-B14F-4D97-AF65-F5344CB8AC3E}">
        <p14:creationId xmlns:p14="http://schemas.microsoft.com/office/powerpoint/2010/main" val="2128682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496" t="19970" r="3939" b="21936"/>
          <a:stretch/>
        </p:blipFill>
        <p:spPr>
          <a:xfrm>
            <a:off x="1518209" y="1015427"/>
            <a:ext cx="6436656" cy="5492612"/>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3200" dirty="0" smtClean="0"/>
              <a:t>Total Estimated Population by County, Texas, 2013</a:t>
            </a:r>
            <a:endParaRPr lang="en-US" sz="3200" dirty="0"/>
          </a:p>
        </p:txBody>
      </p:sp>
      <p:sp>
        <p:nvSpPr>
          <p:cNvPr id="15" name="TextBox 14"/>
          <p:cNvSpPr txBox="1"/>
          <p:nvPr/>
        </p:nvSpPr>
        <p:spPr>
          <a:xfrm>
            <a:off x="2" y="6510040"/>
            <a:ext cx="383791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2013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05400"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34619" r="16191"/>
          <a:stretch/>
        </p:blipFill>
        <p:spPr>
          <a:xfrm>
            <a:off x="1485900" y="1737750"/>
            <a:ext cx="1905000" cy="1527820"/>
          </a:xfrm>
          <a:prstGeom prst="rect">
            <a:avLst/>
          </a:prstGeom>
        </p:spPr>
      </p:pic>
    </p:spTree>
    <p:extLst>
      <p:ext uri="{BB962C8B-B14F-4D97-AF65-F5344CB8AC3E}">
        <p14:creationId xmlns:p14="http://schemas.microsoft.com/office/powerpoint/2010/main" val="18885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743" t="20877" r="2691" b="21028"/>
          <a:stretch/>
        </p:blipFill>
        <p:spPr>
          <a:xfrm>
            <a:off x="1219200" y="1069489"/>
            <a:ext cx="6654494" cy="5678501"/>
          </a:xfrm>
          <a:prstGeom prst="rect">
            <a:avLst/>
          </a:prstGeom>
        </p:spPr>
      </p:pic>
      <p:sp>
        <p:nvSpPr>
          <p:cNvPr id="2" name="Title 1"/>
          <p:cNvSpPr>
            <a:spLocks noGrp="1"/>
          </p:cNvSpPr>
          <p:nvPr>
            <p:ph type="title"/>
          </p:nvPr>
        </p:nvSpPr>
        <p:spPr>
          <a:xfrm>
            <a:off x="1600200" y="152400"/>
            <a:ext cx="7543800" cy="990600"/>
          </a:xfrm>
        </p:spPr>
        <p:txBody>
          <a:bodyPr>
            <a:noAutofit/>
          </a:bodyPr>
          <a:lstStyle/>
          <a:p>
            <a:r>
              <a:rPr lang="en-US" sz="3200" dirty="0" smtClean="0"/>
              <a:t>Estimated Numeric Population Change by </a:t>
            </a:r>
            <a:br>
              <a:rPr lang="en-US" sz="3200" dirty="0" smtClean="0"/>
            </a:br>
            <a:r>
              <a:rPr lang="en-US" sz="3200" dirty="0" smtClean="0"/>
              <a:t>County, Texas, 2010 to 2013</a:t>
            </a:r>
            <a:endParaRPr lang="en-US" sz="3200" dirty="0"/>
          </a:p>
        </p:txBody>
      </p:sp>
      <p:sp>
        <p:nvSpPr>
          <p:cNvPr id="15" name="TextBox 14"/>
          <p:cNvSpPr txBox="1"/>
          <p:nvPr/>
        </p:nvSpPr>
        <p:spPr>
          <a:xfrm>
            <a:off x="3" y="6501769"/>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a:t>
            </a:r>
            <a:r>
              <a:rPr lang="en-US" sz="1000" dirty="0">
                <a:solidFill>
                  <a:schemeClr val="tx1">
                    <a:lumMod val="50000"/>
                    <a:lumOff val="50000"/>
                  </a:schemeClr>
                </a:solidFill>
              </a:rPr>
              <a:t>, </a:t>
            </a:r>
            <a:r>
              <a:rPr lang="en-US" sz="1000" dirty="0" smtClean="0">
                <a:solidFill>
                  <a:schemeClr val="tx1">
                    <a:lumMod val="50000"/>
                    <a:lumOff val="50000"/>
                  </a:schemeClr>
                </a:solidFill>
              </a:rPr>
              <a:t>2013 </a:t>
            </a:r>
            <a:r>
              <a:rPr lang="en-US" sz="1000" dirty="0">
                <a:solidFill>
                  <a:schemeClr val="tx1">
                    <a:lumMod val="50000"/>
                    <a:lumOff val="50000"/>
                  </a:schemeClr>
                </a:solidFill>
              </a:rPr>
              <a:t>Vintage Population Estimates. </a:t>
            </a:r>
          </a:p>
        </p:txBody>
      </p:sp>
      <p:sp>
        <p:nvSpPr>
          <p:cNvPr id="3" name="TextBox 2"/>
          <p:cNvSpPr txBox="1"/>
          <p:nvPr/>
        </p:nvSpPr>
        <p:spPr>
          <a:xfrm>
            <a:off x="5649246" y="1447800"/>
            <a:ext cx="3418554" cy="523220"/>
          </a:xfrm>
          <a:prstGeom prst="rect">
            <a:avLst/>
          </a:prstGeom>
          <a:noFill/>
        </p:spPr>
        <p:txBody>
          <a:bodyPr wrap="square" rtlCol="0">
            <a:spAutoFit/>
          </a:bodyPr>
          <a:lstStyle/>
          <a:p>
            <a:r>
              <a:rPr lang="en-US" sz="1400" dirty="0" smtClean="0">
                <a:solidFill>
                  <a:srgbClr val="191C6F"/>
                </a:solidFill>
              </a:rPr>
              <a:t>99 counties lost population over the three year period.</a:t>
            </a:r>
            <a:endParaRPr lang="en-US" sz="1400" dirty="0">
              <a:solidFill>
                <a:srgbClr val="191C6F"/>
              </a:solidFill>
            </a:endParaRPr>
          </a:p>
        </p:txBody>
      </p:sp>
      <p:pic>
        <p:nvPicPr>
          <p:cNvPr id="7" name="Picture 6"/>
          <p:cNvPicPr>
            <a:picLocks noChangeAspect="1"/>
          </p:cNvPicPr>
          <p:nvPr/>
        </p:nvPicPr>
        <p:blipFill rotWithShape="1">
          <a:blip r:embed="rId4"/>
          <a:srcRect t="13351" r="32146" b="64947"/>
          <a:stretch/>
        </p:blipFill>
        <p:spPr>
          <a:xfrm>
            <a:off x="1099869" y="1724138"/>
            <a:ext cx="1814507" cy="1524000"/>
          </a:xfrm>
          <a:prstGeom prst="rect">
            <a:avLst/>
          </a:prstGeom>
        </p:spPr>
      </p:pic>
    </p:spTree>
    <p:extLst>
      <p:ext uri="{BB962C8B-B14F-4D97-AF65-F5344CB8AC3E}">
        <p14:creationId xmlns:p14="http://schemas.microsoft.com/office/powerpoint/2010/main" val="617732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3BD7F36-9DC8-4F18-9BE1-DF2F91E5B376}">
  <ds:schemaRefs>
    <ds:schemaRef ds:uri="ESRI.ArcGIS.Mapping.OfficeIntegration.PowerPointInfo"/>
  </ds:schemaRefs>
</ds:datastoreItem>
</file>

<file path=customXml/itemProps2.xml><?xml version="1.0" encoding="utf-8"?>
<ds:datastoreItem xmlns:ds="http://schemas.openxmlformats.org/officeDocument/2006/customXml" ds:itemID="{8C04F401-3304-4841-90D8-64E333614258}">
  <ds:schemaRefs>
    <ds:schemaRef ds:uri="ESRI.ArcGIS.Mapping.OfficeIntegration.PowerPointInfo"/>
  </ds:schemaRefs>
</ds:datastoreItem>
</file>

<file path=customXml/itemProps3.xml><?xml version="1.0" encoding="utf-8"?>
<ds:datastoreItem xmlns:ds="http://schemas.openxmlformats.org/officeDocument/2006/customXml" ds:itemID="{BB2CC5C5-12EA-43DF-BB61-1E515C1E754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18721</TotalTime>
  <Words>5970</Words>
  <Application>Microsoft Office PowerPoint</Application>
  <PresentationFormat>Letter Paper (8.5x11 in)</PresentationFormat>
  <Paragraphs>828</Paragraphs>
  <Slides>53</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SimSun</vt:lpstr>
      <vt:lpstr>Arial</vt:lpstr>
      <vt:lpstr>Arial Narrow</vt:lpstr>
      <vt:lpstr>Calibri</vt:lpstr>
      <vt:lpstr>SansSerif</vt:lpstr>
      <vt:lpstr>Times New Roman</vt:lpstr>
      <vt:lpstr>Custom Design</vt:lpstr>
      <vt:lpstr>PowerPoint Presentation</vt:lpstr>
      <vt:lpstr>Topic Overview</vt:lpstr>
      <vt:lpstr>PowerPoint Presentation</vt:lpstr>
      <vt:lpstr>Texas Population 1950-2010</vt:lpstr>
      <vt:lpstr>Components of Population Change by Percent in Texas, 1950-2010</vt:lpstr>
      <vt:lpstr>One third of the top 40 fastest growing counties in the United States are in Texas, 2012 to 2013</vt:lpstr>
      <vt:lpstr>One fourth of U.S. counties in the top 40 for numeric growth are in Texas, 2012-2013</vt:lpstr>
      <vt:lpstr>Total Estimated Population by County, Texas, 2013</vt:lpstr>
      <vt:lpstr>Estimated Numeric Population Change by  County, Texas, 2010 to 2013</vt:lpstr>
      <vt:lpstr>Estimated Percent Change of the Total Population by County, Texas, 2010 to 2013</vt:lpstr>
      <vt:lpstr>Estimated Number of Net Migrants by  County, Texas, 2012 to 2013</vt:lpstr>
      <vt:lpstr>Percent of Population 65 Years of Age and Older, Texas Counties, 2013</vt:lpstr>
      <vt:lpstr>Components of Population Change for Select Texas Counties, 2010-2013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PowerPoint Presentation</vt:lpstr>
      <vt:lpstr>PowerPoint Presentation</vt:lpstr>
      <vt:lpstr>Unemployment Rate, 2010 to 2014</vt:lpstr>
      <vt:lpstr>Top States for Doing Business, 2014</vt:lpstr>
      <vt:lpstr>Leading Locations, 2014</vt:lpstr>
      <vt:lpstr>Employment Status and Characteristics of Texas Labor Force, 2009 to 2013</vt:lpstr>
      <vt:lpstr>Employment Status by Nativity, Texas, 2013</vt:lpstr>
      <vt:lpstr>Industry by Nativity, Texas, 2013</vt:lpstr>
      <vt:lpstr>Mean travel time to work, Texas Counties, 2008-2012</vt:lpstr>
      <vt:lpstr>Race and Ethnic Differences in Employment in Health Occupations, Females, Texas, 2012</vt:lpstr>
      <vt:lpstr>Race and Ethnic Differences in Employment in Health Occupations, Males, Texas, 2012</vt:lpstr>
      <vt:lpstr>Direct Patient Care Physicians by County of Practice per 100,000 Population - September, 2013</vt:lpstr>
      <vt:lpstr>Registered Nurses by County of Practice per 100,000 Population - September, 2013</vt:lpstr>
      <vt:lpstr>PowerPoint Presentation</vt:lpstr>
      <vt:lpstr>Projected Population Growth in Texas, 2010-2050</vt:lpstr>
      <vt:lpstr>Projected Population Change, Texas Counties, 2010-2050</vt:lpstr>
      <vt:lpstr>Projected Percent Population Change, Texas Counties, 2010-2050</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Educational Attainment of the Civilian Labor Force (ages 25-64) by Race/Ethnicity in 2011, and Projected for 2030 Using Constant Rates and Using Trended Rates of Educational Attainment, Texas</vt:lpstr>
      <vt:lpstr>Projections of Middle Skill Jobs by Metro Area, 2017</vt:lpstr>
      <vt:lpstr>Occupational Projections, 2012 to 2022</vt:lpstr>
      <vt:lpstr>Summary</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Alelhie Lila Valencia</cp:lastModifiedBy>
  <cp:revision>614</cp:revision>
  <cp:lastPrinted>2014-09-02T17:45:39Z</cp:lastPrinted>
  <dcterms:created xsi:type="dcterms:W3CDTF">2010-01-22T14:36:29Z</dcterms:created>
  <dcterms:modified xsi:type="dcterms:W3CDTF">2014-11-03T22:25:42Z</dcterms:modified>
</cp:coreProperties>
</file>