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7"/>
  </p:sldMasterIdLst>
  <p:notesMasterIdLst>
    <p:notesMasterId r:id="rId47"/>
  </p:notesMasterIdLst>
  <p:handoutMasterIdLst>
    <p:handoutMasterId r:id="rId48"/>
  </p:handoutMasterIdLst>
  <p:sldIdLst>
    <p:sldId id="256" r:id="rId8"/>
    <p:sldId id="829" r:id="rId9"/>
    <p:sldId id="830" r:id="rId10"/>
    <p:sldId id="925" r:id="rId11"/>
    <p:sldId id="926" r:id="rId12"/>
    <p:sldId id="927" r:id="rId13"/>
    <p:sldId id="928" r:id="rId14"/>
    <p:sldId id="914" r:id="rId15"/>
    <p:sldId id="915" r:id="rId16"/>
    <p:sldId id="916" r:id="rId17"/>
    <p:sldId id="617" r:id="rId18"/>
    <p:sldId id="763" r:id="rId19"/>
    <p:sldId id="782" r:id="rId20"/>
    <p:sldId id="690" r:id="rId21"/>
    <p:sldId id="944" r:id="rId22"/>
    <p:sldId id="885" r:id="rId23"/>
    <p:sldId id="919" r:id="rId24"/>
    <p:sldId id="945" r:id="rId25"/>
    <p:sldId id="960" r:id="rId26"/>
    <p:sldId id="961" r:id="rId27"/>
    <p:sldId id="909" r:id="rId28"/>
    <p:sldId id="921" r:id="rId29"/>
    <p:sldId id="923" r:id="rId30"/>
    <p:sldId id="676" r:id="rId31"/>
    <p:sldId id="840" r:id="rId32"/>
    <p:sldId id="872" r:id="rId33"/>
    <p:sldId id="873" r:id="rId34"/>
    <p:sldId id="929" r:id="rId35"/>
    <p:sldId id="931" r:id="rId36"/>
    <p:sldId id="932" r:id="rId37"/>
    <p:sldId id="959" r:id="rId38"/>
    <p:sldId id="933" r:id="rId39"/>
    <p:sldId id="934" r:id="rId40"/>
    <p:sldId id="935" r:id="rId41"/>
    <p:sldId id="936" r:id="rId42"/>
    <p:sldId id="937" r:id="rId43"/>
    <p:sldId id="938" r:id="rId44"/>
    <p:sldId id="958" r:id="rId45"/>
    <p:sldId id="352" r:id="rId46"/>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829"/>
            <p14:sldId id="830"/>
            <p14:sldId id="925"/>
            <p14:sldId id="926"/>
            <p14:sldId id="927"/>
            <p14:sldId id="928"/>
            <p14:sldId id="914"/>
            <p14:sldId id="915"/>
            <p14:sldId id="916"/>
            <p14:sldId id="617"/>
            <p14:sldId id="763"/>
            <p14:sldId id="782"/>
            <p14:sldId id="690"/>
            <p14:sldId id="944"/>
            <p14:sldId id="885"/>
            <p14:sldId id="919"/>
            <p14:sldId id="945"/>
            <p14:sldId id="960"/>
            <p14:sldId id="961"/>
            <p14:sldId id="909"/>
            <p14:sldId id="921"/>
            <p14:sldId id="923"/>
            <p14:sldId id="676"/>
            <p14:sldId id="840"/>
            <p14:sldId id="872"/>
            <p14:sldId id="873"/>
            <p14:sldId id="929"/>
            <p14:sldId id="931"/>
            <p14:sldId id="932"/>
            <p14:sldId id="959"/>
            <p14:sldId id="933"/>
            <p14:sldId id="934"/>
            <p14:sldId id="935"/>
            <p14:sldId id="936"/>
            <p14:sldId id="937"/>
            <p14:sldId id="938"/>
            <p14:sldId id="958"/>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3875" autoAdjust="0"/>
  </p:normalViewPr>
  <p:slideViewPr>
    <p:cSldViewPr>
      <p:cViewPr varScale="1">
        <p:scale>
          <a:sx n="165" d="100"/>
          <a:sy n="165" d="100"/>
        </p:scale>
        <p:origin x="15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2" d="100"/>
          <a:sy n="162" d="100"/>
        </p:scale>
        <p:origin x="2904"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dser-nas01\IDSER\Collaboration\Product_Development\Briefs_Reports\Migration\MigrationReportSeries\data\origins2_3_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idser-nas01\IDSER\Users\ocq775\2014\Migration_2014\ACS\State\waob_new.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dser-nas01\idser\Collaboration\Product_Development\Briefs_Reports\Migration\MigrationReportSeries\data\origins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0814706114348"/>
          <c:y val="6.4077906024350664E-2"/>
          <c:w val="0.88502771906785971"/>
          <c:h val="0.83666688441226278"/>
        </c:manualLayout>
      </c:layout>
      <c:lineChart>
        <c:grouping val="standard"/>
        <c:varyColors val="0"/>
        <c:ser>
          <c:idx val="0"/>
          <c:order val="0"/>
          <c:tx>
            <c:strRef>
              <c:f>Sheet1!$B$1</c:f>
              <c:strCache>
                <c:ptCount val="1"/>
                <c:pt idx="0">
                  <c:v>Number</c:v>
                </c:pt>
              </c:strCache>
            </c:strRef>
          </c:tx>
          <c:spPr>
            <a:ln w="28575" cap="rnd">
              <a:solidFill>
                <a:schemeClr val="accent3">
                  <a:lumMod val="75000"/>
                </a:schemeClr>
              </a:solidFill>
              <a:round/>
            </a:ln>
            <a:effectLst/>
          </c:spPr>
          <c:marker>
            <c:symbol val="none"/>
          </c:marker>
          <c:cat>
            <c:numRef>
              <c:f>Sheet1!$A$2:$A$194</c:f>
              <c:numCache>
                <c:formatCode>General</c:formatCode>
                <c:ptCount val="193"/>
                <c:pt idx="0">
                  <c:v>1820</c:v>
                </c:pt>
                <c:pt idx="1">
                  <c:v>1821</c:v>
                </c:pt>
                <c:pt idx="2">
                  <c:v>1822</c:v>
                </c:pt>
                <c:pt idx="3">
                  <c:v>1823</c:v>
                </c:pt>
                <c:pt idx="4">
                  <c:v>1824</c:v>
                </c:pt>
                <c:pt idx="5">
                  <c:v>1825</c:v>
                </c:pt>
                <c:pt idx="6">
                  <c:v>1826</c:v>
                </c:pt>
                <c:pt idx="7">
                  <c:v>1827</c:v>
                </c:pt>
                <c:pt idx="8">
                  <c:v>1828</c:v>
                </c:pt>
                <c:pt idx="9">
                  <c:v>1829</c:v>
                </c:pt>
                <c:pt idx="10">
                  <c:v>1830</c:v>
                </c:pt>
                <c:pt idx="11">
                  <c:v>1831</c:v>
                </c:pt>
                <c:pt idx="12">
                  <c:v>1832</c:v>
                </c:pt>
                <c:pt idx="13">
                  <c:v>1833</c:v>
                </c:pt>
                <c:pt idx="14">
                  <c:v>1834</c:v>
                </c:pt>
                <c:pt idx="15">
                  <c:v>1835</c:v>
                </c:pt>
                <c:pt idx="16">
                  <c:v>1836</c:v>
                </c:pt>
                <c:pt idx="17">
                  <c:v>1837</c:v>
                </c:pt>
                <c:pt idx="18">
                  <c:v>1838</c:v>
                </c:pt>
                <c:pt idx="19">
                  <c:v>1839</c:v>
                </c:pt>
                <c:pt idx="20">
                  <c:v>1840</c:v>
                </c:pt>
                <c:pt idx="21">
                  <c:v>1841</c:v>
                </c:pt>
                <c:pt idx="22">
                  <c:v>1842</c:v>
                </c:pt>
                <c:pt idx="23">
                  <c:v>1843</c:v>
                </c:pt>
                <c:pt idx="24">
                  <c:v>1844</c:v>
                </c:pt>
                <c:pt idx="25">
                  <c:v>1845</c:v>
                </c:pt>
                <c:pt idx="26">
                  <c:v>1846</c:v>
                </c:pt>
                <c:pt idx="27">
                  <c:v>1847</c:v>
                </c:pt>
                <c:pt idx="28">
                  <c:v>1848</c:v>
                </c:pt>
                <c:pt idx="29">
                  <c:v>1849</c:v>
                </c:pt>
                <c:pt idx="30">
                  <c:v>1850</c:v>
                </c:pt>
                <c:pt idx="31">
                  <c:v>1851</c:v>
                </c:pt>
                <c:pt idx="32">
                  <c:v>1852</c:v>
                </c:pt>
                <c:pt idx="33">
                  <c:v>1853</c:v>
                </c:pt>
                <c:pt idx="34">
                  <c:v>1854</c:v>
                </c:pt>
                <c:pt idx="35">
                  <c:v>1855</c:v>
                </c:pt>
                <c:pt idx="36">
                  <c:v>1856</c:v>
                </c:pt>
                <c:pt idx="37">
                  <c:v>1857</c:v>
                </c:pt>
                <c:pt idx="38">
                  <c:v>1858</c:v>
                </c:pt>
                <c:pt idx="39">
                  <c:v>1859</c:v>
                </c:pt>
                <c:pt idx="40">
                  <c:v>1860</c:v>
                </c:pt>
                <c:pt idx="41">
                  <c:v>1861</c:v>
                </c:pt>
                <c:pt idx="42">
                  <c:v>1862</c:v>
                </c:pt>
                <c:pt idx="43">
                  <c:v>1863</c:v>
                </c:pt>
                <c:pt idx="44">
                  <c:v>1864</c:v>
                </c:pt>
                <c:pt idx="45">
                  <c:v>1865</c:v>
                </c:pt>
                <c:pt idx="46">
                  <c:v>1866</c:v>
                </c:pt>
                <c:pt idx="47">
                  <c:v>1867</c:v>
                </c:pt>
                <c:pt idx="48">
                  <c:v>1868</c:v>
                </c:pt>
                <c:pt idx="49">
                  <c:v>1869</c:v>
                </c:pt>
                <c:pt idx="50">
                  <c:v>1870</c:v>
                </c:pt>
                <c:pt idx="51">
                  <c:v>1871</c:v>
                </c:pt>
                <c:pt idx="52">
                  <c:v>1872</c:v>
                </c:pt>
                <c:pt idx="53">
                  <c:v>1873</c:v>
                </c:pt>
                <c:pt idx="54">
                  <c:v>1874</c:v>
                </c:pt>
                <c:pt idx="55">
                  <c:v>1875</c:v>
                </c:pt>
                <c:pt idx="56">
                  <c:v>1876</c:v>
                </c:pt>
                <c:pt idx="57">
                  <c:v>1877</c:v>
                </c:pt>
                <c:pt idx="58">
                  <c:v>1878</c:v>
                </c:pt>
                <c:pt idx="59">
                  <c:v>1879</c:v>
                </c:pt>
                <c:pt idx="60">
                  <c:v>1880</c:v>
                </c:pt>
                <c:pt idx="61">
                  <c:v>1881</c:v>
                </c:pt>
                <c:pt idx="62">
                  <c:v>1882</c:v>
                </c:pt>
                <c:pt idx="63">
                  <c:v>1883</c:v>
                </c:pt>
                <c:pt idx="64">
                  <c:v>1884</c:v>
                </c:pt>
                <c:pt idx="65">
                  <c:v>1885</c:v>
                </c:pt>
                <c:pt idx="66">
                  <c:v>1886</c:v>
                </c:pt>
                <c:pt idx="67">
                  <c:v>1887</c:v>
                </c:pt>
                <c:pt idx="68">
                  <c:v>1888</c:v>
                </c:pt>
                <c:pt idx="69">
                  <c:v>1889</c:v>
                </c:pt>
                <c:pt idx="70">
                  <c:v>1890</c:v>
                </c:pt>
                <c:pt idx="71">
                  <c:v>1891</c:v>
                </c:pt>
                <c:pt idx="72">
                  <c:v>1892</c:v>
                </c:pt>
                <c:pt idx="73">
                  <c:v>1893</c:v>
                </c:pt>
                <c:pt idx="74">
                  <c:v>1894</c:v>
                </c:pt>
                <c:pt idx="75">
                  <c:v>1895</c:v>
                </c:pt>
                <c:pt idx="76">
                  <c:v>1896</c:v>
                </c:pt>
                <c:pt idx="77">
                  <c:v>1897</c:v>
                </c:pt>
                <c:pt idx="78">
                  <c:v>1898</c:v>
                </c:pt>
                <c:pt idx="79">
                  <c:v>1899</c:v>
                </c:pt>
                <c:pt idx="80">
                  <c:v>1900</c:v>
                </c:pt>
                <c:pt idx="81">
                  <c:v>1901</c:v>
                </c:pt>
                <c:pt idx="82">
                  <c:v>1902</c:v>
                </c:pt>
                <c:pt idx="83">
                  <c:v>1903</c:v>
                </c:pt>
                <c:pt idx="84">
                  <c:v>1904</c:v>
                </c:pt>
                <c:pt idx="85">
                  <c:v>1905</c:v>
                </c:pt>
                <c:pt idx="86">
                  <c:v>1906</c:v>
                </c:pt>
                <c:pt idx="87">
                  <c:v>1907</c:v>
                </c:pt>
                <c:pt idx="88">
                  <c:v>1908</c:v>
                </c:pt>
                <c:pt idx="89">
                  <c:v>1909</c:v>
                </c:pt>
                <c:pt idx="90">
                  <c:v>1910</c:v>
                </c:pt>
                <c:pt idx="91">
                  <c:v>1911</c:v>
                </c:pt>
                <c:pt idx="92">
                  <c:v>1912</c:v>
                </c:pt>
                <c:pt idx="93">
                  <c:v>1913</c:v>
                </c:pt>
                <c:pt idx="94">
                  <c:v>1914</c:v>
                </c:pt>
                <c:pt idx="95">
                  <c:v>1915</c:v>
                </c:pt>
                <c:pt idx="96">
                  <c:v>1916</c:v>
                </c:pt>
                <c:pt idx="97">
                  <c:v>1917</c:v>
                </c:pt>
                <c:pt idx="98">
                  <c:v>1918</c:v>
                </c:pt>
                <c:pt idx="99">
                  <c:v>1919</c:v>
                </c:pt>
                <c:pt idx="100">
                  <c:v>1920</c:v>
                </c:pt>
                <c:pt idx="101">
                  <c:v>1921</c:v>
                </c:pt>
                <c:pt idx="102">
                  <c:v>1922</c:v>
                </c:pt>
                <c:pt idx="103">
                  <c:v>1923</c:v>
                </c:pt>
                <c:pt idx="104">
                  <c:v>1924</c:v>
                </c:pt>
                <c:pt idx="105">
                  <c:v>1925</c:v>
                </c:pt>
                <c:pt idx="106">
                  <c:v>1926</c:v>
                </c:pt>
                <c:pt idx="107">
                  <c:v>1927</c:v>
                </c:pt>
                <c:pt idx="108">
                  <c:v>1928</c:v>
                </c:pt>
                <c:pt idx="109">
                  <c:v>1929</c:v>
                </c:pt>
                <c:pt idx="110">
                  <c:v>1930</c:v>
                </c:pt>
                <c:pt idx="111">
                  <c:v>1931</c:v>
                </c:pt>
                <c:pt idx="112">
                  <c:v>1932</c:v>
                </c:pt>
                <c:pt idx="113">
                  <c:v>1933</c:v>
                </c:pt>
                <c:pt idx="114">
                  <c:v>1934</c:v>
                </c:pt>
                <c:pt idx="115">
                  <c:v>1935</c:v>
                </c:pt>
                <c:pt idx="116">
                  <c:v>1936</c:v>
                </c:pt>
                <c:pt idx="117">
                  <c:v>1937</c:v>
                </c:pt>
                <c:pt idx="118">
                  <c:v>1938</c:v>
                </c:pt>
                <c:pt idx="119">
                  <c:v>1939</c:v>
                </c:pt>
                <c:pt idx="120">
                  <c:v>1940</c:v>
                </c:pt>
                <c:pt idx="121">
                  <c:v>1941</c:v>
                </c:pt>
                <c:pt idx="122">
                  <c:v>1942</c:v>
                </c:pt>
                <c:pt idx="123">
                  <c:v>1943</c:v>
                </c:pt>
                <c:pt idx="124">
                  <c:v>1944</c:v>
                </c:pt>
                <c:pt idx="125">
                  <c:v>1945</c:v>
                </c:pt>
                <c:pt idx="126">
                  <c:v>1946</c:v>
                </c:pt>
                <c:pt idx="127">
                  <c:v>1947</c:v>
                </c:pt>
                <c:pt idx="128">
                  <c:v>1948</c:v>
                </c:pt>
                <c:pt idx="129">
                  <c:v>1949</c:v>
                </c:pt>
                <c:pt idx="130">
                  <c:v>1950</c:v>
                </c:pt>
                <c:pt idx="131">
                  <c:v>1951</c:v>
                </c:pt>
                <c:pt idx="132">
                  <c:v>1952</c:v>
                </c:pt>
                <c:pt idx="133">
                  <c:v>1953</c:v>
                </c:pt>
                <c:pt idx="134">
                  <c:v>1954</c:v>
                </c:pt>
                <c:pt idx="135">
                  <c:v>1955</c:v>
                </c:pt>
                <c:pt idx="136">
                  <c:v>1956</c:v>
                </c:pt>
                <c:pt idx="137">
                  <c:v>1957</c:v>
                </c:pt>
                <c:pt idx="138">
                  <c:v>1958</c:v>
                </c:pt>
                <c:pt idx="139">
                  <c:v>1959</c:v>
                </c:pt>
                <c:pt idx="140">
                  <c:v>1960</c:v>
                </c:pt>
                <c:pt idx="141">
                  <c:v>1961</c:v>
                </c:pt>
                <c:pt idx="142">
                  <c:v>1962</c:v>
                </c:pt>
                <c:pt idx="143">
                  <c:v>1963</c:v>
                </c:pt>
                <c:pt idx="144">
                  <c:v>1964</c:v>
                </c:pt>
                <c:pt idx="145">
                  <c:v>1965</c:v>
                </c:pt>
                <c:pt idx="146">
                  <c:v>1966</c:v>
                </c:pt>
                <c:pt idx="147">
                  <c:v>1967</c:v>
                </c:pt>
                <c:pt idx="148">
                  <c:v>1968</c:v>
                </c:pt>
                <c:pt idx="149">
                  <c:v>1969</c:v>
                </c:pt>
                <c:pt idx="150">
                  <c:v>1970</c:v>
                </c:pt>
                <c:pt idx="151">
                  <c:v>1971</c:v>
                </c:pt>
                <c:pt idx="152">
                  <c:v>1972</c:v>
                </c:pt>
                <c:pt idx="153">
                  <c:v>1973</c:v>
                </c:pt>
                <c:pt idx="154">
                  <c:v>1974</c:v>
                </c:pt>
                <c:pt idx="155">
                  <c:v>1975</c:v>
                </c:pt>
                <c:pt idx="156">
                  <c:v>1976</c:v>
                </c:pt>
                <c:pt idx="157">
                  <c:v>1977</c:v>
                </c:pt>
                <c:pt idx="158">
                  <c:v>1978</c:v>
                </c:pt>
                <c:pt idx="159">
                  <c:v>1979</c:v>
                </c:pt>
                <c:pt idx="160">
                  <c:v>1980</c:v>
                </c:pt>
                <c:pt idx="161">
                  <c:v>1981</c:v>
                </c:pt>
                <c:pt idx="162">
                  <c:v>1982</c:v>
                </c:pt>
                <c:pt idx="163">
                  <c:v>1983</c:v>
                </c:pt>
                <c:pt idx="164">
                  <c:v>1984</c:v>
                </c:pt>
                <c:pt idx="165">
                  <c:v>1985</c:v>
                </c:pt>
                <c:pt idx="166">
                  <c:v>1986</c:v>
                </c:pt>
                <c:pt idx="167">
                  <c:v>1987</c:v>
                </c:pt>
                <c:pt idx="168">
                  <c:v>1988</c:v>
                </c:pt>
                <c:pt idx="169">
                  <c:v>1989</c:v>
                </c:pt>
                <c:pt idx="170">
                  <c:v>1990</c:v>
                </c:pt>
                <c:pt idx="171">
                  <c:v>1991</c:v>
                </c:pt>
                <c:pt idx="172">
                  <c:v>1992</c:v>
                </c:pt>
                <c:pt idx="173">
                  <c:v>1993</c:v>
                </c:pt>
                <c:pt idx="174">
                  <c:v>1994</c:v>
                </c:pt>
                <c:pt idx="175">
                  <c:v>1995</c:v>
                </c:pt>
                <c:pt idx="176">
                  <c:v>1996</c:v>
                </c:pt>
                <c:pt idx="177">
                  <c:v>1997</c:v>
                </c:pt>
                <c:pt idx="178">
                  <c:v>1998</c:v>
                </c:pt>
                <c:pt idx="179">
                  <c:v>1999</c:v>
                </c:pt>
                <c:pt idx="180">
                  <c:v>2000</c:v>
                </c:pt>
                <c:pt idx="181">
                  <c:v>2001</c:v>
                </c:pt>
                <c:pt idx="182">
                  <c:v>2002</c:v>
                </c:pt>
                <c:pt idx="183">
                  <c:v>2003</c:v>
                </c:pt>
                <c:pt idx="184">
                  <c:v>2004</c:v>
                </c:pt>
                <c:pt idx="185">
                  <c:v>2005</c:v>
                </c:pt>
                <c:pt idx="186">
                  <c:v>2006</c:v>
                </c:pt>
                <c:pt idx="187">
                  <c:v>2007</c:v>
                </c:pt>
                <c:pt idx="188">
                  <c:v>2008</c:v>
                </c:pt>
                <c:pt idx="189">
                  <c:v>2009</c:v>
                </c:pt>
                <c:pt idx="190">
                  <c:v>2010</c:v>
                </c:pt>
                <c:pt idx="191">
                  <c:v>2011</c:v>
                </c:pt>
                <c:pt idx="192">
                  <c:v>2012</c:v>
                </c:pt>
              </c:numCache>
            </c:numRef>
          </c:cat>
          <c:val>
            <c:numRef>
              <c:f>Sheet1!$B$2:$B$194</c:f>
              <c:numCache>
                <c:formatCode>#,##0</c:formatCode>
                <c:ptCount val="193"/>
                <c:pt idx="0">
                  <c:v>8385</c:v>
                </c:pt>
                <c:pt idx="1">
                  <c:v>9127</c:v>
                </c:pt>
                <c:pt idx="2">
                  <c:v>6911</c:v>
                </c:pt>
                <c:pt idx="3">
                  <c:v>6354</c:v>
                </c:pt>
                <c:pt idx="4">
                  <c:v>7912</c:v>
                </c:pt>
                <c:pt idx="5">
                  <c:v>10199</c:v>
                </c:pt>
                <c:pt idx="6">
                  <c:v>10837</c:v>
                </c:pt>
                <c:pt idx="7">
                  <c:v>18875</c:v>
                </c:pt>
                <c:pt idx="8">
                  <c:v>27382</c:v>
                </c:pt>
                <c:pt idx="9">
                  <c:v>22520</c:v>
                </c:pt>
                <c:pt idx="10">
                  <c:v>23322</c:v>
                </c:pt>
                <c:pt idx="11">
                  <c:v>22633</c:v>
                </c:pt>
                <c:pt idx="12">
                  <c:v>60482</c:v>
                </c:pt>
                <c:pt idx="13">
                  <c:v>58640</c:v>
                </c:pt>
                <c:pt idx="14">
                  <c:v>65365</c:v>
                </c:pt>
                <c:pt idx="15">
                  <c:v>45374</c:v>
                </c:pt>
                <c:pt idx="16">
                  <c:v>76242</c:v>
                </c:pt>
                <c:pt idx="17">
                  <c:v>79340</c:v>
                </c:pt>
                <c:pt idx="18">
                  <c:v>38914</c:v>
                </c:pt>
                <c:pt idx="19">
                  <c:v>68069</c:v>
                </c:pt>
                <c:pt idx="20">
                  <c:v>84066</c:v>
                </c:pt>
                <c:pt idx="21">
                  <c:v>80289</c:v>
                </c:pt>
                <c:pt idx="22">
                  <c:v>104565</c:v>
                </c:pt>
                <c:pt idx="23">
                  <c:v>52496</c:v>
                </c:pt>
                <c:pt idx="24">
                  <c:v>78615</c:v>
                </c:pt>
                <c:pt idx="25">
                  <c:v>114371</c:v>
                </c:pt>
                <c:pt idx="26">
                  <c:v>154416</c:v>
                </c:pt>
                <c:pt idx="27">
                  <c:v>234968</c:v>
                </c:pt>
                <c:pt idx="28">
                  <c:v>226527</c:v>
                </c:pt>
                <c:pt idx="29">
                  <c:v>297024</c:v>
                </c:pt>
                <c:pt idx="30">
                  <c:v>369980</c:v>
                </c:pt>
                <c:pt idx="31">
                  <c:v>379466</c:v>
                </c:pt>
                <c:pt idx="32">
                  <c:v>371603</c:v>
                </c:pt>
                <c:pt idx="33">
                  <c:v>368645</c:v>
                </c:pt>
                <c:pt idx="34">
                  <c:v>427833</c:v>
                </c:pt>
                <c:pt idx="35">
                  <c:v>200877</c:v>
                </c:pt>
                <c:pt idx="36">
                  <c:v>200436</c:v>
                </c:pt>
                <c:pt idx="37">
                  <c:v>251306</c:v>
                </c:pt>
                <c:pt idx="38">
                  <c:v>123126</c:v>
                </c:pt>
                <c:pt idx="39">
                  <c:v>121282</c:v>
                </c:pt>
                <c:pt idx="40">
                  <c:v>153640</c:v>
                </c:pt>
                <c:pt idx="41">
                  <c:v>91918</c:v>
                </c:pt>
                <c:pt idx="42">
                  <c:v>91985</c:v>
                </c:pt>
                <c:pt idx="43">
                  <c:v>176282</c:v>
                </c:pt>
                <c:pt idx="44">
                  <c:v>193418</c:v>
                </c:pt>
                <c:pt idx="45">
                  <c:v>248120</c:v>
                </c:pt>
                <c:pt idx="46">
                  <c:v>318568</c:v>
                </c:pt>
                <c:pt idx="47">
                  <c:v>315722</c:v>
                </c:pt>
                <c:pt idx="48">
                  <c:v>138840</c:v>
                </c:pt>
                <c:pt idx="49">
                  <c:v>352768</c:v>
                </c:pt>
                <c:pt idx="50">
                  <c:v>387203</c:v>
                </c:pt>
                <c:pt idx="51">
                  <c:v>321350</c:v>
                </c:pt>
                <c:pt idx="52">
                  <c:v>404806</c:v>
                </c:pt>
                <c:pt idx="53">
                  <c:v>459803</c:v>
                </c:pt>
                <c:pt idx="54">
                  <c:v>313339</c:v>
                </c:pt>
                <c:pt idx="55">
                  <c:v>227498</c:v>
                </c:pt>
                <c:pt idx="56">
                  <c:v>169986</c:v>
                </c:pt>
                <c:pt idx="57">
                  <c:v>141857</c:v>
                </c:pt>
                <c:pt idx="58">
                  <c:v>138469</c:v>
                </c:pt>
                <c:pt idx="59">
                  <c:v>177826</c:v>
                </c:pt>
                <c:pt idx="60">
                  <c:v>457257</c:v>
                </c:pt>
                <c:pt idx="61">
                  <c:v>669431</c:v>
                </c:pt>
                <c:pt idx="62">
                  <c:v>788992</c:v>
                </c:pt>
                <c:pt idx="63">
                  <c:v>603322</c:v>
                </c:pt>
                <c:pt idx="64">
                  <c:v>518592</c:v>
                </c:pt>
                <c:pt idx="65">
                  <c:v>395346</c:v>
                </c:pt>
                <c:pt idx="66">
                  <c:v>334203</c:v>
                </c:pt>
                <c:pt idx="67">
                  <c:v>490109</c:v>
                </c:pt>
                <c:pt idx="68">
                  <c:v>546889</c:v>
                </c:pt>
                <c:pt idx="69">
                  <c:v>444427</c:v>
                </c:pt>
                <c:pt idx="70">
                  <c:v>455302</c:v>
                </c:pt>
                <c:pt idx="71">
                  <c:v>560319</c:v>
                </c:pt>
                <c:pt idx="72">
                  <c:v>579663</c:v>
                </c:pt>
                <c:pt idx="73">
                  <c:v>439730</c:v>
                </c:pt>
                <c:pt idx="74">
                  <c:v>285631</c:v>
                </c:pt>
                <c:pt idx="75">
                  <c:v>258536</c:v>
                </c:pt>
                <c:pt idx="76">
                  <c:v>343267</c:v>
                </c:pt>
                <c:pt idx="77">
                  <c:v>230832</c:v>
                </c:pt>
                <c:pt idx="78">
                  <c:v>229299</c:v>
                </c:pt>
                <c:pt idx="79">
                  <c:v>311715</c:v>
                </c:pt>
                <c:pt idx="80">
                  <c:v>448572</c:v>
                </c:pt>
                <c:pt idx="81">
                  <c:v>487918</c:v>
                </c:pt>
                <c:pt idx="82">
                  <c:v>648743</c:v>
                </c:pt>
                <c:pt idx="83">
                  <c:v>857046</c:v>
                </c:pt>
                <c:pt idx="84">
                  <c:v>812870</c:v>
                </c:pt>
                <c:pt idx="85">
                  <c:v>1026499</c:v>
                </c:pt>
                <c:pt idx="86">
                  <c:v>1100735</c:v>
                </c:pt>
                <c:pt idx="87">
                  <c:v>1285349</c:v>
                </c:pt>
                <c:pt idx="88">
                  <c:v>782870</c:v>
                </c:pt>
                <c:pt idx="89">
                  <c:v>751786</c:v>
                </c:pt>
                <c:pt idx="90">
                  <c:v>1041570</c:v>
                </c:pt>
                <c:pt idx="91">
                  <c:v>878587</c:v>
                </c:pt>
                <c:pt idx="92">
                  <c:v>838172</c:v>
                </c:pt>
                <c:pt idx="93">
                  <c:v>1197892</c:v>
                </c:pt>
                <c:pt idx="94">
                  <c:v>1218480</c:v>
                </c:pt>
                <c:pt idx="95">
                  <c:v>326700</c:v>
                </c:pt>
                <c:pt idx="96">
                  <c:v>298826</c:v>
                </c:pt>
                <c:pt idx="97">
                  <c:v>295403</c:v>
                </c:pt>
                <c:pt idx="98">
                  <c:v>110618</c:v>
                </c:pt>
                <c:pt idx="99">
                  <c:v>141132</c:v>
                </c:pt>
                <c:pt idx="100">
                  <c:v>430001</c:v>
                </c:pt>
                <c:pt idx="101">
                  <c:v>805228</c:v>
                </c:pt>
                <c:pt idx="102">
                  <c:v>309556</c:v>
                </c:pt>
                <c:pt idx="103">
                  <c:v>522919</c:v>
                </c:pt>
                <c:pt idx="104">
                  <c:v>706896</c:v>
                </c:pt>
                <c:pt idx="105">
                  <c:v>294314</c:v>
                </c:pt>
                <c:pt idx="106">
                  <c:v>304488</c:v>
                </c:pt>
                <c:pt idx="107">
                  <c:v>335175</c:v>
                </c:pt>
                <c:pt idx="108">
                  <c:v>307255</c:v>
                </c:pt>
                <c:pt idx="109">
                  <c:v>279678</c:v>
                </c:pt>
                <c:pt idx="110">
                  <c:v>241700</c:v>
                </c:pt>
                <c:pt idx="111">
                  <c:v>97139</c:v>
                </c:pt>
                <c:pt idx="112">
                  <c:v>35576</c:v>
                </c:pt>
                <c:pt idx="113">
                  <c:v>23068</c:v>
                </c:pt>
                <c:pt idx="114">
                  <c:v>29470</c:v>
                </c:pt>
                <c:pt idx="115">
                  <c:v>34956</c:v>
                </c:pt>
                <c:pt idx="116">
                  <c:v>36329</c:v>
                </c:pt>
                <c:pt idx="117">
                  <c:v>50244</c:v>
                </c:pt>
                <c:pt idx="118">
                  <c:v>67895</c:v>
                </c:pt>
                <c:pt idx="119">
                  <c:v>82998</c:v>
                </c:pt>
                <c:pt idx="120">
                  <c:v>70756</c:v>
                </c:pt>
                <c:pt idx="121">
                  <c:v>51776</c:v>
                </c:pt>
                <c:pt idx="122">
                  <c:v>28781</c:v>
                </c:pt>
                <c:pt idx="123">
                  <c:v>23725</c:v>
                </c:pt>
                <c:pt idx="124">
                  <c:v>28551</c:v>
                </c:pt>
                <c:pt idx="125">
                  <c:v>38119</c:v>
                </c:pt>
                <c:pt idx="126">
                  <c:v>108721</c:v>
                </c:pt>
                <c:pt idx="127">
                  <c:v>147292</c:v>
                </c:pt>
                <c:pt idx="128">
                  <c:v>170570</c:v>
                </c:pt>
                <c:pt idx="129">
                  <c:v>188317</c:v>
                </c:pt>
                <c:pt idx="130">
                  <c:v>249187</c:v>
                </c:pt>
                <c:pt idx="131">
                  <c:v>205717</c:v>
                </c:pt>
                <c:pt idx="132">
                  <c:v>265520</c:v>
                </c:pt>
                <c:pt idx="133">
                  <c:v>170434</c:v>
                </c:pt>
                <c:pt idx="134">
                  <c:v>208177</c:v>
                </c:pt>
                <c:pt idx="135">
                  <c:v>237790</c:v>
                </c:pt>
                <c:pt idx="136">
                  <c:v>321625</c:v>
                </c:pt>
                <c:pt idx="137">
                  <c:v>326867</c:v>
                </c:pt>
                <c:pt idx="138">
                  <c:v>253265</c:v>
                </c:pt>
                <c:pt idx="139">
                  <c:v>260686</c:v>
                </c:pt>
                <c:pt idx="140">
                  <c:v>265398</c:v>
                </c:pt>
                <c:pt idx="141">
                  <c:v>271344</c:v>
                </c:pt>
                <c:pt idx="142">
                  <c:v>283763</c:v>
                </c:pt>
                <c:pt idx="143">
                  <c:v>306260</c:v>
                </c:pt>
                <c:pt idx="144">
                  <c:v>292248</c:v>
                </c:pt>
                <c:pt idx="145">
                  <c:v>296697</c:v>
                </c:pt>
                <c:pt idx="146">
                  <c:v>323040</c:v>
                </c:pt>
                <c:pt idx="147">
                  <c:v>361972</c:v>
                </c:pt>
                <c:pt idx="148">
                  <c:v>454448</c:v>
                </c:pt>
                <c:pt idx="149">
                  <c:v>358579</c:v>
                </c:pt>
                <c:pt idx="150">
                  <c:v>373326</c:v>
                </c:pt>
                <c:pt idx="151">
                  <c:v>370478</c:v>
                </c:pt>
                <c:pt idx="152">
                  <c:v>384685</c:v>
                </c:pt>
                <c:pt idx="153">
                  <c:v>398515</c:v>
                </c:pt>
                <c:pt idx="154">
                  <c:v>393919</c:v>
                </c:pt>
                <c:pt idx="155">
                  <c:v>385378</c:v>
                </c:pt>
                <c:pt idx="156">
                  <c:v>499093</c:v>
                </c:pt>
                <c:pt idx="157">
                  <c:v>458755</c:v>
                </c:pt>
                <c:pt idx="158">
                  <c:v>589810</c:v>
                </c:pt>
                <c:pt idx="159">
                  <c:v>394244</c:v>
                </c:pt>
                <c:pt idx="160">
                  <c:v>524295</c:v>
                </c:pt>
                <c:pt idx="161">
                  <c:v>595014</c:v>
                </c:pt>
                <c:pt idx="162">
                  <c:v>533624</c:v>
                </c:pt>
                <c:pt idx="163">
                  <c:v>550052</c:v>
                </c:pt>
                <c:pt idx="164">
                  <c:v>541811</c:v>
                </c:pt>
                <c:pt idx="165">
                  <c:v>568149</c:v>
                </c:pt>
                <c:pt idx="166">
                  <c:v>600027</c:v>
                </c:pt>
                <c:pt idx="167">
                  <c:v>599889</c:v>
                </c:pt>
                <c:pt idx="168">
                  <c:v>641346</c:v>
                </c:pt>
                <c:pt idx="169">
                  <c:v>1090172</c:v>
                </c:pt>
                <c:pt idx="170">
                  <c:v>1535872</c:v>
                </c:pt>
                <c:pt idx="171">
                  <c:v>1826595</c:v>
                </c:pt>
                <c:pt idx="172">
                  <c:v>973445</c:v>
                </c:pt>
                <c:pt idx="173">
                  <c:v>903916</c:v>
                </c:pt>
                <c:pt idx="174">
                  <c:v>803993</c:v>
                </c:pt>
                <c:pt idx="175">
                  <c:v>720177</c:v>
                </c:pt>
                <c:pt idx="176">
                  <c:v>915560</c:v>
                </c:pt>
                <c:pt idx="177">
                  <c:v>797847</c:v>
                </c:pt>
                <c:pt idx="178">
                  <c:v>653206</c:v>
                </c:pt>
                <c:pt idx="179">
                  <c:v>644787</c:v>
                </c:pt>
                <c:pt idx="180">
                  <c:v>841002</c:v>
                </c:pt>
                <c:pt idx="181">
                  <c:v>1058902</c:v>
                </c:pt>
                <c:pt idx="182">
                  <c:v>1059356</c:v>
                </c:pt>
                <c:pt idx="183">
                  <c:v>703542</c:v>
                </c:pt>
                <c:pt idx="184">
                  <c:v>957883</c:v>
                </c:pt>
                <c:pt idx="185">
                  <c:v>1122257</c:v>
                </c:pt>
                <c:pt idx="186">
                  <c:v>1266129</c:v>
                </c:pt>
                <c:pt idx="187">
                  <c:v>1052415</c:v>
                </c:pt>
                <c:pt idx="188">
                  <c:v>1107126</c:v>
                </c:pt>
                <c:pt idx="189">
                  <c:v>1130818</c:v>
                </c:pt>
                <c:pt idx="190">
                  <c:v>1042625</c:v>
                </c:pt>
                <c:pt idx="191">
                  <c:v>1062040</c:v>
                </c:pt>
                <c:pt idx="192">
                  <c:v>1031631</c:v>
                </c:pt>
              </c:numCache>
            </c:numRef>
          </c:val>
          <c:smooth val="1"/>
        </c:ser>
        <c:dLbls>
          <c:showLegendKey val="0"/>
          <c:showVal val="0"/>
          <c:showCatName val="0"/>
          <c:showSerName val="0"/>
          <c:showPercent val="0"/>
          <c:showBubbleSize val="0"/>
        </c:dLbls>
        <c:smooth val="0"/>
        <c:axId val="188401696"/>
        <c:axId val="188402088"/>
      </c:lineChart>
      <c:catAx>
        <c:axId val="18840169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02088"/>
        <c:crosses val="autoZero"/>
        <c:auto val="1"/>
        <c:lblAlgn val="ctr"/>
        <c:lblOffset val="100"/>
        <c:noMultiLvlLbl val="0"/>
      </c:catAx>
      <c:valAx>
        <c:axId val="188402088"/>
        <c:scaling>
          <c:orientation val="minMax"/>
        </c:scaling>
        <c:delete val="0"/>
        <c:axPos val="l"/>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840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93259896"/>
        <c:axId val="393260288"/>
      </c:lineChart>
      <c:catAx>
        <c:axId val="393259896"/>
        <c:scaling>
          <c:orientation val="minMax"/>
        </c:scaling>
        <c:delete val="0"/>
        <c:axPos val="b"/>
        <c:numFmt formatCode="General" sourceLinked="1"/>
        <c:majorTickMark val="out"/>
        <c:minorTickMark val="out"/>
        <c:tickLblPos val="nextTo"/>
        <c:txPr>
          <a:bodyPr rot="-2220000"/>
          <a:lstStyle/>
          <a:p>
            <a:pPr>
              <a:defRPr sz="1600"/>
            </a:pPr>
            <a:endParaRPr lang="en-US"/>
          </a:p>
        </c:txPr>
        <c:crossAx val="393260288"/>
        <c:crosses val="autoZero"/>
        <c:auto val="1"/>
        <c:lblAlgn val="ctr"/>
        <c:lblOffset val="100"/>
        <c:tickLblSkip val="5"/>
        <c:noMultiLvlLbl val="0"/>
      </c:catAx>
      <c:valAx>
        <c:axId val="393260288"/>
        <c:scaling>
          <c:orientation val="minMax"/>
        </c:scaling>
        <c:delete val="0"/>
        <c:axPos val="l"/>
        <c:majorGridlines/>
        <c:numFmt formatCode="#,##0" sourceLinked="1"/>
        <c:majorTickMark val="out"/>
        <c:minorTickMark val="none"/>
        <c:tickLblPos val="nextTo"/>
        <c:crossAx val="3932598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187851712"/>
        <c:axId val="187852104"/>
      </c:lineChart>
      <c:catAx>
        <c:axId val="187851712"/>
        <c:scaling>
          <c:orientation val="minMax"/>
        </c:scaling>
        <c:delete val="0"/>
        <c:axPos val="b"/>
        <c:numFmt formatCode="General" sourceLinked="1"/>
        <c:majorTickMark val="out"/>
        <c:minorTickMark val="none"/>
        <c:tickLblPos val="nextTo"/>
        <c:crossAx val="187852104"/>
        <c:crosses val="autoZero"/>
        <c:auto val="1"/>
        <c:lblAlgn val="ctr"/>
        <c:lblOffset val="100"/>
        <c:noMultiLvlLbl val="0"/>
      </c:catAx>
      <c:valAx>
        <c:axId val="187852104"/>
        <c:scaling>
          <c:orientation val="minMax"/>
          <c:min val="0.5"/>
        </c:scaling>
        <c:delete val="0"/>
        <c:axPos val="l"/>
        <c:majorGridlines/>
        <c:numFmt formatCode="0%" sourceLinked="0"/>
        <c:majorTickMark val="out"/>
        <c:minorTickMark val="none"/>
        <c:tickLblPos val="nextTo"/>
        <c:crossAx val="187851712"/>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146122720"/>
        <c:axId val="146123112"/>
      </c:barChart>
      <c:catAx>
        <c:axId val="14612272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123112"/>
        <c:crosses val="autoZero"/>
        <c:auto val="1"/>
        <c:lblAlgn val="ctr"/>
        <c:lblOffset val="100"/>
        <c:noMultiLvlLbl val="0"/>
      </c:catAx>
      <c:valAx>
        <c:axId val="146123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122720"/>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146123896"/>
        <c:axId val="146124288"/>
      </c:barChart>
      <c:catAx>
        <c:axId val="1461238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124288"/>
        <c:crosses val="autoZero"/>
        <c:auto val="1"/>
        <c:lblAlgn val="ctr"/>
        <c:lblOffset val="100"/>
        <c:noMultiLvlLbl val="0"/>
      </c:catAx>
      <c:valAx>
        <c:axId val="14612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123896"/>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strRef>
              <c:f>Sheet2!$A$3</c:f>
              <c:strCache>
                <c:ptCount val="1"/>
                <c:pt idx="0">
                  <c:v> Total  </c:v>
                </c:pt>
              </c:strCache>
            </c:strRef>
          </c:tx>
          <c:spPr>
            <a:ln w="63500"/>
          </c:spPr>
          <c:cat>
            <c:numRef>
              <c:f>Sheet2!$B$2:$E$2</c:f>
              <c:numCache>
                <c:formatCode>General</c:formatCode>
                <c:ptCount val="4"/>
                <c:pt idx="0">
                  <c:v>2010</c:v>
                </c:pt>
                <c:pt idx="1">
                  <c:v>2020</c:v>
                </c:pt>
                <c:pt idx="2">
                  <c:v>2030</c:v>
                </c:pt>
                <c:pt idx="3">
                  <c:v>2040</c:v>
                </c:pt>
              </c:numCache>
            </c:numRef>
          </c:cat>
          <c:val>
            <c:numRef>
              <c:f>Sheet2!$B$3:$E$3</c:f>
              <c:numCache>
                <c:formatCode>#,##0</c:formatCode>
                <c:ptCount val="4"/>
                <c:pt idx="0">
                  <c:v>2221727</c:v>
                </c:pt>
                <c:pt idx="1">
                  <c:v>3903995</c:v>
                </c:pt>
                <c:pt idx="2">
                  <c:v>5783481</c:v>
                </c:pt>
                <c:pt idx="3">
                  <c:v>7980225</c:v>
                </c:pt>
              </c:numCache>
            </c:numRef>
          </c:val>
          <c:smooth val="0"/>
        </c:ser>
        <c:ser>
          <c:idx val="2"/>
          <c:order val="1"/>
          <c:tx>
            <c:strRef>
              <c:f>Sheet2!$A$6</c:f>
              <c:strCache>
                <c:ptCount val="1"/>
                <c:pt idx="0">
                  <c:v> Latino  </c:v>
                </c:pt>
              </c:strCache>
            </c:strRef>
          </c:tx>
          <c:spPr>
            <a:ln w="63500"/>
          </c:spPr>
          <c:cat>
            <c:numRef>
              <c:f>Sheet2!$B$2:$E$2</c:f>
              <c:numCache>
                <c:formatCode>General</c:formatCode>
                <c:ptCount val="4"/>
                <c:pt idx="0">
                  <c:v>2010</c:v>
                </c:pt>
                <c:pt idx="1">
                  <c:v>2020</c:v>
                </c:pt>
                <c:pt idx="2">
                  <c:v>2030</c:v>
                </c:pt>
                <c:pt idx="3">
                  <c:v>2040</c:v>
                </c:pt>
              </c:numCache>
            </c:numRef>
          </c:cat>
          <c:val>
            <c:numRef>
              <c:f>Sheet2!$B$6:$E$6</c:f>
              <c:numCache>
                <c:formatCode>#,##0</c:formatCode>
                <c:ptCount val="4"/>
                <c:pt idx="0">
                  <c:v>855285</c:v>
                </c:pt>
                <c:pt idx="1">
                  <c:v>1718359</c:v>
                </c:pt>
                <c:pt idx="2">
                  <c:v>2983099</c:v>
                </c:pt>
                <c:pt idx="3">
                  <c:v>4718404</c:v>
                </c:pt>
              </c:numCache>
            </c:numRef>
          </c:val>
          <c:smooth val="0"/>
        </c:ser>
        <c:ser>
          <c:idx val="0"/>
          <c:order val="2"/>
          <c:tx>
            <c:strRef>
              <c:f>Sheet2!$A$4</c:f>
              <c:strCache>
                <c:ptCount val="1"/>
                <c:pt idx="0">
                  <c:v> Anglo  </c:v>
                </c:pt>
              </c:strCache>
            </c:strRef>
          </c:tx>
          <c:spPr>
            <a:ln w="63500"/>
          </c:spPr>
          <c:cat>
            <c:numRef>
              <c:f>Sheet2!$B$2:$E$2</c:f>
              <c:numCache>
                <c:formatCode>General</c:formatCode>
                <c:ptCount val="4"/>
                <c:pt idx="0">
                  <c:v>2010</c:v>
                </c:pt>
                <c:pt idx="1">
                  <c:v>2020</c:v>
                </c:pt>
                <c:pt idx="2">
                  <c:v>2030</c:v>
                </c:pt>
                <c:pt idx="3">
                  <c:v>2040</c:v>
                </c:pt>
              </c:numCache>
            </c:numRef>
          </c:cat>
          <c:val>
            <c:numRef>
              <c:f>Sheet2!$B$4:$E$4</c:f>
              <c:numCache>
                <c:formatCode>#,##0</c:formatCode>
                <c:ptCount val="4"/>
                <c:pt idx="0">
                  <c:v>970511</c:v>
                </c:pt>
                <c:pt idx="1">
                  <c:v>1482505</c:v>
                </c:pt>
                <c:pt idx="2">
                  <c:v>1759011</c:v>
                </c:pt>
                <c:pt idx="3">
                  <c:v>1839848</c:v>
                </c:pt>
              </c:numCache>
            </c:numRef>
          </c:val>
          <c:smooth val="0"/>
        </c:ser>
        <c:ser>
          <c:idx val="1"/>
          <c:order val="3"/>
          <c:tx>
            <c:strRef>
              <c:f>Sheet2!$A$5</c:f>
              <c:strCache>
                <c:ptCount val="1"/>
                <c:pt idx="0">
                  <c:v> African American  </c:v>
                </c:pt>
              </c:strCache>
            </c:strRef>
          </c:tx>
          <c:spPr>
            <a:ln w="63500"/>
          </c:spPr>
          <c:cat>
            <c:numRef>
              <c:f>Sheet2!$B$2:$E$2</c:f>
              <c:numCache>
                <c:formatCode>General</c:formatCode>
                <c:ptCount val="4"/>
                <c:pt idx="0">
                  <c:v>2010</c:v>
                </c:pt>
                <c:pt idx="1">
                  <c:v>2020</c:v>
                </c:pt>
                <c:pt idx="2">
                  <c:v>2030</c:v>
                </c:pt>
                <c:pt idx="3">
                  <c:v>2040</c:v>
                </c:pt>
              </c:numCache>
            </c:numRef>
          </c:cat>
          <c:val>
            <c:numRef>
              <c:f>Sheet2!$B$5:$E$5</c:f>
              <c:numCache>
                <c:formatCode>#,##0</c:formatCode>
                <c:ptCount val="4"/>
                <c:pt idx="0">
                  <c:v>321216</c:v>
                </c:pt>
                <c:pt idx="1">
                  <c:v>516220</c:v>
                </c:pt>
                <c:pt idx="2">
                  <c:v>673035</c:v>
                </c:pt>
                <c:pt idx="3">
                  <c:v>805228</c:v>
                </c:pt>
              </c:numCache>
            </c:numRef>
          </c:val>
          <c:smooth val="0"/>
        </c:ser>
        <c:ser>
          <c:idx val="3"/>
          <c:order val="4"/>
          <c:tx>
            <c:strRef>
              <c:f>Sheet2!$A$7</c:f>
              <c:strCache>
                <c:ptCount val="1"/>
                <c:pt idx="0">
                  <c:v> Other  </c:v>
                </c:pt>
              </c:strCache>
            </c:strRef>
          </c:tx>
          <c:spPr>
            <a:ln w="63500"/>
          </c:spPr>
          <c:cat>
            <c:numRef>
              <c:f>Sheet2!$B$2:$E$2</c:f>
              <c:numCache>
                <c:formatCode>General</c:formatCode>
                <c:ptCount val="4"/>
                <c:pt idx="0">
                  <c:v>2010</c:v>
                </c:pt>
                <c:pt idx="1">
                  <c:v>2020</c:v>
                </c:pt>
                <c:pt idx="2">
                  <c:v>2030</c:v>
                </c:pt>
                <c:pt idx="3">
                  <c:v>2040</c:v>
                </c:pt>
              </c:numCache>
            </c:numRef>
          </c:cat>
          <c:val>
            <c:numRef>
              <c:f>Sheet2!$B$7:$E$7</c:f>
              <c:numCache>
                <c:formatCode>#,##0</c:formatCode>
                <c:ptCount val="4"/>
                <c:pt idx="0">
                  <c:v>74716</c:v>
                </c:pt>
                <c:pt idx="1">
                  <c:v>186911</c:v>
                </c:pt>
                <c:pt idx="2">
                  <c:v>368336</c:v>
                </c:pt>
                <c:pt idx="3">
                  <c:v>616746</c:v>
                </c:pt>
              </c:numCache>
            </c:numRef>
          </c:val>
          <c:smooth val="0"/>
        </c:ser>
        <c:dLbls>
          <c:showLegendKey val="0"/>
          <c:showVal val="0"/>
          <c:showCatName val="0"/>
          <c:showSerName val="0"/>
          <c:showPercent val="0"/>
          <c:showBubbleSize val="0"/>
        </c:dLbls>
        <c:marker val="1"/>
        <c:smooth val="0"/>
        <c:axId val="146125072"/>
        <c:axId val="146125464"/>
      </c:lineChart>
      <c:catAx>
        <c:axId val="146125072"/>
        <c:scaling>
          <c:orientation val="minMax"/>
        </c:scaling>
        <c:delete val="0"/>
        <c:axPos val="b"/>
        <c:numFmt formatCode="General" sourceLinked="1"/>
        <c:majorTickMark val="out"/>
        <c:minorTickMark val="none"/>
        <c:tickLblPos val="nextTo"/>
        <c:txPr>
          <a:bodyPr rot="-3600000"/>
          <a:lstStyle/>
          <a:p>
            <a:pPr>
              <a:defRPr sz="2000" b="1"/>
            </a:pPr>
            <a:endParaRPr lang="en-US"/>
          </a:p>
        </c:txPr>
        <c:crossAx val="146125464"/>
        <c:crosses val="autoZero"/>
        <c:auto val="1"/>
        <c:lblAlgn val="ctr"/>
        <c:lblOffset val="100"/>
        <c:noMultiLvlLbl val="0"/>
      </c:catAx>
      <c:valAx>
        <c:axId val="146125464"/>
        <c:scaling>
          <c:orientation val="minMax"/>
          <c:max val="9000000"/>
          <c:min val="0"/>
        </c:scaling>
        <c:delete val="0"/>
        <c:axPos val="l"/>
        <c:majorGridlines/>
        <c:numFmt formatCode="#,##0" sourceLinked="1"/>
        <c:majorTickMark val="out"/>
        <c:minorTickMark val="none"/>
        <c:tickLblPos val="nextTo"/>
        <c:txPr>
          <a:bodyPr/>
          <a:lstStyle/>
          <a:p>
            <a:pPr>
              <a:defRPr sz="1400" b="1"/>
            </a:pPr>
            <a:endParaRPr lang="en-US"/>
          </a:p>
        </c:txPr>
        <c:crossAx val="146125072"/>
        <c:crossesAt val="1"/>
        <c:crossBetween val="between"/>
        <c:majorUnit val="2000000"/>
        <c:minorUnit val="500000"/>
      </c:valAx>
    </c:plotArea>
    <c:legend>
      <c:legendPos val="r"/>
      <c:overlay val="0"/>
      <c:txPr>
        <a:bodyPr/>
        <a:lstStyle/>
        <a:p>
          <a:pPr>
            <a:defRPr sz="1400" b="1"/>
          </a:pPr>
          <a:endParaRPr lang="en-US"/>
        </a:p>
      </c:txPr>
    </c:legend>
    <c:plotVisOnly val="1"/>
    <c:dispBlanksAs val="gap"/>
    <c:showDLblsOverMax val="0"/>
  </c:chart>
  <c:txPr>
    <a:bodyPr/>
    <a:lstStyle/>
    <a:p>
      <a:pPr>
        <a:defRPr sz="9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Sheet3!$N$17</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Sheet3!$O$14:$S$15</c:f>
              <c:multiLvlStrCache>
                <c:ptCount val="5"/>
                <c:lvl>
                  <c:pt idx="0">
                    <c:v>Not Border</c:v>
                  </c:pt>
                  <c:pt idx="1">
                    <c:v>Border</c:v>
                  </c:pt>
                  <c:pt idx="2">
                    <c:v>Not Border</c:v>
                  </c:pt>
                  <c:pt idx="3">
                    <c:v>Border</c:v>
                  </c:pt>
                </c:lvl>
                <c:lvl>
                  <c:pt idx="0">
                    <c:v>Non-Metro</c:v>
                  </c:pt>
                  <c:pt idx="1">
                    <c:v>Non-Metro</c:v>
                  </c:pt>
                  <c:pt idx="2">
                    <c:v>Metropolitan</c:v>
                  </c:pt>
                  <c:pt idx="3">
                    <c:v>Metropolitan</c:v>
                  </c:pt>
                  <c:pt idx="4">
                    <c:v>Total</c:v>
                  </c:pt>
                </c:lvl>
              </c:multiLvlStrCache>
            </c:multiLvlStrRef>
          </c:cat>
          <c:val>
            <c:numRef>
              <c:f>Sheet3!$O$17:$S$17</c:f>
              <c:numCache>
                <c:formatCode>0</c:formatCode>
                <c:ptCount val="5"/>
                <c:pt idx="0">
                  <c:v>94.641891894462063</c:v>
                </c:pt>
                <c:pt idx="1">
                  <c:v>53.390870711529679</c:v>
                </c:pt>
                <c:pt idx="2">
                  <c:v>174.82920549081058</c:v>
                </c:pt>
                <c:pt idx="3">
                  <c:v>109.88345594499536</c:v>
                </c:pt>
                <c:pt idx="4">
                  <c:v>158.95217357832502</c:v>
                </c:pt>
              </c:numCache>
            </c:numRef>
          </c:val>
        </c:ser>
        <c:dLbls>
          <c:showLegendKey val="0"/>
          <c:showVal val="0"/>
          <c:showCatName val="0"/>
          <c:showSerName val="0"/>
          <c:showPercent val="0"/>
          <c:showBubbleSize val="0"/>
        </c:dLbls>
        <c:gapWidth val="75"/>
        <c:overlap val="-25"/>
        <c:axId val="187924232"/>
        <c:axId val="187924624"/>
      </c:barChart>
      <c:catAx>
        <c:axId val="187924232"/>
        <c:scaling>
          <c:orientation val="minMax"/>
        </c:scaling>
        <c:delete val="0"/>
        <c:axPos val="b"/>
        <c:numFmt formatCode="General" sourceLinked="0"/>
        <c:majorTickMark val="none"/>
        <c:minorTickMark val="none"/>
        <c:tickLblPos val="nextTo"/>
        <c:crossAx val="187924624"/>
        <c:crosses val="autoZero"/>
        <c:auto val="1"/>
        <c:lblAlgn val="ctr"/>
        <c:lblOffset val="100"/>
        <c:noMultiLvlLbl val="0"/>
      </c:catAx>
      <c:valAx>
        <c:axId val="187924624"/>
        <c:scaling>
          <c:orientation val="minMax"/>
        </c:scaling>
        <c:delete val="0"/>
        <c:axPos val="l"/>
        <c:majorGridlines/>
        <c:numFmt formatCode="0" sourceLinked="1"/>
        <c:majorTickMark val="none"/>
        <c:minorTickMark val="none"/>
        <c:tickLblPos val="nextTo"/>
        <c:spPr>
          <a:ln w="9525">
            <a:noFill/>
          </a:ln>
        </c:spPr>
        <c:crossAx val="187924232"/>
        <c:crosses val="autoZero"/>
        <c:crossBetween val="between"/>
      </c:valAx>
    </c:plotArea>
    <c:legend>
      <c:legendPos val="b"/>
      <c:overlay val="0"/>
    </c:legend>
    <c:plotVisOnly val="1"/>
    <c:dispBlanksAs val="gap"/>
    <c:showDLblsOverMax val="0"/>
  </c:chart>
  <c:txPr>
    <a:bodyPr/>
    <a:lstStyle/>
    <a:p>
      <a:pPr>
        <a:defRPr sz="18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by_waob!$AW$29</c:f>
              <c:strCache>
                <c:ptCount val="1"/>
                <c:pt idx="0">
                  <c:v>Africa and Other</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by_waob!$AW$30:$AW$39</c:f>
              <c:numCache>
                <c:formatCode>#,##0</c:formatCode>
                <c:ptCount val="5"/>
                <c:pt idx="0">
                  <c:v>11660</c:v>
                </c:pt>
                <c:pt idx="1">
                  <c:v>8814</c:v>
                </c:pt>
                <c:pt idx="2">
                  <c:v>10045</c:v>
                </c:pt>
                <c:pt idx="3">
                  <c:v>11002</c:v>
                </c:pt>
                <c:pt idx="4">
                  <c:v>3884</c:v>
                </c:pt>
              </c:numCache>
            </c:numRef>
          </c:val>
        </c:ser>
        <c:ser>
          <c:idx val="1"/>
          <c:order val="1"/>
          <c:tx>
            <c:strRef>
              <c:f>by_waob!$AX$29</c:f>
              <c:strCache>
                <c:ptCount val="1"/>
                <c:pt idx="0">
                  <c:v>Europe</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by_waob!$AX$30:$AX$39</c:f>
              <c:numCache>
                <c:formatCode>#,##0</c:formatCode>
                <c:ptCount val="5"/>
                <c:pt idx="0">
                  <c:v>18766</c:v>
                </c:pt>
                <c:pt idx="1">
                  <c:v>8331</c:v>
                </c:pt>
                <c:pt idx="2">
                  <c:v>17403</c:v>
                </c:pt>
                <c:pt idx="3">
                  <c:v>11730</c:v>
                </c:pt>
                <c:pt idx="4">
                  <c:v>7054</c:v>
                </c:pt>
              </c:numCache>
            </c:numRef>
          </c:val>
        </c:ser>
        <c:ser>
          <c:idx val="2"/>
          <c:order val="2"/>
          <c:tx>
            <c:strRef>
              <c:f>by_waob!$AY$29</c:f>
              <c:strCache>
                <c:ptCount val="1"/>
                <c:pt idx="0">
                  <c:v>Asia</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by_waob!$AY$30:$AY$39</c:f>
              <c:numCache>
                <c:formatCode>#,##0</c:formatCode>
                <c:ptCount val="5"/>
                <c:pt idx="0">
                  <c:v>100835</c:v>
                </c:pt>
                <c:pt idx="1">
                  <c:v>30982</c:v>
                </c:pt>
                <c:pt idx="2">
                  <c:v>40835</c:v>
                </c:pt>
                <c:pt idx="3">
                  <c:v>15651</c:v>
                </c:pt>
                <c:pt idx="4">
                  <c:v>22721</c:v>
                </c:pt>
              </c:numCache>
            </c:numRef>
          </c:val>
        </c:ser>
        <c:ser>
          <c:idx val="3"/>
          <c:order val="3"/>
          <c:tx>
            <c:strRef>
              <c:f>by_waob!$AZ$29</c:f>
              <c:strCache>
                <c:ptCount val="1"/>
                <c:pt idx="0">
                  <c:v>Latin America</c:v>
                </c:pt>
              </c:strCache>
            </c:strRef>
          </c:tx>
          <c:spPr>
            <a:solidFill>
              <a:schemeClr val="tx2">
                <a:lumMod val="60000"/>
                <a:lumOff val="40000"/>
              </a:schemeClr>
            </a:solidFill>
          </c:spPr>
          <c:invertIfNegative val="0"/>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by_waob!$AV$30:$AV$39</c:f>
              <c:strCache>
                <c:ptCount val="5"/>
                <c:pt idx="0">
                  <c:v>California</c:v>
                </c:pt>
                <c:pt idx="1">
                  <c:v>Texas</c:v>
                </c:pt>
                <c:pt idx="2">
                  <c:v>New York</c:v>
                </c:pt>
                <c:pt idx="3">
                  <c:v>Florida</c:v>
                </c:pt>
                <c:pt idx="4">
                  <c:v>Illinois</c:v>
                </c:pt>
              </c:strCache>
            </c:strRef>
          </c:cat>
          <c:val>
            <c:numRef>
              <c:f>by_waob!$AZ$30:$AZ$39</c:f>
              <c:numCache>
                <c:formatCode>#,##0</c:formatCode>
                <c:ptCount val="5"/>
                <c:pt idx="0">
                  <c:v>56831</c:v>
                </c:pt>
                <c:pt idx="1">
                  <c:v>61418</c:v>
                </c:pt>
                <c:pt idx="2">
                  <c:v>30532</c:v>
                </c:pt>
                <c:pt idx="3">
                  <c:v>59220</c:v>
                </c:pt>
                <c:pt idx="4">
                  <c:v>10957</c:v>
                </c:pt>
              </c:numCache>
            </c:numRef>
          </c:val>
        </c:ser>
        <c:dLbls>
          <c:showLegendKey val="0"/>
          <c:showVal val="0"/>
          <c:showCatName val="0"/>
          <c:showSerName val="0"/>
          <c:showPercent val="0"/>
          <c:showBubbleSize val="0"/>
        </c:dLbls>
        <c:gapWidth val="150"/>
        <c:overlap val="-26"/>
        <c:axId val="183183184"/>
        <c:axId val="146032632"/>
      </c:barChart>
      <c:catAx>
        <c:axId val="183183184"/>
        <c:scaling>
          <c:orientation val="minMax"/>
        </c:scaling>
        <c:delete val="0"/>
        <c:axPos val="l"/>
        <c:numFmt formatCode="General" sourceLinked="0"/>
        <c:majorTickMark val="out"/>
        <c:minorTickMark val="none"/>
        <c:tickLblPos val="nextTo"/>
        <c:txPr>
          <a:bodyPr/>
          <a:lstStyle/>
          <a:p>
            <a:pPr>
              <a:defRPr sz="1200"/>
            </a:pPr>
            <a:endParaRPr lang="en-US"/>
          </a:p>
        </c:txPr>
        <c:crossAx val="146032632"/>
        <c:crosses val="autoZero"/>
        <c:auto val="1"/>
        <c:lblAlgn val="ctr"/>
        <c:lblOffset val="100"/>
        <c:tickLblSkip val="1"/>
        <c:noMultiLvlLbl val="0"/>
      </c:catAx>
      <c:valAx>
        <c:axId val="146032632"/>
        <c:scaling>
          <c:orientation val="minMax"/>
        </c:scaling>
        <c:delete val="1"/>
        <c:axPos val="b"/>
        <c:majorGridlines>
          <c:spPr>
            <a:ln w="3175">
              <a:solidFill>
                <a:schemeClr val="accent1">
                  <a:alpha val="50000"/>
                </a:schemeClr>
              </a:solidFill>
              <a:prstDash val="sysDot"/>
            </a:ln>
          </c:spPr>
        </c:majorGridlines>
        <c:numFmt formatCode="#,##0" sourceLinked="1"/>
        <c:majorTickMark val="out"/>
        <c:minorTickMark val="none"/>
        <c:tickLblPos val="nextTo"/>
        <c:crossAx val="183183184"/>
        <c:crosses val="autoZero"/>
        <c:crossBetween val="between"/>
      </c:valAx>
    </c:plotArea>
    <c:legend>
      <c:legendPos val="r"/>
      <c:layout>
        <c:manualLayout>
          <c:xMode val="edge"/>
          <c:yMode val="edge"/>
          <c:x val="0.64252912615900348"/>
          <c:y val="0.49754095208797977"/>
          <c:w val="0.2483539915412937"/>
          <c:h val="0.26374298238867949"/>
        </c:manualLayout>
      </c:layout>
      <c:overlay val="1"/>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china_india_mexico!$A$19</c:f>
              <c:strCache>
                <c:ptCount val="1"/>
                <c:pt idx="0">
                  <c:v>China</c:v>
                </c:pt>
              </c:strCache>
            </c:strRef>
          </c:tx>
          <c:spPr>
            <a:solidFill>
              <a:srgbClr val="0070C0"/>
            </a:solidFill>
            <a:ln>
              <a:noFill/>
            </a:ln>
            <a:effectLst/>
          </c:spPr>
          <c:invertIfNegative val="0"/>
          <c:dLbls>
            <c:dLbl>
              <c:idx val="0"/>
              <c:layout>
                <c:manualLayout>
                  <c:x val="-1.9895158938466058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343686205890965E-2"/>
                  <c:y val="-3.428447091781914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50320793234179E-2"/>
                  <c:y val="-3.083023948431316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888119754261487E-2"/>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6104063915087539E-2"/>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4888119754261515E-2"/>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china_india_mexico!$B$19:$I$19</c:f>
              <c:numCache>
                <c:formatCode>0.0%</c:formatCode>
                <c:ptCount val="8"/>
                <c:pt idx="0">
                  <c:v>8.1815349805709047E-3</c:v>
                </c:pt>
                <c:pt idx="1">
                  <c:v>2.4173262163322905E-2</c:v>
                </c:pt>
                <c:pt idx="2">
                  <c:v>2.5239541949053517E-2</c:v>
                </c:pt>
                <c:pt idx="3">
                  <c:v>4.1699613724153602E-2</c:v>
                </c:pt>
                <c:pt idx="4">
                  <c:v>1.3272665666295562E-2</c:v>
                </c:pt>
                <c:pt idx="5">
                  <c:v>5.9840583733195861E-2</c:v>
                </c:pt>
                <c:pt idx="6">
                  <c:v>3.8941487695360086E-2</c:v>
                </c:pt>
                <c:pt idx="7">
                  <c:v>6.06739551732315E-2</c:v>
                </c:pt>
              </c:numCache>
            </c:numRef>
          </c:val>
        </c:ser>
        <c:ser>
          <c:idx val="1"/>
          <c:order val="1"/>
          <c:tx>
            <c:strRef>
              <c:f>china_india_mexico!$A$20</c:f>
              <c:strCache>
                <c:ptCount val="1"/>
                <c:pt idx="0">
                  <c:v>India</c:v>
                </c:pt>
              </c:strCache>
            </c:strRef>
          </c:tx>
          <c:spPr>
            <a:solidFill>
              <a:srgbClr val="C00000"/>
            </a:solidFill>
            <a:ln>
              <a:noFill/>
            </a:ln>
            <a:effectLst/>
          </c:spPr>
          <c:invertIfNegative val="0"/>
          <c:dLbls>
            <c:dLbl>
              <c:idx val="0"/>
              <c:layout>
                <c:manualLayout>
                  <c:x val="1.8584984569236269E-3"/>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8.8950419659054219E-5"/>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2278272908194167E-3"/>
                  <c:y val="-3.428167461797498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7738407699037621E-3"/>
                  <c:y val="-3.917343233650204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4295713035870176E-3"/>
                  <c:y val="-3.370269130866413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2.9705453484981385E-3"/>
                  <c:y val="-4.061115417567626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5.1717701953922762E-3"/>
                  <c:y val="-3.917343233650200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1.5079031787693238E-2"/>
                  <c:y val="-3.91734323365019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overflow" horzOverflow="overflow" vert="horz" wrap="square" lIns="38100" tIns="0" rIns="38100" bIns="19050" anchor="t" anchorCtr="0">
                <a:spAutoFit/>
              </a:bodyPr>
              <a:lstStyle/>
              <a:p>
                <a:pPr algn="ctr">
                  <a:defRPr sz="105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china_india_mexico!$B$20:$I$20</c:f>
              <c:numCache>
                <c:formatCode>0.0%</c:formatCode>
                <c:ptCount val="8"/>
                <c:pt idx="0">
                  <c:v>5.2507747044645933E-2</c:v>
                </c:pt>
                <c:pt idx="1">
                  <c:v>5.7120068715872142E-2</c:v>
                </c:pt>
                <c:pt idx="2">
                  <c:v>6.958185107285364E-2</c:v>
                </c:pt>
                <c:pt idx="3">
                  <c:v>5.8159509202453989E-2</c:v>
                </c:pt>
                <c:pt idx="4">
                  <c:v>6.8890072123529697E-2</c:v>
                </c:pt>
                <c:pt idx="5">
                  <c:v>6.5094975611690531E-2</c:v>
                </c:pt>
                <c:pt idx="6">
                  <c:v>8.6097671342545853E-2</c:v>
                </c:pt>
                <c:pt idx="7">
                  <c:v>0.11689140016190624</c:v>
                </c:pt>
              </c:numCache>
            </c:numRef>
          </c:val>
        </c:ser>
        <c:ser>
          <c:idx val="2"/>
          <c:order val="2"/>
          <c:tx>
            <c:strRef>
              <c:f>china_india_mexico!$A$21</c:f>
              <c:strCache>
                <c:ptCount val="1"/>
                <c:pt idx="0">
                  <c:v>Mexico</c:v>
                </c:pt>
              </c:strCache>
            </c:strRef>
          </c:tx>
          <c:spPr>
            <a:solidFill>
              <a:srgbClr val="00B050"/>
            </a:solidFill>
            <a:ln>
              <a:noFill/>
            </a:ln>
            <a:effectLst/>
          </c:spPr>
          <c:invertIfNegative val="0"/>
          <c:dLbls>
            <c:dLbl>
              <c:idx val="0"/>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42829458103407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3723433106370081E-17"/>
                  <c:y val="-3.428294581034056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china_india_mexico!$B$21:$I$21</c:f>
              <c:numCache>
                <c:formatCode>0.0%</c:formatCode>
                <c:ptCount val="8"/>
                <c:pt idx="0">
                  <c:v>0.56791165909724384</c:v>
                </c:pt>
                <c:pt idx="1">
                  <c:v>0.54948156328609121</c:v>
                </c:pt>
                <c:pt idx="2">
                  <c:v>0.51284048713354624</c:v>
                </c:pt>
                <c:pt idx="3">
                  <c:v>0.49097932288116336</c:v>
                </c:pt>
                <c:pt idx="4">
                  <c:v>0.39514013262984654</c:v>
                </c:pt>
                <c:pt idx="5">
                  <c:v>0.3944957766586033</c:v>
                </c:pt>
                <c:pt idx="6">
                  <c:v>0.45439277385220511</c:v>
                </c:pt>
                <c:pt idx="7">
                  <c:v>0.37123138691503194</c:v>
                </c:pt>
              </c:numCache>
            </c:numRef>
          </c:val>
        </c:ser>
        <c:ser>
          <c:idx val="3"/>
          <c:order val="3"/>
          <c:tx>
            <c:strRef>
              <c:f>china_india_mexico!$A$22</c:f>
              <c:strCache>
                <c:ptCount val="1"/>
                <c:pt idx="0">
                  <c:v>All Others</c:v>
                </c:pt>
              </c:strCache>
            </c:strRef>
          </c:tx>
          <c:spPr>
            <a:solidFill>
              <a:srgbClr val="7030A0"/>
            </a:solidFill>
            <a:ln>
              <a:noFill/>
            </a:ln>
            <a:effectLst/>
          </c:spPr>
          <c:invertIfNegative val="0"/>
          <c:dLbls>
            <c:dLbl>
              <c:idx val="0"/>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744686621274016E-16"/>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china_india_mexico!$B$22:$I$22</c:f>
              <c:numCache>
                <c:formatCode>0.0%</c:formatCode>
                <c:ptCount val="8"/>
                <c:pt idx="0">
                  <c:v>0.37139905887753932</c:v>
                </c:pt>
                <c:pt idx="1">
                  <c:v>0.3692251058347138</c:v>
                </c:pt>
                <c:pt idx="2">
                  <c:v>0.39233811984454658</c:v>
                </c:pt>
                <c:pt idx="3">
                  <c:v>0.40916155419222905</c:v>
                </c:pt>
                <c:pt idx="4">
                  <c:v>0.52269712958032821</c:v>
                </c:pt>
                <c:pt idx="5">
                  <c:v>0.48056866399651027</c:v>
                </c:pt>
                <c:pt idx="6">
                  <c:v>0.42056806710988898</c:v>
                </c:pt>
                <c:pt idx="7">
                  <c:v>0.45120325774983033</c:v>
                </c:pt>
              </c:numCache>
            </c:numRef>
          </c:val>
        </c:ser>
        <c:dLbls>
          <c:showLegendKey val="0"/>
          <c:showVal val="0"/>
          <c:showCatName val="0"/>
          <c:showSerName val="0"/>
          <c:showPercent val="0"/>
          <c:showBubbleSize val="0"/>
        </c:dLbls>
        <c:gapWidth val="150"/>
        <c:overlap val="100"/>
        <c:axId val="187849360"/>
        <c:axId val="187849752"/>
      </c:barChart>
      <c:catAx>
        <c:axId val="18784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7849752"/>
        <c:crossesAt val="-0.1"/>
        <c:auto val="1"/>
        <c:lblAlgn val="ctr"/>
        <c:lblOffset val="100"/>
        <c:noMultiLvlLbl val="0"/>
      </c:catAx>
      <c:valAx>
        <c:axId val="187849752"/>
        <c:scaling>
          <c:orientation val="minMax"/>
          <c:min val="-0.1"/>
        </c:scaling>
        <c:delete val="1"/>
        <c:axPos val="b"/>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crossAx val="187849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146035768"/>
        <c:axId val="142435032"/>
      </c:barChart>
      <c:catAx>
        <c:axId val="146035768"/>
        <c:scaling>
          <c:orientation val="minMax"/>
        </c:scaling>
        <c:delete val="0"/>
        <c:axPos val="b"/>
        <c:title>
          <c:tx>
            <c:rich>
              <a:bodyPr/>
              <a:lstStyle/>
              <a:p>
                <a:pPr>
                  <a:defRPr/>
                </a:pPr>
                <a:r>
                  <a:rPr lang="en-US" dirty="0"/>
                  <a:t>Age</a:t>
                </a:r>
              </a:p>
            </c:rich>
          </c:tx>
          <c:overlay val="0"/>
        </c:title>
        <c:numFmt formatCode="General" sourceLinked="0"/>
        <c:majorTickMark val="out"/>
        <c:minorTickMark val="none"/>
        <c:tickLblPos val="nextTo"/>
        <c:crossAx val="142435032"/>
        <c:crosses val="autoZero"/>
        <c:auto val="1"/>
        <c:lblAlgn val="ctr"/>
        <c:lblOffset val="100"/>
        <c:noMultiLvlLbl val="0"/>
      </c:catAx>
      <c:valAx>
        <c:axId val="142435032"/>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14603576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5"/>
          <c:order val="1"/>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390365240"/>
        <c:axId val="390365632"/>
      </c:barChart>
      <c:catAx>
        <c:axId val="390365240"/>
        <c:scaling>
          <c:orientation val="minMax"/>
        </c:scaling>
        <c:delete val="0"/>
        <c:axPos val="l"/>
        <c:numFmt formatCode="General" sourceLinked="0"/>
        <c:majorTickMark val="out"/>
        <c:minorTickMark val="none"/>
        <c:tickLblPos val="low"/>
        <c:txPr>
          <a:bodyPr/>
          <a:lstStyle/>
          <a:p>
            <a:pPr>
              <a:defRPr sz="1050" baseline="0"/>
            </a:pPr>
            <a:endParaRPr lang="en-US"/>
          </a:p>
        </c:txPr>
        <c:crossAx val="390365632"/>
        <c:crosses val="autoZero"/>
        <c:auto val="1"/>
        <c:lblAlgn val="ctr"/>
        <c:lblOffset val="100"/>
        <c:tickLblSkip val="5"/>
        <c:noMultiLvlLbl val="0"/>
      </c:catAx>
      <c:valAx>
        <c:axId val="39036563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0365240"/>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4"/>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90366416"/>
        <c:axId val="390366808"/>
      </c:barChart>
      <c:catAx>
        <c:axId val="390366416"/>
        <c:scaling>
          <c:orientation val="minMax"/>
        </c:scaling>
        <c:delete val="0"/>
        <c:axPos val="l"/>
        <c:numFmt formatCode="General" sourceLinked="0"/>
        <c:majorTickMark val="out"/>
        <c:minorTickMark val="none"/>
        <c:tickLblPos val="low"/>
        <c:txPr>
          <a:bodyPr/>
          <a:lstStyle/>
          <a:p>
            <a:pPr>
              <a:defRPr sz="1050" baseline="0"/>
            </a:pPr>
            <a:endParaRPr lang="en-US"/>
          </a:p>
        </c:txPr>
        <c:crossAx val="390366808"/>
        <c:crosses val="autoZero"/>
        <c:auto val="1"/>
        <c:lblAlgn val="ctr"/>
        <c:lblOffset val="100"/>
        <c:tickLblSkip val="5"/>
        <c:noMultiLvlLbl val="0"/>
      </c:catAx>
      <c:valAx>
        <c:axId val="39036680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0366416"/>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90367592"/>
        <c:axId val="390367984"/>
      </c:barChart>
      <c:catAx>
        <c:axId val="390367592"/>
        <c:scaling>
          <c:orientation val="minMax"/>
        </c:scaling>
        <c:delete val="0"/>
        <c:axPos val="l"/>
        <c:numFmt formatCode="General" sourceLinked="0"/>
        <c:majorTickMark val="out"/>
        <c:minorTickMark val="none"/>
        <c:tickLblPos val="low"/>
        <c:txPr>
          <a:bodyPr/>
          <a:lstStyle/>
          <a:p>
            <a:pPr>
              <a:defRPr sz="1050" baseline="0"/>
            </a:pPr>
            <a:endParaRPr lang="en-US"/>
          </a:p>
        </c:txPr>
        <c:crossAx val="390367984"/>
        <c:crosses val="autoZero"/>
        <c:auto val="1"/>
        <c:lblAlgn val="ctr"/>
        <c:lblOffset val="100"/>
        <c:tickLblSkip val="5"/>
        <c:noMultiLvlLbl val="0"/>
      </c:catAx>
      <c:valAx>
        <c:axId val="39036798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0367592"/>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usa_history!$Y$20</c:f>
              <c:strCache>
                <c:ptCount val="1"/>
                <c:pt idx="0">
                  <c:v>Natural Increase</c:v>
                </c:pt>
              </c:strCache>
            </c:strRef>
          </c:tx>
          <c:marker>
            <c:symbol val="none"/>
          </c:marker>
          <c:cat>
            <c:numRef>
              <c:f>usa_history!$X$21:$X$31</c:f>
              <c:numCache>
                <c:formatCode>0</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usa_history!$Y$21:$Y$31</c:f>
              <c:numCache>
                <c:formatCode>0.0</c:formatCode>
                <c:ptCount val="11"/>
                <c:pt idx="0">
                  <c:v>14.500000000000002</c:v>
                </c:pt>
                <c:pt idx="1">
                  <c:v>14.2</c:v>
                </c:pt>
                <c:pt idx="2">
                  <c:v>8.8999999999999986</c:v>
                </c:pt>
                <c:pt idx="3">
                  <c:v>7.1</c:v>
                </c:pt>
                <c:pt idx="4">
                  <c:v>8.1</c:v>
                </c:pt>
                <c:pt idx="5">
                  <c:v>5.9</c:v>
                </c:pt>
                <c:pt idx="6">
                  <c:v>5.5</c:v>
                </c:pt>
                <c:pt idx="7">
                  <c:v>5</c:v>
                </c:pt>
                <c:pt idx="8">
                  <c:v>4.0999999999999996</c:v>
                </c:pt>
                <c:pt idx="9">
                  <c:v>3.4000000000000004</c:v>
                </c:pt>
                <c:pt idx="10">
                  <c:v>3.2000000000000011</c:v>
                </c:pt>
              </c:numCache>
            </c:numRef>
          </c:val>
          <c:smooth val="1"/>
        </c:ser>
        <c:ser>
          <c:idx val="2"/>
          <c:order val="1"/>
          <c:tx>
            <c:strRef>
              <c:f>usa_history!$Z$20</c:f>
              <c:strCache>
                <c:ptCount val="1"/>
                <c:pt idx="0">
                  <c:v>Immigration</c:v>
                </c:pt>
              </c:strCache>
            </c:strRef>
          </c:tx>
          <c:marker>
            <c:symbol val="none"/>
          </c:marker>
          <c:cat>
            <c:numRef>
              <c:f>usa_history!$X$21:$X$31</c:f>
              <c:numCache>
                <c:formatCode>0</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usa_history!$Z$21:$Z$31</c:f>
              <c:numCache>
                <c:formatCode>0.0</c:formatCode>
                <c:ptCount val="11"/>
                <c:pt idx="0">
                  <c:v>2</c:v>
                </c:pt>
                <c:pt idx="1">
                  <c:v>1.8</c:v>
                </c:pt>
                <c:pt idx="2">
                  <c:v>2.1</c:v>
                </c:pt>
                <c:pt idx="3">
                  <c:v>3.7</c:v>
                </c:pt>
                <c:pt idx="4">
                  <c:v>2.2000000000000002</c:v>
                </c:pt>
                <c:pt idx="5">
                  <c:v>4.0999999999999996</c:v>
                </c:pt>
                <c:pt idx="6">
                  <c:v>4.3</c:v>
                </c:pt>
                <c:pt idx="7">
                  <c:v>4.3</c:v>
                </c:pt>
                <c:pt idx="8">
                  <c:v>4.5</c:v>
                </c:pt>
                <c:pt idx="9">
                  <c:v>4.5999999999999996</c:v>
                </c:pt>
                <c:pt idx="10">
                  <c:v>4.7</c:v>
                </c:pt>
              </c:numCache>
            </c:numRef>
          </c:val>
          <c:smooth val="1"/>
        </c:ser>
        <c:ser>
          <c:idx val="3"/>
          <c:order val="2"/>
          <c:tx>
            <c:strRef>
              <c:f>usa_history!$AA$20</c:f>
              <c:strCache>
                <c:ptCount val="1"/>
                <c:pt idx="0">
                  <c:v>Total Growth</c:v>
                </c:pt>
              </c:strCache>
            </c:strRef>
          </c:tx>
          <c:marker>
            <c:symbol val="none"/>
          </c:marker>
          <c:cat>
            <c:numRef>
              <c:f>usa_history!$X$21:$X$31</c:f>
              <c:numCache>
                <c:formatCode>0</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usa_history!$AA$21:$AA$31</c:f>
              <c:numCache>
                <c:formatCode>0.0</c:formatCode>
                <c:ptCount val="11"/>
                <c:pt idx="0">
                  <c:v>16.5</c:v>
                </c:pt>
                <c:pt idx="1">
                  <c:v>16</c:v>
                </c:pt>
                <c:pt idx="2">
                  <c:v>10.999999999999998</c:v>
                </c:pt>
                <c:pt idx="3">
                  <c:v>10.8</c:v>
                </c:pt>
                <c:pt idx="4">
                  <c:v>10.3</c:v>
                </c:pt>
                <c:pt idx="5">
                  <c:v>10</c:v>
                </c:pt>
                <c:pt idx="6">
                  <c:v>9.8000000000000007</c:v>
                </c:pt>
                <c:pt idx="7">
                  <c:v>9.3000000000000007</c:v>
                </c:pt>
                <c:pt idx="8">
                  <c:v>8.6</c:v>
                </c:pt>
                <c:pt idx="9">
                  <c:v>8</c:v>
                </c:pt>
                <c:pt idx="10">
                  <c:v>7.9000000000000012</c:v>
                </c:pt>
              </c:numCache>
            </c:numRef>
          </c:val>
          <c:smooth val="1"/>
        </c:ser>
        <c:dLbls>
          <c:showLegendKey val="0"/>
          <c:showVal val="0"/>
          <c:showCatName val="0"/>
          <c:showSerName val="0"/>
          <c:showPercent val="0"/>
          <c:showBubbleSize val="0"/>
        </c:dLbls>
        <c:smooth val="0"/>
        <c:axId val="187850536"/>
        <c:axId val="187850928"/>
      </c:lineChart>
      <c:catAx>
        <c:axId val="187850536"/>
        <c:scaling>
          <c:orientation val="minMax"/>
        </c:scaling>
        <c:delete val="0"/>
        <c:axPos val="b"/>
        <c:title>
          <c:tx>
            <c:rich>
              <a:bodyPr/>
              <a:lstStyle/>
              <a:p>
                <a:pPr>
                  <a:defRPr/>
                </a:pPr>
                <a:r>
                  <a:rPr lang="en-US"/>
                  <a:t>Year</a:t>
                </a:r>
              </a:p>
            </c:rich>
          </c:tx>
          <c:overlay val="0"/>
        </c:title>
        <c:numFmt formatCode="0" sourceLinked="1"/>
        <c:majorTickMark val="out"/>
        <c:minorTickMark val="none"/>
        <c:tickLblPos val="nextTo"/>
        <c:txPr>
          <a:bodyPr/>
          <a:lstStyle/>
          <a:p>
            <a:pPr>
              <a:defRPr sz="1100"/>
            </a:pPr>
            <a:endParaRPr lang="en-US"/>
          </a:p>
        </c:txPr>
        <c:crossAx val="187850928"/>
        <c:crosses val="autoZero"/>
        <c:auto val="1"/>
        <c:lblAlgn val="ctr"/>
        <c:lblOffset val="100"/>
        <c:noMultiLvlLbl val="0"/>
      </c:catAx>
      <c:valAx>
        <c:axId val="187850928"/>
        <c:scaling>
          <c:orientation val="minMax"/>
        </c:scaling>
        <c:delete val="0"/>
        <c:axPos val="l"/>
        <c:majorGridlines>
          <c:spPr>
            <a:ln w="3175">
              <a:solidFill>
                <a:schemeClr val="accent1">
                  <a:alpha val="50000"/>
                </a:schemeClr>
              </a:solidFill>
              <a:prstDash val="sysDot"/>
            </a:ln>
          </c:spPr>
        </c:majorGridlines>
        <c:title>
          <c:tx>
            <c:rich>
              <a:bodyPr rot="-5400000" vert="horz"/>
              <a:lstStyle/>
              <a:p>
                <a:pPr>
                  <a:defRPr/>
                </a:pPr>
                <a:r>
                  <a:rPr lang="en-US"/>
                  <a:t>Number per 1,000 Population</a:t>
                </a:r>
              </a:p>
            </c:rich>
          </c:tx>
          <c:overlay val="0"/>
        </c:title>
        <c:numFmt formatCode="0.0" sourceLinked="1"/>
        <c:majorTickMark val="out"/>
        <c:minorTickMark val="none"/>
        <c:tickLblPos val="nextTo"/>
        <c:txPr>
          <a:bodyPr/>
          <a:lstStyle/>
          <a:p>
            <a:pPr>
              <a:defRPr sz="1100"/>
            </a:pPr>
            <a:endParaRPr lang="en-US"/>
          </a:p>
        </c:txPr>
        <c:crossAx val="187850536"/>
        <c:crosses val="autoZero"/>
        <c:crossBetween val="midCat"/>
      </c:valAx>
    </c:plotArea>
    <c:legend>
      <c:legendPos val="b"/>
      <c:overlay val="0"/>
      <c:txPr>
        <a:bodyPr/>
        <a:lstStyle/>
        <a:p>
          <a:pPr>
            <a:defRPr sz="2400"/>
          </a:pPr>
          <a:endParaRPr lang="en-US"/>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c:f>
              <c:strCache>
                <c:ptCount val="1"/>
                <c:pt idx="0">
                  <c:v>Texas</c:v>
                </c:pt>
              </c:strCache>
            </c:strRef>
          </c:tx>
          <c:spPr>
            <a:ln w="28575" cap="rnd">
              <a:solidFill>
                <a:schemeClr val="accent1"/>
              </a:solidFill>
              <a:round/>
            </a:ln>
            <a:effectLst/>
          </c:spPr>
          <c:marker>
            <c:symbol val="none"/>
          </c:marker>
          <c:dLbls>
            <c:dLbl>
              <c:idx val="48"/>
              <c:layout>
                <c:manualLayout>
                  <c:x val="-3.0864197530865328E-3"/>
                  <c:y val="5.61206532178896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Sheet1!$A$3:$A$53</c:f>
              <c:numCache>
                <c:formatCode>[$-409]mmm\-yy;@</c:formatCode>
                <c:ptCount val="51"/>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c:v>41275</c:v>
                </c:pt>
                <c:pt idx="31">
                  <c:v>41306</c:v>
                </c:pt>
                <c:pt idx="32">
                  <c:v>41334</c:v>
                </c:pt>
                <c:pt idx="33">
                  <c:v>41365</c:v>
                </c:pt>
                <c:pt idx="34">
                  <c:v>41395</c:v>
                </c:pt>
                <c:pt idx="35">
                  <c:v>41426</c:v>
                </c:pt>
                <c:pt idx="36">
                  <c:v>41456</c:v>
                </c:pt>
                <c:pt idx="37">
                  <c:v>41487</c:v>
                </c:pt>
                <c:pt idx="38">
                  <c:v>41518</c:v>
                </c:pt>
                <c:pt idx="39">
                  <c:v>41548</c:v>
                </c:pt>
                <c:pt idx="40">
                  <c:v>41579</c:v>
                </c:pt>
                <c:pt idx="41">
                  <c:v>41609</c:v>
                </c:pt>
                <c:pt idx="42">
                  <c:v>41640</c:v>
                </c:pt>
                <c:pt idx="43">
                  <c:v>41671</c:v>
                </c:pt>
                <c:pt idx="44">
                  <c:v>41699</c:v>
                </c:pt>
                <c:pt idx="45">
                  <c:v>41730</c:v>
                </c:pt>
                <c:pt idx="46">
                  <c:v>41760</c:v>
                </c:pt>
                <c:pt idx="47">
                  <c:v>41791</c:v>
                </c:pt>
                <c:pt idx="48">
                  <c:v>41821</c:v>
                </c:pt>
                <c:pt idx="49">
                  <c:v>41852</c:v>
                </c:pt>
                <c:pt idx="50">
                  <c:v>41883</c:v>
                </c:pt>
              </c:numCache>
            </c:numRef>
          </c:cat>
          <c:val>
            <c:numRef>
              <c:f>Sheet1!$B$3:$B$53</c:f>
              <c:numCache>
                <c:formatCode>0.00%</c:formatCode>
                <c:ptCount val="51"/>
                <c:pt idx="0">
                  <c:v>0</c:v>
                </c:pt>
                <c:pt idx="1">
                  <c:v>8.1000000000000003E-2</c:v>
                </c:pt>
                <c:pt idx="2">
                  <c:v>8.2000000000000003E-2</c:v>
                </c:pt>
                <c:pt idx="3">
                  <c:v>8.2000000000000003E-2</c:v>
                </c:pt>
                <c:pt idx="4">
                  <c:v>8.2000000000000003E-2</c:v>
                </c:pt>
                <c:pt idx="5">
                  <c:v>8.2000000000000003E-2</c:v>
                </c:pt>
                <c:pt idx="6">
                  <c:v>8.1000000000000003E-2</c:v>
                </c:pt>
                <c:pt idx="7">
                  <c:v>8.1000000000000003E-2</c:v>
                </c:pt>
                <c:pt idx="8">
                  <c:v>0.08</c:v>
                </c:pt>
                <c:pt idx="9">
                  <c:v>0.08</c:v>
                </c:pt>
                <c:pt idx="10">
                  <c:v>8.1000000000000003E-2</c:v>
                </c:pt>
                <c:pt idx="11">
                  <c:v>8.1000000000000003E-2</c:v>
                </c:pt>
                <c:pt idx="12">
                  <c:v>8.1000000000000003E-2</c:v>
                </c:pt>
                <c:pt idx="13">
                  <c:v>8.1000000000000003E-2</c:v>
                </c:pt>
                <c:pt idx="14">
                  <c:v>0.08</c:v>
                </c:pt>
                <c:pt idx="15">
                  <c:v>7.8E-2</c:v>
                </c:pt>
                <c:pt idx="16">
                  <c:v>7.4999999999999997E-2</c:v>
                </c:pt>
                <c:pt idx="17">
                  <c:v>7.3999999999999996E-2</c:v>
                </c:pt>
                <c:pt idx="18">
                  <c:v>7.1999999999999995E-2</c:v>
                </c:pt>
                <c:pt idx="19">
                  <c:v>7.0999999999999994E-2</c:v>
                </c:pt>
                <c:pt idx="20">
                  <c:v>7.0000000000000007E-2</c:v>
                </c:pt>
                <c:pt idx="21">
                  <c:v>7.0000000000000007E-2</c:v>
                </c:pt>
                <c:pt idx="22">
                  <c:v>7.0000000000000007E-2</c:v>
                </c:pt>
                <c:pt idx="23">
                  <c:v>7.0000000000000007E-2</c:v>
                </c:pt>
                <c:pt idx="24">
                  <c:v>7.0000000000000007E-2</c:v>
                </c:pt>
                <c:pt idx="25">
                  <c:v>6.8000000000000005E-2</c:v>
                </c:pt>
                <c:pt idx="26">
                  <c:v>6.6000000000000003E-2</c:v>
                </c:pt>
                <c:pt idx="27">
                  <c:v>6.6000000000000003E-2</c:v>
                </c:pt>
                <c:pt idx="28">
                  <c:v>6.5000000000000002E-2</c:v>
                </c:pt>
                <c:pt idx="29">
                  <c:v>6.5000000000000002E-2</c:v>
                </c:pt>
                <c:pt idx="30">
                  <c:v>6.5000000000000002E-2</c:v>
                </c:pt>
                <c:pt idx="31">
                  <c:v>6.5000000000000002E-2</c:v>
                </c:pt>
                <c:pt idx="32">
                  <c:v>6.4000000000000001E-2</c:v>
                </c:pt>
                <c:pt idx="33">
                  <c:v>6.4000000000000001E-2</c:v>
                </c:pt>
                <c:pt idx="34">
                  <c:v>6.4000000000000001E-2</c:v>
                </c:pt>
                <c:pt idx="35">
                  <c:v>6.4000000000000001E-2</c:v>
                </c:pt>
                <c:pt idx="36">
                  <c:v>6.4000000000000001E-2</c:v>
                </c:pt>
                <c:pt idx="37">
                  <c:v>6.4000000000000001E-2</c:v>
                </c:pt>
                <c:pt idx="38">
                  <c:v>6.3E-2</c:v>
                </c:pt>
                <c:pt idx="39">
                  <c:v>6.2E-2</c:v>
                </c:pt>
                <c:pt idx="40">
                  <c:v>6.0999999999999999E-2</c:v>
                </c:pt>
                <c:pt idx="41">
                  <c:v>0.06</c:v>
                </c:pt>
                <c:pt idx="42">
                  <c:v>5.7000000000000002E-2</c:v>
                </c:pt>
                <c:pt idx="43">
                  <c:v>5.7000000000000002E-2</c:v>
                </c:pt>
                <c:pt idx="44">
                  <c:v>5.5E-2</c:v>
                </c:pt>
                <c:pt idx="45">
                  <c:v>5.1999999999999998E-2</c:v>
                </c:pt>
                <c:pt idx="46">
                  <c:v>5.0999999999999997E-2</c:v>
                </c:pt>
                <c:pt idx="47">
                  <c:v>5.0999999999999997E-2</c:v>
                </c:pt>
                <c:pt idx="48">
                  <c:v>5.0999999999999997E-2</c:v>
                </c:pt>
                <c:pt idx="49">
                  <c:v>5.2999999999999999E-2</c:v>
                </c:pt>
              </c:numCache>
            </c:numRef>
          </c:val>
          <c:smooth val="0"/>
        </c:ser>
        <c:ser>
          <c:idx val="1"/>
          <c:order val="1"/>
          <c:tx>
            <c:strRef>
              <c:f>Sheet1!$C$2</c:f>
              <c:strCache>
                <c:ptCount val="1"/>
                <c:pt idx="0">
                  <c:v>U.S. Unemployment</c:v>
                </c:pt>
              </c:strCache>
            </c:strRef>
          </c:tx>
          <c:spPr>
            <a:ln w="28575" cap="rnd">
              <a:solidFill>
                <a:schemeClr val="accent2"/>
              </a:solidFill>
              <a:round/>
            </a:ln>
            <a:effectLst/>
          </c:spPr>
          <c:marker>
            <c:symbol val="none"/>
          </c:marker>
          <c:dLbls>
            <c:dLbl>
              <c:idx val="49"/>
              <c:layout>
                <c:manualLayout>
                  <c:x val="-4.6296296296298558E-3"/>
                  <c:y val="-7.576288184415122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Sheet1!$A$3:$A$53</c:f>
              <c:numCache>
                <c:formatCode>[$-409]mmm\-yy;@</c:formatCode>
                <c:ptCount val="51"/>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c:v>41275</c:v>
                </c:pt>
                <c:pt idx="31">
                  <c:v>41306</c:v>
                </c:pt>
                <c:pt idx="32">
                  <c:v>41334</c:v>
                </c:pt>
                <c:pt idx="33">
                  <c:v>41365</c:v>
                </c:pt>
                <c:pt idx="34">
                  <c:v>41395</c:v>
                </c:pt>
                <c:pt idx="35">
                  <c:v>41426</c:v>
                </c:pt>
                <c:pt idx="36">
                  <c:v>41456</c:v>
                </c:pt>
                <c:pt idx="37">
                  <c:v>41487</c:v>
                </c:pt>
                <c:pt idx="38">
                  <c:v>41518</c:v>
                </c:pt>
                <c:pt idx="39">
                  <c:v>41548</c:v>
                </c:pt>
                <c:pt idx="40">
                  <c:v>41579</c:v>
                </c:pt>
                <c:pt idx="41">
                  <c:v>41609</c:v>
                </c:pt>
                <c:pt idx="42">
                  <c:v>41640</c:v>
                </c:pt>
                <c:pt idx="43">
                  <c:v>41671</c:v>
                </c:pt>
                <c:pt idx="44">
                  <c:v>41699</c:v>
                </c:pt>
                <c:pt idx="45">
                  <c:v>41730</c:v>
                </c:pt>
                <c:pt idx="46">
                  <c:v>41760</c:v>
                </c:pt>
                <c:pt idx="47">
                  <c:v>41791</c:v>
                </c:pt>
                <c:pt idx="48">
                  <c:v>41821</c:v>
                </c:pt>
                <c:pt idx="49">
                  <c:v>41852</c:v>
                </c:pt>
                <c:pt idx="50">
                  <c:v>41883</c:v>
                </c:pt>
              </c:numCache>
            </c:numRef>
          </c:cat>
          <c:val>
            <c:numRef>
              <c:f>Sheet1!$C$3:$C$53</c:f>
              <c:numCache>
                <c:formatCode>0.00%</c:formatCode>
                <c:ptCount val="51"/>
                <c:pt idx="1">
                  <c:v>9.5000000000000001E-2</c:v>
                </c:pt>
                <c:pt idx="2">
                  <c:v>9.5000000000000001E-2</c:v>
                </c:pt>
                <c:pt idx="3">
                  <c:v>9.5000000000000001E-2</c:v>
                </c:pt>
                <c:pt idx="4">
                  <c:v>9.8000000000000004E-2</c:v>
                </c:pt>
                <c:pt idx="5">
                  <c:v>9.4E-2</c:v>
                </c:pt>
                <c:pt idx="6">
                  <c:v>9.0999999999999998E-2</c:v>
                </c:pt>
                <c:pt idx="7">
                  <c:v>0.09</c:v>
                </c:pt>
                <c:pt idx="8">
                  <c:v>0.09</c:v>
                </c:pt>
                <c:pt idx="9">
                  <c:v>9.0999999999999998E-2</c:v>
                </c:pt>
                <c:pt idx="10">
                  <c:v>0.09</c:v>
                </c:pt>
                <c:pt idx="11">
                  <c:v>9.0999999999999998E-2</c:v>
                </c:pt>
                <c:pt idx="12">
                  <c:v>0.09</c:v>
                </c:pt>
                <c:pt idx="13">
                  <c:v>0.09</c:v>
                </c:pt>
                <c:pt idx="14">
                  <c:v>0.09</c:v>
                </c:pt>
                <c:pt idx="15">
                  <c:v>8.7999999999999995E-2</c:v>
                </c:pt>
                <c:pt idx="16">
                  <c:v>8.5999999999999993E-2</c:v>
                </c:pt>
                <c:pt idx="17">
                  <c:v>8.5000000000000006E-2</c:v>
                </c:pt>
                <c:pt idx="18">
                  <c:v>8.2000000000000003E-2</c:v>
                </c:pt>
                <c:pt idx="19">
                  <c:v>8.3000000000000004E-2</c:v>
                </c:pt>
                <c:pt idx="20">
                  <c:v>8.2000000000000003E-2</c:v>
                </c:pt>
                <c:pt idx="21">
                  <c:v>8.2000000000000003E-2</c:v>
                </c:pt>
                <c:pt idx="22">
                  <c:v>8.2000000000000003E-2</c:v>
                </c:pt>
                <c:pt idx="23">
                  <c:v>8.2000000000000003E-2</c:v>
                </c:pt>
                <c:pt idx="24">
                  <c:v>8.2000000000000003E-2</c:v>
                </c:pt>
                <c:pt idx="25">
                  <c:v>8.1000000000000003E-2</c:v>
                </c:pt>
                <c:pt idx="26">
                  <c:v>7.8E-2</c:v>
                </c:pt>
                <c:pt idx="27">
                  <c:v>7.8E-2</c:v>
                </c:pt>
                <c:pt idx="28">
                  <c:v>7.8E-2</c:v>
                </c:pt>
                <c:pt idx="29">
                  <c:v>7.9000000000000001E-2</c:v>
                </c:pt>
                <c:pt idx="30">
                  <c:v>7.9000000000000001E-2</c:v>
                </c:pt>
                <c:pt idx="31">
                  <c:v>7.6999999999999999E-2</c:v>
                </c:pt>
                <c:pt idx="32">
                  <c:v>7.4999999999999997E-2</c:v>
                </c:pt>
                <c:pt idx="33">
                  <c:v>7.4999999999999997E-2</c:v>
                </c:pt>
                <c:pt idx="34">
                  <c:v>7.4999999999999997E-2</c:v>
                </c:pt>
                <c:pt idx="35">
                  <c:v>7.4999999999999997E-2</c:v>
                </c:pt>
                <c:pt idx="36">
                  <c:v>7.2999999999999995E-2</c:v>
                </c:pt>
                <c:pt idx="37">
                  <c:v>7.1999999999999995E-2</c:v>
                </c:pt>
                <c:pt idx="38">
                  <c:v>7.1999999999999995E-2</c:v>
                </c:pt>
                <c:pt idx="39">
                  <c:v>7.1999999999999995E-2</c:v>
                </c:pt>
                <c:pt idx="40">
                  <c:v>7.0000000000000007E-2</c:v>
                </c:pt>
                <c:pt idx="41">
                  <c:v>6.7000000000000004E-2</c:v>
                </c:pt>
                <c:pt idx="42">
                  <c:v>6.6000000000000003E-2</c:v>
                </c:pt>
                <c:pt idx="43">
                  <c:v>6.7000000000000004E-2</c:v>
                </c:pt>
                <c:pt idx="44">
                  <c:v>6.7000000000000004E-2</c:v>
                </c:pt>
                <c:pt idx="45">
                  <c:v>6.3E-2</c:v>
                </c:pt>
                <c:pt idx="46">
                  <c:v>6.3E-2</c:v>
                </c:pt>
                <c:pt idx="47">
                  <c:v>6.0999999999999999E-2</c:v>
                </c:pt>
                <c:pt idx="48">
                  <c:v>6.2E-2</c:v>
                </c:pt>
                <c:pt idx="49">
                  <c:v>6.0999999999999999E-2</c:v>
                </c:pt>
                <c:pt idx="50">
                  <c:v>5.8999999999999997E-2</c:v>
                </c:pt>
              </c:numCache>
            </c:numRef>
          </c:val>
          <c:smooth val="0"/>
        </c:ser>
        <c:dLbls>
          <c:showLegendKey val="0"/>
          <c:showVal val="0"/>
          <c:showCatName val="0"/>
          <c:showSerName val="0"/>
          <c:showPercent val="0"/>
          <c:showBubbleSize val="0"/>
        </c:dLbls>
        <c:smooth val="0"/>
        <c:axId val="188399344"/>
        <c:axId val="393259112"/>
      </c:lineChart>
      <c:dateAx>
        <c:axId val="18839934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3259112"/>
        <c:crosses val="autoZero"/>
        <c:auto val="1"/>
        <c:lblOffset val="100"/>
        <c:baseTimeUnit val="months"/>
      </c:dateAx>
      <c:valAx>
        <c:axId val="393259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99344"/>
        <c:crosses val="autoZero"/>
        <c:crossBetween val="between"/>
      </c:valAx>
      <c:spPr>
        <a:noFill/>
        <a:ln>
          <a:noFill/>
        </a:ln>
        <a:effectLst/>
      </c:spPr>
    </c:plotArea>
    <c:legend>
      <c:legendPos val="t"/>
      <c:layout>
        <c:manualLayout>
          <c:xMode val="edge"/>
          <c:yMode val="edge"/>
          <c:x val="0.69271252551764362"/>
          <c:y val="3.526387643911362E-2"/>
          <c:w val="0.24392396404994826"/>
          <c:h val="0.173347008978587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0.6096</cdr:x>
      <cdr:y>0.96296</cdr:y>
    </cdr:from>
    <cdr:to>
      <cdr:x>1</cdr:x>
      <cdr:y>1</cdr:y>
    </cdr:to>
    <cdr:sp macro="" textlink="">
      <cdr:nvSpPr>
        <cdr:cNvPr id="2" name="Text Box 1"/>
        <cdr:cNvSpPr txBox="1"/>
      </cdr:nvSpPr>
      <cdr:spPr>
        <a:xfrm xmlns:a="http://schemas.openxmlformats.org/drawingml/2006/main">
          <a:off x="4180637" y="4945050"/>
          <a:ext cx="2677363" cy="190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a:t>Source: U.S. Department of Homeland Security 2013</a:t>
          </a:r>
        </a:p>
      </cdr:txBody>
    </cdr:sp>
  </cdr:relSizeAnchor>
</c:userShapes>
</file>

<file path=ppt/drawings/drawing2.xml><?xml version="1.0" encoding="utf-8"?>
<c:userShapes xmlns:c="http://schemas.openxmlformats.org/drawingml/2006/chart">
  <cdr:relSizeAnchor xmlns:cdr="http://schemas.openxmlformats.org/drawingml/2006/chartDrawing">
    <cdr:from>
      <cdr:x>0.56566</cdr:x>
      <cdr:y>0.84564</cdr:y>
    </cdr:from>
    <cdr:to>
      <cdr:x>0.61145</cdr:x>
      <cdr:y>0.85919</cdr:y>
    </cdr:to>
    <cdr:sp macro="" textlink="">
      <cdr:nvSpPr>
        <cdr:cNvPr id="4" name="Left Arrow 3"/>
        <cdr:cNvSpPr/>
      </cdr:nvSpPr>
      <cdr:spPr>
        <a:xfrm xmlns:a="http://schemas.openxmlformats.org/drawingml/2006/main">
          <a:off x="4267200" y="4114800"/>
          <a:ext cx="345430" cy="65933"/>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0.54507</cdr:x>
      <cdr:y>0.79866</cdr:y>
    </cdr:from>
    <cdr:to>
      <cdr:x>0.63496</cdr:x>
      <cdr:y>0.83031</cdr:y>
    </cdr:to>
    <cdr:sp macro="" textlink="">
      <cdr:nvSpPr>
        <cdr:cNvPr id="7" name="TextBox 6"/>
        <cdr:cNvSpPr txBox="1"/>
      </cdr:nvSpPr>
      <cdr:spPr>
        <a:xfrm xmlns:a="http://schemas.openxmlformats.org/drawingml/2006/main">
          <a:off x="4111906" y="3886200"/>
          <a:ext cx="678084" cy="154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Estimates</a:t>
          </a:r>
        </a:p>
      </cdr:txBody>
    </cdr:sp>
  </cdr:relSizeAnchor>
  <cdr:relSizeAnchor xmlns:cdr="http://schemas.openxmlformats.org/drawingml/2006/chartDrawing">
    <cdr:from>
      <cdr:x>0.61616</cdr:x>
      <cdr:y>0.79866</cdr:y>
    </cdr:from>
    <cdr:to>
      <cdr:x>0.72727</cdr:x>
      <cdr:y>0.83365</cdr:y>
    </cdr:to>
    <cdr:sp macro="" textlink="">
      <cdr:nvSpPr>
        <cdr:cNvPr id="8" name="TextBox 7"/>
        <cdr:cNvSpPr txBox="1"/>
      </cdr:nvSpPr>
      <cdr:spPr>
        <a:xfrm xmlns:a="http://schemas.openxmlformats.org/drawingml/2006/main">
          <a:off x="4648200" y="3886200"/>
          <a:ext cx="838200" cy="170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Projections</a:t>
          </a:r>
        </a:p>
      </cdr:txBody>
    </cdr:sp>
  </cdr:relSizeAnchor>
  <cdr:relSizeAnchor xmlns:cdr="http://schemas.openxmlformats.org/drawingml/2006/chartDrawing">
    <cdr:from>
      <cdr:x>0.63636</cdr:x>
      <cdr:y>0.84564</cdr:y>
    </cdr:from>
    <cdr:to>
      <cdr:x>0.68214</cdr:x>
      <cdr:y>0.85919</cdr:y>
    </cdr:to>
    <cdr:sp macro="" textlink="">
      <cdr:nvSpPr>
        <cdr:cNvPr id="9" name="Left Arrow 8"/>
        <cdr:cNvSpPr/>
      </cdr:nvSpPr>
      <cdr:spPr>
        <a:xfrm xmlns:a="http://schemas.openxmlformats.org/drawingml/2006/main" rot="10800000">
          <a:off x="4800600" y="4114800"/>
          <a:ext cx="345355" cy="65933"/>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0.51325</cdr:x>
      <cdr:y>0.71377</cdr:y>
    </cdr:from>
    <cdr:to>
      <cdr:x>0.54055</cdr:x>
      <cdr:y>0.75725</cdr:y>
    </cdr:to>
    <cdr:sp macro="" textlink="">
      <cdr:nvSpPr>
        <cdr:cNvPr id="2" name="TextBox 1"/>
        <cdr:cNvSpPr txBox="1"/>
      </cdr:nvSpPr>
      <cdr:spPr>
        <a:xfrm xmlns:a="http://schemas.openxmlformats.org/drawingml/2006/main">
          <a:off x="17194650" y="1501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00" tIns="45699" rIns="91400" bIns="45699" rtlCol="0"/>
          <a:lstStyle>
            <a:lvl1pPr algn="l">
              <a:defRPr sz="1200"/>
            </a:lvl1pPr>
          </a:lstStyle>
          <a:p>
            <a:r>
              <a:rPr lang="en-US" dirty="0" smtClean="0"/>
              <a:t>DRAFT PLEASE DO NOT DISTRIBUTE OR REPRODUCE</a:t>
            </a:r>
            <a:endParaRPr lang="en-US" dirty="0"/>
          </a:p>
        </p:txBody>
      </p:sp>
      <p:sp>
        <p:nvSpPr>
          <p:cNvPr id="3" name="Date Placeholder 2"/>
          <p:cNvSpPr>
            <a:spLocks noGrp="1"/>
          </p:cNvSpPr>
          <p:nvPr>
            <p:ph type="dt" sz="quarter" idx="1"/>
          </p:nvPr>
        </p:nvSpPr>
        <p:spPr>
          <a:xfrm>
            <a:off x="5265744" y="0"/>
            <a:ext cx="4029075" cy="350838"/>
          </a:xfrm>
          <a:prstGeom prst="rect">
            <a:avLst/>
          </a:prstGeom>
        </p:spPr>
        <p:txBody>
          <a:bodyPr vert="horz" lIns="91400" tIns="45699" rIns="91400" bIns="45699" rtlCol="0"/>
          <a:lstStyle>
            <a:lvl1pPr algn="r">
              <a:defRPr sz="1200"/>
            </a:lvl1pPr>
          </a:lstStyle>
          <a:p>
            <a:fld id="{6F86D4F7-26D3-47E1-8796-8EA85FE6EA14}" type="datetimeFigureOut">
              <a:rPr lang="en-US" smtClean="0"/>
              <a:pPr/>
              <a:t>11/13/2014</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00" tIns="45699" rIns="91400"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4" y="6657975"/>
            <a:ext cx="4029075" cy="350838"/>
          </a:xfrm>
          <a:prstGeom prst="rect">
            <a:avLst/>
          </a:prstGeom>
        </p:spPr>
        <p:txBody>
          <a:bodyPr vert="horz" lIns="91400" tIns="45699" rIns="91400" bIns="45699"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defRPr sz="1200" smtClean="0"/>
            </a:lvl1pPr>
          </a:lstStyle>
          <a:p>
            <a:pPr>
              <a:defRPr/>
            </a:pPr>
            <a:r>
              <a:rPr lang="en-US" dirty="0" smtClean="0"/>
              <a:t>DRAFT PLEASE DO NOT DISTRIBUTE OR REPRODUCE</a:t>
            </a: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5125"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914400" y="388938"/>
            <a:ext cx="6858000" cy="5143500"/>
          </a:xfrm>
          <a:ln/>
        </p:spPr>
      </p:sp>
      <p:sp>
        <p:nvSpPr>
          <p:cNvPr id="5124" name="Rectangle 3"/>
          <p:cNvSpPr>
            <a:spLocks noGrp="1" noChangeArrowheads="1"/>
          </p:cNvSpPr>
          <p:nvPr>
            <p:ph type="body" idx="1"/>
          </p:nvPr>
        </p:nvSpPr>
        <p:spPr>
          <a:xfrm>
            <a:off x="762000" y="5692140"/>
            <a:ext cx="8001000" cy="1143000"/>
          </a:xfrm>
          <a:noFill/>
          <a:ln/>
        </p:spPr>
        <p:txBody>
          <a:bodyPr/>
          <a:lstStyle/>
          <a:p>
            <a:pPr defTabSz="913998"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248620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As the young Hispanic population ages, the population in Texas will increasingly trend toward Hispanics becoming the majority race/ethnic group.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344141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average since 1990 = 2.0%</a:t>
            </a:r>
          </a:p>
          <a:p>
            <a:r>
              <a:rPr lang="en-US" dirty="0" smtClean="0"/>
              <a:t>U.S. average</a:t>
            </a:r>
            <a:r>
              <a:rPr lang="en-US" baseline="0" dirty="0" smtClean="0"/>
              <a:t> since 1990 = 1.0%</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70839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7221538" cy="5416550"/>
          </a:xfrm>
        </p:spPr>
      </p:sp>
      <p:sp>
        <p:nvSpPr>
          <p:cNvPr id="3" name="Notes Placeholder 2"/>
          <p:cNvSpPr>
            <a:spLocks noGrp="1"/>
          </p:cNvSpPr>
          <p:nvPr>
            <p:ph type="body" idx="1"/>
          </p:nvPr>
        </p:nvSpPr>
        <p:spPr>
          <a:xfrm>
            <a:off x="533400" y="5562600"/>
            <a:ext cx="8411029" cy="1739900"/>
          </a:xfrm>
          <a:prstGeom prst="rect">
            <a:avLst/>
          </a:prstGeom>
        </p:spPr>
        <p:txBody>
          <a:bodyPr/>
          <a:lstStyle/>
          <a:p>
            <a:pPr defTabSz="913998">
              <a:defRPr/>
            </a:pPr>
            <a:endParaRPr lang="en-US" dirty="0" smtClean="0"/>
          </a:p>
          <a:p>
            <a:pPr defTabSz="913998">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have been growing quickly. Overall, </a:t>
            </a:r>
            <a:r>
              <a:rPr lang="en-US" dirty="0" smtClean="0"/>
              <a:t>155 counties</a:t>
            </a:r>
            <a:r>
              <a:rPr lang="en-US" baseline="0" dirty="0" smtClean="0"/>
              <a:t> gained population while 99 lost population over the decade.</a:t>
            </a:r>
          </a:p>
          <a:p>
            <a:pPr defTabSz="913998">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380889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from previous year: </a:t>
            </a:r>
          </a:p>
          <a:p>
            <a:r>
              <a:rPr lang="en-US" dirty="0" smtClean="0"/>
              <a:t>Texas unemployment is</a:t>
            </a:r>
            <a:r>
              <a:rPr lang="en-US" baseline="0" dirty="0" smtClean="0"/>
              <a:t> down 1.1 percentage points.</a:t>
            </a:r>
          </a:p>
          <a:p>
            <a:r>
              <a:rPr lang="en-US" baseline="0" dirty="0" smtClean="0"/>
              <a:t>U.S. unemployment is down 1.3 percentage points.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12138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Development</a:t>
            </a:r>
            <a:r>
              <a:rPr lang="en-US" baseline="0" dirty="0" smtClean="0"/>
              <a:t> conducts an annual survey of site consultants, ranking states based on their number of mentions by these consultants in 3 general categories (business environment, labor climate, and infrastructure and global access) and 18 subcategories.</a:t>
            </a:r>
          </a:p>
          <a:p>
            <a:endParaRPr lang="en-US" baseline="0" dirty="0" smtClean="0"/>
          </a:p>
          <a:p>
            <a:r>
              <a:rPr lang="en-US" baseline="0" dirty="0" smtClean="0"/>
              <a:t>This study found the list to be dominated by many Southern and mid-South states, but also included Ohio and Indiana in the Midwest.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222256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54688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52400"/>
            <a:ext cx="7315200" cy="5486400"/>
          </a:xfrm>
        </p:spPr>
      </p:sp>
      <p:sp>
        <p:nvSpPr>
          <p:cNvPr id="3" name="Notes Placeholder 2"/>
          <p:cNvSpPr>
            <a:spLocks noGrp="1"/>
          </p:cNvSpPr>
          <p:nvPr>
            <p:ph type="body" idx="1"/>
          </p:nvPr>
        </p:nvSpPr>
        <p:spPr/>
        <p:txBody>
          <a:bodyPr/>
          <a:lstStyle/>
          <a:p>
            <a:pPr defTabSz="914132">
              <a:defRPr/>
            </a:pPr>
            <a:r>
              <a:rPr lang="en-US" dirty="0" smtClean="0"/>
              <a:t>The counties of Harris, Dallas, Tarrant,</a:t>
            </a:r>
            <a:r>
              <a:rPr lang="en-US" baseline="0" dirty="0" smtClean="0"/>
              <a:t> </a:t>
            </a:r>
            <a:r>
              <a:rPr lang="en-US" dirty="0" smtClean="0"/>
              <a:t>Bexar, </a:t>
            </a:r>
            <a:r>
              <a:rPr lang="en-US" baseline="0" dirty="0" smtClean="0"/>
              <a:t>and Travis make up the points of the “population triangle” in Texas and are the most populated in the State. Collin, Denton, Fort Bend, Hidalgo, and El Paso counties also have significant population concentrations. Many counties west of Interstate 35 are more sparsely populated. Approximately 86% of Texas’ population is along or east of Interstate 35.</a:t>
            </a:r>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2283258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416586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77061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26</a:t>
            </a:fld>
            <a:endParaRPr lang="en-US" dirty="0"/>
          </a:p>
        </p:txBody>
      </p:sp>
    </p:spTree>
    <p:extLst>
      <p:ext uri="{BB962C8B-B14F-4D97-AF65-F5344CB8AC3E}">
        <p14:creationId xmlns:p14="http://schemas.microsoft.com/office/powerpoint/2010/main" val="147851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27</a:t>
            </a:fld>
            <a:endParaRPr lang="en-US" dirty="0"/>
          </a:p>
        </p:txBody>
      </p:sp>
    </p:spTree>
    <p:extLst>
      <p:ext uri="{BB962C8B-B14F-4D97-AF65-F5344CB8AC3E}">
        <p14:creationId xmlns:p14="http://schemas.microsoft.com/office/powerpoint/2010/main" val="296147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29</a:t>
            </a:fld>
            <a:endParaRPr lang="en-US"/>
          </a:p>
        </p:txBody>
      </p:sp>
    </p:spTree>
    <p:extLst>
      <p:ext uri="{BB962C8B-B14F-4D97-AF65-F5344CB8AC3E}">
        <p14:creationId xmlns:p14="http://schemas.microsoft.com/office/powerpoint/2010/main" val="942532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number of cases of diabetes in Texas suggests that Texas may be entering a period of sustained and significant growth in the number of diabetes cases.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127904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Estimates of physicians</a:t>
            </a:r>
            <a:r>
              <a:rPr lang="en-US" baseline="0" dirty="0" smtClean="0"/>
              <a:t> per 100,000 by metropolitan and border status indicate the availability of physicians is greatest in non-border metropolitan areas and least in non-metropolitan border counties.</a:t>
            </a:r>
            <a:endParaRPr lang="en-US" dirty="0"/>
          </a:p>
        </p:txBody>
      </p:sp>
      <p:sp>
        <p:nvSpPr>
          <p:cNvPr id="4" name="Slide Number Placeholder 3"/>
          <p:cNvSpPr>
            <a:spLocks noGrp="1"/>
          </p:cNvSpPr>
          <p:nvPr>
            <p:ph type="sldNum" sz="quarter" idx="10"/>
          </p:nvPr>
        </p:nvSpPr>
        <p:spPr/>
        <p:txBody>
          <a:bodyPr/>
          <a:lstStyle/>
          <a:p>
            <a:fld id="{F52CC8E6-8FB2-4181-8D03-7A5042B91B1E}" type="slidenum">
              <a:rPr lang="en-US" smtClean="0"/>
              <a:pPr/>
              <a:t>31</a:t>
            </a:fld>
            <a:endParaRPr lang="en-US" dirty="0"/>
          </a:p>
        </p:txBody>
      </p:sp>
    </p:spTree>
    <p:extLst>
      <p:ext uri="{BB962C8B-B14F-4D97-AF65-F5344CB8AC3E}">
        <p14:creationId xmlns:p14="http://schemas.microsoft.com/office/powerpoint/2010/main" val="3216181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7747000" cy="5811838"/>
          </a:xfrm>
        </p:spPr>
      </p:sp>
      <p:sp>
        <p:nvSpPr>
          <p:cNvPr id="3" name="Notes Placeholder 2"/>
          <p:cNvSpPr>
            <a:spLocks noGrp="1"/>
          </p:cNvSpPr>
          <p:nvPr>
            <p:ph type="body" idx="1"/>
          </p:nvPr>
        </p:nvSpPr>
        <p:spPr/>
        <p:txBody>
          <a:bodyPr/>
          <a:lstStyle/>
          <a:p>
            <a:r>
              <a:rPr lang="en-US" dirty="0" smtClean="0"/>
              <a:t>The distribution of direct care physicians</a:t>
            </a:r>
            <a:r>
              <a:rPr lang="en-US" baseline="0" dirty="0" smtClean="0"/>
              <a:t> per population is uneven through-out the State. There are many (about 27), more rural, counties that do not have any direct care physicians and others, also mainly rural, that have very low ratios of physicians per population.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3585533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7747000" cy="5811838"/>
          </a:xfrm>
        </p:spPr>
      </p:sp>
      <p:sp>
        <p:nvSpPr>
          <p:cNvPr id="3" name="Notes Placeholder 2"/>
          <p:cNvSpPr>
            <a:spLocks noGrp="1"/>
          </p:cNvSpPr>
          <p:nvPr>
            <p:ph type="body" idx="1"/>
          </p:nvPr>
        </p:nvSpPr>
        <p:spPr/>
        <p:txBody>
          <a:bodyPr/>
          <a:lstStyle/>
          <a:p>
            <a:r>
              <a:rPr lang="en-US" dirty="0" smtClean="0"/>
              <a:t>The distribution of registered nurses</a:t>
            </a:r>
            <a:r>
              <a:rPr lang="en-US" baseline="0" dirty="0" smtClean="0"/>
              <a:t> per population is uneven across the State. Only a few counties have no RNs, while many of the more rural counties have a sparse number.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33</a:t>
            </a:fld>
            <a:endParaRPr lang="en-US" dirty="0"/>
          </a:p>
        </p:txBody>
      </p:sp>
    </p:spTree>
    <p:extLst>
      <p:ext uri="{BB962C8B-B14F-4D97-AF65-F5344CB8AC3E}">
        <p14:creationId xmlns:p14="http://schemas.microsoft.com/office/powerpoint/2010/main" val="4082967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7747000" cy="5811838"/>
          </a:xfrm>
        </p:spPr>
      </p:sp>
      <p:sp>
        <p:nvSpPr>
          <p:cNvPr id="3" name="Notes Placeholder 2"/>
          <p:cNvSpPr>
            <a:spLocks noGrp="1"/>
          </p:cNvSpPr>
          <p:nvPr>
            <p:ph type="body" idx="1"/>
          </p:nvPr>
        </p:nvSpPr>
        <p:spPr/>
        <p:txBody>
          <a:bodyPr/>
          <a:lstStyle/>
          <a:p>
            <a:r>
              <a:rPr lang="en-US" dirty="0" smtClean="0"/>
              <a:t>Many counties in the western part</a:t>
            </a:r>
            <a:r>
              <a:rPr lang="en-US" baseline="0" dirty="0" smtClean="0"/>
              <a:t> of the State do not have any dentists.  The greatest ratio of dentists per population is in central Texas and is generally greater in the eastern part of the State.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34</a:t>
            </a:fld>
            <a:endParaRPr lang="en-US" dirty="0"/>
          </a:p>
        </p:txBody>
      </p:sp>
    </p:spTree>
    <p:extLst>
      <p:ext uri="{BB962C8B-B14F-4D97-AF65-F5344CB8AC3E}">
        <p14:creationId xmlns:p14="http://schemas.microsoft.com/office/powerpoint/2010/main" val="424612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7221538" cy="5416550"/>
          </a:xfrm>
        </p:spPr>
      </p:sp>
      <p:sp>
        <p:nvSpPr>
          <p:cNvPr id="3" name="Notes Placeholder 2"/>
          <p:cNvSpPr>
            <a:spLocks noGrp="1"/>
          </p:cNvSpPr>
          <p:nvPr>
            <p:ph type="body" idx="1"/>
          </p:nvPr>
        </p:nvSpPr>
        <p:spPr>
          <a:xfrm>
            <a:off x="533400" y="5715000"/>
            <a:ext cx="8411029" cy="1739900"/>
          </a:xfrm>
          <a:prstGeom prst="rect">
            <a:avLst/>
          </a:prstGeom>
        </p:spPr>
        <p:txBody>
          <a:bodyPr/>
          <a:lstStyle/>
          <a:p>
            <a:pPr defTabSz="913998">
              <a:defRPr/>
            </a:pPr>
            <a:endParaRPr lang="en-US" dirty="0" smtClean="0"/>
          </a:p>
          <a:p>
            <a:pPr defTabSz="913998">
              <a:defRPr/>
            </a:pPr>
            <a:r>
              <a:rPr lang="en-US" dirty="0" smtClean="0"/>
              <a:t>Population</a:t>
            </a:r>
            <a:r>
              <a:rPr lang="en-US" baseline="0" dirty="0" smtClean="0"/>
              <a:t> change so far this decade has been greatest in the urban and suburban population triangle counties. Counties in the lower Rio Grande Valley also had significant growth as did El Paso county. Overall, </a:t>
            </a:r>
            <a:r>
              <a:rPr lang="en-US" dirty="0" smtClean="0"/>
              <a:t>155</a:t>
            </a:r>
            <a:r>
              <a:rPr lang="en-US" baseline="0" dirty="0" smtClean="0"/>
              <a:t> </a:t>
            </a:r>
            <a:r>
              <a:rPr lang="en-US" dirty="0" smtClean="0"/>
              <a:t>counties</a:t>
            </a:r>
            <a:r>
              <a:rPr lang="en-US" baseline="0" dirty="0" smtClean="0"/>
              <a:t> gained population while 99 (39%) lost population over the decade. Those counties that are losing population are doing so largely as a function of net out migration of younger persons (entering the labor force). The result is a trend for the age structure of the populations in these more rural counties toward becoming older.</a:t>
            </a:r>
          </a:p>
          <a:p>
            <a:pPr defTabSz="913998">
              <a:defRPr/>
            </a:pPr>
            <a:endParaRPr lang="en-US" dirty="0" smtClean="0"/>
          </a:p>
          <a:p>
            <a:pPr defTabSz="913998">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943567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7747000" cy="5811838"/>
          </a:xfrm>
        </p:spPr>
      </p:sp>
      <p:sp>
        <p:nvSpPr>
          <p:cNvPr id="3" name="Notes Placeholder 2"/>
          <p:cNvSpPr>
            <a:spLocks noGrp="1"/>
          </p:cNvSpPr>
          <p:nvPr>
            <p:ph type="body" idx="1"/>
          </p:nvPr>
        </p:nvSpPr>
        <p:spPr/>
        <p:txBody>
          <a:bodyPr/>
          <a:lstStyle/>
          <a:p>
            <a:r>
              <a:rPr lang="en-US" dirty="0" smtClean="0"/>
              <a:t>Persons</a:t>
            </a:r>
            <a:r>
              <a:rPr lang="en-US" baseline="0" dirty="0" smtClean="0"/>
              <a:t> who speak English less than well are likely to face barriers in access to health care compared to English speakers. The State has substantial geographic variation in the percent of the population who speak English less than very well. The extent to which health care providers are able interface with patients in the language the patients are most comfortable will influence their access to quality health care.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1851100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2375" y="228600"/>
            <a:ext cx="6892925"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13314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 farms in West Texas are more likely to have operators that do not live on the farm they operate. In East Texas, farm operators are more likely to live on the farms they operate.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285895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higher percentage of farms in Texas are f</a:t>
            </a:r>
            <a:r>
              <a:rPr lang="en-US" dirty="0" smtClean="0"/>
              <a:t>amily farms</a:t>
            </a:r>
            <a:r>
              <a:rPr lang="en-US" baseline="0" dirty="0" smtClean="0"/>
              <a:t> in the eastern part of the state while farms in the west and panhandle are more likely to be corporate farms.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92902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age of operators</a:t>
            </a:r>
            <a:r>
              <a:rPr lang="en-US" baseline="0" dirty="0" smtClean="0"/>
              <a:t> on Texas farms tends to be over 59 years.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89412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 of farm </a:t>
            </a:r>
            <a:r>
              <a:rPr lang="en-US" dirty="0" err="1" smtClean="0"/>
              <a:t>operateders</a:t>
            </a:r>
            <a:r>
              <a:rPr lang="en-US" dirty="0" smtClean="0"/>
              <a:t> that are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63105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46002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2468244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11/13/2014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11/13/2014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11/13/2014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11/13/2014</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11/13/2014</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11/13/2014</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11/13/2014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11/13/2014</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11/13/2014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11/13/2014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11/13/2014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11/13/2014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hyperlink" Target="http://www.areadevelopmen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477000" y="2895600"/>
            <a:ext cx="2701159" cy="2031325"/>
          </a:xfrm>
          <a:prstGeom prst="rect">
            <a:avLst/>
          </a:prstGeom>
        </p:spPr>
        <p:txBody>
          <a:bodyPr wrap="square">
            <a:spAutoFit/>
          </a:bodyPr>
          <a:lstStyle/>
          <a:p>
            <a:pPr algn="ctr"/>
            <a:r>
              <a:rPr lang="en-US" sz="1800" dirty="0" smtClean="0">
                <a:solidFill>
                  <a:srgbClr val="1B1E7A"/>
                </a:solidFill>
              </a:rPr>
              <a:t>Southwest Region Executive Directors Association</a:t>
            </a:r>
          </a:p>
          <a:p>
            <a:pPr algn="ctr"/>
            <a:endParaRPr lang="en-US" sz="1800" dirty="0" smtClean="0">
              <a:solidFill>
                <a:srgbClr val="1B1E7A"/>
              </a:solidFill>
            </a:endParaRPr>
          </a:p>
          <a:p>
            <a:pPr algn="ctr"/>
            <a:r>
              <a:rPr lang="en-US" sz="1800" dirty="0" smtClean="0">
                <a:solidFill>
                  <a:srgbClr val="1B1E7A"/>
                </a:solidFill>
              </a:rPr>
              <a:t>November 13, 2014</a:t>
            </a:r>
          </a:p>
          <a:p>
            <a:pPr algn="ctr"/>
            <a:endParaRPr lang="en-US" sz="1800" dirty="0" smtClean="0">
              <a:solidFill>
                <a:srgbClr val="1B1E7A"/>
              </a:solidFill>
            </a:endParaRPr>
          </a:p>
          <a:p>
            <a:pPr algn="ctr"/>
            <a:r>
              <a:rPr lang="en-US" sz="1800" dirty="0" smtClean="0">
                <a:solidFill>
                  <a:srgbClr val="1B1E7A"/>
                </a:solidFill>
              </a:rPr>
              <a:t>San Antonio,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152400" y="71736"/>
            <a:ext cx="6172200" cy="1384995"/>
          </a:xfrm>
          <a:prstGeom prst="rect">
            <a:avLst/>
          </a:prstGeom>
          <a:noFill/>
          <a:ln w="9525">
            <a:noFill/>
            <a:miter lim="800000"/>
            <a:headEnd/>
            <a:tailEnd/>
          </a:ln>
        </p:spPr>
        <p:txBody>
          <a:bodyPr wrap="square">
            <a:spAutoFit/>
          </a:bodyPr>
          <a:lstStyle/>
          <a:p>
            <a:pPr algn="ctr">
              <a:spcBef>
                <a:spcPts val="0"/>
              </a:spcBef>
            </a:pPr>
            <a:r>
              <a:rPr lang="en-US" sz="2800" dirty="0" smtClean="0">
                <a:solidFill>
                  <a:schemeClr val="bg1"/>
                </a:solidFill>
              </a:rPr>
              <a:t>Demographic and Economic Characteristics, Trends, and Challenges for the Southwest States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Shares of Recent Non-Citizen Immigrants to Texas from Mexico, India, China, and All Other </a:t>
            </a:r>
            <a:r>
              <a:rPr lang="en-US" sz="2000" dirty="0" smtClean="0"/>
              <a:t>Countries, </a:t>
            </a:r>
            <a:r>
              <a:rPr lang="en-US" sz="2000" dirty="0"/>
              <a:t>2005-2012</a:t>
            </a:r>
          </a:p>
        </p:txBody>
      </p:sp>
      <p:graphicFrame>
        <p:nvGraphicFramePr>
          <p:cNvPr id="5" name="Chart 4"/>
          <p:cNvGraphicFramePr/>
          <p:nvPr>
            <p:extLst/>
          </p:nvPr>
        </p:nvGraphicFramePr>
        <p:xfrm>
          <a:off x="381000" y="1634490"/>
          <a:ext cx="8153400" cy="4690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368" y="6477000"/>
            <a:ext cx="2362200" cy="266291"/>
          </a:xfrm>
          <a:prstGeom prst="rect">
            <a:avLst/>
          </a:prstGeom>
        </p:spPr>
        <p:txBody>
          <a:bodyPr wrap="square">
            <a:spAutoFit/>
          </a:bodyPr>
          <a:lstStyle/>
          <a:p>
            <a:pPr marL="0" marR="0">
              <a:lnSpc>
                <a:spcPct val="115000"/>
              </a:lnSpc>
              <a:spcBef>
                <a:spcPts val="0"/>
              </a:spcBef>
              <a:spcAft>
                <a:spcPts val="1000"/>
              </a:spcAft>
            </a:pPr>
            <a:r>
              <a:rPr lang="en-US" sz="105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1-Year ACS PUMS 2005-2012</a:t>
            </a:r>
            <a:endParaRPr lang="en-US" sz="11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02248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46399"/>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73152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47754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Estimated and Projected Total Population Growth, Natural Increase, and Immigration Rates for the United States, </a:t>
            </a:r>
            <a:r>
              <a:rPr lang="en-US" sz="2000" dirty="0" smtClean="0"/>
              <a:t>1950-2050</a:t>
            </a:r>
            <a:endParaRPr lang="en-US" sz="2000" dirty="0"/>
          </a:p>
        </p:txBody>
      </p:sp>
      <p:graphicFrame>
        <p:nvGraphicFramePr>
          <p:cNvPr id="4" name="Chart 3"/>
          <p:cNvGraphicFramePr>
            <a:graphicFrameLocks noGrp="1"/>
          </p:cNvGraphicFramePr>
          <p:nvPr>
            <p:extLst>
              <p:ext uri="{D42A27DB-BD31-4B8C-83A1-F6EECF244321}">
                <p14:modId xmlns:p14="http://schemas.microsoft.com/office/powerpoint/2010/main" val="2786049673"/>
              </p:ext>
            </p:extLst>
          </p:nvPr>
        </p:nvGraphicFramePr>
        <p:xfrm>
          <a:off x="914400" y="1600200"/>
          <a:ext cx="7543800" cy="486591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563733"/>
            <a:ext cx="4572000" cy="261610"/>
          </a:xfrm>
          <a:prstGeom prst="rect">
            <a:avLst/>
          </a:prstGeom>
        </p:spPr>
        <p:txBody>
          <a:bodyPr>
            <a:spAutoFit/>
          </a:bodyPr>
          <a:lstStyle/>
          <a:p>
            <a:r>
              <a:rPr lang="en-US" sz="1100" dirty="0">
                <a:solidFill>
                  <a:schemeClr val="bg1">
                    <a:lumMod val="50000"/>
                  </a:schemeClr>
                </a:solidFill>
                <a:latin typeface="Calibri" panose="020F0502020204030204" pitchFamily="34" charset="0"/>
              </a:rPr>
              <a:t>http://www.fas.org/sgp/crs/misc/RL32701.pdf</a:t>
            </a:r>
            <a:r>
              <a:rPr lang="en-US" sz="1100" dirty="0">
                <a:solidFill>
                  <a:schemeClr val="bg1">
                    <a:lumMod val="50000"/>
                  </a:schemeClr>
                </a:solidFill>
              </a:rPr>
              <a:t> </a:t>
            </a:r>
          </a:p>
        </p:txBody>
      </p:sp>
    </p:spTree>
    <p:extLst>
      <p:ext uri="{BB962C8B-B14F-4D97-AF65-F5344CB8AC3E}">
        <p14:creationId xmlns:p14="http://schemas.microsoft.com/office/powerpoint/2010/main" val="60151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401" y="0"/>
            <a:ext cx="9167819" cy="4953000"/>
          </a:xfrm>
          <a:prstGeom prst="rect">
            <a:avLst/>
          </a:prstGeom>
        </p:spPr>
      </p:pic>
      <p:sp>
        <p:nvSpPr>
          <p:cNvPr id="6" name="TextBox 5"/>
          <p:cNvSpPr txBox="1"/>
          <p:nvPr/>
        </p:nvSpPr>
        <p:spPr>
          <a:xfrm>
            <a:off x="152400" y="6408109"/>
            <a:ext cx="5503430" cy="261610"/>
          </a:xfrm>
          <a:prstGeom prst="rect">
            <a:avLst/>
          </a:prstGeom>
          <a:noFill/>
        </p:spPr>
        <p:txBody>
          <a:bodyPr wrap="none" rtlCol="0">
            <a:spAutoFit/>
          </a:bodyPr>
          <a:lstStyle/>
          <a:p>
            <a:r>
              <a:rPr lang="en-US" sz="1100" dirty="0" smtClean="0">
                <a:solidFill>
                  <a:schemeClr val="bg1">
                    <a:lumMod val="50000"/>
                  </a:schemeClr>
                </a:solidFill>
              </a:rPr>
              <a:t>Source:  Federal Reserve Bank of Dallas, Texas Economic Indicators, February 2014</a:t>
            </a:r>
            <a:endParaRPr lang="en-US" sz="1100" dirty="0">
              <a:solidFill>
                <a:schemeClr val="bg1">
                  <a:lumMod val="50000"/>
                </a:schemeClr>
              </a:solidFill>
            </a:endParaRPr>
          </a:p>
        </p:txBody>
      </p:sp>
    </p:spTree>
    <p:extLst>
      <p:ext uri="{BB962C8B-B14F-4D97-AF65-F5344CB8AC3E}">
        <p14:creationId xmlns:p14="http://schemas.microsoft.com/office/powerpoint/2010/main" val="938727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7" descr="http://www.dallasfed.org/assets/image_gallery/research/update/reg/2014/1407c3.png"/>
          <p:cNvPicPr>
            <a:picLocks noChangeAspect="1" noChangeArrowheads="1"/>
          </p:cNvPicPr>
          <p:nvPr/>
        </p:nvPicPr>
        <p:blipFill rotWithShape="1">
          <a:blip r:embed="rId2">
            <a:extLst>
              <a:ext uri="{28A0092B-C50C-407E-A947-70E740481C1C}">
                <a14:useLocalDpi xmlns:a14="http://schemas.microsoft.com/office/drawing/2010/main" val="0"/>
              </a:ext>
            </a:extLst>
          </a:blip>
          <a:srcRect t="6920"/>
          <a:stretch/>
        </p:blipFill>
        <p:spPr bwMode="auto">
          <a:xfrm>
            <a:off x="685800" y="1371600"/>
            <a:ext cx="7848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8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idx="1"/>
          </p:nvPr>
        </p:nvPicPr>
        <p:blipFill rotWithShape="1">
          <a:blip r:embed="rId3"/>
          <a:srcRect l="3721" t="18520" r="3721" b="20869"/>
          <a:stretch/>
        </p:blipFill>
        <p:spPr>
          <a:xfrm>
            <a:off x="1447800" y="891542"/>
            <a:ext cx="6629400" cy="5966458"/>
          </a:xfrm>
          <a:prstGeom prst="rect">
            <a:avLst/>
          </a:prstGeom>
        </p:spPr>
      </p:pic>
      <p:sp>
        <p:nvSpPr>
          <p:cNvPr id="2" name="Title 1"/>
          <p:cNvSpPr>
            <a:spLocks noGrp="1"/>
          </p:cNvSpPr>
          <p:nvPr>
            <p:ph type="title"/>
          </p:nvPr>
        </p:nvSpPr>
        <p:spPr>
          <a:xfrm>
            <a:off x="1604384" y="152400"/>
            <a:ext cx="7539616" cy="990600"/>
          </a:xfrm>
        </p:spPr>
        <p:txBody>
          <a:bodyPr>
            <a:noAutofit/>
          </a:bodyPr>
          <a:lstStyle/>
          <a:p>
            <a:r>
              <a:rPr lang="en-US" sz="3200" dirty="0" smtClean="0"/>
              <a:t>Estimated Percent Change of the Total Population by County, Texas, 2010 to 2013</a:t>
            </a:r>
            <a:endParaRPr lang="en-US" sz="3200" dirty="0"/>
          </a:p>
        </p:txBody>
      </p:sp>
      <p:pic>
        <p:nvPicPr>
          <p:cNvPr id="6" name="Picture 5"/>
          <p:cNvPicPr>
            <a:picLocks noChangeAspect="1"/>
          </p:cNvPicPr>
          <p:nvPr/>
        </p:nvPicPr>
        <p:blipFill rotWithShape="1">
          <a:blip r:embed="rId4"/>
          <a:srcRect t="38336" r="46061"/>
          <a:stretch/>
        </p:blipFill>
        <p:spPr>
          <a:xfrm>
            <a:off x="1447800" y="1600200"/>
            <a:ext cx="1607927" cy="1693823"/>
          </a:xfrm>
          <a:prstGeom prst="rect">
            <a:avLst/>
          </a:prstGeom>
        </p:spPr>
      </p:pic>
      <p:sp>
        <p:nvSpPr>
          <p:cNvPr id="7" name="TextBox 6"/>
          <p:cNvSpPr txBox="1"/>
          <p:nvPr/>
        </p:nvSpPr>
        <p:spPr>
          <a:xfrm>
            <a:off x="3" y="6501769"/>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a:t>
            </a:r>
            <a:r>
              <a:rPr lang="en-US" sz="1000" dirty="0">
                <a:solidFill>
                  <a:schemeClr val="tx1">
                    <a:lumMod val="50000"/>
                    <a:lumOff val="50000"/>
                  </a:schemeClr>
                </a:solidFill>
              </a:rPr>
              <a:t>, </a:t>
            </a:r>
            <a:r>
              <a:rPr lang="en-US" sz="1000" dirty="0" smtClean="0">
                <a:solidFill>
                  <a:schemeClr val="tx1">
                    <a:lumMod val="50000"/>
                    <a:lumOff val="50000"/>
                  </a:schemeClr>
                </a:solidFill>
              </a:rPr>
              <a:t>2013 </a:t>
            </a:r>
            <a:r>
              <a:rPr lang="en-US" sz="1000" dirty="0">
                <a:solidFill>
                  <a:schemeClr val="tx1">
                    <a:lumMod val="50000"/>
                    <a:lumOff val="50000"/>
                  </a:schemeClr>
                </a:solidFill>
              </a:rPr>
              <a:t>Vintage Population Estimates. </a:t>
            </a:r>
          </a:p>
        </p:txBody>
      </p:sp>
      <p:sp>
        <p:nvSpPr>
          <p:cNvPr id="3" name="Oval 2"/>
          <p:cNvSpPr/>
          <p:nvPr/>
        </p:nvSpPr>
        <p:spPr>
          <a:xfrm>
            <a:off x="2743200" y="2895600"/>
            <a:ext cx="1752600" cy="1447800"/>
          </a:xfrm>
          <a:prstGeom prst="ellipse">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525724">
            <a:off x="4501190" y="4867555"/>
            <a:ext cx="2057400" cy="854888"/>
          </a:xfrm>
          <a:prstGeom prst="ellipse">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85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Unemployment Rate, 2010 to 2014</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 y="6408109"/>
            <a:ext cx="4629794" cy="261610"/>
          </a:xfrm>
          <a:prstGeom prst="rect">
            <a:avLst/>
          </a:prstGeom>
          <a:noFill/>
        </p:spPr>
        <p:txBody>
          <a:bodyPr wrap="none" rtlCol="0">
            <a:spAutoFit/>
          </a:bodyPr>
          <a:lstStyle/>
          <a:p>
            <a:r>
              <a:rPr lang="en-US" sz="1100" dirty="0" smtClean="0">
                <a:solidFill>
                  <a:schemeClr val="bg1">
                    <a:lumMod val="50000"/>
                  </a:schemeClr>
                </a:solidFill>
              </a:rPr>
              <a:t>Source:  Texas Workforce Commission, U.S. Bureau of Labor Statistics</a:t>
            </a:r>
            <a:endParaRPr lang="en-US" sz="1100" dirty="0">
              <a:solidFill>
                <a:schemeClr val="bg1">
                  <a:lumMod val="50000"/>
                </a:schemeClr>
              </a:solidFill>
            </a:endParaRPr>
          </a:p>
        </p:txBody>
      </p:sp>
    </p:spTree>
    <p:extLst>
      <p:ext uri="{BB962C8B-B14F-4D97-AF65-F5344CB8AC3E}">
        <p14:creationId xmlns:p14="http://schemas.microsoft.com/office/powerpoint/2010/main" val="144735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496" t="19970" r="3939" b="21936"/>
          <a:stretch/>
        </p:blipFill>
        <p:spPr>
          <a:xfrm>
            <a:off x="1518209" y="1015427"/>
            <a:ext cx="6436656" cy="549261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3200" dirty="0" smtClean="0"/>
              <a:t>Total Estimated Population by County, Texas, 2013</a:t>
            </a:r>
            <a:endParaRPr lang="en-US" sz="3200" dirty="0"/>
          </a:p>
        </p:txBody>
      </p:sp>
      <p:sp>
        <p:nvSpPr>
          <p:cNvPr id="15" name="TextBox 14"/>
          <p:cNvSpPr txBox="1"/>
          <p:nvPr/>
        </p:nvSpPr>
        <p:spPr>
          <a:xfrm>
            <a:off x="2" y="6510040"/>
            <a:ext cx="383791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2013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05400"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34619" r="16191"/>
          <a:stretch/>
        </p:blipFill>
        <p:spPr>
          <a:xfrm>
            <a:off x="1485900" y="1737750"/>
            <a:ext cx="1905000" cy="1527820"/>
          </a:xfrm>
          <a:prstGeom prst="rect">
            <a:avLst/>
          </a:prstGeom>
        </p:spPr>
      </p:pic>
    </p:spTree>
    <p:extLst>
      <p:ext uri="{BB962C8B-B14F-4D97-AF65-F5344CB8AC3E}">
        <p14:creationId xmlns:p14="http://schemas.microsoft.com/office/powerpoint/2010/main" val="1888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States for Doing Business, 2014</a:t>
            </a:r>
            <a:endParaRPr lang="en-US" sz="3200" dirty="0"/>
          </a:p>
        </p:txBody>
      </p:sp>
      <p:sp>
        <p:nvSpPr>
          <p:cNvPr id="5" name="Rectangle 4"/>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a:t>
            </a:r>
            <a:r>
              <a:rPr lang="en-US" sz="1000" dirty="0" smtClean="0">
                <a:solidFill>
                  <a:schemeClr val="bg1">
                    <a:lumMod val="50000"/>
                  </a:schemeClr>
                </a:solidFill>
                <a:latin typeface="Arial" pitchFamily="34" charset="0"/>
                <a:cs typeface="Arial" pitchFamily="34" charset="0"/>
              </a:rPr>
              <a:t>Area Development Online     </a:t>
            </a:r>
            <a:r>
              <a:rPr lang="en-US" sz="1000" dirty="0" smtClean="0">
                <a:solidFill>
                  <a:schemeClr val="bg1">
                    <a:lumMod val="50000"/>
                  </a:schemeClr>
                </a:solidFill>
                <a:latin typeface="Arial" pitchFamily="34" charset="0"/>
                <a:cs typeface="Arial" pitchFamily="34" charset="0"/>
                <a:hlinkClick r:id="rId3"/>
              </a:rPr>
              <a:t>www.areadevelopment.com</a:t>
            </a:r>
            <a:r>
              <a:rPr lang="en-US" sz="1000" dirty="0" smtClean="0">
                <a:solidFill>
                  <a:schemeClr val="bg1">
                    <a:lumMod val="50000"/>
                  </a:schemeClr>
                </a:solidFill>
                <a:latin typeface="Arial" pitchFamily="34" charset="0"/>
                <a:cs typeface="Arial" pitchFamily="34" charset="0"/>
              </a:rPr>
              <a:t> </a:t>
            </a:r>
            <a:endParaRPr lang="en-US" sz="1000" dirty="0">
              <a:solidFill>
                <a:schemeClr val="bg1">
                  <a:lumMod val="50000"/>
                </a:schemeClr>
              </a:solidFill>
              <a:latin typeface="Arial" pitchFamily="34" charset="0"/>
              <a:cs typeface="Arial"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5366"/>
          <a:stretch/>
        </p:blipFill>
        <p:spPr>
          <a:xfrm>
            <a:off x="4995168" y="1219199"/>
            <a:ext cx="3615431" cy="5474795"/>
          </a:xfrm>
          <a:prstGeom prst="rect">
            <a:avLst/>
          </a:prstGeom>
        </p:spPr>
      </p:pic>
      <p:sp>
        <p:nvSpPr>
          <p:cNvPr id="7" name="Rectangle 6"/>
          <p:cNvSpPr/>
          <p:nvPr/>
        </p:nvSpPr>
        <p:spPr>
          <a:xfrm>
            <a:off x="342900" y="1616898"/>
            <a:ext cx="4572000" cy="3785652"/>
          </a:xfrm>
          <a:prstGeom prst="rect">
            <a:avLst/>
          </a:prstGeom>
        </p:spPr>
        <p:txBody>
          <a:bodyPr>
            <a:spAutoFit/>
          </a:bodyPr>
          <a:lstStyle/>
          <a:p>
            <a:r>
              <a:rPr lang="en-US" dirty="0" smtClean="0">
                <a:solidFill>
                  <a:srgbClr val="191C6F"/>
                </a:solidFill>
              </a:rPr>
              <a:t>1.GEORGIA</a:t>
            </a:r>
            <a:endParaRPr lang="en-US" dirty="0">
              <a:solidFill>
                <a:srgbClr val="191C6F"/>
              </a:solidFill>
            </a:endParaRPr>
          </a:p>
          <a:p>
            <a:r>
              <a:rPr lang="en-US" dirty="0">
                <a:solidFill>
                  <a:srgbClr val="191C6F"/>
                </a:solidFill>
              </a:rPr>
              <a:t>2.TEXAS</a:t>
            </a:r>
          </a:p>
          <a:p>
            <a:r>
              <a:rPr lang="en-US" dirty="0">
                <a:solidFill>
                  <a:srgbClr val="191C6F"/>
                </a:solidFill>
              </a:rPr>
              <a:t>3.SOUTH CAROLINA</a:t>
            </a:r>
          </a:p>
          <a:p>
            <a:r>
              <a:rPr lang="en-US" dirty="0">
                <a:solidFill>
                  <a:srgbClr val="191C6F"/>
                </a:solidFill>
              </a:rPr>
              <a:t>4.ALABAMA</a:t>
            </a:r>
          </a:p>
          <a:p>
            <a:r>
              <a:rPr lang="en-US" dirty="0">
                <a:solidFill>
                  <a:srgbClr val="191C6F"/>
                </a:solidFill>
              </a:rPr>
              <a:t>5.TENNESSEE</a:t>
            </a:r>
          </a:p>
          <a:p>
            <a:r>
              <a:rPr lang="en-US" dirty="0">
                <a:solidFill>
                  <a:srgbClr val="191C6F"/>
                </a:solidFill>
              </a:rPr>
              <a:t>6.LOUISIANA</a:t>
            </a:r>
          </a:p>
          <a:p>
            <a:r>
              <a:rPr lang="en-US" dirty="0">
                <a:solidFill>
                  <a:srgbClr val="191C6F"/>
                </a:solidFill>
              </a:rPr>
              <a:t>7.INDIANA</a:t>
            </a:r>
          </a:p>
          <a:p>
            <a:r>
              <a:rPr lang="en-US" dirty="0">
                <a:solidFill>
                  <a:srgbClr val="191C6F"/>
                </a:solidFill>
              </a:rPr>
              <a:t>8.NORTH CAROLINA</a:t>
            </a:r>
          </a:p>
          <a:p>
            <a:r>
              <a:rPr lang="en-US" dirty="0">
                <a:solidFill>
                  <a:srgbClr val="191C6F"/>
                </a:solidFill>
              </a:rPr>
              <a:t>9.OHIO</a:t>
            </a:r>
          </a:p>
          <a:p>
            <a:r>
              <a:rPr lang="en-US" dirty="0">
                <a:solidFill>
                  <a:srgbClr val="191C6F"/>
                </a:solidFill>
              </a:rPr>
              <a:t>10.MISSISSIPPI</a:t>
            </a:r>
          </a:p>
        </p:txBody>
      </p:sp>
    </p:spTree>
    <p:extLst>
      <p:ext uri="{BB962C8B-B14F-4D97-AF65-F5344CB8AC3E}">
        <p14:creationId xmlns:p14="http://schemas.microsoft.com/office/powerpoint/2010/main" val="370074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0" y="0"/>
            <a:ext cx="9565383" cy="6479118"/>
          </a:xfrm>
          <a:prstGeom prst="rect">
            <a:avLst/>
          </a:prstGeom>
        </p:spPr>
      </p:pic>
    </p:spTree>
    <p:extLst>
      <p:ext uri="{BB962C8B-B14F-4D97-AF65-F5344CB8AC3E}">
        <p14:creationId xmlns:p14="http://schemas.microsoft.com/office/powerpoint/2010/main" val="379053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Total U.S. Exports (Origin of Movement) </a:t>
            </a:r>
            <a:r>
              <a:rPr lang="en-US" sz="2400" b="1" dirty="0" smtClean="0"/>
              <a:t>by State</a:t>
            </a:r>
            <a:r>
              <a:rPr lang="en-US" sz="2400" b="1" dirty="0"/>
              <a:t/>
            </a:r>
            <a:br>
              <a:rPr lang="en-US" sz="2400" b="1" dirty="0"/>
            </a:br>
            <a:r>
              <a:rPr lang="en-US" sz="2400" b="1" dirty="0" smtClean="0"/>
              <a:t>Based </a:t>
            </a:r>
            <a:r>
              <a:rPr lang="en-US" sz="2400" b="1" dirty="0"/>
              <a:t>on 2013 Dollar Value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088843589"/>
              </p:ext>
            </p:extLst>
          </p:nvPr>
        </p:nvGraphicFramePr>
        <p:xfrm>
          <a:off x="457200" y="1752599"/>
          <a:ext cx="8153400" cy="3962401"/>
        </p:xfrm>
        <a:graphic>
          <a:graphicData uri="http://schemas.openxmlformats.org/drawingml/2006/table">
            <a:tbl>
              <a:tblPr>
                <a:tableStyleId>{BC89EF96-8CEA-46FF-86C4-4CE0E7609802}</a:tableStyleId>
              </a:tblPr>
              <a:tblGrid>
                <a:gridCol w="2438400"/>
                <a:gridCol w="1638300"/>
                <a:gridCol w="2095500"/>
                <a:gridCol w="1981200"/>
              </a:tblGrid>
              <a:tr h="725304">
                <a:tc>
                  <a:txBody>
                    <a:bodyPr/>
                    <a:lstStyle/>
                    <a:p>
                      <a:pPr algn="l" fontAlgn="b"/>
                      <a:endParaRPr lang="en-US" sz="32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2800" u="none" strike="noStrike" dirty="0">
                          <a:solidFill>
                            <a:schemeClr val="tx2"/>
                          </a:solidFill>
                          <a:effectLst/>
                        </a:rPr>
                        <a:t>2013 </a:t>
                      </a:r>
                      <a:r>
                        <a:rPr lang="en-US" sz="2800" u="none" strike="noStrike" dirty="0" smtClean="0">
                          <a:solidFill>
                            <a:schemeClr val="tx2"/>
                          </a:solidFill>
                          <a:effectLst/>
                        </a:rPr>
                        <a:t>Value (1,000s Dollars)</a:t>
                      </a:r>
                      <a:endParaRPr lang="en-US" sz="2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2800" u="none" strike="noStrike">
                          <a:solidFill>
                            <a:schemeClr val="tx2"/>
                          </a:solidFill>
                          <a:effectLst/>
                        </a:rPr>
                        <a:t>2013 % Share of U.S. Exports</a:t>
                      </a:r>
                      <a:endParaRPr lang="en-US" sz="2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2800" u="none" strike="noStrike">
                          <a:solidFill>
                            <a:schemeClr val="tx2"/>
                          </a:solidFill>
                          <a:effectLst/>
                        </a:rPr>
                        <a:t>% Change, 2012 - 2013</a:t>
                      </a:r>
                      <a:endParaRPr lang="en-US" sz="2800" b="1" i="0" u="none" strike="noStrike">
                        <a:solidFill>
                          <a:schemeClr val="tx2"/>
                        </a:solidFill>
                        <a:effectLst/>
                        <a:latin typeface="Arial" panose="020B0604020202020204" pitchFamily="34" charset="0"/>
                      </a:endParaRPr>
                    </a:p>
                  </a:txBody>
                  <a:tcPr marL="6350" marR="6350" marT="6350" marB="0"/>
                </a:tc>
              </a:tr>
              <a:tr h="500805">
                <a:tc>
                  <a:txBody>
                    <a:bodyPr/>
                    <a:lstStyle/>
                    <a:p>
                      <a:pPr algn="l" fontAlgn="b"/>
                      <a:r>
                        <a:rPr lang="en-US" sz="3200" u="none" strike="noStrike">
                          <a:solidFill>
                            <a:schemeClr val="tx2"/>
                          </a:solidFill>
                          <a:effectLst/>
                        </a:rPr>
                        <a:t>Arkansas</a:t>
                      </a:r>
                      <a:endParaRPr lang="en-US" sz="3200" b="0" i="0" u="none" strike="noStrike">
                        <a:solidFill>
                          <a:schemeClr val="tx2"/>
                        </a:solidFill>
                        <a:effectLst/>
                        <a:latin typeface="Calibri" panose="020F0502020204030204" pitchFamily="34" charset="0"/>
                      </a:endParaRPr>
                    </a:p>
                  </a:txBody>
                  <a:tcPr marL="6350" marR="6350" marT="6350" marB="0" anchor="b"/>
                </a:tc>
                <a:tc>
                  <a:txBody>
                    <a:bodyPr/>
                    <a:lstStyle/>
                    <a:p>
                      <a:pPr algn="r" fontAlgn="t"/>
                      <a:r>
                        <a:rPr lang="en-US" sz="3200" u="none" strike="noStrike" dirty="0">
                          <a:solidFill>
                            <a:schemeClr val="tx2"/>
                          </a:solidFill>
                          <a:effectLst/>
                        </a:rPr>
                        <a:t>7,154</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smtClean="0">
                          <a:solidFill>
                            <a:schemeClr val="tx2"/>
                          </a:solidFill>
                          <a:effectLst/>
                        </a:rPr>
                        <a:t>0.5 %</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a:solidFill>
                            <a:schemeClr val="tx2"/>
                          </a:solidFill>
                          <a:effectLst/>
                        </a:rPr>
                        <a:t>-6.1</a:t>
                      </a:r>
                      <a:endParaRPr lang="en-US" sz="3200" b="1" i="0" u="none" strike="noStrike" dirty="0">
                        <a:solidFill>
                          <a:schemeClr val="tx2"/>
                        </a:solidFill>
                        <a:effectLst/>
                        <a:latin typeface="Arial" panose="020B0604020202020204" pitchFamily="34" charset="0"/>
                      </a:endParaRPr>
                    </a:p>
                  </a:txBody>
                  <a:tcPr marL="6350" marR="6350" marT="6350" marB="0"/>
                </a:tc>
              </a:tr>
              <a:tr h="500805">
                <a:tc>
                  <a:txBody>
                    <a:bodyPr/>
                    <a:lstStyle/>
                    <a:p>
                      <a:pPr algn="l" fontAlgn="b"/>
                      <a:r>
                        <a:rPr lang="en-US" sz="3200" u="none" strike="noStrike">
                          <a:solidFill>
                            <a:schemeClr val="tx2"/>
                          </a:solidFill>
                          <a:effectLst/>
                        </a:rPr>
                        <a:t>Louisiana</a:t>
                      </a:r>
                      <a:endParaRPr lang="en-US" sz="3200" b="0" i="0" u="none" strike="noStrike">
                        <a:solidFill>
                          <a:schemeClr val="tx2"/>
                        </a:solidFill>
                        <a:effectLst/>
                        <a:latin typeface="Calibri" panose="020F0502020204030204" pitchFamily="34" charset="0"/>
                      </a:endParaRPr>
                    </a:p>
                  </a:txBody>
                  <a:tcPr marL="6350" marR="6350" marT="6350" marB="0" anchor="b"/>
                </a:tc>
                <a:tc>
                  <a:txBody>
                    <a:bodyPr/>
                    <a:lstStyle/>
                    <a:p>
                      <a:pPr algn="r" fontAlgn="t"/>
                      <a:r>
                        <a:rPr lang="en-US" sz="3200" u="none" strike="noStrike" dirty="0">
                          <a:solidFill>
                            <a:schemeClr val="tx2"/>
                          </a:solidFill>
                          <a:effectLst/>
                        </a:rPr>
                        <a:t>63,339</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smtClean="0">
                          <a:solidFill>
                            <a:schemeClr val="tx2"/>
                          </a:solidFill>
                          <a:effectLst/>
                        </a:rPr>
                        <a:t>4.0 %</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a:solidFill>
                            <a:schemeClr val="tx2"/>
                          </a:solidFill>
                          <a:effectLst/>
                        </a:rPr>
                        <a:t>0.7</a:t>
                      </a:r>
                      <a:endParaRPr lang="en-US" sz="3200" b="1" i="0" u="none" strike="noStrike" dirty="0">
                        <a:solidFill>
                          <a:schemeClr val="tx2"/>
                        </a:solidFill>
                        <a:effectLst/>
                        <a:latin typeface="Arial" panose="020B0604020202020204" pitchFamily="34" charset="0"/>
                      </a:endParaRPr>
                    </a:p>
                  </a:txBody>
                  <a:tcPr marL="6350" marR="6350" marT="6350" marB="0"/>
                </a:tc>
              </a:tr>
              <a:tr h="500805">
                <a:tc>
                  <a:txBody>
                    <a:bodyPr/>
                    <a:lstStyle/>
                    <a:p>
                      <a:pPr algn="l" fontAlgn="b"/>
                      <a:r>
                        <a:rPr lang="en-US" sz="3200" u="none" strike="noStrike">
                          <a:solidFill>
                            <a:schemeClr val="tx2"/>
                          </a:solidFill>
                          <a:effectLst/>
                        </a:rPr>
                        <a:t>Oklahoma</a:t>
                      </a:r>
                      <a:endParaRPr lang="en-US" sz="3200" b="0" i="0" u="none" strike="noStrike">
                        <a:solidFill>
                          <a:schemeClr val="tx2"/>
                        </a:solidFill>
                        <a:effectLst/>
                        <a:latin typeface="Calibri" panose="020F0502020204030204" pitchFamily="34" charset="0"/>
                      </a:endParaRPr>
                    </a:p>
                  </a:txBody>
                  <a:tcPr marL="6350" marR="6350" marT="6350" marB="0" anchor="b"/>
                </a:tc>
                <a:tc>
                  <a:txBody>
                    <a:bodyPr/>
                    <a:lstStyle/>
                    <a:p>
                      <a:pPr algn="r" fontAlgn="t"/>
                      <a:r>
                        <a:rPr lang="en-US" sz="3200" u="none" strike="noStrike" dirty="0">
                          <a:solidFill>
                            <a:schemeClr val="tx2"/>
                          </a:solidFill>
                          <a:effectLst/>
                        </a:rPr>
                        <a:t>6,919</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smtClean="0">
                          <a:solidFill>
                            <a:schemeClr val="tx2"/>
                          </a:solidFill>
                          <a:effectLst/>
                        </a:rPr>
                        <a:t>0.4 %</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a:solidFill>
                            <a:schemeClr val="tx2"/>
                          </a:solidFill>
                          <a:effectLst/>
                        </a:rPr>
                        <a:t>5.2</a:t>
                      </a:r>
                      <a:endParaRPr lang="en-US" sz="3200" b="1" i="0" u="none" strike="noStrike" dirty="0">
                        <a:solidFill>
                          <a:schemeClr val="tx2"/>
                        </a:solidFill>
                        <a:effectLst/>
                        <a:latin typeface="Arial" panose="020B0604020202020204" pitchFamily="34" charset="0"/>
                      </a:endParaRPr>
                    </a:p>
                  </a:txBody>
                  <a:tcPr marL="6350" marR="6350" marT="6350" marB="0"/>
                </a:tc>
              </a:tr>
              <a:tr h="563876">
                <a:tc>
                  <a:txBody>
                    <a:bodyPr/>
                    <a:lstStyle/>
                    <a:p>
                      <a:pPr algn="l" fontAlgn="b"/>
                      <a:r>
                        <a:rPr lang="en-US" sz="3200" u="none" strike="noStrike" dirty="0">
                          <a:solidFill>
                            <a:schemeClr val="tx2"/>
                          </a:solidFill>
                          <a:effectLst/>
                        </a:rPr>
                        <a:t>New Mexico</a:t>
                      </a:r>
                      <a:endParaRPr lang="en-US" sz="3200" b="0" i="0" u="none" strike="noStrike" dirty="0">
                        <a:solidFill>
                          <a:schemeClr val="tx2"/>
                        </a:solidFill>
                        <a:effectLst/>
                        <a:latin typeface="Calibri" panose="020F0502020204030204" pitchFamily="34" charset="0"/>
                      </a:endParaRPr>
                    </a:p>
                  </a:txBody>
                  <a:tcPr marL="6350" marR="6350" marT="6350" marB="0" anchor="b"/>
                </a:tc>
                <a:tc>
                  <a:txBody>
                    <a:bodyPr/>
                    <a:lstStyle/>
                    <a:p>
                      <a:pPr algn="r" fontAlgn="t"/>
                      <a:r>
                        <a:rPr lang="en-US" sz="3200" u="none" strike="noStrike" dirty="0">
                          <a:solidFill>
                            <a:schemeClr val="tx2"/>
                          </a:solidFill>
                          <a:effectLst/>
                        </a:rPr>
                        <a:t>2,728</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smtClean="0">
                          <a:solidFill>
                            <a:schemeClr val="tx2"/>
                          </a:solidFill>
                          <a:effectLst/>
                        </a:rPr>
                        <a:t>0.2 %</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a:solidFill>
                            <a:schemeClr val="tx2"/>
                          </a:solidFill>
                          <a:effectLst/>
                        </a:rPr>
                        <a:t>-7.8</a:t>
                      </a:r>
                      <a:endParaRPr lang="en-US" sz="3200" b="1" i="0" u="none" strike="noStrike" dirty="0">
                        <a:solidFill>
                          <a:schemeClr val="tx2"/>
                        </a:solidFill>
                        <a:effectLst/>
                        <a:latin typeface="Arial" panose="020B0604020202020204" pitchFamily="34" charset="0"/>
                      </a:endParaRPr>
                    </a:p>
                  </a:txBody>
                  <a:tcPr marL="6350" marR="6350" marT="6350" marB="0"/>
                </a:tc>
              </a:tr>
              <a:tr h="609600">
                <a:tc>
                  <a:txBody>
                    <a:bodyPr/>
                    <a:lstStyle/>
                    <a:p>
                      <a:pPr algn="l" fontAlgn="b"/>
                      <a:r>
                        <a:rPr lang="en-US" sz="3200" u="none" strike="noStrike">
                          <a:solidFill>
                            <a:schemeClr val="tx2"/>
                          </a:solidFill>
                          <a:effectLst/>
                        </a:rPr>
                        <a:t>Texas</a:t>
                      </a:r>
                      <a:endParaRPr lang="en-US" sz="3200" b="0" i="0" u="none" strike="noStrike">
                        <a:solidFill>
                          <a:schemeClr val="tx2"/>
                        </a:solidFill>
                        <a:effectLst/>
                        <a:latin typeface="Calibri" panose="020F0502020204030204" pitchFamily="34" charset="0"/>
                      </a:endParaRPr>
                    </a:p>
                  </a:txBody>
                  <a:tcPr marL="6350" marR="6350" marT="6350" marB="0" anchor="b"/>
                </a:tc>
                <a:tc>
                  <a:txBody>
                    <a:bodyPr/>
                    <a:lstStyle/>
                    <a:p>
                      <a:pPr algn="r" fontAlgn="t"/>
                      <a:r>
                        <a:rPr lang="en-US" sz="3200" u="none" strike="noStrike" dirty="0">
                          <a:solidFill>
                            <a:schemeClr val="tx2"/>
                          </a:solidFill>
                          <a:effectLst/>
                        </a:rPr>
                        <a:t>279,491</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smtClean="0">
                          <a:solidFill>
                            <a:schemeClr val="tx2"/>
                          </a:solidFill>
                          <a:effectLst/>
                        </a:rPr>
                        <a:t>17.7 %</a:t>
                      </a:r>
                      <a:endParaRPr lang="en-US" sz="32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3200" u="none" strike="noStrike" dirty="0">
                          <a:solidFill>
                            <a:schemeClr val="tx2"/>
                          </a:solidFill>
                          <a:effectLst/>
                        </a:rPr>
                        <a:t>5.6</a:t>
                      </a:r>
                      <a:endParaRPr lang="en-US" sz="3200" b="1" i="0" u="none" strike="noStrike" dirty="0">
                        <a:solidFill>
                          <a:schemeClr val="tx2"/>
                        </a:solidFill>
                        <a:effectLst/>
                        <a:latin typeface="Arial" panose="020B0604020202020204" pitchFamily="34" charset="0"/>
                      </a:endParaRPr>
                    </a:p>
                  </a:txBody>
                  <a:tcPr marL="6350" marR="6350" marT="6350" marB="0"/>
                </a:tc>
              </a:tr>
            </a:tbl>
          </a:graphicData>
        </a:graphic>
      </p:graphicFrame>
      <p:sp>
        <p:nvSpPr>
          <p:cNvPr id="5" name="Rectangle 4"/>
          <p:cNvSpPr/>
          <p:nvPr/>
        </p:nvSpPr>
        <p:spPr>
          <a:xfrm>
            <a:off x="36922" y="6477000"/>
            <a:ext cx="8763000" cy="261610"/>
          </a:xfrm>
          <a:prstGeom prst="rect">
            <a:avLst/>
          </a:prstGeom>
        </p:spPr>
        <p:txBody>
          <a:bodyPr wrap="square">
            <a:spAutoFit/>
          </a:bodyPr>
          <a:lstStyle/>
          <a:p>
            <a:r>
              <a:rPr lang="en-US" sz="1100" dirty="0" smtClean="0">
                <a:solidFill>
                  <a:schemeClr val="bg1">
                    <a:lumMod val="50000"/>
                  </a:schemeClr>
                </a:solidFill>
              </a:rPr>
              <a:t>Source: U.S. Census Bureau. https</a:t>
            </a:r>
            <a:r>
              <a:rPr lang="en-US" sz="1100" dirty="0">
                <a:solidFill>
                  <a:schemeClr val="bg1">
                    <a:lumMod val="50000"/>
                  </a:schemeClr>
                </a:solidFill>
              </a:rPr>
              <a:t>://www.census.gov/foreign-trade/statistics/state/data/tx.html</a:t>
            </a:r>
          </a:p>
        </p:txBody>
      </p:sp>
    </p:spTree>
    <p:extLst>
      <p:ext uri="{BB962C8B-B14F-4D97-AF65-F5344CB8AC3E}">
        <p14:creationId xmlns:p14="http://schemas.microsoft.com/office/powerpoint/2010/main" val="1309846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847800"/>
              </p:ext>
            </p:extLst>
          </p:nvPr>
        </p:nvGraphicFramePr>
        <p:xfrm>
          <a:off x="304800" y="1676400"/>
          <a:ext cx="8534400" cy="4952996"/>
        </p:xfrm>
        <a:graphic>
          <a:graphicData uri="http://schemas.openxmlformats.org/drawingml/2006/table">
            <a:tbl>
              <a:tblPr>
                <a:tableStyleId>{BC89EF96-8CEA-46FF-86C4-4CE0E7609802}</a:tableStyleId>
              </a:tblPr>
              <a:tblGrid>
                <a:gridCol w="1422400"/>
                <a:gridCol w="1422400"/>
                <a:gridCol w="1422400"/>
                <a:gridCol w="1422400"/>
                <a:gridCol w="1422400"/>
                <a:gridCol w="1422400"/>
              </a:tblGrid>
              <a:tr h="775076">
                <a:tc>
                  <a:txBody>
                    <a:bodyPr/>
                    <a:lstStyle/>
                    <a:p>
                      <a:pPr algn="l" fontAlgn="b"/>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l" fontAlgn="b"/>
                      <a:r>
                        <a:rPr lang="en-US" sz="2400" u="none" strike="noStrike">
                          <a:solidFill>
                            <a:schemeClr val="tx2"/>
                          </a:solidFill>
                          <a:effectLst/>
                        </a:rPr>
                        <a:t>Arkansas</a:t>
                      </a:r>
                      <a:endParaRPr lang="en-US" sz="2400" b="0" i="0" u="none" strike="noStrike">
                        <a:solidFill>
                          <a:schemeClr val="tx2"/>
                        </a:solidFill>
                        <a:effectLst/>
                        <a:latin typeface="Calibri" panose="020F0502020204030204" pitchFamily="34" charset="0"/>
                      </a:endParaRPr>
                    </a:p>
                  </a:txBody>
                  <a:tcPr marL="6350" marR="6350" marT="6350" marB="0" anchor="b"/>
                </a:tc>
                <a:tc>
                  <a:txBody>
                    <a:bodyPr/>
                    <a:lstStyle/>
                    <a:p>
                      <a:pPr algn="l" fontAlgn="b"/>
                      <a:r>
                        <a:rPr lang="en-US" sz="2400" u="none" strike="noStrike">
                          <a:solidFill>
                            <a:schemeClr val="tx2"/>
                          </a:solidFill>
                          <a:effectLst/>
                        </a:rPr>
                        <a:t>Louisiana</a:t>
                      </a:r>
                      <a:endParaRPr lang="en-US" sz="2400" b="0" i="0" u="none" strike="noStrike">
                        <a:solidFill>
                          <a:schemeClr val="tx2"/>
                        </a:solidFill>
                        <a:effectLst/>
                        <a:latin typeface="Calibri" panose="020F0502020204030204" pitchFamily="34" charset="0"/>
                      </a:endParaRPr>
                    </a:p>
                  </a:txBody>
                  <a:tcPr marL="6350" marR="6350" marT="6350" marB="0" anchor="b"/>
                </a:tc>
                <a:tc>
                  <a:txBody>
                    <a:bodyPr/>
                    <a:lstStyle/>
                    <a:p>
                      <a:pPr algn="l" fontAlgn="b"/>
                      <a:r>
                        <a:rPr lang="en-US" sz="2400" u="none" strike="noStrike">
                          <a:solidFill>
                            <a:schemeClr val="tx2"/>
                          </a:solidFill>
                          <a:effectLst/>
                        </a:rPr>
                        <a:t>Oklahoma</a:t>
                      </a:r>
                      <a:endParaRPr lang="en-US" sz="2400" b="0" i="0" u="none" strike="noStrike">
                        <a:solidFill>
                          <a:schemeClr val="tx2"/>
                        </a:solidFill>
                        <a:effectLst/>
                        <a:latin typeface="Calibri" panose="020F0502020204030204" pitchFamily="34" charset="0"/>
                      </a:endParaRPr>
                    </a:p>
                  </a:txBody>
                  <a:tcPr marL="6350" marR="6350" marT="6350" marB="0" anchor="b"/>
                </a:tc>
                <a:tc>
                  <a:txBody>
                    <a:bodyPr/>
                    <a:lstStyle/>
                    <a:p>
                      <a:pPr algn="l" fontAlgn="b"/>
                      <a:r>
                        <a:rPr lang="en-US" sz="2400" u="none" strike="noStrike">
                          <a:solidFill>
                            <a:schemeClr val="tx2"/>
                          </a:solidFill>
                          <a:effectLst/>
                        </a:rPr>
                        <a:t>New Mexico</a:t>
                      </a:r>
                      <a:endParaRPr lang="en-US" sz="2400" b="0" i="0" u="none" strike="noStrike">
                        <a:solidFill>
                          <a:schemeClr val="tx2"/>
                        </a:solidFill>
                        <a:effectLst/>
                        <a:latin typeface="Calibri" panose="020F0502020204030204" pitchFamily="34" charset="0"/>
                      </a:endParaRPr>
                    </a:p>
                  </a:txBody>
                  <a:tcPr marL="6350" marR="6350" marT="6350" marB="0" anchor="b"/>
                </a:tc>
                <a:tc>
                  <a:txBody>
                    <a:bodyPr/>
                    <a:lstStyle/>
                    <a:p>
                      <a:pPr algn="l" fontAlgn="b"/>
                      <a:r>
                        <a:rPr lang="en-US" sz="2400" u="none" strike="noStrike">
                          <a:solidFill>
                            <a:schemeClr val="tx2"/>
                          </a:solidFill>
                          <a:effectLst/>
                        </a:rPr>
                        <a:t>Texas</a:t>
                      </a:r>
                      <a:endParaRPr lang="en-US" sz="2400" b="0" i="0" u="none" strike="noStrike">
                        <a:solidFill>
                          <a:schemeClr val="tx2"/>
                        </a:solidFill>
                        <a:effectLst/>
                        <a:latin typeface="Calibri" panose="020F0502020204030204" pitchFamily="34" charset="0"/>
                      </a:endParaRPr>
                    </a:p>
                  </a:txBody>
                  <a:tcPr marL="6350" marR="6350" marT="6350" marB="0" anchor="b"/>
                </a:tc>
              </a:tr>
              <a:tr h="417792">
                <a:tc>
                  <a:txBody>
                    <a:bodyPr/>
                    <a:lstStyle/>
                    <a:p>
                      <a:pPr algn="ctr" fontAlgn="b"/>
                      <a:r>
                        <a:rPr lang="en-US" sz="2400" u="none" strike="noStrike" dirty="0">
                          <a:solidFill>
                            <a:schemeClr val="tx2"/>
                          </a:solidFill>
                          <a:effectLst/>
                        </a:rPr>
                        <a:t>1</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Canada</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China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Canada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Mexico</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Mexico</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2</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Mexico</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Mexico</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Mexico</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Israel</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Canada</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3</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China</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Canada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China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Canada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Brazil</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4</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France</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Japan</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Japan</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China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China</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5</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Hong Kong</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Singapore</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Germany</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Germany</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Netherlands</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6</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Brazil</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Netherlands</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Singapore</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Ireland</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Korea, South</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7</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Germany</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Brazil</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Brazil</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Belgium</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Colombia</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8</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Japan</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France</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Saudi Arabia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Brazil</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Singapore</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9</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Belgium</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Colombia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Australia</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Japan</a:t>
                      </a:r>
                      <a:endParaRPr lang="en-US" sz="1800" b="1" i="0" u="none" strike="noStrike">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a:solidFill>
                            <a:schemeClr val="tx2"/>
                          </a:solidFill>
                          <a:effectLst/>
                        </a:rPr>
                        <a:t>Venezuela</a:t>
                      </a:r>
                      <a:endParaRPr lang="en-US" sz="1800" b="1" i="0" u="none" strike="noStrike">
                        <a:solidFill>
                          <a:schemeClr val="tx2"/>
                        </a:solidFill>
                        <a:effectLst/>
                        <a:latin typeface="Arial" panose="020B0604020202020204" pitchFamily="34" charset="0"/>
                      </a:endParaRPr>
                    </a:p>
                  </a:txBody>
                  <a:tcPr marL="6350" marR="6350" marT="6350" marB="0"/>
                </a:tc>
              </a:tr>
              <a:tr h="417792">
                <a:tc>
                  <a:txBody>
                    <a:bodyPr/>
                    <a:lstStyle/>
                    <a:p>
                      <a:pPr algn="ctr" fontAlgn="b"/>
                      <a:r>
                        <a:rPr lang="en-US" sz="2400" u="none" strike="noStrike" dirty="0">
                          <a:solidFill>
                            <a:schemeClr val="tx2"/>
                          </a:solidFill>
                          <a:effectLst/>
                        </a:rPr>
                        <a:t>10</a:t>
                      </a:r>
                      <a:endParaRPr lang="en-US" sz="2400" b="0" i="0" u="none" strike="noStrike" dirty="0">
                        <a:solidFill>
                          <a:schemeClr val="tx2"/>
                        </a:solidFill>
                        <a:effectLst/>
                        <a:latin typeface="Calibri" panose="020F0502020204030204" pitchFamily="34" charset="0"/>
                      </a:endParaRPr>
                    </a:p>
                  </a:txBody>
                  <a:tcPr marL="6350" marR="6350" marT="6350" marB="0" anchor="b"/>
                </a:tc>
                <a:tc>
                  <a:txBody>
                    <a:bodyPr/>
                    <a:lstStyle/>
                    <a:p>
                      <a:pPr algn="ctr" fontAlgn="t"/>
                      <a:r>
                        <a:rPr lang="en-US" sz="1800" b="1" u="none" strike="noStrike" dirty="0">
                          <a:solidFill>
                            <a:schemeClr val="tx2"/>
                          </a:solidFill>
                          <a:effectLst/>
                        </a:rPr>
                        <a:t>Korea, South</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dirty="0">
                          <a:solidFill>
                            <a:schemeClr val="tx2"/>
                          </a:solidFill>
                          <a:effectLst/>
                        </a:rPr>
                        <a:t>Panama</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dirty="0">
                          <a:solidFill>
                            <a:schemeClr val="tx2"/>
                          </a:solidFill>
                          <a:effectLst/>
                        </a:rPr>
                        <a:t>Russia</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dirty="0">
                          <a:solidFill>
                            <a:schemeClr val="tx2"/>
                          </a:solidFill>
                          <a:effectLst/>
                        </a:rPr>
                        <a:t>Australia</a:t>
                      </a:r>
                      <a:endParaRPr lang="en-US" sz="1800" b="1" i="0" u="none" strike="noStrike" dirty="0">
                        <a:solidFill>
                          <a:schemeClr val="tx2"/>
                        </a:solidFill>
                        <a:effectLst/>
                        <a:latin typeface="Arial" panose="020B0604020202020204" pitchFamily="34" charset="0"/>
                      </a:endParaRPr>
                    </a:p>
                  </a:txBody>
                  <a:tcPr marL="6350" marR="6350" marT="6350" marB="0"/>
                </a:tc>
                <a:tc>
                  <a:txBody>
                    <a:bodyPr/>
                    <a:lstStyle/>
                    <a:p>
                      <a:pPr algn="ctr" fontAlgn="t"/>
                      <a:r>
                        <a:rPr lang="en-US" sz="1800" b="1" u="none" strike="noStrike" dirty="0">
                          <a:solidFill>
                            <a:schemeClr val="tx2"/>
                          </a:solidFill>
                          <a:effectLst/>
                        </a:rPr>
                        <a:t>Japan</a:t>
                      </a:r>
                      <a:endParaRPr lang="en-US" sz="1800" b="1" i="0" u="none" strike="noStrike" dirty="0">
                        <a:solidFill>
                          <a:schemeClr val="tx2"/>
                        </a:solidFill>
                        <a:effectLst/>
                        <a:latin typeface="Arial" panose="020B0604020202020204" pitchFamily="34" charset="0"/>
                      </a:endParaRPr>
                    </a:p>
                  </a:txBody>
                  <a:tcPr marL="6350" marR="6350" marT="6350" marB="0"/>
                </a:tc>
              </a:tr>
            </a:tbl>
          </a:graphicData>
        </a:graphic>
      </p:graphicFrame>
      <p:sp>
        <p:nvSpPr>
          <p:cNvPr id="2" name="Title 1"/>
          <p:cNvSpPr>
            <a:spLocks noGrp="1"/>
          </p:cNvSpPr>
          <p:nvPr>
            <p:ph type="title"/>
          </p:nvPr>
        </p:nvSpPr>
        <p:spPr>
          <a:xfrm>
            <a:off x="1600200" y="152400"/>
            <a:ext cx="7391400" cy="990600"/>
          </a:xfrm>
        </p:spPr>
        <p:txBody>
          <a:bodyPr>
            <a:noAutofit/>
          </a:bodyPr>
          <a:lstStyle/>
          <a:p>
            <a:r>
              <a:rPr lang="en-US" sz="2800" b="1" dirty="0"/>
              <a:t>Total U.S. Exports (Origin of Movement) by </a:t>
            </a:r>
            <a:r>
              <a:rPr lang="en-US" sz="2800" b="1" dirty="0" smtClean="0"/>
              <a:t>Country Ranking by State</a:t>
            </a:r>
            <a:r>
              <a:rPr lang="en-US" sz="2800" b="1" dirty="0"/>
              <a:t/>
            </a:r>
            <a:br>
              <a:rPr lang="en-US" sz="2800" b="1" dirty="0"/>
            </a:br>
            <a:r>
              <a:rPr lang="en-US" sz="2800" b="1" dirty="0"/>
              <a:t>Based on 2013 Dollar Value</a:t>
            </a:r>
            <a:endParaRPr lang="en-US" sz="2800" dirty="0"/>
          </a:p>
        </p:txBody>
      </p:sp>
      <p:sp>
        <p:nvSpPr>
          <p:cNvPr id="12" name="Rectangle 11"/>
          <p:cNvSpPr/>
          <p:nvPr/>
        </p:nvSpPr>
        <p:spPr>
          <a:xfrm>
            <a:off x="76200" y="6596390"/>
            <a:ext cx="8763000" cy="261610"/>
          </a:xfrm>
          <a:prstGeom prst="rect">
            <a:avLst/>
          </a:prstGeom>
        </p:spPr>
        <p:txBody>
          <a:bodyPr wrap="square">
            <a:spAutoFit/>
          </a:bodyPr>
          <a:lstStyle/>
          <a:p>
            <a:r>
              <a:rPr lang="en-US" sz="1100" dirty="0" smtClean="0">
                <a:solidFill>
                  <a:schemeClr val="bg1">
                    <a:lumMod val="50000"/>
                  </a:schemeClr>
                </a:solidFill>
              </a:rPr>
              <a:t>Source: U.S. Census Bureau. https</a:t>
            </a:r>
            <a:r>
              <a:rPr lang="en-US" sz="1100" dirty="0">
                <a:solidFill>
                  <a:schemeClr val="bg1">
                    <a:lumMod val="50000"/>
                  </a:schemeClr>
                </a:solidFill>
              </a:rPr>
              <a:t>://www.census.gov/foreign-trade/statistics/state/data/tx.html</a:t>
            </a:r>
          </a:p>
        </p:txBody>
      </p:sp>
    </p:spTree>
    <p:extLst>
      <p:ext uri="{BB962C8B-B14F-4D97-AF65-F5344CB8AC3E}">
        <p14:creationId xmlns:p14="http://schemas.microsoft.com/office/powerpoint/2010/main" val="185102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8" y="6459348"/>
            <a:ext cx="5486400" cy="262129"/>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26218237"/>
              </p:ext>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323919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7325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27</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975263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U.S. Drought </a:t>
            </a:r>
            <a:r>
              <a:rPr lang="en-US" sz="2800" dirty="0" smtClean="0"/>
              <a:t>Monitor Contiguous </a:t>
            </a:r>
            <a:r>
              <a:rPr lang="en-US" sz="2800" dirty="0"/>
              <a:t>U.S</a:t>
            </a:r>
            <a:r>
              <a:rPr lang="en-US" sz="2800" dirty="0" smtClean="0"/>
              <a:t>. </a:t>
            </a:r>
            <a:r>
              <a:rPr lang="en-US" sz="2800" dirty="0"/>
              <a:t>November 4, 2014</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334" t="21004" r="-2334" b="21819"/>
          <a:stretch/>
        </p:blipFill>
        <p:spPr>
          <a:xfrm>
            <a:off x="533400" y="1066800"/>
            <a:ext cx="8243873" cy="4713648"/>
          </a:xfrm>
        </p:spPr>
      </p:pic>
      <p:sp>
        <p:nvSpPr>
          <p:cNvPr id="5" name="Rectangle 4"/>
          <p:cNvSpPr/>
          <p:nvPr/>
        </p:nvSpPr>
        <p:spPr>
          <a:xfrm>
            <a:off x="76200" y="6324600"/>
            <a:ext cx="5029200" cy="369332"/>
          </a:xfrm>
          <a:prstGeom prst="rect">
            <a:avLst/>
          </a:prstGeom>
        </p:spPr>
        <p:txBody>
          <a:bodyPr wrap="square">
            <a:spAutoFit/>
          </a:bodyPr>
          <a:lstStyle/>
          <a:p>
            <a:r>
              <a:rPr lang="en-US" sz="900" dirty="0" smtClean="0">
                <a:solidFill>
                  <a:schemeClr val="bg1">
                    <a:lumMod val="50000"/>
                  </a:schemeClr>
                </a:solidFill>
              </a:rPr>
              <a:t>Source: The </a:t>
            </a:r>
            <a:r>
              <a:rPr lang="en-US" sz="900" dirty="0">
                <a:solidFill>
                  <a:schemeClr val="bg1">
                    <a:lumMod val="50000"/>
                  </a:schemeClr>
                </a:solidFill>
              </a:rPr>
              <a:t>National Drought Mitigation Center: http://droughtmonitor.unl.edu/Home/RegionalDroughtMonitor.aspx</a:t>
            </a:r>
          </a:p>
        </p:txBody>
      </p:sp>
      <p:pic>
        <p:nvPicPr>
          <p:cNvPr id="7" name="Picture 6"/>
          <p:cNvPicPr>
            <a:picLocks noChangeAspect="1"/>
          </p:cNvPicPr>
          <p:nvPr/>
        </p:nvPicPr>
        <p:blipFill>
          <a:blip r:embed="rId3"/>
          <a:stretch>
            <a:fillRect/>
          </a:stretch>
        </p:blipFill>
        <p:spPr>
          <a:xfrm>
            <a:off x="3584407" y="5777461"/>
            <a:ext cx="5447681" cy="932901"/>
          </a:xfrm>
          <a:prstGeom prst="rect">
            <a:avLst/>
          </a:prstGeom>
        </p:spPr>
      </p:pic>
    </p:spTree>
    <p:extLst>
      <p:ext uri="{BB962C8B-B14F-4D97-AF65-F5344CB8AC3E}">
        <p14:creationId xmlns:p14="http://schemas.microsoft.com/office/powerpoint/2010/main" val="3000648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295400"/>
          </a:xfrm>
        </p:spPr>
        <p:txBody>
          <a:bodyPr>
            <a:noAutofit/>
          </a:bodyPr>
          <a:lstStyle/>
          <a:p>
            <a:r>
              <a:rPr lang="en-US" sz="3200" dirty="0" smtClean="0"/>
              <a:t>Projected Increase of Obesity in Texas </a:t>
            </a:r>
            <a:br>
              <a:rPr lang="en-US" sz="3200" dirty="0" smtClean="0"/>
            </a:br>
            <a:r>
              <a:rPr lang="en-US" sz="3200" dirty="0" smtClean="0"/>
              <a:t>by Ethnicity, 2006-2040</a:t>
            </a:r>
            <a:endParaRPr lang="en-US" sz="3200"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4294967295"/>
          </p:nvPr>
        </p:nvSpPr>
        <p:spPr>
          <a:xfrm>
            <a:off x="6553200" y="6356352"/>
            <a:ext cx="2133600" cy="365125"/>
          </a:xfrm>
          <a:prstGeom prst="rect">
            <a:avLst/>
          </a:prstGeom>
        </p:spPr>
        <p:txBody>
          <a:bodyPr/>
          <a:lstStyle/>
          <a:p>
            <a:fld id="{C5A0E2DA-1685-4FD8-8CAE-9EFF8F924A6A}" type="slidenum">
              <a:rPr lang="en-US" smtClean="0"/>
              <a:pPr/>
              <a:t>29</a:t>
            </a:fld>
            <a:endParaRPr lang="en-US" dirty="0"/>
          </a:p>
        </p:txBody>
      </p:sp>
      <p:sp>
        <p:nvSpPr>
          <p:cNvPr id="7" name="TextBox 6"/>
          <p:cNvSpPr txBox="1"/>
          <p:nvPr/>
        </p:nvSpPr>
        <p:spPr>
          <a:xfrm>
            <a:off x="-14654" y="6089004"/>
            <a:ext cx="6540188" cy="477054"/>
          </a:xfrm>
          <a:prstGeom prst="rect">
            <a:avLst/>
          </a:prstGeom>
          <a:noFill/>
        </p:spPr>
        <p:txBody>
          <a:bodyPr wrap="none" rtlCol="0">
            <a:spAutoFit/>
          </a:bodyPr>
          <a:lstStyle/>
          <a:p>
            <a:endParaRPr lang="en-US" sz="1100" dirty="0" smtClean="0">
              <a:solidFill>
                <a:schemeClr val="bg1">
                  <a:lumMod val="65000"/>
                </a:schemeClr>
              </a:solidFill>
              <a:latin typeface="+mn-lt"/>
            </a:endParaRPr>
          </a:p>
          <a:p>
            <a:r>
              <a:rPr lang="en-US" sz="1400" dirty="0" smtClean="0">
                <a:solidFill>
                  <a:schemeClr val="bg1">
                    <a:lumMod val="65000"/>
                  </a:schemeClr>
                </a:solidFill>
                <a:latin typeface="+mn-lt"/>
              </a:rPr>
              <a:t>Source: Texas State Data Center. Population Projections, 2000-2004 Migration Scenario.</a:t>
            </a:r>
            <a:endParaRPr lang="en-US" sz="1400" dirty="0">
              <a:solidFill>
                <a:schemeClr val="bg1">
                  <a:lumMod val="65000"/>
                </a:schemeClr>
              </a:solidFill>
              <a:latin typeface="+mn-lt"/>
            </a:endParaRPr>
          </a:p>
        </p:txBody>
      </p:sp>
    </p:spTree>
    <p:extLst>
      <p:ext uri="{BB962C8B-B14F-4D97-AF65-F5344CB8AC3E}">
        <p14:creationId xmlns:p14="http://schemas.microsoft.com/office/powerpoint/2010/main" val="400450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743" t="20877" r="2691" b="21028"/>
          <a:stretch/>
        </p:blipFill>
        <p:spPr>
          <a:xfrm>
            <a:off x="1219200" y="1069489"/>
            <a:ext cx="6654494" cy="5678501"/>
          </a:xfrm>
          <a:prstGeom prst="rect">
            <a:avLst/>
          </a:prstGeom>
        </p:spPr>
      </p:pic>
      <p:sp>
        <p:nvSpPr>
          <p:cNvPr id="2" name="Title 1"/>
          <p:cNvSpPr>
            <a:spLocks noGrp="1"/>
          </p:cNvSpPr>
          <p:nvPr>
            <p:ph type="title"/>
          </p:nvPr>
        </p:nvSpPr>
        <p:spPr>
          <a:xfrm>
            <a:off x="1600200" y="152400"/>
            <a:ext cx="7543800" cy="990600"/>
          </a:xfrm>
        </p:spPr>
        <p:txBody>
          <a:bodyPr>
            <a:noAutofit/>
          </a:bodyPr>
          <a:lstStyle/>
          <a:p>
            <a:r>
              <a:rPr lang="en-US" sz="3200" dirty="0" smtClean="0"/>
              <a:t>Estimated Numeric Population Change by </a:t>
            </a:r>
            <a:br>
              <a:rPr lang="en-US" sz="3200" dirty="0" smtClean="0"/>
            </a:br>
            <a:r>
              <a:rPr lang="en-US" sz="3200" dirty="0" smtClean="0"/>
              <a:t>County, Texas, 2010 to 2013</a:t>
            </a:r>
            <a:endParaRPr lang="en-US" sz="3200" dirty="0"/>
          </a:p>
        </p:txBody>
      </p:sp>
      <p:sp>
        <p:nvSpPr>
          <p:cNvPr id="15" name="TextBox 14"/>
          <p:cNvSpPr txBox="1"/>
          <p:nvPr/>
        </p:nvSpPr>
        <p:spPr>
          <a:xfrm>
            <a:off x="3" y="6501769"/>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a:t>
            </a:r>
            <a:r>
              <a:rPr lang="en-US" sz="1000" dirty="0">
                <a:solidFill>
                  <a:schemeClr val="tx1">
                    <a:lumMod val="50000"/>
                    <a:lumOff val="50000"/>
                  </a:schemeClr>
                </a:solidFill>
              </a:rPr>
              <a:t>, </a:t>
            </a:r>
            <a:r>
              <a:rPr lang="en-US" sz="1000" dirty="0" smtClean="0">
                <a:solidFill>
                  <a:schemeClr val="tx1">
                    <a:lumMod val="50000"/>
                    <a:lumOff val="50000"/>
                  </a:schemeClr>
                </a:solidFill>
              </a:rPr>
              <a:t>2013 </a:t>
            </a:r>
            <a:r>
              <a:rPr lang="en-US" sz="1000" dirty="0">
                <a:solidFill>
                  <a:schemeClr val="tx1">
                    <a:lumMod val="50000"/>
                    <a:lumOff val="50000"/>
                  </a:schemeClr>
                </a:solidFill>
              </a:rPr>
              <a:t>Vintage Population Estimates. </a:t>
            </a:r>
          </a:p>
        </p:txBody>
      </p:sp>
      <p:sp>
        <p:nvSpPr>
          <p:cNvPr id="3" name="TextBox 2"/>
          <p:cNvSpPr txBox="1"/>
          <p:nvPr/>
        </p:nvSpPr>
        <p:spPr>
          <a:xfrm>
            <a:off x="5649246" y="1447800"/>
            <a:ext cx="3418554" cy="523220"/>
          </a:xfrm>
          <a:prstGeom prst="rect">
            <a:avLst/>
          </a:prstGeom>
          <a:noFill/>
        </p:spPr>
        <p:txBody>
          <a:bodyPr wrap="square" rtlCol="0">
            <a:spAutoFit/>
          </a:bodyPr>
          <a:lstStyle/>
          <a:p>
            <a:r>
              <a:rPr lang="en-US" sz="1400" dirty="0" smtClean="0">
                <a:solidFill>
                  <a:srgbClr val="191C6F"/>
                </a:solidFill>
              </a:rPr>
              <a:t>99 counties lost population over the three year period.</a:t>
            </a:r>
            <a:endParaRPr lang="en-US" sz="1400" dirty="0">
              <a:solidFill>
                <a:srgbClr val="191C6F"/>
              </a:solidFill>
            </a:endParaRPr>
          </a:p>
        </p:txBody>
      </p:sp>
      <p:pic>
        <p:nvPicPr>
          <p:cNvPr id="7" name="Picture 6"/>
          <p:cNvPicPr>
            <a:picLocks noChangeAspect="1"/>
          </p:cNvPicPr>
          <p:nvPr/>
        </p:nvPicPr>
        <p:blipFill rotWithShape="1">
          <a:blip r:embed="rId4"/>
          <a:srcRect t="13351" r="32146" b="64947"/>
          <a:stretch/>
        </p:blipFill>
        <p:spPr>
          <a:xfrm>
            <a:off x="1099869" y="1724138"/>
            <a:ext cx="1814507" cy="1524000"/>
          </a:xfrm>
          <a:prstGeom prst="rect">
            <a:avLst/>
          </a:prstGeom>
        </p:spPr>
      </p:pic>
    </p:spTree>
    <p:extLst>
      <p:ext uri="{BB962C8B-B14F-4D97-AF65-F5344CB8AC3E}">
        <p14:creationId xmlns:p14="http://schemas.microsoft.com/office/powerpoint/2010/main" val="617732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553200" cy="1066800"/>
          </a:xfrm>
        </p:spPr>
        <p:txBody>
          <a:bodyPr>
            <a:noAutofit/>
          </a:bodyPr>
          <a:lstStyle/>
          <a:p>
            <a:r>
              <a:rPr lang="en-US" sz="2400" dirty="0"/>
              <a:t>Projected Number of Adults with Diabetes by Race and </a:t>
            </a:r>
            <a:r>
              <a:rPr lang="en-US" sz="2400" dirty="0" smtClean="0"/>
              <a:t>Ethnicity for Texas</a:t>
            </a:r>
            <a:r>
              <a:rPr lang="en-US" sz="2400" dirty="0"/>
              <a:t>, 2010-2040</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30</a:t>
            </a:fld>
            <a:endParaRPr lang="en-US" dirty="0"/>
          </a:p>
        </p:txBody>
      </p:sp>
      <p:graphicFrame>
        <p:nvGraphicFramePr>
          <p:cNvPr id="9" name="Chart 8"/>
          <p:cNvGraphicFramePr>
            <a:graphicFrameLocks/>
          </p:cNvGraphicFramePr>
          <p:nvPr>
            <p:extLst/>
          </p:nvPr>
        </p:nvGraphicFramePr>
        <p:xfrm>
          <a:off x="594956" y="1524000"/>
          <a:ext cx="8549044" cy="46482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rot="16200000">
            <a:off x="-961080" y="3721933"/>
            <a:ext cx="2773516" cy="307777"/>
          </a:xfrm>
          <a:prstGeom prst="rect">
            <a:avLst/>
          </a:prstGeom>
        </p:spPr>
        <p:txBody>
          <a:bodyPr wrap="none">
            <a:spAutoFit/>
          </a:bodyPr>
          <a:lstStyle/>
          <a:p>
            <a:r>
              <a:rPr lang="en-US" sz="1400" dirty="0"/>
              <a:t>Projected </a:t>
            </a:r>
            <a:r>
              <a:rPr lang="en-US" sz="1400" dirty="0" smtClean="0"/>
              <a:t>Persons </a:t>
            </a:r>
            <a:r>
              <a:rPr lang="en-US" sz="1400" dirty="0"/>
              <a:t>with </a:t>
            </a:r>
            <a:r>
              <a:rPr lang="en-US" sz="1400" dirty="0" smtClean="0"/>
              <a:t>Diabetes</a:t>
            </a:r>
            <a:endParaRPr lang="en-US" sz="1400" dirty="0"/>
          </a:p>
        </p:txBody>
      </p:sp>
      <p:sp>
        <p:nvSpPr>
          <p:cNvPr id="11" name="TextBox 10"/>
          <p:cNvSpPr txBox="1"/>
          <p:nvPr/>
        </p:nvSpPr>
        <p:spPr>
          <a:xfrm>
            <a:off x="28575" y="6324602"/>
            <a:ext cx="8763000" cy="307777"/>
          </a:xfrm>
          <a:prstGeom prst="rect">
            <a:avLst/>
          </a:prstGeom>
          <a:noFill/>
        </p:spPr>
        <p:txBody>
          <a:bodyPr wrap="square" rtlCol="0">
            <a:spAutoFit/>
          </a:bodyPr>
          <a:lstStyle/>
          <a:p>
            <a:pPr marL="798513" indent="-798513">
              <a:spcBef>
                <a:spcPct val="50000"/>
              </a:spcBef>
            </a:pPr>
            <a:r>
              <a:rPr lang="en-US" sz="1400" dirty="0" smtClean="0">
                <a:solidFill>
                  <a:schemeClr val="tx1">
                    <a:lumMod val="50000"/>
                    <a:lumOff val="50000"/>
                  </a:schemeClr>
                </a:solidFill>
                <a:latin typeface="+mn-lt"/>
              </a:rPr>
              <a:t>Source: Office of the State Demographer. 2006 Population Projections, 2000-2004 Migration Scenario.</a:t>
            </a:r>
          </a:p>
        </p:txBody>
      </p:sp>
    </p:spTree>
    <p:extLst>
      <p:ext uri="{BB962C8B-B14F-4D97-AF65-F5344CB8AC3E}">
        <p14:creationId xmlns:p14="http://schemas.microsoft.com/office/powerpoint/2010/main" val="3303808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6136065"/>
            <a:ext cx="8763000" cy="523220"/>
          </a:xfrm>
          <a:prstGeom prst="rect">
            <a:avLst/>
          </a:prstGeom>
          <a:noFill/>
        </p:spPr>
        <p:txBody>
          <a:bodyPr wrap="square" rtlCol="0">
            <a:spAutoFit/>
          </a:bodyPr>
          <a:lstStyle/>
          <a:p>
            <a:pPr>
              <a:spcBef>
                <a:spcPct val="50000"/>
              </a:spcBef>
            </a:pPr>
            <a:r>
              <a:rPr lang="en-US" sz="1400" dirty="0" smtClean="0">
                <a:solidFill>
                  <a:schemeClr val="tx1">
                    <a:lumMod val="50000"/>
                    <a:lumOff val="50000"/>
                  </a:schemeClr>
                </a:solidFill>
                <a:latin typeface="+mn-lt"/>
              </a:rPr>
              <a:t>Sources: U.S. Census Bureau. 2009 Estimates.</a:t>
            </a:r>
            <a:br>
              <a:rPr lang="en-US" sz="1400" dirty="0" smtClean="0">
                <a:solidFill>
                  <a:schemeClr val="tx1">
                    <a:lumMod val="50000"/>
                    <a:lumOff val="50000"/>
                  </a:schemeClr>
                </a:solidFill>
                <a:latin typeface="+mn-lt"/>
              </a:rPr>
            </a:br>
            <a:r>
              <a:rPr lang="en-US" sz="1400" dirty="0" smtClean="0">
                <a:solidFill>
                  <a:schemeClr val="tx1">
                    <a:lumMod val="50000"/>
                    <a:lumOff val="50000"/>
                  </a:schemeClr>
                </a:solidFill>
                <a:latin typeface="+mn-lt"/>
              </a:rPr>
              <a:t>Department of State Health Services. Health Professions Resource Center Database.</a:t>
            </a:r>
          </a:p>
        </p:txBody>
      </p:sp>
      <p:sp>
        <p:nvSpPr>
          <p:cNvPr id="13" name="Title 1"/>
          <p:cNvSpPr txBox="1">
            <a:spLocks/>
          </p:cNvSpPr>
          <p:nvPr/>
        </p:nvSpPr>
        <p:spPr>
          <a:xfrm>
            <a:off x="1447800" y="0"/>
            <a:ext cx="7696200" cy="1272988"/>
          </a:xfrm>
          <a:prstGeom prst="rect">
            <a:avLst/>
          </a:prstGeom>
        </p:spPr>
        <p:txBody>
          <a:bodyPr vert="horz" lIns="91440" tIns="45720" rIns="91440" bIns="45720" rtlCol="0" anchor="ctr">
            <a:noAutofit/>
          </a:bodyPr>
          <a:lstStyle/>
          <a:p>
            <a:pPr lvl="0" algn="ctr" fontAlgn="auto">
              <a:spcAft>
                <a:spcPts val="0"/>
              </a:spcAft>
            </a:pPr>
            <a:r>
              <a:rPr lang="en-US" sz="3200" dirty="0" smtClean="0">
                <a:solidFill>
                  <a:srgbClr val="1B1E7A"/>
                </a:solidFill>
                <a:latin typeface="+mj-lt"/>
                <a:ea typeface="+mj-ea"/>
                <a:cs typeface="+mj-cs"/>
              </a:rPr>
              <a:t>Physicians per 100,000 by</a:t>
            </a:r>
          </a:p>
          <a:p>
            <a:pPr lvl="0" algn="ctr" fontAlgn="auto">
              <a:spcAft>
                <a:spcPts val="0"/>
              </a:spcAft>
            </a:pPr>
            <a:r>
              <a:rPr lang="en-US" sz="3200" dirty="0" smtClean="0">
                <a:solidFill>
                  <a:srgbClr val="1B1E7A"/>
                </a:solidFill>
                <a:latin typeface="+mj-lt"/>
                <a:ea typeface="+mj-ea"/>
                <a:cs typeface="+mj-cs"/>
              </a:rPr>
              <a:t>Metro &amp; Border Status of Counties, 2009</a:t>
            </a:r>
            <a:endParaRPr kumimoji="0" lang="en-US" sz="3200" i="0" u="none" strike="noStrike" kern="1200" cap="none" spc="0" normalizeH="0" baseline="0" noProof="0" dirty="0">
              <a:ln>
                <a:noFill/>
              </a:ln>
              <a:solidFill>
                <a:srgbClr val="1B1E7A"/>
              </a:solidFill>
              <a:effectLst/>
              <a:uLnTx/>
              <a:uFillTx/>
              <a:latin typeface="+mj-lt"/>
              <a:ea typeface="+mj-ea"/>
              <a:cs typeface="+mj-cs"/>
            </a:endParaRPr>
          </a:p>
        </p:txBody>
      </p:sp>
      <p:sp>
        <p:nvSpPr>
          <p:cNvPr id="16" name="Slide Number Placeholder 15"/>
          <p:cNvSpPr>
            <a:spLocks noGrp="1"/>
          </p:cNvSpPr>
          <p:nvPr>
            <p:ph type="sldNum" sz="quarter" idx="4294967295"/>
          </p:nvPr>
        </p:nvSpPr>
        <p:spPr>
          <a:xfrm>
            <a:off x="6553200" y="6356352"/>
            <a:ext cx="2133600" cy="365125"/>
          </a:xfrm>
          <a:prstGeom prst="rect">
            <a:avLst/>
          </a:prstGeom>
        </p:spPr>
        <p:txBody>
          <a:bodyPr/>
          <a:lstStyle/>
          <a:p>
            <a:fld id="{8C592886-E571-45D5-8B56-343DC94F8FA6}" type="slidenum">
              <a:rPr kumimoji="0" lang="en-US" smtClean="0"/>
              <a:pPr/>
              <a:t>31</a:t>
            </a:fld>
            <a:endParaRPr kumimoji="0" lang="en-US" dirty="0"/>
          </a:p>
        </p:txBody>
      </p:sp>
    </p:spTree>
    <p:extLst>
      <p:ext uri="{BB962C8B-B14F-4D97-AF65-F5344CB8AC3E}">
        <p14:creationId xmlns:p14="http://schemas.microsoft.com/office/powerpoint/2010/main" val="643909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543800" cy="990600"/>
          </a:xfrm>
        </p:spPr>
        <p:txBody>
          <a:bodyPr>
            <a:noAutofit/>
          </a:bodyPr>
          <a:lstStyle/>
          <a:p>
            <a:r>
              <a:rPr lang="en-US" sz="2800" dirty="0"/>
              <a:t>Direct Patient Care Physicians </a:t>
            </a:r>
            <a:r>
              <a:rPr lang="en-US" sz="2800" dirty="0" smtClean="0"/>
              <a:t>by </a:t>
            </a:r>
            <a:r>
              <a:rPr lang="en-US" sz="2800" dirty="0"/>
              <a:t>County of Practice per </a:t>
            </a:r>
            <a:r>
              <a:rPr lang="en-US" sz="2800" dirty="0" smtClean="0"/>
              <a:t>100,000 </a:t>
            </a:r>
            <a:r>
              <a:rPr lang="en-US" sz="2800" dirty="0"/>
              <a:t>Population </a:t>
            </a:r>
            <a:r>
              <a:rPr lang="en-US" sz="2800" dirty="0" smtClean="0"/>
              <a:t>- </a:t>
            </a:r>
            <a:r>
              <a:rPr lang="en-US" sz="2800" dirty="0"/>
              <a:t>September, 2013</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pic>
        <p:nvPicPr>
          <p:cNvPr id="5" name="Picture 4"/>
          <p:cNvPicPr>
            <a:picLocks noChangeAspect="1"/>
          </p:cNvPicPr>
          <p:nvPr/>
        </p:nvPicPr>
        <p:blipFill rotWithShape="1">
          <a:blip r:embed="rId3"/>
          <a:srcRect l="5941" t="27153" r="4939" b="18540"/>
          <a:stretch/>
        </p:blipFill>
        <p:spPr>
          <a:xfrm>
            <a:off x="1295400" y="1176020"/>
            <a:ext cx="6858000" cy="5669280"/>
          </a:xfrm>
          <a:prstGeom prst="rect">
            <a:avLst/>
          </a:prstGeom>
        </p:spPr>
      </p:pic>
      <p:sp>
        <p:nvSpPr>
          <p:cNvPr id="6" name="Rectangle 5"/>
          <p:cNvSpPr/>
          <p:nvPr/>
        </p:nvSpPr>
        <p:spPr>
          <a:xfrm>
            <a:off x="25400" y="6309640"/>
            <a:ext cx="4572000" cy="430887"/>
          </a:xfrm>
          <a:prstGeom prst="rect">
            <a:avLst/>
          </a:prstGeom>
        </p:spPr>
        <p:txBody>
          <a:bodyPr>
            <a:spAutoFit/>
          </a:bodyPr>
          <a:lstStyle/>
          <a:p>
            <a:r>
              <a:rPr lang="en-US" sz="600" dirty="0">
                <a:solidFill>
                  <a:schemeClr val="bg1">
                    <a:lumMod val="50000"/>
                  </a:schemeClr>
                </a:solidFill>
                <a:latin typeface="+mn-lt"/>
              </a:rPr>
              <a:t>Data Source: Texas Medical Board - September 2013</a:t>
            </a:r>
          </a:p>
          <a:p>
            <a:r>
              <a:rPr lang="en-US" sz="600" dirty="0">
                <a:solidFill>
                  <a:schemeClr val="bg1">
                    <a:lumMod val="50000"/>
                  </a:schemeClr>
                </a:solidFill>
                <a:latin typeface="+mn-lt"/>
              </a:rPr>
              <a:t> </a:t>
            </a:r>
          </a:p>
          <a:p>
            <a:r>
              <a:rPr lang="en-US" sz="500" dirty="0">
                <a:solidFill>
                  <a:schemeClr val="bg1">
                    <a:lumMod val="50000"/>
                  </a:schemeClr>
                </a:solidFill>
                <a:latin typeface="+mn-lt"/>
              </a:rPr>
              <a:t>Excludes: Federal and military physicians, residents and fellows. </a:t>
            </a:r>
          </a:p>
          <a:p>
            <a:r>
              <a:rPr lang="en-US" sz="500" dirty="0">
                <a:solidFill>
                  <a:schemeClr val="bg1">
                    <a:lumMod val="50000"/>
                  </a:schemeClr>
                </a:solidFill>
                <a:latin typeface="+mn-lt"/>
              </a:rPr>
              <a:t>Prepared by: Texas Department of State Health Services, Center for Health Statistics, Health Professions Resource Center, December 3, 2013</a:t>
            </a:r>
            <a:endParaRPr lang="en-US" sz="500" dirty="0">
              <a:solidFill>
                <a:schemeClr val="bg1">
                  <a:lumMod val="50000"/>
                </a:schemeClr>
              </a:solidFill>
              <a:effectLst/>
              <a:latin typeface="+mn-lt"/>
            </a:endParaRPr>
          </a:p>
        </p:txBody>
      </p:sp>
      <p:pic>
        <p:nvPicPr>
          <p:cNvPr id="7" name="Picture 6"/>
          <p:cNvPicPr>
            <a:picLocks noChangeAspect="1"/>
          </p:cNvPicPr>
          <p:nvPr/>
        </p:nvPicPr>
        <p:blipFill rotWithShape="1">
          <a:blip r:embed="rId4"/>
          <a:srcRect t="40737" r="23992" b="1"/>
          <a:stretch/>
        </p:blipFill>
        <p:spPr>
          <a:xfrm>
            <a:off x="1143000" y="1521327"/>
            <a:ext cx="1752599" cy="1767973"/>
          </a:xfrm>
          <a:prstGeom prst="rect">
            <a:avLst/>
          </a:prstGeom>
        </p:spPr>
      </p:pic>
    </p:spTree>
    <p:extLst>
      <p:ext uri="{BB962C8B-B14F-4D97-AF65-F5344CB8AC3E}">
        <p14:creationId xmlns:p14="http://schemas.microsoft.com/office/powerpoint/2010/main" val="584878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543800" cy="990600"/>
          </a:xfrm>
        </p:spPr>
        <p:txBody>
          <a:bodyPr>
            <a:noAutofit/>
          </a:bodyPr>
          <a:lstStyle/>
          <a:p>
            <a:r>
              <a:rPr lang="en-US" sz="3200" dirty="0"/>
              <a:t>Registered Nurses </a:t>
            </a:r>
            <a:r>
              <a:rPr lang="en-US" sz="3200" dirty="0" smtClean="0"/>
              <a:t>by </a:t>
            </a:r>
            <a:r>
              <a:rPr lang="en-US" sz="3200" dirty="0"/>
              <a:t>County of </a:t>
            </a:r>
            <a:r>
              <a:rPr lang="en-US" sz="3200" dirty="0" smtClean="0"/>
              <a:t>Practice per 100,000 Population </a:t>
            </a:r>
            <a:r>
              <a:rPr lang="en-US" sz="3200" dirty="0"/>
              <a:t>- September, 2013</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33</a:t>
            </a:fld>
            <a:endParaRPr lang="en-US" dirty="0"/>
          </a:p>
        </p:txBody>
      </p:sp>
      <p:pic>
        <p:nvPicPr>
          <p:cNvPr id="5" name="Picture 4"/>
          <p:cNvPicPr>
            <a:picLocks noChangeAspect="1"/>
          </p:cNvPicPr>
          <p:nvPr/>
        </p:nvPicPr>
        <p:blipFill rotWithShape="1">
          <a:blip r:embed="rId3"/>
          <a:srcRect l="4939" t="27154" r="7129" b="19416"/>
          <a:stretch/>
        </p:blipFill>
        <p:spPr>
          <a:xfrm>
            <a:off x="1333500" y="1199081"/>
            <a:ext cx="6553200" cy="5401962"/>
          </a:xfrm>
          <a:prstGeom prst="rect">
            <a:avLst/>
          </a:prstGeom>
        </p:spPr>
      </p:pic>
      <p:sp>
        <p:nvSpPr>
          <p:cNvPr id="6" name="Rectangle 5"/>
          <p:cNvSpPr/>
          <p:nvPr/>
        </p:nvSpPr>
        <p:spPr>
          <a:xfrm>
            <a:off x="50292" y="6410177"/>
            <a:ext cx="4572000" cy="330860"/>
          </a:xfrm>
          <a:prstGeom prst="rect">
            <a:avLst/>
          </a:prstGeom>
        </p:spPr>
        <p:txBody>
          <a:bodyPr>
            <a:spAutoFit/>
          </a:bodyPr>
          <a:lstStyle/>
          <a:p>
            <a:r>
              <a:rPr lang="en-US" sz="1050" dirty="0">
                <a:solidFill>
                  <a:schemeClr val="bg1">
                    <a:lumMod val="50000"/>
                  </a:schemeClr>
                </a:solidFill>
                <a:latin typeface="+mn-lt"/>
              </a:rPr>
              <a:t>Data Source: Texas Board of Nursing - September </a:t>
            </a:r>
            <a:r>
              <a:rPr lang="en-US" sz="1050" dirty="0" smtClean="0">
                <a:solidFill>
                  <a:schemeClr val="bg1">
                    <a:lumMod val="50000"/>
                  </a:schemeClr>
                </a:solidFill>
                <a:latin typeface="+mn-lt"/>
              </a:rPr>
              <a:t>2013</a:t>
            </a:r>
            <a:r>
              <a:rPr lang="en-US" sz="1050" dirty="0">
                <a:solidFill>
                  <a:schemeClr val="bg1">
                    <a:lumMod val="50000"/>
                  </a:schemeClr>
                </a:solidFill>
                <a:latin typeface="+mn-lt"/>
              </a:rPr>
              <a:t> </a:t>
            </a:r>
          </a:p>
          <a:p>
            <a:r>
              <a:rPr lang="en-US" sz="500" dirty="0">
                <a:solidFill>
                  <a:schemeClr val="bg1">
                    <a:lumMod val="50000"/>
                  </a:schemeClr>
                </a:solidFill>
                <a:latin typeface="+mn-lt"/>
              </a:rPr>
              <a:t>Prepared by: Texas Department of State Health Services, Center for Health Statistics, Health Professions Resource Center, December 3, 2013</a:t>
            </a:r>
            <a:endParaRPr lang="en-US" sz="500" dirty="0">
              <a:solidFill>
                <a:schemeClr val="bg1">
                  <a:lumMod val="50000"/>
                </a:schemeClr>
              </a:solidFill>
              <a:effectLst/>
              <a:latin typeface="+mn-lt"/>
            </a:endParaRPr>
          </a:p>
        </p:txBody>
      </p:sp>
      <p:pic>
        <p:nvPicPr>
          <p:cNvPr id="7" name="Picture 6"/>
          <p:cNvPicPr>
            <a:picLocks noChangeAspect="1"/>
          </p:cNvPicPr>
          <p:nvPr/>
        </p:nvPicPr>
        <p:blipFill rotWithShape="1">
          <a:blip r:embed="rId4"/>
          <a:srcRect t="39675" r="19044"/>
          <a:stretch/>
        </p:blipFill>
        <p:spPr>
          <a:xfrm>
            <a:off x="1288431" y="1676401"/>
            <a:ext cx="1530970" cy="1485046"/>
          </a:xfrm>
          <a:prstGeom prst="rect">
            <a:avLst/>
          </a:prstGeom>
        </p:spPr>
      </p:pic>
    </p:spTree>
    <p:extLst>
      <p:ext uri="{BB962C8B-B14F-4D97-AF65-F5344CB8AC3E}">
        <p14:creationId xmlns:p14="http://schemas.microsoft.com/office/powerpoint/2010/main" val="2640059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4845" t="26351" r="6034" b="17591"/>
          <a:stretch/>
        </p:blipFill>
        <p:spPr>
          <a:xfrm>
            <a:off x="1600200" y="1295400"/>
            <a:ext cx="6637734" cy="5664200"/>
          </a:xfrm>
          <a:prstGeom prst="rect">
            <a:avLst/>
          </a:prstGeom>
        </p:spPr>
      </p:pic>
      <p:sp>
        <p:nvSpPr>
          <p:cNvPr id="2" name="Title 1"/>
          <p:cNvSpPr>
            <a:spLocks noGrp="1"/>
          </p:cNvSpPr>
          <p:nvPr>
            <p:ph type="title"/>
          </p:nvPr>
        </p:nvSpPr>
        <p:spPr>
          <a:xfrm>
            <a:off x="1600200" y="152400"/>
            <a:ext cx="7543800" cy="990600"/>
          </a:xfrm>
        </p:spPr>
        <p:txBody>
          <a:bodyPr>
            <a:noAutofit/>
          </a:bodyPr>
          <a:lstStyle/>
          <a:p>
            <a:r>
              <a:rPr lang="en-US" sz="3200" dirty="0"/>
              <a:t>General Dentists </a:t>
            </a:r>
            <a:r>
              <a:rPr lang="en-US" sz="3200" dirty="0" smtClean="0"/>
              <a:t>by </a:t>
            </a:r>
            <a:r>
              <a:rPr lang="en-US" sz="3200" dirty="0"/>
              <a:t>County of </a:t>
            </a:r>
            <a:r>
              <a:rPr lang="en-US" sz="3200" dirty="0" smtClean="0"/>
              <a:t>Practice per 100,000 Population </a:t>
            </a:r>
            <a:r>
              <a:rPr lang="en-US" sz="3200" dirty="0"/>
              <a:t>- September, 2013</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34</a:t>
            </a:fld>
            <a:endParaRPr lang="en-US" dirty="0"/>
          </a:p>
        </p:txBody>
      </p:sp>
      <p:pic>
        <p:nvPicPr>
          <p:cNvPr id="7" name="Picture 6"/>
          <p:cNvPicPr>
            <a:picLocks noChangeAspect="1"/>
          </p:cNvPicPr>
          <p:nvPr/>
        </p:nvPicPr>
        <p:blipFill rotWithShape="1">
          <a:blip r:embed="rId4"/>
          <a:srcRect t="36585" r="30950"/>
          <a:stretch/>
        </p:blipFill>
        <p:spPr>
          <a:xfrm>
            <a:off x="1657399" y="1752600"/>
            <a:ext cx="1257201" cy="1502994"/>
          </a:xfrm>
          <a:prstGeom prst="rect">
            <a:avLst/>
          </a:prstGeom>
        </p:spPr>
      </p:pic>
      <p:sp>
        <p:nvSpPr>
          <p:cNvPr id="8" name="Rectangle 7"/>
          <p:cNvSpPr/>
          <p:nvPr/>
        </p:nvSpPr>
        <p:spPr>
          <a:xfrm>
            <a:off x="0" y="6098081"/>
            <a:ext cx="4572000" cy="638636"/>
          </a:xfrm>
          <a:prstGeom prst="rect">
            <a:avLst/>
          </a:prstGeom>
        </p:spPr>
        <p:txBody>
          <a:bodyPr>
            <a:spAutoFit/>
          </a:bodyPr>
          <a:lstStyle/>
          <a:p>
            <a:r>
              <a:rPr lang="en-US" sz="1050" dirty="0">
                <a:solidFill>
                  <a:schemeClr val="bg1">
                    <a:lumMod val="50000"/>
                  </a:schemeClr>
                </a:solidFill>
                <a:latin typeface="+mn-lt"/>
              </a:rPr>
              <a:t>Data Source: Texas State Board of Dental Examiners - September </a:t>
            </a:r>
            <a:r>
              <a:rPr lang="en-US" sz="1050" dirty="0" smtClean="0">
                <a:solidFill>
                  <a:schemeClr val="bg1">
                    <a:lumMod val="50000"/>
                  </a:schemeClr>
                </a:solidFill>
                <a:latin typeface="+mn-lt"/>
              </a:rPr>
              <a:t>2013</a:t>
            </a:r>
            <a:r>
              <a:rPr lang="en-US" sz="700" dirty="0">
                <a:solidFill>
                  <a:schemeClr val="bg1">
                    <a:lumMod val="50000"/>
                  </a:schemeClr>
                </a:solidFill>
                <a:latin typeface="+mn-lt"/>
              </a:rPr>
              <a:t> </a:t>
            </a:r>
          </a:p>
          <a:p>
            <a:r>
              <a:rPr lang="en-US" sz="500" dirty="0">
                <a:solidFill>
                  <a:schemeClr val="bg1">
                    <a:lumMod val="50000"/>
                  </a:schemeClr>
                </a:solidFill>
                <a:latin typeface="+mn-lt"/>
              </a:rPr>
              <a:t>General (Primary Care) Dentists: Includes: Dentists with a status code of "active" or "expired," and, a practice type of general dentistry, pediatric dentistry or dental public health. Excludes: Dentists with a status code as "retired," "revoked," "suspended," "cancelled," "surrendered," or "deceased," and those who are non-primary care, federal or military dentists, dental residents, or faculty. </a:t>
            </a:r>
            <a:endParaRPr lang="en-US" sz="500" dirty="0" smtClean="0">
              <a:solidFill>
                <a:schemeClr val="bg1">
                  <a:lumMod val="50000"/>
                </a:schemeClr>
              </a:solidFill>
              <a:latin typeface="+mn-lt"/>
            </a:endParaRPr>
          </a:p>
          <a:p>
            <a:endParaRPr lang="en-US" sz="500" dirty="0">
              <a:solidFill>
                <a:schemeClr val="bg1">
                  <a:lumMod val="50000"/>
                </a:schemeClr>
              </a:solidFill>
              <a:latin typeface="+mn-lt"/>
            </a:endParaRPr>
          </a:p>
          <a:p>
            <a:r>
              <a:rPr lang="en-US" sz="500" dirty="0">
                <a:solidFill>
                  <a:schemeClr val="bg1">
                    <a:lumMod val="50000"/>
                  </a:schemeClr>
                </a:solidFill>
                <a:latin typeface="+mn-lt"/>
              </a:rPr>
              <a:t>Prepared by: Texas Department of State Health Services, Center for Health Statistics, Health Professions Resource Center, December 3, 2013</a:t>
            </a:r>
            <a:endParaRPr lang="en-US" sz="500" dirty="0">
              <a:solidFill>
                <a:schemeClr val="bg1">
                  <a:lumMod val="50000"/>
                </a:schemeClr>
              </a:solidFill>
              <a:effectLst/>
              <a:latin typeface="+mn-lt"/>
            </a:endParaRPr>
          </a:p>
        </p:txBody>
      </p:sp>
    </p:spTree>
    <p:extLst>
      <p:ext uri="{BB962C8B-B14F-4D97-AF65-F5344CB8AC3E}">
        <p14:creationId xmlns:p14="http://schemas.microsoft.com/office/powerpoint/2010/main" val="1941626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912"/>
            <a:ext cx="6858000" cy="990600"/>
          </a:xfrm>
        </p:spPr>
        <p:txBody>
          <a:bodyPr>
            <a:noAutofit/>
          </a:bodyPr>
          <a:lstStyle/>
          <a:p>
            <a:r>
              <a:rPr lang="en-US" sz="2400" dirty="0" smtClean="0"/>
              <a:t>Percent of the Population that Speaks a Language Other than English at Home and Speaks English Less than Very Well, Texas Counties, 2007-2011</a:t>
            </a:r>
            <a:endParaRPr lang="en-US" sz="24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35</a:t>
            </a:fld>
            <a:endParaRPr lang="en-US" dirty="0"/>
          </a:p>
        </p:txBody>
      </p:sp>
      <p:pic>
        <p:nvPicPr>
          <p:cNvPr id="5" name="Picture 4"/>
          <p:cNvPicPr>
            <a:picLocks noChangeAspect="1"/>
          </p:cNvPicPr>
          <p:nvPr/>
        </p:nvPicPr>
        <p:blipFill rotWithShape="1">
          <a:blip r:embed="rId3"/>
          <a:srcRect l="5992" t="24571" r="8371" b="22818"/>
          <a:stretch/>
        </p:blipFill>
        <p:spPr>
          <a:xfrm>
            <a:off x="1600200" y="1219200"/>
            <a:ext cx="6675120" cy="5562600"/>
          </a:xfrm>
          <a:prstGeom prst="rect">
            <a:avLst/>
          </a:prstGeom>
        </p:spPr>
      </p:pic>
      <p:pic>
        <p:nvPicPr>
          <p:cNvPr id="6" name="Picture 5"/>
          <p:cNvPicPr>
            <a:picLocks noChangeAspect="1"/>
          </p:cNvPicPr>
          <p:nvPr/>
        </p:nvPicPr>
        <p:blipFill rotWithShape="1">
          <a:blip r:embed="rId4"/>
          <a:srcRect t="45746" r="19565"/>
          <a:stretch/>
        </p:blipFill>
        <p:spPr>
          <a:xfrm>
            <a:off x="1535082" y="1905000"/>
            <a:ext cx="1512918" cy="1570000"/>
          </a:xfrm>
          <a:prstGeom prst="rect">
            <a:avLst/>
          </a:prstGeom>
        </p:spPr>
      </p:pic>
      <p:sp>
        <p:nvSpPr>
          <p:cNvPr id="7" name="TextBox 6"/>
          <p:cNvSpPr txBox="1"/>
          <p:nvPr/>
        </p:nvSpPr>
        <p:spPr>
          <a:xfrm>
            <a:off x="-27270" y="6467561"/>
            <a:ext cx="5508239" cy="253916"/>
          </a:xfrm>
          <a:prstGeom prst="rect">
            <a:avLst/>
          </a:prstGeom>
          <a:noFill/>
        </p:spPr>
        <p:txBody>
          <a:bodyPr wrap="none" rtlCol="0">
            <a:spAutoFit/>
          </a:bodyPr>
          <a:lstStyle/>
          <a:p>
            <a:r>
              <a:rPr lang="en-US" sz="1050" dirty="0" smtClean="0">
                <a:solidFill>
                  <a:schemeClr val="bg1">
                    <a:lumMod val="50000"/>
                  </a:schemeClr>
                </a:solidFill>
              </a:rPr>
              <a:t>Source: U.S. Census Bureau, American Community Survey, 5-Year Sample, 2007-2011</a:t>
            </a:r>
            <a:endParaRPr lang="en-US" sz="1050" dirty="0">
              <a:solidFill>
                <a:schemeClr val="bg1">
                  <a:lumMod val="50000"/>
                </a:schemeClr>
              </a:solidFill>
            </a:endParaRPr>
          </a:p>
        </p:txBody>
      </p:sp>
    </p:spTree>
    <p:extLst>
      <p:ext uri="{BB962C8B-B14F-4D97-AF65-F5344CB8AC3E}">
        <p14:creationId xmlns:p14="http://schemas.microsoft.com/office/powerpoint/2010/main" val="1974898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1143000"/>
            <a:ext cx="7162800" cy="5601290"/>
          </a:xfrm>
          <a:prstGeom prst="rect">
            <a:avLst/>
          </a:prstGeom>
        </p:spPr>
      </p:pic>
    </p:spTree>
    <p:extLst>
      <p:ext uri="{BB962C8B-B14F-4D97-AF65-F5344CB8AC3E}">
        <p14:creationId xmlns:p14="http://schemas.microsoft.com/office/powerpoint/2010/main" val="2802193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025" y="21210"/>
            <a:ext cx="6858000" cy="990600"/>
          </a:xfrm>
        </p:spPr>
        <p:txBody>
          <a:bodyPr>
            <a:noAutofit/>
          </a:bodyPr>
          <a:lstStyle/>
          <a:p>
            <a:r>
              <a:rPr lang="en-US" sz="3600" dirty="0" smtClean="0"/>
              <a:t>Estimated Percent Uninsured Under 65 Years of Age by County, 2012</a:t>
            </a:r>
            <a:endParaRPr lang="en-US" sz="3600" dirty="0"/>
          </a:p>
        </p:txBody>
      </p:sp>
      <p:pic>
        <p:nvPicPr>
          <p:cNvPr id="4" name="Picture 3"/>
          <p:cNvPicPr>
            <a:picLocks noChangeAspect="1"/>
          </p:cNvPicPr>
          <p:nvPr/>
        </p:nvPicPr>
        <p:blipFill>
          <a:blip r:embed="rId2"/>
          <a:stretch>
            <a:fillRect/>
          </a:stretch>
        </p:blipFill>
        <p:spPr>
          <a:xfrm>
            <a:off x="457200" y="1227056"/>
            <a:ext cx="7620000" cy="5214534"/>
          </a:xfrm>
          <a:prstGeom prst="rect">
            <a:avLst/>
          </a:prstGeom>
        </p:spPr>
      </p:pic>
      <p:pic>
        <p:nvPicPr>
          <p:cNvPr id="5" name="Picture 4"/>
          <p:cNvPicPr>
            <a:picLocks noChangeAspect="1"/>
          </p:cNvPicPr>
          <p:nvPr/>
        </p:nvPicPr>
        <p:blipFill>
          <a:blip r:embed="rId3"/>
          <a:stretch>
            <a:fillRect/>
          </a:stretch>
        </p:blipFill>
        <p:spPr>
          <a:xfrm>
            <a:off x="457200" y="4746140"/>
            <a:ext cx="1238250" cy="1695450"/>
          </a:xfrm>
          <a:prstGeom prst="rect">
            <a:avLst/>
          </a:prstGeom>
        </p:spPr>
      </p:pic>
      <p:sp>
        <p:nvSpPr>
          <p:cNvPr id="6" name="TextBox 5"/>
          <p:cNvSpPr txBox="1"/>
          <p:nvPr/>
        </p:nvSpPr>
        <p:spPr>
          <a:xfrm>
            <a:off x="152400" y="6467514"/>
            <a:ext cx="5638800" cy="276999"/>
          </a:xfrm>
          <a:prstGeom prst="rect">
            <a:avLst/>
          </a:prstGeom>
          <a:noFill/>
        </p:spPr>
        <p:txBody>
          <a:bodyPr wrap="square" rtlCol="0">
            <a:spAutoFit/>
          </a:bodyPr>
          <a:lstStyle/>
          <a:p>
            <a:r>
              <a:rPr lang="en-US" sz="1200" dirty="0" smtClean="0">
                <a:solidFill>
                  <a:schemeClr val="bg1">
                    <a:lumMod val="50000"/>
                  </a:schemeClr>
                </a:solidFill>
              </a:rPr>
              <a:t>Source: U.S. </a:t>
            </a:r>
            <a:r>
              <a:rPr lang="en-US" sz="1200" dirty="0">
                <a:solidFill>
                  <a:schemeClr val="bg1">
                    <a:lumMod val="50000"/>
                  </a:schemeClr>
                </a:solidFill>
              </a:rPr>
              <a:t>Census Bureau, Small Area Health Insurance Estimates (SAHIE)</a:t>
            </a:r>
          </a:p>
        </p:txBody>
      </p:sp>
    </p:spTree>
    <p:extLst>
      <p:ext uri="{BB962C8B-B14F-4D97-AF65-F5344CB8AC3E}">
        <p14:creationId xmlns:p14="http://schemas.microsoft.com/office/powerpoint/2010/main" val="2692564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858000" cy="990600"/>
          </a:xfrm>
        </p:spPr>
        <p:txBody>
          <a:bodyPr>
            <a:noAutofit/>
          </a:bodyPr>
          <a:lstStyle/>
          <a:p>
            <a:r>
              <a:rPr lang="en-US" sz="2400" dirty="0" smtClean="0"/>
              <a:t>State Rank for Teen Birth Rates per 1,000 Women Aged 15-19 Years, U.S. and Top 9 States, 2012, 2011, and Difference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82861476"/>
              </p:ext>
            </p:extLst>
          </p:nvPr>
        </p:nvGraphicFramePr>
        <p:xfrm>
          <a:off x="990600" y="1219200"/>
          <a:ext cx="7772400" cy="5234122"/>
        </p:xfrm>
        <a:graphic>
          <a:graphicData uri="http://schemas.openxmlformats.org/drawingml/2006/table">
            <a:tbl>
              <a:tblPr firstRow="1" bandRow="1">
                <a:tableStyleId>{BC89EF96-8CEA-46FF-86C4-4CE0E7609802}</a:tableStyleId>
              </a:tblPr>
              <a:tblGrid>
                <a:gridCol w="1554480"/>
                <a:gridCol w="1554480"/>
                <a:gridCol w="1554480"/>
                <a:gridCol w="1554480"/>
                <a:gridCol w="1554480"/>
              </a:tblGrid>
              <a:tr h="600610">
                <a:tc>
                  <a:txBody>
                    <a:bodyPr/>
                    <a:lstStyle/>
                    <a:p>
                      <a:pPr algn="ctr" fontAlgn="b"/>
                      <a:r>
                        <a:rPr lang="en-US" sz="2000" u="none" strike="noStrike" dirty="0" smtClean="0">
                          <a:solidFill>
                            <a:schemeClr val="tx2"/>
                          </a:solidFill>
                          <a:effectLst/>
                        </a:rPr>
                        <a:t>Rank</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smtClean="0">
                          <a:solidFill>
                            <a:schemeClr val="tx2"/>
                          </a:solidFill>
                          <a:effectLst/>
                        </a:rPr>
                        <a:t>Geography</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smtClean="0">
                          <a:solidFill>
                            <a:schemeClr val="tx2"/>
                          </a:solidFill>
                          <a:effectLst/>
                        </a:rPr>
                        <a:t>2012</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smtClean="0">
                          <a:solidFill>
                            <a:schemeClr val="tx2"/>
                          </a:solidFill>
                          <a:effectLst/>
                        </a:rPr>
                        <a:t>2011</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smtClean="0">
                          <a:solidFill>
                            <a:schemeClr val="tx2"/>
                          </a:solidFill>
                          <a:effectLst/>
                        </a:rPr>
                        <a:t>% Change </a:t>
                      </a:r>
                    </a:p>
                    <a:p>
                      <a:pPr algn="ctr" fontAlgn="ctr"/>
                      <a:r>
                        <a:rPr lang="en-US" sz="2000" u="none" strike="noStrike" dirty="0" smtClean="0">
                          <a:solidFill>
                            <a:schemeClr val="tx2"/>
                          </a:solidFill>
                          <a:effectLst/>
                        </a:rPr>
                        <a:t>2011-12</a:t>
                      </a:r>
                      <a:endParaRPr lang="en-US" sz="2000" b="0" i="0" u="none" strike="noStrike" dirty="0">
                        <a:solidFill>
                          <a:schemeClr val="tx2"/>
                        </a:solidFill>
                        <a:effectLst/>
                        <a:latin typeface="+mn-lt"/>
                      </a:endParaRPr>
                    </a:p>
                  </a:txBody>
                  <a:tcPr marL="6350" marR="6350" marT="6350" marB="0" anchor="ctr"/>
                </a:tc>
              </a:tr>
              <a:tr h="600610">
                <a:tc>
                  <a:txBody>
                    <a:bodyPr/>
                    <a:lstStyle/>
                    <a:p>
                      <a:pPr algn="ctr" fontAlgn="b"/>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United </a:t>
                      </a:r>
                      <a:r>
                        <a:rPr lang="en-US" sz="2000" u="none" strike="noStrike" dirty="0" smtClean="0">
                          <a:solidFill>
                            <a:schemeClr val="tx2"/>
                          </a:solidFill>
                          <a:effectLst/>
                        </a:rPr>
                        <a:t>States</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29.4</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31.3</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-6</a:t>
                      </a:r>
                      <a:endParaRPr lang="en-US" sz="2000" b="0" i="0" u="none" strike="noStrike">
                        <a:solidFill>
                          <a:schemeClr val="tx2"/>
                        </a:solidFill>
                        <a:effectLst/>
                        <a:latin typeface="+mn-lt"/>
                      </a:endParaRPr>
                    </a:p>
                  </a:txBody>
                  <a:tcPr marL="6350" marR="6350" marT="6350" marB="0" anchor="ctr"/>
                </a:tc>
              </a:tr>
              <a:tr h="600610">
                <a:tc>
                  <a:txBody>
                    <a:bodyPr/>
                    <a:lstStyle/>
                    <a:p>
                      <a:pPr algn="ctr" fontAlgn="b"/>
                      <a:r>
                        <a:rPr lang="en-US" sz="2000" u="none" strike="noStrike" dirty="0">
                          <a:solidFill>
                            <a:schemeClr val="tx2"/>
                          </a:solidFill>
                          <a:effectLst/>
                        </a:rPr>
                        <a:t>1</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b="1" u="none" strike="noStrike" dirty="0">
                          <a:solidFill>
                            <a:schemeClr val="tx2"/>
                          </a:solidFill>
                          <a:effectLst/>
                        </a:rPr>
                        <a:t>New Mexico</a:t>
                      </a:r>
                      <a:endParaRPr lang="en-US" sz="2000" b="1"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47.5</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48.8</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2</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b="1" u="none" strike="noStrike" dirty="0">
                          <a:solidFill>
                            <a:schemeClr val="tx2"/>
                          </a:solidFill>
                          <a:effectLst/>
                        </a:rPr>
                        <a:t>Oklahoma</a:t>
                      </a:r>
                      <a:endParaRPr lang="en-US" sz="2000" b="1"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47.3</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47.8</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3</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Mississippi</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46.1</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50.2</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-8</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4</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b="1" u="none" strike="noStrike" dirty="0">
                          <a:solidFill>
                            <a:schemeClr val="tx2"/>
                          </a:solidFill>
                          <a:effectLst/>
                        </a:rPr>
                        <a:t>Arkansas</a:t>
                      </a:r>
                      <a:endParaRPr lang="en-US" sz="2000" b="1"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45.7</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50.7</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-10</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5</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b="1" u="none" strike="noStrike" dirty="0">
                          <a:solidFill>
                            <a:schemeClr val="tx2"/>
                          </a:solidFill>
                          <a:effectLst/>
                        </a:rPr>
                        <a:t>Texas</a:t>
                      </a:r>
                      <a:endParaRPr lang="en-US" sz="2000" b="1"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44.4</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46.9</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-5</a:t>
                      </a:r>
                      <a:endParaRPr lang="en-US" sz="2000" b="0" i="0" u="none" strike="noStrike">
                        <a:solidFill>
                          <a:schemeClr val="tx2"/>
                        </a:solidFill>
                        <a:effectLst/>
                        <a:latin typeface="+mn-lt"/>
                      </a:endParaRPr>
                    </a:p>
                  </a:txBody>
                  <a:tcPr marL="6350" marR="6350" marT="6350" marB="0" anchor="ctr"/>
                </a:tc>
              </a:tr>
              <a:tr h="485394">
                <a:tc>
                  <a:txBody>
                    <a:bodyPr/>
                    <a:lstStyle/>
                    <a:p>
                      <a:pPr algn="ctr" fontAlgn="b"/>
                      <a:r>
                        <a:rPr lang="en-US" sz="2000" u="none" strike="noStrike" dirty="0">
                          <a:solidFill>
                            <a:schemeClr val="tx2"/>
                          </a:solidFill>
                          <a:effectLst/>
                        </a:rPr>
                        <a:t>6</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West Virginia</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44.1</a:t>
                      </a:r>
                      <a:endParaRPr lang="en-US" sz="2000" b="0" i="0" u="none" strike="noStrike">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43.5</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7</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b="1" u="none" strike="noStrike" dirty="0">
                          <a:solidFill>
                            <a:schemeClr val="tx2"/>
                          </a:solidFill>
                          <a:effectLst/>
                        </a:rPr>
                        <a:t>Louisiana</a:t>
                      </a:r>
                      <a:endParaRPr lang="en-US" sz="2000" b="1"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43.1</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45.1</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-4</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8</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Kentucky</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41.5</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43.5</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a:solidFill>
                            <a:schemeClr val="tx2"/>
                          </a:solidFill>
                          <a:effectLst/>
                        </a:rPr>
                        <a:t>-5</a:t>
                      </a:r>
                      <a:endParaRPr lang="en-US" sz="2000" b="0" i="0" u="none" strike="noStrike">
                        <a:solidFill>
                          <a:schemeClr val="tx2"/>
                        </a:solidFill>
                        <a:effectLst/>
                        <a:latin typeface="+mn-lt"/>
                      </a:endParaRPr>
                    </a:p>
                  </a:txBody>
                  <a:tcPr marL="6350" marR="6350" marT="6350" marB="0" anchor="ctr"/>
                </a:tc>
              </a:tr>
              <a:tr h="418794">
                <a:tc>
                  <a:txBody>
                    <a:bodyPr/>
                    <a:lstStyle/>
                    <a:p>
                      <a:pPr algn="ctr" fontAlgn="b"/>
                      <a:r>
                        <a:rPr lang="en-US" sz="2000" u="none" strike="noStrike" dirty="0">
                          <a:solidFill>
                            <a:schemeClr val="tx2"/>
                          </a:solidFill>
                          <a:effectLst/>
                        </a:rPr>
                        <a:t>9</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Alabama</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39.2</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40.5</a:t>
                      </a:r>
                      <a:endParaRPr lang="en-US" sz="2000" b="0" i="0" u="none" strike="noStrike" dirty="0">
                        <a:solidFill>
                          <a:schemeClr val="tx2"/>
                        </a:solidFill>
                        <a:effectLst/>
                        <a:latin typeface="+mn-lt"/>
                      </a:endParaRPr>
                    </a:p>
                  </a:txBody>
                  <a:tcPr marL="6350" marR="6350" marT="6350" marB="0" anchor="ctr"/>
                </a:tc>
                <a:tc>
                  <a:txBody>
                    <a:bodyPr/>
                    <a:lstStyle/>
                    <a:p>
                      <a:pPr algn="ctr" fontAlgn="ctr"/>
                      <a:r>
                        <a:rPr lang="en-US" sz="2000" u="none" strike="noStrike" dirty="0">
                          <a:solidFill>
                            <a:schemeClr val="tx2"/>
                          </a:solidFill>
                          <a:effectLst/>
                        </a:rPr>
                        <a:t>†</a:t>
                      </a:r>
                      <a:endParaRPr lang="en-US" sz="2000" b="0" i="0" u="none" strike="noStrike" dirty="0">
                        <a:solidFill>
                          <a:schemeClr val="tx2"/>
                        </a:solidFill>
                        <a:effectLst/>
                        <a:latin typeface="+mn-lt"/>
                      </a:endParaRPr>
                    </a:p>
                  </a:txBody>
                  <a:tcPr marL="6350" marR="6350" marT="6350" marB="0" anchor="ctr"/>
                </a:tc>
              </a:tr>
            </a:tbl>
          </a:graphicData>
        </a:graphic>
      </p:graphicFrame>
      <p:sp>
        <p:nvSpPr>
          <p:cNvPr id="5" name="TextBox 4"/>
          <p:cNvSpPr txBox="1"/>
          <p:nvPr/>
        </p:nvSpPr>
        <p:spPr>
          <a:xfrm>
            <a:off x="0" y="6477000"/>
            <a:ext cx="10363200" cy="276999"/>
          </a:xfrm>
          <a:prstGeom prst="rect">
            <a:avLst/>
          </a:prstGeom>
          <a:noFill/>
        </p:spPr>
        <p:txBody>
          <a:bodyPr wrap="square" rtlCol="0">
            <a:spAutoFit/>
          </a:bodyPr>
          <a:lstStyle/>
          <a:p>
            <a:r>
              <a:rPr lang="en-US" sz="1200" dirty="0" smtClean="0">
                <a:solidFill>
                  <a:schemeClr val="bg1">
                    <a:lumMod val="50000"/>
                  </a:schemeClr>
                </a:solidFill>
              </a:rPr>
              <a:t>Source: Centers for Disease Control and Prevention, Births: </a:t>
            </a:r>
            <a:r>
              <a:rPr lang="en-US" sz="1200" dirty="0">
                <a:solidFill>
                  <a:schemeClr val="bg1">
                    <a:lumMod val="50000"/>
                  </a:schemeClr>
                </a:solidFill>
              </a:rPr>
              <a:t>Final Data for 2012, Volume 62, number </a:t>
            </a:r>
            <a:r>
              <a:rPr lang="en-US" sz="1200" dirty="0" smtClean="0">
                <a:solidFill>
                  <a:schemeClr val="bg1">
                    <a:lumMod val="50000"/>
                  </a:schemeClr>
                </a:solidFill>
              </a:rPr>
              <a:t>9, </a:t>
            </a:r>
            <a:r>
              <a:rPr lang="en-US" sz="1200" dirty="0">
                <a:solidFill>
                  <a:schemeClr val="bg1">
                    <a:lumMod val="50000"/>
                  </a:schemeClr>
                </a:solidFill>
              </a:rPr>
              <a:t>December 30, 2013</a:t>
            </a:r>
          </a:p>
        </p:txBody>
      </p:sp>
    </p:spTree>
    <p:extLst>
      <p:ext uri="{BB962C8B-B14F-4D97-AF65-F5344CB8AC3E}">
        <p14:creationId xmlns:p14="http://schemas.microsoft.com/office/powerpoint/2010/main" val="1144885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State.Demographer@osd.state.tx.us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7635424" cy="769441"/>
          </a:xfrm>
          <a:prstGeom prst="rect">
            <a:avLst/>
          </a:prstGeom>
        </p:spPr>
        <p:txBody>
          <a:bodyPr wrap="none">
            <a:spAutoFit/>
          </a:bodyPr>
          <a:lstStyle/>
          <a:p>
            <a:pPr eaLnBrk="1" hangingPunct="1">
              <a:buNone/>
            </a:pPr>
            <a:r>
              <a:rPr lang="en-US" sz="4400" dirty="0" smtClean="0">
                <a:solidFill>
                  <a:srgbClr val="1B1E7A"/>
                </a:solidFill>
                <a:latin typeface="+mj-lt"/>
              </a:rPr>
              <a:t>Office of the State Demographer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a:t>
            </a:fld>
            <a:endParaRPr lang="en-US" dirty="0"/>
          </a:p>
        </p:txBody>
      </p:sp>
      <p:pic>
        <p:nvPicPr>
          <p:cNvPr id="8194" name="Picture 2" descr="Map of Percent of Principal Farm Operators Not Residing on Farm Operated: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9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5</a:t>
            </a:fld>
            <a:endParaRPr lang="en-US" dirty="0"/>
          </a:p>
        </p:txBody>
      </p:sp>
      <p:pic>
        <p:nvPicPr>
          <p:cNvPr id="3074" name="Picture 2" descr="Map of Percent of Farms Operated by Family or Individual: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4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pic>
        <p:nvPicPr>
          <p:cNvPr id="4098" name="Picture 2" descr="Map of Average Age of Principal Farm Operators: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81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pic>
        <p:nvPicPr>
          <p:cNvPr id="7170" name="Picture 2" descr="Map of Percent of Principal Farm Operators 65 Years Old and Over: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5"/>
            <a:ext cx="9144000" cy="687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39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Number of Annual Immigrants Admitted to the United States, FY 1820-2012</a:t>
            </a:r>
          </a:p>
        </p:txBody>
      </p:sp>
      <p:graphicFrame>
        <p:nvGraphicFramePr>
          <p:cNvPr id="4" name="Chart 3"/>
          <p:cNvGraphicFramePr/>
          <p:nvPr>
            <p:extLst/>
          </p:nvPr>
        </p:nvGraphicFramePr>
        <p:xfrm>
          <a:off x="838200" y="1447800"/>
          <a:ext cx="7429182" cy="497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84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of Non-Citizen Immigrants by World Area of Birth in the Top </a:t>
            </a:r>
            <a:r>
              <a:rPr lang="en-US" sz="2000" dirty="0" smtClean="0"/>
              <a:t>5 </a:t>
            </a:r>
            <a:r>
              <a:rPr lang="en-US" sz="2000" dirty="0"/>
              <a:t>Immigration Receiving States, </a:t>
            </a:r>
            <a:r>
              <a:rPr lang="en-US" sz="2000" dirty="0" smtClean="0"/>
              <a:t>2007-2011</a:t>
            </a:r>
            <a:endParaRPr lang="en-US" sz="2000" dirty="0"/>
          </a:p>
        </p:txBody>
      </p:sp>
      <p:graphicFrame>
        <p:nvGraphicFramePr>
          <p:cNvPr id="6" name="Chart 5"/>
          <p:cNvGraphicFramePr>
            <a:graphicFrameLocks noGrp="1"/>
          </p:cNvGraphicFramePr>
          <p:nvPr>
            <p:extLst/>
          </p:nvPr>
        </p:nvGraphicFramePr>
        <p:xfrm>
          <a:off x="990599" y="1371600"/>
          <a:ext cx="7914449" cy="520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477000"/>
            <a:ext cx="2362200" cy="257956"/>
          </a:xfrm>
          <a:prstGeom prst="rect">
            <a:avLst/>
          </a:prstGeom>
        </p:spPr>
        <p:txBody>
          <a:bodyPr wrap="square">
            <a:spAutoFit/>
          </a:bodyPr>
          <a:lstStyle/>
          <a:p>
            <a:pPr marL="0" marR="0">
              <a:lnSpc>
                <a:spcPct val="115000"/>
              </a:lnSpc>
              <a:spcBef>
                <a:spcPts val="0"/>
              </a:spcBef>
              <a:spcAft>
                <a:spcPts val="1000"/>
              </a:spcAft>
            </a:pPr>
            <a:r>
              <a:rPr lang="en-US" sz="100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5-Year ACS PUMS 2007-2011</a:t>
            </a:r>
            <a:endParaRPr lang="en-US" sz="10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676268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2.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3.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4.xml><?xml version="1.0" encoding="utf-8"?>
<ds:datastoreItem xmlns:ds="http://schemas.openxmlformats.org/officeDocument/2006/customXml" ds:itemID="{EF204B6D-E7A0-4FAC-9BFD-65567A7D0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63745B26-D4FB-4130-AF47-6D1D36FE1E03}">
  <ds:schemaRefs>
    <ds:schemaRef ds:uri="http://schemas.microsoft.com/sharepoint/v3/contenttype/forms"/>
  </ds:schemaRefs>
</ds:datastoreItem>
</file>

<file path=customXml/itemProps6.xml><?xml version="1.0" encoding="utf-8"?>
<ds:datastoreItem xmlns:ds="http://schemas.openxmlformats.org/officeDocument/2006/customXml" ds:itemID="{E02EC4C2-C481-45F8-B04B-A5E9F29350B3}">
  <ds:schemaRef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20639</TotalTime>
  <Words>2569</Words>
  <Application>Microsoft Office PowerPoint</Application>
  <PresentationFormat>Letter Paper (8.5x11 in)</PresentationFormat>
  <Paragraphs>335</Paragraphs>
  <Slides>39</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Times New Roman</vt:lpstr>
      <vt:lpstr>Tw Cen MT</vt:lpstr>
      <vt:lpstr>Custom Design</vt:lpstr>
      <vt:lpstr>PowerPoint Presentation</vt:lpstr>
      <vt:lpstr>Total Estimated Population by County, Texas, 2013</vt:lpstr>
      <vt:lpstr>Estimated Numeric Population Change by  County, Texas, 2010 to 2013</vt:lpstr>
      <vt:lpstr>PowerPoint Presentation</vt:lpstr>
      <vt:lpstr>PowerPoint Presentation</vt:lpstr>
      <vt:lpstr>PowerPoint Presentation</vt:lpstr>
      <vt:lpstr>PowerPoint Presentation</vt:lpstr>
      <vt:lpstr>Number of Annual Immigrants Admitted to the United States, FY 1820-2012</vt:lpstr>
      <vt:lpstr>Number of Non-Citizen Immigrants by World Area of Birth in the Top 5 Immigration Receiving States, 2007-2011</vt:lpstr>
      <vt:lpstr>Shares of Recent Non-Citizen Immigrants to Texas from Mexico, India, China, and All Other Countries, 2005-2012</vt:lpstr>
      <vt:lpstr>Texas White (non-Hispanic) and Hispanic Populations by Age, 2010</vt:lpstr>
      <vt:lpstr>Texas Population Pyramid by Race/Ethnicity, 2010</vt:lpstr>
      <vt:lpstr>Texas Population Pyramid by Race/Ethnicity, 2010</vt:lpstr>
      <vt:lpstr>Texas Population Pyramid by Race/Ethnicity, 2010</vt:lpstr>
      <vt:lpstr>Estimated and Projected Total Population Growth, Natural Increase, and Immigration Rates for the United States, 1950-2050</vt:lpstr>
      <vt:lpstr>PowerPoint Presentation</vt:lpstr>
      <vt:lpstr>PowerPoint Presentation</vt:lpstr>
      <vt:lpstr>Estimated Percent Change of the Total Population by County, Texas, 2010 to 2013</vt:lpstr>
      <vt:lpstr>Unemployment Rate, 2010 to 2014</vt:lpstr>
      <vt:lpstr>Top States for Doing Business, 2014</vt:lpstr>
      <vt:lpstr>PowerPoint Presentation</vt:lpstr>
      <vt:lpstr>Total U.S. Exports (Origin of Movement) by State Based on 2013 Dollar Value</vt:lpstr>
      <vt:lpstr>Total U.S. Exports (Origin of Movement) by Country Ranking by State Based on 2013 Dollar Value</vt:lpstr>
      <vt:lpstr>Projected Racial and Ethnic Percent,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U.S. Drought Monitor Contiguous U.S. November 4, 2014</vt:lpstr>
      <vt:lpstr>Projected Increase of Obesity in Texas  by Ethnicity, 2006-2040</vt:lpstr>
      <vt:lpstr>Projected Number of Adults with Diabetes by Race and Ethnicity for Texas, 2010-2040</vt:lpstr>
      <vt:lpstr>PowerPoint Presentation</vt:lpstr>
      <vt:lpstr>Direct Patient Care Physicians by County of Practice per 100,000 Population - September, 2013</vt:lpstr>
      <vt:lpstr>Registered Nurses by County of Practice per 100,000 Population - September, 2013</vt:lpstr>
      <vt:lpstr>General Dentists by County of Practice per 100,000 Population - September, 2013</vt:lpstr>
      <vt:lpstr>Percent of the Population that Speaks a Language Other than English at Home and Speaks English Less than Very Well, Texas Counties, 2007-2011</vt:lpstr>
      <vt:lpstr>PowerPoint Presentation</vt:lpstr>
      <vt:lpstr>Estimated Percent Uninsured Under 65 Years of Age by County, 2012</vt:lpstr>
      <vt:lpstr>State Rank for Teen Birth Rates per 1,000 Women Aged 15-19 Years, U.S. and Top 9 States, 2012, 2011, and Difference</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658</cp:revision>
  <cp:lastPrinted>2014-09-02T17:45:39Z</cp:lastPrinted>
  <dcterms:created xsi:type="dcterms:W3CDTF">2010-01-22T14:36:29Z</dcterms:created>
  <dcterms:modified xsi:type="dcterms:W3CDTF">2014-11-13T18:14:53Z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