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26"/>
  </p:notesMasterIdLst>
  <p:handoutMasterIdLst>
    <p:handoutMasterId r:id="rId27"/>
  </p:handoutMasterIdLst>
  <p:sldIdLst>
    <p:sldId id="256" r:id="rId6"/>
    <p:sldId id="258" r:id="rId7"/>
    <p:sldId id="259" r:id="rId8"/>
    <p:sldId id="260" r:id="rId9"/>
    <p:sldId id="261" r:id="rId10"/>
    <p:sldId id="263" r:id="rId11"/>
    <p:sldId id="264" r:id="rId12"/>
    <p:sldId id="277" r:id="rId13"/>
    <p:sldId id="265" r:id="rId14"/>
    <p:sldId id="278" r:id="rId15"/>
    <p:sldId id="279" r:id="rId16"/>
    <p:sldId id="267" r:id="rId17"/>
    <p:sldId id="268" r:id="rId18"/>
    <p:sldId id="269" r:id="rId19"/>
    <p:sldId id="270" r:id="rId20"/>
    <p:sldId id="272" r:id="rId21"/>
    <p:sldId id="271" r:id="rId22"/>
    <p:sldId id="273" r:id="rId23"/>
    <p:sldId id="274" r:id="rId24"/>
    <p:sldId id="275" r:id="rId2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996633"/>
    <a:srgbClr val="FF9933"/>
    <a:srgbClr val="F2DDB4"/>
    <a:srgbClr val="FED84E"/>
    <a:srgbClr val="F7E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12" autoAdjust="0"/>
  </p:normalViewPr>
  <p:slideViewPr>
    <p:cSldViewPr snapToGrid="0">
      <p:cViewPr varScale="1">
        <p:scale>
          <a:sx n="130" d="100"/>
          <a:sy n="130" d="100"/>
        </p:scale>
        <p:origin x="690"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CLENNON\Downloads\bc_db150114104019.csv"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CLENNON\Downloads\bc_db150114104019.csv"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CLENNON\AppData\Local\Microsoft\Windows\Temporary%20Internet%20Files\Content.Outlook\IJ8T75V2\CONTAINER%20TRAFFIC%20NORTH%20AMERICA%201980%20-%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6">
                <a:lumMod val="90000"/>
              </a:schemeClr>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36402200"/>
        <c:axId val="231626440"/>
      </c:areaChart>
      <c:catAx>
        <c:axId val="23640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231626440"/>
        <c:crosses val="autoZero"/>
        <c:auto val="1"/>
        <c:lblAlgn val="ctr"/>
        <c:lblOffset val="100"/>
        <c:noMultiLvlLbl val="0"/>
      </c:catAx>
      <c:valAx>
        <c:axId val="231626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23640220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6247965388465679"/>
          <c:y val="9.3304762110292871E-2"/>
          <c:w val="0.79091584038106333"/>
          <c:h val="0.74629465596603417"/>
        </c:manualLayout>
      </c:layout>
      <c:lineChart>
        <c:grouping val="standard"/>
        <c:varyColors val="0"/>
        <c:ser>
          <c:idx val="0"/>
          <c:order val="0"/>
          <c:tx>
            <c:strRef>
              <c:f>Sheet1!$B$1</c:f>
              <c:strCache>
                <c:ptCount val="1"/>
                <c:pt idx="0">
                  <c:v>Zero</c:v>
                </c:pt>
              </c:strCache>
            </c:strRef>
          </c:tx>
          <c:spPr>
            <a:ln>
              <a:solidFill>
                <a:srgbClr val="FFC000"/>
              </a:solidFill>
            </a:ln>
            <a:effectLst>
              <a:outerShdw blurRad="50800" dist="38100" dir="2700000" algn="tl" rotWithShape="0">
                <a:prstClr val="black">
                  <a:alpha val="40000"/>
                </a:prstClr>
              </a:outerShdw>
            </a:effectLst>
          </c:spPr>
          <c:marker>
            <c:spPr>
              <a:solidFill>
                <a:srgbClr val="FFC000"/>
              </a:solidFill>
              <a:ln>
                <a:solidFill>
                  <a:srgbClr val="FFC000"/>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pt idx="11">
                  <c:v>27430846</c:v>
                </c:pt>
                <c:pt idx="12">
                  <c:v>27619758</c:v>
                </c:pt>
                <c:pt idx="13">
                  <c:v>27805264</c:v>
                </c:pt>
                <c:pt idx="14">
                  <c:v>27987306</c:v>
                </c:pt>
                <c:pt idx="15">
                  <c:v>28165689</c:v>
                </c:pt>
                <c:pt idx="16">
                  <c:v>28340192</c:v>
                </c:pt>
                <c:pt idx="17">
                  <c:v>28510652</c:v>
                </c:pt>
                <c:pt idx="18">
                  <c:v>28676463</c:v>
                </c:pt>
                <c:pt idx="19">
                  <c:v>28837655</c:v>
                </c:pt>
                <c:pt idx="20">
                  <c:v>28994210</c:v>
                </c:pt>
                <c:pt idx="21">
                  <c:v>29146457</c:v>
                </c:pt>
                <c:pt idx="22">
                  <c:v>29293370</c:v>
                </c:pt>
                <c:pt idx="23">
                  <c:v>29435223</c:v>
                </c:pt>
                <c:pt idx="24">
                  <c:v>29572471</c:v>
                </c:pt>
                <c:pt idx="25">
                  <c:v>29705207</c:v>
                </c:pt>
                <c:pt idx="26">
                  <c:v>29833585</c:v>
                </c:pt>
                <c:pt idx="27">
                  <c:v>29957694</c:v>
                </c:pt>
                <c:pt idx="28">
                  <c:v>30077600</c:v>
                </c:pt>
                <c:pt idx="29">
                  <c:v>30193458</c:v>
                </c:pt>
                <c:pt idx="30">
                  <c:v>30305304</c:v>
                </c:pt>
                <c:pt idx="31">
                  <c:v>30413550</c:v>
                </c:pt>
                <c:pt idx="32">
                  <c:v>30517688</c:v>
                </c:pt>
                <c:pt idx="33">
                  <c:v>30617890</c:v>
                </c:pt>
                <c:pt idx="34">
                  <c:v>30714751</c:v>
                </c:pt>
                <c:pt idx="35">
                  <c:v>30808219</c:v>
                </c:pt>
                <c:pt idx="36">
                  <c:v>30899220</c:v>
                </c:pt>
                <c:pt idx="37">
                  <c:v>30988290</c:v>
                </c:pt>
                <c:pt idx="38">
                  <c:v>31075662</c:v>
                </c:pt>
                <c:pt idx="39">
                  <c:v>31161596</c:v>
                </c:pt>
                <c:pt idx="40">
                  <c:v>31246355</c:v>
                </c:pt>
              </c:numCache>
            </c:numRef>
          </c:val>
          <c:smooth val="0"/>
        </c:ser>
        <c:ser>
          <c:idx val="1"/>
          <c:order val="1"/>
          <c:tx>
            <c:strRef>
              <c:f>Sheet1!$C$1</c:f>
              <c:strCache>
                <c:ptCount val="1"/>
                <c:pt idx="0">
                  <c:v>.5 of 2000-2010</c:v>
                </c:pt>
              </c:strCache>
            </c:strRef>
          </c:tx>
          <c:spPr>
            <a:ln>
              <a:solidFill>
                <a:schemeClr val="tx1"/>
              </a:solidFill>
            </a:ln>
            <a:effectLst>
              <a:outerShdw blurRad="50800" dist="38100" dir="2700000" algn="tl" rotWithShape="0">
                <a:prstClr val="black">
                  <a:alpha val="40000"/>
                </a:prstClr>
              </a:outerShdw>
            </a:effectLst>
          </c:spPr>
          <c:marker>
            <c:spPr>
              <a:solidFill>
                <a:schemeClr val="tx1"/>
              </a:solidFill>
              <a:ln>
                <a:solidFill>
                  <a:schemeClr val="tx1"/>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pt idx="11">
                  <c:v>29193543</c:v>
                </c:pt>
                <c:pt idx="12">
                  <c:v>29576078</c:v>
                </c:pt>
                <c:pt idx="13">
                  <c:v>29960483</c:v>
                </c:pt>
                <c:pt idx="14">
                  <c:v>30346675</c:v>
                </c:pt>
                <c:pt idx="15">
                  <c:v>30734321</c:v>
                </c:pt>
                <c:pt idx="16">
                  <c:v>31123110</c:v>
                </c:pt>
                <c:pt idx="17">
                  <c:v>31512597</c:v>
                </c:pt>
                <c:pt idx="18">
                  <c:v>31902068</c:v>
                </c:pt>
                <c:pt idx="19">
                  <c:v>32291314</c:v>
                </c:pt>
                <c:pt idx="20">
                  <c:v>32680217</c:v>
                </c:pt>
                <c:pt idx="21">
                  <c:v>33069124</c:v>
                </c:pt>
                <c:pt idx="22">
                  <c:v>33456996</c:v>
                </c:pt>
                <c:pt idx="23">
                  <c:v>33844034</c:v>
                </c:pt>
                <c:pt idx="24">
                  <c:v>34230596</c:v>
                </c:pt>
                <c:pt idx="25">
                  <c:v>34616890</c:v>
                </c:pt>
                <c:pt idx="26">
                  <c:v>35003182</c:v>
                </c:pt>
                <c:pt idx="27">
                  <c:v>35389580</c:v>
                </c:pt>
                <c:pt idx="28">
                  <c:v>35776102</c:v>
                </c:pt>
                <c:pt idx="29">
                  <c:v>36163116</c:v>
                </c:pt>
                <c:pt idx="30">
                  <c:v>36550595</c:v>
                </c:pt>
                <c:pt idx="31">
                  <c:v>36938879</c:v>
                </c:pt>
                <c:pt idx="32">
                  <c:v>37327562</c:v>
                </c:pt>
                <c:pt idx="33">
                  <c:v>37716926</c:v>
                </c:pt>
                <c:pt idx="34">
                  <c:v>38107567</c:v>
                </c:pt>
                <c:pt idx="35">
                  <c:v>38499538</c:v>
                </c:pt>
                <c:pt idx="36">
                  <c:v>38893625</c:v>
                </c:pt>
                <c:pt idx="37">
                  <c:v>39290775</c:v>
                </c:pt>
                <c:pt idx="38">
                  <c:v>39691097</c:v>
                </c:pt>
                <c:pt idx="39">
                  <c:v>40095109</c:v>
                </c:pt>
                <c:pt idx="40">
                  <c:v>40502749</c:v>
                </c:pt>
              </c:numCache>
            </c:numRef>
          </c:val>
          <c:smooth val="0"/>
        </c:ser>
        <c:ser>
          <c:idx val="2"/>
          <c:order val="2"/>
          <c:tx>
            <c:strRef>
              <c:f>Sheet1!$D$1</c:f>
              <c:strCache>
                <c:ptCount val="1"/>
                <c:pt idx="0">
                  <c:v>2000-2010</c:v>
                </c:pt>
              </c:strCache>
            </c:strRef>
          </c:tx>
          <c:spPr>
            <a:effectLst>
              <a:outerShdw blurRad="50800" dist="38100" dir="2700000" algn="tl" rotWithShape="0">
                <a:prstClr val="black">
                  <a:alpha val="40000"/>
                </a:prstClr>
              </a:outerShdw>
            </a:effectLst>
          </c:spPr>
          <c:marker>
            <c:spPr>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pt idx="11">
                  <c:v>31148299</c:v>
                </c:pt>
                <c:pt idx="12">
                  <c:v>31767295</c:v>
                </c:pt>
                <c:pt idx="13">
                  <c:v>32398820</c:v>
                </c:pt>
                <c:pt idx="14">
                  <c:v>33042844</c:v>
                </c:pt>
                <c:pt idx="15">
                  <c:v>33699307</c:v>
                </c:pt>
                <c:pt idx="16">
                  <c:v>34367812</c:v>
                </c:pt>
                <c:pt idx="17">
                  <c:v>35048139</c:v>
                </c:pt>
                <c:pt idx="18">
                  <c:v>35739576</c:v>
                </c:pt>
                <c:pt idx="19">
                  <c:v>36441844</c:v>
                </c:pt>
                <c:pt idx="20">
                  <c:v>37155084</c:v>
                </c:pt>
                <c:pt idx="21">
                  <c:v>37879808</c:v>
                </c:pt>
                <c:pt idx="22">
                  <c:v>38615545</c:v>
                </c:pt>
                <c:pt idx="23">
                  <c:v>39362271</c:v>
                </c:pt>
                <c:pt idx="24">
                  <c:v>40120968</c:v>
                </c:pt>
                <c:pt idx="25">
                  <c:v>40892255</c:v>
                </c:pt>
                <c:pt idx="26">
                  <c:v>41676432</c:v>
                </c:pt>
                <c:pt idx="27">
                  <c:v>42474368</c:v>
                </c:pt>
                <c:pt idx="28">
                  <c:v>43286564</c:v>
                </c:pt>
                <c:pt idx="29">
                  <c:v>44113564</c:v>
                </c:pt>
                <c:pt idx="30">
                  <c:v>44955896</c:v>
                </c:pt>
                <c:pt idx="31">
                  <c:v>45814206</c:v>
                </c:pt>
                <c:pt idx="32">
                  <c:v>46688598</c:v>
                </c:pt>
                <c:pt idx="33">
                  <c:v>47579643</c:v>
                </c:pt>
                <c:pt idx="34">
                  <c:v>48488716</c:v>
                </c:pt>
                <c:pt idx="35">
                  <c:v>49416165</c:v>
                </c:pt>
                <c:pt idx="36">
                  <c:v>50363232</c:v>
                </c:pt>
                <c:pt idx="37">
                  <c:v>51331196</c:v>
                </c:pt>
                <c:pt idx="38">
                  <c:v>52321084</c:v>
                </c:pt>
                <c:pt idx="39">
                  <c:v>53333517</c:v>
                </c:pt>
                <c:pt idx="40">
                  <c:v>54369297</c:v>
                </c:pt>
              </c:numCache>
            </c:numRef>
          </c:val>
          <c:smooth val="0"/>
        </c:ser>
        <c:dLbls>
          <c:showLegendKey val="0"/>
          <c:showVal val="0"/>
          <c:showCatName val="0"/>
          <c:showSerName val="0"/>
          <c:showPercent val="0"/>
          <c:showBubbleSize val="0"/>
        </c:dLbls>
        <c:marker val="1"/>
        <c:smooth val="0"/>
        <c:axId val="384222736"/>
        <c:axId val="383575320"/>
      </c:lineChart>
      <c:catAx>
        <c:axId val="384222736"/>
        <c:scaling>
          <c:orientation val="minMax"/>
        </c:scaling>
        <c:delete val="0"/>
        <c:axPos val="b"/>
        <c:numFmt formatCode="General" sourceLinked="1"/>
        <c:majorTickMark val="out"/>
        <c:minorTickMark val="none"/>
        <c:tickLblPos val="nextTo"/>
        <c:txPr>
          <a:bodyPr/>
          <a:lstStyle/>
          <a:p>
            <a:pPr>
              <a:defRPr sz="1400">
                <a:latin typeface="+mj-lt"/>
              </a:defRPr>
            </a:pPr>
            <a:endParaRPr lang="en-US"/>
          </a:p>
        </c:txPr>
        <c:crossAx val="383575320"/>
        <c:crosses val="autoZero"/>
        <c:auto val="1"/>
        <c:lblAlgn val="ctr"/>
        <c:lblOffset val="100"/>
        <c:tickLblSkip val="5"/>
        <c:tickMarkSkip val="5"/>
        <c:noMultiLvlLbl val="0"/>
      </c:catAx>
      <c:valAx>
        <c:axId val="383575320"/>
        <c:scaling>
          <c:orientation val="minMax"/>
          <c:min val="20000000"/>
        </c:scaling>
        <c:delete val="0"/>
        <c:axPos val="l"/>
        <c:majorGridlines/>
        <c:numFmt formatCode="#,##0" sourceLinked="1"/>
        <c:majorTickMark val="out"/>
        <c:minorTickMark val="none"/>
        <c:tickLblPos val="nextTo"/>
        <c:txPr>
          <a:bodyPr/>
          <a:lstStyle/>
          <a:p>
            <a:pPr>
              <a:defRPr sz="1400">
                <a:latin typeface="+mj-lt"/>
              </a:defRPr>
            </a:pPr>
            <a:endParaRPr lang="en-US"/>
          </a:p>
        </c:txPr>
        <c:crossAx val="384222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ln w="19050"/>
            <a:effectLst>
              <a:outerShdw blurRad="50800" dist="38100" dir="2700000" algn="tl" rotWithShape="0">
                <a:prstClr val="black">
                  <a:alpha val="40000"/>
                </a:prstClr>
              </a:outerShdw>
            </a:effectLst>
          </c:spPr>
          <c:invertIfNegative val="0"/>
          <c:dLbls>
            <c:spPr>
              <a:noFill/>
              <a:ln>
                <a:noFill/>
              </a:ln>
              <a:effectLst/>
            </c:spPr>
            <c:txPr>
              <a:bodyPr/>
              <a:lstStyle/>
              <a:p>
                <a:pPr>
                  <a:defRPr sz="12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60000"/>
                <a:lumOff val="40000"/>
              </a:schemeClr>
            </a:solidFill>
            <a:ln w="19050"/>
            <a:effectLst>
              <a:outerShdw blurRad="50800" dist="38100" dir="2700000" algn="tl" rotWithShape="0">
                <a:prstClr val="black">
                  <a:alpha val="40000"/>
                </a:prstClr>
              </a:outerShdw>
            </a:effectLst>
          </c:spPr>
          <c:invertIfNegative val="0"/>
          <c:dLbls>
            <c:spPr>
              <a:noFill/>
              <a:ln>
                <a:noFill/>
              </a:ln>
              <a:effectLst/>
            </c:spPr>
            <c:txPr>
              <a:bodyPr/>
              <a:lstStyle/>
              <a:p>
                <a:pPr>
                  <a:defRPr sz="12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29538232"/>
        <c:axId val="229538624"/>
      </c:barChart>
      <c:catAx>
        <c:axId val="229538232"/>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29538624"/>
        <c:crosses val="autoZero"/>
        <c:auto val="1"/>
        <c:lblAlgn val="ctr"/>
        <c:lblOffset val="100"/>
        <c:noMultiLvlLbl val="0"/>
      </c:catAx>
      <c:valAx>
        <c:axId val="229538624"/>
        <c:scaling>
          <c:orientation val="minMax"/>
        </c:scaling>
        <c:delete val="1"/>
        <c:axPos val="l"/>
        <c:numFmt formatCode="0.0%" sourceLinked="1"/>
        <c:majorTickMark val="out"/>
        <c:minorTickMark val="none"/>
        <c:tickLblPos val="nextTo"/>
        <c:crossAx val="229538232"/>
        <c:crosses val="autoZero"/>
        <c:crossBetween val="between"/>
      </c:valAx>
      <c:spPr>
        <a:noFill/>
        <a:ln w="25400">
          <a:noFill/>
        </a:ln>
      </c:spPr>
    </c:plotArea>
    <c:legend>
      <c:legendPos val="r"/>
      <c:layout>
        <c:manualLayout>
          <c:xMode val="edge"/>
          <c:yMode val="edge"/>
          <c:x val="0.77567581416856424"/>
          <c:y val="0.1615003737561464"/>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chemeClr val="accent4">
                <a:lumMod val="75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accent3">
                <a:lumMod val="75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chemeClr val="accent2">
                <a:lumMod val="75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chemeClr val="accent2">
                <a:lumMod val="60000"/>
                <a:lumOff val="4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379999384"/>
        <c:axId val="379998600"/>
      </c:barChart>
      <c:catAx>
        <c:axId val="379999384"/>
        <c:scaling>
          <c:orientation val="minMax"/>
        </c:scaling>
        <c:delete val="0"/>
        <c:axPos val="l"/>
        <c:numFmt formatCode="General" sourceLinked="0"/>
        <c:majorTickMark val="out"/>
        <c:minorTickMark val="none"/>
        <c:tickLblPos val="low"/>
        <c:txPr>
          <a:bodyPr/>
          <a:lstStyle/>
          <a:p>
            <a:pPr>
              <a:defRPr sz="1200" baseline="0">
                <a:latin typeface="+mj-lt"/>
              </a:defRPr>
            </a:pPr>
            <a:endParaRPr lang="en-US"/>
          </a:p>
        </c:txPr>
        <c:crossAx val="379998600"/>
        <c:crosses val="autoZero"/>
        <c:auto val="1"/>
        <c:lblAlgn val="ctr"/>
        <c:lblOffset val="100"/>
        <c:noMultiLvlLbl val="0"/>
      </c:catAx>
      <c:valAx>
        <c:axId val="379998600"/>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379999384"/>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lineChart>
        <c:grouping val="standard"/>
        <c:varyColors val="0"/>
        <c:ser>
          <c:idx val="0"/>
          <c:order val="0"/>
          <c:tx>
            <c:strRef>
              <c:f>Sheet1!$B$1</c:f>
              <c:strCache>
                <c:ptCount val="1"/>
                <c:pt idx="0">
                  <c:v>NH-White</c:v>
                </c:pt>
              </c:strCache>
            </c:strRef>
          </c:tx>
          <c:spPr>
            <a:ln>
              <a:solidFill>
                <a:srgbClr val="FFC000"/>
              </a:solidFill>
            </a:ln>
            <a:effectLst>
              <a:outerShdw blurRad="50800" dist="38100" dir="2700000" algn="tl" rotWithShape="0">
                <a:prstClr val="black">
                  <a:alpha val="40000"/>
                </a:prstClr>
              </a:outerShdw>
            </a:effectLst>
          </c:spPr>
          <c:marker>
            <c:spPr>
              <a:solidFill>
                <a:srgbClr val="FFC000"/>
              </a:solidFill>
              <a:ln>
                <a:solidFill>
                  <a:srgbClr val="FFC000"/>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11456014</c:v>
                </c:pt>
                <c:pt idx="2">
                  <c:v>11513570</c:v>
                </c:pt>
                <c:pt idx="3">
                  <c:v>11569937</c:v>
                </c:pt>
                <c:pt idx="4">
                  <c:v>11624881</c:v>
                </c:pt>
                <c:pt idx="5">
                  <c:v>11678176</c:v>
                </c:pt>
                <c:pt idx="6">
                  <c:v>11729618</c:v>
                </c:pt>
                <c:pt idx="7">
                  <c:v>11779132</c:v>
                </c:pt>
                <c:pt idx="8">
                  <c:v>11826470</c:v>
                </c:pt>
                <c:pt idx="9">
                  <c:v>11871540</c:v>
                </c:pt>
                <c:pt idx="10">
                  <c:v>11914045</c:v>
                </c:pt>
                <c:pt idx="11">
                  <c:v>11953986</c:v>
                </c:pt>
                <c:pt idx="12">
                  <c:v>11991359</c:v>
                </c:pt>
                <c:pt idx="13">
                  <c:v>12025794</c:v>
                </c:pt>
                <c:pt idx="14">
                  <c:v>12057225</c:v>
                </c:pt>
                <c:pt idx="15">
                  <c:v>12085589</c:v>
                </c:pt>
                <c:pt idx="16">
                  <c:v>12110649</c:v>
                </c:pt>
                <c:pt idx="17">
                  <c:v>12132382</c:v>
                </c:pt>
                <c:pt idx="18">
                  <c:v>12150458</c:v>
                </c:pt>
                <c:pt idx="19">
                  <c:v>12165052</c:v>
                </c:pt>
                <c:pt idx="20">
                  <c:v>12176401</c:v>
                </c:pt>
                <c:pt idx="21">
                  <c:v>12185109</c:v>
                </c:pt>
                <c:pt idx="22">
                  <c:v>12190458</c:v>
                </c:pt>
                <c:pt idx="23">
                  <c:v>12192535</c:v>
                </c:pt>
                <c:pt idx="24">
                  <c:v>12191943</c:v>
                </c:pt>
                <c:pt idx="25">
                  <c:v>12188971</c:v>
                </c:pt>
                <c:pt idx="26">
                  <c:v>12183782</c:v>
                </c:pt>
                <c:pt idx="27">
                  <c:v>12176581</c:v>
                </c:pt>
                <c:pt idx="28">
                  <c:v>12167414</c:v>
                </c:pt>
                <c:pt idx="29">
                  <c:v>12156377</c:v>
                </c:pt>
                <c:pt idx="30">
                  <c:v>12143626</c:v>
                </c:pt>
                <c:pt idx="31">
                  <c:v>12129356</c:v>
                </c:pt>
                <c:pt idx="32">
                  <c:v>12113334</c:v>
                </c:pt>
                <c:pt idx="33">
                  <c:v>12095648</c:v>
                </c:pt>
                <c:pt idx="34">
                  <c:v>12076767</c:v>
                </c:pt>
                <c:pt idx="35">
                  <c:v>12056664</c:v>
                </c:pt>
                <c:pt idx="36">
                  <c:v>12035932</c:v>
                </c:pt>
                <c:pt idx="37">
                  <c:v>12015137</c:v>
                </c:pt>
                <c:pt idx="38">
                  <c:v>11994551</c:v>
                </c:pt>
                <c:pt idx="39">
                  <c:v>11974304</c:v>
                </c:pt>
                <c:pt idx="40">
                  <c:v>11954615</c:v>
                </c:pt>
              </c:numCache>
            </c:numRef>
          </c:val>
          <c:smooth val="0"/>
        </c:ser>
        <c:ser>
          <c:idx val="1"/>
          <c:order val="1"/>
          <c:tx>
            <c:strRef>
              <c:f>Sheet1!$C$1</c:f>
              <c:strCache>
                <c:ptCount val="1"/>
                <c:pt idx="0">
                  <c:v>NH-Black</c:v>
                </c:pt>
              </c:strCache>
            </c:strRef>
          </c:tx>
          <c:spPr>
            <a:ln>
              <a:solidFill>
                <a:schemeClr val="tx1"/>
              </a:solidFill>
            </a:ln>
            <a:effectLst>
              <a:outerShdw blurRad="50800" dist="38100" dir="2700000" algn="tl" rotWithShape="0">
                <a:prstClr val="black">
                  <a:alpha val="40000"/>
                </a:prstClr>
              </a:outerShdw>
            </a:effectLst>
          </c:spPr>
          <c:marker>
            <c:spPr>
              <a:solidFill>
                <a:schemeClr val="tx1"/>
              </a:solidFill>
              <a:ln>
                <a:solidFill>
                  <a:schemeClr val="tx1"/>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2942671</c:v>
                </c:pt>
                <c:pt idx="2">
                  <c:v>2999289</c:v>
                </c:pt>
                <c:pt idx="3">
                  <c:v>3056518</c:v>
                </c:pt>
                <c:pt idx="4">
                  <c:v>3114187</c:v>
                </c:pt>
                <c:pt idx="5">
                  <c:v>3172262</c:v>
                </c:pt>
                <c:pt idx="6">
                  <c:v>3230618</c:v>
                </c:pt>
                <c:pt idx="7">
                  <c:v>3289228</c:v>
                </c:pt>
                <c:pt idx="8">
                  <c:v>3348098</c:v>
                </c:pt>
                <c:pt idx="9">
                  <c:v>3407148</c:v>
                </c:pt>
                <c:pt idx="10">
                  <c:v>3466308</c:v>
                </c:pt>
                <c:pt idx="11">
                  <c:v>3525577</c:v>
                </c:pt>
                <c:pt idx="12">
                  <c:v>3584905</c:v>
                </c:pt>
                <c:pt idx="13">
                  <c:v>3644327</c:v>
                </c:pt>
                <c:pt idx="14">
                  <c:v>3703725</c:v>
                </c:pt>
                <c:pt idx="15">
                  <c:v>3763024</c:v>
                </c:pt>
                <c:pt idx="16">
                  <c:v>3822168</c:v>
                </c:pt>
                <c:pt idx="17">
                  <c:v>3881057</c:v>
                </c:pt>
                <c:pt idx="18">
                  <c:v>3939558</c:v>
                </c:pt>
                <c:pt idx="19">
                  <c:v>3997544</c:v>
                </c:pt>
                <c:pt idx="20">
                  <c:v>4055033</c:v>
                </c:pt>
                <c:pt idx="21">
                  <c:v>4112016</c:v>
                </c:pt>
                <c:pt idx="22">
                  <c:v>4168487</c:v>
                </c:pt>
                <c:pt idx="23">
                  <c:v>4224360</c:v>
                </c:pt>
                <c:pt idx="24">
                  <c:v>4279671</c:v>
                </c:pt>
                <c:pt idx="25">
                  <c:v>4334420</c:v>
                </c:pt>
                <c:pt idx="26">
                  <c:v>4388542</c:v>
                </c:pt>
                <c:pt idx="27">
                  <c:v>4442101</c:v>
                </c:pt>
                <c:pt idx="28">
                  <c:v>4495106</c:v>
                </c:pt>
                <c:pt idx="29">
                  <c:v>4547602</c:v>
                </c:pt>
                <c:pt idx="30">
                  <c:v>4599532</c:v>
                </c:pt>
                <c:pt idx="31">
                  <c:v>4650950</c:v>
                </c:pt>
                <c:pt idx="32">
                  <c:v>4701884</c:v>
                </c:pt>
                <c:pt idx="33">
                  <c:v>4752328</c:v>
                </c:pt>
                <c:pt idx="34">
                  <c:v>4802468</c:v>
                </c:pt>
                <c:pt idx="35">
                  <c:v>4852239</c:v>
                </c:pt>
                <c:pt idx="36">
                  <c:v>4901756</c:v>
                </c:pt>
                <c:pt idx="37">
                  <c:v>4950987</c:v>
                </c:pt>
                <c:pt idx="38">
                  <c:v>5000087</c:v>
                </c:pt>
                <c:pt idx="39">
                  <c:v>5049014</c:v>
                </c:pt>
                <c:pt idx="40">
                  <c:v>5097826</c:v>
                </c:pt>
              </c:numCache>
            </c:numRef>
          </c:val>
          <c:smooth val="0"/>
        </c:ser>
        <c:ser>
          <c:idx val="2"/>
          <c:order val="2"/>
          <c:tx>
            <c:strRef>
              <c:f>Sheet1!$D$1</c:f>
              <c:strCache>
                <c:ptCount val="1"/>
                <c:pt idx="0">
                  <c:v>Hispanic</c:v>
                </c:pt>
              </c:strCache>
            </c:strRef>
          </c:tx>
          <c:spPr>
            <a:ln>
              <a:solidFill>
                <a:srgbClr val="F7ECBB"/>
              </a:solidFill>
            </a:ln>
            <a:effectLst>
              <a:outerShdw blurRad="50800" dist="38100" dir="2700000" algn="tl" rotWithShape="0">
                <a:prstClr val="black">
                  <a:alpha val="40000"/>
                </a:prstClr>
              </a:outerShdw>
            </a:effectLst>
          </c:spPr>
          <c:marker>
            <c:spPr>
              <a:solidFill>
                <a:srgbClr val="F2DDB4"/>
              </a:solidFill>
              <a:ln>
                <a:solidFill>
                  <a:srgbClr val="F7ECBB"/>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9766411</c:v>
                </c:pt>
                <c:pt idx="2">
                  <c:v>10081488</c:v>
                </c:pt>
                <c:pt idx="3">
                  <c:v>10406070</c:v>
                </c:pt>
                <c:pt idx="4">
                  <c:v>10740456</c:v>
                </c:pt>
                <c:pt idx="5">
                  <c:v>11084763</c:v>
                </c:pt>
                <c:pt idx="6">
                  <c:v>11439402</c:v>
                </c:pt>
                <c:pt idx="7">
                  <c:v>11804795</c:v>
                </c:pt>
                <c:pt idx="8">
                  <c:v>12181167</c:v>
                </c:pt>
                <c:pt idx="9">
                  <c:v>12568914</c:v>
                </c:pt>
                <c:pt idx="10">
                  <c:v>12968026</c:v>
                </c:pt>
                <c:pt idx="11">
                  <c:v>13378583</c:v>
                </c:pt>
                <c:pt idx="12">
                  <c:v>13800678</c:v>
                </c:pt>
                <c:pt idx="13">
                  <c:v>14234298</c:v>
                </c:pt>
                <c:pt idx="14">
                  <c:v>14679473</c:v>
                </c:pt>
                <c:pt idx="15">
                  <c:v>15135957</c:v>
                </c:pt>
                <c:pt idx="16">
                  <c:v>15603483</c:v>
                </c:pt>
                <c:pt idx="17">
                  <c:v>16081696</c:v>
                </c:pt>
                <c:pt idx="18">
                  <c:v>16570120</c:v>
                </c:pt>
                <c:pt idx="19">
                  <c:v>17068209</c:v>
                </c:pt>
                <c:pt idx="20">
                  <c:v>17575656</c:v>
                </c:pt>
                <c:pt idx="21">
                  <c:v>18092196</c:v>
                </c:pt>
                <c:pt idx="22">
                  <c:v>18617800</c:v>
                </c:pt>
                <c:pt idx="23">
                  <c:v>19152311</c:v>
                </c:pt>
                <c:pt idx="24">
                  <c:v>19695813</c:v>
                </c:pt>
                <c:pt idx="25">
                  <c:v>20248388</c:v>
                </c:pt>
                <c:pt idx="26">
                  <c:v>20810204</c:v>
                </c:pt>
                <c:pt idx="27">
                  <c:v>21381625</c:v>
                </c:pt>
                <c:pt idx="28">
                  <c:v>21963027</c:v>
                </c:pt>
                <c:pt idx="29">
                  <c:v>22554664</c:v>
                </c:pt>
                <c:pt idx="30">
                  <c:v>23156968</c:v>
                </c:pt>
                <c:pt idx="31">
                  <c:v>23770256</c:v>
                </c:pt>
                <c:pt idx="32">
                  <c:v>24394892</c:v>
                </c:pt>
                <c:pt idx="33">
                  <c:v>25031407</c:v>
                </c:pt>
                <c:pt idx="34">
                  <c:v>25680381</c:v>
                </c:pt>
                <c:pt idx="35">
                  <c:v>26342195</c:v>
                </c:pt>
                <c:pt idx="36">
                  <c:v>27017288</c:v>
                </c:pt>
                <c:pt idx="37">
                  <c:v>27706190</c:v>
                </c:pt>
                <c:pt idx="38">
                  <c:v>28409218</c:v>
                </c:pt>
                <c:pt idx="39">
                  <c:v>29126784</c:v>
                </c:pt>
                <c:pt idx="40">
                  <c:v>29859012</c:v>
                </c:pt>
              </c:numCache>
            </c:numRef>
          </c:val>
          <c:smooth val="0"/>
        </c:ser>
        <c:ser>
          <c:idx val="3"/>
          <c:order val="3"/>
          <c:tx>
            <c:strRef>
              <c:f>Sheet1!$E$1</c:f>
              <c:strCache>
                <c:ptCount val="1"/>
                <c:pt idx="0">
                  <c:v>NH-Other</c:v>
                </c:pt>
              </c:strCache>
            </c:strRef>
          </c:tx>
          <c:spPr>
            <a:ln>
              <a:solidFill>
                <a:srgbClr val="C00000"/>
              </a:solidFill>
            </a:ln>
            <a:effectLst>
              <a:outerShdw blurRad="50800" dist="38100" dir="2700000" algn="tl" rotWithShape="0">
                <a:prstClr val="black">
                  <a:alpha val="40000"/>
                </a:prstClr>
              </a:outerShdw>
            </a:effectLst>
          </c:spPr>
          <c:marker>
            <c:spPr>
              <a:ln>
                <a:solidFill>
                  <a:srgbClr val="C00000"/>
                </a:solidFill>
              </a:ln>
              <a:effectLst>
                <a:outerShdw blurRad="50800" dist="38100" dir="2700000" algn="tl" rotWithShape="0">
                  <a:prstClr val="black">
                    <a:alpha val="40000"/>
                  </a:prstClr>
                </a:outerShdw>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1466599</c:v>
                </c:pt>
                <c:pt idx="2">
                  <c:v>1535700</c:v>
                </c:pt>
                <c:pt idx="3">
                  <c:v>1607640</c:v>
                </c:pt>
                <c:pt idx="4">
                  <c:v>1682418</c:v>
                </c:pt>
                <c:pt idx="5">
                  <c:v>1760083</c:v>
                </c:pt>
                <c:pt idx="6">
                  <c:v>1840607</c:v>
                </c:pt>
                <c:pt idx="7">
                  <c:v>1924135</c:v>
                </c:pt>
                <c:pt idx="8">
                  <c:v>2010744</c:v>
                </c:pt>
                <c:pt idx="9">
                  <c:v>2100489</c:v>
                </c:pt>
                <c:pt idx="10">
                  <c:v>2193599</c:v>
                </c:pt>
                <c:pt idx="11">
                  <c:v>2290153</c:v>
                </c:pt>
                <c:pt idx="12">
                  <c:v>2390353</c:v>
                </c:pt>
                <c:pt idx="13">
                  <c:v>2494401</c:v>
                </c:pt>
                <c:pt idx="14">
                  <c:v>2602421</c:v>
                </c:pt>
                <c:pt idx="15">
                  <c:v>2714737</c:v>
                </c:pt>
                <c:pt idx="16">
                  <c:v>2831512</c:v>
                </c:pt>
                <c:pt idx="17">
                  <c:v>2953004</c:v>
                </c:pt>
                <c:pt idx="18">
                  <c:v>3079440</c:v>
                </c:pt>
                <c:pt idx="19">
                  <c:v>3211039</c:v>
                </c:pt>
                <c:pt idx="20">
                  <c:v>3347994</c:v>
                </c:pt>
                <c:pt idx="21">
                  <c:v>3490487</c:v>
                </c:pt>
                <c:pt idx="22">
                  <c:v>3638800</c:v>
                </c:pt>
                <c:pt idx="23">
                  <c:v>3793065</c:v>
                </c:pt>
                <c:pt idx="24">
                  <c:v>3953541</c:v>
                </c:pt>
                <c:pt idx="25">
                  <c:v>4120476</c:v>
                </c:pt>
                <c:pt idx="26">
                  <c:v>4293904</c:v>
                </c:pt>
                <c:pt idx="27">
                  <c:v>4474061</c:v>
                </c:pt>
                <c:pt idx="28">
                  <c:v>4661017</c:v>
                </c:pt>
                <c:pt idx="29">
                  <c:v>4854921</c:v>
                </c:pt>
                <c:pt idx="30">
                  <c:v>5055770</c:v>
                </c:pt>
                <c:pt idx="31">
                  <c:v>5263644</c:v>
                </c:pt>
                <c:pt idx="32">
                  <c:v>5478488</c:v>
                </c:pt>
                <c:pt idx="33">
                  <c:v>5700260</c:v>
                </c:pt>
                <c:pt idx="34">
                  <c:v>5929100</c:v>
                </c:pt>
                <c:pt idx="35">
                  <c:v>6165067</c:v>
                </c:pt>
                <c:pt idx="36">
                  <c:v>6408256</c:v>
                </c:pt>
                <c:pt idx="37">
                  <c:v>6658882</c:v>
                </c:pt>
                <c:pt idx="38">
                  <c:v>6917228</c:v>
                </c:pt>
                <c:pt idx="39">
                  <c:v>7183415</c:v>
                </c:pt>
                <c:pt idx="40">
                  <c:v>7457844</c:v>
                </c:pt>
              </c:numCache>
            </c:numRef>
          </c:val>
          <c:smooth val="0"/>
        </c:ser>
        <c:dLbls>
          <c:showLegendKey val="0"/>
          <c:showVal val="0"/>
          <c:showCatName val="0"/>
          <c:showSerName val="0"/>
          <c:showPercent val="0"/>
          <c:showBubbleSize val="0"/>
        </c:dLbls>
        <c:marker val="1"/>
        <c:smooth val="0"/>
        <c:axId val="236400632"/>
        <c:axId val="236401024"/>
      </c:lineChart>
      <c:catAx>
        <c:axId val="236400632"/>
        <c:scaling>
          <c:orientation val="minMax"/>
        </c:scaling>
        <c:delete val="0"/>
        <c:axPos val="b"/>
        <c:numFmt formatCode="General" sourceLinked="1"/>
        <c:majorTickMark val="out"/>
        <c:minorTickMark val="out"/>
        <c:tickLblPos val="nextTo"/>
        <c:txPr>
          <a:bodyPr rot="-2220000"/>
          <a:lstStyle/>
          <a:p>
            <a:pPr>
              <a:defRPr sz="1400">
                <a:latin typeface="+mj-lt"/>
              </a:defRPr>
            </a:pPr>
            <a:endParaRPr lang="en-US"/>
          </a:p>
        </c:txPr>
        <c:crossAx val="236401024"/>
        <c:crosses val="autoZero"/>
        <c:auto val="1"/>
        <c:lblAlgn val="ctr"/>
        <c:lblOffset val="100"/>
        <c:tickLblSkip val="5"/>
        <c:noMultiLvlLbl val="0"/>
      </c:catAx>
      <c:valAx>
        <c:axId val="236401024"/>
        <c:scaling>
          <c:orientation val="minMax"/>
        </c:scaling>
        <c:delete val="0"/>
        <c:axPos val="l"/>
        <c:majorGridlines/>
        <c:numFmt formatCode="#,##0" sourceLinked="1"/>
        <c:majorTickMark val="out"/>
        <c:minorTickMark val="none"/>
        <c:tickLblPos val="nextTo"/>
        <c:txPr>
          <a:bodyPr/>
          <a:lstStyle/>
          <a:p>
            <a:pPr>
              <a:defRPr sz="1400">
                <a:latin typeface="+mj-lt"/>
              </a:defRPr>
            </a:pPr>
            <a:endParaRPr lang="en-US"/>
          </a:p>
        </c:txPr>
        <c:crossAx val="236400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73519976669583"/>
          <c:y val="4.4896522574311808E-2"/>
          <c:w val="0.59060282395256147"/>
          <c:h val="0.888581501881478"/>
        </c:manualLayout>
      </c:layout>
      <c:barChart>
        <c:barDir val="bar"/>
        <c:grouping val="clustered"/>
        <c:varyColors val="0"/>
        <c:ser>
          <c:idx val="0"/>
          <c:order val="0"/>
          <c:tx>
            <c:strRef>
              <c:f>Sheet1!$B$1</c:f>
              <c:strCache>
                <c:ptCount val="1"/>
                <c:pt idx="0">
                  <c:v>Hispanic</c:v>
                </c:pt>
              </c:strCache>
            </c:strRef>
          </c:tx>
          <c:spPr>
            <a:solidFill>
              <a:schemeClr val="accent1"/>
            </a:solidFill>
            <a:ln w="12700">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Sheet1!$A$2:$A$6</c15:sqref>
                  </c15:fullRef>
                </c:ext>
              </c:extLst>
              <c:f>Sheet1!$A$2:$A$4</c:f>
              <c:strCache>
                <c:ptCount val="3"/>
                <c:pt idx="0">
                  <c:v>Drove alone</c:v>
                </c:pt>
                <c:pt idx="1">
                  <c:v>Carpooled</c:v>
                </c:pt>
                <c:pt idx="2">
                  <c:v>  Public transportation</c:v>
                </c:pt>
              </c:strCache>
            </c:strRef>
          </c:cat>
          <c:val>
            <c:numRef>
              <c:extLst>
                <c:ext xmlns:c15="http://schemas.microsoft.com/office/drawing/2012/chart" uri="{02D57815-91ED-43cb-92C2-25804820EDAC}">
                  <c15:fullRef>
                    <c15:sqref>Sheet1!$B$2:$B$6</c15:sqref>
                  </c15:fullRef>
                </c:ext>
              </c:extLst>
              <c:f>Sheet1!$B$2:$B$4</c:f>
              <c:numCache>
                <c:formatCode>0%</c:formatCode>
                <c:ptCount val="3"/>
                <c:pt idx="0">
                  <c:v>0.77187354183285684</c:v>
                </c:pt>
                <c:pt idx="1">
                  <c:v>0.14710528176667009</c:v>
                </c:pt>
                <c:pt idx="2">
                  <c:v>1.6978298097669084E-2</c:v>
                </c:pt>
              </c:numCache>
            </c:numRef>
          </c:val>
        </c:ser>
        <c:ser>
          <c:idx val="1"/>
          <c:order val="1"/>
          <c:tx>
            <c:strRef>
              <c:f>Sheet1!$C$1</c:f>
              <c:strCache>
                <c:ptCount val="1"/>
                <c:pt idx="0">
                  <c:v>Non-Hispanic White</c:v>
                </c:pt>
              </c:strCache>
            </c:strRef>
          </c:tx>
          <c:spPr>
            <a:solidFill>
              <a:schemeClr val="accent2"/>
            </a:solidFill>
            <a:ln w="12700">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Sheet1!$A$2:$A$6</c15:sqref>
                  </c15:fullRef>
                </c:ext>
              </c:extLst>
              <c:f>Sheet1!$A$2:$A$4</c:f>
              <c:strCache>
                <c:ptCount val="3"/>
                <c:pt idx="0">
                  <c:v>Drove alone</c:v>
                </c:pt>
                <c:pt idx="1">
                  <c:v>Carpooled</c:v>
                </c:pt>
                <c:pt idx="2">
                  <c:v>  Public transportation</c:v>
                </c:pt>
              </c:strCache>
            </c:strRef>
          </c:cat>
          <c:val>
            <c:numRef>
              <c:extLst>
                <c:ext xmlns:c15="http://schemas.microsoft.com/office/drawing/2012/chart" uri="{02D57815-91ED-43cb-92C2-25804820EDAC}">
                  <c15:fullRef>
                    <c15:sqref>Sheet1!$C$2:$C$6</c15:sqref>
                  </c15:fullRef>
                </c:ext>
              </c:extLst>
              <c:f>Sheet1!$C$2:$C$4</c:f>
              <c:numCache>
                <c:formatCode>0%</c:formatCode>
                <c:ptCount val="3"/>
                <c:pt idx="0">
                  <c:v>0.83060169598053069</c:v>
                </c:pt>
                <c:pt idx="1">
                  <c:v>7.654161576709366E-2</c:v>
                </c:pt>
                <c:pt idx="2">
                  <c:v>8.618827855631327E-3</c:v>
                </c:pt>
              </c:numCache>
            </c:numRef>
          </c:val>
        </c:ser>
        <c:ser>
          <c:idx val="2"/>
          <c:order val="2"/>
          <c:tx>
            <c:strRef>
              <c:f>Sheet1!$D$1</c:f>
              <c:strCache>
                <c:ptCount val="1"/>
                <c:pt idx="0">
                  <c:v>Black</c:v>
                </c:pt>
              </c:strCache>
            </c:strRef>
          </c:tx>
          <c:spPr>
            <a:solidFill>
              <a:schemeClr val="accent3"/>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Sheet1!$A$2:$A$6</c15:sqref>
                  </c15:fullRef>
                </c:ext>
              </c:extLst>
              <c:f>Sheet1!$A$2:$A$4</c:f>
              <c:strCache>
                <c:ptCount val="3"/>
                <c:pt idx="0">
                  <c:v>Drove alone</c:v>
                </c:pt>
                <c:pt idx="1">
                  <c:v>Carpooled</c:v>
                </c:pt>
                <c:pt idx="2">
                  <c:v>  Public transportation</c:v>
                </c:pt>
              </c:strCache>
            </c:strRef>
          </c:cat>
          <c:val>
            <c:numRef>
              <c:extLst>
                <c:ext xmlns:c15="http://schemas.microsoft.com/office/drawing/2012/chart" uri="{02D57815-91ED-43cb-92C2-25804820EDAC}">
                  <c15:fullRef>
                    <c15:sqref>Sheet1!$D$2:$D$6</c15:sqref>
                  </c15:fullRef>
                </c:ext>
              </c:extLst>
              <c:f>Sheet1!$D$2:$D$4</c:f>
              <c:numCache>
                <c:formatCode>0%</c:formatCode>
                <c:ptCount val="3"/>
                <c:pt idx="0">
                  <c:v>0.79359963154768598</c:v>
                </c:pt>
                <c:pt idx="1">
                  <c:v>0.10113062096586077</c:v>
                </c:pt>
                <c:pt idx="2">
                  <c:v>3.7897526435931854E-2</c:v>
                </c:pt>
              </c:numCache>
            </c:numRef>
          </c:val>
        </c:ser>
        <c:dLbls>
          <c:dLblPos val="outEnd"/>
          <c:showLegendKey val="0"/>
          <c:showVal val="1"/>
          <c:showCatName val="0"/>
          <c:showSerName val="0"/>
          <c:showPercent val="0"/>
          <c:showBubbleSize val="0"/>
        </c:dLbls>
        <c:gapWidth val="219"/>
        <c:axId val="380000168"/>
        <c:axId val="229539408"/>
      </c:barChart>
      <c:catAx>
        <c:axId val="380000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29539408"/>
        <c:crosses val="autoZero"/>
        <c:auto val="1"/>
        <c:lblAlgn val="ctr"/>
        <c:lblOffset val="100"/>
        <c:noMultiLvlLbl val="0"/>
      </c:catAx>
      <c:valAx>
        <c:axId val="229539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380000168"/>
        <c:crosses val="autoZero"/>
        <c:crossBetween val="between"/>
      </c:valAx>
      <c:spPr>
        <a:noFill/>
        <a:ln>
          <a:noFill/>
        </a:ln>
        <a:effectLst/>
      </c:spPr>
    </c:plotArea>
    <c:legend>
      <c:legendPos val="r"/>
      <c:layout>
        <c:manualLayout>
          <c:xMode val="edge"/>
          <c:yMode val="edge"/>
          <c:x val="0.72368321873351149"/>
          <c:y val="0.11522950656444249"/>
          <c:w val="0.2505182916950196"/>
          <c:h val="0.2233001185456825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1"/>
          <c:marker>
            <c:symbol val="none"/>
          </c:marker>
          <c:cat>
            <c:numRef>
              <c:f>[bc_db150114104019.csv]bc_db150114104019!$B$3:$B$21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[bc_db150114104019.csv]bc_db150114104019!$C$3:$C$21</c:f>
              <c:numCache>
                <c:formatCode>_(* #,##0_);_(* \(#,##0\);_(* "-"??_);_(@_)</c:formatCode>
                <c:ptCount val="19"/>
                <c:pt idx="0">
                  <c:v>1894971</c:v>
                </c:pt>
                <c:pt idx="1">
                  <c:v>2154370</c:v>
                </c:pt>
                <c:pt idx="2">
                  <c:v>2484700</c:v>
                </c:pt>
                <c:pt idx="3">
                  <c:v>2700806</c:v>
                </c:pt>
                <c:pt idx="4">
                  <c:v>3011229</c:v>
                </c:pt>
                <c:pt idx="5">
                  <c:v>3113277</c:v>
                </c:pt>
                <c:pt idx="6">
                  <c:v>2906838</c:v>
                </c:pt>
                <c:pt idx="7">
                  <c:v>3014672</c:v>
                </c:pt>
                <c:pt idx="8">
                  <c:v>2871624</c:v>
                </c:pt>
                <c:pt idx="9">
                  <c:v>3036018</c:v>
                </c:pt>
                <c:pt idx="10">
                  <c:v>3168005</c:v>
                </c:pt>
                <c:pt idx="11">
                  <c:v>3217475</c:v>
                </c:pt>
                <c:pt idx="12">
                  <c:v>3326521</c:v>
                </c:pt>
                <c:pt idx="13">
                  <c:v>3260213</c:v>
                </c:pt>
                <c:pt idx="14">
                  <c:v>2854881</c:v>
                </c:pt>
                <c:pt idx="15">
                  <c:v>3194209</c:v>
                </c:pt>
                <c:pt idx="16">
                  <c:v>3323032</c:v>
                </c:pt>
                <c:pt idx="17">
                  <c:v>3489468</c:v>
                </c:pt>
                <c:pt idx="18">
                  <c:v>3577037</c:v>
                </c:pt>
              </c:numCache>
            </c:numRef>
          </c:val>
          <c:smooth val="0"/>
        </c:ser>
        <c:ser>
          <c:idx val="1"/>
          <c:order val="0"/>
          <c:spPr>
            <a:ln w="57150">
              <a:solidFill>
                <a:schemeClr val="accent3">
                  <a:lumMod val="75000"/>
                </a:schemeClr>
              </a:solidFill>
            </a:ln>
            <a:effectLst>
              <a:outerShdw blurRad="50800" dist="38100" dir="2700000" algn="tl" rotWithShape="0">
                <a:prstClr val="black">
                  <a:alpha val="40000"/>
                </a:prstClr>
              </a:outerShdw>
            </a:effectLst>
          </c:spPr>
          <c:marker>
            <c:symbol val="none"/>
          </c:marker>
          <c:cat>
            <c:numRef>
              <c:f>[bc_db150114104019.csv]bc_db150114104019!$B$3:$B$21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[bc_db150114104019.csv]bc_db150114104019!$C$3:$C$21</c:f>
              <c:numCache>
                <c:formatCode>_(* #,##0_);_(* \(#,##0\);_(* "-"??_);_(@_)</c:formatCode>
                <c:ptCount val="19"/>
                <c:pt idx="0">
                  <c:v>1894971</c:v>
                </c:pt>
                <c:pt idx="1">
                  <c:v>2154370</c:v>
                </c:pt>
                <c:pt idx="2">
                  <c:v>2484700</c:v>
                </c:pt>
                <c:pt idx="3">
                  <c:v>2700806</c:v>
                </c:pt>
                <c:pt idx="4">
                  <c:v>3011229</c:v>
                </c:pt>
                <c:pt idx="5">
                  <c:v>3113277</c:v>
                </c:pt>
                <c:pt idx="6">
                  <c:v>2906838</c:v>
                </c:pt>
                <c:pt idx="7">
                  <c:v>3014672</c:v>
                </c:pt>
                <c:pt idx="8">
                  <c:v>2871624</c:v>
                </c:pt>
                <c:pt idx="9">
                  <c:v>3036018</c:v>
                </c:pt>
                <c:pt idx="10">
                  <c:v>3168005</c:v>
                </c:pt>
                <c:pt idx="11">
                  <c:v>3217475</c:v>
                </c:pt>
                <c:pt idx="12">
                  <c:v>3326521</c:v>
                </c:pt>
                <c:pt idx="13">
                  <c:v>3260213</c:v>
                </c:pt>
                <c:pt idx="14">
                  <c:v>2854881</c:v>
                </c:pt>
                <c:pt idx="15">
                  <c:v>3194209</c:v>
                </c:pt>
                <c:pt idx="16">
                  <c:v>3323032</c:v>
                </c:pt>
                <c:pt idx="17">
                  <c:v>3489468</c:v>
                </c:pt>
                <c:pt idx="18">
                  <c:v>3577037</c:v>
                </c:pt>
              </c:numCache>
            </c:numRef>
          </c:val>
          <c:smooth val="0"/>
        </c:ser>
        <c:dLbls>
          <c:showLegendKey val="0"/>
          <c:showVal val="0"/>
          <c:showCatName val="0"/>
          <c:showSerName val="0"/>
          <c:showPercent val="0"/>
          <c:showBubbleSize val="0"/>
        </c:dLbls>
        <c:smooth val="0"/>
        <c:axId val="229540192"/>
        <c:axId val="229540584"/>
      </c:lineChart>
      <c:catAx>
        <c:axId val="229540192"/>
        <c:scaling>
          <c:orientation val="minMax"/>
        </c:scaling>
        <c:delete val="0"/>
        <c:axPos val="b"/>
        <c:numFmt formatCode="General" sourceLinked="1"/>
        <c:majorTickMark val="none"/>
        <c:minorTickMark val="none"/>
        <c:tickLblPos val="nextTo"/>
        <c:txPr>
          <a:bodyPr/>
          <a:lstStyle/>
          <a:p>
            <a:pPr>
              <a:defRPr sz="1100">
                <a:latin typeface="+mj-lt"/>
              </a:defRPr>
            </a:pPr>
            <a:endParaRPr lang="en-US"/>
          </a:p>
        </c:txPr>
        <c:crossAx val="229540584"/>
        <c:crosses val="autoZero"/>
        <c:auto val="1"/>
        <c:lblAlgn val="ctr"/>
        <c:lblOffset val="100"/>
        <c:tickLblSkip val="2"/>
        <c:noMultiLvlLbl val="0"/>
      </c:catAx>
      <c:valAx>
        <c:axId val="229540584"/>
        <c:scaling>
          <c:orientation val="minMax"/>
        </c:scaling>
        <c:delete val="0"/>
        <c:axPos val="l"/>
        <c:majorGridlines/>
        <c:numFmt formatCode="_(* #,##0_);_(* \(#,##0\);_(* &quot;-&quot;??_);_(@_)" sourceLinked="1"/>
        <c:majorTickMark val="none"/>
        <c:minorTickMark val="none"/>
        <c:tickLblPos val="nextTo"/>
        <c:spPr>
          <a:ln w="9525">
            <a:noFill/>
          </a:ln>
        </c:spPr>
        <c:txPr>
          <a:bodyPr/>
          <a:lstStyle/>
          <a:p>
            <a:pPr>
              <a:defRPr sz="1100">
                <a:latin typeface="+mj-lt"/>
              </a:defRPr>
            </a:pPr>
            <a:endParaRPr lang="en-US"/>
          </a:p>
        </c:txPr>
        <c:crossAx val="229540192"/>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[bc_db150114104019.csv]bc_db150114104019!$D$2</c:f>
              <c:strCache>
                <c:ptCount val="1"/>
                <c:pt idx="0">
                  <c:v> Loaded Rail Containers</c:v>
                </c:pt>
              </c:strCache>
            </c:strRef>
          </c:tx>
          <c:spPr>
            <a:ln w="57150">
              <a:solidFill>
                <a:schemeClr val="accent1">
                  <a:lumMod val="40000"/>
                  <a:lumOff val="60000"/>
                </a:schemeClr>
              </a:solidFill>
            </a:ln>
            <a:effectLst>
              <a:outerShdw blurRad="50800" dist="38100" dir="2700000" algn="tl" rotWithShape="0">
                <a:prstClr val="black">
                  <a:alpha val="40000"/>
                </a:prstClr>
              </a:outerShdw>
            </a:effectLst>
          </c:spPr>
          <c:marker>
            <c:symbol val="none"/>
          </c:marker>
          <c:cat>
            <c:numRef>
              <c:f>[bc_db150114104019.csv]bc_db150114104019!$B$3:$B$21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[bc_db150114104019.csv]bc_db150114104019!$D$3:$D$21</c:f>
              <c:numCache>
                <c:formatCode>_(* #,##0_);_(* \(#,##0\);_(* "-"??_);_(@_)</c:formatCode>
                <c:ptCount val="19"/>
                <c:pt idx="0">
                  <c:v>115000</c:v>
                </c:pt>
                <c:pt idx="1">
                  <c:v>127570</c:v>
                </c:pt>
                <c:pt idx="2">
                  <c:v>139273</c:v>
                </c:pt>
                <c:pt idx="3">
                  <c:v>153388</c:v>
                </c:pt>
                <c:pt idx="4">
                  <c:v>204033</c:v>
                </c:pt>
                <c:pt idx="5">
                  <c:v>239421</c:v>
                </c:pt>
                <c:pt idx="6">
                  <c:v>228613</c:v>
                </c:pt>
                <c:pt idx="7">
                  <c:v>235657</c:v>
                </c:pt>
                <c:pt idx="8">
                  <c:v>240674</c:v>
                </c:pt>
                <c:pt idx="9">
                  <c:v>277047</c:v>
                </c:pt>
                <c:pt idx="10">
                  <c:v>302945</c:v>
                </c:pt>
                <c:pt idx="11">
                  <c:v>339499</c:v>
                </c:pt>
                <c:pt idx="12">
                  <c:v>329303</c:v>
                </c:pt>
                <c:pt idx="13">
                  <c:v>298949</c:v>
                </c:pt>
                <c:pt idx="14">
                  <c:v>211524</c:v>
                </c:pt>
                <c:pt idx="15">
                  <c:v>281667</c:v>
                </c:pt>
                <c:pt idx="16">
                  <c:v>319752</c:v>
                </c:pt>
                <c:pt idx="17">
                  <c:v>361206</c:v>
                </c:pt>
                <c:pt idx="18">
                  <c:v>392483</c:v>
                </c:pt>
              </c:numCache>
            </c:numRef>
          </c:val>
          <c:smooth val="0"/>
        </c:ser>
        <c:dLbls>
          <c:showLegendKey val="0"/>
          <c:showVal val="0"/>
          <c:showCatName val="0"/>
          <c:showSerName val="0"/>
          <c:showPercent val="0"/>
          <c:showBubbleSize val="0"/>
        </c:dLbls>
        <c:smooth val="0"/>
        <c:axId val="229541368"/>
        <c:axId val="236398672"/>
      </c:lineChart>
      <c:catAx>
        <c:axId val="229541368"/>
        <c:scaling>
          <c:orientation val="minMax"/>
        </c:scaling>
        <c:delete val="0"/>
        <c:axPos val="b"/>
        <c:numFmt formatCode="General" sourceLinked="1"/>
        <c:majorTickMark val="none"/>
        <c:minorTickMark val="none"/>
        <c:tickLblPos val="nextTo"/>
        <c:txPr>
          <a:bodyPr/>
          <a:lstStyle/>
          <a:p>
            <a:pPr>
              <a:defRPr sz="1100">
                <a:latin typeface="+mj-lt"/>
              </a:defRPr>
            </a:pPr>
            <a:endParaRPr lang="en-US"/>
          </a:p>
        </c:txPr>
        <c:crossAx val="236398672"/>
        <c:crosses val="autoZero"/>
        <c:auto val="1"/>
        <c:lblAlgn val="ctr"/>
        <c:lblOffset val="100"/>
        <c:tickLblSkip val="2"/>
        <c:noMultiLvlLbl val="0"/>
      </c:catAx>
      <c:valAx>
        <c:axId val="236398672"/>
        <c:scaling>
          <c:orientation val="minMax"/>
        </c:scaling>
        <c:delete val="0"/>
        <c:axPos val="l"/>
        <c:majorGridlines/>
        <c:numFmt formatCode="_(* #,##0_);_(* \(#,##0\);_(* &quot;-&quot;??_);_(@_)" sourceLinked="1"/>
        <c:majorTickMark val="none"/>
        <c:minorTickMark val="none"/>
        <c:tickLblPos val="nextTo"/>
        <c:spPr>
          <a:ln w="9525">
            <a:noFill/>
          </a:ln>
        </c:spPr>
        <c:txPr>
          <a:bodyPr/>
          <a:lstStyle/>
          <a:p>
            <a:pPr>
              <a:defRPr sz="1100">
                <a:latin typeface="+mj-lt"/>
              </a:defRPr>
            </a:pPr>
            <a:endParaRPr lang="en-US"/>
          </a:p>
        </c:txPr>
        <c:crossAx val="229541368"/>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a:solidFill>
                <a:srgbClr val="FFC000"/>
              </a:solidFill>
              <a:tailEnd type="none"/>
            </a:ln>
            <a:effectLst>
              <a:outerShdw blurRad="50800" dist="38100" dir="2700000" algn="tl" rotWithShape="0">
                <a:prstClr val="black">
                  <a:alpha val="40000"/>
                </a:prstClr>
              </a:outerShdw>
            </a:effectLst>
          </c:spPr>
          <c:marker>
            <c:symbol val="none"/>
          </c:marker>
          <c:cat>
            <c:numRef>
              <c:f>Sheet3!$AF$1:$AP$1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Sheet3!$AF$9:$AP$9</c:f>
              <c:numCache>
                <c:formatCode>_(* #,##0_);_(* \(#,##0\);_(* "-"??_);_(@_)</c:formatCode>
                <c:ptCount val="11"/>
                <c:pt idx="0">
                  <c:v>1321561</c:v>
                </c:pt>
                <c:pt idx="1">
                  <c:v>1516444</c:v>
                </c:pt>
                <c:pt idx="2">
                  <c:v>1677968</c:v>
                </c:pt>
                <c:pt idx="3">
                  <c:v>1691155</c:v>
                </c:pt>
                <c:pt idx="4">
                  <c:v>1853675</c:v>
                </c:pt>
                <c:pt idx="5">
                  <c:v>1879393.15</c:v>
                </c:pt>
                <c:pt idx="6">
                  <c:v>1894383</c:v>
                </c:pt>
                <c:pt idx="7">
                  <c:v>1904898</c:v>
                </c:pt>
                <c:pt idx="8">
                  <c:v>1927580</c:v>
                </c:pt>
                <c:pt idx="9">
                  <c:v>2000933</c:v>
                </c:pt>
                <c:pt idx="10">
                  <c:v>2062090</c:v>
                </c:pt>
              </c:numCache>
            </c:numRef>
          </c:val>
          <c:smooth val="0"/>
        </c:ser>
        <c:dLbls>
          <c:showLegendKey val="0"/>
          <c:showVal val="0"/>
          <c:showCatName val="0"/>
          <c:showSerName val="0"/>
          <c:showPercent val="0"/>
          <c:showBubbleSize val="0"/>
        </c:dLbls>
        <c:smooth val="0"/>
        <c:axId val="236399456"/>
        <c:axId val="236399848"/>
      </c:lineChart>
      <c:catAx>
        <c:axId val="236399456"/>
        <c:scaling>
          <c:orientation val="minMax"/>
        </c:scaling>
        <c:delete val="0"/>
        <c:axPos val="b"/>
        <c:numFmt formatCode="General" sourceLinked="1"/>
        <c:majorTickMark val="none"/>
        <c:minorTickMark val="none"/>
        <c:tickLblPos val="nextTo"/>
        <c:txPr>
          <a:bodyPr/>
          <a:lstStyle/>
          <a:p>
            <a:pPr>
              <a:defRPr sz="1200">
                <a:latin typeface="+mj-lt"/>
              </a:defRPr>
            </a:pPr>
            <a:endParaRPr lang="en-US"/>
          </a:p>
        </c:txPr>
        <c:crossAx val="236399848"/>
        <c:crosses val="autoZero"/>
        <c:auto val="1"/>
        <c:lblAlgn val="ctr"/>
        <c:lblOffset val="100"/>
        <c:noMultiLvlLbl val="0"/>
      </c:catAx>
      <c:valAx>
        <c:axId val="236399848"/>
        <c:scaling>
          <c:orientation val="minMax"/>
        </c:scaling>
        <c:delete val="0"/>
        <c:axPos val="l"/>
        <c:majorGridlines/>
        <c:numFmt formatCode="_(* #,##0_);_(* \(#,##0\);_(* &quot;-&quot;??_);_(@_)" sourceLinked="1"/>
        <c:majorTickMark val="none"/>
        <c:minorTickMark val="none"/>
        <c:tickLblPos val="nextTo"/>
        <c:spPr>
          <a:ln w="9525">
            <a:noFill/>
          </a:ln>
        </c:spPr>
        <c:txPr>
          <a:bodyPr/>
          <a:lstStyle/>
          <a:p>
            <a:pPr>
              <a:defRPr sz="1200">
                <a:latin typeface="+mj-lt"/>
              </a:defRPr>
            </a:pPr>
            <a:endParaRPr lang="en-US"/>
          </a:p>
        </c:txPr>
        <c:crossAx val="236399456"/>
        <c:crosses val="autoZero"/>
        <c:crossBetween val="between"/>
      </c:valAx>
    </c:plotArea>
    <c:plotVisOnly val="1"/>
    <c:dispBlanksAs val="gap"/>
    <c:showDLblsOverMax val="0"/>
  </c:chart>
  <c:spPr>
    <a:ln>
      <a:noFill/>
    </a:ln>
  </c:spPr>
  <c:txPr>
    <a:bodyPr/>
    <a:lstStyle/>
    <a:p>
      <a:pPr>
        <a:defRPr sz="11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590441C2-C337-4F0D-946E-428E9D3D0A9E}" type="datetimeFigureOut">
              <a:rPr lang="en-US" smtClean="0"/>
              <a:t>1/26/2015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425C1A6-3188-4396-B1AC-0D210C10620C}" type="slidenum">
              <a:rPr lang="en-US" smtClean="0"/>
              <a:t>‹#›</a:t>
            </a:fld>
            <a:endParaRPr lang="en-US"/>
          </a:p>
        </p:txBody>
      </p:sp>
    </p:spTree>
    <p:extLst>
      <p:ext uri="{BB962C8B-B14F-4D97-AF65-F5344CB8AC3E}">
        <p14:creationId xmlns:p14="http://schemas.microsoft.com/office/powerpoint/2010/main" val="337340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94B943E-FB61-40FC-AA5D-931B0D165523}" type="datetimeFigureOut">
              <a:rPr lang="en-US" smtClean="0"/>
              <a:t>1/26/2015</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8163AE5-516B-4829-B0EE-0DD680D1BF5A}" type="slidenum">
              <a:rPr lang="en-US" smtClean="0"/>
              <a:t>‹#›</a:t>
            </a:fld>
            <a:endParaRPr lang="en-US"/>
          </a:p>
        </p:txBody>
      </p:sp>
    </p:spTree>
    <p:extLst>
      <p:ext uri="{BB962C8B-B14F-4D97-AF65-F5344CB8AC3E}">
        <p14:creationId xmlns:p14="http://schemas.microsoft.com/office/powerpoint/2010/main" val="322799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163AE5-516B-4829-B0EE-0DD680D1BF5A}" type="slidenum">
              <a:rPr lang="en-US" smtClean="0"/>
              <a:t>1</a:t>
            </a:fld>
            <a:endParaRPr lang="en-US"/>
          </a:p>
        </p:txBody>
      </p:sp>
    </p:spTree>
    <p:extLst>
      <p:ext uri="{BB962C8B-B14F-4D97-AF65-F5344CB8AC3E}">
        <p14:creationId xmlns:p14="http://schemas.microsoft.com/office/powerpoint/2010/main" val="392775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a:t>
            </a:r>
            <a:r>
              <a:rPr lang="en-US" baseline="0" dirty="0" smtClean="0"/>
              <a:t> project population by race and ethnicity, we see that growth of the Hispanic population is Texas is the driver of population growth in the State. Shifts like this have potential implications for transportation going forward.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10</a:t>
            </a:fld>
            <a:endParaRPr lang="en-US"/>
          </a:p>
        </p:txBody>
      </p:sp>
    </p:spTree>
    <p:extLst>
      <p:ext uri="{BB962C8B-B14F-4D97-AF65-F5344CB8AC3E}">
        <p14:creationId xmlns:p14="http://schemas.microsoft.com/office/powerpoint/2010/main" val="157959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Hispanics are</a:t>
            </a:r>
            <a:r>
              <a:rPr lang="en-US" baseline="0" dirty="0" smtClean="0"/>
              <a:t> almost twice as likely, compared to non-Hispanic whites, to carpool and more likely to use public transportation. Thus, with a growing Hispanic population and with an eventually declining non-Hispanic white population, its possible that we’d see a larger percent of workers carpooling, fewer driving alone, and more using public transportation.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11</a:t>
            </a:fld>
            <a:endParaRPr lang="en-US"/>
          </a:p>
        </p:txBody>
      </p:sp>
    </p:spTree>
    <p:extLst>
      <p:ext uri="{BB962C8B-B14F-4D97-AF65-F5344CB8AC3E}">
        <p14:creationId xmlns:p14="http://schemas.microsoft.com/office/powerpoint/2010/main" val="249388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indicator of quality of life is how much time spent commuting to and from work. Commuting</a:t>
            </a:r>
            <a:r>
              <a:rPr lang="en-US" baseline="0" dirty="0" smtClean="0"/>
              <a:t> takes away time from family and leisure activities and may have an impact on work productivity as well.  When we look at the percent of workers who commute longer than 25 minutes by census tract, you can see how increasing population and resulting density, perhaps combined with lagging infrastructure has resulted in increasing commuting times for suburban residents in the more densely populated parts of the state.  Commuting time is a factor that some potential business will examine when considering moving operations to a place and one that most can agree is something we want to be as small as possible within reason. </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12</a:t>
            </a:fld>
            <a:endParaRPr lang="en-US"/>
          </a:p>
        </p:txBody>
      </p:sp>
    </p:spTree>
    <p:extLst>
      <p:ext uri="{BB962C8B-B14F-4D97-AF65-F5344CB8AC3E}">
        <p14:creationId xmlns:p14="http://schemas.microsoft.com/office/powerpoint/2010/main" val="259546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a:p>
        </p:txBody>
      </p:sp>
    </p:spTree>
    <p:extLst>
      <p:ext uri="{BB962C8B-B14F-4D97-AF65-F5344CB8AC3E}">
        <p14:creationId xmlns:p14="http://schemas.microsoft.com/office/powerpoint/2010/main" val="182749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14</a:t>
            </a:fld>
            <a:endParaRPr lang="en-US"/>
          </a:p>
        </p:txBody>
      </p:sp>
    </p:spTree>
    <p:extLst>
      <p:ext uri="{BB962C8B-B14F-4D97-AF65-F5344CB8AC3E}">
        <p14:creationId xmlns:p14="http://schemas.microsoft.com/office/powerpoint/2010/main" val="10231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the growth of the oil</a:t>
            </a:r>
            <a:r>
              <a:rPr lang="en-US" baseline="0" dirty="0" smtClean="0"/>
              <a:t> extraction industry has fueled substantial job growth in the state and that has resulted in more vehicle miles grinding away at our transportation infrastructure in places where the infrastructure was not developed to handle the kind of truck vehicle miles we’ve been experiencing.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15</a:t>
            </a:fld>
            <a:endParaRPr lang="en-US"/>
          </a:p>
        </p:txBody>
      </p:sp>
    </p:spTree>
    <p:extLst>
      <p:ext uri="{BB962C8B-B14F-4D97-AF65-F5344CB8AC3E}">
        <p14:creationId xmlns:p14="http://schemas.microsoft.com/office/powerpoint/2010/main" val="92091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One </a:t>
            </a:r>
            <a:r>
              <a:rPr lang="en-US" dirty="0" smtClean="0"/>
              <a:t>significant</a:t>
            </a:r>
            <a:r>
              <a:rPr lang="en-US" baseline="0" dirty="0" smtClean="0"/>
              <a:t> element of Texas’ economy and certainly an indicator of our strong economic growth is the issue of freight.  Over the past two decades the amount of freight moving in and through Texas has been steadily increasing. Limits to freight transportation capacity are likely impose limits on our continued economic growth. Many businesses who are dependent on sending and receiving freight have been expressing concerns about transportation infrastructure in Texas and how it’s limits create costs for them. </a:t>
            </a:r>
            <a:r>
              <a:rPr lang="en-US" dirty="0" smtClean="0"/>
              <a:t>Much of our movement</a:t>
            </a:r>
            <a:r>
              <a:rPr lang="en-US" baseline="0" dirty="0" smtClean="0"/>
              <a:t> of goods is international in nature. The volume of trucks and trains crossing the U.S. Mexico border has been increasing and the more our two economies grow and are more intertwined, the more demand their will be to move freight back and forth across the border.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16</a:t>
            </a:fld>
            <a:endParaRPr lang="en-US"/>
          </a:p>
        </p:txBody>
      </p:sp>
    </p:spTree>
    <p:extLst>
      <p:ext uri="{BB962C8B-B14F-4D97-AF65-F5344CB8AC3E}">
        <p14:creationId xmlns:p14="http://schemas.microsoft.com/office/powerpoint/2010/main" val="216251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also has increasing volume</a:t>
            </a:r>
            <a:r>
              <a:rPr lang="en-US" baseline="0" dirty="0" smtClean="0"/>
              <a:t> of shipping freight both domestic and international moving through our ports. Limitations on getting freight to or from our ports and the capacity of our ports to increase the volume of freight have potential to impose limits on our economic growth.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17</a:t>
            </a:fld>
            <a:endParaRPr lang="en-US"/>
          </a:p>
        </p:txBody>
      </p:sp>
    </p:spTree>
    <p:extLst>
      <p:ext uri="{BB962C8B-B14F-4D97-AF65-F5344CB8AC3E}">
        <p14:creationId xmlns:p14="http://schemas.microsoft.com/office/powerpoint/2010/main" val="215623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forward,</a:t>
            </a:r>
            <a:r>
              <a:rPr lang="en-US" baseline="0" dirty="0" smtClean="0"/>
              <a:t> we expect our population to continue to grow in a similar geometric pattern to what we’ve seen in decades past. The top projection line is the population growth we’re projected to see if people migrate to Texas as they did last decade. Under that scenario, Texas is likely to add 5 million new Texans between 2010 and 2020, another 6 or 7 million the decade after that, another 8 or 9 million between 2030 and 40 and perhaps another 10 million between 2040 and 50. </a:t>
            </a:r>
          </a:p>
          <a:p>
            <a:r>
              <a:rPr lang="en-US" baseline="0" dirty="0" smtClean="0"/>
              <a:t>The second scenario has Texas growing a bit slower, as if we experience half the migration we did last decade. This scenario would be consistent with somewhat of an economic downturn relative to what we have been experiencing. </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18</a:t>
            </a:fld>
            <a:endParaRPr lang="en-US"/>
          </a:p>
        </p:txBody>
      </p:sp>
    </p:spTree>
    <p:extLst>
      <p:ext uri="{BB962C8B-B14F-4D97-AF65-F5344CB8AC3E}">
        <p14:creationId xmlns:p14="http://schemas.microsoft.com/office/powerpoint/2010/main" val="147382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a:t>
            </a:r>
            <a:r>
              <a:rPr lang="en-US" baseline="0" dirty="0" smtClean="0"/>
              <a:t> at were the projected growth is likely to be, much if it is in the suburban ring counties. While urban core counties will continue to have needs for transportation infrastructure development and maintenance, the suburban ring counties are adding new drivers and businesses at a greater pace compared to the urban core counties and in some cases the transportation infrastructure is already substantially behind the needs of people and businesses.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19</a:t>
            </a:fld>
            <a:endParaRPr lang="en-US"/>
          </a:p>
        </p:txBody>
      </p:sp>
    </p:spTree>
    <p:extLst>
      <p:ext uri="{BB962C8B-B14F-4D97-AF65-F5344CB8AC3E}">
        <p14:creationId xmlns:p14="http://schemas.microsoft.com/office/powerpoint/2010/main" val="33913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in nature. Over the past two decades there have been three 20 year periods where the numeric growth has increased. We have no indication that the population growth in Texas will slow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2</a:t>
            </a:fld>
            <a:endParaRPr lang="en-US"/>
          </a:p>
        </p:txBody>
      </p:sp>
    </p:spTree>
    <p:extLst>
      <p:ext uri="{BB962C8B-B14F-4D97-AF65-F5344CB8AC3E}">
        <p14:creationId xmlns:p14="http://schemas.microsoft.com/office/powerpoint/2010/main" val="2745138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20</a:t>
            </a:fld>
            <a:endParaRPr lang="en-US"/>
          </a:p>
        </p:txBody>
      </p:sp>
    </p:spTree>
    <p:extLst>
      <p:ext uri="{BB962C8B-B14F-4D97-AF65-F5344CB8AC3E}">
        <p14:creationId xmlns:p14="http://schemas.microsoft.com/office/powerpoint/2010/main" val="350468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339686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illustrates percent growth, so information about the size of the population is not represented. The counties in yellow, 99 of them out of 254, lost population over this period. There are a couple of points to notice from this map. One is that the Eagle Ford and Cline Shale oil extraction counties are growing fast. Their population bases may be small, but they are growing fast. The second point is that the suburban ring counties (Fort Bend, Hayes, Williamson, Kendall, Denton, Collin) are growing faster than the urban core counties (Dallas, Harris, Travis and Bexar).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100940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our counties are growing faster relative to many counties in the U.S.. Between 2012 and 2013, 12 of the 40 fastest growing counties in the country were in Texas. Of those, 5 of them were counties that have growth being driven by the oil extraction industry. The other fast growing counties are what we might call suburban ring counties.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5</a:t>
            </a:fld>
            <a:endParaRPr lang="en-US"/>
          </a:p>
        </p:txBody>
      </p:sp>
    </p:spTree>
    <p:extLst>
      <p:ext uri="{BB962C8B-B14F-4D97-AF65-F5344CB8AC3E}">
        <p14:creationId xmlns:p14="http://schemas.microsoft.com/office/powerpoint/2010/main" val="268173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and more people move into</a:t>
            </a:r>
            <a:r>
              <a:rPr lang="en-US" baseline="0" dirty="0" smtClean="0"/>
              <a:t> our counties and communities, there are more and more persons per square mile. The sequence of images here show how from 1970 to 2010 the urban areas of San Antonio and Austin have become very dense in terms of population and how the are in-between these two cities has become more and more dense. This increasing density is happening in other urban areas of the State and the stress put on the transportation infrastructure from this increasing density creates challenges for our commuting residents and for businesses who are providing services and moving goods.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6</a:t>
            </a:fld>
            <a:endParaRPr lang="en-US"/>
          </a:p>
        </p:txBody>
      </p:sp>
    </p:spTree>
    <p:extLst>
      <p:ext uri="{BB962C8B-B14F-4D97-AF65-F5344CB8AC3E}">
        <p14:creationId xmlns:p14="http://schemas.microsoft.com/office/powerpoint/2010/main" val="211994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7</a:t>
            </a:fld>
            <a:endParaRPr lang="en-US"/>
          </a:p>
        </p:txBody>
      </p:sp>
    </p:spTree>
    <p:extLst>
      <p:ext uri="{BB962C8B-B14F-4D97-AF65-F5344CB8AC3E}">
        <p14:creationId xmlns:p14="http://schemas.microsoft.com/office/powerpoint/2010/main" val="306672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aseline="0" dirty="0" smtClean="0"/>
              <a:t>few counties </a:t>
            </a:r>
            <a:r>
              <a:rPr lang="en-US" baseline="0" dirty="0" smtClean="0"/>
              <a:t>have been selected to </a:t>
            </a:r>
            <a:r>
              <a:rPr lang="en-US" baseline="0" dirty="0" smtClean="0"/>
              <a:t>illustrate how population change contributions vary by geography. The urban core counties in the population triangle have a smaller percent of population change from net migration. The suburban ring counties and the fracking counties have a very high percentage of their population change from net migration.  This these counties are experiencing more rapid increases in demand for transportation infrastructure compared to those counties where population increase is being driven more from natural increase.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8</a:t>
            </a:fld>
            <a:endParaRPr lang="en-US"/>
          </a:p>
        </p:txBody>
      </p:sp>
    </p:spTree>
    <p:extLst>
      <p:ext uri="{BB962C8B-B14F-4D97-AF65-F5344CB8AC3E}">
        <p14:creationId xmlns:p14="http://schemas.microsoft.com/office/powerpoint/2010/main" val="64694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transportation infrastructure, look at the lighter shaded areas from 15 years and above. The lighter shaded areas below 15 suggest what’s coming in the future. Also, while there isn’t a mandatory age to stop driving, those people aging into retirement are likely to reduce stress on the infrastructure. Thus as the Baby Boomers retire, they’re likely to spend less time on the road and may offset to some degree, the increases were expecting among younger adults.</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9</a:t>
            </a:fld>
            <a:endParaRPr lang="en-US"/>
          </a:p>
        </p:txBody>
      </p:sp>
    </p:spTree>
    <p:extLst>
      <p:ext uri="{BB962C8B-B14F-4D97-AF65-F5344CB8AC3E}">
        <p14:creationId xmlns:p14="http://schemas.microsoft.com/office/powerpoint/2010/main" val="256367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638550"/>
            <a:ext cx="4724400" cy="4572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04800" y="1809749"/>
            <a:ext cx="4724400" cy="1600200"/>
          </a:xfrm>
        </p:spPr>
        <p:txBody>
          <a:bodyPr/>
          <a:lstStyle>
            <a:lvl1pPr algn="l">
              <a:defRPr sz="4800" b="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14" name="Straight Connector 13"/>
          <p:cNvCxnSpPr/>
          <p:nvPr/>
        </p:nvCxnSpPr>
        <p:spPr>
          <a:xfrm>
            <a:off x="304800" y="3486149"/>
            <a:ext cx="47244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869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69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2750"/>
            <a:ext cx="8382000"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457200" y="1657350"/>
            <a:ext cx="8305800" cy="1219200"/>
          </a:xfrm>
        </p:spPr>
        <p:txBody>
          <a:bodyPr/>
          <a:lstStyle>
            <a:lvl1pPr algn="ctr">
              <a:defRPr sz="4800" b="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6868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413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87414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7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638550"/>
            <a:ext cx="4724400" cy="4572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04800" y="1809749"/>
            <a:ext cx="4724400" cy="1600200"/>
          </a:xfrm>
        </p:spPr>
        <p:txBody>
          <a:bodyPr/>
          <a:lstStyle>
            <a:lvl1pPr algn="l">
              <a:defRPr sz="4800" b="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14" name="Straight Connector 13"/>
          <p:cNvCxnSpPr/>
          <p:nvPr/>
        </p:nvCxnSpPr>
        <p:spPr>
          <a:xfrm>
            <a:off x="304800" y="3486149"/>
            <a:ext cx="47244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205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2750"/>
            <a:ext cx="8382000"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457200" y="1657350"/>
            <a:ext cx="8305800" cy="1219200"/>
          </a:xfrm>
        </p:spPr>
        <p:txBody>
          <a:bodyPr/>
          <a:lstStyle>
            <a:lvl1pPr algn="ctr">
              <a:defRPr sz="4800" b="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227463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6759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5172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68580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39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45550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ambria" panose="02040503050406030204" pitchFamily="18" charset="0"/>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ambria" panose="02040503050406030204" pitchFamily="18"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Franklin Gothic Book" panose="020B05030201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68580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39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43558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ambria" panose="02040503050406030204" pitchFamily="18" charset="0"/>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ambria" panose="02040503050406030204" pitchFamily="18"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Franklin Gothic Book" panose="020B05030201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Lloyd Potter, Texas State Demographer</a:t>
            </a:r>
            <a:endParaRPr lang="en-US" dirty="0"/>
          </a:p>
        </p:txBody>
      </p:sp>
      <p:sp>
        <p:nvSpPr>
          <p:cNvPr id="2" name="Title 1"/>
          <p:cNvSpPr>
            <a:spLocks noGrp="1"/>
          </p:cNvSpPr>
          <p:nvPr>
            <p:ph type="ctrTitle"/>
          </p:nvPr>
        </p:nvSpPr>
        <p:spPr/>
        <p:txBody>
          <a:bodyPr/>
          <a:lstStyle/>
          <a:p>
            <a:r>
              <a:rPr lang="en-US" dirty="0" smtClean="0"/>
              <a:t>Texas Growth </a:t>
            </a:r>
            <a:br>
              <a:rPr lang="en-US" dirty="0" smtClean="0"/>
            </a:br>
            <a:r>
              <a:rPr lang="en-US" sz="3600" dirty="0" smtClean="0"/>
              <a:t>Past, Present &amp; Future</a:t>
            </a:r>
            <a:endParaRPr lang="en-US" sz="3600" dirty="0"/>
          </a:p>
        </p:txBody>
      </p:sp>
    </p:spTree>
    <p:extLst>
      <p:ext uri="{BB962C8B-B14F-4D97-AF65-F5344CB8AC3E}">
        <p14:creationId xmlns:p14="http://schemas.microsoft.com/office/powerpoint/2010/main" val="42010200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279740"/>
            <a:ext cx="8256898"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pc="-150" dirty="0" smtClean="0"/>
              <a:t>Pop. Projections by Race/Ethnicity, 2010-2050</a:t>
            </a:r>
            <a:endParaRPr lang="en-US" spc="-150" dirty="0"/>
          </a:p>
        </p:txBody>
      </p:sp>
      <p:graphicFrame>
        <p:nvGraphicFramePr>
          <p:cNvPr id="3" name="Content Placeholder 4"/>
          <p:cNvGraphicFramePr>
            <a:graphicFrameLocks/>
          </p:cNvGraphicFramePr>
          <p:nvPr>
            <p:extLst/>
          </p:nvPr>
        </p:nvGraphicFramePr>
        <p:xfrm>
          <a:off x="794649" y="1099268"/>
          <a:ext cx="6425135" cy="37828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96127" y="1555676"/>
            <a:ext cx="1367624" cy="307777"/>
          </a:xfrm>
          <a:prstGeom prst="rect">
            <a:avLst/>
          </a:prstGeom>
          <a:noFill/>
        </p:spPr>
        <p:txBody>
          <a:bodyPr wrap="square" rtlCol="0">
            <a:spAutoFit/>
          </a:bodyPr>
          <a:lstStyle/>
          <a:p>
            <a:r>
              <a:rPr lang="en-US" sz="1400" b="1" dirty="0" smtClean="0">
                <a:latin typeface="+mj-lt"/>
              </a:rPr>
              <a:t>Hispanic</a:t>
            </a:r>
            <a:endParaRPr lang="en-US" sz="1400" b="1" dirty="0">
              <a:latin typeface="+mj-lt"/>
            </a:endParaRPr>
          </a:p>
        </p:txBody>
      </p:sp>
      <p:sp>
        <p:nvSpPr>
          <p:cNvPr id="6" name="TextBox 5"/>
          <p:cNvSpPr txBox="1"/>
          <p:nvPr/>
        </p:nvSpPr>
        <p:spPr>
          <a:xfrm>
            <a:off x="6996127" y="3096607"/>
            <a:ext cx="1265279" cy="307777"/>
          </a:xfrm>
          <a:prstGeom prst="rect">
            <a:avLst/>
          </a:prstGeom>
          <a:noFill/>
        </p:spPr>
        <p:txBody>
          <a:bodyPr wrap="square" rtlCol="0">
            <a:spAutoFit/>
          </a:bodyPr>
          <a:lstStyle/>
          <a:p>
            <a:r>
              <a:rPr lang="en-US" sz="1400" b="1" dirty="0" smtClean="0">
                <a:latin typeface="+mj-lt"/>
              </a:rPr>
              <a:t>NH White</a:t>
            </a:r>
            <a:endParaRPr lang="en-US" sz="1400" b="1" dirty="0">
              <a:latin typeface="+mj-lt"/>
            </a:endParaRPr>
          </a:p>
        </p:txBody>
      </p:sp>
      <p:sp>
        <p:nvSpPr>
          <p:cNvPr id="8" name="TextBox 7"/>
          <p:cNvSpPr txBox="1"/>
          <p:nvPr/>
        </p:nvSpPr>
        <p:spPr>
          <a:xfrm>
            <a:off x="6996126" y="3478495"/>
            <a:ext cx="1265279" cy="307777"/>
          </a:xfrm>
          <a:prstGeom prst="rect">
            <a:avLst/>
          </a:prstGeom>
          <a:noFill/>
        </p:spPr>
        <p:txBody>
          <a:bodyPr wrap="square" rtlCol="0">
            <a:spAutoFit/>
          </a:bodyPr>
          <a:lstStyle/>
          <a:p>
            <a:r>
              <a:rPr lang="en-US" sz="1400" b="1" dirty="0" smtClean="0">
                <a:latin typeface="+mj-lt"/>
              </a:rPr>
              <a:t>NH Other</a:t>
            </a:r>
            <a:endParaRPr lang="en-US" sz="1400" b="1" dirty="0">
              <a:latin typeface="+mj-lt"/>
            </a:endParaRPr>
          </a:p>
        </p:txBody>
      </p:sp>
      <p:sp>
        <p:nvSpPr>
          <p:cNvPr id="9" name="TextBox 8"/>
          <p:cNvSpPr txBox="1"/>
          <p:nvPr/>
        </p:nvSpPr>
        <p:spPr>
          <a:xfrm>
            <a:off x="6996125" y="3714709"/>
            <a:ext cx="1265279" cy="307777"/>
          </a:xfrm>
          <a:prstGeom prst="rect">
            <a:avLst/>
          </a:prstGeom>
          <a:noFill/>
        </p:spPr>
        <p:txBody>
          <a:bodyPr wrap="square" rtlCol="0">
            <a:spAutoFit/>
          </a:bodyPr>
          <a:lstStyle/>
          <a:p>
            <a:r>
              <a:rPr lang="en-US" sz="1400" b="1" dirty="0" smtClean="0">
                <a:latin typeface="+mj-lt"/>
              </a:rPr>
              <a:t>NH Black</a:t>
            </a:r>
            <a:endParaRPr lang="en-US" sz="1400" b="1" dirty="0">
              <a:latin typeface="+mj-lt"/>
            </a:endParaRPr>
          </a:p>
        </p:txBody>
      </p:sp>
    </p:spTree>
    <p:extLst>
      <p:ext uri="{BB962C8B-B14F-4D97-AF65-F5344CB8AC3E}">
        <p14:creationId xmlns:p14="http://schemas.microsoft.com/office/powerpoint/2010/main" val="106513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nvPr>
        </p:nvGraphicFramePr>
        <p:xfrm>
          <a:off x="-333258" y="1383159"/>
          <a:ext cx="7953257" cy="35151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Means of Transportation to Work, 2013</a:t>
            </a:r>
            <a:endParaRPr lang="en-US" dirty="0"/>
          </a:p>
        </p:txBody>
      </p:sp>
      <p:sp>
        <p:nvSpPr>
          <p:cNvPr id="4" name="Title 1"/>
          <p:cNvSpPr txBox="1">
            <a:spLocks/>
          </p:cNvSpPr>
          <p:nvPr/>
        </p:nvSpPr>
        <p:spPr>
          <a:xfrm>
            <a:off x="474432" y="867146"/>
            <a:ext cx="5473147" cy="29540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1600" dirty="0" smtClean="0"/>
              <a:t>Employed, 16 and older, by race and ethnicity</a:t>
            </a:r>
            <a:endParaRPr lang="en-US" sz="1600" dirty="0"/>
          </a:p>
        </p:txBody>
      </p:sp>
    </p:spTree>
    <p:extLst>
      <p:ext uri="{BB962C8B-B14F-4D97-AF65-F5344CB8AC3E}">
        <p14:creationId xmlns:p14="http://schemas.microsoft.com/office/powerpoint/2010/main" val="3902934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2643809"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Travel Time to Work</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86" t="3971" r="2231" b="6363"/>
          <a:stretch/>
        </p:blipFill>
        <p:spPr>
          <a:xfrm>
            <a:off x="3215358" y="166978"/>
            <a:ext cx="5148696" cy="484020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4" t="3971" r="2232" b="6363"/>
          <a:stretch/>
        </p:blipFill>
        <p:spPr>
          <a:xfrm>
            <a:off x="3158550" y="166978"/>
            <a:ext cx="5207110" cy="4840209"/>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330" t="21702" r="16637" b="22424"/>
          <a:stretch/>
        </p:blipFill>
        <p:spPr>
          <a:xfrm>
            <a:off x="2626790" y="3470299"/>
            <a:ext cx="1524693" cy="1290125"/>
          </a:xfrm>
          <a:prstGeom prst="rect">
            <a:avLst/>
          </a:prstGeom>
        </p:spPr>
      </p:pic>
      <p:sp>
        <p:nvSpPr>
          <p:cNvPr id="8" name="Title 1"/>
          <p:cNvSpPr txBox="1">
            <a:spLocks/>
          </p:cNvSpPr>
          <p:nvPr/>
        </p:nvSpPr>
        <p:spPr>
          <a:xfrm>
            <a:off x="466475" y="1598680"/>
            <a:ext cx="2933949" cy="1502321"/>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Percentage of Population with Drive Times</a:t>
            </a:r>
          </a:p>
          <a:p>
            <a:r>
              <a:rPr lang="en-US" sz="2000" dirty="0" smtClean="0"/>
              <a:t>Longer than 25 </a:t>
            </a:r>
            <a:r>
              <a:rPr lang="en-US" sz="2000" dirty="0" err="1" smtClean="0"/>
              <a:t>Mins</a:t>
            </a:r>
            <a:r>
              <a:rPr lang="en-US" sz="2000" dirty="0" smtClean="0"/>
              <a:t>.</a:t>
            </a:r>
            <a:endParaRPr lang="en-US" sz="2000" dirty="0"/>
          </a:p>
        </p:txBody>
      </p:sp>
      <p:sp>
        <p:nvSpPr>
          <p:cNvPr id="10" name="TextBox 9"/>
          <p:cNvSpPr txBox="1"/>
          <p:nvPr/>
        </p:nvSpPr>
        <p:spPr>
          <a:xfrm>
            <a:off x="6580531" y="575740"/>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1990</a:t>
            </a:r>
            <a:endParaRPr lang="en-US" sz="2400" b="1" dirty="0">
              <a:solidFill>
                <a:schemeClr val="bg1"/>
              </a:solidFill>
              <a:latin typeface="+mj-lt"/>
            </a:endParaRPr>
          </a:p>
        </p:txBody>
      </p:sp>
      <p:sp>
        <p:nvSpPr>
          <p:cNvPr id="12" name="TextBox 11"/>
          <p:cNvSpPr txBox="1"/>
          <p:nvPr/>
        </p:nvSpPr>
        <p:spPr>
          <a:xfrm>
            <a:off x="6580531" y="575740"/>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2012</a:t>
            </a:r>
            <a:endParaRPr lang="en-US" sz="2400" b="1" dirty="0">
              <a:solidFill>
                <a:schemeClr val="bg1"/>
              </a:solidFill>
              <a:latin typeface="+mj-lt"/>
            </a:endParaRPr>
          </a:p>
        </p:txBody>
      </p:sp>
    </p:spTree>
    <p:extLst>
      <p:ext uri="{BB962C8B-B14F-4D97-AF65-F5344CB8AC3E}">
        <p14:creationId xmlns:p14="http://schemas.microsoft.com/office/powerpoint/2010/main" val="18988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Texas Leads U.S. Job Growth, 2004-2014</a:t>
            </a:r>
            <a:endParaRPr lang="en-US" dirty="0"/>
          </a:p>
        </p:txBody>
      </p:sp>
      <p:grpSp>
        <p:nvGrpSpPr>
          <p:cNvPr id="3" name="Group 2"/>
          <p:cNvGrpSpPr/>
          <p:nvPr/>
        </p:nvGrpSpPr>
        <p:grpSpPr>
          <a:xfrm>
            <a:off x="271662" y="1001864"/>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smtClean="0">
                  <a:latin typeface="+mj-lt"/>
                </a:rPr>
                <a:t>Texas</a:t>
              </a:r>
            </a:p>
            <a:p>
              <a:pPr algn="r"/>
              <a:r>
                <a:rPr lang="en-US" sz="1200" dirty="0" smtClean="0">
                  <a:latin typeface="+mj-lt"/>
                </a:rPr>
                <a:t>2,180,000</a:t>
              </a:r>
              <a:endParaRPr lang="en-US" sz="1200" dirty="0">
                <a:latin typeface="+mj-lt"/>
              </a:endParaRP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smtClean="0">
                  <a:latin typeface="+mj-lt"/>
                </a:rPr>
                <a:t>California</a:t>
              </a:r>
            </a:p>
            <a:p>
              <a:pPr algn="r"/>
              <a:r>
                <a:rPr lang="en-US" sz="1200" dirty="0" smtClean="0">
                  <a:latin typeface="+mj-lt"/>
                </a:rPr>
                <a:t>810,000</a:t>
              </a:r>
              <a:endParaRPr lang="en-US" sz="1200" dirty="0">
                <a:latin typeface="+mj-lt"/>
              </a:endParaRP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smtClean="0">
                  <a:latin typeface="+mj-lt"/>
                </a:rPr>
                <a:t>North Carolina</a:t>
              </a:r>
            </a:p>
            <a:p>
              <a:r>
                <a:rPr lang="en-US" sz="1200" dirty="0" smtClean="0">
                  <a:latin typeface="+mj-lt"/>
                </a:rPr>
                <a:t>340,000</a:t>
              </a:r>
              <a:endParaRPr lang="en-US" sz="1200" dirty="0">
                <a:latin typeface="+mj-lt"/>
              </a:endParaRP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smtClean="0">
                  <a:latin typeface="+mj-lt"/>
                </a:rPr>
                <a:t>New York</a:t>
              </a:r>
            </a:p>
            <a:p>
              <a:r>
                <a:rPr lang="en-US" sz="1200" dirty="0" smtClean="0">
                  <a:latin typeface="+mj-lt"/>
                </a:rPr>
                <a:t>550,000</a:t>
              </a:r>
              <a:endParaRPr lang="en-US" sz="1200" dirty="0">
                <a:latin typeface="+mj-lt"/>
              </a:endParaRP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smtClean="0">
                  <a:latin typeface="+mj-lt"/>
                </a:rPr>
                <a:t>Washington</a:t>
              </a:r>
            </a:p>
            <a:p>
              <a:pPr algn="r"/>
              <a:r>
                <a:rPr lang="en-US" sz="1200" dirty="0" smtClean="0">
                  <a:latin typeface="+mj-lt"/>
                </a:rPr>
                <a:t>320,000</a:t>
              </a:r>
              <a:endParaRPr lang="en-US" sz="1200" dirty="0">
                <a:latin typeface="+mj-lt"/>
              </a:endParaRP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665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Texas Leads U.S. Job Growth, 2004-2014</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224138187"/>
              </p:ext>
            </p:extLst>
          </p:nvPr>
        </p:nvGraphicFramePr>
        <p:xfrm>
          <a:off x="2951670" y="877868"/>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3" y="1786884"/>
            <a:ext cx="542999" cy="307777"/>
          </a:xfrm>
          <a:prstGeom prst="rect">
            <a:avLst/>
          </a:prstGeom>
          <a:noFill/>
        </p:spPr>
        <p:txBody>
          <a:bodyPr wrap="square" rtlCol="0">
            <a:spAutoFit/>
          </a:bodyPr>
          <a:lstStyle/>
          <a:p>
            <a:pPr algn="ctr"/>
            <a:r>
              <a:rPr lang="en-US" sz="1400" dirty="0" smtClean="0">
                <a:latin typeface="+mj-lt"/>
              </a:rPr>
              <a:t>29%</a:t>
            </a:r>
            <a:endParaRPr lang="en-US" sz="1400" dirty="0">
              <a:latin typeface="+mj-lt"/>
            </a:endParaRPr>
          </a:p>
        </p:txBody>
      </p:sp>
      <p:sp>
        <p:nvSpPr>
          <p:cNvPr id="5" name="TextBox 4"/>
          <p:cNvSpPr txBox="1"/>
          <p:nvPr/>
        </p:nvSpPr>
        <p:spPr>
          <a:xfrm>
            <a:off x="5726245" y="3187479"/>
            <a:ext cx="595024" cy="307777"/>
          </a:xfrm>
          <a:prstGeom prst="rect">
            <a:avLst/>
          </a:prstGeom>
          <a:noFill/>
        </p:spPr>
        <p:txBody>
          <a:bodyPr wrap="square" rtlCol="0">
            <a:spAutoFit/>
          </a:bodyPr>
          <a:lstStyle/>
          <a:p>
            <a:pPr algn="ctr"/>
            <a:r>
              <a:rPr lang="en-US" sz="1400" dirty="0" smtClean="0">
                <a:latin typeface="+mj-lt"/>
              </a:rPr>
              <a:t>11%</a:t>
            </a:r>
            <a:endParaRPr lang="en-US" sz="1400" dirty="0">
              <a:latin typeface="+mj-lt"/>
            </a:endParaRPr>
          </a:p>
        </p:txBody>
      </p:sp>
      <p:sp>
        <p:nvSpPr>
          <p:cNvPr id="7" name="TextBox 6"/>
          <p:cNvSpPr txBox="1"/>
          <p:nvPr/>
        </p:nvSpPr>
        <p:spPr>
          <a:xfrm>
            <a:off x="5390969" y="3777200"/>
            <a:ext cx="409491" cy="307777"/>
          </a:xfrm>
          <a:prstGeom prst="rect">
            <a:avLst/>
          </a:prstGeom>
          <a:noFill/>
        </p:spPr>
        <p:txBody>
          <a:bodyPr wrap="square" rtlCol="0">
            <a:spAutoFit/>
          </a:bodyPr>
          <a:lstStyle/>
          <a:p>
            <a:pPr algn="ctr"/>
            <a:r>
              <a:rPr lang="en-US" sz="1400" dirty="0" smtClean="0">
                <a:latin typeface="+mj-lt"/>
              </a:rPr>
              <a:t>7%</a:t>
            </a:r>
            <a:endParaRPr lang="en-US" sz="1400" dirty="0">
              <a:latin typeface="+mj-lt"/>
            </a:endParaRPr>
          </a:p>
        </p:txBody>
      </p:sp>
      <p:sp>
        <p:nvSpPr>
          <p:cNvPr id="8" name="TextBox 7"/>
          <p:cNvSpPr txBox="1"/>
          <p:nvPr/>
        </p:nvSpPr>
        <p:spPr>
          <a:xfrm>
            <a:off x="4926457" y="3973663"/>
            <a:ext cx="441297" cy="307777"/>
          </a:xfrm>
          <a:prstGeom prst="rect">
            <a:avLst/>
          </a:prstGeom>
          <a:noFill/>
        </p:spPr>
        <p:txBody>
          <a:bodyPr wrap="square" rtlCol="0">
            <a:spAutoFit/>
          </a:bodyPr>
          <a:lstStyle/>
          <a:p>
            <a:pPr algn="ctr"/>
            <a:r>
              <a:rPr lang="en-US" sz="1400" dirty="0" smtClean="0">
                <a:latin typeface="+mj-lt"/>
              </a:rPr>
              <a:t>4%</a:t>
            </a:r>
            <a:endParaRPr lang="en-US" sz="1400" dirty="0">
              <a:latin typeface="+mj-lt"/>
            </a:endParaRPr>
          </a:p>
        </p:txBody>
      </p:sp>
      <p:sp>
        <p:nvSpPr>
          <p:cNvPr id="10" name="TextBox 9"/>
          <p:cNvSpPr txBox="1"/>
          <p:nvPr/>
        </p:nvSpPr>
        <p:spPr>
          <a:xfrm>
            <a:off x="6310166" y="1575522"/>
            <a:ext cx="671082" cy="307777"/>
          </a:xfrm>
          <a:prstGeom prst="rect">
            <a:avLst/>
          </a:prstGeom>
          <a:noFill/>
        </p:spPr>
        <p:txBody>
          <a:bodyPr wrap="square" rtlCol="0">
            <a:spAutoFit/>
          </a:bodyPr>
          <a:lstStyle/>
          <a:p>
            <a:r>
              <a:rPr lang="en-US" sz="1400" b="1" dirty="0" smtClean="0">
                <a:latin typeface="+mj-lt"/>
              </a:rPr>
              <a:t>Texas</a:t>
            </a:r>
            <a:endParaRPr lang="en-US" sz="1400" b="1" dirty="0">
              <a:latin typeface="+mj-lt"/>
            </a:endParaRPr>
          </a:p>
        </p:txBody>
      </p:sp>
      <p:sp>
        <p:nvSpPr>
          <p:cNvPr id="11" name="TextBox 10"/>
          <p:cNvSpPr txBox="1"/>
          <p:nvPr/>
        </p:nvSpPr>
        <p:spPr>
          <a:xfrm>
            <a:off x="6431674" y="3446309"/>
            <a:ext cx="1081377" cy="307777"/>
          </a:xfrm>
          <a:prstGeom prst="rect">
            <a:avLst/>
          </a:prstGeom>
          <a:noFill/>
        </p:spPr>
        <p:txBody>
          <a:bodyPr wrap="square" rtlCol="0">
            <a:spAutoFit/>
          </a:bodyPr>
          <a:lstStyle/>
          <a:p>
            <a:r>
              <a:rPr lang="en-US" sz="1400" b="1" dirty="0" smtClean="0">
                <a:latin typeface="+mj-lt"/>
              </a:rPr>
              <a:t>California</a:t>
            </a:r>
            <a:endParaRPr lang="en-US" sz="1600" b="1" dirty="0">
              <a:latin typeface="+mj-lt"/>
            </a:endParaRPr>
          </a:p>
        </p:txBody>
      </p:sp>
      <p:sp>
        <p:nvSpPr>
          <p:cNvPr id="12" name="TextBox 11"/>
          <p:cNvSpPr txBox="1"/>
          <p:nvPr/>
        </p:nvSpPr>
        <p:spPr>
          <a:xfrm>
            <a:off x="6373774" y="4113956"/>
            <a:ext cx="1081377" cy="276999"/>
          </a:xfrm>
          <a:prstGeom prst="rect">
            <a:avLst/>
          </a:prstGeom>
          <a:noFill/>
        </p:spPr>
        <p:txBody>
          <a:bodyPr wrap="square" rtlCol="0">
            <a:spAutoFit/>
          </a:bodyPr>
          <a:lstStyle/>
          <a:p>
            <a:r>
              <a:rPr lang="en-US" sz="1200" b="1" dirty="0" smtClean="0">
                <a:latin typeface="+mj-lt"/>
              </a:rPr>
              <a:t>New York</a:t>
            </a:r>
            <a:endParaRPr lang="en-US" sz="1200" b="1" dirty="0">
              <a:latin typeface="+mj-lt"/>
            </a:endParaRPr>
          </a:p>
        </p:txBody>
      </p:sp>
      <p:cxnSp>
        <p:nvCxnSpPr>
          <p:cNvPr id="16" name="Straight Connector 15"/>
          <p:cNvCxnSpPr/>
          <p:nvPr/>
        </p:nvCxnSpPr>
        <p:spPr>
          <a:xfrm flipH="1" flipV="1">
            <a:off x="5832480" y="4120604"/>
            <a:ext cx="165100" cy="15120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09830" y="4417068"/>
            <a:ext cx="1273283" cy="276999"/>
          </a:xfrm>
          <a:prstGeom prst="rect">
            <a:avLst/>
          </a:prstGeom>
          <a:noFill/>
        </p:spPr>
        <p:txBody>
          <a:bodyPr wrap="square" rtlCol="0">
            <a:spAutoFit/>
          </a:bodyPr>
          <a:lstStyle/>
          <a:p>
            <a:r>
              <a:rPr lang="en-US" sz="1200" b="1" dirty="0" smtClean="0">
                <a:latin typeface="+mj-lt"/>
              </a:rPr>
              <a:t>North Carolina</a:t>
            </a:r>
            <a:endParaRPr lang="en-US" sz="1200" b="1" dirty="0">
              <a:latin typeface="+mj-lt"/>
            </a:endParaRPr>
          </a:p>
        </p:txBody>
      </p:sp>
      <p:cxnSp>
        <p:nvCxnSpPr>
          <p:cNvPr id="31" name="Straight Connector 30"/>
          <p:cNvCxnSpPr/>
          <p:nvPr/>
        </p:nvCxnSpPr>
        <p:spPr>
          <a:xfrm flipH="1">
            <a:off x="5338600" y="456822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4379180"/>
            <a:ext cx="82550" cy="194876"/>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0" y="427180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60190" y="4647266"/>
            <a:ext cx="1066401" cy="276999"/>
          </a:xfrm>
          <a:prstGeom prst="rect">
            <a:avLst/>
          </a:prstGeom>
          <a:noFill/>
        </p:spPr>
        <p:txBody>
          <a:bodyPr wrap="square" rtlCol="0">
            <a:spAutoFit/>
          </a:bodyPr>
          <a:lstStyle/>
          <a:p>
            <a:r>
              <a:rPr lang="en-US" sz="1200" b="1" dirty="0" smtClean="0">
                <a:latin typeface="+mj-lt"/>
              </a:rPr>
              <a:t>Washington</a:t>
            </a:r>
            <a:endParaRPr lang="en-US" sz="1200" b="1" dirty="0">
              <a:latin typeface="+mj-lt"/>
            </a:endParaRPr>
          </a:p>
        </p:txBody>
      </p:sp>
      <p:cxnSp>
        <p:nvCxnSpPr>
          <p:cNvPr id="57" name="Straight Connector 56"/>
          <p:cNvCxnSpPr/>
          <p:nvPr/>
        </p:nvCxnSpPr>
        <p:spPr>
          <a:xfrm flipH="1">
            <a:off x="4816111" y="479159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5" y="4414170"/>
            <a:ext cx="30413" cy="377428"/>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3" y="4009250"/>
            <a:ext cx="441297" cy="307777"/>
          </a:xfrm>
          <a:prstGeom prst="rect">
            <a:avLst/>
          </a:prstGeom>
          <a:noFill/>
        </p:spPr>
        <p:txBody>
          <a:bodyPr wrap="square" rtlCol="0">
            <a:spAutoFit/>
          </a:bodyPr>
          <a:lstStyle/>
          <a:p>
            <a:pPr algn="ctr"/>
            <a:r>
              <a:rPr lang="en-US" sz="1400" dirty="0" smtClean="0">
                <a:latin typeface="+mj-lt"/>
              </a:rPr>
              <a:t>4%</a:t>
            </a:r>
            <a:endParaRPr lang="en-US" sz="1400" dirty="0">
              <a:latin typeface="+mj-lt"/>
            </a:endParaRPr>
          </a:p>
        </p:txBody>
      </p:sp>
      <p:sp>
        <p:nvSpPr>
          <p:cNvPr id="68" name="Title 1"/>
          <p:cNvSpPr txBox="1">
            <a:spLocks/>
          </p:cNvSpPr>
          <p:nvPr/>
        </p:nvSpPr>
        <p:spPr>
          <a:xfrm>
            <a:off x="466476" y="109728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Percentage of Total U.S. Job Gains Attributable to each State</a:t>
            </a:r>
            <a:endParaRPr lang="en-US" sz="2000" dirty="0"/>
          </a:p>
        </p:txBody>
      </p:sp>
      <p:grpSp>
        <p:nvGrpSpPr>
          <p:cNvPr id="77" name="Group 76"/>
          <p:cNvGrpSpPr/>
          <p:nvPr/>
        </p:nvGrpSpPr>
        <p:grpSpPr>
          <a:xfrm rot="21137393">
            <a:off x="3188350" y="364270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smtClean="0">
                  <a:latin typeface="+mj-lt"/>
                </a:rPr>
                <a:t>All Others</a:t>
              </a:r>
              <a:endParaRPr lang="en-US" sz="1200" dirty="0">
                <a:latin typeface="+mj-lt"/>
              </a:endParaRP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3343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39"/>
            <a:ext cx="3033423" cy="1247381"/>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Energy Sector Growth</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 contrast="20000"/>
                    </a14:imgEffect>
                  </a14:imgLayer>
                </a14:imgProps>
              </a:ext>
              <a:ext uri="{28A0092B-C50C-407E-A947-70E740481C1C}">
                <a14:useLocalDpi xmlns:a14="http://schemas.microsoft.com/office/drawing/2010/main" val="0"/>
              </a:ext>
            </a:extLst>
          </a:blip>
          <a:stretch>
            <a:fillRect/>
          </a:stretch>
        </p:blipFill>
        <p:spPr>
          <a:xfrm>
            <a:off x="2813062" y="244913"/>
            <a:ext cx="5001369" cy="4757549"/>
          </a:xfrm>
          <a:prstGeom prst="rect">
            <a:avLst/>
          </a:prstGeom>
          <a:effectLst>
            <a:outerShdw blurRad="50800" dist="38100" dir="2700000" algn="tl" rotWithShape="0">
              <a:prstClr val="black">
                <a:alpha val="40000"/>
              </a:prstClr>
            </a:outerShdw>
          </a:effectLst>
        </p:spPr>
      </p:pic>
      <p:sp>
        <p:nvSpPr>
          <p:cNvPr id="3" name="Title 1"/>
          <p:cNvSpPr txBox="1">
            <a:spLocks/>
          </p:cNvSpPr>
          <p:nvPr/>
        </p:nvSpPr>
        <p:spPr>
          <a:xfrm>
            <a:off x="466476" y="1598680"/>
            <a:ext cx="2562972" cy="1502321"/>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Change in Vehicle Miles Traveled </a:t>
            </a:r>
            <a:br>
              <a:rPr lang="en-US" sz="2000" dirty="0" smtClean="0"/>
            </a:br>
            <a:r>
              <a:rPr lang="en-US" sz="2000" dirty="0" smtClean="0"/>
              <a:t>by County, </a:t>
            </a:r>
            <a:br>
              <a:rPr lang="en-US" sz="2000" dirty="0" smtClean="0"/>
            </a:br>
            <a:r>
              <a:rPr lang="en-US" sz="2000" dirty="0" smtClean="0"/>
              <a:t>2000-2013</a:t>
            </a:r>
            <a:endParaRPr lang="en-US" sz="2000" dirty="0"/>
          </a:p>
        </p:txBody>
      </p:sp>
      <p:grpSp>
        <p:nvGrpSpPr>
          <p:cNvPr id="5" name="Group 4"/>
          <p:cNvGrpSpPr/>
          <p:nvPr/>
        </p:nvGrpSpPr>
        <p:grpSpPr>
          <a:xfrm>
            <a:off x="2155751" y="3402596"/>
            <a:ext cx="1576953" cy="1325536"/>
            <a:chOff x="1879186" y="3483068"/>
            <a:chExt cx="1576953" cy="1325536"/>
          </a:xfrm>
        </p:grpSpPr>
        <p:sp>
          <p:nvSpPr>
            <p:cNvPr id="9" name="TextBox 8"/>
            <p:cNvSpPr txBox="1"/>
            <p:nvPr/>
          </p:nvSpPr>
          <p:spPr>
            <a:xfrm>
              <a:off x="2295248" y="3483068"/>
              <a:ext cx="1001865" cy="276999"/>
            </a:xfrm>
            <a:prstGeom prst="rect">
              <a:avLst/>
            </a:prstGeom>
            <a:noFill/>
          </p:spPr>
          <p:txBody>
            <a:bodyPr wrap="square" rtlCol="0">
              <a:spAutoFit/>
            </a:bodyPr>
            <a:lstStyle/>
            <a:p>
              <a:r>
                <a:rPr lang="en-US" sz="1200" b="1" dirty="0" smtClean="0">
                  <a:solidFill>
                    <a:srgbClr val="000000"/>
                  </a:solidFill>
                  <a:latin typeface="+mj-lt"/>
                </a:rPr>
                <a:t>-41% – -4%</a:t>
              </a:r>
              <a:endParaRPr lang="en-US" sz="1200" b="1" dirty="0">
                <a:solidFill>
                  <a:srgbClr val="000000"/>
                </a:solidFill>
                <a:latin typeface="+mj-lt"/>
              </a:endParaRPr>
            </a:p>
          </p:txBody>
        </p:sp>
        <p:sp>
          <p:nvSpPr>
            <p:cNvPr id="10" name="TextBox 9"/>
            <p:cNvSpPr txBox="1"/>
            <p:nvPr/>
          </p:nvSpPr>
          <p:spPr>
            <a:xfrm>
              <a:off x="2317777" y="3752116"/>
              <a:ext cx="979336" cy="276999"/>
            </a:xfrm>
            <a:prstGeom prst="rect">
              <a:avLst/>
            </a:prstGeom>
            <a:noFill/>
          </p:spPr>
          <p:txBody>
            <a:bodyPr wrap="square" rtlCol="0">
              <a:spAutoFit/>
            </a:bodyPr>
            <a:lstStyle/>
            <a:p>
              <a:r>
                <a:rPr lang="en-US" sz="1200" b="1" dirty="0" smtClean="0">
                  <a:solidFill>
                    <a:srgbClr val="000000"/>
                  </a:solidFill>
                  <a:latin typeface="+mj-lt"/>
                </a:rPr>
                <a:t>-3% </a:t>
              </a:r>
              <a:r>
                <a:rPr lang="en-US" sz="1200" b="1" dirty="0">
                  <a:solidFill>
                    <a:srgbClr val="000000"/>
                  </a:solidFill>
                </a:rPr>
                <a:t>–</a:t>
              </a:r>
              <a:r>
                <a:rPr lang="en-US" sz="1200" b="1" dirty="0" smtClean="0">
                  <a:solidFill>
                    <a:srgbClr val="000000"/>
                  </a:solidFill>
                  <a:latin typeface="+mj-lt"/>
                </a:rPr>
                <a:t> 11%</a:t>
              </a:r>
              <a:endParaRPr lang="en-US" sz="1200" b="1" dirty="0">
                <a:solidFill>
                  <a:srgbClr val="000000"/>
                </a:solidFill>
                <a:latin typeface="+mj-lt"/>
              </a:endParaRPr>
            </a:p>
          </p:txBody>
        </p:sp>
        <p:sp>
          <p:nvSpPr>
            <p:cNvPr id="11" name="TextBox 10"/>
            <p:cNvSpPr txBox="1"/>
            <p:nvPr/>
          </p:nvSpPr>
          <p:spPr>
            <a:xfrm>
              <a:off x="2317777" y="4021164"/>
              <a:ext cx="979336" cy="276999"/>
            </a:xfrm>
            <a:prstGeom prst="rect">
              <a:avLst/>
            </a:prstGeom>
            <a:noFill/>
          </p:spPr>
          <p:txBody>
            <a:bodyPr wrap="square" rtlCol="0">
              <a:spAutoFit/>
            </a:bodyPr>
            <a:lstStyle/>
            <a:p>
              <a:r>
                <a:rPr lang="en-US" sz="1200" b="1" dirty="0" smtClean="0">
                  <a:solidFill>
                    <a:srgbClr val="000000"/>
                  </a:solidFill>
                  <a:latin typeface="+mj-lt"/>
                </a:rPr>
                <a:t>12% </a:t>
              </a:r>
              <a:r>
                <a:rPr lang="en-US" sz="1200" b="1" dirty="0">
                  <a:solidFill>
                    <a:srgbClr val="000000"/>
                  </a:solidFill>
                </a:rPr>
                <a:t>–</a:t>
              </a:r>
              <a:r>
                <a:rPr lang="en-US" sz="1200" b="1" dirty="0" smtClean="0">
                  <a:solidFill>
                    <a:srgbClr val="000000"/>
                  </a:solidFill>
                  <a:latin typeface="+mj-lt"/>
                </a:rPr>
                <a:t> 34%</a:t>
              </a:r>
              <a:endParaRPr lang="en-US" sz="1200" b="1" dirty="0">
                <a:solidFill>
                  <a:srgbClr val="000000"/>
                </a:solidFill>
                <a:latin typeface="+mj-lt"/>
              </a:endParaRPr>
            </a:p>
          </p:txBody>
        </p:sp>
        <p:sp>
          <p:nvSpPr>
            <p:cNvPr id="12" name="TextBox 11"/>
            <p:cNvSpPr txBox="1"/>
            <p:nvPr/>
          </p:nvSpPr>
          <p:spPr>
            <a:xfrm>
              <a:off x="2317777" y="4279934"/>
              <a:ext cx="1066800" cy="276999"/>
            </a:xfrm>
            <a:prstGeom prst="rect">
              <a:avLst/>
            </a:prstGeom>
            <a:noFill/>
          </p:spPr>
          <p:txBody>
            <a:bodyPr wrap="square" rtlCol="0">
              <a:spAutoFit/>
            </a:bodyPr>
            <a:lstStyle/>
            <a:p>
              <a:r>
                <a:rPr lang="en-US" sz="1200" b="1" dirty="0" smtClean="0">
                  <a:solidFill>
                    <a:srgbClr val="000000"/>
                  </a:solidFill>
                  <a:latin typeface="+mj-lt"/>
                </a:rPr>
                <a:t>35% </a:t>
              </a:r>
              <a:r>
                <a:rPr lang="en-US" sz="1200" b="1" dirty="0">
                  <a:solidFill>
                    <a:srgbClr val="000000"/>
                  </a:solidFill>
                </a:rPr>
                <a:t>– </a:t>
              </a:r>
              <a:r>
                <a:rPr lang="en-US" sz="1200" b="1" dirty="0" smtClean="0">
                  <a:solidFill>
                    <a:srgbClr val="000000"/>
                  </a:solidFill>
                  <a:latin typeface="+mj-lt"/>
                </a:rPr>
                <a:t>85%</a:t>
              </a:r>
              <a:endParaRPr lang="en-US" sz="1200" b="1" dirty="0">
                <a:solidFill>
                  <a:srgbClr val="000000"/>
                </a:solidFill>
                <a:latin typeface="+mj-lt"/>
              </a:endParaRPr>
            </a:p>
          </p:txBody>
        </p:sp>
        <p:sp>
          <p:nvSpPr>
            <p:cNvPr id="13" name="TextBox 12"/>
            <p:cNvSpPr txBox="1"/>
            <p:nvPr/>
          </p:nvSpPr>
          <p:spPr>
            <a:xfrm>
              <a:off x="2317777" y="4531605"/>
              <a:ext cx="1138362" cy="276999"/>
            </a:xfrm>
            <a:prstGeom prst="rect">
              <a:avLst/>
            </a:prstGeom>
            <a:noFill/>
          </p:spPr>
          <p:txBody>
            <a:bodyPr wrap="square" rtlCol="0">
              <a:spAutoFit/>
            </a:bodyPr>
            <a:lstStyle/>
            <a:p>
              <a:r>
                <a:rPr lang="en-US" sz="1200" b="1" dirty="0" smtClean="0">
                  <a:solidFill>
                    <a:srgbClr val="000000"/>
                  </a:solidFill>
                  <a:latin typeface="+mj-lt"/>
                </a:rPr>
                <a:t>86% </a:t>
              </a:r>
              <a:r>
                <a:rPr lang="en-US" sz="1200" b="1" dirty="0">
                  <a:solidFill>
                    <a:srgbClr val="000000"/>
                  </a:solidFill>
                </a:rPr>
                <a:t>–</a:t>
              </a:r>
              <a:r>
                <a:rPr lang="en-US" sz="1200" b="1" dirty="0" smtClean="0">
                  <a:solidFill>
                    <a:srgbClr val="000000"/>
                  </a:solidFill>
                  <a:latin typeface="+mj-lt"/>
                </a:rPr>
                <a:t> 506%</a:t>
              </a:r>
              <a:endParaRPr lang="en-US" sz="1200" b="1" dirty="0">
                <a:solidFill>
                  <a:srgbClr val="000000"/>
                </a:solidFill>
                <a:latin typeface="+mj-lt"/>
              </a:endParaRPr>
            </a:p>
          </p:txBody>
        </p:sp>
        <p:sp>
          <p:nvSpPr>
            <p:cNvPr id="29" name="Rectangle 20"/>
            <p:cNvSpPr>
              <a:spLocks noChangeArrowheads="1"/>
            </p:cNvSpPr>
            <p:nvPr/>
          </p:nvSpPr>
          <p:spPr bwMode="auto">
            <a:xfrm>
              <a:off x="1879186" y="3527437"/>
              <a:ext cx="382231" cy="197986"/>
            </a:xfrm>
            <a:prstGeom prst="rect">
              <a:avLst/>
            </a:prstGeom>
            <a:solidFill>
              <a:srgbClr val="ECECC7"/>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21"/>
            <p:cNvSpPr>
              <a:spLocks noChangeArrowheads="1"/>
            </p:cNvSpPr>
            <p:nvPr/>
          </p:nvSpPr>
          <p:spPr bwMode="auto">
            <a:xfrm>
              <a:off x="1884305" y="3798815"/>
              <a:ext cx="382231" cy="197986"/>
            </a:xfrm>
            <a:prstGeom prst="rect">
              <a:avLst/>
            </a:prstGeom>
            <a:solidFill>
              <a:srgbClr val="EBDC9E"/>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Rectangle 22"/>
            <p:cNvSpPr>
              <a:spLocks noChangeArrowheads="1"/>
            </p:cNvSpPr>
            <p:nvPr/>
          </p:nvSpPr>
          <p:spPr bwMode="auto">
            <a:xfrm>
              <a:off x="1882599" y="4056539"/>
              <a:ext cx="382231" cy="197986"/>
            </a:xfrm>
            <a:prstGeom prst="rect">
              <a:avLst/>
            </a:prstGeom>
            <a:solidFill>
              <a:srgbClr val="E8C063"/>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 name="Rectangle 23"/>
            <p:cNvSpPr>
              <a:spLocks noChangeArrowheads="1"/>
            </p:cNvSpPr>
            <p:nvPr/>
          </p:nvSpPr>
          <p:spPr bwMode="auto">
            <a:xfrm>
              <a:off x="1880892" y="4314263"/>
              <a:ext cx="382231" cy="197986"/>
            </a:xfrm>
            <a:prstGeom prst="rect">
              <a:avLst/>
            </a:prstGeom>
            <a:solidFill>
              <a:srgbClr val="CA8B53"/>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Rectangle 24"/>
            <p:cNvSpPr>
              <a:spLocks noChangeArrowheads="1"/>
            </p:cNvSpPr>
            <p:nvPr/>
          </p:nvSpPr>
          <p:spPr bwMode="auto">
            <a:xfrm>
              <a:off x="1879186" y="4578814"/>
              <a:ext cx="382231" cy="197986"/>
            </a:xfrm>
            <a:prstGeom prst="rect">
              <a:avLst/>
            </a:prstGeom>
            <a:solidFill>
              <a:srgbClr val="B86445"/>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44005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Border Crossing Growth</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80802404"/>
              </p:ext>
            </p:extLst>
          </p:nvPr>
        </p:nvGraphicFramePr>
        <p:xfrm>
          <a:off x="393589" y="1574361"/>
          <a:ext cx="3707008" cy="3109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736062548"/>
              </p:ext>
            </p:extLst>
          </p:nvPr>
        </p:nvGraphicFramePr>
        <p:xfrm>
          <a:off x="4914098" y="1582311"/>
          <a:ext cx="3673311" cy="311691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495051" y="1097613"/>
            <a:ext cx="3544212" cy="381331"/>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1800" dirty="0" smtClean="0"/>
              <a:t>Total Truck Entries, 1995-2013</a:t>
            </a:r>
            <a:endParaRPr lang="en-US" sz="1800" dirty="0"/>
          </a:p>
        </p:txBody>
      </p:sp>
      <p:sp>
        <p:nvSpPr>
          <p:cNvPr id="7" name="Title 1"/>
          <p:cNvSpPr txBox="1">
            <a:spLocks/>
          </p:cNvSpPr>
          <p:nvPr/>
        </p:nvSpPr>
        <p:spPr>
          <a:xfrm>
            <a:off x="4782128" y="1097613"/>
            <a:ext cx="3980209" cy="381331"/>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1800" dirty="0" smtClean="0"/>
              <a:t>Total Loaded Rail Car Entries, 1995-2013</a:t>
            </a:r>
            <a:endParaRPr lang="en-US" sz="1800" dirty="0"/>
          </a:p>
        </p:txBody>
      </p:sp>
    </p:spTree>
    <p:extLst>
      <p:ext uri="{BB962C8B-B14F-4D97-AF65-F5344CB8AC3E}">
        <p14:creationId xmlns:p14="http://schemas.microsoft.com/office/powerpoint/2010/main" val="24155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279740"/>
            <a:ext cx="8239126"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Container Volume at Texas Ports</a:t>
            </a:r>
            <a:endParaRPr lang="en-US" dirty="0"/>
          </a:p>
        </p:txBody>
      </p:sp>
      <p:graphicFrame>
        <p:nvGraphicFramePr>
          <p:cNvPr id="4" name="Chart 3"/>
          <p:cNvGraphicFramePr/>
          <p:nvPr>
            <p:extLst>
              <p:ext uri="{D42A27DB-BD31-4B8C-83A1-F6EECF244321}">
                <p14:modId xmlns:p14="http://schemas.microsoft.com/office/powerpoint/2010/main" val="3474262589"/>
              </p:ext>
            </p:extLst>
          </p:nvPr>
        </p:nvGraphicFramePr>
        <p:xfrm>
          <a:off x="3436304" y="1190624"/>
          <a:ext cx="4993322" cy="344713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95051" y="1121466"/>
            <a:ext cx="2562972" cy="113161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Total Number of TEUs Unloaded Annually, 2003-2013</a:t>
            </a:r>
            <a:endParaRPr lang="en-US" sz="20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1365" r="26252"/>
          <a:stretch/>
        </p:blipFill>
        <p:spPr>
          <a:xfrm>
            <a:off x="612518" y="2467278"/>
            <a:ext cx="2328035" cy="1840093"/>
          </a:xfrm>
          <a:prstGeom prst="rect">
            <a:avLst/>
          </a:prstGeom>
          <a:ln w="19050">
            <a:solidFill>
              <a:schemeClr val="tx1"/>
            </a:solidFill>
          </a:ln>
        </p:spPr>
      </p:pic>
    </p:spTree>
    <p:extLst>
      <p:ext uri="{BB962C8B-B14F-4D97-AF65-F5344CB8AC3E}">
        <p14:creationId xmlns:p14="http://schemas.microsoft.com/office/powerpoint/2010/main" val="255675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Population Projections, 2010-2050</a:t>
            </a:r>
            <a:endParaRPr lang="en-US" dirty="0"/>
          </a:p>
        </p:txBody>
      </p:sp>
      <p:graphicFrame>
        <p:nvGraphicFramePr>
          <p:cNvPr id="3" name="Content Placeholder 4"/>
          <p:cNvGraphicFramePr>
            <a:graphicFrameLocks noGrp="1"/>
          </p:cNvGraphicFramePr>
          <p:nvPr>
            <p:extLst>
              <p:ext uri="{D42A27DB-BD31-4B8C-83A1-F6EECF244321}">
                <p14:modId xmlns:p14="http://schemas.microsoft.com/office/powerpoint/2010/main" val="3741609717"/>
              </p:ext>
            </p:extLst>
          </p:nvPr>
        </p:nvGraphicFramePr>
        <p:xfrm>
          <a:off x="755375" y="889340"/>
          <a:ext cx="6399776" cy="4009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76857" y="1545139"/>
            <a:ext cx="1367624" cy="307777"/>
          </a:xfrm>
          <a:prstGeom prst="rect">
            <a:avLst/>
          </a:prstGeom>
          <a:noFill/>
        </p:spPr>
        <p:txBody>
          <a:bodyPr wrap="square" rtlCol="0">
            <a:spAutoFit/>
          </a:bodyPr>
          <a:lstStyle/>
          <a:p>
            <a:r>
              <a:rPr lang="en-US" sz="1400" b="1" dirty="0" smtClean="0">
                <a:latin typeface="+mj-lt"/>
              </a:rPr>
              <a:t>2000-2010 rate</a:t>
            </a:r>
            <a:endParaRPr lang="en-US" sz="1400" b="1" dirty="0">
              <a:latin typeface="+mj-lt"/>
            </a:endParaRPr>
          </a:p>
        </p:txBody>
      </p:sp>
      <p:sp>
        <p:nvSpPr>
          <p:cNvPr id="7" name="TextBox 6"/>
          <p:cNvSpPr txBox="1"/>
          <p:nvPr/>
        </p:nvSpPr>
        <p:spPr>
          <a:xfrm>
            <a:off x="6876857" y="2564229"/>
            <a:ext cx="1796992" cy="307777"/>
          </a:xfrm>
          <a:prstGeom prst="rect">
            <a:avLst/>
          </a:prstGeom>
          <a:noFill/>
        </p:spPr>
        <p:txBody>
          <a:bodyPr wrap="square" rtlCol="0">
            <a:spAutoFit/>
          </a:bodyPr>
          <a:lstStyle/>
          <a:p>
            <a:r>
              <a:rPr lang="en-US" sz="1400" b="1" dirty="0" smtClean="0">
                <a:latin typeface="+mj-lt"/>
              </a:rPr>
              <a:t>0.5 of 2000-2010 rate</a:t>
            </a:r>
            <a:endParaRPr lang="en-US" sz="1400" b="1" dirty="0">
              <a:latin typeface="+mj-lt"/>
            </a:endParaRPr>
          </a:p>
        </p:txBody>
      </p:sp>
      <p:sp>
        <p:nvSpPr>
          <p:cNvPr id="8" name="TextBox 7"/>
          <p:cNvSpPr txBox="1"/>
          <p:nvPr/>
        </p:nvSpPr>
        <p:spPr>
          <a:xfrm>
            <a:off x="6876857" y="3265269"/>
            <a:ext cx="1367624" cy="307777"/>
          </a:xfrm>
          <a:prstGeom prst="rect">
            <a:avLst/>
          </a:prstGeom>
          <a:noFill/>
        </p:spPr>
        <p:txBody>
          <a:bodyPr wrap="square" rtlCol="0">
            <a:spAutoFit/>
          </a:bodyPr>
          <a:lstStyle/>
          <a:p>
            <a:r>
              <a:rPr lang="en-US" sz="1400" b="1" dirty="0" smtClean="0">
                <a:latin typeface="+mj-lt"/>
              </a:rPr>
              <a:t>Zero</a:t>
            </a:r>
            <a:endParaRPr lang="en-US" sz="1400" b="1" dirty="0">
              <a:latin typeface="+mj-lt"/>
            </a:endParaRPr>
          </a:p>
        </p:txBody>
      </p:sp>
    </p:spTree>
    <p:extLst>
      <p:ext uri="{BB962C8B-B14F-4D97-AF65-F5344CB8AC3E}">
        <p14:creationId xmlns:p14="http://schemas.microsoft.com/office/powerpoint/2010/main" val="422046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199" y="265109"/>
            <a:ext cx="3705226" cy="2254921"/>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Projected Population Growth Rate by County, </a:t>
            </a:r>
            <a:br>
              <a:rPr lang="en-US" dirty="0" smtClean="0"/>
            </a:br>
            <a:r>
              <a:rPr lang="en-US" dirty="0" smtClean="0"/>
              <a:t>2010-2050</a:t>
            </a:r>
            <a:endParaRPr lang="en-US" dirty="0"/>
          </a:p>
        </p:txBody>
      </p:sp>
      <p:grpSp>
        <p:nvGrpSpPr>
          <p:cNvPr id="25" name="Group 24"/>
          <p:cNvGrpSpPr/>
          <p:nvPr/>
        </p:nvGrpSpPr>
        <p:grpSpPr>
          <a:xfrm>
            <a:off x="2636284" y="3358770"/>
            <a:ext cx="1582072" cy="1325536"/>
            <a:chOff x="1953577" y="3411509"/>
            <a:chExt cx="1582072" cy="1325536"/>
          </a:xfrm>
        </p:grpSpPr>
        <p:grpSp>
          <p:nvGrpSpPr>
            <p:cNvPr id="7" name="Group 6"/>
            <p:cNvGrpSpPr/>
            <p:nvPr/>
          </p:nvGrpSpPr>
          <p:grpSpPr>
            <a:xfrm>
              <a:off x="2374758" y="3411509"/>
              <a:ext cx="1160891" cy="1325536"/>
              <a:chOff x="2166731" y="3483068"/>
              <a:chExt cx="1160891" cy="1325536"/>
            </a:xfrm>
          </p:grpSpPr>
          <p:sp>
            <p:nvSpPr>
              <p:cNvPr id="14" name="TextBox 13"/>
              <p:cNvSpPr txBox="1"/>
              <p:nvPr/>
            </p:nvSpPr>
            <p:spPr>
              <a:xfrm>
                <a:off x="2166731" y="3483068"/>
                <a:ext cx="1001865" cy="276999"/>
              </a:xfrm>
              <a:prstGeom prst="rect">
                <a:avLst/>
              </a:prstGeom>
              <a:noFill/>
            </p:spPr>
            <p:txBody>
              <a:bodyPr wrap="square" rtlCol="0">
                <a:spAutoFit/>
              </a:bodyPr>
              <a:lstStyle/>
              <a:p>
                <a:r>
                  <a:rPr lang="en-US" sz="1200" b="1" dirty="0" smtClean="0">
                    <a:solidFill>
                      <a:srgbClr val="000000"/>
                    </a:solidFill>
                    <a:latin typeface="+mj-lt"/>
                  </a:rPr>
                  <a:t>-41% – -4%</a:t>
                </a:r>
                <a:endParaRPr lang="en-US" sz="1200" b="1" dirty="0">
                  <a:solidFill>
                    <a:srgbClr val="000000"/>
                  </a:solidFill>
                  <a:latin typeface="+mj-lt"/>
                </a:endParaRPr>
              </a:p>
            </p:txBody>
          </p:sp>
          <p:sp>
            <p:nvSpPr>
              <p:cNvPr id="15" name="TextBox 14"/>
              <p:cNvSpPr txBox="1"/>
              <p:nvPr/>
            </p:nvSpPr>
            <p:spPr>
              <a:xfrm>
                <a:off x="2189260" y="3752116"/>
                <a:ext cx="979336" cy="276999"/>
              </a:xfrm>
              <a:prstGeom prst="rect">
                <a:avLst/>
              </a:prstGeom>
              <a:noFill/>
            </p:spPr>
            <p:txBody>
              <a:bodyPr wrap="square" rtlCol="0">
                <a:spAutoFit/>
              </a:bodyPr>
              <a:lstStyle/>
              <a:p>
                <a:r>
                  <a:rPr lang="en-US" sz="1200" b="1" dirty="0" smtClean="0">
                    <a:solidFill>
                      <a:srgbClr val="000000"/>
                    </a:solidFill>
                    <a:latin typeface="+mj-lt"/>
                  </a:rPr>
                  <a:t>-3% </a:t>
                </a:r>
                <a:r>
                  <a:rPr lang="en-US" sz="1200" b="1" dirty="0">
                    <a:solidFill>
                      <a:srgbClr val="000000"/>
                    </a:solidFill>
                  </a:rPr>
                  <a:t>–</a:t>
                </a:r>
                <a:r>
                  <a:rPr lang="en-US" sz="1200" b="1" dirty="0" smtClean="0">
                    <a:solidFill>
                      <a:srgbClr val="000000"/>
                    </a:solidFill>
                    <a:latin typeface="+mj-lt"/>
                  </a:rPr>
                  <a:t> 11%</a:t>
                </a:r>
                <a:endParaRPr lang="en-US" sz="1200" b="1" dirty="0">
                  <a:solidFill>
                    <a:srgbClr val="000000"/>
                  </a:solidFill>
                  <a:latin typeface="+mj-lt"/>
                </a:endParaRPr>
              </a:p>
            </p:txBody>
          </p:sp>
          <p:sp>
            <p:nvSpPr>
              <p:cNvPr id="16" name="TextBox 15"/>
              <p:cNvSpPr txBox="1"/>
              <p:nvPr/>
            </p:nvSpPr>
            <p:spPr>
              <a:xfrm>
                <a:off x="2189260" y="4021164"/>
                <a:ext cx="979336" cy="276999"/>
              </a:xfrm>
              <a:prstGeom prst="rect">
                <a:avLst/>
              </a:prstGeom>
              <a:noFill/>
            </p:spPr>
            <p:txBody>
              <a:bodyPr wrap="square" rtlCol="0">
                <a:spAutoFit/>
              </a:bodyPr>
              <a:lstStyle/>
              <a:p>
                <a:r>
                  <a:rPr lang="en-US" sz="1200" b="1" dirty="0" smtClean="0">
                    <a:solidFill>
                      <a:srgbClr val="000000"/>
                    </a:solidFill>
                    <a:latin typeface="+mj-lt"/>
                  </a:rPr>
                  <a:t>12% </a:t>
                </a:r>
                <a:r>
                  <a:rPr lang="en-US" sz="1200" b="1" dirty="0">
                    <a:solidFill>
                      <a:srgbClr val="000000"/>
                    </a:solidFill>
                  </a:rPr>
                  <a:t>–</a:t>
                </a:r>
                <a:r>
                  <a:rPr lang="en-US" sz="1200" b="1" dirty="0" smtClean="0">
                    <a:solidFill>
                      <a:srgbClr val="000000"/>
                    </a:solidFill>
                    <a:latin typeface="+mj-lt"/>
                  </a:rPr>
                  <a:t> 34%</a:t>
                </a:r>
                <a:endParaRPr lang="en-US" sz="1200" b="1" dirty="0">
                  <a:solidFill>
                    <a:srgbClr val="000000"/>
                  </a:solidFill>
                  <a:latin typeface="+mj-lt"/>
                </a:endParaRPr>
              </a:p>
            </p:txBody>
          </p:sp>
          <p:sp>
            <p:nvSpPr>
              <p:cNvPr id="17" name="TextBox 16"/>
              <p:cNvSpPr txBox="1"/>
              <p:nvPr/>
            </p:nvSpPr>
            <p:spPr>
              <a:xfrm>
                <a:off x="2189260" y="4279934"/>
                <a:ext cx="1066800" cy="276999"/>
              </a:xfrm>
              <a:prstGeom prst="rect">
                <a:avLst/>
              </a:prstGeom>
              <a:noFill/>
            </p:spPr>
            <p:txBody>
              <a:bodyPr wrap="square" rtlCol="0">
                <a:spAutoFit/>
              </a:bodyPr>
              <a:lstStyle/>
              <a:p>
                <a:r>
                  <a:rPr lang="en-US" sz="1200" b="1" dirty="0" smtClean="0">
                    <a:solidFill>
                      <a:srgbClr val="000000"/>
                    </a:solidFill>
                    <a:latin typeface="+mj-lt"/>
                  </a:rPr>
                  <a:t>35% </a:t>
                </a:r>
                <a:r>
                  <a:rPr lang="en-US" sz="1200" b="1" dirty="0">
                    <a:solidFill>
                      <a:srgbClr val="000000"/>
                    </a:solidFill>
                  </a:rPr>
                  <a:t>– </a:t>
                </a:r>
                <a:r>
                  <a:rPr lang="en-US" sz="1200" b="1" dirty="0" smtClean="0">
                    <a:solidFill>
                      <a:srgbClr val="000000"/>
                    </a:solidFill>
                    <a:latin typeface="+mj-lt"/>
                  </a:rPr>
                  <a:t>85%</a:t>
                </a:r>
                <a:endParaRPr lang="en-US" sz="1200" b="1" dirty="0">
                  <a:solidFill>
                    <a:srgbClr val="000000"/>
                  </a:solidFill>
                  <a:latin typeface="+mj-lt"/>
                </a:endParaRPr>
              </a:p>
            </p:txBody>
          </p:sp>
          <p:sp>
            <p:nvSpPr>
              <p:cNvPr id="18" name="TextBox 17"/>
              <p:cNvSpPr txBox="1"/>
              <p:nvPr/>
            </p:nvSpPr>
            <p:spPr>
              <a:xfrm>
                <a:off x="2189260" y="4531605"/>
                <a:ext cx="1138362" cy="276999"/>
              </a:xfrm>
              <a:prstGeom prst="rect">
                <a:avLst/>
              </a:prstGeom>
              <a:noFill/>
            </p:spPr>
            <p:txBody>
              <a:bodyPr wrap="square" rtlCol="0">
                <a:spAutoFit/>
              </a:bodyPr>
              <a:lstStyle/>
              <a:p>
                <a:r>
                  <a:rPr lang="en-US" sz="1200" b="1" dirty="0" smtClean="0">
                    <a:solidFill>
                      <a:srgbClr val="000000"/>
                    </a:solidFill>
                    <a:latin typeface="+mj-lt"/>
                  </a:rPr>
                  <a:t>86% </a:t>
                </a:r>
                <a:r>
                  <a:rPr lang="en-US" sz="1200" b="1" dirty="0">
                    <a:solidFill>
                      <a:srgbClr val="000000"/>
                    </a:solidFill>
                  </a:rPr>
                  <a:t>–</a:t>
                </a:r>
                <a:r>
                  <a:rPr lang="en-US" sz="1200" b="1" dirty="0" smtClean="0">
                    <a:solidFill>
                      <a:srgbClr val="000000"/>
                    </a:solidFill>
                    <a:latin typeface="+mj-lt"/>
                  </a:rPr>
                  <a:t> 506%</a:t>
                </a:r>
                <a:endParaRPr lang="en-US" sz="1200" b="1" dirty="0">
                  <a:solidFill>
                    <a:srgbClr val="000000"/>
                  </a:solidFill>
                  <a:latin typeface="+mj-lt"/>
                </a:endParaRPr>
              </a:p>
            </p:txBody>
          </p:sp>
        </p:grpSp>
        <p:grpSp>
          <p:nvGrpSpPr>
            <p:cNvPr id="24" name="Group 23"/>
            <p:cNvGrpSpPr/>
            <p:nvPr/>
          </p:nvGrpSpPr>
          <p:grpSpPr>
            <a:xfrm>
              <a:off x="1953577" y="3446645"/>
              <a:ext cx="387350" cy="1249363"/>
              <a:chOff x="8756650" y="3895725"/>
              <a:chExt cx="387350" cy="1249363"/>
            </a:xfrm>
          </p:grpSpPr>
          <p:sp>
            <p:nvSpPr>
              <p:cNvPr id="19" name="Rectangle 2"/>
              <p:cNvSpPr>
                <a:spLocks noChangeArrowheads="1"/>
              </p:cNvSpPr>
              <p:nvPr/>
            </p:nvSpPr>
            <p:spPr bwMode="auto">
              <a:xfrm>
                <a:off x="8756650" y="3895725"/>
                <a:ext cx="382588" cy="198438"/>
              </a:xfrm>
              <a:prstGeom prst="rect">
                <a:avLst/>
              </a:prstGeom>
              <a:solidFill>
                <a:srgbClr val="FFFF80"/>
              </a:solidFill>
              <a:ln w="9525" algn="in">
                <a:solidFill>
                  <a:srgbClr val="F3F3F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Rectangle 3"/>
              <p:cNvSpPr>
                <a:spLocks noChangeArrowheads="1"/>
              </p:cNvSpPr>
              <p:nvPr/>
            </p:nvSpPr>
            <p:spPr bwMode="auto">
              <a:xfrm>
                <a:off x="8763000" y="4167188"/>
                <a:ext cx="381000" cy="196850"/>
              </a:xfrm>
              <a:prstGeom prst="rect">
                <a:avLst/>
              </a:prstGeom>
              <a:solidFill>
                <a:srgbClr val="71EB2F"/>
              </a:solidFill>
              <a:ln w="9525" algn="in">
                <a:solidFill>
                  <a:srgbClr val="F3F3F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Rectangle 4"/>
              <p:cNvSpPr>
                <a:spLocks noChangeArrowheads="1"/>
              </p:cNvSpPr>
              <p:nvPr/>
            </p:nvSpPr>
            <p:spPr bwMode="auto">
              <a:xfrm>
                <a:off x="8759825" y="4424363"/>
                <a:ext cx="382588" cy="198437"/>
              </a:xfrm>
              <a:prstGeom prst="rect">
                <a:avLst/>
              </a:prstGeom>
              <a:solidFill>
                <a:srgbClr val="3DB868"/>
              </a:solidFill>
              <a:ln w="9525" algn="in">
                <a:solidFill>
                  <a:srgbClr val="F3F3F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Rectangle 5"/>
              <p:cNvSpPr>
                <a:spLocks noChangeArrowheads="1"/>
              </p:cNvSpPr>
              <p:nvPr/>
            </p:nvSpPr>
            <p:spPr bwMode="auto">
              <a:xfrm>
                <a:off x="8758238" y="4681538"/>
                <a:ext cx="382587" cy="198437"/>
              </a:xfrm>
              <a:prstGeom prst="rect">
                <a:avLst/>
              </a:prstGeom>
              <a:solidFill>
                <a:srgbClr val="216E9E"/>
              </a:solidFill>
              <a:ln w="9525" algn="in">
                <a:solidFill>
                  <a:srgbClr val="F3F3F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Rectangle 6"/>
              <p:cNvSpPr>
                <a:spLocks noChangeArrowheads="1"/>
              </p:cNvSpPr>
              <p:nvPr/>
            </p:nvSpPr>
            <p:spPr bwMode="auto">
              <a:xfrm>
                <a:off x="8756650" y="4946650"/>
                <a:ext cx="382588" cy="198438"/>
              </a:xfrm>
              <a:prstGeom prst="rect">
                <a:avLst/>
              </a:prstGeom>
              <a:solidFill>
                <a:srgbClr val="0C1078"/>
              </a:solidFill>
              <a:ln w="9525" algn="in">
                <a:solidFill>
                  <a:srgbClr val="F3F3F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056" y="0"/>
            <a:ext cx="5196682" cy="50693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2060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740"/>
            <a:ext cx="6858000" cy="609600"/>
          </a:xfrm>
        </p:spPr>
        <p:txBody>
          <a:bodyPr/>
          <a:lstStyle/>
          <a:p>
            <a:r>
              <a:rPr lang="en-US" dirty="0" smtClean="0"/>
              <a:t>Population Growth 1950-2010</a:t>
            </a:r>
            <a:endParaRPr lang="en-US" dirty="0"/>
          </a:p>
        </p:txBody>
      </p:sp>
      <p:graphicFrame>
        <p:nvGraphicFramePr>
          <p:cNvPr id="3" name="Content Placeholder 6"/>
          <p:cNvGraphicFramePr>
            <a:graphicFrameLocks/>
          </p:cNvGraphicFramePr>
          <p:nvPr>
            <p:extLst>
              <p:ext uri="{D42A27DB-BD31-4B8C-83A1-F6EECF244321}">
                <p14:modId xmlns:p14="http://schemas.microsoft.com/office/powerpoint/2010/main" val="814512346"/>
              </p:ext>
            </p:extLst>
          </p:nvPr>
        </p:nvGraphicFramePr>
        <p:xfrm>
          <a:off x="381000" y="120479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V="1">
            <a:off x="7772400" y="285750"/>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54853" y="3357534"/>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0" y="2905293"/>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316906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2241969"/>
            <a:ext cx="1081040" cy="352448"/>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2615589"/>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3" y="1741918"/>
            <a:ext cx="1405451" cy="508008"/>
          </a:xfrm>
          <a:prstGeom prst="line">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00775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283908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4" y="267041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4" y="248988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2381286"/>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6" y="211442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3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Conclusions</a:t>
            </a:r>
            <a:endParaRPr lang="en-US" dirty="0"/>
          </a:p>
        </p:txBody>
      </p:sp>
      <p:sp>
        <p:nvSpPr>
          <p:cNvPr id="3" name="TextBox 2"/>
          <p:cNvSpPr txBox="1"/>
          <p:nvPr/>
        </p:nvSpPr>
        <p:spPr>
          <a:xfrm>
            <a:off x="1012967" y="1072512"/>
            <a:ext cx="7256389"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Population </a:t>
            </a:r>
            <a:r>
              <a:rPr lang="en-US" sz="2000" dirty="0" smtClean="0">
                <a:latin typeface="+mj-lt"/>
              </a:rPr>
              <a:t>in Texas continues </a:t>
            </a:r>
            <a:r>
              <a:rPr lang="en-US" sz="2000" dirty="0">
                <a:latin typeface="+mj-lt"/>
              </a:rPr>
              <a:t>to grow </a:t>
            </a:r>
            <a:r>
              <a:rPr lang="en-US" sz="2000" dirty="0" smtClean="0">
                <a:latin typeface="+mj-lt"/>
              </a:rPr>
              <a:t>rapidly – yet growth </a:t>
            </a:r>
            <a:r>
              <a:rPr lang="en-US" sz="2000" dirty="0">
                <a:latin typeface="+mj-lt"/>
              </a:rPr>
              <a:t>is geographically unequal</a:t>
            </a:r>
            <a:r>
              <a:rPr lang="en-US" sz="2000" dirty="0" smtClean="0">
                <a:latin typeface="+mj-lt"/>
              </a:rPr>
              <a:t>.</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smtClean="0">
                <a:latin typeface="+mj-lt"/>
              </a:rPr>
              <a:t>Texas’ population </a:t>
            </a:r>
            <a:r>
              <a:rPr lang="en-US" sz="2000" dirty="0">
                <a:latin typeface="+mj-lt"/>
              </a:rPr>
              <a:t>growth is being driven by </a:t>
            </a:r>
            <a:r>
              <a:rPr lang="en-US" sz="2000" dirty="0" smtClean="0">
                <a:latin typeface="+mj-lt"/>
              </a:rPr>
              <a:t>the Hispanic </a:t>
            </a:r>
            <a:r>
              <a:rPr lang="en-US" sz="2000" dirty="0">
                <a:latin typeface="+mj-lt"/>
              </a:rPr>
              <a:t>population. </a:t>
            </a:r>
          </a:p>
          <a:p>
            <a:pPr marL="285750" indent="-285750">
              <a:buFont typeface="Arial" panose="020B0604020202020204" pitchFamily="34" charset="0"/>
              <a:buChar char="•"/>
            </a:pPr>
            <a:endParaRPr lang="en-US" sz="2000" dirty="0" smtClean="0">
              <a:latin typeface="+mj-lt"/>
            </a:endParaRPr>
          </a:p>
          <a:p>
            <a:pPr marL="285750" indent="-285750">
              <a:buFont typeface="Arial" panose="020B0604020202020204" pitchFamily="34" charset="0"/>
              <a:buChar char="•"/>
            </a:pPr>
            <a:r>
              <a:rPr lang="en-US" sz="2000" dirty="0" smtClean="0">
                <a:latin typeface="+mj-lt"/>
              </a:rPr>
              <a:t>Economic </a:t>
            </a:r>
            <a:r>
              <a:rPr lang="en-US" sz="2000" dirty="0">
                <a:latin typeface="+mj-lt"/>
              </a:rPr>
              <a:t>growth </a:t>
            </a:r>
            <a:r>
              <a:rPr lang="en-US" sz="2000" dirty="0" smtClean="0">
                <a:latin typeface="+mj-lt"/>
              </a:rPr>
              <a:t>in Texas continues </a:t>
            </a:r>
            <a:r>
              <a:rPr lang="en-US" sz="2000" dirty="0">
                <a:latin typeface="+mj-lt"/>
              </a:rPr>
              <a:t>to be </a:t>
            </a:r>
            <a:r>
              <a:rPr lang="en-US" sz="2000" dirty="0" smtClean="0">
                <a:latin typeface="+mj-lt"/>
              </a:rPr>
              <a:t>healthy </a:t>
            </a:r>
            <a:r>
              <a:rPr lang="en-US" sz="2000" dirty="0">
                <a:latin typeface="+mj-lt"/>
              </a:rPr>
              <a:t>with significant growth in international economic </a:t>
            </a:r>
            <a:r>
              <a:rPr lang="en-US" sz="2000" dirty="0" smtClean="0">
                <a:latin typeface="+mj-lt"/>
              </a:rPr>
              <a:t>activity.</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Demographic and infrastructure challenges </a:t>
            </a:r>
            <a:r>
              <a:rPr lang="en-US" sz="2000" dirty="0" smtClean="0">
                <a:latin typeface="+mj-lt"/>
              </a:rPr>
              <a:t>have </a:t>
            </a:r>
            <a:r>
              <a:rPr lang="en-US" sz="2000" dirty="0">
                <a:latin typeface="+mj-lt"/>
              </a:rPr>
              <a:t>serious implications for </a:t>
            </a:r>
            <a:r>
              <a:rPr lang="en-US" sz="2000" dirty="0" smtClean="0">
                <a:latin typeface="+mj-lt"/>
              </a:rPr>
              <a:t>the future </a:t>
            </a:r>
            <a:r>
              <a:rPr lang="en-US" sz="2000" dirty="0">
                <a:latin typeface="+mj-lt"/>
              </a:rPr>
              <a:t>Texas economy</a:t>
            </a:r>
            <a:r>
              <a:rPr lang="en-US" sz="2000" dirty="0" smtClean="0">
                <a:latin typeface="+mj-lt"/>
              </a:rPr>
              <a:t>.</a:t>
            </a:r>
            <a:endParaRPr lang="en-US" dirty="0"/>
          </a:p>
        </p:txBody>
      </p:sp>
    </p:spTree>
    <p:extLst>
      <p:ext uri="{BB962C8B-B14F-4D97-AF65-F5344CB8AC3E}">
        <p14:creationId xmlns:p14="http://schemas.microsoft.com/office/powerpoint/2010/main" val="2443574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04"/>
            <a:ext cx="3278038" cy="1458224"/>
          </a:xfrm>
        </p:spPr>
        <p:txBody>
          <a:bodyPr/>
          <a:lstStyle/>
          <a:p>
            <a:r>
              <a:rPr lang="en-US" dirty="0"/>
              <a:t>Population Growth </a:t>
            </a:r>
            <a:r>
              <a:rPr lang="en-US" dirty="0" smtClean="0"/>
              <a:t/>
            </a:r>
            <a:br>
              <a:rPr lang="en-US" dirty="0" smtClean="0"/>
            </a:br>
            <a:r>
              <a:rPr lang="en-US" dirty="0" smtClean="0"/>
              <a:t>1950-2010</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3145133" y="-89188"/>
            <a:ext cx="5170191" cy="5379048"/>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3145132" y="-89188"/>
            <a:ext cx="5170191" cy="5379048"/>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3145133" y="-89188"/>
            <a:ext cx="5170191" cy="5379048"/>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3145132" y="-89188"/>
            <a:ext cx="5170192" cy="5379048"/>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3145132" y="-89188"/>
            <a:ext cx="5170192" cy="5379048"/>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3145133" y="-89188"/>
            <a:ext cx="5170191" cy="5379048"/>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3145133" y="-89188"/>
            <a:ext cx="5170191" cy="5379048"/>
          </a:xfrm>
          <a:prstGeom prst="rect">
            <a:avLst/>
          </a:prstGeom>
          <a:ln>
            <a:noFill/>
          </a:ln>
        </p:spPr>
      </p:pic>
      <p:sp>
        <p:nvSpPr>
          <p:cNvPr id="18" name="TextBox 17"/>
          <p:cNvSpPr txBox="1"/>
          <p:nvPr/>
        </p:nvSpPr>
        <p:spPr>
          <a:xfrm>
            <a:off x="6580532" y="572535"/>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1950</a:t>
            </a:r>
            <a:endParaRPr lang="en-US" sz="2400" b="1" dirty="0">
              <a:solidFill>
                <a:schemeClr val="bg1"/>
              </a:solidFill>
              <a:latin typeface="+mj-lt"/>
            </a:endParaRPr>
          </a:p>
        </p:txBody>
      </p:sp>
      <p:sp>
        <p:nvSpPr>
          <p:cNvPr id="19" name="TextBox 18"/>
          <p:cNvSpPr txBox="1"/>
          <p:nvPr/>
        </p:nvSpPr>
        <p:spPr>
          <a:xfrm>
            <a:off x="6583182" y="571764"/>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1960</a:t>
            </a:r>
            <a:endParaRPr lang="en-US" sz="2400" b="1" dirty="0">
              <a:solidFill>
                <a:schemeClr val="bg1"/>
              </a:solidFill>
              <a:latin typeface="+mj-lt"/>
            </a:endParaRPr>
          </a:p>
        </p:txBody>
      </p:sp>
      <p:sp>
        <p:nvSpPr>
          <p:cNvPr id="20" name="TextBox 19"/>
          <p:cNvSpPr txBox="1"/>
          <p:nvPr/>
        </p:nvSpPr>
        <p:spPr>
          <a:xfrm>
            <a:off x="6583182" y="571764"/>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1970</a:t>
            </a:r>
            <a:endParaRPr lang="en-US" sz="2400" b="1" dirty="0">
              <a:solidFill>
                <a:schemeClr val="bg1"/>
              </a:solidFill>
              <a:latin typeface="+mj-lt"/>
            </a:endParaRPr>
          </a:p>
        </p:txBody>
      </p:sp>
      <p:sp>
        <p:nvSpPr>
          <p:cNvPr id="21" name="TextBox 20"/>
          <p:cNvSpPr txBox="1"/>
          <p:nvPr/>
        </p:nvSpPr>
        <p:spPr>
          <a:xfrm>
            <a:off x="6583182" y="575740"/>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1980</a:t>
            </a:r>
            <a:endParaRPr lang="en-US" sz="2400" b="1" dirty="0">
              <a:solidFill>
                <a:schemeClr val="bg1"/>
              </a:solidFill>
              <a:latin typeface="+mj-lt"/>
            </a:endParaRPr>
          </a:p>
        </p:txBody>
      </p:sp>
      <p:sp>
        <p:nvSpPr>
          <p:cNvPr id="22" name="TextBox 21"/>
          <p:cNvSpPr txBox="1"/>
          <p:nvPr/>
        </p:nvSpPr>
        <p:spPr>
          <a:xfrm>
            <a:off x="6583182" y="575740"/>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1990</a:t>
            </a:r>
            <a:endParaRPr lang="en-US" sz="2400" b="1" dirty="0">
              <a:solidFill>
                <a:schemeClr val="bg1"/>
              </a:solidFill>
              <a:latin typeface="+mj-lt"/>
            </a:endParaRPr>
          </a:p>
        </p:txBody>
      </p:sp>
      <p:sp>
        <p:nvSpPr>
          <p:cNvPr id="23" name="TextBox 22"/>
          <p:cNvSpPr txBox="1"/>
          <p:nvPr/>
        </p:nvSpPr>
        <p:spPr>
          <a:xfrm>
            <a:off x="6589807" y="575740"/>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2000</a:t>
            </a:r>
            <a:endParaRPr lang="en-US" sz="2400" b="1" dirty="0">
              <a:solidFill>
                <a:schemeClr val="bg1"/>
              </a:solidFill>
              <a:latin typeface="+mj-lt"/>
            </a:endParaRPr>
          </a:p>
        </p:txBody>
      </p:sp>
      <p:sp>
        <p:nvSpPr>
          <p:cNvPr id="24" name="TextBox 23"/>
          <p:cNvSpPr txBox="1"/>
          <p:nvPr/>
        </p:nvSpPr>
        <p:spPr>
          <a:xfrm>
            <a:off x="6580531" y="575740"/>
            <a:ext cx="858741" cy="461665"/>
          </a:xfrm>
          <a:prstGeom prst="rect">
            <a:avLst/>
          </a:prstGeom>
          <a:solidFill>
            <a:srgbClr val="FFFFFF"/>
          </a:solidFill>
          <a:ln w="38100">
            <a:solidFill>
              <a:schemeClr val="bg1"/>
            </a:solidFill>
          </a:ln>
        </p:spPr>
        <p:txBody>
          <a:bodyPr wrap="square" rtlCol="0">
            <a:spAutoFit/>
          </a:bodyPr>
          <a:lstStyle/>
          <a:p>
            <a:pPr algn="ctr"/>
            <a:r>
              <a:rPr lang="en-US" sz="2400" b="1" dirty="0" smtClean="0">
                <a:solidFill>
                  <a:schemeClr val="bg1"/>
                </a:solidFill>
                <a:latin typeface="+mj-lt"/>
              </a:rPr>
              <a:t>2010</a:t>
            </a:r>
            <a:endParaRPr lang="en-US" sz="2400" b="1" dirty="0">
              <a:solidFill>
                <a:schemeClr val="bg1"/>
              </a:solidFill>
              <a:latin typeface="+mj-lt"/>
            </a:endParaRPr>
          </a:p>
        </p:txBody>
      </p:sp>
      <p:sp>
        <p:nvSpPr>
          <p:cNvPr id="35" name="Title 1"/>
          <p:cNvSpPr txBox="1">
            <a:spLocks/>
          </p:cNvSpPr>
          <p:nvPr/>
        </p:nvSpPr>
        <p:spPr>
          <a:xfrm>
            <a:off x="466476" y="2184373"/>
            <a:ext cx="2562972" cy="93882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Total Population </a:t>
            </a:r>
            <a:r>
              <a:rPr lang="en-US" sz="2000" dirty="0"/>
              <a:t>by </a:t>
            </a:r>
            <a:r>
              <a:rPr lang="en-US" sz="2000" dirty="0" smtClean="0"/>
              <a:t>County</a:t>
            </a:r>
            <a:endParaRPr lang="en-US" sz="2000" dirty="0"/>
          </a:p>
        </p:txBody>
      </p:sp>
      <p:grpSp>
        <p:nvGrpSpPr>
          <p:cNvPr id="2051" name="Group 2050"/>
          <p:cNvGrpSpPr/>
          <p:nvPr/>
        </p:nvGrpSpPr>
        <p:grpSpPr>
          <a:xfrm>
            <a:off x="2110070" y="3277609"/>
            <a:ext cx="2114551" cy="1503708"/>
            <a:chOff x="1943099" y="3277609"/>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9"/>
              <a:ext cx="2114551" cy="1503708"/>
            </a:xfrm>
            <a:prstGeom prst="rect">
              <a:avLst/>
            </a:prstGeom>
          </p:spPr>
        </p:pic>
        <p:sp>
          <p:nvSpPr>
            <p:cNvPr id="2048" name="Rectangle 2047"/>
            <p:cNvSpPr/>
            <p:nvPr/>
          </p:nvSpPr>
          <p:spPr>
            <a:xfrm>
              <a:off x="2009775" y="450532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009775" y="4267200"/>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9775" y="4038988"/>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09775" y="38140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4" name="Freeform 2053"/>
          <p:cNvSpPr/>
          <p:nvPr/>
        </p:nvSpPr>
        <p:spPr>
          <a:xfrm>
            <a:off x="6134099" y="1371600"/>
            <a:ext cx="1590675" cy="2147560"/>
          </a:xfrm>
          <a:custGeom>
            <a:avLst/>
            <a:gdLst>
              <a:gd name="connsiteX0" fmla="*/ 628650 w 1657350"/>
              <a:gd name="connsiteY0" fmla="*/ 0 h 2085975"/>
              <a:gd name="connsiteX1" fmla="*/ 0 w 1657350"/>
              <a:gd name="connsiteY1" fmla="*/ 2085975 h 2085975"/>
              <a:gd name="connsiteX2" fmla="*/ 1657350 w 1657350"/>
              <a:gd name="connsiteY2" fmla="*/ 1857375 h 2085975"/>
              <a:gd name="connsiteX3" fmla="*/ 628650 w 1657350"/>
              <a:gd name="connsiteY3" fmla="*/ 0 h 2085975"/>
            </a:gdLst>
            <a:ahLst/>
            <a:cxnLst>
              <a:cxn ang="0">
                <a:pos x="connsiteX0" y="connsiteY0"/>
              </a:cxn>
              <a:cxn ang="0">
                <a:pos x="connsiteX1" y="connsiteY1"/>
              </a:cxn>
              <a:cxn ang="0">
                <a:pos x="connsiteX2" y="connsiteY2"/>
              </a:cxn>
              <a:cxn ang="0">
                <a:pos x="connsiteX3" y="connsiteY3"/>
              </a:cxn>
            </a:cxnLst>
            <a:rect l="l" t="t" r="r" b="b"/>
            <a:pathLst>
              <a:path w="1657350" h="2085975">
                <a:moveTo>
                  <a:pt x="628650" y="0"/>
                </a:moveTo>
                <a:lnTo>
                  <a:pt x="0" y="2085975"/>
                </a:lnTo>
                <a:lnTo>
                  <a:pt x="1657350" y="1857375"/>
                </a:lnTo>
                <a:lnTo>
                  <a:pt x="628650" y="0"/>
                </a:lnTo>
                <a:close/>
              </a:path>
            </a:pathLst>
          </a:cu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Freeform 2054"/>
          <p:cNvSpPr/>
          <p:nvPr/>
        </p:nvSpPr>
        <p:spPr>
          <a:xfrm>
            <a:off x="5915025" y="1400103"/>
            <a:ext cx="965623" cy="2733747"/>
          </a:xfrm>
          <a:custGeom>
            <a:avLst/>
            <a:gdLst>
              <a:gd name="connsiteX0" fmla="*/ 0 w 965623"/>
              <a:gd name="connsiteY0" fmla="*/ 2733747 h 2733747"/>
              <a:gd name="connsiteX1" fmla="*/ 104775 w 965623"/>
              <a:gd name="connsiteY1" fmla="*/ 2571822 h 2733747"/>
              <a:gd name="connsiteX2" fmla="*/ 180975 w 965623"/>
              <a:gd name="connsiteY2" fmla="*/ 2400372 h 2733747"/>
              <a:gd name="connsiteX3" fmla="*/ 342900 w 965623"/>
              <a:gd name="connsiteY3" fmla="*/ 1962222 h 2733747"/>
              <a:gd name="connsiteX4" fmla="*/ 419100 w 965623"/>
              <a:gd name="connsiteY4" fmla="*/ 1828872 h 2733747"/>
              <a:gd name="connsiteX5" fmla="*/ 628650 w 965623"/>
              <a:gd name="connsiteY5" fmla="*/ 1533597 h 2733747"/>
              <a:gd name="connsiteX6" fmla="*/ 714375 w 965623"/>
              <a:gd name="connsiteY6" fmla="*/ 1314522 h 2733747"/>
              <a:gd name="connsiteX7" fmla="*/ 819150 w 965623"/>
              <a:gd name="connsiteY7" fmla="*/ 990672 h 2733747"/>
              <a:gd name="connsiteX8" fmla="*/ 857250 w 965623"/>
              <a:gd name="connsiteY8" fmla="*/ 828747 h 2733747"/>
              <a:gd name="connsiteX9" fmla="*/ 952500 w 965623"/>
              <a:gd name="connsiteY9" fmla="*/ 619197 h 2733747"/>
              <a:gd name="connsiteX10" fmla="*/ 952500 w 965623"/>
              <a:gd name="connsiteY10" fmla="*/ 352497 h 2733747"/>
              <a:gd name="connsiteX11" fmla="*/ 838200 w 965623"/>
              <a:gd name="connsiteY11" fmla="*/ 285822 h 2733747"/>
              <a:gd name="connsiteX12" fmla="*/ 828675 w 965623"/>
              <a:gd name="connsiteY12" fmla="*/ 72 h 2733747"/>
              <a:gd name="connsiteX13" fmla="*/ 819150 w 965623"/>
              <a:gd name="connsiteY13" fmla="*/ 314397 h 2733747"/>
              <a:gd name="connsiteX14" fmla="*/ 752475 w 965623"/>
              <a:gd name="connsiteY14" fmla="*/ 533472 h 2733747"/>
              <a:gd name="connsiteX15" fmla="*/ 857250 w 965623"/>
              <a:gd name="connsiteY15" fmla="*/ 847797 h 273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623" h="2733747">
                <a:moveTo>
                  <a:pt x="0" y="2733747"/>
                </a:moveTo>
                <a:cubicBezTo>
                  <a:pt x="37306" y="2680565"/>
                  <a:pt x="74613" y="2627384"/>
                  <a:pt x="104775" y="2571822"/>
                </a:cubicBezTo>
                <a:cubicBezTo>
                  <a:pt x="134937" y="2516260"/>
                  <a:pt x="141288" y="2501972"/>
                  <a:pt x="180975" y="2400372"/>
                </a:cubicBezTo>
                <a:cubicBezTo>
                  <a:pt x="220663" y="2298772"/>
                  <a:pt x="303213" y="2057472"/>
                  <a:pt x="342900" y="1962222"/>
                </a:cubicBezTo>
                <a:cubicBezTo>
                  <a:pt x="382587" y="1866972"/>
                  <a:pt x="371475" y="1900310"/>
                  <a:pt x="419100" y="1828872"/>
                </a:cubicBezTo>
                <a:cubicBezTo>
                  <a:pt x="466725" y="1757434"/>
                  <a:pt x="579438" y="1619322"/>
                  <a:pt x="628650" y="1533597"/>
                </a:cubicBezTo>
                <a:cubicBezTo>
                  <a:pt x="677862" y="1447872"/>
                  <a:pt x="682625" y="1405009"/>
                  <a:pt x="714375" y="1314522"/>
                </a:cubicBezTo>
                <a:cubicBezTo>
                  <a:pt x="746125" y="1224035"/>
                  <a:pt x="795338" y="1071634"/>
                  <a:pt x="819150" y="990672"/>
                </a:cubicBezTo>
                <a:cubicBezTo>
                  <a:pt x="842962" y="909710"/>
                  <a:pt x="835025" y="890660"/>
                  <a:pt x="857250" y="828747"/>
                </a:cubicBezTo>
                <a:cubicBezTo>
                  <a:pt x="879475" y="766834"/>
                  <a:pt x="936625" y="698572"/>
                  <a:pt x="952500" y="619197"/>
                </a:cubicBezTo>
                <a:cubicBezTo>
                  <a:pt x="968375" y="539822"/>
                  <a:pt x="971550" y="408059"/>
                  <a:pt x="952500" y="352497"/>
                </a:cubicBezTo>
                <a:cubicBezTo>
                  <a:pt x="933450" y="296934"/>
                  <a:pt x="858837" y="344559"/>
                  <a:pt x="838200" y="285822"/>
                </a:cubicBezTo>
                <a:cubicBezTo>
                  <a:pt x="817563" y="227085"/>
                  <a:pt x="831850" y="-4690"/>
                  <a:pt x="828675" y="72"/>
                </a:cubicBezTo>
                <a:cubicBezTo>
                  <a:pt x="825500" y="4834"/>
                  <a:pt x="831850" y="225497"/>
                  <a:pt x="819150" y="314397"/>
                </a:cubicBezTo>
                <a:cubicBezTo>
                  <a:pt x="806450" y="403297"/>
                  <a:pt x="746125" y="444572"/>
                  <a:pt x="752475" y="533472"/>
                </a:cubicBezTo>
                <a:cubicBezTo>
                  <a:pt x="758825" y="622372"/>
                  <a:pt x="808037" y="735084"/>
                  <a:pt x="857250" y="847797"/>
                </a:cubicBezTo>
              </a:path>
            </a:pathLst>
          </a:cu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2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250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250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25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2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250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2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8500"/>
                            </p:stCondLst>
                            <p:childTnLst>
                              <p:par>
                                <p:cTn id="25" presetID="1" presetClass="entr" presetSubtype="0" fill="hold" nodeType="afterEffect">
                                  <p:stCondLst>
                                    <p:cond delay="25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250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11000"/>
                            </p:stCondLst>
                            <p:childTnLst>
                              <p:par>
                                <p:cTn id="30" presetID="1" presetClass="entr" presetSubtype="0" fill="hold" nodeType="afterEffect">
                                  <p:stCondLst>
                                    <p:cond delay="250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250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0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rotWithShape="1">
          <a:blip r:embed="rId3"/>
          <a:srcRect l="3721" t="22749" r="3721" b="22809"/>
          <a:stretch/>
        </p:blipFill>
        <p:spPr>
          <a:xfrm>
            <a:off x="3228230" y="279739"/>
            <a:ext cx="5190888" cy="4699727"/>
          </a:xfrm>
          <a:prstGeom prst="rect">
            <a:avLst/>
          </a:prstGeom>
          <a:effectLst>
            <a:outerShdw blurRad="50800" dist="38100" dir="2700000" algn="tl" rotWithShape="0">
              <a:prstClr val="black">
                <a:alpha val="40000"/>
              </a:prstClr>
            </a:outerShdw>
          </a:effectLst>
        </p:spPr>
      </p:pic>
      <p:sp>
        <p:nvSpPr>
          <p:cNvPr id="7" name="Title 1"/>
          <p:cNvSpPr txBox="1">
            <a:spLocks/>
          </p:cNvSpPr>
          <p:nvPr/>
        </p:nvSpPr>
        <p:spPr>
          <a:xfrm>
            <a:off x="457200" y="279739"/>
            <a:ext cx="3033423" cy="1247381"/>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Recent Growth Trends</a:t>
            </a:r>
            <a:endParaRPr lang="en-US" dirty="0"/>
          </a:p>
        </p:txBody>
      </p:sp>
      <p:sp>
        <p:nvSpPr>
          <p:cNvPr id="8" name="Title 1"/>
          <p:cNvSpPr txBox="1">
            <a:spLocks/>
          </p:cNvSpPr>
          <p:nvPr/>
        </p:nvSpPr>
        <p:spPr>
          <a:xfrm>
            <a:off x="466476" y="1598680"/>
            <a:ext cx="2562972" cy="1502321"/>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t>Estimated Percent Change of Population by County, 2010-2013</a:t>
            </a:r>
          </a:p>
        </p:txBody>
      </p:sp>
      <p:grpSp>
        <p:nvGrpSpPr>
          <p:cNvPr id="15" name="Group 14"/>
          <p:cNvGrpSpPr/>
          <p:nvPr/>
        </p:nvGrpSpPr>
        <p:grpSpPr>
          <a:xfrm>
            <a:off x="2438400" y="3446329"/>
            <a:ext cx="1579660" cy="1330079"/>
            <a:chOff x="646705" y="3422472"/>
            <a:chExt cx="1579660" cy="1330079"/>
          </a:xfrm>
        </p:grpSpPr>
        <p:pic>
          <p:nvPicPr>
            <p:cNvPr id="9" name="Picture 8"/>
            <p:cNvPicPr>
              <a:picLocks noChangeAspect="1"/>
            </p:cNvPicPr>
            <p:nvPr/>
          </p:nvPicPr>
          <p:blipFill rotWithShape="1">
            <a:blip r:embed="rId4"/>
            <a:srcRect l="1" t="38336" r="81672"/>
            <a:stretch/>
          </p:blipFill>
          <p:spPr>
            <a:xfrm>
              <a:off x="646705" y="3422472"/>
              <a:ext cx="418769" cy="1298275"/>
            </a:xfrm>
            <a:prstGeom prst="rect">
              <a:avLst/>
            </a:prstGeom>
          </p:spPr>
        </p:pic>
        <p:sp>
          <p:nvSpPr>
            <p:cNvPr id="10" name="TextBox 9"/>
            <p:cNvSpPr txBox="1"/>
            <p:nvPr/>
          </p:nvSpPr>
          <p:spPr>
            <a:xfrm>
              <a:off x="1065474" y="3427015"/>
              <a:ext cx="1001865" cy="276999"/>
            </a:xfrm>
            <a:prstGeom prst="rect">
              <a:avLst/>
            </a:prstGeom>
            <a:noFill/>
          </p:spPr>
          <p:txBody>
            <a:bodyPr wrap="square" rtlCol="0">
              <a:spAutoFit/>
            </a:bodyPr>
            <a:lstStyle/>
            <a:p>
              <a:r>
                <a:rPr lang="en-US" sz="1200" b="1" dirty="0" smtClean="0">
                  <a:latin typeface="+mj-lt"/>
                </a:rPr>
                <a:t>-11.0% - 0%</a:t>
              </a:r>
              <a:endParaRPr lang="en-US" sz="1200" b="1" dirty="0">
                <a:latin typeface="+mj-lt"/>
              </a:endParaRPr>
            </a:p>
          </p:txBody>
        </p:sp>
        <p:sp>
          <p:nvSpPr>
            <p:cNvPr id="11" name="TextBox 10"/>
            <p:cNvSpPr txBox="1"/>
            <p:nvPr/>
          </p:nvSpPr>
          <p:spPr>
            <a:xfrm>
              <a:off x="1088003" y="3696063"/>
              <a:ext cx="979336" cy="276999"/>
            </a:xfrm>
            <a:prstGeom prst="rect">
              <a:avLst/>
            </a:prstGeom>
            <a:noFill/>
          </p:spPr>
          <p:txBody>
            <a:bodyPr wrap="square" rtlCol="0">
              <a:spAutoFit/>
            </a:bodyPr>
            <a:lstStyle/>
            <a:p>
              <a:r>
                <a:rPr lang="en-US" sz="1200" b="1" dirty="0" smtClean="0">
                  <a:solidFill>
                    <a:srgbClr val="000000"/>
                  </a:solidFill>
                  <a:latin typeface="+mj-lt"/>
                </a:rPr>
                <a:t>0.1% - 2.5%</a:t>
              </a:r>
              <a:endParaRPr lang="en-US" sz="1200" b="1" dirty="0">
                <a:solidFill>
                  <a:srgbClr val="000000"/>
                </a:solidFill>
                <a:latin typeface="+mj-lt"/>
              </a:endParaRPr>
            </a:p>
          </p:txBody>
        </p:sp>
        <p:sp>
          <p:nvSpPr>
            <p:cNvPr id="12" name="TextBox 11"/>
            <p:cNvSpPr txBox="1"/>
            <p:nvPr/>
          </p:nvSpPr>
          <p:spPr>
            <a:xfrm>
              <a:off x="1088003" y="3965111"/>
              <a:ext cx="979336" cy="276999"/>
            </a:xfrm>
            <a:prstGeom prst="rect">
              <a:avLst/>
            </a:prstGeom>
            <a:noFill/>
          </p:spPr>
          <p:txBody>
            <a:bodyPr wrap="square" rtlCol="0">
              <a:spAutoFit/>
            </a:bodyPr>
            <a:lstStyle/>
            <a:p>
              <a:r>
                <a:rPr lang="en-US" sz="1200" b="1" dirty="0" smtClean="0">
                  <a:solidFill>
                    <a:srgbClr val="000000"/>
                  </a:solidFill>
                  <a:latin typeface="+mj-lt"/>
                </a:rPr>
                <a:t>2.5% - 5.0%</a:t>
              </a:r>
              <a:endParaRPr lang="en-US" sz="1200" b="1" dirty="0">
                <a:solidFill>
                  <a:srgbClr val="000000"/>
                </a:solidFill>
                <a:latin typeface="+mj-lt"/>
              </a:endParaRPr>
            </a:p>
          </p:txBody>
        </p:sp>
        <p:sp>
          <p:nvSpPr>
            <p:cNvPr id="13" name="TextBox 12"/>
            <p:cNvSpPr txBox="1"/>
            <p:nvPr/>
          </p:nvSpPr>
          <p:spPr>
            <a:xfrm>
              <a:off x="1088003" y="4223881"/>
              <a:ext cx="1066800" cy="276999"/>
            </a:xfrm>
            <a:prstGeom prst="rect">
              <a:avLst/>
            </a:prstGeom>
            <a:noFill/>
          </p:spPr>
          <p:txBody>
            <a:bodyPr wrap="square" rtlCol="0">
              <a:spAutoFit/>
            </a:bodyPr>
            <a:lstStyle/>
            <a:p>
              <a:r>
                <a:rPr lang="en-US" sz="1200" b="1" dirty="0" smtClean="0">
                  <a:solidFill>
                    <a:srgbClr val="000000"/>
                  </a:solidFill>
                  <a:latin typeface="+mj-lt"/>
                </a:rPr>
                <a:t>5.1% - </a:t>
              </a:r>
              <a:r>
                <a:rPr lang="en-US" sz="1200" b="1" dirty="0">
                  <a:solidFill>
                    <a:srgbClr val="000000"/>
                  </a:solidFill>
                  <a:latin typeface="+mj-lt"/>
                </a:rPr>
                <a:t>8</a:t>
              </a:r>
              <a:r>
                <a:rPr lang="en-US" sz="1200" b="1" dirty="0" smtClean="0">
                  <a:solidFill>
                    <a:srgbClr val="000000"/>
                  </a:solidFill>
                  <a:latin typeface="+mj-lt"/>
                </a:rPr>
                <a:t>.0%</a:t>
              </a:r>
              <a:endParaRPr lang="en-US" sz="1200" b="1" dirty="0">
                <a:solidFill>
                  <a:srgbClr val="000000"/>
                </a:solidFill>
                <a:latin typeface="+mj-lt"/>
              </a:endParaRPr>
            </a:p>
          </p:txBody>
        </p:sp>
        <p:sp>
          <p:nvSpPr>
            <p:cNvPr id="14" name="TextBox 13"/>
            <p:cNvSpPr txBox="1"/>
            <p:nvPr/>
          </p:nvSpPr>
          <p:spPr>
            <a:xfrm>
              <a:off x="1088003" y="4475552"/>
              <a:ext cx="1138362" cy="276999"/>
            </a:xfrm>
            <a:prstGeom prst="rect">
              <a:avLst/>
            </a:prstGeom>
            <a:noFill/>
          </p:spPr>
          <p:txBody>
            <a:bodyPr wrap="square" rtlCol="0">
              <a:spAutoFit/>
            </a:bodyPr>
            <a:lstStyle/>
            <a:p>
              <a:r>
                <a:rPr lang="en-US" sz="1200" b="1" dirty="0">
                  <a:solidFill>
                    <a:srgbClr val="000000"/>
                  </a:solidFill>
                  <a:latin typeface="+mj-lt"/>
                </a:rPr>
                <a:t>8</a:t>
              </a:r>
              <a:r>
                <a:rPr lang="en-US" sz="1200" b="1" dirty="0" smtClean="0">
                  <a:solidFill>
                    <a:srgbClr val="000000"/>
                  </a:solidFill>
                  <a:latin typeface="+mj-lt"/>
                </a:rPr>
                <a:t>.1% - 14.7%</a:t>
              </a:r>
              <a:endParaRPr lang="en-US" sz="1200" b="1" dirty="0">
                <a:solidFill>
                  <a:srgbClr val="000000"/>
                </a:solidFill>
                <a:latin typeface="+mj-lt"/>
              </a:endParaRPr>
            </a:p>
          </p:txBody>
        </p:sp>
      </p:grpSp>
    </p:spTree>
    <p:extLst>
      <p:ext uri="{BB962C8B-B14F-4D97-AF65-F5344CB8AC3E}">
        <p14:creationId xmlns:p14="http://schemas.microsoft.com/office/powerpoint/2010/main" val="110115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51299"/>
            <a:ext cx="6996023" cy="609600"/>
          </a:xfrm>
        </p:spPr>
        <p:txBody>
          <a:bodyPr/>
          <a:lstStyle/>
          <a:p>
            <a:pPr>
              <a:lnSpc>
                <a:spcPts val="2800"/>
              </a:lnSpc>
            </a:pPr>
            <a:r>
              <a:rPr lang="en-US" sz="2800" dirty="0" smtClean="0"/>
              <a:t>Of the 40 fastest growing counties in the U.S., one third are in Texas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392009396"/>
              </p:ext>
            </p:extLst>
          </p:nvPr>
        </p:nvGraphicFramePr>
        <p:xfrm>
          <a:off x="1466492" y="1163024"/>
          <a:ext cx="6288657" cy="3619966"/>
        </p:xfrm>
        <a:graphic>
          <a:graphicData uri="http://schemas.openxmlformats.org/drawingml/2006/table">
            <a:tbl>
              <a:tblPr firstRow="1">
                <a:effectLst>
                  <a:outerShdw blurRad="50800" dist="38100" dir="2700000" algn="tl" rotWithShape="0">
                    <a:prstClr val="black">
                      <a:alpha val="40000"/>
                    </a:prstClr>
                  </a:outerShdw>
                </a:effectLst>
                <a:tableStyleId>{74C1A8A3-306A-4EB7-A6B1-4F7E0EB9C5D6}</a:tableStyleId>
              </a:tblPr>
              <a:tblGrid>
                <a:gridCol w="862642"/>
                <a:gridCol w="2337758"/>
                <a:gridCol w="940279"/>
                <a:gridCol w="974785"/>
                <a:gridCol w="1173193"/>
              </a:tblGrid>
              <a:tr h="230401">
                <a:tc rowSpan="2">
                  <a:txBody>
                    <a:bodyPr/>
                    <a:lstStyle/>
                    <a:p>
                      <a:pPr algn="ctr" fontAlgn="ctr"/>
                      <a:r>
                        <a:rPr lang="en-US" sz="1400" u="none" strike="noStrike" dirty="0" smtClean="0">
                          <a:effectLst/>
                          <a:latin typeface="+mj-lt"/>
                        </a:rPr>
                        <a:t>National</a:t>
                      </a:r>
                    </a:p>
                    <a:p>
                      <a:pPr algn="ctr" fontAlgn="ctr"/>
                      <a:r>
                        <a:rPr lang="en-US" sz="1400" u="none" strike="noStrike" dirty="0" smtClean="0">
                          <a:effectLst/>
                          <a:latin typeface="+mj-lt"/>
                        </a:rPr>
                        <a:t>Rank</a:t>
                      </a:r>
                      <a:endParaRPr lang="en-US" sz="1400" b="0" i="0" u="none" strike="noStrike" dirty="0">
                        <a:solidFill>
                          <a:schemeClr val="tx2"/>
                        </a:solidFill>
                        <a:effectLst/>
                        <a:latin typeface="+mj-lt"/>
                      </a:endParaRPr>
                    </a:p>
                  </a:txBody>
                  <a:tcPr marL="6350" marR="6350" marT="6350" marB="0" anchor="ctr"/>
                </a:tc>
                <a:tc rowSpan="2">
                  <a:txBody>
                    <a:bodyPr/>
                    <a:lstStyle/>
                    <a:p>
                      <a:pPr algn="ctr" fontAlgn="ctr"/>
                      <a:r>
                        <a:rPr lang="en-US" sz="1400" u="none" strike="noStrike" dirty="0" smtClean="0">
                          <a:effectLst/>
                          <a:latin typeface="+mj-lt"/>
                        </a:rPr>
                        <a:t>County</a:t>
                      </a:r>
                      <a:r>
                        <a:rPr lang="en-US" sz="1400" u="none" strike="noStrike" dirty="0">
                          <a:effectLst/>
                          <a:latin typeface="+mj-lt"/>
                        </a:rPr>
                        <a:t> </a:t>
                      </a:r>
                      <a:endParaRPr lang="en-US" sz="1400" b="0" i="0" u="none" strike="noStrike" dirty="0">
                        <a:solidFill>
                          <a:schemeClr val="tx2"/>
                        </a:solidFill>
                        <a:effectLst/>
                        <a:latin typeface="+mj-lt"/>
                      </a:endParaRPr>
                    </a:p>
                  </a:txBody>
                  <a:tcPr marL="6350" marR="6350" marT="6350" marB="0" anchor="ctr"/>
                </a:tc>
                <a:tc gridSpan="2">
                  <a:txBody>
                    <a:bodyPr/>
                    <a:lstStyle/>
                    <a:p>
                      <a:pPr algn="ctr" fontAlgn="t"/>
                      <a:r>
                        <a:rPr lang="en-US" sz="1400" u="none" strike="noStrike" dirty="0" smtClean="0">
                          <a:effectLst/>
                          <a:latin typeface="+mj-lt"/>
                        </a:rPr>
                        <a:t>Population Estimate</a:t>
                      </a:r>
                      <a:endParaRPr lang="en-US" sz="1400" b="1" u="none" strike="noStrike" kern="1200" dirty="0">
                        <a:solidFill>
                          <a:schemeClr val="lt1"/>
                        </a:solidFill>
                        <a:effectLst/>
                        <a:latin typeface="+mj-lt"/>
                        <a:ea typeface="+mn-ea"/>
                        <a:cs typeface="+mn-cs"/>
                      </a:endParaRPr>
                    </a:p>
                  </a:txBody>
                  <a:tcPr marL="9144" marR="9144" marT="9144" anchor="ctr">
                    <a:lnB w="12700" cap="flat" cmpd="sng" algn="ctr">
                      <a:noFill/>
                      <a:prstDash val="solid"/>
                      <a:round/>
                      <a:headEnd type="none" w="med" len="med"/>
                      <a:tailEnd type="none" w="med" len="med"/>
                    </a:lnB>
                  </a:tcPr>
                </a:tc>
                <a:tc hMerge="1">
                  <a:txBody>
                    <a:bodyPr/>
                    <a:lstStyle/>
                    <a:p>
                      <a:endParaRPr lang="en-US"/>
                    </a:p>
                  </a:txBody>
                  <a:tcPr/>
                </a:tc>
                <a:tc rowSpan="2">
                  <a:txBody>
                    <a:bodyPr/>
                    <a:lstStyle/>
                    <a:p>
                      <a:pPr marL="0" algn="ctr" defTabSz="914400" rtl="0" eaLnBrk="1" fontAlgn="t" latinLnBrk="0" hangingPunct="1"/>
                      <a:r>
                        <a:rPr lang="en-US" sz="1400" u="none" strike="noStrike" kern="1200" dirty="0" smtClean="0">
                          <a:effectLst/>
                          <a:latin typeface="+mj-lt"/>
                        </a:rPr>
                        <a:t>Percent </a:t>
                      </a:r>
                      <a:br>
                        <a:rPr lang="en-US" sz="1400" u="none" strike="noStrike" kern="1200" dirty="0" smtClean="0">
                          <a:effectLst/>
                          <a:latin typeface="+mj-lt"/>
                        </a:rPr>
                      </a:br>
                      <a:r>
                        <a:rPr lang="en-US" sz="1400" u="none" strike="noStrike" kern="1200" dirty="0" smtClean="0">
                          <a:effectLst/>
                          <a:latin typeface="+mj-lt"/>
                        </a:rPr>
                        <a:t>Change</a:t>
                      </a:r>
                      <a:endParaRPr lang="en-US" sz="1400" b="1" u="none" strike="noStrike" kern="1200" dirty="0">
                        <a:solidFill>
                          <a:schemeClr val="lt1"/>
                        </a:solidFill>
                        <a:effectLst/>
                        <a:latin typeface="+mj-lt"/>
                        <a:ea typeface="+mn-ea"/>
                        <a:cs typeface="+mn-cs"/>
                      </a:endParaRPr>
                    </a:p>
                  </a:txBody>
                  <a:tcPr marL="6350" marR="6350" marT="6350" marB="0" anchor="ctr"/>
                </a:tc>
              </a:tr>
              <a:tr h="223354">
                <a:tc vMerge="1">
                  <a:txBody>
                    <a:bodyPr/>
                    <a:lstStyle/>
                    <a:p>
                      <a:pPr algn="l" fontAlgn="t"/>
                      <a:endParaRPr lang="en-US" sz="1400" b="0" i="0" u="none" strike="noStrike" dirty="0">
                        <a:solidFill>
                          <a:schemeClr val="tx2"/>
                        </a:solidFill>
                        <a:effectLst/>
                        <a:latin typeface="+mj-lt"/>
                      </a:endParaRPr>
                    </a:p>
                  </a:txBody>
                  <a:tcPr marL="6350" marR="6350" marT="6350" marB="0"/>
                </a:tc>
                <a:tc vMerge="1">
                  <a:txBody>
                    <a:bodyPr/>
                    <a:lstStyle/>
                    <a:p>
                      <a:pPr algn="l" fontAlgn="t"/>
                      <a:endParaRPr lang="en-US" sz="1400" b="0" i="0" u="none" strike="noStrike" dirty="0">
                        <a:solidFill>
                          <a:schemeClr val="tx2"/>
                        </a:solidFill>
                        <a:effectLst/>
                        <a:latin typeface="+mj-lt"/>
                      </a:endParaRPr>
                    </a:p>
                  </a:txBody>
                  <a:tcPr marL="6350" marR="6350" marT="6350" marB="0"/>
                </a:tc>
                <a:tc>
                  <a:txBody>
                    <a:bodyPr/>
                    <a:lstStyle/>
                    <a:p>
                      <a:pPr marL="0" algn="ctr" defTabSz="914400" rtl="0" eaLnBrk="1" fontAlgn="ctr" latinLnBrk="0" hangingPunct="1"/>
                      <a:r>
                        <a:rPr lang="en-US" sz="1400" b="1" u="none" strike="noStrike" kern="1200" dirty="0">
                          <a:solidFill>
                            <a:schemeClr val="lt1"/>
                          </a:solidFill>
                          <a:effectLst/>
                          <a:latin typeface="+mj-lt"/>
                          <a:ea typeface="+mn-ea"/>
                          <a:cs typeface="+mn-cs"/>
                        </a:rPr>
                        <a:t>2012</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en-US" sz="1400" b="1" u="none" strike="noStrike" kern="1200" dirty="0">
                          <a:solidFill>
                            <a:schemeClr val="lt1"/>
                          </a:solidFill>
                          <a:effectLst/>
                          <a:latin typeface="+mj-lt"/>
                          <a:ea typeface="+mn-ea"/>
                          <a:cs typeface="+mn-cs"/>
                        </a:rPr>
                        <a:t>2013</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pPr algn="r" fontAlgn="t"/>
                      <a:endParaRPr lang="en-US" sz="1400" b="0" i="0" u="sng" strike="noStrike" dirty="0">
                        <a:solidFill>
                          <a:schemeClr val="tx2"/>
                        </a:solidFill>
                        <a:effectLst/>
                        <a:latin typeface="+mj-lt"/>
                      </a:endParaRPr>
                    </a:p>
                  </a:txBody>
                  <a:tcPr marL="6350" marR="6350" marT="6350" marB="0"/>
                </a:tc>
              </a:tr>
              <a:tr h="260699">
                <a:tc>
                  <a:txBody>
                    <a:bodyPr/>
                    <a:lstStyle/>
                    <a:p>
                      <a:pPr algn="ctr" fontAlgn="t"/>
                      <a:r>
                        <a:rPr lang="en-US" sz="1400" u="none" strike="noStrike" dirty="0">
                          <a:solidFill>
                            <a:srgbClr val="000000"/>
                          </a:solidFill>
                          <a:effectLst/>
                          <a:latin typeface="+mj-lt"/>
                        </a:rPr>
                        <a:t>5</a:t>
                      </a:r>
                      <a:endParaRPr lang="en-US" sz="1400" b="0" i="0" u="none" strike="noStrike" dirty="0">
                        <a:solidFill>
                          <a:srgbClr val="000000"/>
                        </a:solidFill>
                        <a:effectLst/>
                        <a:latin typeface="+mj-lt"/>
                      </a:endParaRPr>
                    </a:p>
                  </a:txBody>
                  <a:tcPr marL="0" marT="0" marB="0" anchor="ctr"/>
                </a:tc>
                <a:tc>
                  <a:txBody>
                    <a:bodyPr/>
                    <a:lstStyle/>
                    <a:p>
                      <a:pPr algn="l" fontAlgn="t"/>
                      <a:r>
                        <a:rPr lang="en-US" sz="1400" u="none" strike="noStrike" dirty="0">
                          <a:solidFill>
                            <a:srgbClr val="000000"/>
                          </a:solidFill>
                          <a:effectLst/>
                          <a:latin typeface="+mj-lt"/>
                        </a:rPr>
                        <a:t>  Kendall </a:t>
                      </a:r>
                      <a:r>
                        <a:rPr lang="en-US" sz="1400" u="none" strike="noStrike" dirty="0" smtClean="0">
                          <a:solidFill>
                            <a:srgbClr val="000000"/>
                          </a:solidFill>
                          <a:effectLst/>
                          <a:latin typeface="+mj-lt"/>
                        </a:rPr>
                        <a:t>County</a:t>
                      </a:r>
                      <a:endParaRPr lang="en-US" sz="1400" b="1" i="0" u="none" strike="noStrike" dirty="0">
                        <a:solidFill>
                          <a:srgbClr val="000000"/>
                        </a:solidFill>
                        <a:effectLst/>
                        <a:latin typeface="+mj-lt"/>
                      </a:endParaRPr>
                    </a:p>
                  </a:txBody>
                  <a:tcPr marL="0" marT="0" marB="0" anchor="ctr"/>
                </a:tc>
                <a:tc>
                  <a:txBody>
                    <a:bodyPr/>
                    <a:lstStyle/>
                    <a:p>
                      <a:pPr algn="r" fontAlgn="t"/>
                      <a:r>
                        <a:rPr lang="en-US" sz="1400" u="none" strike="noStrike" dirty="0">
                          <a:solidFill>
                            <a:srgbClr val="000000"/>
                          </a:solidFill>
                          <a:effectLst/>
                          <a:latin typeface="+mj-lt"/>
                        </a:rPr>
                        <a:t>35,968</a:t>
                      </a:r>
                      <a:endParaRPr lang="en-US" sz="1400" b="0" i="0" u="none" strike="noStrike" dirty="0">
                        <a:solidFill>
                          <a:srgbClr val="000000"/>
                        </a:solidFill>
                        <a:effectLst/>
                        <a:latin typeface="+mj-lt"/>
                      </a:endParaRPr>
                    </a:p>
                  </a:txBody>
                  <a:tcPr marL="0" marT="0" marB="0" anchor="ctr">
                    <a:lnT w="28575" cap="flat" cmpd="sng" algn="ctr">
                      <a:solidFill>
                        <a:schemeClr val="bg1"/>
                      </a:solidFill>
                      <a:prstDash val="solid"/>
                      <a:round/>
                      <a:headEnd type="none" w="med" len="med"/>
                      <a:tailEnd type="none" w="med" len="med"/>
                    </a:lnT>
                  </a:tcPr>
                </a:tc>
                <a:tc>
                  <a:txBody>
                    <a:bodyPr/>
                    <a:lstStyle/>
                    <a:p>
                      <a:pPr algn="r" fontAlgn="t"/>
                      <a:r>
                        <a:rPr lang="en-US" sz="1400" u="none" strike="noStrike" dirty="0">
                          <a:solidFill>
                            <a:srgbClr val="000000"/>
                          </a:solidFill>
                          <a:effectLst/>
                          <a:latin typeface="+mj-lt"/>
                        </a:rPr>
                        <a:t>37,766</a:t>
                      </a:r>
                      <a:endParaRPr lang="en-US" sz="1400" b="0" i="0" u="none" strike="noStrike" dirty="0">
                        <a:solidFill>
                          <a:srgbClr val="000000"/>
                        </a:solidFill>
                        <a:effectLst/>
                        <a:latin typeface="+mj-lt"/>
                      </a:endParaRPr>
                    </a:p>
                  </a:txBody>
                  <a:tcPr marL="0" marT="0" marB="0" anchor="ctr">
                    <a:lnT w="28575" cap="flat" cmpd="sng" algn="ctr">
                      <a:solidFill>
                        <a:schemeClr val="bg1"/>
                      </a:solidFill>
                      <a:prstDash val="solid"/>
                      <a:round/>
                      <a:headEnd type="none" w="med" len="med"/>
                      <a:tailEnd type="none" w="med" len="med"/>
                    </a:lnT>
                  </a:tcPr>
                </a:tc>
                <a:tc>
                  <a:txBody>
                    <a:bodyPr/>
                    <a:lstStyle/>
                    <a:p>
                      <a:pPr algn="r" fontAlgn="t"/>
                      <a:r>
                        <a:rPr lang="en-US" sz="1400" u="none" strike="noStrike" dirty="0" smtClean="0">
                          <a:solidFill>
                            <a:srgbClr val="000000"/>
                          </a:solidFill>
                          <a:effectLst/>
                          <a:latin typeface="+mj-lt"/>
                        </a:rPr>
                        <a:t>5.0%</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u="none" strike="noStrike" dirty="0">
                          <a:solidFill>
                            <a:srgbClr val="000000"/>
                          </a:solidFill>
                          <a:effectLst/>
                          <a:latin typeface="+mj-lt"/>
                        </a:rPr>
                        <a:t>9</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u="none" strike="noStrike" dirty="0">
                          <a:solidFill>
                            <a:srgbClr val="000000"/>
                          </a:solidFill>
                          <a:effectLst/>
                          <a:latin typeface="+mj-lt"/>
                        </a:rPr>
                        <a:t>  Fort Bend </a:t>
                      </a:r>
                      <a:r>
                        <a:rPr lang="en-US" sz="1400" u="none" strike="noStrike" dirty="0" smtClean="0">
                          <a:solidFill>
                            <a:srgbClr val="000000"/>
                          </a:solidFill>
                          <a:effectLst/>
                          <a:latin typeface="+mj-lt"/>
                        </a:rPr>
                        <a:t>County</a:t>
                      </a:r>
                      <a:endParaRPr lang="en-US" sz="1400" b="1"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u="none" strike="noStrike" dirty="0">
                          <a:solidFill>
                            <a:srgbClr val="000000"/>
                          </a:solidFill>
                          <a:effectLst/>
                          <a:latin typeface="+mj-lt"/>
                        </a:rPr>
                        <a:t>625,853</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u="none" strike="noStrike" dirty="0">
                          <a:solidFill>
                            <a:srgbClr val="000000"/>
                          </a:solidFill>
                          <a:effectLst/>
                          <a:latin typeface="+mj-lt"/>
                        </a:rPr>
                        <a:t>652,365</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u="none" strike="noStrike" dirty="0" smtClean="0">
                          <a:solidFill>
                            <a:srgbClr val="000000"/>
                          </a:solidFill>
                          <a:effectLst/>
                          <a:latin typeface="+mj-lt"/>
                        </a:rPr>
                        <a:t>4.2%</a:t>
                      </a:r>
                      <a:endParaRPr lang="en-US" sz="1400" b="0" i="0" u="none" strike="noStrike" dirty="0">
                        <a:solidFill>
                          <a:srgbClr val="000000"/>
                        </a:solidFill>
                        <a:effectLst/>
                        <a:latin typeface="+mj-lt"/>
                      </a:endParaRPr>
                    </a:p>
                  </a:txBody>
                  <a:tcPr marL="0" marT="0" marB="0" anchor="ctr">
                    <a:solidFill>
                      <a:schemeClr val="accent6"/>
                    </a:solidFill>
                  </a:tcPr>
                </a:tc>
              </a:tr>
              <a:tr h="260699">
                <a:tc>
                  <a:txBody>
                    <a:bodyPr/>
                    <a:lstStyle/>
                    <a:p>
                      <a:pPr algn="ctr" fontAlgn="t"/>
                      <a:r>
                        <a:rPr lang="en-US" sz="1400" u="none" strike="noStrike" dirty="0">
                          <a:solidFill>
                            <a:srgbClr val="000000"/>
                          </a:solidFill>
                          <a:effectLst/>
                          <a:latin typeface="+mj-lt"/>
                        </a:rPr>
                        <a:t>10</a:t>
                      </a:r>
                      <a:endParaRPr lang="en-US" sz="1400" b="0" i="0" u="none" strike="noStrike" dirty="0">
                        <a:solidFill>
                          <a:srgbClr val="000000"/>
                        </a:solidFill>
                        <a:effectLst/>
                        <a:latin typeface="+mj-lt"/>
                      </a:endParaRPr>
                    </a:p>
                  </a:txBody>
                  <a:tcPr marL="0" marT="0" marB="0" anchor="ctr"/>
                </a:tc>
                <a:tc>
                  <a:txBody>
                    <a:bodyPr/>
                    <a:lstStyle/>
                    <a:p>
                      <a:pPr algn="l" fontAlgn="t"/>
                      <a:r>
                        <a:rPr lang="en-US" sz="1400" u="none" strike="noStrike" dirty="0">
                          <a:solidFill>
                            <a:srgbClr val="000000"/>
                          </a:solidFill>
                          <a:effectLst/>
                          <a:latin typeface="+mj-lt"/>
                        </a:rPr>
                        <a:t>  Hays </a:t>
                      </a:r>
                      <a:r>
                        <a:rPr lang="en-US" sz="1400" u="none" strike="noStrike" dirty="0" smtClean="0">
                          <a:solidFill>
                            <a:srgbClr val="000000"/>
                          </a:solidFill>
                          <a:effectLst/>
                          <a:latin typeface="+mj-lt"/>
                        </a:rPr>
                        <a:t>County</a:t>
                      </a:r>
                      <a:endParaRPr lang="en-US" sz="1400" b="1" i="0" u="none" strike="noStrike" dirty="0">
                        <a:solidFill>
                          <a:srgbClr val="000000"/>
                        </a:solidFill>
                        <a:effectLst/>
                        <a:latin typeface="+mj-lt"/>
                      </a:endParaRPr>
                    </a:p>
                  </a:txBody>
                  <a:tcPr marL="0" marT="0" marB="0" anchor="ctr"/>
                </a:tc>
                <a:tc>
                  <a:txBody>
                    <a:bodyPr/>
                    <a:lstStyle/>
                    <a:p>
                      <a:pPr algn="r" fontAlgn="t"/>
                      <a:r>
                        <a:rPr lang="en-US" sz="1400" u="none" strike="noStrike" dirty="0">
                          <a:solidFill>
                            <a:srgbClr val="000000"/>
                          </a:solidFill>
                          <a:effectLst/>
                          <a:latin typeface="+mj-lt"/>
                        </a:rPr>
                        <a:t>169,013</a:t>
                      </a:r>
                      <a:endParaRPr lang="en-US" sz="1400" b="0" i="0" u="none" strike="noStrike" dirty="0">
                        <a:solidFill>
                          <a:srgbClr val="000000"/>
                        </a:solidFill>
                        <a:effectLst/>
                        <a:latin typeface="+mj-lt"/>
                      </a:endParaRPr>
                    </a:p>
                  </a:txBody>
                  <a:tcPr marL="0" marT="0" marB="0" anchor="ctr"/>
                </a:tc>
                <a:tc>
                  <a:txBody>
                    <a:bodyPr/>
                    <a:lstStyle/>
                    <a:p>
                      <a:pPr algn="r" fontAlgn="t"/>
                      <a:r>
                        <a:rPr lang="en-US" sz="1400" u="none" strike="noStrike" dirty="0">
                          <a:solidFill>
                            <a:srgbClr val="000000"/>
                          </a:solidFill>
                          <a:effectLst/>
                          <a:latin typeface="+mj-lt"/>
                        </a:rPr>
                        <a:t>176,026</a:t>
                      </a:r>
                      <a:endParaRPr lang="en-US" sz="1400" b="0" i="0" u="none" strike="noStrike" dirty="0">
                        <a:solidFill>
                          <a:srgbClr val="000000"/>
                        </a:solidFill>
                        <a:effectLst/>
                        <a:latin typeface="+mj-lt"/>
                      </a:endParaRPr>
                    </a:p>
                  </a:txBody>
                  <a:tcPr marL="0" marT="0" marB="0" anchor="ctr"/>
                </a:tc>
                <a:tc>
                  <a:txBody>
                    <a:bodyPr/>
                    <a:lstStyle/>
                    <a:p>
                      <a:pPr algn="r" fontAlgn="t"/>
                      <a:r>
                        <a:rPr lang="en-US" sz="1400" u="none" strike="noStrike" dirty="0" smtClean="0">
                          <a:solidFill>
                            <a:srgbClr val="000000"/>
                          </a:solidFill>
                          <a:effectLst/>
                          <a:latin typeface="+mj-lt"/>
                        </a:rPr>
                        <a:t>4.1%</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b="0" u="none" strike="noStrike" dirty="0">
                          <a:solidFill>
                            <a:srgbClr val="000000"/>
                          </a:solidFill>
                          <a:effectLst/>
                          <a:latin typeface="+mj-lt"/>
                        </a:rPr>
                        <a:t>11</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b="0" u="none" strike="noStrike" dirty="0">
                          <a:solidFill>
                            <a:srgbClr val="000000"/>
                          </a:solidFill>
                          <a:effectLst/>
                          <a:latin typeface="+mj-lt"/>
                        </a:rPr>
                        <a:t>  Andrews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16,137</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16,799</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smtClean="0">
                          <a:solidFill>
                            <a:srgbClr val="000000"/>
                          </a:solidFill>
                          <a:effectLst/>
                          <a:latin typeface="+mj-lt"/>
                        </a:rPr>
                        <a:t>4.1%</a:t>
                      </a:r>
                      <a:endParaRPr lang="en-US" sz="1400" b="0" i="0" u="none" strike="noStrike" dirty="0">
                        <a:solidFill>
                          <a:srgbClr val="000000"/>
                        </a:solidFill>
                        <a:effectLst/>
                        <a:latin typeface="+mj-lt"/>
                      </a:endParaRPr>
                    </a:p>
                  </a:txBody>
                  <a:tcPr marL="0" marT="0" marB="0" anchor="ctr">
                    <a:solidFill>
                      <a:schemeClr val="accent6"/>
                    </a:solidFill>
                  </a:tcPr>
                </a:tc>
              </a:tr>
              <a:tr h="260699">
                <a:tc>
                  <a:txBody>
                    <a:bodyPr/>
                    <a:lstStyle/>
                    <a:p>
                      <a:pPr algn="ctr" fontAlgn="t"/>
                      <a:r>
                        <a:rPr lang="en-US" sz="1400" b="0" u="none" strike="noStrike" dirty="0">
                          <a:solidFill>
                            <a:srgbClr val="000000"/>
                          </a:solidFill>
                          <a:effectLst/>
                          <a:latin typeface="+mj-lt"/>
                        </a:rPr>
                        <a:t>13</a:t>
                      </a:r>
                      <a:endParaRPr lang="en-US" sz="1400" b="0" i="0" u="none" strike="noStrike" dirty="0">
                        <a:solidFill>
                          <a:srgbClr val="000000"/>
                        </a:solidFill>
                        <a:effectLst/>
                        <a:latin typeface="+mj-lt"/>
                      </a:endParaRPr>
                    </a:p>
                  </a:txBody>
                  <a:tcPr marL="0" marT="0" marB="0" anchor="ctr"/>
                </a:tc>
                <a:tc>
                  <a:txBody>
                    <a:bodyPr/>
                    <a:lstStyle/>
                    <a:p>
                      <a:pPr algn="l" fontAlgn="t"/>
                      <a:r>
                        <a:rPr lang="en-US" sz="1400" b="0" u="none" strike="noStrike" dirty="0">
                          <a:solidFill>
                            <a:srgbClr val="000000"/>
                          </a:solidFill>
                          <a:effectLst/>
                          <a:latin typeface="+mj-lt"/>
                        </a:rPr>
                        <a:t>  Dimmit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10,481</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10,897</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smtClean="0">
                          <a:solidFill>
                            <a:srgbClr val="000000"/>
                          </a:solidFill>
                          <a:effectLst/>
                          <a:latin typeface="+mj-lt"/>
                        </a:rPr>
                        <a:t>4.0%</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b="0" u="none" strike="noStrike" dirty="0">
                          <a:solidFill>
                            <a:srgbClr val="000000"/>
                          </a:solidFill>
                          <a:effectLst/>
                          <a:latin typeface="+mj-lt"/>
                        </a:rPr>
                        <a:t>22</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b="0" u="none" strike="noStrike" dirty="0">
                          <a:solidFill>
                            <a:srgbClr val="000000"/>
                          </a:solidFill>
                          <a:effectLst/>
                          <a:latin typeface="+mj-lt"/>
                        </a:rPr>
                        <a:t>  Comal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114,590</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118,480</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smtClean="0">
                          <a:solidFill>
                            <a:srgbClr val="000000"/>
                          </a:solidFill>
                          <a:effectLst/>
                          <a:latin typeface="+mj-lt"/>
                        </a:rPr>
                        <a:t>3.4%</a:t>
                      </a:r>
                      <a:endParaRPr lang="en-US" sz="1400" b="0" i="0" u="none" strike="noStrike" dirty="0">
                        <a:solidFill>
                          <a:srgbClr val="000000"/>
                        </a:solidFill>
                        <a:effectLst/>
                        <a:latin typeface="+mj-lt"/>
                      </a:endParaRPr>
                    </a:p>
                  </a:txBody>
                  <a:tcPr marL="0" marT="0" marB="0" anchor="ctr">
                    <a:solidFill>
                      <a:schemeClr val="accent6"/>
                    </a:solidFill>
                  </a:tcPr>
                </a:tc>
              </a:tr>
              <a:tr h="260699">
                <a:tc>
                  <a:txBody>
                    <a:bodyPr/>
                    <a:lstStyle/>
                    <a:p>
                      <a:pPr algn="ctr" fontAlgn="t"/>
                      <a:r>
                        <a:rPr lang="en-US" sz="1400" b="0" u="none" strike="noStrike" dirty="0">
                          <a:solidFill>
                            <a:srgbClr val="000000"/>
                          </a:solidFill>
                          <a:effectLst/>
                          <a:latin typeface="+mj-lt"/>
                        </a:rPr>
                        <a:t>23</a:t>
                      </a:r>
                      <a:endParaRPr lang="en-US" sz="1400" b="0" i="0" u="none" strike="noStrike" dirty="0">
                        <a:solidFill>
                          <a:srgbClr val="000000"/>
                        </a:solidFill>
                        <a:effectLst/>
                        <a:latin typeface="+mj-lt"/>
                      </a:endParaRPr>
                    </a:p>
                  </a:txBody>
                  <a:tcPr marL="0" marT="0" marB="0" anchor="ctr"/>
                </a:tc>
                <a:tc>
                  <a:txBody>
                    <a:bodyPr/>
                    <a:lstStyle/>
                    <a:p>
                      <a:pPr algn="l" fontAlgn="t"/>
                      <a:r>
                        <a:rPr lang="en-US" sz="1400" b="0" u="none" strike="noStrike" dirty="0">
                          <a:solidFill>
                            <a:srgbClr val="000000"/>
                          </a:solidFill>
                          <a:effectLst/>
                          <a:latin typeface="+mj-lt"/>
                        </a:rPr>
                        <a:t>  Ector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144,609</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149,378</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smtClean="0">
                          <a:solidFill>
                            <a:srgbClr val="000000"/>
                          </a:solidFill>
                          <a:effectLst/>
                          <a:latin typeface="+mj-lt"/>
                        </a:rPr>
                        <a:t>3.3%</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b="0" u="none" strike="noStrike" dirty="0">
                          <a:solidFill>
                            <a:srgbClr val="000000"/>
                          </a:solidFill>
                          <a:effectLst/>
                          <a:latin typeface="+mj-lt"/>
                        </a:rPr>
                        <a:t>25</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b="0" u="none" strike="noStrike" dirty="0">
                          <a:solidFill>
                            <a:srgbClr val="000000"/>
                          </a:solidFill>
                          <a:effectLst/>
                          <a:latin typeface="+mj-lt"/>
                        </a:rPr>
                        <a:t>  Ward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10,887</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11,244</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smtClean="0">
                          <a:solidFill>
                            <a:srgbClr val="000000"/>
                          </a:solidFill>
                          <a:effectLst/>
                          <a:latin typeface="+mj-lt"/>
                        </a:rPr>
                        <a:t>3.3%</a:t>
                      </a:r>
                      <a:endParaRPr lang="en-US" sz="1400" b="0" i="0" u="none" strike="noStrike" dirty="0">
                        <a:solidFill>
                          <a:srgbClr val="000000"/>
                        </a:solidFill>
                        <a:effectLst/>
                        <a:latin typeface="+mj-lt"/>
                      </a:endParaRPr>
                    </a:p>
                  </a:txBody>
                  <a:tcPr marL="0" marT="0" marB="0" anchor="ctr">
                    <a:solidFill>
                      <a:schemeClr val="accent6"/>
                    </a:solidFill>
                  </a:tcPr>
                </a:tc>
              </a:tr>
              <a:tr h="260699">
                <a:tc>
                  <a:txBody>
                    <a:bodyPr/>
                    <a:lstStyle/>
                    <a:p>
                      <a:pPr algn="ctr" fontAlgn="t"/>
                      <a:r>
                        <a:rPr lang="en-US" sz="1400" b="0" u="none" strike="noStrike" dirty="0">
                          <a:solidFill>
                            <a:srgbClr val="000000"/>
                          </a:solidFill>
                          <a:effectLst/>
                          <a:latin typeface="+mj-lt"/>
                        </a:rPr>
                        <a:t>28</a:t>
                      </a:r>
                      <a:endParaRPr lang="en-US" sz="1400" b="0" i="0" u="none" strike="noStrike" dirty="0">
                        <a:solidFill>
                          <a:srgbClr val="000000"/>
                        </a:solidFill>
                        <a:effectLst/>
                        <a:latin typeface="+mj-lt"/>
                      </a:endParaRPr>
                    </a:p>
                  </a:txBody>
                  <a:tcPr marL="0" marT="0" marB="0" anchor="ctr"/>
                </a:tc>
                <a:tc>
                  <a:txBody>
                    <a:bodyPr/>
                    <a:lstStyle/>
                    <a:p>
                      <a:pPr algn="l" fontAlgn="t"/>
                      <a:r>
                        <a:rPr lang="en-US" sz="1400" b="0" u="none" strike="noStrike" dirty="0">
                          <a:solidFill>
                            <a:srgbClr val="000000"/>
                          </a:solidFill>
                          <a:effectLst/>
                          <a:latin typeface="+mj-lt"/>
                        </a:rPr>
                        <a:t>  Williamson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456,359</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471,014</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smtClean="0">
                          <a:solidFill>
                            <a:srgbClr val="000000"/>
                          </a:solidFill>
                          <a:effectLst/>
                          <a:latin typeface="+mj-lt"/>
                        </a:rPr>
                        <a:t>3.2%</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b="0" u="none" strike="noStrike" dirty="0">
                          <a:solidFill>
                            <a:srgbClr val="000000"/>
                          </a:solidFill>
                          <a:effectLst/>
                          <a:latin typeface="+mj-lt"/>
                        </a:rPr>
                        <a:t>32</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b="0" u="none" strike="noStrike" dirty="0">
                          <a:solidFill>
                            <a:srgbClr val="000000"/>
                          </a:solidFill>
                          <a:effectLst/>
                          <a:latin typeface="+mj-lt"/>
                        </a:rPr>
                        <a:t>  Montgomery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484,790</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499,137</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smtClean="0">
                          <a:solidFill>
                            <a:srgbClr val="000000"/>
                          </a:solidFill>
                          <a:effectLst/>
                          <a:latin typeface="+mj-lt"/>
                        </a:rPr>
                        <a:t>3.0%</a:t>
                      </a:r>
                      <a:endParaRPr lang="en-US" sz="1400" b="0" i="0" u="none" strike="noStrike" dirty="0">
                        <a:solidFill>
                          <a:srgbClr val="000000"/>
                        </a:solidFill>
                        <a:effectLst/>
                        <a:latin typeface="+mj-lt"/>
                      </a:endParaRPr>
                    </a:p>
                  </a:txBody>
                  <a:tcPr marL="0" marT="0" marB="0" anchor="ctr">
                    <a:solidFill>
                      <a:schemeClr val="accent6"/>
                    </a:solidFill>
                  </a:tcPr>
                </a:tc>
              </a:tr>
              <a:tr h="260699">
                <a:tc>
                  <a:txBody>
                    <a:bodyPr/>
                    <a:lstStyle/>
                    <a:p>
                      <a:pPr algn="ctr" fontAlgn="t"/>
                      <a:r>
                        <a:rPr lang="en-US" sz="1400" b="0" u="none" strike="noStrike" dirty="0">
                          <a:solidFill>
                            <a:srgbClr val="000000"/>
                          </a:solidFill>
                          <a:effectLst/>
                          <a:latin typeface="+mj-lt"/>
                        </a:rPr>
                        <a:t>35</a:t>
                      </a:r>
                      <a:endParaRPr lang="en-US" sz="1400" b="0" i="0" u="none" strike="noStrike" dirty="0">
                        <a:solidFill>
                          <a:srgbClr val="000000"/>
                        </a:solidFill>
                        <a:effectLst/>
                        <a:latin typeface="+mj-lt"/>
                      </a:endParaRPr>
                    </a:p>
                  </a:txBody>
                  <a:tcPr marL="0" marT="0" marB="0" anchor="ctr"/>
                </a:tc>
                <a:tc>
                  <a:txBody>
                    <a:bodyPr/>
                    <a:lstStyle/>
                    <a:p>
                      <a:pPr algn="l" fontAlgn="t"/>
                      <a:r>
                        <a:rPr lang="en-US" sz="1400" b="0" u="none" strike="noStrike" dirty="0">
                          <a:solidFill>
                            <a:srgbClr val="000000"/>
                          </a:solidFill>
                          <a:effectLst/>
                          <a:latin typeface="+mj-lt"/>
                        </a:rPr>
                        <a:t>  Denton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708,050</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a:solidFill>
                            <a:srgbClr val="000000"/>
                          </a:solidFill>
                          <a:effectLst/>
                          <a:latin typeface="+mj-lt"/>
                        </a:rPr>
                        <a:t>728,799</a:t>
                      </a:r>
                      <a:endParaRPr lang="en-US" sz="1400" b="0" i="0" u="none" strike="noStrike" dirty="0">
                        <a:solidFill>
                          <a:srgbClr val="000000"/>
                        </a:solidFill>
                        <a:effectLst/>
                        <a:latin typeface="+mj-lt"/>
                      </a:endParaRPr>
                    </a:p>
                  </a:txBody>
                  <a:tcPr marL="0" marT="0" marB="0" anchor="ctr"/>
                </a:tc>
                <a:tc>
                  <a:txBody>
                    <a:bodyPr/>
                    <a:lstStyle/>
                    <a:p>
                      <a:pPr algn="r" fontAlgn="t"/>
                      <a:r>
                        <a:rPr lang="en-US" sz="1400" b="0" u="none" strike="noStrike" dirty="0" smtClean="0">
                          <a:solidFill>
                            <a:srgbClr val="000000"/>
                          </a:solidFill>
                          <a:effectLst/>
                          <a:latin typeface="+mj-lt"/>
                        </a:rPr>
                        <a:t>2.9%</a:t>
                      </a:r>
                      <a:endParaRPr lang="en-US" sz="1400" b="0" i="0" u="none" strike="noStrike" dirty="0">
                        <a:solidFill>
                          <a:srgbClr val="000000"/>
                        </a:solidFill>
                        <a:effectLst/>
                        <a:latin typeface="+mj-lt"/>
                      </a:endParaRPr>
                    </a:p>
                  </a:txBody>
                  <a:tcPr marL="0" marT="0" marB="0" anchor="ctr"/>
                </a:tc>
              </a:tr>
              <a:tr h="260699">
                <a:tc>
                  <a:txBody>
                    <a:bodyPr/>
                    <a:lstStyle/>
                    <a:p>
                      <a:pPr algn="ctr" fontAlgn="t"/>
                      <a:r>
                        <a:rPr lang="en-US" sz="1400" b="0" u="none" strike="noStrike" dirty="0">
                          <a:solidFill>
                            <a:srgbClr val="000000"/>
                          </a:solidFill>
                          <a:effectLst/>
                          <a:latin typeface="+mj-lt"/>
                        </a:rPr>
                        <a:t>39</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l" fontAlgn="t"/>
                      <a:r>
                        <a:rPr lang="en-US" sz="1400" b="0" u="none" strike="noStrike" dirty="0">
                          <a:solidFill>
                            <a:srgbClr val="000000"/>
                          </a:solidFill>
                          <a:effectLst/>
                          <a:latin typeface="+mj-lt"/>
                        </a:rPr>
                        <a:t>  Gaines </a:t>
                      </a:r>
                      <a:r>
                        <a:rPr lang="en-US" sz="1400" b="0" u="none" strike="noStrike" dirty="0" smtClean="0">
                          <a:solidFill>
                            <a:srgbClr val="000000"/>
                          </a:solidFill>
                          <a:effectLst/>
                          <a:latin typeface="+mj-lt"/>
                        </a:rPr>
                        <a:t>County</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18,393</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a:solidFill>
                            <a:srgbClr val="000000"/>
                          </a:solidFill>
                          <a:effectLst/>
                          <a:latin typeface="+mj-lt"/>
                        </a:rPr>
                        <a:t>18,921</a:t>
                      </a:r>
                      <a:endParaRPr lang="en-US" sz="1400" b="0" i="0" u="none" strike="noStrike" dirty="0">
                        <a:solidFill>
                          <a:srgbClr val="000000"/>
                        </a:solidFill>
                        <a:effectLst/>
                        <a:latin typeface="+mj-lt"/>
                      </a:endParaRPr>
                    </a:p>
                  </a:txBody>
                  <a:tcPr marL="0" marT="0" marB="0" anchor="ctr">
                    <a:solidFill>
                      <a:schemeClr val="accent6"/>
                    </a:solidFill>
                  </a:tcPr>
                </a:tc>
                <a:tc>
                  <a:txBody>
                    <a:bodyPr/>
                    <a:lstStyle/>
                    <a:p>
                      <a:pPr algn="r" fontAlgn="t"/>
                      <a:r>
                        <a:rPr lang="en-US" sz="1400" b="0" u="none" strike="noStrike" dirty="0" smtClean="0">
                          <a:solidFill>
                            <a:srgbClr val="000000"/>
                          </a:solidFill>
                          <a:effectLst/>
                          <a:latin typeface="+mj-lt"/>
                        </a:rPr>
                        <a:t>2.9%</a:t>
                      </a:r>
                      <a:endParaRPr lang="en-US" sz="1400" b="0" i="0" u="none" strike="noStrike" dirty="0">
                        <a:solidFill>
                          <a:srgbClr val="000000"/>
                        </a:solidFill>
                        <a:effectLst/>
                        <a:latin typeface="+mj-lt"/>
                      </a:endParaRPr>
                    </a:p>
                  </a:txBody>
                  <a:tcPr marL="0" marT="0" marB="0" anchor="ctr">
                    <a:solidFill>
                      <a:schemeClr val="accent6"/>
                    </a:solidFill>
                  </a:tcPr>
                </a:tc>
              </a:tr>
            </a:tbl>
          </a:graphicData>
        </a:graphic>
      </p:graphicFrame>
      <p:sp>
        <p:nvSpPr>
          <p:cNvPr id="12" name="Rectangle 11"/>
          <p:cNvSpPr/>
          <p:nvPr/>
        </p:nvSpPr>
        <p:spPr>
          <a:xfrm>
            <a:off x="1457864" y="2441536"/>
            <a:ext cx="6280030" cy="25160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57864" y="2693139"/>
            <a:ext cx="6280030" cy="25160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57864" y="3231526"/>
            <a:ext cx="6280030" cy="25160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57864" y="3483849"/>
            <a:ext cx="6280030" cy="25160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57864" y="4523375"/>
            <a:ext cx="6280030" cy="25160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20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1" y="279740"/>
            <a:ext cx="2993666" cy="2026138"/>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Density by Census Tract, 1970-2010</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218" t="10203" r="20782" b="8194"/>
          <a:stretch/>
        </p:blipFill>
        <p:spPr>
          <a:xfrm>
            <a:off x="3450867" y="461175"/>
            <a:ext cx="4937760" cy="4197190"/>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217" t="10203" r="20782" b="8195"/>
          <a:stretch/>
        </p:blipFill>
        <p:spPr>
          <a:xfrm>
            <a:off x="3447043" y="461175"/>
            <a:ext cx="4937760" cy="4197190"/>
          </a:xfrm>
          <a:prstGeom prst="rect">
            <a:avLst/>
          </a:prstGeom>
          <a:ln>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217" t="10203" r="20783" b="8195"/>
          <a:stretch/>
        </p:blipFill>
        <p:spPr>
          <a:xfrm>
            <a:off x="3453182" y="461175"/>
            <a:ext cx="4937761" cy="4197190"/>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7217" t="10203" r="20783" b="8195"/>
          <a:stretch/>
        </p:blipFill>
        <p:spPr>
          <a:xfrm>
            <a:off x="3451371" y="461175"/>
            <a:ext cx="4937761" cy="4197190"/>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7217" t="10203" r="20783" b="8195"/>
          <a:stretch/>
        </p:blipFill>
        <p:spPr>
          <a:xfrm>
            <a:off x="3447547" y="461175"/>
            <a:ext cx="4937761" cy="4197190"/>
          </a:xfrm>
          <a:prstGeom prst="rect">
            <a:avLst/>
          </a:prstGeom>
          <a:ln>
            <a:solidFill>
              <a:schemeClr val="bg1"/>
            </a:solidFill>
          </a:ln>
          <a:effectLst>
            <a:outerShdw blurRad="50800" dist="38100" dir="2700000" algn="tl" rotWithShape="0">
              <a:prstClr val="black">
                <a:alpha val="40000"/>
              </a:prstClr>
            </a:outerShdw>
          </a:effectLst>
        </p:spPr>
      </p:pic>
      <p:sp>
        <p:nvSpPr>
          <p:cNvPr id="21" name="Title 1"/>
          <p:cNvSpPr txBox="1">
            <a:spLocks/>
          </p:cNvSpPr>
          <p:nvPr/>
        </p:nvSpPr>
        <p:spPr>
          <a:xfrm>
            <a:off x="466475" y="2184373"/>
            <a:ext cx="2650435" cy="93882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Persons per Sq. Mile in the Austin-San Antonio Corridor</a:t>
            </a:r>
            <a:endParaRPr lang="en-US" sz="2000" dirty="0"/>
          </a:p>
        </p:txBody>
      </p:sp>
      <p:grpSp>
        <p:nvGrpSpPr>
          <p:cNvPr id="36" name="Group 35"/>
          <p:cNvGrpSpPr/>
          <p:nvPr/>
        </p:nvGrpSpPr>
        <p:grpSpPr>
          <a:xfrm>
            <a:off x="1569054" y="3382916"/>
            <a:ext cx="1579660" cy="1330079"/>
            <a:chOff x="1575021" y="3446524"/>
            <a:chExt cx="1579660" cy="1330079"/>
          </a:xfrm>
        </p:grpSpPr>
        <p:pic>
          <p:nvPicPr>
            <p:cNvPr id="23" name="Picture 22"/>
            <p:cNvPicPr>
              <a:picLocks noChangeAspect="1"/>
            </p:cNvPicPr>
            <p:nvPr/>
          </p:nvPicPr>
          <p:blipFill rotWithShape="1">
            <a:blip r:embed="rId8"/>
            <a:srcRect l="1" t="38336" r="81672"/>
            <a:stretch/>
          </p:blipFill>
          <p:spPr>
            <a:xfrm>
              <a:off x="1575021" y="3446524"/>
              <a:ext cx="418769" cy="1298275"/>
            </a:xfrm>
            <a:prstGeom prst="rect">
              <a:avLst/>
            </a:prstGeom>
          </p:spPr>
        </p:pic>
        <p:grpSp>
          <p:nvGrpSpPr>
            <p:cNvPr id="35" name="Group 34"/>
            <p:cNvGrpSpPr/>
            <p:nvPr/>
          </p:nvGrpSpPr>
          <p:grpSpPr>
            <a:xfrm>
              <a:off x="2016319" y="3451067"/>
              <a:ext cx="1138362" cy="1325536"/>
              <a:chOff x="2016319" y="3451067"/>
              <a:chExt cx="1138362" cy="1325536"/>
            </a:xfrm>
          </p:grpSpPr>
          <p:sp>
            <p:nvSpPr>
              <p:cNvPr id="24" name="TextBox 23"/>
              <p:cNvSpPr txBox="1"/>
              <p:nvPr/>
            </p:nvSpPr>
            <p:spPr>
              <a:xfrm>
                <a:off x="2017643" y="3451067"/>
                <a:ext cx="1001865" cy="276999"/>
              </a:xfrm>
              <a:prstGeom prst="rect">
                <a:avLst/>
              </a:prstGeom>
              <a:noFill/>
            </p:spPr>
            <p:txBody>
              <a:bodyPr wrap="square" rtlCol="0">
                <a:spAutoFit/>
              </a:bodyPr>
              <a:lstStyle/>
              <a:p>
                <a:r>
                  <a:rPr lang="en-US" sz="1200" b="1" dirty="0" smtClean="0">
                    <a:solidFill>
                      <a:srgbClr val="000000"/>
                    </a:solidFill>
                    <a:latin typeface="+mj-lt"/>
                  </a:rPr>
                  <a:t>0 – 10</a:t>
                </a:r>
                <a:endParaRPr lang="en-US" sz="1200" b="1" dirty="0">
                  <a:solidFill>
                    <a:srgbClr val="000000"/>
                  </a:solidFill>
                  <a:latin typeface="+mj-lt"/>
                </a:endParaRPr>
              </a:p>
            </p:txBody>
          </p:sp>
          <p:sp>
            <p:nvSpPr>
              <p:cNvPr id="25" name="TextBox 24"/>
              <p:cNvSpPr txBox="1"/>
              <p:nvPr/>
            </p:nvSpPr>
            <p:spPr>
              <a:xfrm>
                <a:off x="2016319" y="3720115"/>
                <a:ext cx="979336" cy="276999"/>
              </a:xfrm>
              <a:prstGeom prst="rect">
                <a:avLst/>
              </a:prstGeom>
              <a:noFill/>
            </p:spPr>
            <p:txBody>
              <a:bodyPr wrap="square" rtlCol="0">
                <a:spAutoFit/>
              </a:bodyPr>
              <a:lstStyle/>
              <a:p>
                <a:r>
                  <a:rPr lang="en-US" sz="1200" b="1" dirty="0" smtClean="0">
                    <a:solidFill>
                      <a:srgbClr val="000000"/>
                    </a:solidFill>
                    <a:latin typeface="+mj-lt"/>
                  </a:rPr>
                  <a:t>11 – 50</a:t>
                </a:r>
                <a:endParaRPr lang="en-US" sz="1200" b="1" dirty="0">
                  <a:solidFill>
                    <a:srgbClr val="000000"/>
                  </a:solidFill>
                  <a:latin typeface="+mj-lt"/>
                </a:endParaRPr>
              </a:p>
            </p:txBody>
          </p:sp>
          <p:sp>
            <p:nvSpPr>
              <p:cNvPr id="26" name="TextBox 25"/>
              <p:cNvSpPr txBox="1"/>
              <p:nvPr/>
            </p:nvSpPr>
            <p:spPr>
              <a:xfrm>
                <a:off x="2016319" y="3989163"/>
                <a:ext cx="979336" cy="276999"/>
              </a:xfrm>
              <a:prstGeom prst="rect">
                <a:avLst/>
              </a:prstGeom>
              <a:noFill/>
            </p:spPr>
            <p:txBody>
              <a:bodyPr wrap="square" rtlCol="0">
                <a:spAutoFit/>
              </a:bodyPr>
              <a:lstStyle/>
              <a:p>
                <a:r>
                  <a:rPr lang="en-US" sz="1200" b="1" dirty="0" smtClean="0">
                    <a:solidFill>
                      <a:srgbClr val="000000"/>
                    </a:solidFill>
                    <a:latin typeface="+mj-lt"/>
                  </a:rPr>
                  <a:t>51 – 500 </a:t>
                </a:r>
                <a:endParaRPr lang="en-US" sz="1200" b="1" dirty="0">
                  <a:solidFill>
                    <a:srgbClr val="000000"/>
                  </a:solidFill>
                  <a:latin typeface="+mj-lt"/>
                </a:endParaRPr>
              </a:p>
            </p:txBody>
          </p:sp>
          <p:sp>
            <p:nvSpPr>
              <p:cNvPr id="27" name="TextBox 26"/>
              <p:cNvSpPr txBox="1"/>
              <p:nvPr/>
            </p:nvSpPr>
            <p:spPr>
              <a:xfrm>
                <a:off x="2016319" y="4247933"/>
                <a:ext cx="1066800" cy="276999"/>
              </a:xfrm>
              <a:prstGeom prst="rect">
                <a:avLst/>
              </a:prstGeom>
              <a:noFill/>
            </p:spPr>
            <p:txBody>
              <a:bodyPr wrap="square" rtlCol="0">
                <a:spAutoFit/>
              </a:bodyPr>
              <a:lstStyle/>
              <a:p>
                <a:r>
                  <a:rPr lang="en-US" sz="1200" b="1" dirty="0" smtClean="0">
                    <a:solidFill>
                      <a:srgbClr val="000000"/>
                    </a:solidFill>
                    <a:latin typeface="+mj-lt"/>
                  </a:rPr>
                  <a:t>501 – 4,000</a:t>
                </a:r>
                <a:endParaRPr lang="en-US" sz="1200" b="1" dirty="0">
                  <a:solidFill>
                    <a:srgbClr val="000000"/>
                  </a:solidFill>
                  <a:latin typeface="+mj-lt"/>
                </a:endParaRPr>
              </a:p>
            </p:txBody>
          </p:sp>
          <p:sp>
            <p:nvSpPr>
              <p:cNvPr id="28" name="TextBox 27"/>
              <p:cNvSpPr txBox="1"/>
              <p:nvPr/>
            </p:nvSpPr>
            <p:spPr>
              <a:xfrm>
                <a:off x="2016319" y="4499604"/>
                <a:ext cx="1138362" cy="276999"/>
              </a:xfrm>
              <a:prstGeom prst="rect">
                <a:avLst/>
              </a:prstGeom>
              <a:noFill/>
            </p:spPr>
            <p:txBody>
              <a:bodyPr wrap="square" rtlCol="0">
                <a:spAutoFit/>
              </a:bodyPr>
              <a:lstStyle/>
              <a:p>
                <a:r>
                  <a:rPr lang="en-US" sz="1200" b="1" dirty="0" smtClean="0">
                    <a:solidFill>
                      <a:srgbClr val="000000"/>
                    </a:solidFill>
                    <a:latin typeface="+mj-lt"/>
                  </a:rPr>
                  <a:t>4,001 – 56,000</a:t>
                </a:r>
                <a:endParaRPr lang="en-US" sz="1200" b="1" dirty="0">
                  <a:solidFill>
                    <a:srgbClr val="000000"/>
                  </a:solidFill>
                  <a:latin typeface="+mj-lt"/>
                </a:endParaRPr>
              </a:p>
            </p:txBody>
          </p:sp>
        </p:grpSp>
      </p:grpSp>
      <p:sp>
        <p:nvSpPr>
          <p:cNvPr id="29" name="TextBox 28"/>
          <p:cNvSpPr txBox="1"/>
          <p:nvPr/>
        </p:nvSpPr>
        <p:spPr>
          <a:xfrm>
            <a:off x="3455498" y="464421"/>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1970</a:t>
            </a:r>
            <a:endParaRPr lang="en-US" sz="2400" b="1" dirty="0">
              <a:solidFill>
                <a:schemeClr val="bg1"/>
              </a:solidFill>
              <a:latin typeface="+mj-lt"/>
            </a:endParaRPr>
          </a:p>
        </p:txBody>
      </p:sp>
      <p:sp>
        <p:nvSpPr>
          <p:cNvPr id="30" name="TextBox 29"/>
          <p:cNvSpPr txBox="1"/>
          <p:nvPr/>
        </p:nvSpPr>
        <p:spPr>
          <a:xfrm>
            <a:off x="3468081" y="461175"/>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1980</a:t>
            </a:r>
            <a:endParaRPr lang="en-US" sz="2400" b="1" dirty="0">
              <a:solidFill>
                <a:schemeClr val="bg1"/>
              </a:solidFill>
              <a:latin typeface="+mj-lt"/>
            </a:endParaRPr>
          </a:p>
        </p:txBody>
      </p:sp>
      <p:sp>
        <p:nvSpPr>
          <p:cNvPr id="31" name="TextBox 30"/>
          <p:cNvSpPr txBox="1"/>
          <p:nvPr/>
        </p:nvSpPr>
        <p:spPr>
          <a:xfrm>
            <a:off x="3468081" y="457795"/>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1990</a:t>
            </a:r>
            <a:endParaRPr lang="en-US" sz="2400" b="1" dirty="0">
              <a:solidFill>
                <a:schemeClr val="bg1"/>
              </a:solidFill>
              <a:latin typeface="+mj-lt"/>
            </a:endParaRPr>
          </a:p>
        </p:txBody>
      </p:sp>
      <p:sp>
        <p:nvSpPr>
          <p:cNvPr id="32" name="TextBox 31"/>
          <p:cNvSpPr txBox="1"/>
          <p:nvPr/>
        </p:nvSpPr>
        <p:spPr>
          <a:xfrm>
            <a:off x="3468081" y="464421"/>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2000</a:t>
            </a:r>
            <a:endParaRPr lang="en-US" sz="2400" b="1" dirty="0">
              <a:solidFill>
                <a:schemeClr val="bg1"/>
              </a:solidFill>
              <a:latin typeface="+mj-lt"/>
            </a:endParaRPr>
          </a:p>
        </p:txBody>
      </p:sp>
      <p:sp>
        <p:nvSpPr>
          <p:cNvPr id="33" name="TextBox 32"/>
          <p:cNvSpPr txBox="1"/>
          <p:nvPr/>
        </p:nvSpPr>
        <p:spPr>
          <a:xfrm>
            <a:off x="3469390" y="459120"/>
            <a:ext cx="858741" cy="461665"/>
          </a:xfrm>
          <a:prstGeom prst="rect">
            <a:avLst/>
          </a:prstGeom>
          <a:solidFill>
            <a:srgbClr val="FFFFFF"/>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mj-lt"/>
              </a:rPr>
              <a:t>2010</a:t>
            </a:r>
            <a:endParaRPr lang="en-US" sz="2400" b="1" dirty="0">
              <a:solidFill>
                <a:schemeClr val="bg1"/>
              </a:solidFill>
              <a:latin typeface="+mj-lt"/>
            </a:endParaRPr>
          </a:p>
        </p:txBody>
      </p:sp>
    </p:spTree>
    <p:extLst>
      <p:ext uri="{BB962C8B-B14F-4D97-AF65-F5344CB8AC3E}">
        <p14:creationId xmlns:p14="http://schemas.microsoft.com/office/powerpoint/2010/main" val="30391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25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3500"/>
                            </p:stCondLst>
                            <p:childTnLst>
                              <p:par>
                                <p:cTn id="13" presetID="1"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nodeType="afterEffect">
                                  <p:stCondLst>
                                    <p:cond delay="25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6000"/>
                            </p:stCondLst>
                            <p:childTnLst>
                              <p:par>
                                <p:cTn id="19" presetID="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6000"/>
                            </p:stCondLst>
                            <p:childTnLst>
                              <p:par>
                                <p:cTn id="22" presetID="1" presetClass="entr" presetSubtype="0" fill="hold" nodeType="afterEffect">
                                  <p:stCondLst>
                                    <p:cond delay="25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8500"/>
                            </p:stCondLst>
                            <p:childTnLst>
                              <p:par>
                                <p:cTn id="25" presetID="1"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Drivers of Population Change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456893173"/>
              </p:ext>
            </p:extLst>
          </p:nvPr>
        </p:nvGraphicFramePr>
        <p:xfrm>
          <a:off x="659958" y="584540"/>
          <a:ext cx="8118282" cy="4082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Net Migration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18" t="4174" r="3120" b="1836"/>
          <a:stretch/>
        </p:blipFill>
        <p:spPr>
          <a:xfrm>
            <a:off x="3189004" y="214686"/>
            <a:ext cx="4951755" cy="4711528"/>
          </a:xfrm>
          <a:prstGeom prst="rect">
            <a:avLst/>
          </a:prstGeom>
          <a:effectLst>
            <a:outerShdw blurRad="50800" dist="38100" dir="2700000" algn="tl" rotWithShape="0">
              <a:prstClr val="black">
                <a:alpha val="40000"/>
              </a:prstClr>
            </a:outerShdw>
          </a:effectLst>
        </p:spPr>
      </p:pic>
      <p:grpSp>
        <p:nvGrpSpPr>
          <p:cNvPr id="25" name="Group 24"/>
          <p:cNvGrpSpPr/>
          <p:nvPr/>
        </p:nvGrpSpPr>
        <p:grpSpPr>
          <a:xfrm>
            <a:off x="3401351" y="3724863"/>
            <a:ext cx="1427124" cy="1048537"/>
            <a:chOff x="1954379" y="3760067"/>
            <a:chExt cx="1427124" cy="1048537"/>
          </a:xfrm>
        </p:grpSpPr>
        <p:grpSp>
          <p:nvGrpSpPr>
            <p:cNvPr id="24" name="Group 23"/>
            <p:cNvGrpSpPr/>
            <p:nvPr/>
          </p:nvGrpSpPr>
          <p:grpSpPr>
            <a:xfrm>
              <a:off x="2317776" y="3760067"/>
              <a:ext cx="1063727" cy="1048537"/>
              <a:chOff x="2317776" y="3760067"/>
              <a:chExt cx="1063727" cy="1048537"/>
            </a:xfrm>
          </p:grpSpPr>
          <p:sp>
            <p:nvSpPr>
              <p:cNvPr id="14" name="TextBox 13"/>
              <p:cNvSpPr txBox="1"/>
              <p:nvPr/>
            </p:nvSpPr>
            <p:spPr>
              <a:xfrm>
                <a:off x="2317776" y="3760067"/>
                <a:ext cx="1063727" cy="276999"/>
              </a:xfrm>
              <a:prstGeom prst="rect">
                <a:avLst/>
              </a:prstGeom>
              <a:noFill/>
            </p:spPr>
            <p:txBody>
              <a:bodyPr wrap="square" rtlCol="0">
                <a:spAutoFit/>
              </a:bodyPr>
              <a:lstStyle/>
              <a:p>
                <a:r>
                  <a:rPr lang="en-US" sz="1200" b="1" dirty="0" smtClean="0">
                    <a:solidFill>
                      <a:srgbClr val="000000"/>
                    </a:solidFill>
                    <a:latin typeface="+mj-lt"/>
                  </a:rPr>
                  <a:t>12.1% </a:t>
                </a:r>
                <a:r>
                  <a:rPr lang="en-US" sz="1200" b="1" dirty="0">
                    <a:solidFill>
                      <a:srgbClr val="000000"/>
                    </a:solidFill>
                  </a:rPr>
                  <a:t>–</a:t>
                </a:r>
                <a:r>
                  <a:rPr lang="en-US" sz="1200" b="1" dirty="0" smtClean="0">
                    <a:solidFill>
                      <a:srgbClr val="000000"/>
                    </a:solidFill>
                    <a:latin typeface="+mj-lt"/>
                  </a:rPr>
                  <a:t> 50%</a:t>
                </a:r>
                <a:endParaRPr lang="en-US" sz="1200" b="1" dirty="0">
                  <a:solidFill>
                    <a:srgbClr val="000000"/>
                  </a:solidFill>
                  <a:latin typeface="+mj-lt"/>
                </a:endParaRPr>
              </a:p>
            </p:txBody>
          </p:sp>
          <p:sp>
            <p:nvSpPr>
              <p:cNvPr id="15" name="TextBox 14"/>
              <p:cNvSpPr txBox="1"/>
              <p:nvPr/>
            </p:nvSpPr>
            <p:spPr>
              <a:xfrm>
                <a:off x="2317776" y="4021164"/>
                <a:ext cx="1063727" cy="276999"/>
              </a:xfrm>
              <a:prstGeom prst="rect">
                <a:avLst/>
              </a:prstGeom>
              <a:noFill/>
            </p:spPr>
            <p:txBody>
              <a:bodyPr wrap="square" rtlCol="0">
                <a:spAutoFit/>
              </a:bodyPr>
              <a:lstStyle/>
              <a:p>
                <a:r>
                  <a:rPr lang="en-US" sz="1200" b="1" dirty="0" smtClean="0">
                    <a:solidFill>
                      <a:srgbClr val="000000"/>
                    </a:solidFill>
                    <a:latin typeface="+mj-lt"/>
                  </a:rPr>
                  <a:t>50.1% </a:t>
                </a:r>
                <a:r>
                  <a:rPr lang="en-US" sz="1200" b="1" dirty="0">
                    <a:solidFill>
                      <a:srgbClr val="000000"/>
                    </a:solidFill>
                  </a:rPr>
                  <a:t>–</a:t>
                </a:r>
                <a:r>
                  <a:rPr lang="en-US" sz="1200" b="1" dirty="0" smtClean="0">
                    <a:solidFill>
                      <a:srgbClr val="000000"/>
                    </a:solidFill>
                    <a:latin typeface="+mj-lt"/>
                  </a:rPr>
                  <a:t> 60%</a:t>
                </a:r>
                <a:endParaRPr lang="en-US" sz="1200" b="1" dirty="0">
                  <a:solidFill>
                    <a:srgbClr val="000000"/>
                  </a:solidFill>
                  <a:latin typeface="+mj-lt"/>
                </a:endParaRPr>
              </a:p>
            </p:txBody>
          </p:sp>
          <p:sp>
            <p:nvSpPr>
              <p:cNvPr id="16" name="TextBox 15"/>
              <p:cNvSpPr txBox="1"/>
              <p:nvPr/>
            </p:nvSpPr>
            <p:spPr>
              <a:xfrm>
                <a:off x="2317776" y="4279934"/>
                <a:ext cx="1063727" cy="276999"/>
              </a:xfrm>
              <a:prstGeom prst="rect">
                <a:avLst/>
              </a:prstGeom>
              <a:noFill/>
            </p:spPr>
            <p:txBody>
              <a:bodyPr wrap="square" rtlCol="0">
                <a:spAutoFit/>
              </a:bodyPr>
              <a:lstStyle/>
              <a:p>
                <a:r>
                  <a:rPr lang="en-US" sz="1200" b="1" dirty="0" smtClean="0">
                    <a:solidFill>
                      <a:srgbClr val="000000"/>
                    </a:solidFill>
                    <a:latin typeface="+mj-lt"/>
                  </a:rPr>
                  <a:t>60.1% </a:t>
                </a:r>
                <a:r>
                  <a:rPr lang="en-US" sz="1200" b="1" dirty="0" smtClean="0">
                    <a:solidFill>
                      <a:srgbClr val="000000"/>
                    </a:solidFill>
                  </a:rPr>
                  <a:t>– </a:t>
                </a:r>
                <a:r>
                  <a:rPr lang="en-US" sz="1200" b="1" dirty="0" smtClean="0">
                    <a:solidFill>
                      <a:srgbClr val="000000"/>
                    </a:solidFill>
                    <a:latin typeface="+mj-lt"/>
                  </a:rPr>
                  <a:t>70%</a:t>
                </a:r>
                <a:endParaRPr lang="en-US" sz="1200" b="1" dirty="0">
                  <a:solidFill>
                    <a:srgbClr val="000000"/>
                  </a:solidFill>
                  <a:latin typeface="+mj-lt"/>
                </a:endParaRPr>
              </a:p>
            </p:txBody>
          </p:sp>
          <p:sp>
            <p:nvSpPr>
              <p:cNvPr id="17" name="TextBox 16"/>
              <p:cNvSpPr txBox="1"/>
              <p:nvPr/>
            </p:nvSpPr>
            <p:spPr>
              <a:xfrm>
                <a:off x="2317777" y="4531605"/>
                <a:ext cx="1063726" cy="276999"/>
              </a:xfrm>
              <a:prstGeom prst="rect">
                <a:avLst/>
              </a:prstGeom>
              <a:noFill/>
            </p:spPr>
            <p:txBody>
              <a:bodyPr wrap="square" rtlCol="0">
                <a:spAutoFit/>
              </a:bodyPr>
              <a:lstStyle/>
              <a:p>
                <a:r>
                  <a:rPr lang="en-US" sz="1200" b="1" dirty="0" smtClean="0">
                    <a:solidFill>
                      <a:srgbClr val="000000"/>
                    </a:solidFill>
                    <a:latin typeface="+mj-lt"/>
                  </a:rPr>
                  <a:t>70.1% </a:t>
                </a:r>
                <a:r>
                  <a:rPr lang="en-US" sz="1200" b="1" dirty="0">
                    <a:solidFill>
                      <a:srgbClr val="000000"/>
                    </a:solidFill>
                  </a:rPr>
                  <a:t>–</a:t>
                </a:r>
                <a:r>
                  <a:rPr lang="en-US" sz="1200" b="1" dirty="0" smtClean="0">
                    <a:solidFill>
                      <a:srgbClr val="000000"/>
                    </a:solidFill>
                    <a:latin typeface="+mj-lt"/>
                  </a:rPr>
                  <a:t> 99%</a:t>
                </a:r>
                <a:endParaRPr lang="en-US" sz="1200" b="1" dirty="0">
                  <a:solidFill>
                    <a:srgbClr val="000000"/>
                  </a:solidFill>
                  <a:latin typeface="+mj-lt"/>
                </a:endParaRPr>
              </a:p>
            </p:txBody>
          </p:sp>
        </p:grpSp>
        <p:grpSp>
          <p:nvGrpSpPr>
            <p:cNvPr id="23" name="Group 22"/>
            <p:cNvGrpSpPr/>
            <p:nvPr/>
          </p:nvGrpSpPr>
          <p:grpSpPr>
            <a:xfrm>
              <a:off x="1954379" y="3814063"/>
              <a:ext cx="369887" cy="928688"/>
              <a:chOff x="1954379" y="3814063"/>
              <a:chExt cx="369887" cy="928688"/>
            </a:xfrm>
          </p:grpSpPr>
          <p:sp>
            <p:nvSpPr>
              <p:cNvPr id="19" name="Rectangle 3"/>
              <p:cNvSpPr>
                <a:spLocks noChangeArrowheads="1"/>
              </p:cNvSpPr>
              <p:nvPr/>
            </p:nvSpPr>
            <p:spPr bwMode="auto">
              <a:xfrm>
                <a:off x="1958706" y="3814063"/>
                <a:ext cx="363398" cy="172378"/>
              </a:xfrm>
              <a:prstGeom prst="rect">
                <a:avLst/>
              </a:prstGeom>
              <a:solidFill>
                <a:srgbClr val="0061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Rectangle 4"/>
              <p:cNvSpPr>
                <a:spLocks noChangeArrowheads="1"/>
              </p:cNvSpPr>
              <p:nvPr/>
            </p:nvSpPr>
            <p:spPr bwMode="auto">
              <a:xfrm>
                <a:off x="1960868" y="4074784"/>
                <a:ext cx="363398" cy="172378"/>
              </a:xfrm>
              <a:prstGeom prst="rect">
                <a:avLst/>
              </a:prstGeom>
              <a:solidFill>
                <a:srgbClr val="A4C4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Rectangle 5"/>
              <p:cNvSpPr>
                <a:spLocks noChangeArrowheads="1"/>
              </p:cNvSpPr>
              <p:nvPr/>
            </p:nvSpPr>
            <p:spPr bwMode="auto">
              <a:xfrm>
                <a:off x="1954379" y="4318269"/>
                <a:ext cx="363398" cy="172378"/>
              </a:xfrm>
              <a:prstGeom prst="rect">
                <a:avLst/>
              </a:prstGeom>
              <a:solidFill>
                <a:srgbClr val="FFBB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Rectangle 6"/>
              <p:cNvSpPr>
                <a:spLocks noChangeArrowheads="1"/>
              </p:cNvSpPr>
              <p:nvPr/>
            </p:nvSpPr>
            <p:spPr bwMode="auto">
              <a:xfrm>
                <a:off x="1956541" y="4570373"/>
                <a:ext cx="363398" cy="172378"/>
              </a:xfrm>
              <a:prstGeom prst="rect">
                <a:avLst/>
              </a:prstGeom>
              <a:solidFill>
                <a:srgbClr val="FF2600"/>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6" name="Title 1"/>
          <p:cNvSpPr txBox="1">
            <a:spLocks/>
          </p:cNvSpPr>
          <p:nvPr/>
        </p:nvSpPr>
        <p:spPr>
          <a:xfrm>
            <a:off x="466476" y="109728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smtClean="0"/>
              <a:t>Percent of 2010-2013 Population Change from Net Migration</a:t>
            </a:r>
            <a:endParaRPr lang="en-US"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44" y="2369493"/>
            <a:ext cx="2029892" cy="1151514"/>
          </a:xfrm>
          <a:prstGeom prst="rect">
            <a:avLst/>
          </a:prstGeom>
        </p:spPr>
      </p:pic>
      <p:sp>
        <p:nvSpPr>
          <p:cNvPr id="8" name="TextBox 7"/>
          <p:cNvSpPr txBox="1"/>
          <p:nvPr/>
        </p:nvSpPr>
        <p:spPr>
          <a:xfrm>
            <a:off x="6828950" y="1820967"/>
            <a:ext cx="564543" cy="246221"/>
          </a:xfrm>
          <a:prstGeom prst="rect">
            <a:avLst/>
          </a:prstGeom>
          <a:noFill/>
        </p:spPr>
        <p:txBody>
          <a:bodyPr wrap="square" rtlCol="0">
            <a:spAutoFit/>
          </a:bodyPr>
          <a:lstStyle/>
          <a:p>
            <a:r>
              <a:rPr lang="en-US" sz="1000" b="1" dirty="0" smtClean="0">
                <a:solidFill>
                  <a:srgbClr val="000000"/>
                </a:solidFill>
                <a:latin typeface="+mj-lt"/>
              </a:rPr>
              <a:t>Dallas</a:t>
            </a:r>
            <a:endParaRPr lang="en-US" sz="1100" b="1" dirty="0">
              <a:solidFill>
                <a:srgbClr val="000000"/>
              </a:solidFill>
              <a:latin typeface="+mj-lt"/>
            </a:endParaRPr>
          </a:p>
        </p:txBody>
      </p:sp>
      <p:sp>
        <p:nvSpPr>
          <p:cNvPr id="9" name="Oval 8"/>
          <p:cNvSpPr/>
          <p:nvPr/>
        </p:nvSpPr>
        <p:spPr>
          <a:xfrm>
            <a:off x="6822217" y="1904066"/>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426813" y="2991135"/>
            <a:ext cx="730146" cy="246221"/>
          </a:xfrm>
          <a:prstGeom prst="rect">
            <a:avLst/>
          </a:prstGeom>
          <a:noFill/>
        </p:spPr>
        <p:txBody>
          <a:bodyPr wrap="square" rtlCol="0">
            <a:spAutoFit/>
          </a:bodyPr>
          <a:lstStyle/>
          <a:p>
            <a:r>
              <a:rPr lang="en-US" sz="1000" b="1" dirty="0" smtClean="0">
                <a:solidFill>
                  <a:srgbClr val="000000"/>
                </a:solidFill>
                <a:latin typeface="+mj-lt"/>
              </a:rPr>
              <a:t>Houston</a:t>
            </a:r>
            <a:endParaRPr lang="en-US" sz="1100" b="1" dirty="0">
              <a:solidFill>
                <a:srgbClr val="000000"/>
              </a:solidFill>
              <a:latin typeface="+mj-lt"/>
            </a:endParaRPr>
          </a:p>
        </p:txBody>
      </p:sp>
      <p:sp>
        <p:nvSpPr>
          <p:cNvPr id="28" name="Oval 27"/>
          <p:cNvSpPr/>
          <p:nvPr/>
        </p:nvSpPr>
        <p:spPr>
          <a:xfrm>
            <a:off x="7402026" y="3137842"/>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61243" y="2823071"/>
            <a:ext cx="730146" cy="246221"/>
          </a:xfrm>
          <a:prstGeom prst="rect">
            <a:avLst/>
          </a:prstGeom>
          <a:noFill/>
        </p:spPr>
        <p:txBody>
          <a:bodyPr wrap="square" rtlCol="0">
            <a:spAutoFit/>
          </a:bodyPr>
          <a:lstStyle/>
          <a:p>
            <a:r>
              <a:rPr lang="en-US" sz="1000" b="1" dirty="0" smtClean="0">
                <a:solidFill>
                  <a:srgbClr val="000000"/>
                </a:solidFill>
                <a:latin typeface="+mj-lt"/>
              </a:rPr>
              <a:t>Austin</a:t>
            </a:r>
            <a:endParaRPr lang="en-US" sz="1100" b="1" dirty="0">
              <a:solidFill>
                <a:srgbClr val="000000"/>
              </a:solidFill>
              <a:latin typeface="+mj-lt"/>
            </a:endParaRPr>
          </a:p>
        </p:txBody>
      </p:sp>
      <p:sp>
        <p:nvSpPr>
          <p:cNvPr id="31" name="Oval 30"/>
          <p:cNvSpPr/>
          <p:nvPr/>
        </p:nvSpPr>
        <p:spPr>
          <a:xfrm>
            <a:off x="6473046" y="2969103"/>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76869" y="3199463"/>
            <a:ext cx="875263" cy="253916"/>
          </a:xfrm>
          <a:prstGeom prst="rect">
            <a:avLst/>
          </a:prstGeom>
          <a:noFill/>
        </p:spPr>
        <p:txBody>
          <a:bodyPr wrap="square" rtlCol="0">
            <a:spAutoFit/>
          </a:bodyPr>
          <a:lstStyle/>
          <a:p>
            <a:r>
              <a:rPr lang="en-US" sz="1000" b="1" dirty="0" smtClean="0">
                <a:solidFill>
                  <a:srgbClr val="000000"/>
                </a:solidFill>
                <a:latin typeface="+mj-lt"/>
              </a:rPr>
              <a:t>San Antonio</a:t>
            </a:r>
            <a:endParaRPr lang="en-US" sz="1000" b="1" dirty="0">
              <a:solidFill>
                <a:srgbClr val="000000"/>
              </a:solidFill>
              <a:latin typeface="+mj-lt"/>
            </a:endParaRPr>
          </a:p>
        </p:txBody>
      </p:sp>
      <p:sp>
        <p:nvSpPr>
          <p:cNvPr id="34" name="TextBox 33"/>
          <p:cNvSpPr txBox="1"/>
          <p:nvPr/>
        </p:nvSpPr>
        <p:spPr>
          <a:xfrm>
            <a:off x="5924032" y="1813551"/>
            <a:ext cx="744556" cy="253916"/>
          </a:xfrm>
          <a:prstGeom prst="rect">
            <a:avLst/>
          </a:prstGeom>
          <a:noFill/>
        </p:spPr>
        <p:txBody>
          <a:bodyPr wrap="square" rtlCol="0">
            <a:spAutoFit/>
          </a:bodyPr>
          <a:lstStyle/>
          <a:p>
            <a:pPr algn="r"/>
            <a:r>
              <a:rPr lang="en-US" sz="1000" b="1" dirty="0" smtClean="0">
                <a:solidFill>
                  <a:srgbClr val="000000"/>
                </a:solidFill>
                <a:latin typeface="+mj-lt"/>
              </a:rPr>
              <a:t>Ft. Worth</a:t>
            </a:r>
            <a:endParaRPr lang="en-US" sz="1050" b="1" dirty="0">
              <a:solidFill>
                <a:srgbClr val="000000"/>
              </a:solidFill>
              <a:latin typeface="+mj-lt"/>
            </a:endParaRPr>
          </a:p>
        </p:txBody>
      </p:sp>
      <p:sp>
        <p:nvSpPr>
          <p:cNvPr id="35" name="Oval 34"/>
          <p:cNvSpPr/>
          <p:nvPr/>
        </p:nvSpPr>
        <p:spPr>
          <a:xfrm>
            <a:off x="6648626" y="1913348"/>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90854" y="3343326"/>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2767" y="2104019"/>
            <a:ext cx="658083" cy="246221"/>
          </a:xfrm>
          <a:prstGeom prst="rect">
            <a:avLst/>
          </a:prstGeom>
          <a:noFill/>
        </p:spPr>
        <p:txBody>
          <a:bodyPr wrap="square" rtlCol="0">
            <a:spAutoFit/>
          </a:bodyPr>
          <a:lstStyle/>
          <a:p>
            <a:r>
              <a:rPr lang="en-US" sz="1000" b="1" dirty="0" smtClean="0">
                <a:solidFill>
                  <a:srgbClr val="000000"/>
                </a:solidFill>
                <a:latin typeface="+mj-lt"/>
              </a:rPr>
              <a:t>Midland</a:t>
            </a:r>
            <a:endParaRPr lang="en-US" sz="1100" b="1" dirty="0">
              <a:solidFill>
                <a:srgbClr val="000000"/>
              </a:solidFill>
              <a:latin typeface="+mj-lt"/>
            </a:endParaRPr>
          </a:p>
        </p:txBody>
      </p:sp>
      <p:sp>
        <p:nvSpPr>
          <p:cNvPr id="38" name="Oval 37"/>
          <p:cNvSpPr/>
          <p:nvPr/>
        </p:nvSpPr>
        <p:spPr>
          <a:xfrm>
            <a:off x="4878734" y="2237918"/>
            <a:ext cx="45719" cy="45719"/>
          </a:xfrm>
          <a:prstGeom prst="ellipse">
            <a:avLst/>
          </a:prstGeom>
          <a:solidFill>
            <a:srgbClr val="00000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273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3448390656"/>
              </p:ext>
            </p:extLst>
          </p:nvPr>
        </p:nvGraphicFramePr>
        <p:xfrm>
          <a:off x="1032303" y="109728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57200" y="27974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Population Change by Age Group</a:t>
            </a:r>
            <a:endParaRPr lang="en-US" dirty="0"/>
          </a:p>
        </p:txBody>
      </p:sp>
    </p:spTree>
    <p:extLst>
      <p:ext uri="{BB962C8B-B14F-4D97-AF65-F5344CB8AC3E}">
        <p14:creationId xmlns:p14="http://schemas.microsoft.com/office/powerpoint/2010/main" val="10163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5_Office Theme">
  <a:themeElements>
    <a:clrScheme name="Custom 1">
      <a:dk1>
        <a:srgbClr val="3F3F3F"/>
      </a:dk1>
      <a:lt1>
        <a:srgbClr val="F8F8F8"/>
      </a:lt1>
      <a:dk2>
        <a:srgbClr val="088CCC"/>
      </a:dk2>
      <a:lt2>
        <a:srgbClr val="F8F8F8"/>
      </a:lt2>
      <a:accent1>
        <a:srgbClr val="088CCC"/>
      </a:accent1>
      <a:accent2>
        <a:srgbClr val="066290"/>
      </a:accent2>
      <a:accent3>
        <a:srgbClr val="BFD730"/>
      </a:accent3>
      <a:accent4>
        <a:srgbClr val="8EA11F"/>
      </a:accent4>
      <a:accent5>
        <a:srgbClr val="5F5F5F"/>
      </a:accent5>
      <a:accent6>
        <a:srgbClr val="DDDDDD"/>
      </a:accent6>
      <a:hlink>
        <a:srgbClr val="BFD730"/>
      </a:hlink>
      <a:folHlink>
        <a:srgbClr val="BABABA"/>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Custom 1">
      <a:dk1>
        <a:srgbClr val="3F3F3F"/>
      </a:dk1>
      <a:lt1>
        <a:srgbClr val="F8F8F8"/>
      </a:lt1>
      <a:dk2>
        <a:srgbClr val="088CCC"/>
      </a:dk2>
      <a:lt2>
        <a:srgbClr val="F8F8F8"/>
      </a:lt2>
      <a:accent1>
        <a:srgbClr val="088CCC"/>
      </a:accent1>
      <a:accent2>
        <a:srgbClr val="066290"/>
      </a:accent2>
      <a:accent3>
        <a:srgbClr val="BFD730"/>
      </a:accent3>
      <a:accent4>
        <a:srgbClr val="8EA11F"/>
      </a:accent4>
      <a:accent5>
        <a:srgbClr val="5F5F5F"/>
      </a:accent5>
      <a:accent6>
        <a:srgbClr val="DDDDDD"/>
      </a:accent6>
      <a:hlink>
        <a:srgbClr val="BFD730"/>
      </a:hlink>
      <a:folHlink>
        <a:srgbClr val="BABABA"/>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3F3F3F"/>
    </a:dk1>
    <a:lt1>
      <a:srgbClr val="F8F8F8"/>
    </a:lt1>
    <a:dk2>
      <a:srgbClr val="088CCC"/>
    </a:dk2>
    <a:lt2>
      <a:srgbClr val="F8F8F8"/>
    </a:lt2>
    <a:accent1>
      <a:srgbClr val="088CCC"/>
    </a:accent1>
    <a:accent2>
      <a:srgbClr val="066290"/>
    </a:accent2>
    <a:accent3>
      <a:srgbClr val="BFD730"/>
    </a:accent3>
    <a:accent4>
      <a:srgbClr val="8EA11F"/>
    </a:accent4>
    <a:accent5>
      <a:srgbClr val="5F5F5F"/>
    </a:accent5>
    <a:accent6>
      <a:srgbClr val="DDDDDD"/>
    </a:accent6>
    <a:hlink>
      <a:srgbClr val="BFD730"/>
    </a:hlink>
    <a:folHlink>
      <a:srgbClr val="BABAB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B7AAF-4635-4366-AB7E-EF35DA66F4F2}">
  <ds:schemaRefs>
    <ds:schemaRef ds:uri="http://schemas.microsoft.com/sharepoint/v3/contenttype/forms"/>
  </ds:schemaRefs>
</ds:datastoreItem>
</file>

<file path=customXml/itemProps2.xml><?xml version="1.0" encoding="utf-8"?>
<ds:datastoreItem xmlns:ds="http://schemas.openxmlformats.org/officeDocument/2006/customXml" ds:itemID="{F5B0307F-EE6C-4D57-A8E5-A03F339075D3}">
  <ds:schemaRefs>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55435B6C-8691-483B-AD5F-9BDDD698E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1428</TotalTime>
  <Words>2295</Words>
  <Application>Microsoft Office PowerPoint</Application>
  <PresentationFormat>On-screen Show (16:9)</PresentationFormat>
  <Paragraphs>221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Cambria</vt:lpstr>
      <vt:lpstr>Franklin Gothic Book</vt:lpstr>
      <vt:lpstr>Wingdings</vt:lpstr>
      <vt:lpstr>5_Office Theme</vt:lpstr>
      <vt:lpstr>7_Office Theme</vt:lpstr>
      <vt:lpstr>Texas Growth  Past, Present &amp; Future</vt:lpstr>
      <vt:lpstr>Population Growth 1950-2010</vt:lpstr>
      <vt:lpstr>Population Growth  1950-2010</vt:lpstr>
      <vt:lpstr>PowerPoint Presentation</vt:lpstr>
      <vt:lpstr>Of the 40 fastest growing counties in the U.S., one third are in Texas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TxDOT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TxDOT</dc:creator>
  <cp:lastModifiedBy>Lloyd Potter</cp:lastModifiedBy>
  <cp:revision>151</cp:revision>
  <cp:lastPrinted>2015-01-14T22:13:34Z</cp:lastPrinted>
  <dcterms:created xsi:type="dcterms:W3CDTF">2015-01-09T16:26:41Z</dcterms:created>
  <dcterms:modified xsi:type="dcterms:W3CDTF">2015-01-26T18:20:11Z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